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5"/>
  </p:notesMasterIdLst>
  <p:sldIdLst>
    <p:sldId id="628" r:id="rId2"/>
    <p:sldId id="629" r:id="rId3"/>
    <p:sldId id="630" r:id="rId4"/>
    <p:sldId id="635" r:id="rId5"/>
    <p:sldId id="667" r:id="rId6"/>
    <p:sldId id="638" r:id="rId7"/>
    <p:sldId id="640" r:id="rId8"/>
    <p:sldId id="663" r:id="rId9"/>
    <p:sldId id="664" r:id="rId10"/>
    <p:sldId id="644" r:id="rId11"/>
    <p:sldId id="668" r:id="rId12"/>
    <p:sldId id="692" r:id="rId13"/>
    <p:sldId id="676" r:id="rId14"/>
    <p:sldId id="335" r:id="rId15"/>
    <p:sldId id="691" r:id="rId16"/>
    <p:sldId id="677" r:id="rId17"/>
    <p:sldId id="671" r:id="rId18"/>
    <p:sldId id="690" r:id="rId19"/>
    <p:sldId id="675" r:id="rId20"/>
    <p:sldId id="678" r:id="rId21"/>
    <p:sldId id="672" r:id="rId22"/>
    <p:sldId id="659" r:id="rId23"/>
    <p:sldId id="673" r:id="rId24"/>
    <p:sldId id="650" r:id="rId25"/>
    <p:sldId id="688" r:id="rId26"/>
    <p:sldId id="679" r:id="rId27"/>
    <p:sldId id="680" r:id="rId28"/>
    <p:sldId id="689" r:id="rId29"/>
    <p:sldId id="683" r:id="rId30"/>
    <p:sldId id="684" r:id="rId31"/>
    <p:sldId id="685" r:id="rId32"/>
    <p:sldId id="686" r:id="rId33"/>
    <p:sldId id="634" r:id="rId34"/>
  </p:sldIdLst>
  <p:sldSz cx="12192000" cy="6858000"/>
  <p:notesSz cx="7104063" cy="10234613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88B8"/>
    <a:srgbClr val="41B7D0"/>
    <a:srgbClr val="2790A8"/>
    <a:srgbClr val="189EC5"/>
    <a:srgbClr val="FCFCFC"/>
    <a:srgbClr val="00B0F0"/>
    <a:srgbClr val="C00000"/>
    <a:srgbClr val="616161"/>
    <a:srgbClr val="2A96AA"/>
    <a:srgbClr val="1C77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637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50" y="108"/>
      </p:cViewPr>
      <p:guideLst>
        <p:guide orient="horz" pos="202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2950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174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4745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0994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33452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4116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0765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3935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0367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7626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7561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0280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250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6734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3972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364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6451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576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690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283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282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8606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80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3909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62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0286E68B-2FC4-9D0D-3A47-D11CC1EC8963}"/>
              </a:ext>
            </a:extLst>
          </p:cNvPr>
          <p:cNvSpPr/>
          <p:nvPr userDrawn="1"/>
        </p:nvSpPr>
        <p:spPr>
          <a:xfrm>
            <a:off x="0" y="0"/>
            <a:ext cx="12192000" cy="2641600"/>
          </a:xfrm>
          <a:prstGeom prst="rect">
            <a:avLst/>
          </a:prstGeom>
          <a:gradFill>
            <a:gsLst>
              <a:gs pos="100000">
                <a:srgbClr val="2A96AA"/>
              </a:gs>
              <a:gs pos="1000">
                <a:srgbClr val="13639C"/>
              </a:gs>
              <a:gs pos="53000">
                <a:srgbClr val="2A96A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99E6DE6-E922-CC31-0FB7-69F7B62542F8}"/>
              </a:ext>
            </a:extLst>
          </p:cNvPr>
          <p:cNvSpPr/>
          <p:nvPr userDrawn="1"/>
        </p:nvSpPr>
        <p:spPr>
          <a:xfrm>
            <a:off x="449580" y="530860"/>
            <a:ext cx="11292205" cy="587311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550C0D7-7E94-7F38-76D2-AA98D62D2D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3855" y="103332"/>
            <a:ext cx="1187930" cy="324196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randomBar dir="vert"/>
  </p:transition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7085990"/>
      </p:ext>
    </p:extLst>
  </p:cSld>
  <p:clrMapOvr>
    <a:masterClrMapping/>
  </p:clrMapOvr>
  <p:transition spd="slow" advClick="0" advTm="2000">
    <p:randomBar dir="vert"/>
  </p:transition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2A72CFA-C5AC-66D6-99D1-30D097EA4ED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1062" y="114262"/>
            <a:ext cx="915063" cy="385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727109"/>
      </p:ext>
    </p:extLst>
  </p:cSld>
  <p:clrMapOvr>
    <a:masterClrMapping/>
  </p:clrMapOvr>
  <p:transition spd="slow" advClick="0" advTm="2000">
    <p:randomBar dir="vert"/>
  </p:transition>
  <p:hf sldNum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transition spd="slow" advClick="0" advTm="2000">
    <p:randomBar dir="vert"/>
  </p:transition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emf"/><Relationship Id="rId18" Type="http://schemas.openxmlformats.org/officeDocument/2006/relationships/image" Target="../media/image47.emf"/><Relationship Id="rId3" Type="http://schemas.openxmlformats.org/officeDocument/2006/relationships/image" Target="../media/image32.emf"/><Relationship Id="rId7" Type="http://schemas.openxmlformats.org/officeDocument/2006/relationships/image" Target="../media/image36.png"/><Relationship Id="rId12" Type="http://schemas.openxmlformats.org/officeDocument/2006/relationships/image" Target="../media/image41.emf"/><Relationship Id="rId17" Type="http://schemas.openxmlformats.org/officeDocument/2006/relationships/image" Target="../media/image46.emf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emf"/><Relationship Id="rId5" Type="http://schemas.openxmlformats.org/officeDocument/2006/relationships/image" Target="../media/image34.emf"/><Relationship Id="rId15" Type="http://schemas.openxmlformats.org/officeDocument/2006/relationships/image" Target="../media/image44.emf"/><Relationship Id="rId10" Type="http://schemas.openxmlformats.org/officeDocument/2006/relationships/image" Target="../media/image39.png"/><Relationship Id="rId19" Type="http://schemas.openxmlformats.org/officeDocument/2006/relationships/image" Target="../media/image48.emf"/><Relationship Id="rId4" Type="http://schemas.openxmlformats.org/officeDocument/2006/relationships/image" Target="../media/image33.emf"/><Relationship Id="rId9" Type="http://schemas.openxmlformats.org/officeDocument/2006/relationships/image" Target="../media/image38.png"/><Relationship Id="rId14" Type="http://schemas.openxmlformats.org/officeDocument/2006/relationships/image" Target="../media/image43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53.emf"/><Relationship Id="rId3" Type="http://schemas.openxmlformats.org/officeDocument/2006/relationships/image" Target="../media/image46.emf"/><Relationship Id="rId7" Type="http://schemas.openxmlformats.org/officeDocument/2006/relationships/image" Target="../media/image15.emf"/><Relationship Id="rId12" Type="http://schemas.openxmlformats.org/officeDocument/2006/relationships/image" Target="../media/image52.emf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emf"/><Relationship Id="rId11" Type="http://schemas.openxmlformats.org/officeDocument/2006/relationships/image" Target="../media/image51.emf"/><Relationship Id="rId5" Type="http://schemas.openxmlformats.org/officeDocument/2006/relationships/image" Target="../media/image16.emf"/><Relationship Id="rId15" Type="http://schemas.openxmlformats.org/officeDocument/2006/relationships/image" Target="../media/image55.emf"/><Relationship Id="rId10" Type="http://schemas.openxmlformats.org/officeDocument/2006/relationships/image" Target="../media/image50.emf"/><Relationship Id="rId4" Type="http://schemas.openxmlformats.org/officeDocument/2006/relationships/image" Target="../media/image12.png"/><Relationship Id="rId9" Type="http://schemas.openxmlformats.org/officeDocument/2006/relationships/image" Target="../media/image49.png"/><Relationship Id="rId14" Type="http://schemas.openxmlformats.org/officeDocument/2006/relationships/image" Target="../media/image5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47.emf"/><Relationship Id="rId3" Type="http://schemas.openxmlformats.org/officeDocument/2006/relationships/image" Target="../media/image46.emf"/><Relationship Id="rId7" Type="http://schemas.openxmlformats.org/officeDocument/2006/relationships/image" Target="../media/image20.png"/><Relationship Id="rId12" Type="http://schemas.openxmlformats.org/officeDocument/2006/relationships/image" Target="../media/image32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16.emf"/><Relationship Id="rId5" Type="http://schemas.openxmlformats.org/officeDocument/2006/relationships/image" Target="../media/image18.png"/><Relationship Id="rId15" Type="http://schemas.openxmlformats.org/officeDocument/2006/relationships/image" Target="../media/image58.emf"/><Relationship Id="rId10" Type="http://schemas.openxmlformats.org/officeDocument/2006/relationships/image" Target="../media/image13.emf"/><Relationship Id="rId4" Type="http://schemas.openxmlformats.org/officeDocument/2006/relationships/image" Target="../media/image17.png"/><Relationship Id="rId9" Type="http://schemas.openxmlformats.org/officeDocument/2006/relationships/image" Target="../media/image15.emf"/><Relationship Id="rId14" Type="http://schemas.openxmlformats.org/officeDocument/2006/relationships/image" Target="../media/image5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44.emf"/><Relationship Id="rId4" Type="http://schemas.openxmlformats.org/officeDocument/2006/relationships/image" Target="../media/image4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32.emf"/><Relationship Id="rId3" Type="http://schemas.openxmlformats.org/officeDocument/2006/relationships/image" Target="../media/image46.emf"/><Relationship Id="rId7" Type="http://schemas.openxmlformats.org/officeDocument/2006/relationships/image" Target="../media/image39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61.png"/><Relationship Id="rId5" Type="http://schemas.openxmlformats.org/officeDocument/2006/relationships/image" Target="../media/image36.png"/><Relationship Id="rId10" Type="http://schemas.openxmlformats.org/officeDocument/2006/relationships/image" Target="../media/image60.png"/><Relationship Id="rId4" Type="http://schemas.openxmlformats.org/officeDocument/2006/relationships/image" Target="../media/image35.png"/><Relationship Id="rId9" Type="http://schemas.openxmlformats.org/officeDocument/2006/relationships/image" Target="../media/image59.png"/><Relationship Id="rId14" Type="http://schemas.openxmlformats.org/officeDocument/2006/relationships/image" Target="../media/image47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6.emf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7.emf"/><Relationship Id="rId4" Type="http://schemas.openxmlformats.org/officeDocument/2006/relationships/image" Target="../media/image35.png"/><Relationship Id="rId9" Type="http://schemas.openxmlformats.org/officeDocument/2006/relationships/image" Target="../media/image32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61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11" Type="http://schemas.openxmlformats.org/officeDocument/2006/relationships/image" Target="../media/image69.png"/><Relationship Id="rId5" Type="http://schemas.openxmlformats.org/officeDocument/2006/relationships/image" Target="../media/image64.png"/><Relationship Id="rId15" Type="http://schemas.openxmlformats.org/officeDocument/2006/relationships/image" Target="../media/image16.emf"/><Relationship Id="rId10" Type="http://schemas.openxmlformats.org/officeDocument/2006/relationships/image" Target="../media/image68.png"/><Relationship Id="rId4" Type="http://schemas.openxmlformats.org/officeDocument/2006/relationships/image" Target="../media/image63.png"/><Relationship Id="rId9" Type="http://schemas.openxmlformats.org/officeDocument/2006/relationships/image" Target="../media/image3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46.emf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5.emf"/><Relationship Id="rId4" Type="http://schemas.openxmlformats.org/officeDocument/2006/relationships/image" Target="../media/image18.png"/><Relationship Id="rId9" Type="http://schemas.openxmlformats.org/officeDocument/2006/relationships/image" Target="../media/image4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image" Target="../media/image74.png"/><Relationship Id="rId7" Type="http://schemas.openxmlformats.org/officeDocument/2006/relationships/image" Target="../media/image78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emf"/><Relationship Id="rId5" Type="http://schemas.openxmlformats.org/officeDocument/2006/relationships/image" Target="../media/image76.emf"/><Relationship Id="rId4" Type="http://schemas.openxmlformats.org/officeDocument/2006/relationships/image" Target="../media/image7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emf"/><Relationship Id="rId18" Type="http://schemas.openxmlformats.org/officeDocument/2006/relationships/image" Target="../media/image95.png"/><Relationship Id="rId26" Type="http://schemas.openxmlformats.org/officeDocument/2006/relationships/image" Target="../media/image19.png"/><Relationship Id="rId3" Type="http://schemas.openxmlformats.org/officeDocument/2006/relationships/image" Target="../media/image80.png"/><Relationship Id="rId21" Type="http://schemas.openxmlformats.org/officeDocument/2006/relationships/image" Target="../media/image98.jpeg"/><Relationship Id="rId7" Type="http://schemas.openxmlformats.org/officeDocument/2006/relationships/image" Target="../media/image84.png"/><Relationship Id="rId12" Type="http://schemas.openxmlformats.org/officeDocument/2006/relationships/image" Target="../media/image89.emf"/><Relationship Id="rId17" Type="http://schemas.openxmlformats.org/officeDocument/2006/relationships/image" Target="../media/image94.png"/><Relationship Id="rId25" Type="http://schemas.openxmlformats.org/officeDocument/2006/relationships/image" Target="../media/image102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93.emf"/><Relationship Id="rId20" Type="http://schemas.openxmlformats.org/officeDocument/2006/relationships/image" Target="../media/image9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11" Type="http://schemas.openxmlformats.org/officeDocument/2006/relationships/image" Target="../media/image88.emf"/><Relationship Id="rId24" Type="http://schemas.openxmlformats.org/officeDocument/2006/relationships/image" Target="../media/image101.png"/><Relationship Id="rId5" Type="http://schemas.openxmlformats.org/officeDocument/2006/relationships/image" Target="../media/image82.png"/><Relationship Id="rId15" Type="http://schemas.openxmlformats.org/officeDocument/2006/relationships/image" Target="../media/image92.emf"/><Relationship Id="rId23" Type="http://schemas.openxmlformats.org/officeDocument/2006/relationships/image" Target="../media/image100.png"/><Relationship Id="rId10" Type="http://schemas.openxmlformats.org/officeDocument/2006/relationships/image" Target="../media/image87.png"/><Relationship Id="rId19" Type="http://schemas.openxmlformats.org/officeDocument/2006/relationships/image" Target="../media/image96.pn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emf"/><Relationship Id="rId22" Type="http://schemas.openxmlformats.org/officeDocument/2006/relationships/image" Target="../media/image99.png"/><Relationship Id="rId27" Type="http://schemas.openxmlformats.org/officeDocument/2006/relationships/image" Target="../media/image103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emf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emf"/><Relationship Id="rId5" Type="http://schemas.openxmlformats.org/officeDocument/2006/relationships/image" Target="../media/image104.emf"/><Relationship Id="rId4" Type="http://schemas.openxmlformats.org/officeDocument/2006/relationships/image" Target="../media/image28.png"/><Relationship Id="rId9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jpeg"/><Relationship Id="rId3" Type="http://schemas.openxmlformats.org/officeDocument/2006/relationships/image" Target="../media/image107.png"/><Relationship Id="rId7" Type="http://schemas.openxmlformats.org/officeDocument/2006/relationships/image" Target="../media/image111.jpeg"/><Relationship Id="rId12" Type="http://schemas.openxmlformats.org/officeDocument/2006/relationships/image" Target="../media/image116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0.png"/><Relationship Id="rId11" Type="http://schemas.openxmlformats.org/officeDocument/2006/relationships/image" Target="../media/image115.png"/><Relationship Id="rId5" Type="http://schemas.openxmlformats.org/officeDocument/2006/relationships/image" Target="../media/image109.jpeg"/><Relationship Id="rId10" Type="http://schemas.openxmlformats.org/officeDocument/2006/relationships/image" Target="../media/image114.jpeg"/><Relationship Id="rId4" Type="http://schemas.openxmlformats.org/officeDocument/2006/relationships/image" Target="../media/image108.jpeg"/><Relationship Id="rId9" Type="http://schemas.openxmlformats.org/officeDocument/2006/relationships/image" Target="../media/image1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jpeg"/><Relationship Id="rId13" Type="http://schemas.openxmlformats.org/officeDocument/2006/relationships/image" Target="../media/image129.emf"/><Relationship Id="rId3" Type="http://schemas.openxmlformats.org/officeDocument/2006/relationships/image" Target="../media/image119.jpeg"/><Relationship Id="rId7" Type="http://schemas.openxmlformats.org/officeDocument/2006/relationships/image" Target="../media/image123.png"/><Relationship Id="rId12" Type="http://schemas.openxmlformats.org/officeDocument/2006/relationships/image" Target="../media/image128.png"/><Relationship Id="rId2" Type="http://schemas.openxmlformats.org/officeDocument/2006/relationships/image" Target="../media/image118.png"/><Relationship Id="rId16" Type="http://schemas.openxmlformats.org/officeDocument/2006/relationships/image" Target="../media/image1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2.png"/><Relationship Id="rId11" Type="http://schemas.openxmlformats.org/officeDocument/2006/relationships/image" Target="../media/image127.png"/><Relationship Id="rId5" Type="http://schemas.openxmlformats.org/officeDocument/2006/relationships/image" Target="../media/image121.png"/><Relationship Id="rId15" Type="http://schemas.openxmlformats.org/officeDocument/2006/relationships/image" Target="../media/image130.jpeg"/><Relationship Id="rId10" Type="http://schemas.openxmlformats.org/officeDocument/2006/relationships/image" Target="../media/image126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Relationship Id="rId1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34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138.jpeg"/><Relationship Id="rId7" Type="http://schemas.openxmlformats.org/officeDocument/2006/relationships/image" Target="../media/image15.emf"/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1.png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Relationship Id="rId9" Type="http://schemas.openxmlformats.org/officeDocument/2006/relationships/image" Target="../media/image13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emf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emf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emf"/><Relationship Id="rId4" Type="http://schemas.openxmlformats.org/officeDocument/2006/relationships/image" Target="../media/image18.png"/><Relationship Id="rId9" Type="http://schemas.openxmlformats.org/officeDocument/2006/relationships/image" Target="../media/image2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emf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emf"/><Relationship Id="rId4" Type="http://schemas.openxmlformats.org/officeDocument/2006/relationships/image" Target="../media/image26.emf"/><Relationship Id="rId9" Type="http://schemas.openxmlformats.org/officeDocument/2006/relationships/image" Target="../media/image3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635578" y="0"/>
            <a:ext cx="5556422" cy="6858000"/>
          </a:xfrm>
          <a:prstGeom prst="rect">
            <a:avLst/>
          </a:prstGeom>
          <a:gradFill>
            <a:gsLst>
              <a:gs pos="100000">
                <a:srgbClr val="2A96AA">
                  <a:alpha val="87000"/>
                </a:srgbClr>
              </a:gs>
              <a:gs pos="1000">
                <a:srgbClr val="13639C">
                  <a:alpha val="75000"/>
                </a:srgbClr>
              </a:gs>
              <a:gs pos="53000">
                <a:srgbClr val="2A96AA">
                  <a:alpha val="93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23138" y="543698"/>
            <a:ext cx="5007916" cy="5796000"/>
          </a:xfrm>
          <a:prstGeom prst="rect">
            <a:avLst/>
          </a:prstGeom>
          <a:noFill/>
          <a:ln>
            <a:solidFill>
              <a:schemeClr val="bg2"/>
            </a:solidFill>
          </a:ln>
          <a:effectLst>
            <a:outerShdw blurRad="101600" algn="ctr" rotWithShape="0">
              <a:schemeClr val="bg1"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箭头: V 形 10"/>
          <p:cNvSpPr/>
          <p:nvPr/>
        </p:nvSpPr>
        <p:spPr>
          <a:xfrm>
            <a:off x="11220772" y="5654244"/>
            <a:ext cx="165685" cy="276999"/>
          </a:xfrm>
          <a:prstGeom prst="chevron">
            <a:avLst>
              <a:gd name="adj" fmla="val 6916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箭头: V 形 12"/>
          <p:cNvSpPr/>
          <p:nvPr/>
        </p:nvSpPr>
        <p:spPr>
          <a:xfrm>
            <a:off x="11109802" y="5654244"/>
            <a:ext cx="165685" cy="276999"/>
          </a:xfrm>
          <a:prstGeom prst="chevron">
            <a:avLst>
              <a:gd name="adj" fmla="val 6916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箭头: V 形 13"/>
          <p:cNvSpPr/>
          <p:nvPr/>
        </p:nvSpPr>
        <p:spPr>
          <a:xfrm>
            <a:off x="11010918" y="5654244"/>
            <a:ext cx="165685" cy="276999"/>
          </a:xfrm>
          <a:prstGeom prst="chevron">
            <a:avLst>
              <a:gd name="adj" fmla="val 6916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971022" y="6280494"/>
            <a:ext cx="994608" cy="176463"/>
            <a:chOff x="4235116" y="6208295"/>
            <a:chExt cx="994608" cy="176463"/>
          </a:xfrm>
          <a:gradFill>
            <a:gsLst>
              <a:gs pos="100000">
                <a:srgbClr val="2A96AA"/>
              </a:gs>
              <a:gs pos="1000">
                <a:srgbClr val="13639C"/>
              </a:gs>
              <a:gs pos="53000">
                <a:srgbClr val="2A96AA"/>
              </a:gs>
            </a:gsLst>
            <a:lin ang="2700000" scaled="0"/>
          </a:gradFill>
        </p:grpSpPr>
        <p:sp>
          <p:nvSpPr>
            <p:cNvPr id="21" name="椭圆 20"/>
            <p:cNvSpPr/>
            <p:nvPr/>
          </p:nvSpPr>
          <p:spPr>
            <a:xfrm>
              <a:off x="4235116" y="6208295"/>
              <a:ext cx="176463" cy="176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507831" y="6208295"/>
              <a:ext cx="176463" cy="176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780546" y="6208295"/>
              <a:ext cx="176463" cy="176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053261" y="6208295"/>
              <a:ext cx="176463" cy="176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: 圆角 7"/>
          <p:cNvSpPr/>
          <p:nvPr/>
        </p:nvSpPr>
        <p:spPr>
          <a:xfrm>
            <a:off x="453100" y="5515744"/>
            <a:ext cx="799032" cy="277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2A96AA"/>
              </a:gs>
              <a:gs pos="1000">
                <a:srgbClr val="13639C"/>
              </a:gs>
              <a:gs pos="53000">
                <a:srgbClr val="2A96A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V1.1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36063" y="3914509"/>
            <a:ext cx="5025667" cy="1398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500" b="1" spc="500" dirty="0">
                <a:solidFill>
                  <a:schemeClr val="bg1">
                    <a:alpha val="54000"/>
                  </a:schemeClr>
                </a:solidFill>
                <a:uFillTx/>
                <a:cs typeface="+mn-ea"/>
                <a:sym typeface="+mn-lt"/>
              </a:rPr>
              <a:t>R</a:t>
            </a:r>
            <a:r>
              <a:rPr lang="en-US" altLang="zh-CN" sz="7200" b="1" spc="500" dirty="0">
                <a:solidFill>
                  <a:schemeClr val="bg1">
                    <a:alpha val="54000"/>
                  </a:schemeClr>
                </a:solidFill>
                <a:uFillTx/>
                <a:cs typeface="+mn-ea"/>
                <a:sym typeface="+mn-lt"/>
              </a:rPr>
              <a:t>EPORT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85581" y="1115725"/>
            <a:ext cx="10900876" cy="2575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0" b="1" dirty="0">
                <a:solidFill>
                  <a:srgbClr val="1C77A2"/>
                </a:solidFill>
                <a:cs typeface="+mn-ea"/>
                <a:sym typeface="+mn-lt"/>
              </a:rPr>
              <a:t>“连锁通”</a:t>
            </a:r>
            <a:endParaRPr lang="en-US" altLang="zh-CN" sz="6000" b="1" dirty="0">
              <a:solidFill>
                <a:srgbClr val="1C77A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1C77A2"/>
                </a:solidFill>
                <a:cs typeface="+mn-ea"/>
                <a:sym typeface="+mn-lt"/>
              </a:rPr>
              <a:t>           </a:t>
            </a:r>
            <a:r>
              <a:rPr lang="zh-CN" altLang="en-US" sz="5400" b="1" dirty="0">
                <a:solidFill>
                  <a:srgbClr val="1C77A2"/>
                </a:solidFill>
                <a:cs typeface="+mn-ea"/>
                <a:sym typeface="+mn-lt"/>
              </a:rPr>
              <a:t>品牌连锁企业 </a:t>
            </a:r>
            <a:r>
              <a:rPr lang="zh-CN" altLang="en-US" sz="5400" b="1" dirty="0">
                <a:solidFill>
                  <a:schemeClr val="bg1"/>
                </a:solidFill>
                <a:cs typeface="+mn-ea"/>
                <a:sym typeface="+mn-lt"/>
              </a:rPr>
              <a:t>解决方案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图形"/>
          <p:cNvSpPr/>
          <p:nvPr/>
        </p:nvSpPr>
        <p:spPr>
          <a:xfrm>
            <a:off x="1393072" y="4515496"/>
            <a:ext cx="2240366" cy="4318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商户服务业务总部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F1EAB75-C92B-5264-A425-01B7A5117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248" y="321855"/>
            <a:ext cx="1625768" cy="4436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HUDEYU\Desktop\网站图片\摄图网_500704637.jpg摄图网_50070463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9770" y="605790"/>
            <a:ext cx="10779125" cy="56457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99770" y="626745"/>
            <a:ext cx="10793095" cy="5624830"/>
          </a:xfrm>
          <a:prstGeom prst="rect">
            <a:avLst/>
          </a:prstGeom>
          <a:gradFill>
            <a:gsLst>
              <a:gs pos="100000">
                <a:srgbClr val="2A96AA">
                  <a:alpha val="87000"/>
                </a:srgbClr>
              </a:gs>
              <a:gs pos="1000">
                <a:srgbClr val="13639C">
                  <a:alpha val="88000"/>
                </a:srgbClr>
              </a:gs>
              <a:gs pos="53000">
                <a:srgbClr val="2A96AA">
                  <a:alpha val="78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7" name="îṧ1îḍé"/>
          <p:cNvGrpSpPr/>
          <p:nvPr/>
        </p:nvGrpSpPr>
        <p:grpSpPr>
          <a:xfrm>
            <a:off x="1770876" y="2450618"/>
            <a:ext cx="2358637" cy="2096555"/>
            <a:chOff x="660400" y="1862045"/>
            <a:chExt cx="3982872" cy="3540310"/>
          </a:xfrm>
        </p:grpSpPr>
        <p:sp>
          <p:nvSpPr>
            <p:cNvPr id="11" name="íSľíḋe"/>
            <p:cNvSpPr/>
            <p:nvPr/>
          </p:nvSpPr>
          <p:spPr bwMode="auto">
            <a:xfrm>
              <a:off x="660400" y="1862045"/>
              <a:ext cx="1127837" cy="3540310"/>
            </a:xfrm>
            <a:custGeom>
              <a:avLst/>
              <a:gdLst>
                <a:gd name="T0" fmla="*/ 40 w 334"/>
                <a:gd name="T1" fmla="*/ 541 h 1083"/>
                <a:gd name="T2" fmla="*/ 334 w 334"/>
                <a:gd name="T3" fmla="*/ 45 h 1083"/>
                <a:gd name="T4" fmla="*/ 334 w 334"/>
                <a:gd name="T5" fmla="*/ 0 h 1083"/>
                <a:gd name="T6" fmla="*/ 0 w 334"/>
                <a:gd name="T7" fmla="*/ 541 h 1083"/>
                <a:gd name="T8" fmla="*/ 334 w 334"/>
                <a:gd name="T9" fmla="*/ 1083 h 1083"/>
                <a:gd name="T10" fmla="*/ 334 w 334"/>
                <a:gd name="T11" fmla="*/ 1038 h 1083"/>
                <a:gd name="T12" fmla="*/ 40 w 334"/>
                <a:gd name="T13" fmla="*/ 541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83">
                  <a:moveTo>
                    <a:pt x="40" y="541"/>
                  </a:moveTo>
                  <a:cubicBezTo>
                    <a:pt x="40" y="328"/>
                    <a:pt x="159" y="141"/>
                    <a:pt x="334" y="45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136" y="100"/>
                    <a:pt x="0" y="305"/>
                    <a:pt x="0" y="541"/>
                  </a:cubicBezTo>
                  <a:cubicBezTo>
                    <a:pt x="0" y="778"/>
                    <a:pt x="136" y="983"/>
                    <a:pt x="334" y="1083"/>
                  </a:cubicBezTo>
                  <a:cubicBezTo>
                    <a:pt x="334" y="1038"/>
                    <a:pt x="334" y="1038"/>
                    <a:pt x="334" y="1038"/>
                  </a:cubicBezTo>
                  <a:cubicBezTo>
                    <a:pt x="159" y="941"/>
                    <a:pt x="40" y="755"/>
                    <a:pt x="40" y="5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ïşľïde"/>
            <p:cNvSpPr/>
            <p:nvPr/>
          </p:nvSpPr>
          <p:spPr bwMode="auto">
            <a:xfrm>
              <a:off x="3515435" y="1862045"/>
              <a:ext cx="1127837" cy="3540310"/>
            </a:xfrm>
            <a:custGeom>
              <a:avLst/>
              <a:gdLst>
                <a:gd name="T0" fmla="*/ 344 w 344"/>
                <a:gd name="T1" fmla="*/ 547 h 1094"/>
                <a:gd name="T2" fmla="*/ 0 w 344"/>
                <a:gd name="T3" fmla="*/ 0 h 1094"/>
                <a:gd name="T4" fmla="*/ 0 w 344"/>
                <a:gd name="T5" fmla="*/ 45 h 1094"/>
                <a:gd name="T6" fmla="*/ 304 w 344"/>
                <a:gd name="T7" fmla="*/ 547 h 1094"/>
                <a:gd name="T8" fmla="*/ 0 w 344"/>
                <a:gd name="T9" fmla="*/ 1050 h 1094"/>
                <a:gd name="T10" fmla="*/ 0 w 344"/>
                <a:gd name="T11" fmla="*/ 1094 h 1094"/>
                <a:gd name="T12" fmla="*/ 344 w 344"/>
                <a:gd name="T13" fmla="*/ 547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1094">
                  <a:moveTo>
                    <a:pt x="344" y="547"/>
                  </a:moveTo>
                  <a:cubicBezTo>
                    <a:pt x="344" y="307"/>
                    <a:pt x="203" y="99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81" y="140"/>
                    <a:pt x="304" y="330"/>
                    <a:pt x="304" y="547"/>
                  </a:cubicBezTo>
                  <a:cubicBezTo>
                    <a:pt x="304" y="765"/>
                    <a:pt x="181" y="955"/>
                    <a:pt x="0" y="1050"/>
                  </a:cubicBezTo>
                  <a:cubicBezTo>
                    <a:pt x="0" y="1094"/>
                    <a:pt x="0" y="1094"/>
                    <a:pt x="0" y="1094"/>
                  </a:cubicBezTo>
                  <a:cubicBezTo>
                    <a:pt x="203" y="996"/>
                    <a:pt x="344" y="788"/>
                    <a:pt x="344" y="5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0" name="îsľiḍe"/>
          <p:cNvSpPr txBox="1"/>
          <p:nvPr/>
        </p:nvSpPr>
        <p:spPr>
          <a:xfrm>
            <a:off x="4771611" y="3120468"/>
            <a:ext cx="2826578" cy="75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账务管理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49645" y="2755502"/>
            <a:ext cx="17271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8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8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061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9D70FC6C-5B25-A2FF-9CE9-6572EF6EB257}"/>
              </a:ext>
            </a:extLst>
          </p:cNvPr>
          <p:cNvGrpSpPr/>
          <p:nvPr/>
        </p:nvGrpSpPr>
        <p:grpSpPr>
          <a:xfrm>
            <a:off x="783590" y="761365"/>
            <a:ext cx="3691890" cy="431165"/>
            <a:chOff x="1136" y="1137"/>
            <a:chExt cx="5814" cy="679"/>
          </a:xfrm>
        </p:grpSpPr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DB815C31-874B-E34C-4D42-EFEDB9BE6425}"/>
                </a:ext>
              </a:extLst>
            </p:cNvPr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173" name="矩形 172">
                <a:extLst>
                  <a:ext uri="{FF2B5EF4-FFF2-40B4-BE49-F238E27FC236}">
                    <a16:creationId xmlns:a16="http://schemas.microsoft.com/office/drawing/2014/main" id="{4283F5E6-A3BC-207D-9999-ED283CF5799C}"/>
                  </a:ext>
                </a:extLst>
              </p:cNvPr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矩形 173">
                <a:extLst>
                  <a:ext uri="{FF2B5EF4-FFF2-40B4-BE49-F238E27FC236}">
                    <a16:creationId xmlns:a16="http://schemas.microsoft.com/office/drawing/2014/main" id="{D0DC2F39-1DB9-68B3-C01C-F025A1AAF06F}"/>
                  </a:ext>
                </a:extLst>
              </p:cNvPr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矩形 174">
                <a:extLst>
                  <a:ext uri="{FF2B5EF4-FFF2-40B4-BE49-F238E27FC236}">
                    <a16:creationId xmlns:a16="http://schemas.microsoft.com/office/drawing/2014/main" id="{BCD7CA5D-322B-F793-C486-3AA329DC1DC7}"/>
                  </a:ext>
                </a:extLst>
              </p:cNvPr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21A10CAC-CA47-31FD-ED5E-B585B168E637}"/>
                </a:ext>
              </a:extLst>
            </p:cNvPr>
            <p:cNvSpPr txBox="1"/>
            <p:nvPr/>
          </p:nvSpPr>
          <p:spPr>
            <a:xfrm flipH="1">
              <a:off x="2348" y="1137"/>
              <a:ext cx="460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3.1 </a:t>
              </a:r>
              <a:r>
                <a:rPr lang="zh-CN" altLang="en-US" sz="2200" dirty="0">
                  <a:cs typeface="+mn-ea"/>
                  <a:sym typeface="+mn-lt"/>
                </a:rPr>
                <a:t>业务模式概述</a:t>
              </a:r>
            </a:p>
          </p:txBody>
        </p:sp>
      </p:grp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34CFDFBF-F198-93B8-70E3-B438D43645AF}"/>
              </a:ext>
            </a:extLst>
          </p:cNvPr>
          <p:cNvSpPr/>
          <p:nvPr/>
        </p:nvSpPr>
        <p:spPr>
          <a:xfrm>
            <a:off x="1455222" y="2871348"/>
            <a:ext cx="1440863" cy="3157404"/>
          </a:xfrm>
          <a:prstGeom prst="roundRect">
            <a:avLst>
              <a:gd name="adj" fmla="val 9805"/>
            </a:avLst>
          </a:prstGeom>
          <a:solidFill>
            <a:srgbClr val="FCFCFC"/>
          </a:solidFill>
          <a:ln w="19050">
            <a:solidFill>
              <a:schemeClr val="tx1">
                <a:lumMod val="10000"/>
                <a:lumOff val="9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6163C3C8-4CD2-6A61-8728-2C402F3AE220}"/>
              </a:ext>
            </a:extLst>
          </p:cNvPr>
          <p:cNvSpPr/>
          <p:nvPr/>
        </p:nvSpPr>
        <p:spPr>
          <a:xfrm>
            <a:off x="3694378" y="2871348"/>
            <a:ext cx="2242397" cy="3157404"/>
          </a:xfrm>
          <a:prstGeom prst="roundRect">
            <a:avLst>
              <a:gd name="adj" fmla="val 8114"/>
            </a:avLst>
          </a:prstGeom>
          <a:solidFill>
            <a:srgbClr val="FCFCFC"/>
          </a:solidFill>
          <a:ln w="19050">
            <a:solidFill>
              <a:schemeClr val="tx1">
                <a:lumMod val="10000"/>
                <a:lumOff val="9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2ABA782E-6F0C-A4ED-88AE-7B38D23327F7}"/>
              </a:ext>
            </a:extLst>
          </p:cNvPr>
          <p:cNvSpPr/>
          <p:nvPr/>
        </p:nvSpPr>
        <p:spPr>
          <a:xfrm>
            <a:off x="6790079" y="2871348"/>
            <a:ext cx="3425460" cy="3157404"/>
          </a:xfrm>
          <a:prstGeom prst="roundRect">
            <a:avLst>
              <a:gd name="adj" fmla="val 3773"/>
            </a:avLst>
          </a:prstGeom>
          <a:solidFill>
            <a:srgbClr val="FCFCFC"/>
          </a:solidFill>
          <a:ln w="19050">
            <a:solidFill>
              <a:schemeClr val="tx1">
                <a:lumMod val="10000"/>
                <a:lumOff val="90000"/>
              </a:schemeClr>
            </a:solidFill>
            <a:prstDash val="solid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cxnSp>
        <p:nvCxnSpPr>
          <p:cNvPr id="34" name="连接符: 肘形 33">
            <a:extLst>
              <a:ext uri="{FF2B5EF4-FFF2-40B4-BE49-F238E27FC236}">
                <a16:creationId xmlns:a16="http://schemas.microsoft.com/office/drawing/2014/main" id="{6B846A04-7C6E-D607-F5FF-95E6A72709AC}"/>
              </a:ext>
            </a:extLst>
          </p:cNvPr>
          <p:cNvCxnSpPr>
            <a:cxnSpLocks/>
            <a:stCxn id="95" idx="0"/>
            <a:endCxn id="155" idx="3"/>
          </p:cNvCxnSpPr>
          <p:nvPr/>
        </p:nvCxnSpPr>
        <p:spPr>
          <a:xfrm rot="16200000" flipV="1">
            <a:off x="10122865" y="3758009"/>
            <a:ext cx="312321" cy="1016186"/>
          </a:xfrm>
          <a:prstGeom prst="bentConnector2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连接符: 肘形 35">
            <a:extLst>
              <a:ext uri="{FF2B5EF4-FFF2-40B4-BE49-F238E27FC236}">
                <a16:creationId xmlns:a16="http://schemas.microsoft.com/office/drawing/2014/main" id="{379C2827-97C9-C708-436A-AEAA5EB6D87B}"/>
              </a:ext>
            </a:extLst>
          </p:cNvPr>
          <p:cNvCxnSpPr>
            <a:cxnSpLocks/>
            <a:stCxn id="95" idx="4"/>
            <a:endCxn id="162" idx="3"/>
          </p:cNvCxnSpPr>
          <p:nvPr/>
        </p:nvCxnSpPr>
        <p:spPr>
          <a:xfrm rot="5400000">
            <a:off x="9996366" y="4693900"/>
            <a:ext cx="544605" cy="1036899"/>
          </a:xfrm>
          <a:prstGeom prst="bentConnector2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9FACE872-513C-D063-9A61-A17AED6F798E}"/>
              </a:ext>
            </a:extLst>
          </p:cNvPr>
          <p:cNvGrpSpPr/>
          <p:nvPr/>
        </p:nvGrpSpPr>
        <p:grpSpPr>
          <a:xfrm>
            <a:off x="6903451" y="3415359"/>
            <a:ext cx="2867481" cy="2613394"/>
            <a:chOff x="7235566" y="2357604"/>
            <a:chExt cx="2990508" cy="2725519"/>
          </a:xfrm>
        </p:grpSpPr>
        <p:sp>
          <p:nvSpPr>
            <p:cNvPr id="155" name="矩形: 圆角 154">
              <a:extLst>
                <a:ext uri="{FF2B5EF4-FFF2-40B4-BE49-F238E27FC236}">
                  <a16:creationId xmlns:a16="http://schemas.microsoft.com/office/drawing/2014/main" id="{FE2A9D35-9588-8750-2A28-852E31290A98}"/>
                </a:ext>
              </a:extLst>
            </p:cNvPr>
            <p:cNvSpPr/>
            <p:nvPr/>
          </p:nvSpPr>
          <p:spPr>
            <a:xfrm>
              <a:off x="7725549" y="2452721"/>
              <a:ext cx="2500525" cy="1258532"/>
            </a:xfrm>
            <a:prstGeom prst="roundRect">
              <a:avLst>
                <a:gd name="adj" fmla="val 8301"/>
              </a:avLst>
            </a:pr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41" name="Freeform 7"/>
            <p:cNvSpPr/>
            <p:nvPr/>
          </p:nvSpPr>
          <p:spPr>
            <a:xfrm>
              <a:off x="7235566" y="2906528"/>
              <a:ext cx="1257200" cy="337641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9" tIns="-1" rIns="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dirty="0">
                  <a:solidFill>
                    <a:schemeClr val="bg1">
                      <a:lumMod val="25000"/>
                    </a:schemeClr>
                  </a:solidFill>
                  <a:latin typeface="+mn-ea"/>
                  <a:cs typeface="+mn-ea"/>
                  <a:sym typeface="+mn-lt"/>
                </a:rPr>
                <a:t>直营</a:t>
              </a:r>
              <a:r>
                <a:rPr lang="en-US" altLang="zh-CN" sz="1100" dirty="0">
                  <a:solidFill>
                    <a:schemeClr val="bg1">
                      <a:lumMod val="25000"/>
                    </a:schemeClr>
                  </a:solidFill>
                  <a:latin typeface="+mn-ea"/>
                  <a:cs typeface="+mn-ea"/>
                  <a:sym typeface="+mn-lt"/>
                </a:rPr>
                <a:t>/</a:t>
              </a:r>
              <a:r>
                <a:rPr lang="zh-CN" altLang="en-US" sz="1100" dirty="0">
                  <a:solidFill>
                    <a:schemeClr val="bg1">
                      <a:lumMod val="25000"/>
                    </a:schemeClr>
                  </a:solidFill>
                  <a:latin typeface="+mn-ea"/>
                  <a:cs typeface="+mn-ea"/>
                  <a:sym typeface="+mn-lt"/>
                </a:rPr>
                <a:t>加盟门店</a:t>
              </a:r>
              <a:endParaRPr lang="id-ID" sz="1100" kern="1200" dirty="0">
                <a:solidFill>
                  <a:schemeClr val="bg1">
                    <a:lumMod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id="{29013E96-9167-03C1-D5B1-F2C50891229C}"/>
                </a:ext>
              </a:extLst>
            </p:cNvPr>
            <p:cNvGrpSpPr/>
            <p:nvPr/>
          </p:nvGrpSpPr>
          <p:grpSpPr>
            <a:xfrm>
              <a:off x="7594166" y="2357604"/>
              <a:ext cx="540000" cy="540000"/>
              <a:chOff x="7747663" y="2167104"/>
              <a:chExt cx="648000" cy="648000"/>
            </a:xfrm>
          </p:grpSpPr>
          <p:sp>
            <p:nvSpPr>
              <p:cNvPr id="46" name="椭圆 45"/>
              <p:cNvSpPr>
                <a:spLocks noChangeAspect="1"/>
              </p:cNvSpPr>
              <p:nvPr/>
            </p:nvSpPr>
            <p:spPr>
              <a:xfrm>
                <a:off x="7747663" y="2167104"/>
                <a:ext cx="648000" cy="648000"/>
              </a:xfrm>
              <a:prstGeom prst="ellipse">
                <a:avLst/>
              </a:prstGeom>
              <a:solidFill>
                <a:srgbClr val="2790A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07149" y="2329937"/>
                <a:ext cx="329029" cy="322334"/>
              </a:xfrm>
              <a:prstGeom prst="rect">
                <a:avLst/>
              </a:prstGeom>
            </p:spPr>
          </p:pic>
        </p:grp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624CDB60-00DB-8EF3-6F90-F4D69DEAF4C3}"/>
                </a:ext>
              </a:extLst>
            </p:cNvPr>
            <p:cNvSpPr/>
            <p:nvPr/>
          </p:nvSpPr>
          <p:spPr>
            <a:xfrm>
              <a:off x="7313189" y="3837735"/>
              <a:ext cx="1101954" cy="337641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9" tIns="-1" rIns="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>
                  <a:solidFill>
                    <a:schemeClr val="bg1">
                      <a:lumMod val="25000"/>
                    </a:schemeClr>
                  </a:solidFill>
                  <a:latin typeface="+mn-ea"/>
                  <a:cs typeface="+mn-ea"/>
                  <a:sym typeface="+mn-lt"/>
                </a:rPr>
                <a:t>私域电商</a:t>
              </a:r>
              <a:endParaRPr lang="id-ID" sz="1100" kern="1200" dirty="0">
                <a:solidFill>
                  <a:schemeClr val="bg1">
                    <a:lumMod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id="{93006C11-3CA0-E490-AAC6-F8BED6C15DF2}"/>
                </a:ext>
              </a:extLst>
            </p:cNvPr>
            <p:cNvGrpSpPr/>
            <p:nvPr/>
          </p:nvGrpSpPr>
          <p:grpSpPr>
            <a:xfrm>
              <a:off x="7594166" y="3295024"/>
              <a:ext cx="540000" cy="540000"/>
              <a:chOff x="7747663" y="3234136"/>
              <a:chExt cx="648000" cy="648000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C69ED7CF-DB4F-28A7-9EE7-FE2E9A4FCE9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47663" y="3234136"/>
                <a:ext cx="648000" cy="648000"/>
              </a:xfrm>
              <a:prstGeom prst="ellipse">
                <a:avLst/>
              </a:prstGeom>
              <a:solidFill>
                <a:srgbClr val="2790A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20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pic>
            <p:nvPicPr>
              <p:cNvPr id="110" name="图片 109">
                <a:extLst>
                  <a:ext uri="{FF2B5EF4-FFF2-40B4-BE49-F238E27FC236}">
                    <a16:creationId xmlns:a16="http://schemas.microsoft.com/office/drawing/2014/main" id="{1FE46652-58F2-4A5B-6E21-5764C78617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32070" y="3369357"/>
                <a:ext cx="279185" cy="371605"/>
              </a:xfrm>
              <a:prstGeom prst="rect">
                <a:avLst/>
              </a:prstGeom>
            </p:spPr>
          </p:pic>
        </p:grpSp>
        <p:sp>
          <p:nvSpPr>
            <p:cNvPr id="162" name="矩形: 圆角 161">
              <a:extLst>
                <a:ext uri="{FF2B5EF4-FFF2-40B4-BE49-F238E27FC236}">
                  <a16:creationId xmlns:a16="http://schemas.microsoft.com/office/drawing/2014/main" id="{9FDA7BF0-47A6-7A18-65D5-F218836DB733}"/>
                </a:ext>
              </a:extLst>
            </p:cNvPr>
            <p:cNvSpPr/>
            <p:nvPr/>
          </p:nvSpPr>
          <p:spPr>
            <a:xfrm>
              <a:off x="7703948" y="4302216"/>
              <a:ext cx="2500525" cy="426925"/>
            </a:xfrm>
            <a:prstGeom prst="roundRect">
              <a:avLst>
                <a:gd name="adj" fmla="val 8301"/>
              </a:avLst>
            </a:pr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1" name="Freeform 7">
              <a:extLst>
                <a:ext uri="{FF2B5EF4-FFF2-40B4-BE49-F238E27FC236}">
                  <a16:creationId xmlns:a16="http://schemas.microsoft.com/office/drawing/2014/main" id="{D6F5E984-91BA-2834-04DE-347E0BA70F6E}"/>
                </a:ext>
              </a:extLst>
            </p:cNvPr>
            <p:cNvSpPr/>
            <p:nvPr/>
          </p:nvSpPr>
          <p:spPr>
            <a:xfrm>
              <a:off x="7313189" y="4745482"/>
              <a:ext cx="1101954" cy="337641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9" tIns="-1" rIns="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>
                  <a:solidFill>
                    <a:schemeClr val="bg1">
                      <a:lumMod val="25000"/>
                    </a:schemeClr>
                  </a:solidFill>
                  <a:latin typeface="+mn-ea"/>
                  <a:cs typeface="+mn-ea"/>
                  <a:sym typeface="+mn-lt"/>
                </a:rPr>
                <a:t>平台渠道</a:t>
              </a:r>
              <a:endParaRPr lang="id-ID" sz="1100" kern="1200" dirty="0">
                <a:solidFill>
                  <a:schemeClr val="bg1">
                    <a:lumMod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id="{E9519F13-7EDB-ED74-0935-8708A90F34BD}"/>
                </a:ext>
              </a:extLst>
            </p:cNvPr>
            <p:cNvGrpSpPr/>
            <p:nvPr/>
          </p:nvGrpSpPr>
          <p:grpSpPr>
            <a:xfrm>
              <a:off x="7594166" y="4230020"/>
              <a:ext cx="540000" cy="540000"/>
              <a:chOff x="7777227" y="4282283"/>
              <a:chExt cx="648000" cy="648000"/>
            </a:xfrm>
          </p:grpSpPr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F84F8009-5C7F-5DE6-ABB0-F164776BE23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777227" y="4282283"/>
                <a:ext cx="648000" cy="648000"/>
              </a:xfrm>
              <a:prstGeom prst="ellipse">
                <a:avLst/>
              </a:prstGeom>
              <a:solidFill>
                <a:srgbClr val="2790A8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+mn-ea"/>
                </a:endParaRPr>
              </a:p>
            </p:txBody>
          </p:sp>
          <p:pic>
            <p:nvPicPr>
              <p:cNvPr id="115" name="图片 114">
                <a:extLst>
                  <a:ext uri="{FF2B5EF4-FFF2-40B4-BE49-F238E27FC236}">
                    <a16:creationId xmlns:a16="http://schemas.microsoft.com/office/drawing/2014/main" id="{AA93E300-0589-C3D7-AF9B-0FF5F8887F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928749" y="4419572"/>
                <a:ext cx="344956" cy="369537"/>
              </a:xfrm>
              <a:prstGeom prst="rect">
                <a:avLst/>
              </a:prstGeom>
            </p:spPr>
          </p:pic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BAEEFC10-0A1D-0A02-287C-C00C80A43700}"/>
                </a:ext>
              </a:extLst>
            </p:cNvPr>
            <p:cNvGrpSpPr/>
            <p:nvPr/>
          </p:nvGrpSpPr>
          <p:grpSpPr>
            <a:xfrm>
              <a:off x="8859929" y="4198715"/>
              <a:ext cx="1016497" cy="650715"/>
              <a:chOff x="9072383" y="4674281"/>
              <a:chExt cx="1220265" cy="781158"/>
            </a:xfrm>
          </p:grpSpPr>
          <p:pic>
            <p:nvPicPr>
              <p:cNvPr id="75" name="图片 74">
                <a:extLst>
                  <a:ext uri="{FF2B5EF4-FFF2-40B4-BE49-F238E27FC236}">
                    <a16:creationId xmlns:a16="http://schemas.microsoft.com/office/drawing/2014/main" id="{4181D7F6-7CC9-E0B5-27F4-F5B32438EB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6582" y="4674281"/>
                <a:ext cx="360001" cy="360000"/>
              </a:xfrm>
              <a:prstGeom prst="rect">
                <a:avLst/>
              </a:prstGeom>
              <a:effectLst/>
            </p:spPr>
          </p:pic>
          <p:pic>
            <p:nvPicPr>
              <p:cNvPr id="76" name="图片 75">
                <a:extLst>
                  <a:ext uri="{FF2B5EF4-FFF2-40B4-BE49-F238E27FC236}">
                    <a16:creationId xmlns:a16="http://schemas.microsoft.com/office/drawing/2014/main" id="{E1DF24C5-3489-EFF6-D59E-9AACEAE07D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72383" y="5095439"/>
                <a:ext cx="368400" cy="360000"/>
              </a:xfrm>
              <a:prstGeom prst="rect">
                <a:avLst/>
              </a:prstGeom>
              <a:effectLst/>
            </p:spPr>
          </p:pic>
          <p:pic>
            <p:nvPicPr>
              <p:cNvPr id="77" name="图片 76">
                <a:extLst>
                  <a:ext uri="{FF2B5EF4-FFF2-40B4-BE49-F238E27FC236}">
                    <a16:creationId xmlns:a16="http://schemas.microsoft.com/office/drawing/2014/main" id="{876FE00F-0A57-B35B-0744-26AA5162C4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02522" y="5095439"/>
                <a:ext cx="360000" cy="360000"/>
              </a:xfrm>
              <a:prstGeom prst="rect">
                <a:avLst/>
              </a:prstGeom>
              <a:effectLst/>
            </p:spPr>
          </p:pic>
          <p:pic>
            <p:nvPicPr>
              <p:cNvPr id="79" name="图片 78">
                <a:extLst>
                  <a:ext uri="{FF2B5EF4-FFF2-40B4-BE49-F238E27FC236}">
                    <a16:creationId xmlns:a16="http://schemas.microsoft.com/office/drawing/2014/main" id="{000969BC-9FD4-D08A-1868-14476B3A2D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931909" y="4674281"/>
                <a:ext cx="360739" cy="360000"/>
              </a:xfrm>
              <a:prstGeom prst="rect">
                <a:avLst/>
              </a:prstGeom>
              <a:effectLst/>
            </p:spPr>
          </p:pic>
          <p:pic>
            <p:nvPicPr>
              <p:cNvPr id="81" name="图片 80">
                <a:extLst>
                  <a:ext uri="{FF2B5EF4-FFF2-40B4-BE49-F238E27FC236}">
                    <a16:creationId xmlns:a16="http://schemas.microsoft.com/office/drawing/2014/main" id="{9047A432-9577-052C-3F05-FB1A3CA2762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365" t="9269" r="7600" b="7495"/>
              <a:stretch/>
            </p:blipFill>
            <p:spPr>
              <a:xfrm>
                <a:off x="9502522" y="4674281"/>
                <a:ext cx="363448" cy="360000"/>
              </a:xfrm>
              <a:prstGeom prst="rect">
                <a:avLst/>
              </a:prstGeom>
              <a:effectLst/>
            </p:spPr>
          </p:pic>
          <p:sp>
            <p:nvSpPr>
              <p:cNvPr id="82" name="矩形: 圆角 81">
                <a:extLst>
                  <a:ext uri="{FF2B5EF4-FFF2-40B4-BE49-F238E27FC236}">
                    <a16:creationId xmlns:a16="http://schemas.microsoft.com/office/drawing/2014/main" id="{CA8B3B92-5233-A907-8784-644D34F8E6E3}"/>
                  </a:ext>
                </a:extLst>
              </p:cNvPr>
              <p:cNvSpPr/>
              <p:nvPr/>
            </p:nvSpPr>
            <p:spPr>
              <a:xfrm>
                <a:off x="9932648" y="5095439"/>
                <a:ext cx="360000" cy="360000"/>
              </a:xfrm>
              <a:prstGeom prst="roundRect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40DA187E-3F15-4DFB-7F83-201D3883A21D}"/>
                  </a:ext>
                </a:extLst>
              </p:cNvPr>
              <p:cNvSpPr txBox="1"/>
              <p:nvPr/>
            </p:nvSpPr>
            <p:spPr>
              <a:xfrm>
                <a:off x="9952610" y="5054422"/>
                <a:ext cx="319335" cy="30826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2"/>
                    </a:solidFill>
                    <a:latin typeface="+mn-ea"/>
                  </a:rPr>
                  <a:t>…</a:t>
                </a:r>
                <a:endParaRPr lang="zh-CN" altLang="en-US" sz="1600" b="1"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96527268-1C36-3E1E-0701-F40AD63202D9}"/>
                </a:ext>
              </a:extLst>
            </p:cNvPr>
            <p:cNvGrpSpPr/>
            <p:nvPr/>
          </p:nvGrpSpPr>
          <p:grpSpPr>
            <a:xfrm>
              <a:off x="8695971" y="2620696"/>
              <a:ext cx="1253798" cy="989614"/>
              <a:chOff x="8899171" y="2429013"/>
              <a:chExt cx="1236474" cy="975940"/>
            </a:xfrm>
          </p:grpSpPr>
          <p:grpSp>
            <p:nvGrpSpPr>
              <p:cNvPr id="151" name="组合 150">
                <a:extLst>
                  <a:ext uri="{FF2B5EF4-FFF2-40B4-BE49-F238E27FC236}">
                    <a16:creationId xmlns:a16="http://schemas.microsoft.com/office/drawing/2014/main" id="{E4D4CFFC-98AE-5DD6-A81D-5EBFE89D1FB8}"/>
                  </a:ext>
                </a:extLst>
              </p:cNvPr>
              <p:cNvGrpSpPr/>
              <p:nvPr/>
            </p:nvGrpSpPr>
            <p:grpSpPr>
              <a:xfrm>
                <a:off x="8899171" y="2921599"/>
                <a:ext cx="562674" cy="483354"/>
                <a:chOff x="8981720" y="2938917"/>
                <a:chExt cx="656475" cy="563932"/>
              </a:xfrm>
            </p:grpSpPr>
            <p:sp>
              <p:nvSpPr>
                <p:cNvPr id="6" name="Freeform 7">
                  <a:extLst>
                    <a:ext uri="{FF2B5EF4-FFF2-40B4-BE49-F238E27FC236}">
                      <a16:creationId xmlns:a16="http://schemas.microsoft.com/office/drawing/2014/main" id="{145A09A7-B4D7-FB63-5D61-88694E4915C0}"/>
                    </a:ext>
                  </a:extLst>
                </p:cNvPr>
                <p:cNvSpPr/>
                <p:nvPr/>
              </p:nvSpPr>
              <p:spPr>
                <a:xfrm>
                  <a:off x="8981720" y="3301703"/>
                  <a:ext cx="656475" cy="201146"/>
                </a:xfrm>
                <a:custGeom>
                  <a:avLst/>
                  <a:gdLst>
                    <a:gd name="connsiteX0" fmla="*/ 0 w 1730742"/>
                    <a:gd name="connsiteY0" fmla="*/ 0 h 834084"/>
                    <a:gd name="connsiteX1" fmla="*/ 1730742 w 1730742"/>
                    <a:gd name="connsiteY1" fmla="*/ 0 h 834084"/>
                    <a:gd name="connsiteX2" fmla="*/ 1730742 w 1730742"/>
                    <a:gd name="connsiteY2" fmla="*/ 834084 h 834084"/>
                    <a:gd name="connsiteX3" fmla="*/ 0 w 1730742"/>
                    <a:gd name="connsiteY3" fmla="*/ 834084 h 834084"/>
                    <a:gd name="connsiteX4" fmla="*/ 0 w 1730742"/>
                    <a:gd name="connsiteY4" fmla="*/ 0 h 83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0742" h="834084">
                      <a:moveTo>
                        <a:pt x="0" y="0"/>
                      </a:moveTo>
                      <a:lnTo>
                        <a:pt x="1730742" y="0"/>
                      </a:lnTo>
                      <a:lnTo>
                        <a:pt x="1730742" y="834084"/>
                      </a:lnTo>
                      <a:lnTo>
                        <a:pt x="0" y="8340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45719" tIns="-1" rIns="0" bIns="0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zh-CN" altLang="en-US" sz="800" dirty="0">
                      <a:solidFill>
                        <a:schemeClr val="bg1">
                          <a:lumMod val="2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线上支付</a:t>
                  </a:r>
                  <a:endParaRPr lang="id-ID" sz="800" kern="1200" dirty="0">
                    <a:solidFill>
                      <a:schemeClr val="bg1">
                        <a:lumMod val="2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91" name="图片 90">
                  <a:extLst>
                    <a:ext uri="{FF2B5EF4-FFF2-40B4-BE49-F238E27FC236}">
                      <a16:creationId xmlns:a16="http://schemas.microsoft.com/office/drawing/2014/main" id="{3F1B4FAE-2A85-A6DE-C4EB-B01FA8FC81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9212555" y="2938917"/>
                  <a:ext cx="194807" cy="339618"/>
                </a:xfrm>
                <a:prstGeom prst="rect">
                  <a:avLst/>
                </a:prstGeom>
              </p:spPr>
            </p:pic>
          </p:grpSp>
          <p:grpSp>
            <p:nvGrpSpPr>
              <p:cNvPr id="152" name="组合 151">
                <a:extLst>
                  <a:ext uri="{FF2B5EF4-FFF2-40B4-BE49-F238E27FC236}">
                    <a16:creationId xmlns:a16="http://schemas.microsoft.com/office/drawing/2014/main" id="{E591C549-0CD7-0DD0-F2EE-063855D72F49}"/>
                  </a:ext>
                </a:extLst>
              </p:cNvPr>
              <p:cNvGrpSpPr/>
              <p:nvPr/>
            </p:nvGrpSpPr>
            <p:grpSpPr>
              <a:xfrm>
                <a:off x="8899172" y="2429013"/>
                <a:ext cx="562673" cy="422382"/>
                <a:chOff x="8981721" y="2112032"/>
                <a:chExt cx="656474" cy="492795"/>
              </a:xfrm>
            </p:grpSpPr>
            <p:sp>
              <p:nvSpPr>
                <p:cNvPr id="2" name="Freeform 7">
                  <a:extLst>
                    <a:ext uri="{FF2B5EF4-FFF2-40B4-BE49-F238E27FC236}">
                      <a16:creationId xmlns:a16="http://schemas.microsoft.com/office/drawing/2014/main" id="{48F71568-CFC6-C1FB-EF07-E40BD03729B3}"/>
                    </a:ext>
                  </a:extLst>
                </p:cNvPr>
                <p:cNvSpPr/>
                <p:nvPr/>
              </p:nvSpPr>
              <p:spPr>
                <a:xfrm>
                  <a:off x="8981721" y="2403682"/>
                  <a:ext cx="656474" cy="201145"/>
                </a:xfrm>
                <a:custGeom>
                  <a:avLst/>
                  <a:gdLst>
                    <a:gd name="connsiteX0" fmla="*/ 0 w 1730742"/>
                    <a:gd name="connsiteY0" fmla="*/ 0 h 834084"/>
                    <a:gd name="connsiteX1" fmla="*/ 1730742 w 1730742"/>
                    <a:gd name="connsiteY1" fmla="*/ 0 h 834084"/>
                    <a:gd name="connsiteX2" fmla="*/ 1730742 w 1730742"/>
                    <a:gd name="connsiteY2" fmla="*/ 834084 h 834084"/>
                    <a:gd name="connsiteX3" fmla="*/ 0 w 1730742"/>
                    <a:gd name="connsiteY3" fmla="*/ 834084 h 834084"/>
                    <a:gd name="connsiteX4" fmla="*/ 0 w 1730742"/>
                    <a:gd name="connsiteY4" fmla="*/ 0 h 83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0742" h="834084">
                      <a:moveTo>
                        <a:pt x="0" y="0"/>
                      </a:moveTo>
                      <a:lnTo>
                        <a:pt x="1730742" y="0"/>
                      </a:lnTo>
                      <a:lnTo>
                        <a:pt x="1730742" y="834084"/>
                      </a:lnTo>
                      <a:lnTo>
                        <a:pt x="0" y="8340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45719" tIns="-1" rIns="0" bIns="0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zh-CN" altLang="en-US" sz="800" dirty="0">
                      <a:solidFill>
                        <a:schemeClr val="bg1">
                          <a:lumMod val="2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扫码</a:t>
                  </a:r>
                  <a:endParaRPr lang="id-ID" sz="800" kern="1200" dirty="0">
                    <a:solidFill>
                      <a:schemeClr val="bg1">
                        <a:lumMod val="2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93" name="图片 92">
                  <a:extLst>
                    <a:ext uri="{FF2B5EF4-FFF2-40B4-BE49-F238E27FC236}">
                      <a16:creationId xmlns:a16="http://schemas.microsoft.com/office/drawing/2014/main" id="{26863672-AEDD-D4A4-A8AE-6D00FC86DBF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9178377" y="2112032"/>
                  <a:ext cx="263162" cy="263161"/>
                </a:xfrm>
                <a:prstGeom prst="rect">
                  <a:avLst/>
                </a:prstGeom>
              </p:spPr>
            </p:pic>
          </p:grpSp>
          <p:grpSp>
            <p:nvGrpSpPr>
              <p:cNvPr id="153" name="组合 152">
                <a:extLst>
                  <a:ext uri="{FF2B5EF4-FFF2-40B4-BE49-F238E27FC236}">
                    <a16:creationId xmlns:a16="http://schemas.microsoft.com/office/drawing/2014/main" id="{F5C34B3B-CE04-6DA3-E249-6BFE8757D693}"/>
                  </a:ext>
                </a:extLst>
              </p:cNvPr>
              <p:cNvGrpSpPr/>
              <p:nvPr/>
            </p:nvGrpSpPr>
            <p:grpSpPr>
              <a:xfrm>
                <a:off x="9510358" y="2454326"/>
                <a:ext cx="562673" cy="397069"/>
                <a:chOff x="9772286" y="2141565"/>
                <a:chExt cx="656474" cy="463262"/>
              </a:xfrm>
            </p:grpSpPr>
            <p:pic>
              <p:nvPicPr>
                <p:cNvPr id="89" name="图片 88">
                  <a:extLst>
                    <a:ext uri="{FF2B5EF4-FFF2-40B4-BE49-F238E27FC236}">
                      <a16:creationId xmlns:a16="http://schemas.microsoft.com/office/drawing/2014/main" id="{FB6FD467-3914-45ED-E54F-BD7D63B3DD3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9961108" y="2141565"/>
                  <a:ext cx="278831" cy="185887"/>
                </a:xfrm>
                <a:prstGeom prst="rect">
                  <a:avLst/>
                </a:prstGeom>
              </p:spPr>
            </p:pic>
            <p:sp>
              <p:nvSpPr>
                <p:cNvPr id="96" name="Freeform 7">
                  <a:extLst>
                    <a:ext uri="{FF2B5EF4-FFF2-40B4-BE49-F238E27FC236}">
                      <a16:creationId xmlns:a16="http://schemas.microsoft.com/office/drawing/2014/main" id="{8818D33A-56A5-AEED-FD0C-DE135A8F5A26}"/>
                    </a:ext>
                  </a:extLst>
                </p:cNvPr>
                <p:cNvSpPr/>
                <p:nvPr/>
              </p:nvSpPr>
              <p:spPr>
                <a:xfrm>
                  <a:off x="9772286" y="2403682"/>
                  <a:ext cx="656474" cy="201145"/>
                </a:xfrm>
                <a:custGeom>
                  <a:avLst/>
                  <a:gdLst>
                    <a:gd name="connsiteX0" fmla="*/ 0 w 1730742"/>
                    <a:gd name="connsiteY0" fmla="*/ 0 h 834084"/>
                    <a:gd name="connsiteX1" fmla="*/ 1730742 w 1730742"/>
                    <a:gd name="connsiteY1" fmla="*/ 0 h 834084"/>
                    <a:gd name="connsiteX2" fmla="*/ 1730742 w 1730742"/>
                    <a:gd name="connsiteY2" fmla="*/ 834084 h 834084"/>
                    <a:gd name="connsiteX3" fmla="*/ 0 w 1730742"/>
                    <a:gd name="connsiteY3" fmla="*/ 834084 h 834084"/>
                    <a:gd name="connsiteX4" fmla="*/ 0 w 1730742"/>
                    <a:gd name="connsiteY4" fmla="*/ 0 h 83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0742" h="834084">
                      <a:moveTo>
                        <a:pt x="0" y="0"/>
                      </a:moveTo>
                      <a:lnTo>
                        <a:pt x="1730742" y="0"/>
                      </a:lnTo>
                      <a:lnTo>
                        <a:pt x="1730742" y="834084"/>
                      </a:lnTo>
                      <a:lnTo>
                        <a:pt x="0" y="8340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45719" tIns="-1" rIns="0" bIns="0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zh-CN" altLang="en-US" sz="800" dirty="0">
                      <a:solidFill>
                        <a:schemeClr val="bg1">
                          <a:lumMod val="2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刷卡</a:t>
                  </a:r>
                  <a:endParaRPr lang="id-ID" sz="800" kern="1200" dirty="0">
                    <a:solidFill>
                      <a:schemeClr val="bg1">
                        <a:lumMod val="2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50" name="组合 149">
                <a:extLst>
                  <a:ext uri="{FF2B5EF4-FFF2-40B4-BE49-F238E27FC236}">
                    <a16:creationId xmlns:a16="http://schemas.microsoft.com/office/drawing/2014/main" id="{E624CD00-4641-3183-A4EA-D4BA4DF26504}"/>
                  </a:ext>
                </a:extLst>
              </p:cNvPr>
              <p:cNvGrpSpPr/>
              <p:nvPr/>
            </p:nvGrpSpPr>
            <p:grpSpPr>
              <a:xfrm>
                <a:off x="9447744" y="2960266"/>
                <a:ext cx="687901" cy="444682"/>
                <a:chOff x="9699238" y="2984032"/>
                <a:chExt cx="802578" cy="518813"/>
              </a:xfrm>
            </p:grpSpPr>
            <p:sp>
              <p:nvSpPr>
                <p:cNvPr id="5" name="Freeform 7">
                  <a:extLst>
                    <a:ext uri="{FF2B5EF4-FFF2-40B4-BE49-F238E27FC236}">
                      <a16:creationId xmlns:a16="http://schemas.microsoft.com/office/drawing/2014/main" id="{736C7D76-9025-4E77-9D41-4C203AFC1794}"/>
                    </a:ext>
                  </a:extLst>
                </p:cNvPr>
                <p:cNvSpPr/>
                <p:nvPr/>
              </p:nvSpPr>
              <p:spPr>
                <a:xfrm>
                  <a:off x="9699238" y="3301701"/>
                  <a:ext cx="802578" cy="201144"/>
                </a:xfrm>
                <a:custGeom>
                  <a:avLst/>
                  <a:gdLst>
                    <a:gd name="connsiteX0" fmla="*/ 0 w 1730742"/>
                    <a:gd name="connsiteY0" fmla="*/ 0 h 834084"/>
                    <a:gd name="connsiteX1" fmla="*/ 1730742 w 1730742"/>
                    <a:gd name="connsiteY1" fmla="*/ 0 h 834084"/>
                    <a:gd name="connsiteX2" fmla="*/ 1730742 w 1730742"/>
                    <a:gd name="connsiteY2" fmla="*/ 834084 h 834084"/>
                    <a:gd name="connsiteX3" fmla="*/ 0 w 1730742"/>
                    <a:gd name="connsiteY3" fmla="*/ 834084 h 834084"/>
                    <a:gd name="connsiteX4" fmla="*/ 0 w 1730742"/>
                    <a:gd name="connsiteY4" fmla="*/ 0 h 834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30742" h="834084">
                      <a:moveTo>
                        <a:pt x="0" y="0"/>
                      </a:moveTo>
                      <a:lnTo>
                        <a:pt x="1730742" y="0"/>
                      </a:lnTo>
                      <a:lnTo>
                        <a:pt x="1730742" y="834084"/>
                      </a:lnTo>
                      <a:lnTo>
                        <a:pt x="0" y="8340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>
                  <a:noFill/>
                </a:ln>
              </p:spPr>
              <p:style>
                <a:lnRef idx="0">
                  <a:schemeClr val="dk1">
                    <a:alpha val="0"/>
                    <a:hueOff val="0"/>
                    <a:satOff val="0"/>
                    <a:lumOff val="0"/>
                    <a:alphaOff val="0"/>
                  </a:schemeClr>
                </a:lnRef>
                <a:fill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lt1">
                    <a:alpha val="0"/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tx1">
                    <a:hueOff val="0"/>
                    <a:satOff val="0"/>
                    <a:lumOff val="0"/>
                    <a:alphaOff val="0"/>
                  </a:schemeClr>
                </a:fontRef>
              </p:style>
              <p:txBody>
                <a:bodyPr spcFirstLastPara="0" vert="horz" wrap="square" lIns="45719" tIns="-1" rIns="0" bIns="0" numCol="1" spcCol="1270" anchor="ctr" anchorCtr="0">
                  <a:noAutofit/>
                </a:bodyPr>
                <a:lstStyle/>
                <a:p>
                  <a:pPr lvl="0" algn="ctr" defTabSz="8001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</a:pPr>
                  <a:r>
                    <a:rPr lang="zh-CN" altLang="en-US" sz="800" dirty="0">
                      <a:solidFill>
                        <a:schemeClr val="bg1">
                          <a:lumMod val="25000"/>
                        </a:schemeClr>
                      </a:solidFill>
                      <a:latin typeface="+mn-ea"/>
                      <a:cs typeface="+mn-ea"/>
                      <a:sym typeface="+mn-lt"/>
                    </a:rPr>
                    <a:t>会员卡支付</a:t>
                  </a:r>
                  <a:endParaRPr lang="id-ID" sz="800" kern="1200" dirty="0">
                    <a:solidFill>
                      <a:schemeClr val="bg1">
                        <a:lumMod val="25000"/>
                      </a:schemeClr>
                    </a:solidFill>
                    <a:latin typeface="+mn-ea"/>
                    <a:cs typeface="+mn-ea"/>
                    <a:sym typeface="+mn-lt"/>
                  </a:endParaRPr>
                </a:p>
              </p:txBody>
            </p:sp>
            <p:pic>
              <p:nvPicPr>
                <p:cNvPr id="98" name="图片 97">
                  <a:extLst>
                    <a:ext uri="{FF2B5EF4-FFF2-40B4-BE49-F238E27FC236}">
                      <a16:creationId xmlns:a16="http://schemas.microsoft.com/office/drawing/2014/main" id="{7318F147-0F0D-E591-4529-46C4FE78CDD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9938322" y="2984032"/>
                  <a:ext cx="324410" cy="221027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106EA509-9613-00BF-7FE9-64F9E6F3A9B5}"/>
              </a:ext>
            </a:extLst>
          </p:cNvPr>
          <p:cNvSpPr txBox="1"/>
          <p:nvPr/>
        </p:nvSpPr>
        <p:spPr>
          <a:xfrm flipH="1">
            <a:off x="7981158" y="2975472"/>
            <a:ext cx="1253918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600" b="1" dirty="0">
                <a:latin typeface="+mn-ea"/>
                <a:cs typeface="+mn-ea"/>
                <a:sym typeface="+mn-lt"/>
              </a:rPr>
              <a:t>DTC</a:t>
            </a:r>
            <a:r>
              <a:rPr lang="zh-CN" altLang="en-US" sz="1600" b="1" dirty="0">
                <a:latin typeface="+mn-ea"/>
                <a:cs typeface="+mn-ea"/>
                <a:sym typeface="+mn-lt"/>
              </a:rPr>
              <a:t>渠道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92A71D3C-96AE-1895-4A21-D6859C83B502}"/>
              </a:ext>
            </a:extLst>
          </p:cNvPr>
          <p:cNvSpPr txBox="1"/>
          <p:nvPr/>
        </p:nvSpPr>
        <p:spPr>
          <a:xfrm flipH="1">
            <a:off x="3988417" y="2975472"/>
            <a:ext cx="165431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latin typeface="+mn-ea"/>
                <a:cs typeface="+mn-ea"/>
                <a:sym typeface="+mn-lt"/>
              </a:rPr>
              <a:t>品牌管理公司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633BAC1C-F3F2-7211-8330-66ACF2FE6795}"/>
              </a:ext>
            </a:extLst>
          </p:cNvPr>
          <p:cNvSpPr txBox="1"/>
          <p:nvPr/>
        </p:nvSpPr>
        <p:spPr>
          <a:xfrm flipH="1">
            <a:off x="1762000" y="2975472"/>
            <a:ext cx="827307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latin typeface="+mn-ea"/>
                <a:cs typeface="+mn-ea"/>
                <a:sym typeface="+mn-lt"/>
              </a:rPr>
              <a:t>上游</a:t>
            </a:r>
          </a:p>
        </p:txBody>
      </p:sp>
      <p:sp>
        <p:nvSpPr>
          <p:cNvPr id="133" name="Freeform 7">
            <a:extLst>
              <a:ext uri="{FF2B5EF4-FFF2-40B4-BE49-F238E27FC236}">
                <a16:creationId xmlns:a16="http://schemas.microsoft.com/office/drawing/2014/main" id="{2380F666-B82F-A05D-1FF9-7EF81037E2A0}"/>
              </a:ext>
            </a:extLst>
          </p:cNvPr>
          <p:cNvSpPr/>
          <p:nvPr/>
        </p:nvSpPr>
        <p:spPr>
          <a:xfrm>
            <a:off x="10410689" y="4927984"/>
            <a:ext cx="715106" cy="267403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19" tIns="-1" rIns="0" bIns="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100" dirty="0">
                <a:solidFill>
                  <a:schemeClr val="bg1">
                    <a:lumMod val="25000"/>
                  </a:schemeClr>
                </a:solidFill>
                <a:latin typeface="+mn-ea"/>
                <a:cs typeface="+mn-ea"/>
                <a:sym typeface="+mn-lt"/>
              </a:rPr>
              <a:t>顾客</a:t>
            </a:r>
            <a:endParaRPr lang="id-ID" sz="1100" kern="1200" dirty="0">
              <a:solidFill>
                <a:schemeClr val="bg1">
                  <a:lumMod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1864983" y="3531549"/>
            <a:ext cx="621342" cy="621342"/>
          </a:xfrm>
          <a:prstGeom prst="ellipse">
            <a:avLst/>
          </a:prstGeom>
          <a:solidFill>
            <a:srgbClr val="1988B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1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68748" y="3735810"/>
            <a:ext cx="416402" cy="248418"/>
          </a:xfrm>
          <a:prstGeom prst="rect">
            <a:avLst/>
          </a:prstGeom>
        </p:spPr>
      </p:pic>
      <p:sp>
        <p:nvSpPr>
          <p:cNvPr id="14" name="Freeform 7">
            <a:extLst>
              <a:ext uri="{FF2B5EF4-FFF2-40B4-BE49-F238E27FC236}">
                <a16:creationId xmlns:a16="http://schemas.microsoft.com/office/drawing/2014/main" id="{BCF014D0-63FE-49D3-7923-BC2AFCD490BC}"/>
              </a:ext>
            </a:extLst>
          </p:cNvPr>
          <p:cNvSpPr/>
          <p:nvPr/>
        </p:nvSpPr>
        <p:spPr>
          <a:xfrm>
            <a:off x="1749826" y="4168860"/>
            <a:ext cx="789225" cy="323751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19" tIns="-1" rIns="0" bIns="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100" dirty="0">
                <a:solidFill>
                  <a:schemeClr val="bg1">
                    <a:lumMod val="25000"/>
                  </a:schemeClr>
                </a:solidFill>
                <a:latin typeface="+mn-ea"/>
                <a:cs typeface="+mn-ea"/>
                <a:sym typeface="+mn-lt"/>
              </a:rPr>
              <a:t>供应商</a:t>
            </a:r>
            <a:endParaRPr lang="id-ID" sz="1100" kern="1200" dirty="0">
              <a:solidFill>
                <a:schemeClr val="bg1">
                  <a:lumMod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id="{07210E03-96A3-7E84-2109-EE1213304852}"/>
              </a:ext>
            </a:extLst>
          </p:cNvPr>
          <p:cNvSpPr>
            <a:spLocks noChangeAspect="1"/>
          </p:cNvSpPr>
          <p:nvPr/>
        </p:nvSpPr>
        <p:spPr>
          <a:xfrm>
            <a:off x="1864983" y="4876831"/>
            <a:ext cx="621342" cy="621342"/>
          </a:xfrm>
          <a:prstGeom prst="ellipse">
            <a:avLst/>
          </a:prstGeom>
          <a:solidFill>
            <a:srgbClr val="1988B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1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14" name="Freeform 7">
            <a:extLst>
              <a:ext uri="{FF2B5EF4-FFF2-40B4-BE49-F238E27FC236}">
                <a16:creationId xmlns:a16="http://schemas.microsoft.com/office/drawing/2014/main" id="{C0496C29-284F-54FA-9D89-7C3069381D2B}"/>
              </a:ext>
            </a:extLst>
          </p:cNvPr>
          <p:cNvSpPr/>
          <p:nvPr/>
        </p:nvSpPr>
        <p:spPr>
          <a:xfrm>
            <a:off x="1460540" y="5515812"/>
            <a:ext cx="1430227" cy="323751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19" tIns="-1" rIns="0" bIns="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100" dirty="0">
                <a:solidFill>
                  <a:schemeClr val="bg1">
                    <a:lumMod val="25000"/>
                  </a:schemeClr>
                </a:solidFill>
                <a:latin typeface="+mn-ea"/>
                <a:cs typeface="+mn-ea"/>
                <a:sym typeface="+mn-lt"/>
              </a:rPr>
              <a:t>服务商</a:t>
            </a:r>
            <a:endParaRPr lang="id-ID" sz="1100" kern="1200" dirty="0">
              <a:solidFill>
                <a:schemeClr val="bg1">
                  <a:lumMod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653A7D5-C596-CF56-D072-3B660B73ADF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002648" y="5049598"/>
            <a:ext cx="346011" cy="275806"/>
          </a:xfrm>
          <a:prstGeom prst="rect">
            <a:avLst/>
          </a:prstGeom>
        </p:spPr>
      </p:pic>
      <p:sp>
        <p:nvSpPr>
          <p:cNvPr id="57" name="矩形 56">
            <a:extLst>
              <a:ext uri="{FF2B5EF4-FFF2-40B4-BE49-F238E27FC236}">
                <a16:creationId xmlns:a16="http://schemas.microsoft.com/office/drawing/2014/main" id="{4C2EED5E-28BE-C71C-38A8-3BB8FCAD2DA9}"/>
              </a:ext>
            </a:extLst>
          </p:cNvPr>
          <p:cNvSpPr/>
          <p:nvPr/>
        </p:nvSpPr>
        <p:spPr>
          <a:xfrm>
            <a:off x="2144378" y="2365065"/>
            <a:ext cx="6542597" cy="9776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52A50E39-817A-F568-BB35-92DA2CCA680E}"/>
              </a:ext>
            </a:extLst>
          </p:cNvPr>
          <p:cNvSpPr>
            <a:spLocks noChangeAspect="1"/>
          </p:cNvSpPr>
          <p:nvPr/>
        </p:nvSpPr>
        <p:spPr>
          <a:xfrm>
            <a:off x="10528225" y="4422263"/>
            <a:ext cx="517785" cy="517785"/>
          </a:xfrm>
          <a:prstGeom prst="ellipse">
            <a:avLst/>
          </a:prstGeom>
          <a:solidFill>
            <a:srgbClr val="2790A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101" name="图片 100">
            <a:extLst>
              <a:ext uri="{FF2B5EF4-FFF2-40B4-BE49-F238E27FC236}">
                <a16:creationId xmlns:a16="http://schemas.microsoft.com/office/drawing/2014/main" id="{C785A68D-50A9-855A-1F32-B4FA41B145E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19555" y="4517873"/>
            <a:ext cx="335125" cy="309542"/>
          </a:xfrm>
          <a:prstGeom prst="rect">
            <a:avLst/>
          </a:prstGeom>
        </p:spPr>
      </p:pic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139BC544-FFA4-48A5-3DB5-FCCE86D45B3C}"/>
              </a:ext>
            </a:extLst>
          </p:cNvPr>
          <p:cNvGrpSpPr/>
          <p:nvPr/>
        </p:nvGrpSpPr>
        <p:grpSpPr>
          <a:xfrm>
            <a:off x="3875437" y="3472015"/>
            <a:ext cx="1928225" cy="2256515"/>
            <a:chOff x="4044082" y="2346158"/>
            <a:chExt cx="2010954" cy="2353329"/>
          </a:xfrm>
        </p:grpSpPr>
        <p:grpSp>
          <p:nvGrpSpPr>
            <p:cNvPr id="141" name="组合 140">
              <a:extLst>
                <a:ext uri="{FF2B5EF4-FFF2-40B4-BE49-F238E27FC236}">
                  <a16:creationId xmlns:a16="http://schemas.microsoft.com/office/drawing/2014/main" id="{4876E064-FF0D-EBE9-2AA0-275A5B40314E}"/>
                </a:ext>
              </a:extLst>
            </p:cNvPr>
            <p:cNvGrpSpPr/>
            <p:nvPr/>
          </p:nvGrpSpPr>
          <p:grpSpPr>
            <a:xfrm>
              <a:off x="4044082" y="2675166"/>
              <a:ext cx="2010954" cy="1583734"/>
              <a:chOff x="4095683" y="2675166"/>
              <a:chExt cx="2010954" cy="1583734"/>
            </a:xfrm>
          </p:grpSpPr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D6447933-0131-051B-0484-13B8F1BFD012}"/>
                  </a:ext>
                </a:extLst>
              </p:cNvPr>
              <p:cNvGrpSpPr/>
              <p:nvPr/>
            </p:nvGrpSpPr>
            <p:grpSpPr>
              <a:xfrm>
                <a:off x="4690957" y="2675166"/>
                <a:ext cx="777745" cy="747484"/>
                <a:chOff x="4421327" y="2963769"/>
                <a:chExt cx="777745" cy="747484"/>
              </a:xfrm>
            </p:grpSpPr>
            <p:sp>
              <p:nvSpPr>
                <p:cNvPr id="67" name="矩形: 圆角 66">
                  <a:extLst>
                    <a:ext uri="{FF2B5EF4-FFF2-40B4-BE49-F238E27FC236}">
                      <a16:creationId xmlns:a16="http://schemas.microsoft.com/office/drawing/2014/main" id="{06E691FD-7FDB-EC7A-6D8D-92EB6FCB65D2}"/>
                    </a:ext>
                  </a:extLst>
                </p:cNvPr>
                <p:cNvSpPr/>
                <p:nvPr/>
              </p:nvSpPr>
              <p:spPr>
                <a:xfrm>
                  <a:off x="4421327" y="2963769"/>
                  <a:ext cx="777745" cy="74748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89EC5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pic>
              <p:nvPicPr>
                <p:cNvPr id="103" name="图片 102">
                  <a:extLst>
                    <a:ext uri="{FF2B5EF4-FFF2-40B4-BE49-F238E27FC236}">
                      <a16:creationId xmlns:a16="http://schemas.microsoft.com/office/drawing/2014/main" id="{DEF47014-C196-5D8C-6FC3-0A718ECE0B7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4618101" y="3075348"/>
                  <a:ext cx="401246" cy="466755"/>
                </a:xfrm>
                <a:prstGeom prst="rect">
                  <a:avLst/>
                </a:prstGeom>
              </p:spPr>
            </p:pic>
          </p:grpSp>
          <p:grpSp>
            <p:nvGrpSpPr>
              <p:cNvPr id="131" name="组合 130">
                <a:extLst>
                  <a:ext uri="{FF2B5EF4-FFF2-40B4-BE49-F238E27FC236}">
                    <a16:creationId xmlns:a16="http://schemas.microsoft.com/office/drawing/2014/main" id="{BF908218-48BA-AD19-BDC1-0784298A9CAC}"/>
                  </a:ext>
                </a:extLst>
              </p:cNvPr>
              <p:cNvGrpSpPr/>
              <p:nvPr/>
            </p:nvGrpSpPr>
            <p:grpSpPr>
              <a:xfrm>
                <a:off x="4095683" y="3718900"/>
                <a:ext cx="540000" cy="540000"/>
                <a:chOff x="4095683" y="3857245"/>
                <a:chExt cx="540000" cy="540000"/>
              </a:xfrm>
              <a:solidFill>
                <a:srgbClr val="189EC5"/>
              </a:solidFill>
            </p:grpSpPr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A5114ACB-3F94-BB1D-C6C3-63F6AFC3B527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095683" y="3857245"/>
                  <a:ext cx="540000" cy="540000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124" name="图片 123">
                  <a:extLst>
                    <a:ext uri="{FF2B5EF4-FFF2-40B4-BE49-F238E27FC236}">
                      <a16:creationId xmlns:a16="http://schemas.microsoft.com/office/drawing/2014/main" id="{2F4F488A-4285-5E29-3E53-660E585425A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204531" y="3971200"/>
                  <a:ext cx="334428" cy="268395"/>
                </a:xfrm>
                <a:prstGeom prst="rect">
                  <a:avLst/>
                </a:prstGeom>
                <a:grpFill/>
              </p:spPr>
            </p:pic>
          </p:grpSp>
          <p:grpSp>
            <p:nvGrpSpPr>
              <p:cNvPr id="130" name="组合 129">
                <a:extLst>
                  <a:ext uri="{FF2B5EF4-FFF2-40B4-BE49-F238E27FC236}">
                    <a16:creationId xmlns:a16="http://schemas.microsoft.com/office/drawing/2014/main" id="{54CAA7FE-5C9D-E64D-87FD-4347FFE04178}"/>
                  </a:ext>
                </a:extLst>
              </p:cNvPr>
              <p:cNvGrpSpPr/>
              <p:nvPr/>
            </p:nvGrpSpPr>
            <p:grpSpPr>
              <a:xfrm>
                <a:off x="4809829" y="3718900"/>
                <a:ext cx="540000" cy="540000"/>
                <a:chOff x="4819936" y="3857245"/>
                <a:chExt cx="540000" cy="540000"/>
              </a:xfrm>
              <a:solidFill>
                <a:srgbClr val="189EC5"/>
              </a:solidFill>
            </p:grpSpPr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9B6A5FFA-2DA9-E00D-8766-8C77D2D00CBF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819936" y="3857245"/>
                  <a:ext cx="540000" cy="540000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126" name="图片 125">
                  <a:extLst>
                    <a:ext uri="{FF2B5EF4-FFF2-40B4-BE49-F238E27FC236}">
                      <a16:creationId xmlns:a16="http://schemas.microsoft.com/office/drawing/2014/main" id="{D97B2304-9A15-AD00-41B9-BADCA2F6833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4929357" y="3971200"/>
                  <a:ext cx="334428" cy="268395"/>
                </a:xfrm>
                <a:prstGeom prst="rect">
                  <a:avLst/>
                </a:prstGeom>
                <a:grpFill/>
              </p:spPr>
            </p:pic>
          </p:grpSp>
          <p:grpSp>
            <p:nvGrpSpPr>
              <p:cNvPr id="129" name="组合 128">
                <a:extLst>
                  <a:ext uri="{FF2B5EF4-FFF2-40B4-BE49-F238E27FC236}">
                    <a16:creationId xmlns:a16="http://schemas.microsoft.com/office/drawing/2014/main" id="{4BBD0403-5C1E-ACC9-B514-3CFEF59EDD63}"/>
                  </a:ext>
                </a:extLst>
              </p:cNvPr>
              <p:cNvGrpSpPr/>
              <p:nvPr/>
            </p:nvGrpSpPr>
            <p:grpSpPr>
              <a:xfrm>
                <a:off x="5566637" y="3718900"/>
                <a:ext cx="540000" cy="540000"/>
                <a:chOff x="5566637" y="3857245"/>
                <a:chExt cx="540000" cy="540000"/>
              </a:xfrm>
              <a:solidFill>
                <a:srgbClr val="189EC5"/>
              </a:solidFill>
            </p:grpSpPr>
            <p:sp>
              <p:nvSpPr>
                <p:cNvPr id="122" name="椭圆 121">
                  <a:extLst>
                    <a:ext uri="{FF2B5EF4-FFF2-40B4-BE49-F238E27FC236}">
                      <a16:creationId xmlns:a16="http://schemas.microsoft.com/office/drawing/2014/main" id="{B41F8550-ED2C-82E4-7CD6-E81DE4F1FD98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566637" y="3857245"/>
                  <a:ext cx="540000" cy="540000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+mn-ea"/>
                  </a:endParaRPr>
                </a:p>
              </p:txBody>
            </p:sp>
            <p:pic>
              <p:nvPicPr>
                <p:cNvPr id="128" name="图片 127">
                  <a:extLst>
                    <a:ext uri="{FF2B5EF4-FFF2-40B4-BE49-F238E27FC236}">
                      <a16:creationId xmlns:a16="http://schemas.microsoft.com/office/drawing/2014/main" id="{13D89175-39D1-BBC8-B0E0-01794B3A48C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5676843" y="3971200"/>
                  <a:ext cx="334428" cy="268395"/>
                </a:xfrm>
                <a:prstGeom prst="rect">
                  <a:avLst/>
                </a:prstGeom>
                <a:grpFill/>
              </p:spPr>
            </p:pic>
          </p:grpSp>
          <p:cxnSp>
            <p:nvCxnSpPr>
              <p:cNvPr id="134" name="连接符: 肘形 133">
                <a:extLst>
                  <a:ext uri="{FF2B5EF4-FFF2-40B4-BE49-F238E27FC236}">
                    <a16:creationId xmlns:a16="http://schemas.microsoft.com/office/drawing/2014/main" id="{D0E6A3E7-185A-3AF5-1896-AA75D712C4E5}"/>
                  </a:ext>
                </a:extLst>
              </p:cNvPr>
              <p:cNvCxnSpPr>
                <a:cxnSpLocks/>
                <a:stCxn id="122" idx="0"/>
                <a:endCxn id="120" idx="0"/>
              </p:cNvCxnSpPr>
              <p:nvPr/>
            </p:nvCxnSpPr>
            <p:spPr>
              <a:xfrm rot="16200000" flipV="1">
                <a:off x="5101160" y="2983423"/>
                <a:ext cx="12700" cy="1470954"/>
              </a:xfrm>
              <a:prstGeom prst="bentConnector3">
                <a:avLst>
                  <a:gd name="adj1" fmla="val 1403669"/>
                </a:avLst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5172DB16-347E-07DC-09B0-262DEFE94FD8}"/>
                  </a:ext>
                </a:extLst>
              </p:cNvPr>
              <p:cNvCxnSpPr>
                <a:stCxn id="67" idx="2"/>
                <a:endCxn id="121" idx="0"/>
              </p:cNvCxnSpPr>
              <p:nvPr/>
            </p:nvCxnSpPr>
            <p:spPr>
              <a:xfrm flipH="1">
                <a:off x="5079829" y="3422650"/>
                <a:ext cx="1" cy="29625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2" name="Freeform 7">
              <a:extLst>
                <a:ext uri="{FF2B5EF4-FFF2-40B4-BE49-F238E27FC236}">
                  <a16:creationId xmlns:a16="http://schemas.microsoft.com/office/drawing/2014/main" id="{2F7856CF-F357-2D63-B98F-A57FA2BABD68}"/>
                </a:ext>
              </a:extLst>
            </p:cNvPr>
            <p:cNvSpPr/>
            <p:nvPr/>
          </p:nvSpPr>
          <p:spPr>
            <a:xfrm>
              <a:off x="4804675" y="2346158"/>
              <a:ext cx="489769" cy="337641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9" tIns="-1" rIns="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>
                  <a:solidFill>
                    <a:schemeClr val="bg1">
                      <a:lumMod val="25000"/>
                    </a:schemeClr>
                  </a:solidFill>
                  <a:latin typeface="+mn-ea"/>
                  <a:cs typeface="+mn-ea"/>
                  <a:sym typeface="+mn-lt"/>
                </a:rPr>
                <a:t>集团</a:t>
              </a:r>
              <a:endParaRPr lang="id-ID" sz="1100" kern="1200" dirty="0">
                <a:solidFill>
                  <a:schemeClr val="bg1">
                    <a:lumMod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143" name="Freeform 7">
              <a:extLst>
                <a:ext uri="{FF2B5EF4-FFF2-40B4-BE49-F238E27FC236}">
                  <a16:creationId xmlns:a16="http://schemas.microsoft.com/office/drawing/2014/main" id="{F4FA71AE-8BDD-6FD4-D85A-37D227BF7E39}"/>
                </a:ext>
              </a:extLst>
            </p:cNvPr>
            <p:cNvSpPr/>
            <p:nvPr/>
          </p:nvSpPr>
          <p:spPr>
            <a:xfrm>
              <a:off x="4560542" y="4361846"/>
              <a:ext cx="978035" cy="337641"/>
            </a:xfrm>
            <a:custGeom>
              <a:avLst/>
              <a:gdLst>
                <a:gd name="connsiteX0" fmla="*/ 0 w 1730742"/>
                <a:gd name="connsiteY0" fmla="*/ 0 h 834084"/>
                <a:gd name="connsiteX1" fmla="*/ 1730742 w 1730742"/>
                <a:gd name="connsiteY1" fmla="*/ 0 h 834084"/>
                <a:gd name="connsiteX2" fmla="*/ 1730742 w 1730742"/>
                <a:gd name="connsiteY2" fmla="*/ 834084 h 834084"/>
                <a:gd name="connsiteX3" fmla="*/ 0 w 1730742"/>
                <a:gd name="connsiteY3" fmla="*/ 834084 h 834084"/>
                <a:gd name="connsiteX4" fmla="*/ 0 w 1730742"/>
                <a:gd name="connsiteY4" fmla="*/ 0 h 834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30742" h="834084">
                  <a:moveTo>
                    <a:pt x="0" y="0"/>
                  </a:moveTo>
                  <a:lnTo>
                    <a:pt x="1730742" y="0"/>
                  </a:lnTo>
                  <a:lnTo>
                    <a:pt x="1730742" y="834084"/>
                  </a:lnTo>
                  <a:lnTo>
                    <a:pt x="0" y="834084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19" tIns="-1" rIns="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100" kern="1200" dirty="0">
                  <a:solidFill>
                    <a:schemeClr val="bg1">
                      <a:lumMod val="25000"/>
                    </a:schemeClr>
                  </a:solidFill>
                  <a:latin typeface="+mn-ea"/>
                  <a:cs typeface="+mn-ea"/>
                  <a:sym typeface="+mn-lt"/>
                </a:rPr>
                <a:t>片区</a:t>
              </a:r>
              <a:r>
                <a:rPr lang="en-US" altLang="zh-CN" sz="1100" kern="1200" dirty="0">
                  <a:solidFill>
                    <a:schemeClr val="bg1">
                      <a:lumMod val="25000"/>
                    </a:schemeClr>
                  </a:solidFill>
                  <a:latin typeface="+mn-ea"/>
                  <a:cs typeface="+mn-ea"/>
                  <a:sym typeface="+mn-lt"/>
                </a:rPr>
                <a:t>/</a:t>
              </a:r>
              <a:r>
                <a:rPr lang="zh-CN" altLang="en-US" sz="1100" kern="1200" dirty="0">
                  <a:solidFill>
                    <a:schemeClr val="bg1">
                      <a:lumMod val="25000"/>
                    </a:schemeClr>
                  </a:solidFill>
                  <a:latin typeface="+mn-ea"/>
                  <a:cs typeface="+mn-ea"/>
                  <a:sym typeface="+mn-lt"/>
                </a:rPr>
                <a:t>分支</a:t>
              </a:r>
              <a:endParaRPr lang="id-ID" sz="1100" kern="1200" dirty="0">
                <a:solidFill>
                  <a:schemeClr val="bg1">
                    <a:lumMod val="25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156" name="文本框 155">
            <a:extLst>
              <a:ext uri="{FF2B5EF4-FFF2-40B4-BE49-F238E27FC236}">
                <a16:creationId xmlns:a16="http://schemas.microsoft.com/office/drawing/2014/main" id="{5C09CAFC-6D32-AFBB-DF31-A2EBB085790A}"/>
              </a:ext>
            </a:extLst>
          </p:cNvPr>
          <p:cNvSpPr txBox="1"/>
          <p:nvPr/>
        </p:nvSpPr>
        <p:spPr>
          <a:xfrm flipH="1">
            <a:off x="5682132" y="6027768"/>
            <a:ext cx="1738195" cy="3163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+mn-ea"/>
                <a:cs typeface="+mn-ea"/>
                <a:sym typeface="+mn-lt"/>
              </a:rPr>
              <a:t>代销</a:t>
            </a:r>
            <a:r>
              <a:rPr lang="en-US" altLang="zh-CN" sz="1100" dirty="0">
                <a:latin typeface="+mn-ea"/>
                <a:cs typeface="+mn-ea"/>
                <a:sym typeface="+mn-lt"/>
              </a:rPr>
              <a:t>/</a:t>
            </a:r>
            <a:r>
              <a:rPr lang="zh-CN" altLang="en-US" sz="1100" dirty="0">
                <a:latin typeface="+mn-ea"/>
                <a:cs typeface="+mn-ea"/>
                <a:sym typeface="+mn-lt"/>
              </a:rPr>
              <a:t>加盟</a:t>
            </a:r>
            <a:r>
              <a:rPr lang="en-US" altLang="zh-CN" sz="1100" dirty="0">
                <a:latin typeface="+mn-ea"/>
                <a:cs typeface="+mn-ea"/>
                <a:sym typeface="+mn-lt"/>
              </a:rPr>
              <a:t>/</a:t>
            </a:r>
            <a:r>
              <a:rPr lang="zh-CN" altLang="en-US" sz="1100" dirty="0">
                <a:latin typeface="+mn-ea"/>
                <a:cs typeface="+mn-ea"/>
                <a:sym typeface="+mn-lt"/>
              </a:rPr>
              <a:t>订货</a:t>
            </a:r>
            <a:r>
              <a:rPr lang="en-US" altLang="zh-CN" sz="1100" dirty="0">
                <a:latin typeface="+mn-ea"/>
                <a:cs typeface="+mn-ea"/>
                <a:sym typeface="+mn-lt"/>
              </a:rPr>
              <a:t>…</a:t>
            </a:r>
            <a:endParaRPr lang="zh-CN" altLang="en-US" sz="1100" dirty="0">
              <a:latin typeface="+mn-ea"/>
              <a:cs typeface="+mn-ea"/>
              <a:sym typeface="+mn-lt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EEFF9D2B-ED0F-DC7A-3DDB-AC522260A850}"/>
              </a:ext>
            </a:extLst>
          </p:cNvPr>
          <p:cNvSpPr txBox="1"/>
          <p:nvPr/>
        </p:nvSpPr>
        <p:spPr>
          <a:xfrm flipH="1">
            <a:off x="2842561" y="6014588"/>
            <a:ext cx="1418545" cy="3163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+mn-ea"/>
                <a:cs typeface="+mn-ea"/>
                <a:sym typeface="+mn-lt"/>
              </a:rPr>
              <a:t>订货</a:t>
            </a:r>
            <a:r>
              <a:rPr lang="en-US" altLang="zh-CN" sz="1100" dirty="0">
                <a:latin typeface="+mn-ea"/>
                <a:cs typeface="+mn-ea"/>
                <a:sym typeface="+mn-lt"/>
              </a:rPr>
              <a:t>/</a:t>
            </a:r>
            <a:r>
              <a:rPr lang="zh-CN" altLang="en-US" sz="1100" dirty="0">
                <a:latin typeface="+mn-ea"/>
                <a:cs typeface="+mn-ea"/>
                <a:sym typeface="+mn-lt"/>
              </a:rPr>
              <a:t>代销</a:t>
            </a:r>
            <a:r>
              <a:rPr lang="en-US" altLang="zh-CN" sz="1100" dirty="0">
                <a:latin typeface="+mn-ea"/>
                <a:cs typeface="+mn-ea"/>
                <a:sym typeface="+mn-lt"/>
              </a:rPr>
              <a:t>/</a:t>
            </a:r>
            <a:r>
              <a:rPr lang="zh-CN" altLang="en-US" sz="1100" dirty="0">
                <a:latin typeface="+mn-ea"/>
                <a:cs typeface="+mn-ea"/>
                <a:sym typeface="+mn-lt"/>
              </a:rPr>
              <a:t>服务</a:t>
            </a:r>
            <a:r>
              <a:rPr lang="en-US" altLang="zh-CN" sz="1100" dirty="0">
                <a:latin typeface="+mn-ea"/>
                <a:cs typeface="+mn-ea"/>
                <a:sym typeface="+mn-lt"/>
              </a:rPr>
              <a:t>…</a:t>
            </a:r>
            <a:endParaRPr lang="zh-CN" altLang="en-US" sz="1100" dirty="0">
              <a:latin typeface="+mn-ea"/>
              <a:cs typeface="+mn-ea"/>
              <a:sym typeface="+mn-lt"/>
            </a:endParaRPr>
          </a:p>
        </p:txBody>
      </p:sp>
      <p:sp>
        <p:nvSpPr>
          <p:cNvPr id="177" name="箭头: 下 176">
            <a:extLst>
              <a:ext uri="{FF2B5EF4-FFF2-40B4-BE49-F238E27FC236}">
                <a16:creationId xmlns:a16="http://schemas.microsoft.com/office/drawing/2014/main" id="{A1E36AA3-B763-D4AA-BB59-0E1F96AFB7C1}"/>
              </a:ext>
            </a:extLst>
          </p:cNvPr>
          <p:cNvSpPr/>
          <p:nvPr/>
        </p:nvSpPr>
        <p:spPr>
          <a:xfrm>
            <a:off x="4787098" y="2400839"/>
            <a:ext cx="152123" cy="475005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78" name="箭头: 下 177">
            <a:extLst>
              <a:ext uri="{FF2B5EF4-FFF2-40B4-BE49-F238E27FC236}">
                <a16:creationId xmlns:a16="http://schemas.microsoft.com/office/drawing/2014/main" id="{B9D7FDA2-A0B5-9B69-A1D6-46C40911BE58}"/>
              </a:ext>
            </a:extLst>
          </p:cNvPr>
          <p:cNvSpPr/>
          <p:nvPr/>
        </p:nvSpPr>
        <p:spPr>
          <a:xfrm>
            <a:off x="2108994" y="2400839"/>
            <a:ext cx="152123" cy="475005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79" name="箭头: 下 178">
            <a:extLst>
              <a:ext uri="{FF2B5EF4-FFF2-40B4-BE49-F238E27FC236}">
                <a16:creationId xmlns:a16="http://schemas.microsoft.com/office/drawing/2014/main" id="{6400068B-5A94-F658-E26A-D491554EB589}"/>
              </a:ext>
            </a:extLst>
          </p:cNvPr>
          <p:cNvSpPr/>
          <p:nvPr/>
        </p:nvSpPr>
        <p:spPr>
          <a:xfrm>
            <a:off x="8573716" y="2400839"/>
            <a:ext cx="152123" cy="475005"/>
          </a:xfrm>
          <a:prstGeom prst="down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80" name="文本框 179">
            <a:extLst>
              <a:ext uri="{FF2B5EF4-FFF2-40B4-BE49-F238E27FC236}">
                <a16:creationId xmlns:a16="http://schemas.microsoft.com/office/drawing/2014/main" id="{F0748471-E70A-1FA2-7942-1254C2C401C0}"/>
              </a:ext>
            </a:extLst>
          </p:cNvPr>
          <p:cNvSpPr txBox="1"/>
          <p:nvPr/>
        </p:nvSpPr>
        <p:spPr>
          <a:xfrm flipH="1">
            <a:off x="4915628" y="2448692"/>
            <a:ext cx="1771912" cy="32284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00B0F0"/>
                </a:solidFill>
                <a:latin typeface="+mn-ea"/>
                <a:cs typeface="+mn-ea"/>
                <a:sym typeface="+mn-lt"/>
              </a:rPr>
              <a:t>管理费</a:t>
            </a:r>
            <a:r>
              <a:rPr lang="en-US" altLang="zh-CN" sz="1100" dirty="0">
                <a:solidFill>
                  <a:srgbClr val="00B0F0"/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dirty="0">
                <a:solidFill>
                  <a:srgbClr val="00B0F0"/>
                </a:solidFill>
                <a:latin typeface="+mn-ea"/>
                <a:cs typeface="+mn-ea"/>
                <a:sym typeface="+mn-lt"/>
              </a:rPr>
              <a:t>服务费</a:t>
            </a:r>
            <a:r>
              <a:rPr lang="en-US" altLang="zh-CN" sz="1100" dirty="0">
                <a:solidFill>
                  <a:srgbClr val="00B0F0"/>
                </a:solidFill>
                <a:latin typeface="+mn-ea"/>
                <a:cs typeface="+mn-ea"/>
                <a:sym typeface="+mn-lt"/>
              </a:rPr>
              <a:t>…</a:t>
            </a:r>
            <a:endParaRPr lang="zh-CN" altLang="en-US" sz="1100" dirty="0">
              <a:solidFill>
                <a:srgbClr val="00B0F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ED9DE072-0DA9-47C9-D0C8-E348BE4F17F8}"/>
              </a:ext>
            </a:extLst>
          </p:cNvPr>
          <p:cNvSpPr txBox="1"/>
          <p:nvPr/>
        </p:nvSpPr>
        <p:spPr>
          <a:xfrm flipH="1">
            <a:off x="8735414" y="2423699"/>
            <a:ext cx="1356658" cy="32284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00B0F0"/>
                </a:solidFill>
                <a:latin typeface="+mn-ea"/>
                <a:cs typeface="+mn-ea"/>
                <a:sym typeface="+mn-lt"/>
              </a:rPr>
              <a:t>分佣</a:t>
            </a:r>
            <a:r>
              <a:rPr lang="en-US" altLang="zh-CN" sz="1100" dirty="0">
                <a:solidFill>
                  <a:srgbClr val="00B0F0"/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dirty="0">
                <a:solidFill>
                  <a:srgbClr val="00B0F0"/>
                </a:solidFill>
                <a:latin typeface="+mn-ea"/>
                <a:cs typeface="+mn-ea"/>
                <a:sym typeface="+mn-lt"/>
              </a:rPr>
              <a:t>费用</a:t>
            </a:r>
            <a:r>
              <a:rPr lang="en-US" altLang="zh-CN" sz="1100" dirty="0">
                <a:solidFill>
                  <a:srgbClr val="00B0F0"/>
                </a:solidFill>
                <a:latin typeface="+mn-ea"/>
                <a:cs typeface="+mn-ea"/>
                <a:sym typeface="+mn-lt"/>
              </a:rPr>
              <a:t>…</a:t>
            </a:r>
            <a:endParaRPr lang="zh-CN" altLang="en-US" sz="1100" dirty="0">
              <a:solidFill>
                <a:srgbClr val="00B0F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82" name="文本框 181">
            <a:extLst>
              <a:ext uri="{FF2B5EF4-FFF2-40B4-BE49-F238E27FC236}">
                <a16:creationId xmlns:a16="http://schemas.microsoft.com/office/drawing/2014/main" id="{55DAE892-7814-BDE4-A93B-D4A03B5E0D8D}"/>
              </a:ext>
            </a:extLst>
          </p:cNvPr>
          <p:cNvSpPr txBox="1"/>
          <p:nvPr/>
        </p:nvSpPr>
        <p:spPr>
          <a:xfrm flipH="1">
            <a:off x="2249765" y="2423699"/>
            <a:ext cx="1666082" cy="32284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00B0F0"/>
                </a:solidFill>
                <a:latin typeface="+mn-ea"/>
                <a:cs typeface="+mn-ea"/>
                <a:sym typeface="+mn-lt"/>
              </a:rPr>
              <a:t>货款</a:t>
            </a:r>
            <a:r>
              <a:rPr lang="en-US" altLang="zh-CN" sz="1100" dirty="0">
                <a:solidFill>
                  <a:srgbClr val="00B0F0"/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dirty="0">
                <a:solidFill>
                  <a:srgbClr val="00B0F0"/>
                </a:solidFill>
                <a:latin typeface="+mn-ea"/>
                <a:cs typeface="+mn-ea"/>
                <a:sym typeface="+mn-lt"/>
              </a:rPr>
              <a:t>服务费</a:t>
            </a:r>
            <a:r>
              <a:rPr lang="en-US" altLang="zh-CN" sz="1100" dirty="0">
                <a:solidFill>
                  <a:srgbClr val="00B0F0"/>
                </a:solidFill>
                <a:latin typeface="+mn-ea"/>
                <a:cs typeface="+mn-ea"/>
                <a:sym typeface="+mn-lt"/>
              </a:rPr>
              <a:t>…</a:t>
            </a:r>
            <a:endParaRPr lang="zh-CN" altLang="en-US" sz="1100" dirty="0">
              <a:solidFill>
                <a:srgbClr val="00B0F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83" name="矩形 182">
            <a:extLst>
              <a:ext uri="{FF2B5EF4-FFF2-40B4-BE49-F238E27FC236}">
                <a16:creationId xmlns:a16="http://schemas.microsoft.com/office/drawing/2014/main" id="{CAEB9E90-199C-2A99-F216-F5B8AD25EC73}"/>
              </a:ext>
            </a:extLst>
          </p:cNvPr>
          <p:cNvSpPr/>
          <p:nvPr/>
        </p:nvSpPr>
        <p:spPr>
          <a:xfrm>
            <a:off x="2116617" y="6336474"/>
            <a:ext cx="6541875" cy="7307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2" name="箭头: 下 51">
            <a:extLst>
              <a:ext uri="{FF2B5EF4-FFF2-40B4-BE49-F238E27FC236}">
                <a16:creationId xmlns:a16="http://schemas.microsoft.com/office/drawing/2014/main" id="{0DE46AB4-0163-A7B4-567A-6237B4BAC7FF}"/>
              </a:ext>
            </a:extLst>
          </p:cNvPr>
          <p:cNvSpPr/>
          <p:nvPr/>
        </p:nvSpPr>
        <p:spPr>
          <a:xfrm rot="10800000">
            <a:off x="8564212" y="6055258"/>
            <a:ext cx="124894" cy="330429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3" name="箭头: 下 52">
            <a:extLst>
              <a:ext uri="{FF2B5EF4-FFF2-40B4-BE49-F238E27FC236}">
                <a16:creationId xmlns:a16="http://schemas.microsoft.com/office/drawing/2014/main" id="{3CFD0549-1439-168C-C5C9-19579B4AE627}"/>
              </a:ext>
            </a:extLst>
          </p:cNvPr>
          <p:cNvSpPr/>
          <p:nvPr/>
        </p:nvSpPr>
        <p:spPr>
          <a:xfrm rot="10800000">
            <a:off x="2086461" y="6055258"/>
            <a:ext cx="124894" cy="330429"/>
          </a:xfrm>
          <a:prstGeom prst="down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93" name="矩形 192">
            <a:extLst>
              <a:ext uri="{FF2B5EF4-FFF2-40B4-BE49-F238E27FC236}">
                <a16:creationId xmlns:a16="http://schemas.microsoft.com/office/drawing/2014/main" id="{737ABB90-5A15-E091-617E-E2465E7E2AF5}"/>
              </a:ext>
            </a:extLst>
          </p:cNvPr>
          <p:cNvSpPr/>
          <p:nvPr/>
        </p:nvSpPr>
        <p:spPr>
          <a:xfrm>
            <a:off x="4787098" y="6055259"/>
            <a:ext cx="71010" cy="33602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05" name="文本框 204">
            <a:extLst>
              <a:ext uri="{FF2B5EF4-FFF2-40B4-BE49-F238E27FC236}">
                <a16:creationId xmlns:a16="http://schemas.microsoft.com/office/drawing/2014/main" id="{AFDDAA20-E200-252D-6267-1D40B232658F}"/>
              </a:ext>
            </a:extLst>
          </p:cNvPr>
          <p:cNvSpPr txBox="1"/>
          <p:nvPr/>
        </p:nvSpPr>
        <p:spPr>
          <a:xfrm>
            <a:off x="770200" y="1288725"/>
            <a:ext cx="10721653" cy="787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根据品牌连锁企业经营特点，为企业量身定制</a:t>
            </a:r>
            <a:r>
              <a:rPr lang="zh-CN" altLang="en-US" sz="1200" b="1" dirty="0"/>
              <a:t> </a:t>
            </a:r>
            <a:r>
              <a:rPr lang="zh-CN" altLang="en-US" sz="1600" b="1" dirty="0"/>
              <a:t>基于企业账户 </a:t>
            </a:r>
            <a:r>
              <a:rPr lang="zh-CN" altLang="en-US" sz="1200" dirty="0"/>
              <a:t>的资金管理方案</a:t>
            </a:r>
            <a:endParaRPr lang="en-US" altLang="zh-CN" sz="1200" dirty="0"/>
          </a:p>
          <a:p>
            <a:pPr>
              <a:lnSpc>
                <a:spcPct val="150000"/>
              </a:lnSpc>
            </a:pPr>
            <a:r>
              <a:rPr lang="zh-CN" altLang="en-US" sz="1200" dirty="0"/>
              <a:t>通联作为持牌第三方支付公司，可有效确保合作企业 </a:t>
            </a:r>
            <a:r>
              <a:rPr lang="zh-CN" altLang="en-US" sz="1600" b="1" dirty="0"/>
              <a:t>资金、数据安全</a:t>
            </a: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108209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组合 169">
            <a:extLst>
              <a:ext uri="{FF2B5EF4-FFF2-40B4-BE49-F238E27FC236}">
                <a16:creationId xmlns:a16="http://schemas.microsoft.com/office/drawing/2014/main" id="{9D70FC6C-5B25-A2FF-9CE9-6572EF6EB257}"/>
              </a:ext>
            </a:extLst>
          </p:cNvPr>
          <p:cNvGrpSpPr/>
          <p:nvPr/>
        </p:nvGrpSpPr>
        <p:grpSpPr>
          <a:xfrm>
            <a:off x="783590" y="761365"/>
            <a:ext cx="3691890" cy="431165"/>
            <a:chOff x="1136" y="1137"/>
            <a:chExt cx="5814" cy="679"/>
          </a:xfrm>
        </p:grpSpPr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DB815C31-874B-E34C-4D42-EFEDB9BE6425}"/>
                </a:ext>
              </a:extLst>
            </p:cNvPr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173" name="矩形 172">
                <a:extLst>
                  <a:ext uri="{FF2B5EF4-FFF2-40B4-BE49-F238E27FC236}">
                    <a16:creationId xmlns:a16="http://schemas.microsoft.com/office/drawing/2014/main" id="{4283F5E6-A3BC-207D-9999-ED283CF5799C}"/>
                  </a:ext>
                </a:extLst>
              </p:cNvPr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4" name="矩形 173">
                <a:extLst>
                  <a:ext uri="{FF2B5EF4-FFF2-40B4-BE49-F238E27FC236}">
                    <a16:creationId xmlns:a16="http://schemas.microsoft.com/office/drawing/2014/main" id="{D0DC2F39-1DB9-68B3-C01C-F025A1AAF06F}"/>
                  </a:ext>
                </a:extLst>
              </p:cNvPr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5" name="矩形 174">
                <a:extLst>
                  <a:ext uri="{FF2B5EF4-FFF2-40B4-BE49-F238E27FC236}">
                    <a16:creationId xmlns:a16="http://schemas.microsoft.com/office/drawing/2014/main" id="{BCD7CA5D-322B-F793-C486-3AA329DC1DC7}"/>
                  </a:ext>
                </a:extLst>
              </p:cNvPr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id="{21A10CAC-CA47-31FD-ED5E-B585B168E637}"/>
                </a:ext>
              </a:extLst>
            </p:cNvPr>
            <p:cNvSpPr txBox="1"/>
            <p:nvPr/>
          </p:nvSpPr>
          <p:spPr>
            <a:xfrm flipH="1">
              <a:off x="2348" y="1137"/>
              <a:ext cx="460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3.2 </a:t>
              </a:r>
              <a:r>
                <a:rPr lang="zh-CN" altLang="en-US" sz="2200" dirty="0">
                  <a:cs typeface="+mn-ea"/>
                  <a:sym typeface="+mn-lt"/>
                </a:rPr>
                <a:t>账务管理服务</a:t>
              </a:r>
            </a:p>
          </p:txBody>
        </p:sp>
      </p:grpSp>
      <p:sp>
        <p:nvSpPr>
          <p:cNvPr id="4" name="圆角矩形 15">
            <a:extLst>
              <a:ext uri="{FF2B5EF4-FFF2-40B4-BE49-F238E27FC236}">
                <a16:creationId xmlns:a16="http://schemas.microsoft.com/office/drawing/2014/main" id="{313A9D8F-98C9-E46B-A7FB-46CDB1D0DF33}"/>
              </a:ext>
            </a:extLst>
          </p:cNvPr>
          <p:cNvSpPr/>
          <p:nvPr/>
        </p:nvSpPr>
        <p:spPr>
          <a:xfrm>
            <a:off x="792530" y="1688097"/>
            <a:ext cx="4236822" cy="4491708"/>
          </a:xfrm>
          <a:prstGeom prst="roundRect">
            <a:avLst>
              <a:gd name="adj" fmla="val 2721"/>
            </a:avLst>
          </a:prstGeom>
          <a:noFill/>
          <a:ln w="28575">
            <a:solidFill>
              <a:srgbClr val="1D7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5F3F958-BB3D-6052-052D-DEE3137DADF4}"/>
              </a:ext>
            </a:extLst>
          </p:cNvPr>
          <p:cNvSpPr txBox="1"/>
          <p:nvPr/>
        </p:nvSpPr>
        <p:spPr>
          <a:xfrm>
            <a:off x="1084382" y="1832497"/>
            <a:ext cx="2009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b="1" dirty="0"/>
              <a:t> 账务管理</a:t>
            </a:r>
          </a:p>
        </p:txBody>
      </p:sp>
      <p:cxnSp>
        <p:nvCxnSpPr>
          <p:cNvPr id="35" name="连接符: 肘形 34">
            <a:extLst>
              <a:ext uri="{FF2B5EF4-FFF2-40B4-BE49-F238E27FC236}">
                <a16:creationId xmlns:a16="http://schemas.microsoft.com/office/drawing/2014/main" id="{C2B8695E-D730-336B-517A-AD086227BA2B}"/>
              </a:ext>
            </a:extLst>
          </p:cNvPr>
          <p:cNvCxnSpPr>
            <a:cxnSpLocks/>
            <a:stCxn id="39" idx="0"/>
            <a:endCxn id="6" idx="3"/>
          </p:cNvCxnSpPr>
          <p:nvPr/>
        </p:nvCxnSpPr>
        <p:spPr>
          <a:xfrm rot="16200000" flipV="1">
            <a:off x="10601566" y="3185436"/>
            <a:ext cx="575269" cy="774339"/>
          </a:xfrm>
          <a:prstGeom prst="bentConnector2">
            <a:avLst/>
          </a:prstGeom>
          <a:ln w="19050">
            <a:solidFill>
              <a:srgbClr val="1988B8"/>
            </a:solidFill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连接符: 肘形 36">
            <a:extLst>
              <a:ext uri="{FF2B5EF4-FFF2-40B4-BE49-F238E27FC236}">
                <a16:creationId xmlns:a16="http://schemas.microsoft.com/office/drawing/2014/main" id="{DE4AA6E9-F8B1-CB06-1613-826C5720F219}"/>
              </a:ext>
            </a:extLst>
          </p:cNvPr>
          <p:cNvCxnSpPr>
            <a:cxnSpLocks/>
            <a:stCxn id="39" idx="4"/>
            <a:endCxn id="9" idx="3"/>
          </p:cNvCxnSpPr>
          <p:nvPr/>
        </p:nvCxnSpPr>
        <p:spPr>
          <a:xfrm rot="5400000">
            <a:off x="10419456" y="4460600"/>
            <a:ext cx="939488" cy="774339"/>
          </a:xfrm>
          <a:prstGeom prst="bentConnector2">
            <a:avLst/>
          </a:prstGeom>
          <a:ln w="19050">
            <a:solidFill>
              <a:srgbClr val="1988B8"/>
            </a:solidFill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7">
            <a:extLst>
              <a:ext uri="{FF2B5EF4-FFF2-40B4-BE49-F238E27FC236}">
                <a16:creationId xmlns:a16="http://schemas.microsoft.com/office/drawing/2014/main" id="{E2EB0340-2D0B-8DBE-F6A7-0C028D1FCA24}"/>
              </a:ext>
            </a:extLst>
          </p:cNvPr>
          <p:cNvSpPr/>
          <p:nvPr/>
        </p:nvSpPr>
        <p:spPr>
          <a:xfrm>
            <a:off x="10899940" y="4365961"/>
            <a:ext cx="715106" cy="267403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19" tIns="-1" rIns="0" bIns="0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100" dirty="0">
                <a:solidFill>
                  <a:schemeClr val="bg1">
                    <a:lumMod val="25000"/>
                  </a:schemeClr>
                </a:solidFill>
                <a:latin typeface="+mn-ea"/>
                <a:cs typeface="+mn-ea"/>
                <a:sym typeface="+mn-lt"/>
              </a:rPr>
              <a:t>顾客支付</a:t>
            </a:r>
            <a:endParaRPr lang="id-ID" sz="1100" kern="1200" dirty="0">
              <a:solidFill>
                <a:schemeClr val="bg1">
                  <a:lumMod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586561F7-DEC1-60D6-6E8C-22553C709D75}"/>
              </a:ext>
            </a:extLst>
          </p:cNvPr>
          <p:cNvSpPr>
            <a:spLocks noChangeAspect="1"/>
          </p:cNvSpPr>
          <p:nvPr/>
        </p:nvSpPr>
        <p:spPr>
          <a:xfrm>
            <a:off x="11017476" y="3860240"/>
            <a:ext cx="517785" cy="517785"/>
          </a:xfrm>
          <a:prstGeom prst="ellipse">
            <a:avLst/>
          </a:prstGeom>
          <a:solidFill>
            <a:srgbClr val="2790A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A5928025-6D9F-BF27-CCB1-8E6B7414C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8806" y="3955850"/>
            <a:ext cx="335125" cy="309542"/>
          </a:xfrm>
          <a:prstGeom prst="rect">
            <a:avLst/>
          </a:prstGeom>
        </p:spPr>
      </p:pic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760797BA-9BDF-B98F-0C8C-C97604EF9AB6}"/>
              </a:ext>
            </a:extLst>
          </p:cNvPr>
          <p:cNvGrpSpPr/>
          <p:nvPr/>
        </p:nvGrpSpPr>
        <p:grpSpPr>
          <a:xfrm>
            <a:off x="6680718" y="1829705"/>
            <a:ext cx="3821312" cy="4350100"/>
            <a:chOff x="6680718" y="976447"/>
            <a:chExt cx="3821312" cy="5203358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05CBC15B-872E-DF10-2C11-D39494E83FFC}"/>
                </a:ext>
              </a:extLst>
            </p:cNvPr>
            <p:cNvSpPr/>
            <p:nvPr/>
          </p:nvSpPr>
          <p:spPr>
            <a:xfrm>
              <a:off x="6680718" y="1685731"/>
              <a:ext cx="3821312" cy="2062856"/>
            </a:xfrm>
            <a:prstGeom prst="roundRect">
              <a:avLst>
                <a:gd name="adj" fmla="val 4767"/>
              </a:avLst>
            </a:prstGeom>
            <a:noFill/>
            <a:ln w="19050">
              <a:solidFill>
                <a:schemeClr val="tx1">
                  <a:lumMod val="25000"/>
                  <a:lumOff val="7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F13F27F9-EB91-A1D5-F279-6184CA08A56C}"/>
                </a:ext>
              </a:extLst>
            </p:cNvPr>
            <p:cNvGrpSpPr/>
            <p:nvPr/>
          </p:nvGrpSpPr>
          <p:grpSpPr>
            <a:xfrm>
              <a:off x="7070121" y="2751829"/>
              <a:ext cx="2518137" cy="893214"/>
              <a:chOff x="7070121" y="2708218"/>
              <a:chExt cx="2518137" cy="893214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685C50DE-06FC-4947-473C-ECA12F7AF237}"/>
                  </a:ext>
                </a:extLst>
              </p:cNvPr>
              <p:cNvGrpSpPr/>
              <p:nvPr/>
            </p:nvGrpSpPr>
            <p:grpSpPr>
              <a:xfrm>
                <a:off x="7070121" y="2708218"/>
                <a:ext cx="979829" cy="821463"/>
                <a:chOff x="6615125" y="970452"/>
                <a:chExt cx="1376873" cy="1154334"/>
              </a:xfrm>
            </p:grpSpPr>
            <p:pic>
              <p:nvPicPr>
                <p:cNvPr id="3" name="Picture 3">
                  <a:extLst>
                    <a:ext uri="{FF2B5EF4-FFF2-40B4-BE49-F238E27FC236}">
                      <a16:creationId xmlns:a16="http://schemas.microsoft.com/office/drawing/2014/main" id="{594124D1-68B8-9C2F-C4DD-2483027D0D6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6615125" y="970452"/>
                  <a:ext cx="1376873" cy="6605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041B6085-1A7A-FE14-A61B-407AFD37ED14}"/>
                    </a:ext>
                  </a:extLst>
                </p:cNvPr>
                <p:cNvSpPr txBox="1"/>
                <p:nvPr/>
              </p:nvSpPr>
              <p:spPr>
                <a:xfrm>
                  <a:off x="6727343" y="1767979"/>
                  <a:ext cx="1158908" cy="3568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b="1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</a:rPr>
                    <a:t>收银机</a:t>
                  </a:r>
                </a:p>
              </p:txBody>
            </p:sp>
          </p:grp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E79EBC89-CD16-EA6A-CBBD-21B38D51B56A}"/>
                  </a:ext>
                </a:extLst>
              </p:cNvPr>
              <p:cNvGrpSpPr/>
              <p:nvPr/>
            </p:nvGrpSpPr>
            <p:grpSpPr>
              <a:xfrm>
                <a:off x="8449677" y="2713623"/>
                <a:ext cx="1138581" cy="887809"/>
                <a:chOff x="8479090" y="1061032"/>
                <a:chExt cx="1599953" cy="1247565"/>
              </a:xfrm>
            </p:grpSpPr>
            <p:pic>
              <p:nvPicPr>
                <p:cNvPr id="26" name="图片 25">
                  <a:extLst>
                    <a:ext uri="{FF2B5EF4-FFF2-40B4-BE49-F238E27FC236}">
                      <a16:creationId xmlns:a16="http://schemas.microsoft.com/office/drawing/2014/main" id="{2BA5915D-ED39-23E5-5B42-78414D4C32F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9069156" y="1061032"/>
                  <a:ext cx="355871" cy="681622"/>
                </a:xfrm>
                <a:prstGeom prst="rect">
                  <a:avLst/>
                </a:prstGeom>
              </p:spPr>
            </p:pic>
            <p:sp>
              <p:nvSpPr>
                <p:cNvPr id="27" name="文本框 26">
                  <a:extLst>
                    <a:ext uri="{FF2B5EF4-FFF2-40B4-BE49-F238E27FC236}">
                      <a16:creationId xmlns:a16="http://schemas.microsoft.com/office/drawing/2014/main" id="{C6B3D64C-9FA4-461E-1B13-93130C899739}"/>
                    </a:ext>
                  </a:extLst>
                </p:cNvPr>
                <p:cNvSpPr txBox="1"/>
                <p:nvPr/>
              </p:nvSpPr>
              <p:spPr>
                <a:xfrm>
                  <a:off x="8479090" y="1767980"/>
                  <a:ext cx="1599953" cy="54061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b="1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</a:rPr>
                    <a:t>线上小程序</a:t>
                  </a:r>
                  <a:endParaRPr lang="en-US" altLang="zh-CN" sz="1000" b="1" dirty="0">
                    <a:solidFill>
                      <a:schemeClr val="tx1">
                        <a:lumMod val="90000"/>
                        <a:lumOff val="10000"/>
                      </a:schemeClr>
                    </a:solidFill>
                  </a:endParaRPr>
                </a:p>
                <a:p>
                  <a:pPr algn="ctr"/>
                  <a:r>
                    <a:rPr lang="zh-CN" altLang="en-US" sz="900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</a:rPr>
                    <a:t>（点餐</a:t>
                  </a:r>
                  <a:r>
                    <a:rPr lang="en-US" altLang="zh-CN" sz="900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</a:rPr>
                    <a:t>/</a:t>
                  </a:r>
                  <a:r>
                    <a:rPr lang="zh-CN" altLang="en-US" sz="900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</a:rPr>
                    <a:t>商城</a:t>
                  </a:r>
                  <a:r>
                    <a:rPr lang="en-US" altLang="zh-CN" sz="900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</a:rPr>
                    <a:t>…</a:t>
                  </a:r>
                  <a:r>
                    <a:rPr lang="zh-CN" altLang="en-US" sz="900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</a:rPr>
                    <a:t>）</a:t>
                  </a:r>
                </a:p>
              </p:txBody>
            </p:sp>
          </p:grp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8E9BDBDC-6CC8-D93E-F395-0E7E603CC2D0}"/>
                </a:ext>
              </a:extLst>
            </p:cNvPr>
            <p:cNvGrpSpPr/>
            <p:nvPr/>
          </p:nvGrpSpPr>
          <p:grpSpPr>
            <a:xfrm>
              <a:off x="7199650" y="5036699"/>
              <a:ext cx="2915210" cy="921091"/>
              <a:chOff x="7199650" y="4964875"/>
              <a:chExt cx="2915210" cy="921091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A6378EFF-9C91-3E74-5EC0-8D4E5E8E8429}"/>
                  </a:ext>
                </a:extLst>
              </p:cNvPr>
              <p:cNvGrpSpPr/>
              <p:nvPr/>
            </p:nvGrpSpPr>
            <p:grpSpPr>
              <a:xfrm>
                <a:off x="9340520" y="5226507"/>
                <a:ext cx="774340" cy="659459"/>
                <a:chOff x="7049997" y="3927392"/>
                <a:chExt cx="1180911" cy="1005710"/>
              </a:xfrm>
            </p:grpSpPr>
            <p:sp>
              <p:nvSpPr>
                <p:cNvPr id="15" name="文本框 14">
                  <a:extLst>
                    <a:ext uri="{FF2B5EF4-FFF2-40B4-BE49-F238E27FC236}">
                      <a16:creationId xmlns:a16="http://schemas.microsoft.com/office/drawing/2014/main" id="{ED81AD23-BBD0-DC63-F2A9-CF571A2DF838}"/>
                    </a:ext>
                  </a:extLst>
                </p:cNvPr>
                <p:cNvSpPr txBox="1"/>
                <p:nvPr/>
              </p:nvSpPr>
              <p:spPr>
                <a:xfrm>
                  <a:off x="7049997" y="4609675"/>
                  <a:ext cx="1180911" cy="3234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b="1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</a:rPr>
                    <a:t>收款码牌</a:t>
                  </a:r>
                </a:p>
              </p:txBody>
            </p:sp>
            <p:pic>
              <p:nvPicPr>
                <p:cNvPr id="16" name="图片 15">
                  <a:extLst>
                    <a:ext uri="{FF2B5EF4-FFF2-40B4-BE49-F238E27FC236}">
                      <a16:creationId xmlns:a16="http://schemas.microsoft.com/office/drawing/2014/main" id="{30342358-755B-0BFD-F463-B186C53171D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7373866" y="3927392"/>
                  <a:ext cx="533172" cy="601885"/>
                </a:xfrm>
                <a:prstGeom prst="rect">
                  <a:avLst/>
                </a:prstGeom>
                <a:noFill/>
              </p:spPr>
            </p:pic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7153A1D8-A21F-444A-7D69-AB934FFD82B5}"/>
                  </a:ext>
                </a:extLst>
              </p:cNvPr>
              <p:cNvGrpSpPr/>
              <p:nvPr/>
            </p:nvGrpSpPr>
            <p:grpSpPr>
              <a:xfrm>
                <a:off x="7199650" y="4964875"/>
                <a:ext cx="759912" cy="884808"/>
                <a:chOff x="1258423" y="899795"/>
                <a:chExt cx="1158908" cy="1349382"/>
              </a:xfrm>
            </p:grpSpPr>
            <p:sp>
              <p:nvSpPr>
                <p:cNvPr id="11" name="文本框 10">
                  <a:extLst>
                    <a:ext uri="{FF2B5EF4-FFF2-40B4-BE49-F238E27FC236}">
                      <a16:creationId xmlns:a16="http://schemas.microsoft.com/office/drawing/2014/main" id="{C4DA96F6-ECCF-8605-BBC3-A84CE3C14666}"/>
                    </a:ext>
                  </a:extLst>
                </p:cNvPr>
                <p:cNvSpPr txBox="1"/>
                <p:nvPr/>
              </p:nvSpPr>
              <p:spPr>
                <a:xfrm>
                  <a:off x="1258423" y="1925749"/>
                  <a:ext cx="1158908" cy="3234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b="1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</a:rPr>
                    <a:t>智能</a:t>
                  </a:r>
                  <a:r>
                    <a:rPr lang="en-US" altLang="zh-CN" sz="1000" b="1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</a:rPr>
                    <a:t>POS</a:t>
                  </a:r>
                  <a:endParaRPr lang="zh-CN" altLang="en-US" sz="1000" b="1" dirty="0">
                    <a:solidFill>
                      <a:schemeClr val="tx1">
                        <a:lumMod val="90000"/>
                        <a:lumOff val="10000"/>
                      </a:schemeClr>
                    </a:solidFill>
                  </a:endParaRPr>
                </a:p>
              </p:txBody>
            </p:sp>
            <p:pic>
              <p:nvPicPr>
                <p:cNvPr id="25" name="图片 24">
                  <a:extLst>
                    <a:ext uri="{FF2B5EF4-FFF2-40B4-BE49-F238E27FC236}">
                      <a16:creationId xmlns:a16="http://schemas.microsoft.com/office/drawing/2014/main" id="{F06649FC-19EF-6FCD-B84A-484B743381C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553210" y="899795"/>
                  <a:ext cx="569334" cy="1045422"/>
                </a:xfrm>
                <a:prstGeom prst="rect">
                  <a:avLst/>
                </a:prstGeom>
              </p:spPr>
            </p:pic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0BBE89DA-2AA9-72EA-8969-3238FDBF683A}"/>
                  </a:ext>
                </a:extLst>
              </p:cNvPr>
              <p:cNvGrpSpPr/>
              <p:nvPr/>
            </p:nvGrpSpPr>
            <p:grpSpPr>
              <a:xfrm>
                <a:off x="8358558" y="5138772"/>
                <a:ext cx="759912" cy="735026"/>
                <a:chOff x="8371852" y="3812148"/>
                <a:chExt cx="1158908" cy="1120955"/>
              </a:xfrm>
            </p:grpSpPr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id="{46DBF824-AFB1-1C3B-51AC-9764816F4337}"/>
                    </a:ext>
                  </a:extLst>
                </p:cNvPr>
                <p:cNvSpPr txBox="1"/>
                <p:nvPr/>
              </p:nvSpPr>
              <p:spPr>
                <a:xfrm>
                  <a:off x="8371852" y="4609675"/>
                  <a:ext cx="1158908" cy="32342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b="1" dirty="0">
                      <a:solidFill>
                        <a:schemeClr val="tx1">
                          <a:lumMod val="90000"/>
                          <a:lumOff val="10000"/>
                        </a:schemeClr>
                      </a:solidFill>
                    </a:rPr>
                    <a:t>扫码盒子</a:t>
                  </a:r>
                </a:p>
              </p:txBody>
            </p:sp>
            <p:pic>
              <p:nvPicPr>
                <p:cNvPr id="32" name="图片 31">
                  <a:extLst>
                    <a:ext uri="{FF2B5EF4-FFF2-40B4-BE49-F238E27FC236}">
                      <a16:creationId xmlns:a16="http://schemas.microsoft.com/office/drawing/2014/main" id="{FEA3ECBA-FDA6-C5D3-CA7A-D030399F9AC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" r="-16549"/>
                <a:stretch/>
              </p:blipFill>
              <p:spPr>
                <a:xfrm>
                  <a:off x="8682864" y="3812148"/>
                  <a:ext cx="439476" cy="710156"/>
                </a:xfrm>
                <a:prstGeom prst="rect">
                  <a:avLst/>
                </a:prstGeom>
                <a:effectLst>
                  <a:outerShdw blurRad="50800" dist="63500" dir="2700000" algn="tl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</p:grp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C491DB2C-2747-563B-B350-5258CD67B302}"/>
                </a:ext>
              </a:extLst>
            </p:cNvPr>
            <p:cNvSpPr txBox="1"/>
            <p:nvPr/>
          </p:nvSpPr>
          <p:spPr>
            <a:xfrm>
              <a:off x="6981328" y="1779884"/>
              <a:ext cx="2009775" cy="368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/>
                <a:t>ISV</a:t>
              </a:r>
              <a:r>
                <a:rPr lang="zh-CN" altLang="en-US" sz="1400" b="1" dirty="0"/>
                <a:t>对接模式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F95385E-83BC-0469-8B64-6A70CF5DF84D}"/>
                </a:ext>
              </a:extLst>
            </p:cNvPr>
            <p:cNvSpPr txBox="1"/>
            <p:nvPr/>
          </p:nvSpPr>
          <p:spPr>
            <a:xfrm>
              <a:off x="6981328" y="4222953"/>
              <a:ext cx="2009775" cy="3681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/>
                <a:t>独立产品模式</a:t>
              </a: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7AFE0ADF-508A-D095-CE99-CB9197DE2B8F}"/>
                </a:ext>
              </a:extLst>
            </p:cNvPr>
            <p:cNvSpPr/>
            <p:nvPr/>
          </p:nvSpPr>
          <p:spPr>
            <a:xfrm>
              <a:off x="6680718" y="4116949"/>
              <a:ext cx="3821312" cy="2062856"/>
            </a:xfrm>
            <a:prstGeom prst="roundRect">
              <a:avLst>
                <a:gd name="adj" fmla="val 4767"/>
              </a:avLst>
            </a:prstGeom>
            <a:noFill/>
            <a:ln w="19050">
              <a:solidFill>
                <a:schemeClr val="tx1">
                  <a:lumMod val="25000"/>
                  <a:lumOff val="75000"/>
                </a:schemeClr>
              </a:solidFill>
              <a:prstDash val="sys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9573268-3E63-4268-281E-980A6DCFFC3A}"/>
                </a:ext>
              </a:extLst>
            </p:cNvPr>
            <p:cNvSpPr txBox="1"/>
            <p:nvPr/>
          </p:nvSpPr>
          <p:spPr>
            <a:xfrm>
              <a:off x="6961949" y="2131781"/>
              <a:ext cx="34012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线下：接入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B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扫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接口；线上：接入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H5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收银台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06D06D2-30EF-F95F-E375-96B9A7DA5AAA}"/>
                </a:ext>
              </a:extLst>
            </p:cNvPr>
            <p:cNvSpPr txBox="1"/>
            <p:nvPr/>
          </p:nvSpPr>
          <p:spPr>
            <a:xfrm>
              <a:off x="6961949" y="4553075"/>
              <a:ext cx="340125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使用通联产品支付入金</a:t>
              </a:r>
            </a:p>
          </p:txBody>
        </p:sp>
        <p:sp>
          <p:nvSpPr>
            <p:cNvPr id="130" name="文本框 129">
              <a:extLst>
                <a:ext uri="{FF2B5EF4-FFF2-40B4-BE49-F238E27FC236}">
                  <a16:creationId xmlns:a16="http://schemas.microsoft.com/office/drawing/2014/main" id="{B6574517-B5E3-942D-180B-287BC7EA4A50}"/>
                </a:ext>
              </a:extLst>
            </p:cNvPr>
            <p:cNvSpPr txBox="1"/>
            <p:nvPr/>
          </p:nvSpPr>
          <p:spPr>
            <a:xfrm>
              <a:off x="6680718" y="976447"/>
              <a:ext cx="2009775" cy="404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285750" indent="-285750">
                <a:buFont typeface="Wingdings" panose="05000000000000000000" pitchFamily="2" charset="2"/>
                <a:buChar char="n"/>
                <a:defRPr sz="1600" b="1"/>
              </a:lvl1pPr>
            </a:lstStyle>
            <a:p>
              <a:r>
                <a:rPr lang="zh-CN" altLang="en-US" dirty="0"/>
                <a:t>支付结算</a:t>
              </a:r>
            </a:p>
          </p:txBody>
        </p:sp>
      </p:grpSp>
      <p:sp>
        <p:nvSpPr>
          <p:cNvPr id="36" name="椭圆 35">
            <a:extLst>
              <a:ext uri="{FF2B5EF4-FFF2-40B4-BE49-F238E27FC236}">
                <a16:creationId xmlns:a16="http://schemas.microsoft.com/office/drawing/2014/main" id="{7EFD2F88-B08D-DC49-90F5-714C0A3581D0}"/>
              </a:ext>
            </a:extLst>
          </p:cNvPr>
          <p:cNvSpPr/>
          <p:nvPr/>
        </p:nvSpPr>
        <p:spPr>
          <a:xfrm>
            <a:off x="4544405" y="3738753"/>
            <a:ext cx="978926" cy="978926"/>
          </a:xfrm>
          <a:prstGeom prst="ellipse">
            <a:avLst/>
          </a:prstGeom>
          <a:solidFill>
            <a:srgbClr val="1988B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200" b="1" dirty="0"/>
              <a:t>资金统一管理账户</a:t>
            </a:r>
          </a:p>
        </p:txBody>
      </p:sp>
      <p:cxnSp>
        <p:nvCxnSpPr>
          <p:cNvPr id="48" name="连接符: 肘形 47">
            <a:extLst>
              <a:ext uri="{FF2B5EF4-FFF2-40B4-BE49-F238E27FC236}">
                <a16:creationId xmlns:a16="http://schemas.microsoft.com/office/drawing/2014/main" id="{4312053C-F3B3-ED9E-DBA1-D530FF31D50A}"/>
              </a:ext>
            </a:extLst>
          </p:cNvPr>
          <p:cNvCxnSpPr>
            <a:stCxn id="6" idx="1"/>
            <a:endCxn id="36" idx="6"/>
          </p:cNvCxnSpPr>
          <p:nvPr/>
        </p:nvCxnSpPr>
        <p:spPr>
          <a:xfrm rot="10800000" flipV="1">
            <a:off x="5523332" y="3284970"/>
            <a:ext cx="1157387" cy="943245"/>
          </a:xfrm>
          <a:prstGeom prst="bentConnector3">
            <a:avLst/>
          </a:prstGeom>
          <a:ln w="19050">
            <a:solidFill>
              <a:srgbClr val="1988B8"/>
            </a:solidFill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连接符: 肘形 49">
            <a:extLst>
              <a:ext uri="{FF2B5EF4-FFF2-40B4-BE49-F238E27FC236}">
                <a16:creationId xmlns:a16="http://schemas.microsoft.com/office/drawing/2014/main" id="{E8A78B84-BAC3-E3F6-AE59-75713CD66536}"/>
              </a:ext>
            </a:extLst>
          </p:cNvPr>
          <p:cNvCxnSpPr>
            <a:stCxn id="9" idx="1"/>
            <a:endCxn id="36" idx="6"/>
          </p:cNvCxnSpPr>
          <p:nvPr/>
        </p:nvCxnSpPr>
        <p:spPr>
          <a:xfrm rot="10800000">
            <a:off x="5523332" y="4228217"/>
            <a:ext cx="1157387" cy="1089297"/>
          </a:xfrm>
          <a:prstGeom prst="bentConnector3">
            <a:avLst/>
          </a:prstGeom>
          <a:ln w="19050">
            <a:solidFill>
              <a:srgbClr val="1988B8"/>
            </a:solidFill>
            <a:headEnd type="none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7E5B8588-4AAD-CFCF-906D-B06E3B6184BB}"/>
              </a:ext>
            </a:extLst>
          </p:cNvPr>
          <p:cNvSpPr txBox="1"/>
          <p:nvPr/>
        </p:nvSpPr>
        <p:spPr>
          <a:xfrm>
            <a:off x="2672184" y="2242714"/>
            <a:ext cx="2009775" cy="823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通联提供独立账务管理系统，向企业提供资金归集、划拨、结算等服务。</a:t>
            </a:r>
          </a:p>
        </p:txBody>
      </p:sp>
      <p:pic>
        <p:nvPicPr>
          <p:cNvPr id="128" name="图片 127">
            <a:extLst>
              <a:ext uri="{FF2B5EF4-FFF2-40B4-BE49-F238E27FC236}">
                <a16:creationId xmlns:a16="http://schemas.microsoft.com/office/drawing/2014/main" id="{50C61579-D104-BC9C-95F5-C82F6458B6C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4382" y="2305664"/>
            <a:ext cx="1379765" cy="710293"/>
          </a:xfrm>
          <a:prstGeom prst="rect">
            <a:avLst/>
          </a:prstGeom>
        </p:spPr>
      </p:pic>
      <p:grpSp>
        <p:nvGrpSpPr>
          <p:cNvPr id="132" name="组合 131">
            <a:extLst>
              <a:ext uri="{FF2B5EF4-FFF2-40B4-BE49-F238E27FC236}">
                <a16:creationId xmlns:a16="http://schemas.microsoft.com/office/drawing/2014/main" id="{A5972343-B250-663A-ECC3-84632D8AB504}"/>
              </a:ext>
            </a:extLst>
          </p:cNvPr>
          <p:cNvGrpSpPr/>
          <p:nvPr/>
        </p:nvGrpSpPr>
        <p:grpSpPr>
          <a:xfrm>
            <a:off x="1177330" y="3547777"/>
            <a:ext cx="2989710" cy="2013939"/>
            <a:chOff x="1154429" y="3547777"/>
            <a:chExt cx="3043018" cy="2049849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DDD383DB-1BD5-8D77-AB4A-E69FB8007886}"/>
                </a:ext>
              </a:extLst>
            </p:cNvPr>
            <p:cNvGrpSpPr/>
            <p:nvPr/>
          </p:nvGrpSpPr>
          <p:grpSpPr>
            <a:xfrm>
              <a:off x="2272139" y="3547777"/>
              <a:ext cx="807599" cy="2049849"/>
              <a:chOff x="2226677" y="3547777"/>
              <a:chExt cx="807599" cy="2049849"/>
            </a:xfrm>
          </p:grpSpPr>
          <p:sp>
            <p:nvSpPr>
              <p:cNvPr id="54" name="矩形: 圆角 53">
                <a:extLst>
                  <a:ext uri="{FF2B5EF4-FFF2-40B4-BE49-F238E27FC236}">
                    <a16:creationId xmlns:a16="http://schemas.microsoft.com/office/drawing/2014/main" id="{8CC49271-65E5-6D8A-FEE8-D4E94FAF11E7}"/>
                  </a:ext>
                </a:extLst>
              </p:cNvPr>
              <p:cNvSpPr/>
              <p:nvPr/>
            </p:nvSpPr>
            <p:spPr>
              <a:xfrm>
                <a:off x="2226677" y="3547777"/>
                <a:ext cx="807599" cy="807599"/>
              </a:xfrm>
              <a:prstGeom prst="roundRect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b" anchorCtr="0"/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规则配置</a:t>
                </a:r>
              </a:p>
            </p:txBody>
          </p:sp>
          <p:sp>
            <p:nvSpPr>
              <p:cNvPr id="57" name="矩形: 圆角 56">
                <a:extLst>
                  <a:ext uri="{FF2B5EF4-FFF2-40B4-BE49-F238E27FC236}">
                    <a16:creationId xmlns:a16="http://schemas.microsoft.com/office/drawing/2014/main" id="{386F7A8F-9CDE-DC66-648D-DFBB3FA3D19F}"/>
                  </a:ext>
                </a:extLst>
              </p:cNvPr>
              <p:cNvSpPr/>
              <p:nvPr/>
            </p:nvSpPr>
            <p:spPr>
              <a:xfrm>
                <a:off x="2226677" y="4790027"/>
                <a:ext cx="807599" cy="807599"/>
              </a:xfrm>
              <a:prstGeom prst="roundRect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b" anchorCtr="0"/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流水报表</a:t>
                </a:r>
              </a:p>
            </p:txBody>
          </p:sp>
          <p:pic>
            <p:nvPicPr>
              <p:cNvPr id="46" name="图片 45">
                <a:extLst>
                  <a:ext uri="{FF2B5EF4-FFF2-40B4-BE49-F238E27FC236}">
                    <a16:creationId xmlns:a16="http://schemas.microsoft.com/office/drawing/2014/main" id="{D5E6FED5-D984-76C4-6FE2-2DE6F95AD9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419297" y="3682869"/>
                <a:ext cx="422359" cy="310760"/>
              </a:xfrm>
              <a:prstGeom prst="rect">
                <a:avLst/>
              </a:prstGeom>
            </p:spPr>
          </p:pic>
          <p:pic>
            <p:nvPicPr>
              <p:cNvPr id="49" name="图片 48">
                <a:extLst>
                  <a:ext uri="{FF2B5EF4-FFF2-40B4-BE49-F238E27FC236}">
                    <a16:creationId xmlns:a16="http://schemas.microsoft.com/office/drawing/2014/main" id="{0C31218B-522F-C115-13B4-E66C7DF95A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444696" y="4929185"/>
                <a:ext cx="371560" cy="346790"/>
              </a:xfrm>
              <a:prstGeom prst="rect">
                <a:avLst/>
              </a:prstGeom>
            </p:spPr>
          </p:pic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271EA44D-D62F-7414-CB72-1488B25D4B67}"/>
                </a:ext>
              </a:extLst>
            </p:cNvPr>
            <p:cNvGrpSpPr/>
            <p:nvPr/>
          </p:nvGrpSpPr>
          <p:grpSpPr>
            <a:xfrm>
              <a:off x="1154429" y="3547777"/>
              <a:ext cx="807599" cy="2049849"/>
              <a:chOff x="1154429" y="3547777"/>
              <a:chExt cx="807599" cy="2049849"/>
            </a:xfrm>
          </p:grpSpPr>
          <p:sp>
            <p:nvSpPr>
              <p:cNvPr id="53" name="矩形: 圆角 52">
                <a:extLst>
                  <a:ext uri="{FF2B5EF4-FFF2-40B4-BE49-F238E27FC236}">
                    <a16:creationId xmlns:a16="http://schemas.microsoft.com/office/drawing/2014/main" id="{C1561A0B-10B7-D021-329A-F4A9C4E309D6}"/>
                  </a:ext>
                </a:extLst>
              </p:cNvPr>
              <p:cNvSpPr/>
              <p:nvPr/>
            </p:nvSpPr>
            <p:spPr>
              <a:xfrm>
                <a:off x="1154429" y="3547777"/>
                <a:ext cx="807599" cy="807599"/>
              </a:xfrm>
              <a:prstGeom prst="roundRect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b" anchorCtr="0"/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账户管理</a:t>
                </a:r>
              </a:p>
            </p:txBody>
          </p:sp>
          <p:sp>
            <p:nvSpPr>
              <p:cNvPr id="56" name="矩形: 圆角 55">
                <a:extLst>
                  <a:ext uri="{FF2B5EF4-FFF2-40B4-BE49-F238E27FC236}">
                    <a16:creationId xmlns:a16="http://schemas.microsoft.com/office/drawing/2014/main" id="{0C603EB6-D5E3-D342-9B96-779B3532F55B}"/>
                  </a:ext>
                </a:extLst>
              </p:cNvPr>
              <p:cNvSpPr/>
              <p:nvPr/>
            </p:nvSpPr>
            <p:spPr>
              <a:xfrm>
                <a:off x="1154429" y="4790027"/>
                <a:ext cx="807599" cy="807599"/>
              </a:xfrm>
              <a:prstGeom prst="roundRect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b" anchorCtr="0"/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账单管理</a:t>
                </a:r>
              </a:p>
            </p:txBody>
          </p:sp>
          <p:pic>
            <p:nvPicPr>
              <p:cNvPr id="44" name="图片 43">
                <a:extLst>
                  <a:ext uri="{FF2B5EF4-FFF2-40B4-BE49-F238E27FC236}">
                    <a16:creationId xmlns:a16="http://schemas.microsoft.com/office/drawing/2014/main" id="{E2F7822A-41FC-799A-E7FB-496F603603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400634" y="3681903"/>
                <a:ext cx="315189" cy="318811"/>
              </a:xfrm>
              <a:prstGeom prst="rect">
                <a:avLst/>
              </a:prstGeom>
            </p:spPr>
          </p:pic>
          <p:pic>
            <p:nvPicPr>
              <p:cNvPr id="59" name="图片 58">
                <a:extLst>
                  <a:ext uri="{FF2B5EF4-FFF2-40B4-BE49-F238E27FC236}">
                    <a16:creationId xmlns:a16="http://schemas.microsoft.com/office/drawing/2014/main" id="{CF8A0A8F-FB0F-8961-933B-98E86D3DEC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429469" y="4929185"/>
                <a:ext cx="257519" cy="317718"/>
              </a:xfrm>
              <a:prstGeom prst="rect">
                <a:avLst/>
              </a:prstGeom>
            </p:spPr>
          </p:pic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38A1A3F2-BF6F-D55B-6A61-F8D182BC83A0}"/>
                </a:ext>
              </a:extLst>
            </p:cNvPr>
            <p:cNvGrpSpPr/>
            <p:nvPr/>
          </p:nvGrpSpPr>
          <p:grpSpPr>
            <a:xfrm>
              <a:off x="3389848" y="3547777"/>
              <a:ext cx="807599" cy="2049849"/>
              <a:chOff x="3389848" y="3547777"/>
              <a:chExt cx="807599" cy="2049849"/>
            </a:xfrm>
          </p:grpSpPr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FDC9F535-35DD-D04E-EBF7-61CFF2B3DD48}"/>
                  </a:ext>
                </a:extLst>
              </p:cNvPr>
              <p:cNvSpPr/>
              <p:nvPr/>
            </p:nvSpPr>
            <p:spPr>
              <a:xfrm>
                <a:off x="3389848" y="3547777"/>
                <a:ext cx="807599" cy="807599"/>
              </a:xfrm>
              <a:prstGeom prst="roundRect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b" anchorCtr="0"/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结算管理</a:t>
                </a:r>
              </a:p>
            </p:txBody>
          </p:sp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id="{CD6CCFC5-5D27-7EF7-4337-D02732803550}"/>
                  </a:ext>
                </a:extLst>
              </p:cNvPr>
              <p:cNvSpPr/>
              <p:nvPr/>
            </p:nvSpPr>
            <p:spPr>
              <a:xfrm>
                <a:off x="3389848" y="4790027"/>
                <a:ext cx="807599" cy="807599"/>
              </a:xfrm>
              <a:prstGeom prst="roundRect">
                <a:avLst/>
              </a:pr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72000" rtlCol="0" anchor="b" anchorCtr="0"/>
              <a:lstStyle/>
              <a:p>
                <a:pPr algn="ctr"/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资金提现</a:t>
                </a:r>
              </a:p>
            </p:txBody>
          </p:sp>
          <p:pic>
            <p:nvPicPr>
              <p:cNvPr id="139" name="图片 138">
                <a:extLst>
                  <a:ext uri="{FF2B5EF4-FFF2-40B4-BE49-F238E27FC236}">
                    <a16:creationId xmlns:a16="http://schemas.microsoft.com/office/drawing/2014/main" id="{DDFA7C1D-4E22-CC5F-4426-0EA6B71CD6C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607867" y="4929186"/>
                <a:ext cx="371560" cy="344182"/>
              </a:xfrm>
              <a:prstGeom prst="rect">
                <a:avLst/>
              </a:prstGeom>
            </p:spPr>
          </p:pic>
          <p:pic>
            <p:nvPicPr>
              <p:cNvPr id="61" name="图片 60">
                <a:extLst>
                  <a:ext uri="{FF2B5EF4-FFF2-40B4-BE49-F238E27FC236}">
                    <a16:creationId xmlns:a16="http://schemas.microsoft.com/office/drawing/2014/main" id="{ADD6AA78-CF47-24C0-BB17-0634C26D8B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664887" y="3695711"/>
                <a:ext cx="257520" cy="325737"/>
              </a:xfrm>
              <a:prstGeom prst="rect">
                <a:avLst/>
              </a:prstGeom>
            </p:spPr>
          </p:pic>
        </p:grpSp>
      </p:grpSp>
      <p:pic>
        <p:nvPicPr>
          <p:cNvPr id="134" name="图片 133">
            <a:extLst>
              <a:ext uri="{FF2B5EF4-FFF2-40B4-BE49-F238E27FC236}">
                <a16:creationId xmlns:a16="http://schemas.microsoft.com/office/drawing/2014/main" id="{BAD3BEDA-FDD6-CEEC-8630-1A34A48F469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749451" y="1897855"/>
            <a:ext cx="835177" cy="22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0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346B759-9D42-3DFD-BF7A-1DFD80DB0F8E}"/>
              </a:ext>
            </a:extLst>
          </p:cNvPr>
          <p:cNvSpPr/>
          <p:nvPr/>
        </p:nvSpPr>
        <p:spPr>
          <a:xfrm>
            <a:off x="0" y="3217333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8426CC-5D9A-0995-FD88-14CEA6E46335}"/>
              </a:ext>
            </a:extLst>
          </p:cNvPr>
          <p:cNvSpPr>
            <a:spLocks noChangeAspect="1"/>
          </p:cNvSpPr>
          <p:nvPr/>
        </p:nvSpPr>
        <p:spPr>
          <a:xfrm>
            <a:off x="3488489" y="2554927"/>
            <a:ext cx="1296000" cy="1296000"/>
          </a:xfrm>
          <a:prstGeom prst="roundRect">
            <a:avLst>
              <a:gd name="adj" fmla="val 100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账务管理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BABE4D3-6597-B3B9-26C2-81A87BBAE01E}"/>
              </a:ext>
            </a:extLst>
          </p:cNvPr>
          <p:cNvSpPr>
            <a:spLocks noChangeAspect="1"/>
          </p:cNvSpPr>
          <p:nvPr/>
        </p:nvSpPr>
        <p:spPr>
          <a:xfrm>
            <a:off x="5728451" y="2703355"/>
            <a:ext cx="1015549" cy="1015549"/>
          </a:xfrm>
          <a:prstGeom prst="roundRect">
            <a:avLst>
              <a:gd name="adj" fmla="val 10015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平台渠道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账务管理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0093D3A-3642-FE26-A6AF-5047F1B2CEB5}"/>
              </a:ext>
            </a:extLst>
          </p:cNvPr>
          <p:cNvSpPr>
            <a:spLocks noChangeAspect="1"/>
          </p:cNvSpPr>
          <p:nvPr/>
        </p:nvSpPr>
        <p:spPr>
          <a:xfrm>
            <a:off x="7687963" y="2703355"/>
            <a:ext cx="1015549" cy="1015549"/>
          </a:xfrm>
          <a:prstGeom prst="roundRect">
            <a:avLst>
              <a:gd name="adj" fmla="val 10015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会员卡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账务管理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433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783590" y="761365"/>
            <a:ext cx="5883275" cy="431165"/>
            <a:chOff x="1136" y="1137"/>
            <a:chExt cx="9265" cy="679"/>
          </a:xfrm>
        </p:grpSpPr>
        <p:grpSp>
          <p:nvGrpSpPr>
            <p:cNvPr id="60" name="组合 59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62" name="矩形 61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 flipH="1">
              <a:off x="2348" y="1137"/>
              <a:ext cx="8053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3.3 </a:t>
              </a:r>
              <a:r>
                <a:rPr lang="zh-CN" altLang="en-US" sz="2200" dirty="0">
                  <a:cs typeface="+mn-ea"/>
                  <a:sym typeface="+mn-lt"/>
                </a:rPr>
                <a:t>门店账务管理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2D6CED1-C48A-FFCA-DAF8-2CE9EF1DCFF7}"/>
              </a:ext>
            </a:extLst>
          </p:cNvPr>
          <p:cNvGrpSpPr/>
          <p:nvPr/>
        </p:nvGrpSpPr>
        <p:grpSpPr>
          <a:xfrm>
            <a:off x="9369993" y="3324006"/>
            <a:ext cx="513805" cy="513805"/>
            <a:chOff x="10528225" y="4422263"/>
            <a:chExt cx="517785" cy="51778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F44525B-04F0-9966-CDFB-283F80BE4B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28225" y="4422263"/>
              <a:ext cx="517785" cy="51778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A5CA08B-0CB8-96D3-F88B-A08323ED4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19555" y="4517873"/>
              <a:ext cx="335125" cy="309542"/>
            </a:xfrm>
            <a:prstGeom prst="rect">
              <a:avLst/>
            </a:prstGeom>
          </p:spPr>
        </p:pic>
      </p:grpSp>
      <p:sp>
        <p:nvSpPr>
          <p:cNvPr id="56" name="椭圆 55">
            <a:extLst>
              <a:ext uri="{FF2B5EF4-FFF2-40B4-BE49-F238E27FC236}">
                <a16:creationId xmlns:a16="http://schemas.microsoft.com/office/drawing/2014/main" id="{E5BD0923-4FA7-BD50-B45F-5889CB36034B}"/>
              </a:ext>
            </a:extLst>
          </p:cNvPr>
          <p:cNvSpPr/>
          <p:nvPr/>
        </p:nvSpPr>
        <p:spPr>
          <a:xfrm>
            <a:off x="7468108" y="3858959"/>
            <a:ext cx="1299279" cy="1299279"/>
          </a:xfrm>
          <a:prstGeom prst="ellipse">
            <a:avLst/>
          </a:prstGeom>
          <a:noFill/>
          <a:ln w="19050">
            <a:solidFill>
              <a:schemeClr val="bg2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EC015A81-DB0F-DCCF-6164-B13CB5F49A94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7622595" y="4567826"/>
            <a:ext cx="288024" cy="540046"/>
          </a:xfrm>
          <a:prstGeom prst="roundRect">
            <a:avLst>
              <a:gd name="adj" fmla="val 3668"/>
            </a:avLst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AEDEA37D-0AE2-923A-BF85-8D5C71542E96}"/>
              </a:ext>
            </a:extLst>
          </p:cNvPr>
          <p:cNvPicPr>
            <a:picLocks/>
          </p:cNvPicPr>
          <p:nvPr/>
        </p:nvPicPr>
        <p:blipFill rotWithShape="1">
          <a:blip r:embed="rId5"/>
          <a:srcRect t="-3830" b="-1"/>
          <a:stretch/>
        </p:blipFill>
        <p:spPr>
          <a:xfrm>
            <a:off x="8387637" y="4567826"/>
            <a:ext cx="288024" cy="540046"/>
          </a:xfrm>
          <a:prstGeom prst="roundRect">
            <a:avLst>
              <a:gd name="adj" fmla="val 3668"/>
            </a:avLst>
          </a:prstGeom>
          <a:solidFill>
            <a:srgbClr val="199ED8"/>
          </a:soli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70" name="图片 69">
            <a:extLst>
              <a:ext uri="{FF2B5EF4-FFF2-40B4-BE49-F238E27FC236}">
                <a16:creationId xmlns:a16="http://schemas.microsoft.com/office/drawing/2014/main" id="{BDE4E5A5-C65E-ED24-86C9-A6146D5622C6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7622595" y="3753398"/>
            <a:ext cx="288024" cy="540046"/>
          </a:xfrm>
          <a:prstGeom prst="roundRect">
            <a:avLst>
              <a:gd name="adj" fmla="val 3668"/>
            </a:avLst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C50DB2B4-3332-5FE2-5B8D-37EB87FA6A0B}"/>
              </a:ext>
            </a:extLst>
          </p:cNvPr>
          <p:cNvPicPr>
            <a:picLocks/>
          </p:cNvPicPr>
          <p:nvPr/>
        </p:nvPicPr>
        <p:blipFill rotWithShape="1">
          <a:blip r:embed="rId7"/>
          <a:srcRect t="4980"/>
          <a:stretch/>
        </p:blipFill>
        <p:spPr>
          <a:xfrm>
            <a:off x="8387637" y="3753398"/>
            <a:ext cx="288024" cy="540046"/>
          </a:xfrm>
          <a:prstGeom prst="roundRect">
            <a:avLst>
              <a:gd name="adj" fmla="val 3668"/>
            </a:avLst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72" name="文本框 71">
            <a:extLst>
              <a:ext uri="{FF2B5EF4-FFF2-40B4-BE49-F238E27FC236}">
                <a16:creationId xmlns:a16="http://schemas.microsoft.com/office/drawing/2014/main" id="{A2B46344-3570-316F-1564-7410F4671AA0}"/>
              </a:ext>
            </a:extLst>
          </p:cNvPr>
          <p:cNvSpPr txBox="1"/>
          <p:nvPr/>
        </p:nvSpPr>
        <p:spPr>
          <a:xfrm>
            <a:off x="8220098" y="4300911"/>
            <a:ext cx="623103" cy="213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b="1" dirty="0"/>
              <a:t>点餐堂食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04E334A-A570-286A-9780-26E0E8AF3F31}"/>
              </a:ext>
            </a:extLst>
          </p:cNvPr>
          <p:cNvSpPr txBox="1"/>
          <p:nvPr/>
        </p:nvSpPr>
        <p:spPr>
          <a:xfrm>
            <a:off x="7318420" y="4300911"/>
            <a:ext cx="9348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b="1" dirty="0"/>
              <a:t>商城（门店提货）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21ECF02-90B0-8BE7-8D35-85855459A90A}"/>
              </a:ext>
            </a:extLst>
          </p:cNvPr>
          <p:cNvSpPr txBox="1"/>
          <p:nvPr/>
        </p:nvSpPr>
        <p:spPr>
          <a:xfrm>
            <a:off x="7455056" y="5125685"/>
            <a:ext cx="623103" cy="213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b="1" dirty="0"/>
              <a:t>卡券分销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3D97717C-8F30-AA99-75FA-E4799E2EED4A}"/>
              </a:ext>
            </a:extLst>
          </p:cNvPr>
          <p:cNvSpPr txBox="1"/>
          <p:nvPr/>
        </p:nvSpPr>
        <p:spPr>
          <a:xfrm>
            <a:off x="8220098" y="5125684"/>
            <a:ext cx="623103" cy="213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b="1" dirty="0"/>
              <a:t>会员充值</a:t>
            </a: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6BFC439E-BDA7-6C58-6CDB-4A8A2789A1C1}"/>
              </a:ext>
            </a:extLst>
          </p:cNvPr>
          <p:cNvSpPr/>
          <p:nvPr/>
        </p:nvSpPr>
        <p:spPr>
          <a:xfrm>
            <a:off x="7920293" y="1938367"/>
            <a:ext cx="1299279" cy="1299279"/>
          </a:xfrm>
          <a:prstGeom prst="ellipse">
            <a:avLst/>
          </a:prstGeom>
          <a:noFill/>
          <a:ln w="19050">
            <a:solidFill>
              <a:schemeClr val="bg2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A599E349-B67A-9CBC-763D-C0D492FF2BC8}"/>
              </a:ext>
            </a:extLst>
          </p:cNvPr>
          <p:cNvSpPr txBox="1"/>
          <p:nvPr/>
        </p:nvSpPr>
        <p:spPr>
          <a:xfrm>
            <a:off x="8220098" y="2380319"/>
            <a:ext cx="623103" cy="213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b="1" dirty="0"/>
              <a:t>智能</a:t>
            </a:r>
            <a:r>
              <a:rPr lang="en-US" altLang="zh-CN" sz="800" b="1" dirty="0"/>
              <a:t>POS</a:t>
            </a:r>
            <a:endParaRPr lang="zh-CN" altLang="en-US" sz="800" b="1" dirty="0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6AEDE605-2D02-0E83-0340-9D3E52760EB5}"/>
              </a:ext>
            </a:extLst>
          </p:cNvPr>
          <p:cNvSpPr txBox="1"/>
          <p:nvPr/>
        </p:nvSpPr>
        <p:spPr>
          <a:xfrm>
            <a:off x="7507181" y="2380319"/>
            <a:ext cx="518852" cy="213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b="1" dirty="0"/>
              <a:t>收银机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AB6EB111-D3E8-11AF-9740-524A962A40F0}"/>
              </a:ext>
            </a:extLst>
          </p:cNvPr>
          <p:cNvSpPr txBox="1"/>
          <p:nvPr/>
        </p:nvSpPr>
        <p:spPr>
          <a:xfrm>
            <a:off x="7455056" y="3205093"/>
            <a:ext cx="623103" cy="213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b="1" dirty="0"/>
              <a:t>码牌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462D284E-ED48-5FF7-2772-5E9B9CD61118}"/>
              </a:ext>
            </a:extLst>
          </p:cNvPr>
          <p:cNvSpPr txBox="1"/>
          <p:nvPr/>
        </p:nvSpPr>
        <p:spPr>
          <a:xfrm>
            <a:off x="8147973" y="3205092"/>
            <a:ext cx="767352" cy="2137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b="1" dirty="0"/>
              <a:t>导购小程序</a:t>
            </a:r>
          </a:p>
        </p:txBody>
      </p:sp>
      <p:pic>
        <p:nvPicPr>
          <p:cNvPr id="87" name="Picture 3">
            <a:extLst>
              <a:ext uri="{FF2B5EF4-FFF2-40B4-BE49-F238E27FC236}">
                <a16:creationId xmlns:a16="http://schemas.microsoft.com/office/drawing/2014/main" id="{C360D0C2-0535-CE74-8021-824250244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26263" y="2015173"/>
            <a:ext cx="680688" cy="32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" name="图片 91">
            <a:extLst>
              <a:ext uri="{FF2B5EF4-FFF2-40B4-BE49-F238E27FC236}">
                <a16:creationId xmlns:a16="http://schemas.microsoft.com/office/drawing/2014/main" id="{D824BBF4-EC55-F031-2763-74B5E2056D4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17435" y="1943063"/>
            <a:ext cx="228428" cy="419444"/>
          </a:xfrm>
          <a:prstGeom prst="rect">
            <a:avLst/>
          </a:prstGeom>
        </p:spPr>
      </p:pic>
      <p:pic>
        <p:nvPicPr>
          <p:cNvPr id="93" name="图片 92">
            <a:extLst>
              <a:ext uri="{FF2B5EF4-FFF2-40B4-BE49-F238E27FC236}">
                <a16:creationId xmlns:a16="http://schemas.microsoft.com/office/drawing/2014/main" id="{040599B7-85DB-D514-F223-79A88ADB455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19145" y="2836390"/>
            <a:ext cx="294924" cy="332932"/>
          </a:xfrm>
          <a:prstGeom prst="rect">
            <a:avLst/>
          </a:prstGeom>
          <a:noFill/>
        </p:spPr>
      </p:pic>
      <p:pic>
        <p:nvPicPr>
          <p:cNvPr id="94" name="图片 93">
            <a:extLst>
              <a:ext uri="{FF2B5EF4-FFF2-40B4-BE49-F238E27FC236}">
                <a16:creationId xmlns:a16="http://schemas.microsoft.com/office/drawing/2014/main" id="{B04147B2-261B-0899-26AB-7C4C6E70C2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35324" y="2809535"/>
            <a:ext cx="192650" cy="368994"/>
          </a:xfrm>
          <a:prstGeom prst="rect">
            <a:avLst/>
          </a:prstGeom>
        </p:spPr>
      </p:pic>
      <p:sp>
        <p:nvSpPr>
          <p:cNvPr id="178" name="文本框 177">
            <a:extLst>
              <a:ext uri="{FF2B5EF4-FFF2-40B4-BE49-F238E27FC236}">
                <a16:creationId xmlns:a16="http://schemas.microsoft.com/office/drawing/2014/main" id="{69E0F28D-256A-C30F-AF11-0310DF0617A6}"/>
              </a:ext>
            </a:extLst>
          </p:cNvPr>
          <p:cNvSpPr txBox="1"/>
          <p:nvPr/>
        </p:nvSpPr>
        <p:spPr>
          <a:xfrm flipH="1">
            <a:off x="6379414" y="3465697"/>
            <a:ext cx="1409394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顾客消费</a:t>
            </a:r>
          </a:p>
        </p:txBody>
      </p:sp>
      <p:cxnSp>
        <p:nvCxnSpPr>
          <p:cNvPr id="97" name="直接箭头连接符 96">
            <a:extLst>
              <a:ext uri="{FF2B5EF4-FFF2-40B4-BE49-F238E27FC236}">
                <a16:creationId xmlns:a16="http://schemas.microsoft.com/office/drawing/2014/main" id="{BD74D8AA-4C15-1F6F-F3FE-BCBD4D19E9B7}"/>
              </a:ext>
            </a:extLst>
          </p:cNvPr>
          <p:cNvCxnSpPr>
            <a:cxnSpLocks/>
          </p:cNvCxnSpPr>
          <p:nvPr/>
        </p:nvCxnSpPr>
        <p:spPr>
          <a:xfrm flipH="1">
            <a:off x="6214680" y="2588007"/>
            <a:ext cx="1253428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箭头连接符 98">
            <a:extLst>
              <a:ext uri="{FF2B5EF4-FFF2-40B4-BE49-F238E27FC236}">
                <a16:creationId xmlns:a16="http://schemas.microsoft.com/office/drawing/2014/main" id="{D39626E4-603C-AEB2-1BC7-871D6EC21964}"/>
              </a:ext>
            </a:extLst>
          </p:cNvPr>
          <p:cNvCxnSpPr>
            <a:cxnSpLocks/>
            <a:stCxn id="56" idx="2"/>
          </p:cNvCxnSpPr>
          <p:nvPr/>
        </p:nvCxnSpPr>
        <p:spPr>
          <a:xfrm flipH="1">
            <a:off x="6214680" y="4508599"/>
            <a:ext cx="1253428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连接符: 肘形 103">
            <a:extLst>
              <a:ext uri="{FF2B5EF4-FFF2-40B4-BE49-F238E27FC236}">
                <a16:creationId xmlns:a16="http://schemas.microsoft.com/office/drawing/2014/main" id="{C9A6D753-AD89-C63B-913A-8C468C808722}"/>
              </a:ext>
            </a:extLst>
          </p:cNvPr>
          <p:cNvCxnSpPr>
            <a:cxnSpLocks/>
            <a:stCxn id="11" idx="0"/>
          </p:cNvCxnSpPr>
          <p:nvPr/>
        </p:nvCxnSpPr>
        <p:spPr>
          <a:xfrm rot="16200000" flipV="1">
            <a:off x="8829142" y="2526252"/>
            <a:ext cx="736000" cy="859509"/>
          </a:xfrm>
          <a:prstGeom prst="bentConnector2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连接符: 肘形 107">
            <a:extLst>
              <a:ext uri="{FF2B5EF4-FFF2-40B4-BE49-F238E27FC236}">
                <a16:creationId xmlns:a16="http://schemas.microsoft.com/office/drawing/2014/main" id="{48F521BB-889F-1213-DF6F-C79851F17B61}"/>
              </a:ext>
            </a:extLst>
          </p:cNvPr>
          <p:cNvCxnSpPr>
            <a:stCxn id="11" idx="4"/>
            <a:endCxn id="56" idx="6"/>
          </p:cNvCxnSpPr>
          <p:nvPr/>
        </p:nvCxnSpPr>
        <p:spPr>
          <a:xfrm rot="5400000">
            <a:off x="8861748" y="3743451"/>
            <a:ext cx="670787" cy="859509"/>
          </a:xfrm>
          <a:prstGeom prst="bentConnector2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箭头连接符 178">
            <a:extLst>
              <a:ext uri="{FF2B5EF4-FFF2-40B4-BE49-F238E27FC236}">
                <a16:creationId xmlns:a16="http://schemas.microsoft.com/office/drawing/2014/main" id="{81482D59-071A-319C-BE98-55AD63CD9005}"/>
              </a:ext>
            </a:extLst>
          </p:cNvPr>
          <p:cNvCxnSpPr>
            <a:cxnSpLocks/>
          </p:cNvCxnSpPr>
          <p:nvPr/>
        </p:nvCxnSpPr>
        <p:spPr>
          <a:xfrm>
            <a:off x="9437674" y="5852238"/>
            <a:ext cx="447819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直接箭头连接符 180">
            <a:extLst>
              <a:ext uri="{FF2B5EF4-FFF2-40B4-BE49-F238E27FC236}">
                <a16:creationId xmlns:a16="http://schemas.microsoft.com/office/drawing/2014/main" id="{DB4845BF-1DD8-D74F-0405-5FF39FDEF0DF}"/>
              </a:ext>
            </a:extLst>
          </p:cNvPr>
          <p:cNvCxnSpPr>
            <a:cxnSpLocks/>
          </p:cNvCxnSpPr>
          <p:nvPr/>
        </p:nvCxnSpPr>
        <p:spPr>
          <a:xfrm>
            <a:off x="9437674" y="6194970"/>
            <a:ext cx="447819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文本框 181">
            <a:extLst>
              <a:ext uri="{FF2B5EF4-FFF2-40B4-BE49-F238E27FC236}">
                <a16:creationId xmlns:a16="http://schemas.microsoft.com/office/drawing/2014/main" id="{56A2986A-438C-DE86-DA4F-6DC4D4738979}"/>
              </a:ext>
            </a:extLst>
          </p:cNvPr>
          <p:cNvSpPr txBox="1"/>
          <p:nvPr/>
        </p:nvSpPr>
        <p:spPr>
          <a:xfrm flipH="1">
            <a:off x="8628128" y="5769223"/>
            <a:ext cx="936392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资金流</a:t>
            </a:r>
          </a:p>
        </p:txBody>
      </p:sp>
      <p:sp>
        <p:nvSpPr>
          <p:cNvPr id="183" name="文本框 182">
            <a:extLst>
              <a:ext uri="{FF2B5EF4-FFF2-40B4-BE49-F238E27FC236}">
                <a16:creationId xmlns:a16="http://schemas.microsoft.com/office/drawing/2014/main" id="{A05AF2DB-8BA8-DEC5-FC2E-798203962E2D}"/>
              </a:ext>
            </a:extLst>
          </p:cNvPr>
          <p:cNvSpPr txBox="1"/>
          <p:nvPr/>
        </p:nvSpPr>
        <p:spPr>
          <a:xfrm flipH="1">
            <a:off x="8628128" y="6118898"/>
            <a:ext cx="936392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数据流</a:t>
            </a:r>
          </a:p>
        </p:txBody>
      </p:sp>
      <p:sp>
        <p:nvSpPr>
          <p:cNvPr id="186" name="文本框 185">
            <a:extLst>
              <a:ext uri="{FF2B5EF4-FFF2-40B4-BE49-F238E27FC236}">
                <a16:creationId xmlns:a16="http://schemas.microsoft.com/office/drawing/2014/main" id="{294C51F9-84A7-889C-99BF-4B2C8A4DAD19}"/>
              </a:ext>
            </a:extLst>
          </p:cNvPr>
          <p:cNvSpPr txBox="1"/>
          <p:nvPr/>
        </p:nvSpPr>
        <p:spPr>
          <a:xfrm>
            <a:off x="679595" y="1296097"/>
            <a:ext cx="10512480" cy="328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针对门店销售，开展基于支付订单的收款、分佣、结算等业务管理，提升财务效率、降低企业成本</a:t>
            </a: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C0154AD8-B87A-0F58-EC71-0F37B47F5CF8}"/>
              </a:ext>
            </a:extLst>
          </p:cNvPr>
          <p:cNvSpPr/>
          <p:nvPr/>
        </p:nvSpPr>
        <p:spPr>
          <a:xfrm>
            <a:off x="1491993" y="1867413"/>
            <a:ext cx="5063034" cy="3066236"/>
          </a:xfrm>
          <a:prstGeom prst="roundRect">
            <a:avLst>
              <a:gd name="adj" fmla="val 3773"/>
            </a:avLst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prstDash val="sys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B22D34FB-BDDF-DC53-DF71-5E34E788AD96}"/>
              </a:ext>
            </a:extLst>
          </p:cNvPr>
          <p:cNvSpPr/>
          <p:nvPr/>
        </p:nvSpPr>
        <p:spPr>
          <a:xfrm>
            <a:off x="1491993" y="5174201"/>
            <a:ext cx="5063034" cy="1420372"/>
          </a:xfrm>
          <a:prstGeom prst="roundRect">
            <a:avLst>
              <a:gd name="adj" fmla="val 3773"/>
            </a:avLst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prstDash val="sys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9F759D1-5005-1533-3AD8-45EA66F0F7E7}"/>
              </a:ext>
            </a:extLst>
          </p:cNvPr>
          <p:cNvSpPr/>
          <p:nvPr/>
        </p:nvSpPr>
        <p:spPr>
          <a:xfrm>
            <a:off x="5286316" y="2397733"/>
            <a:ext cx="900000" cy="2338600"/>
          </a:xfrm>
          <a:prstGeom prst="roundRect">
            <a:avLst>
              <a:gd name="adj" fmla="val 9457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1E4CED7-3F02-4EA1-B3CA-D7EC1B739125}"/>
              </a:ext>
            </a:extLst>
          </p:cNvPr>
          <p:cNvSpPr/>
          <p:nvPr/>
        </p:nvSpPr>
        <p:spPr>
          <a:xfrm>
            <a:off x="5123842" y="5414137"/>
            <a:ext cx="1224949" cy="945179"/>
          </a:xfrm>
          <a:prstGeom prst="roundRect">
            <a:avLst>
              <a:gd name="adj" fmla="val 7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221D246-71C2-7EDB-BA39-AB1451F1E292}"/>
              </a:ext>
            </a:extLst>
          </p:cNvPr>
          <p:cNvGrpSpPr/>
          <p:nvPr/>
        </p:nvGrpSpPr>
        <p:grpSpPr>
          <a:xfrm>
            <a:off x="5479414" y="2591043"/>
            <a:ext cx="513805" cy="1982140"/>
            <a:chOff x="6034885" y="2591044"/>
            <a:chExt cx="513805" cy="1982140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6C69BE6D-8EC7-DA45-7C70-9934B547352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2591044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36D84FB2-1A70-3496-86A6-31EE655B6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161342" y="2720156"/>
              <a:ext cx="260890" cy="255581"/>
            </a:xfrm>
            <a:prstGeom prst="rect">
              <a:avLst/>
            </a:prstGeom>
          </p:spPr>
        </p:pic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9719356C-EB58-57E2-5666-98CFB2E58C1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3325212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24B97690-535F-F49B-8B02-65BFC44FA2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161342" y="3454324"/>
              <a:ext cx="260890" cy="255581"/>
            </a:xfrm>
            <a:prstGeom prst="rect">
              <a:avLst/>
            </a:prstGeom>
          </p:spPr>
        </p:pic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3AB31834-79A3-42ED-1950-BB0F16A04A9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4059379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0D35C706-7E61-18B7-890E-131567259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161342" y="4188491"/>
              <a:ext cx="260890" cy="255581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D46D719-0443-686C-AB64-AA79FD5C0F90}"/>
              </a:ext>
            </a:extLst>
          </p:cNvPr>
          <p:cNvGrpSpPr/>
          <p:nvPr/>
        </p:nvGrpSpPr>
        <p:grpSpPr>
          <a:xfrm>
            <a:off x="2252420" y="2762789"/>
            <a:ext cx="740017" cy="711224"/>
            <a:chOff x="4446222" y="3787488"/>
            <a:chExt cx="745749" cy="716733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3E763657-0114-AD6D-7992-386501B14505}"/>
                </a:ext>
              </a:extLst>
            </p:cNvPr>
            <p:cNvSpPr/>
            <p:nvPr/>
          </p:nvSpPr>
          <p:spPr>
            <a:xfrm>
              <a:off x="4446222" y="3787488"/>
              <a:ext cx="745749" cy="716733"/>
            </a:xfrm>
            <a:prstGeom prst="roundRect">
              <a:avLst>
                <a:gd name="adj" fmla="val 50000"/>
              </a:avLst>
            </a:prstGeom>
            <a:solidFill>
              <a:srgbClr val="189EC5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3C19294A-C25D-5302-F877-882A3C9513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4634901" y="3894477"/>
              <a:ext cx="384739" cy="447553"/>
            </a:xfrm>
            <a:prstGeom prst="rect">
              <a:avLst/>
            </a:prstGeom>
          </p:spPr>
        </p:pic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A220FE61-6A2B-76F4-5B57-E8B8ED6E85EC}"/>
              </a:ext>
            </a:extLst>
          </p:cNvPr>
          <p:cNvSpPr txBox="1"/>
          <p:nvPr/>
        </p:nvSpPr>
        <p:spPr>
          <a:xfrm flipH="1">
            <a:off x="1299083" y="2588006"/>
            <a:ext cx="397035" cy="1390890"/>
          </a:xfrm>
          <a:prstGeom prst="rect">
            <a:avLst/>
          </a:prstGeom>
          <a:solidFill>
            <a:schemeClr val="bg2"/>
          </a:solidFill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企业账务处理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B77A670-3FBD-5A09-B473-FDE04A7DE8EB}"/>
              </a:ext>
            </a:extLst>
          </p:cNvPr>
          <p:cNvSpPr txBox="1"/>
          <p:nvPr/>
        </p:nvSpPr>
        <p:spPr>
          <a:xfrm flipH="1">
            <a:off x="1788973" y="1926928"/>
            <a:ext cx="1881414" cy="57028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1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品牌管理公司</a:t>
            </a:r>
            <a:endParaRPr lang="en-US" altLang="zh-CN" sz="1100" b="1" dirty="0">
              <a:solidFill>
                <a:srgbClr val="189EC5"/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（</a:t>
            </a: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</a:rPr>
              <a:t>资金统一管理账户</a:t>
            </a: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）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A45EE444-390D-5AB7-8026-F8D96D4D8A8D}"/>
              </a:ext>
            </a:extLst>
          </p:cNvPr>
          <p:cNvSpPr/>
          <p:nvPr/>
        </p:nvSpPr>
        <p:spPr>
          <a:xfrm>
            <a:off x="5240891" y="5531582"/>
            <a:ext cx="990851" cy="18961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门店</a:t>
            </a:r>
            <a:r>
              <a:rPr lang="en-US" altLang="zh-CN" sz="1100" dirty="0"/>
              <a:t>1</a:t>
            </a:r>
            <a:endParaRPr lang="zh-CN" altLang="en-US" sz="1100" dirty="0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56C7EDF6-920C-1CB0-5C8E-04B24D9FF703}"/>
              </a:ext>
            </a:extLst>
          </p:cNvPr>
          <p:cNvSpPr/>
          <p:nvPr/>
        </p:nvSpPr>
        <p:spPr>
          <a:xfrm>
            <a:off x="5240891" y="5794131"/>
            <a:ext cx="990851" cy="18961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门店</a:t>
            </a:r>
            <a:r>
              <a:rPr lang="en-US" altLang="zh-CN" sz="1100" dirty="0"/>
              <a:t>2</a:t>
            </a:r>
            <a:endParaRPr lang="zh-CN" altLang="en-US" sz="1100" dirty="0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6274965F-62C9-E453-6416-E7797348DFFB}"/>
              </a:ext>
            </a:extLst>
          </p:cNvPr>
          <p:cNvSpPr/>
          <p:nvPr/>
        </p:nvSpPr>
        <p:spPr>
          <a:xfrm>
            <a:off x="5240891" y="6056679"/>
            <a:ext cx="990851" cy="18961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门店</a:t>
            </a:r>
            <a:r>
              <a:rPr lang="en-US" altLang="zh-CN" sz="1100" dirty="0"/>
              <a:t>3</a:t>
            </a:r>
            <a:endParaRPr lang="zh-CN" altLang="en-US" sz="1100" dirty="0"/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C711594D-9D03-B57F-ABD8-12DFCBD8A754}"/>
              </a:ext>
            </a:extLst>
          </p:cNvPr>
          <p:cNvSpPr/>
          <p:nvPr/>
        </p:nvSpPr>
        <p:spPr>
          <a:xfrm>
            <a:off x="2125314" y="5531582"/>
            <a:ext cx="990851" cy="72374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品牌方</a:t>
            </a:r>
            <a:endParaRPr lang="en-US" altLang="zh-CN" sz="1100" dirty="0"/>
          </a:p>
          <a:p>
            <a:pPr algn="ctr"/>
            <a:r>
              <a:rPr lang="zh-CN" altLang="en-US" sz="1100" dirty="0"/>
              <a:t>银行账户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910195C-BA16-1396-8D4D-7DD2DF47DD32}"/>
              </a:ext>
            </a:extLst>
          </p:cNvPr>
          <p:cNvSpPr txBox="1"/>
          <p:nvPr/>
        </p:nvSpPr>
        <p:spPr>
          <a:xfrm flipH="1">
            <a:off x="1320574" y="5481326"/>
            <a:ext cx="397035" cy="877990"/>
          </a:xfrm>
          <a:prstGeom prst="rect">
            <a:avLst/>
          </a:prstGeom>
          <a:solidFill>
            <a:schemeClr val="bg2"/>
          </a:solidFill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银行账户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BEE3A99-C0BC-1A7A-05E9-248E241B66F8}"/>
              </a:ext>
            </a:extLst>
          </p:cNvPr>
          <p:cNvSpPr txBox="1"/>
          <p:nvPr/>
        </p:nvSpPr>
        <p:spPr>
          <a:xfrm flipH="1">
            <a:off x="2714440" y="4849356"/>
            <a:ext cx="600144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企业提现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C46353C-3C96-88CD-4BA1-984626D830AC}"/>
              </a:ext>
            </a:extLst>
          </p:cNvPr>
          <p:cNvSpPr txBox="1"/>
          <p:nvPr/>
        </p:nvSpPr>
        <p:spPr>
          <a:xfrm flipH="1">
            <a:off x="5836502" y="4849357"/>
            <a:ext cx="1409394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门店提现（自动</a:t>
            </a:r>
            <a:r>
              <a:rPr lang="en-US" altLang="zh-CN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手动）</a:t>
            </a:r>
          </a:p>
        </p:txBody>
      </p: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BFBF1836-F830-1FF4-1205-A559E09CF703}"/>
              </a:ext>
            </a:extLst>
          </p:cNvPr>
          <p:cNvCxnSpPr>
            <a:cxnSpLocks/>
            <a:stCxn id="35" idx="2"/>
            <a:endCxn id="43" idx="0"/>
          </p:cNvCxnSpPr>
          <p:nvPr/>
        </p:nvCxnSpPr>
        <p:spPr>
          <a:xfrm flipH="1">
            <a:off x="2620740" y="3474013"/>
            <a:ext cx="1689" cy="205756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19B06B77-7AA3-492C-ABA4-B47059C4AB6E}"/>
              </a:ext>
            </a:extLst>
          </p:cNvPr>
          <p:cNvCxnSpPr>
            <a:cxnSpLocks/>
            <a:stCxn id="8" idx="2"/>
            <a:endCxn id="21" idx="0"/>
          </p:cNvCxnSpPr>
          <p:nvPr/>
        </p:nvCxnSpPr>
        <p:spPr>
          <a:xfrm>
            <a:off x="5736316" y="4736333"/>
            <a:ext cx="1" cy="67780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CCC49554-BA73-4894-7C97-CC37EDCF9612}"/>
              </a:ext>
            </a:extLst>
          </p:cNvPr>
          <p:cNvGrpSpPr/>
          <p:nvPr/>
        </p:nvGrpSpPr>
        <p:grpSpPr>
          <a:xfrm>
            <a:off x="2972428" y="2952494"/>
            <a:ext cx="2287785" cy="356783"/>
            <a:chOff x="4251460" y="3326985"/>
            <a:chExt cx="1235256" cy="356783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B8D142AB-D588-852C-6514-0794E1612338}"/>
                </a:ext>
              </a:extLst>
            </p:cNvPr>
            <p:cNvCxnSpPr>
              <a:cxnSpLocks/>
            </p:cNvCxnSpPr>
            <p:nvPr/>
          </p:nvCxnSpPr>
          <p:spPr>
            <a:xfrm>
              <a:off x="4251460" y="3326985"/>
              <a:ext cx="123525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arrow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200BB61E-8477-D604-F795-B28E26350E6A}"/>
                </a:ext>
              </a:extLst>
            </p:cNvPr>
            <p:cNvCxnSpPr>
              <a:cxnSpLocks/>
            </p:cNvCxnSpPr>
            <p:nvPr/>
          </p:nvCxnSpPr>
          <p:spPr>
            <a:xfrm>
              <a:off x="4251460" y="3683768"/>
              <a:ext cx="123525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A85BC98A-7296-DAAF-24D8-2EDC5B5F5C26}"/>
              </a:ext>
            </a:extLst>
          </p:cNvPr>
          <p:cNvSpPr txBox="1"/>
          <p:nvPr/>
        </p:nvSpPr>
        <p:spPr>
          <a:xfrm flipH="1">
            <a:off x="3715080" y="2711942"/>
            <a:ext cx="936392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门店资金归集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576255E-6A3B-1089-A7CD-DB9AE246EF27}"/>
              </a:ext>
            </a:extLst>
          </p:cNvPr>
          <p:cNvSpPr txBox="1"/>
          <p:nvPr/>
        </p:nvSpPr>
        <p:spPr>
          <a:xfrm flipH="1">
            <a:off x="3068710" y="3321252"/>
            <a:ext cx="2115229" cy="22403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资金划拨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018AE22C-EC02-B6EB-1BAB-57B24E2FD5C7}"/>
              </a:ext>
            </a:extLst>
          </p:cNvPr>
          <p:cNvGrpSpPr/>
          <p:nvPr/>
        </p:nvGrpSpPr>
        <p:grpSpPr>
          <a:xfrm>
            <a:off x="2932382" y="3885733"/>
            <a:ext cx="2115229" cy="629229"/>
            <a:chOff x="2772117" y="3885733"/>
            <a:chExt cx="2115229" cy="629229"/>
          </a:xfrm>
        </p:grpSpPr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A92DAF8C-A26E-8503-AF83-FB9A41A0BE9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2998715" y="3885733"/>
              <a:ext cx="347227" cy="351218"/>
            </a:xfrm>
            <a:prstGeom prst="rect">
              <a:avLst/>
            </a:prstGeom>
          </p:spPr>
        </p:pic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55B5062F-C68E-DE7B-0D6B-607DA6840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202709" y="3895349"/>
              <a:ext cx="395921" cy="337040"/>
            </a:xfrm>
            <a:prstGeom prst="rect">
              <a:avLst/>
            </a:prstGeom>
          </p:spPr>
        </p:pic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E19707AB-04F7-C2F0-9CDF-501851FC6B01}"/>
                </a:ext>
              </a:extLst>
            </p:cNvPr>
            <p:cNvCxnSpPr>
              <a:cxnSpLocks/>
            </p:cNvCxnSpPr>
            <p:nvPr/>
          </p:nvCxnSpPr>
          <p:spPr>
            <a:xfrm>
              <a:off x="3438480" y="4063869"/>
              <a:ext cx="707079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8E7A0106-5242-68D7-623E-539A72F05F0E}"/>
                </a:ext>
              </a:extLst>
            </p:cNvPr>
            <p:cNvSpPr txBox="1"/>
            <p:nvPr/>
          </p:nvSpPr>
          <p:spPr>
            <a:xfrm flipH="1">
              <a:off x="2772117" y="4290926"/>
              <a:ext cx="2115229" cy="22403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ea"/>
                  <a:cs typeface="+mn-ea"/>
                  <a:sym typeface="+mn-lt"/>
                </a:rPr>
                <a:t>总部</a:t>
              </a:r>
              <a:r>
                <a:rPr lang="en-US" altLang="zh-CN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ea"/>
                  <a:cs typeface="+mn-ea"/>
                  <a:sym typeface="+mn-lt"/>
                </a:rPr>
                <a:t>-</a:t>
              </a:r>
              <a:r>
                <a:rPr lang="zh-CN" altLang="en-US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ea"/>
                  <a:cs typeface="+mn-ea"/>
                  <a:sym typeface="+mn-lt"/>
                </a:rPr>
                <a:t>片区，两级操作权限 </a:t>
              </a:r>
              <a:endParaRPr lang="en-US" altLang="zh-CN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E5DC5D1-1979-77CC-13A1-886C286069BB}"/>
              </a:ext>
            </a:extLst>
          </p:cNvPr>
          <p:cNvSpPr txBox="1"/>
          <p:nvPr/>
        </p:nvSpPr>
        <p:spPr>
          <a:xfrm flipH="1">
            <a:off x="4816516" y="1926929"/>
            <a:ext cx="1731007" cy="3163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特许加盟店</a:t>
            </a:r>
            <a:r>
              <a:rPr lang="en-US" altLang="zh-CN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自由连锁店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EA32AF7E-6543-6F39-BEC0-FDD917408699}"/>
              </a:ext>
            </a:extLst>
          </p:cNvPr>
          <p:cNvSpPr/>
          <p:nvPr/>
        </p:nvSpPr>
        <p:spPr>
          <a:xfrm>
            <a:off x="9878632" y="2397734"/>
            <a:ext cx="900000" cy="2338600"/>
          </a:xfrm>
          <a:prstGeom prst="roundRect">
            <a:avLst>
              <a:gd name="adj" fmla="val 9457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组合 58"/>
          <p:cNvGrpSpPr/>
          <p:nvPr/>
        </p:nvGrpSpPr>
        <p:grpSpPr>
          <a:xfrm>
            <a:off x="783590" y="761365"/>
            <a:ext cx="5883275" cy="431165"/>
            <a:chOff x="1136" y="1137"/>
            <a:chExt cx="9265" cy="679"/>
          </a:xfrm>
        </p:grpSpPr>
        <p:grpSp>
          <p:nvGrpSpPr>
            <p:cNvPr id="60" name="组合 59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62" name="矩形 61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 flipH="1">
              <a:off x="2348" y="1137"/>
              <a:ext cx="8053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3.4 </a:t>
              </a:r>
              <a:r>
                <a:rPr lang="zh-CN" altLang="en-US" sz="2200" dirty="0">
                  <a:cs typeface="+mn-ea"/>
                  <a:sym typeface="+mn-lt"/>
                </a:rPr>
                <a:t>门店采购</a:t>
              </a:r>
            </a:p>
          </p:txBody>
        </p:sp>
      </p:grpSp>
      <p:sp>
        <p:nvSpPr>
          <p:cNvPr id="130" name="矩形: 圆角 129">
            <a:extLst>
              <a:ext uri="{FF2B5EF4-FFF2-40B4-BE49-F238E27FC236}">
                <a16:creationId xmlns:a16="http://schemas.microsoft.com/office/drawing/2014/main" id="{E5DC2F1D-8811-A363-3863-F8091412CAED}"/>
              </a:ext>
            </a:extLst>
          </p:cNvPr>
          <p:cNvSpPr/>
          <p:nvPr/>
        </p:nvSpPr>
        <p:spPr>
          <a:xfrm>
            <a:off x="2085240" y="5414138"/>
            <a:ext cx="1224949" cy="945179"/>
          </a:xfrm>
          <a:prstGeom prst="roundRect">
            <a:avLst>
              <a:gd name="adj" fmla="val 7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36FF36EC-C9EC-9BCA-62AB-3EBABDE47555}"/>
              </a:ext>
            </a:extLst>
          </p:cNvPr>
          <p:cNvSpPr/>
          <p:nvPr/>
        </p:nvSpPr>
        <p:spPr>
          <a:xfrm>
            <a:off x="1224477" y="1867414"/>
            <a:ext cx="5806568" cy="3066236"/>
          </a:xfrm>
          <a:prstGeom prst="roundRect">
            <a:avLst>
              <a:gd name="adj" fmla="val 3773"/>
            </a:avLst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prstDash val="sys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1DF52146-D0CF-1AD1-674B-4EBA789C8BC1}"/>
              </a:ext>
            </a:extLst>
          </p:cNvPr>
          <p:cNvGrpSpPr/>
          <p:nvPr/>
        </p:nvGrpSpPr>
        <p:grpSpPr>
          <a:xfrm>
            <a:off x="10071730" y="2591044"/>
            <a:ext cx="513805" cy="1982140"/>
            <a:chOff x="6034885" y="2591044"/>
            <a:chExt cx="513805" cy="198214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71170B09-0F1C-C156-F8B5-CF353F3AA25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2591044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FA9711F6-EC27-B394-1E23-F823A1E10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61342" y="2720156"/>
              <a:ext cx="260890" cy="255581"/>
            </a:xfrm>
            <a:prstGeom prst="rect">
              <a:avLst/>
            </a:prstGeom>
          </p:spPr>
        </p:pic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D6B37C92-FB4E-45A3-3DF9-E22D5DB0A14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3325212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7995BD7-FE09-09D6-C15D-3BE3218FE3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61342" y="3454324"/>
              <a:ext cx="260890" cy="255581"/>
            </a:xfrm>
            <a:prstGeom prst="rect">
              <a:avLst/>
            </a:prstGeom>
          </p:spPr>
        </p:pic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872569FE-E025-E1B0-484F-55765AC234D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4059379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4A85953F-5F3C-587E-C996-F92062370B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61342" y="4188491"/>
              <a:ext cx="260890" cy="255581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6B2A284-5233-E411-A0AB-F01D49FD3FA6}"/>
              </a:ext>
            </a:extLst>
          </p:cNvPr>
          <p:cNvGrpSpPr/>
          <p:nvPr/>
        </p:nvGrpSpPr>
        <p:grpSpPr>
          <a:xfrm>
            <a:off x="4349999" y="3206928"/>
            <a:ext cx="740017" cy="711224"/>
            <a:chOff x="4446222" y="3787488"/>
            <a:chExt cx="745749" cy="716733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CF4B827-B6F5-BA93-320C-5A819712BEFC}"/>
                </a:ext>
              </a:extLst>
            </p:cNvPr>
            <p:cNvSpPr/>
            <p:nvPr/>
          </p:nvSpPr>
          <p:spPr>
            <a:xfrm>
              <a:off x="4446222" y="3787488"/>
              <a:ext cx="745749" cy="716733"/>
            </a:xfrm>
            <a:prstGeom prst="roundRect">
              <a:avLst>
                <a:gd name="adj" fmla="val 50000"/>
              </a:avLst>
            </a:prstGeom>
            <a:solidFill>
              <a:srgbClr val="189EC5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DE3DEBF6-9ED4-600F-AD07-41ABE5BBAC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34901" y="3894477"/>
              <a:ext cx="384739" cy="447553"/>
            </a:xfrm>
            <a:prstGeom prst="rect">
              <a:avLst/>
            </a:prstGeom>
          </p:spPr>
        </p:pic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700F3C5-D4C1-E470-5297-47E3FDBD0A02}"/>
              </a:ext>
            </a:extLst>
          </p:cNvPr>
          <p:cNvGrpSpPr/>
          <p:nvPr/>
        </p:nvGrpSpPr>
        <p:grpSpPr>
          <a:xfrm>
            <a:off x="2396769" y="2588525"/>
            <a:ext cx="616567" cy="616567"/>
            <a:chOff x="3089945" y="3279781"/>
            <a:chExt cx="621342" cy="621342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5BC184-D1A9-C25B-1DA9-35F505A202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89945" y="3279781"/>
              <a:ext cx="621342" cy="621342"/>
            </a:xfrm>
            <a:prstGeom prst="ellipse">
              <a:avLst/>
            </a:prstGeom>
            <a:solidFill>
              <a:srgbClr val="1988B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1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53F2B4F4-1A69-6F33-BD43-4D2CDA264A6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3710" y="3484042"/>
              <a:ext cx="416402" cy="248418"/>
            </a:xfrm>
            <a:prstGeom prst="rect">
              <a:avLst/>
            </a:prstGeom>
          </p:spPr>
        </p:pic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5B13163D-CDC6-14E2-3BD6-15AFE3D40930}"/>
              </a:ext>
            </a:extLst>
          </p:cNvPr>
          <p:cNvSpPr txBox="1"/>
          <p:nvPr/>
        </p:nvSpPr>
        <p:spPr>
          <a:xfrm flipH="1">
            <a:off x="1037195" y="2588007"/>
            <a:ext cx="397035" cy="1390890"/>
          </a:xfrm>
          <a:prstGeom prst="rect">
            <a:avLst/>
          </a:prstGeom>
          <a:solidFill>
            <a:schemeClr val="bg2"/>
          </a:solidFill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企业账务处理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927C7E90-A6A9-8C21-38D7-3C33C561BE65}"/>
              </a:ext>
            </a:extLst>
          </p:cNvPr>
          <p:cNvSpPr txBox="1"/>
          <p:nvPr/>
        </p:nvSpPr>
        <p:spPr>
          <a:xfrm flipH="1">
            <a:off x="9502459" y="1926929"/>
            <a:ext cx="1652346" cy="3163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特许加盟店</a:t>
            </a:r>
            <a:r>
              <a:rPr lang="en-US" altLang="zh-CN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自由连锁店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B1C493A-5B5A-10B2-70E8-5A945E112084}"/>
              </a:ext>
            </a:extLst>
          </p:cNvPr>
          <p:cNvSpPr txBox="1"/>
          <p:nvPr/>
        </p:nvSpPr>
        <p:spPr>
          <a:xfrm flipH="1">
            <a:off x="3871005" y="1926929"/>
            <a:ext cx="1881414" cy="57028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1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品牌管理公司</a:t>
            </a:r>
            <a:endParaRPr lang="en-US" altLang="zh-CN" sz="1100" b="1" dirty="0">
              <a:solidFill>
                <a:srgbClr val="189EC5"/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（</a:t>
            </a: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</a:rPr>
              <a:t>资金统一管理账户</a:t>
            </a: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）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55636221-1CF5-BACF-D81B-E3764B2B037D}"/>
              </a:ext>
            </a:extLst>
          </p:cNvPr>
          <p:cNvSpPr txBox="1"/>
          <p:nvPr/>
        </p:nvSpPr>
        <p:spPr>
          <a:xfrm flipH="1">
            <a:off x="2095372" y="1926929"/>
            <a:ext cx="1411029" cy="31393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1" dirty="0">
                <a:solidFill>
                  <a:srgbClr val="1988B8"/>
                </a:solidFill>
                <a:latin typeface="+mn-ea"/>
                <a:cs typeface="+mn-ea"/>
                <a:sym typeface="+mn-lt"/>
              </a:rPr>
              <a:t>供应商</a:t>
            </a:r>
            <a:r>
              <a:rPr lang="en-US" altLang="zh-CN" sz="1100" b="1" dirty="0">
                <a:solidFill>
                  <a:srgbClr val="1988B8"/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b="1" dirty="0">
                <a:solidFill>
                  <a:srgbClr val="1988B8"/>
                </a:solidFill>
                <a:latin typeface="+mn-ea"/>
                <a:cs typeface="+mn-ea"/>
                <a:sym typeface="+mn-lt"/>
              </a:rPr>
              <a:t>服务商</a:t>
            </a:r>
          </a:p>
        </p:txBody>
      </p:sp>
      <p:sp>
        <p:nvSpPr>
          <p:cNvPr id="118" name="矩形: 圆角 117">
            <a:extLst>
              <a:ext uri="{FF2B5EF4-FFF2-40B4-BE49-F238E27FC236}">
                <a16:creationId xmlns:a16="http://schemas.microsoft.com/office/drawing/2014/main" id="{2B3671E2-99B6-840A-C110-AEA23821F8E1}"/>
              </a:ext>
            </a:extLst>
          </p:cNvPr>
          <p:cNvSpPr/>
          <p:nvPr/>
        </p:nvSpPr>
        <p:spPr>
          <a:xfrm>
            <a:off x="4222893" y="5531583"/>
            <a:ext cx="990851" cy="72374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品牌方</a:t>
            </a:r>
            <a:endParaRPr lang="en-US" altLang="zh-CN" sz="1100" dirty="0"/>
          </a:p>
          <a:p>
            <a:pPr algn="ctr"/>
            <a:r>
              <a:rPr lang="zh-CN" altLang="en-US" sz="1100" dirty="0"/>
              <a:t>银行账户</a:t>
            </a: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58ABB2C8-EAB4-C9C6-0104-14DD3B8007C9}"/>
              </a:ext>
            </a:extLst>
          </p:cNvPr>
          <p:cNvGrpSpPr/>
          <p:nvPr/>
        </p:nvGrpSpPr>
        <p:grpSpPr>
          <a:xfrm>
            <a:off x="2199804" y="5531583"/>
            <a:ext cx="990851" cy="714711"/>
            <a:chOff x="1634227" y="5531583"/>
            <a:chExt cx="990851" cy="452163"/>
          </a:xfrm>
        </p:grpSpPr>
        <p:sp>
          <p:nvSpPr>
            <p:cNvPr id="120" name="矩形: 圆角 119">
              <a:extLst>
                <a:ext uri="{FF2B5EF4-FFF2-40B4-BE49-F238E27FC236}">
                  <a16:creationId xmlns:a16="http://schemas.microsoft.com/office/drawing/2014/main" id="{C9593002-68D0-919E-AA30-87ACC190524C}"/>
                </a:ext>
              </a:extLst>
            </p:cNvPr>
            <p:cNvSpPr/>
            <p:nvPr/>
          </p:nvSpPr>
          <p:spPr>
            <a:xfrm>
              <a:off x="1634227" y="5531583"/>
              <a:ext cx="990851" cy="18961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/>
                <a:t>供应商</a:t>
              </a:r>
              <a:r>
                <a:rPr lang="en-US" altLang="zh-CN" sz="1100" dirty="0"/>
                <a:t>A</a:t>
              </a:r>
              <a:endParaRPr lang="zh-CN" altLang="en-US" sz="1100" dirty="0"/>
            </a:p>
          </p:txBody>
        </p:sp>
        <p:sp>
          <p:nvSpPr>
            <p:cNvPr id="121" name="矩形: 圆角 120">
              <a:extLst>
                <a:ext uri="{FF2B5EF4-FFF2-40B4-BE49-F238E27FC236}">
                  <a16:creationId xmlns:a16="http://schemas.microsoft.com/office/drawing/2014/main" id="{B22B85F7-A8ED-DE96-47E3-363C96A05274}"/>
                </a:ext>
              </a:extLst>
            </p:cNvPr>
            <p:cNvSpPr/>
            <p:nvPr/>
          </p:nvSpPr>
          <p:spPr>
            <a:xfrm>
              <a:off x="1634227" y="5794132"/>
              <a:ext cx="990851" cy="189614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100" dirty="0"/>
                <a:t>供应商</a:t>
              </a:r>
              <a:r>
                <a:rPr lang="en-US" altLang="zh-CN" sz="1100" dirty="0"/>
                <a:t>B</a:t>
              </a:r>
              <a:endParaRPr lang="zh-CN" altLang="en-US" sz="1100" dirty="0"/>
            </a:p>
          </p:txBody>
        </p:sp>
      </p:grpSp>
      <p:cxnSp>
        <p:nvCxnSpPr>
          <p:cNvPr id="128" name="连接符: 肘形 127">
            <a:extLst>
              <a:ext uri="{FF2B5EF4-FFF2-40B4-BE49-F238E27FC236}">
                <a16:creationId xmlns:a16="http://schemas.microsoft.com/office/drawing/2014/main" id="{D9EBB097-D860-465F-4402-D964DF91BAF1}"/>
              </a:ext>
            </a:extLst>
          </p:cNvPr>
          <p:cNvCxnSpPr>
            <a:cxnSpLocks/>
            <a:stCxn id="24" idx="6"/>
            <a:endCxn id="18" idx="6"/>
          </p:cNvCxnSpPr>
          <p:nvPr/>
        </p:nvCxnSpPr>
        <p:spPr>
          <a:xfrm flipV="1">
            <a:off x="3013336" y="2896809"/>
            <a:ext cx="12700" cy="1351287"/>
          </a:xfrm>
          <a:prstGeom prst="bentConnector3">
            <a:avLst>
              <a:gd name="adj1" fmla="val 180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arrow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矩形: 圆角 135">
            <a:extLst>
              <a:ext uri="{FF2B5EF4-FFF2-40B4-BE49-F238E27FC236}">
                <a16:creationId xmlns:a16="http://schemas.microsoft.com/office/drawing/2014/main" id="{DD2CC803-7E19-606D-8E42-4123430B5FFF}"/>
              </a:ext>
            </a:extLst>
          </p:cNvPr>
          <p:cNvSpPr/>
          <p:nvPr/>
        </p:nvSpPr>
        <p:spPr>
          <a:xfrm>
            <a:off x="1224477" y="5174202"/>
            <a:ext cx="5806568" cy="1420372"/>
          </a:xfrm>
          <a:prstGeom prst="roundRect">
            <a:avLst>
              <a:gd name="adj" fmla="val 3773"/>
            </a:avLst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prstDash val="sys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35811BBE-6B0A-867B-11E0-0A756F688BEA}"/>
              </a:ext>
            </a:extLst>
          </p:cNvPr>
          <p:cNvSpPr txBox="1"/>
          <p:nvPr/>
        </p:nvSpPr>
        <p:spPr>
          <a:xfrm flipH="1">
            <a:off x="1058686" y="5481327"/>
            <a:ext cx="397035" cy="877990"/>
          </a:xfrm>
          <a:prstGeom prst="rect">
            <a:avLst/>
          </a:prstGeom>
          <a:solidFill>
            <a:schemeClr val="bg2"/>
          </a:solidFill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银行账户</a:t>
            </a:r>
          </a:p>
        </p:txBody>
      </p:sp>
      <p:sp>
        <p:nvSpPr>
          <p:cNvPr id="172" name="文本框 171">
            <a:extLst>
              <a:ext uri="{FF2B5EF4-FFF2-40B4-BE49-F238E27FC236}">
                <a16:creationId xmlns:a16="http://schemas.microsoft.com/office/drawing/2014/main" id="{C1AD8E1B-4CD3-923A-5E99-0AB83128F52D}"/>
              </a:ext>
            </a:extLst>
          </p:cNvPr>
          <p:cNvSpPr txBox="1"/>
          <p:nvPr/>
        </p:nvSpPr>
        <p:spPr>
          <a:xfrm flipH="1">
            <a:off x="2817578" y="4849357"/>
            <a:ext cx="846578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供应商提现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C7047922-7F7F-50D9-9734-D5F8D9E60716}"/>
              </a:ext>
            </a:extLst>
          </p:cNvPr>
          <p:cNvSpPr txBox="1"/>
          <p:nvPr/>
        </p:nvSpPr>
        <p:spPr>
          <a:xfrm flipH="1">
            <a:off x="4812019" y="4849357"/>
            <a:ext cx="600144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企业提现</a:t>
            </a:r>
          </a:p>
        </p:txBody>
      </p:sp>
      <p:cxnSp>
        <p:nvCxnSpPr>
          <p:cNvPr id="135" name="直接箭头连接符 134">
            <a:extLst>
              <a:ext uri="{FF2B5EF4-FFF2-40B4-BE49-F238E27FC236}">
                <a16:creationId xmlns:a16="http://schemas.microsoft.com/office/drawing/2014/main" id="{DAD0425A-28FD-FBCA-33B6-EFC52936F611}"/>
              </a:ext>
            </a:extLst>
          </p:cNvPr>
          <p:cNvCxnSpPr>
            <a:cxnSpLocks/>
            <a:stCxn id="24" idx="4"/>
            <a:endCxn id="130" idx="0"/>
          </p:cNvCxnSpPr>
          <p:nvPr/>
        </p:nvCxnSpPr>
        <p:spPr>
          <a:xfrm flipH="1">
            <a:off x="2697715" y="4556379"/>
            <a:ext cx="7338" cy="857759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箭头连接符 140">
            <a:extLst>
              <a:ext uri="{FF2B5EF4-FFF2-40B4-BE49-F238E27FC236}">
                <a16:creationId xmlns:a16="http://schemas.microsoft.com/office/drawing/2014/main" id="{4E7CAEA0-0563-D9BF-9FF5-350542A3E4F5}"/>
              </a:ext>
            </a:extLst>
          </p:cNvPr>
          <p:cNvCxnSpPr>
            <a:cxnSpLocks/>
            <a:stCxn id="15" idx="2"/>
            <a:endCxn id="118" idx="0"/>
          </p:cNvCxnSpPr>
          <p:nvPr/>
        </p:nvCxnSpPr>
        <p:spPr>
          <a:xfrm flipH="1">
            <a:off x="4718318" y="3918153"/>
            <a:ext cx="1690" cy="161343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64E88A6-8DDF-3D8F-D537-7082C71BBBC6}"/>
              </a:ext>
            </a:extLst>
          </p:cNvPr>
          <p:cNvGrpSpPr/>
          <p:nvPr/>
        </p:nvGrpSpPr>
        <p:grpSpPr>
          <a:xfrm>
            <a:off x="8873776" y="5769223"/>
            <a:ext cx="1257365" cy="517651"/>
            <a:chOff x="8628128" y="5769223"/>
            <a:chExt cx="1257365" cy="517651"/>
          </a:xfrm>
        </p:grpSpPr>
        <p:cxnSp>
          <p:nvCxnSpPr>
            <p:cNvPr id="179" name="直接箭头连接符 178">
              <a:extLst>
                <a:ext uri="{FF2B5EF4-FFF2-40B4-BE49-F238E27FC236}">
                  <a16:creationId xmlns:a16="http://schemas.microsoft.com/office/drawing/2014/main" id="{81482D59-071A-319C-BE98-55AD63CD9005}"/>
                </a:ext>
              </a:extLst>
            </p:cNvPr>
            <p:cNvCxnSpPr>
              <a:cxnSpLocks/>
            </p:cNvCxnSpPr>
            <p:nvPr/>
          </p:nvCxnSpPr>
          <p:spPr>
            <a:xfrm>
              <a:off x="9437674" y="5852238"/>
              <a:ext cx="447819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箭头连接符 180">
              <a:extLst>
                <a:ext uri="{FF2B5EF4-FFF2-40B4-BE49-F238E27FC236}">
                  <a16:creationId xmlns:a16="http://schemas.microsoft.com/office/drawing/2014/main" id="{DB4845BF-1DD8-D74F-0405-5FF39FDEF0DF}"/>
                </a:ext>
              </a:extLst>
            </p:cNvPr>
            <p:cNvCxnSpPr>
              <a:cxnSpLocks/>
            </p:cNvCxnSpPr>
            <p:nvPr/>
          </p:nvCxnSpPr>
          <p:spPr>
            <a:xfrm>
              <a:off x="9437674" y="6194970"/>
              <a:ext cx="447819" cy="0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56A2986A-438C-DE86-DA4F-6DC4D4738979}"/>
                </a:ext>
              </a:extLst>
            </p:cNvPr>
            <p:cNvSpPr txBox="1"/>
            <p:nvPr/>
          </p:nvSpPr>
          <p:spPr>
            <a:xfrm flipH="1">
              <a:off x="8628128" y="5769223"/>
              <a:ext cx="936392" cy="16797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00" dirty="0">
                  <a:solidFill>
                    <a:srgbClr val="41B7D0"/>
                  </a:solidFill>
                  <a:latin typeface="+mn-ea"/>
                  <a:cs typeface="+mn-ea"/>
                  <a:sym typeface="+mn-lt"/>
                </a:rPr>
                <a:t>资金流</a:t>
              </a:r>
            </a:p>
          </p:txBody>
        </p: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A05AF2DB-8BA8-DEC5-FC2E-798203962E2D}"/>
                </a:ext>
              </a:extLst>
            </p:cNvPr>
            <p:cNvSpPr txBox="1"/>
            <p:nvPr/>
          </p:nvSpPr>
          <p:spPr>
            <a:xfrm flipH="1">
              <a:off x="8628128" y="6118898"/>
              <a:ext cx="936392" cy="16797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ea"/>
                  <a:cs typeface="+mn-ea"/>
                  <a:sym typeface="+mn-lt"/>
                </a:rPr>
                <a:t>数据流</a:t>
              </a:r>
            </a:p>
          </p:txBody>
        </p:sp>
      </p:grpSp>
      <p:sp>
        <p:nvSpPr>
          <p:cNvPr id="186" name="文本框 185">
            <a:extLst>
              <a:ext uri="{FF2B5EF4-FFF2-40B4-BE49-F238E27FC236}">
                <a16:creationId xmlns:a16="http://schemas.microsoft.com/office/drawing/2014/main" id="{294C51F9-84A7-889C-99BF-4B2C8A4DAD19}"/>
              </a:ext>
            </a:extLst>
          </p:cNvPr>
          <p:cNvSpPr txBox="1"/>
          <p:nvPr/>
        </p:nvSpPr>
        <p:spPr>
          <a:xfrm>
            <a:off x="679595" y="1296097"/>
            <a:ext cx="10512480" cy="328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实现品牌产品结算账期管理，并通过线上化完成供货商的资金分配及结算，提升资金结算效率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2313F52-F4CA-A0FF-4648-978BB26DAB71}"/>
              </a:ext>
            </a:extLst>
          </p:cNvPr>
          <p:cNvGrpSpPr/>
          <p:nvPr/>
        </p:nvGrpSpPr>
        <p:grpSpPr>
          <a:xfrm>
            <a:off x="2396769" y="3939812"/>
            <a:ext cx="616567" cy="616567"/>
            <a:chOff x="3089945" y="3279781"/>
            <a:chExt cx="621342" cy="621342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8983271-3402-B210-E4CA-7743486B18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089945" y="3279781"/>
              <a:ext cx="621342" cy="621342"/>
            </a:xfrm>
            <a:prstGeom prst="ellipse">
              <a:avLst/>
            </a:prstGeom>
            <a:solidFill>
              <a:srgbClr val="1988B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1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41D1D049-7461-47A9-A10C-941BD5CC890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193710" y="3484042"/>
              <a:ext cx="416402" cy="248418"/>
            </a:xfrm>
            <a:prstGeom prst="rect">
              <a:avLst/>
            </a:prstGeom>
          </p:spPr>
        </p:pic>
      </p:grp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28593E42-C2D4-CA99-FAF5-D6D161E0236E}"/>
              </a:ext>
            </a:extLst>
          </p:cNvPr>
          <p:cNvCxnSpPr>
            <a:cxnSpLocks/>
            <a:stCxn id="15" idx="1"/>
          </p:cNvCxnSpPr>
          <p:nvPr/>
        </p:nvCxnSpPr>
        <p:spPr>
          <a:xfrm flipH="1">
            <a:off x="3240867" y="3562540"/>
            <a:ext cx="1109132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>
            <a:extLst>
              <a:ext uri="{FF2B5EF4-FFF2-40B4-BE49-F238E27FC236}">
                <a16:creationId xmlns:a16="http://schemas.microsoft.com/office/drawing/2014/main" id="{FA873809-98FC-2797-2788-AEA30412381F}"/>
              </a:ext>
            </a:extLst>
          </p:cNvPr>
          <p:cNvSpPr txBox="1"/>
          <p:nvPr/>
        </p:nvSpPr>
        <p:spPr>
          <a:xfrm flipH="1">
            <a:off x="6392249" y="3273997"/>
            <a:ext cx="936392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资金管理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F87BE868-F2A7-FA5E-88E0-4BAFBADA849A}"/>
              </a:ext>
            </a:extLst>
          </p:cNvPr>
          <p:cNvSpPr txBox="1"/>
          <p:nvPr/>
        </p:nvSpPr>
        <p:spPr>
          <a:xfrm flipH="1">
            <a:off x="3360542" y="3279328"/>
            <a:ext cx="1139764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资金划拨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C7ED63E0-3683-CBE9-C3EC-D7A1F7E4E0E4}"/>
              </a:ext>
            </a:extLst>
          </p:cNvPr>
          <p:cNvCxnSpPr>
            <a:cxnSpLocks/>
            <a:stCxn id="53" idx="1"/>
          </p:cNvCxnSpPr>
          <p:nvPr/>
        </p:nvCxnSpPr>
        <p:spPr>
          <a:xfrm flipH="1">
            <a:off x="8805007" y="3567034"/>
            <a:ext cx="1073625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图片 30">
            <a:extLst>
              <a:ext uri="{FF2B5EF4-FFF2-40B4-BE49-F238E27FC236}">
                <a16:creationId xmlns:a16="http://schemas.microsoft.com/office/drawing/2014/main" id="{E093BB64-59B5-8B0A-DEC5-C6A71ABB3D2A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7905008" y="2751239"/>
            <a:ext cx="899999" cy="1687501"/>
          </a:xfrm>
          <a:prstGeom prst="roundRect">
            <a:avLst>
              <a:gd name="adj" fmla="val 3668"/>
            </a:avLst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F2E114C9-6EEF-33B4-2274-68FA61D363C1}"/>
              </a:ext>
            </a:extLst>
          </p:cNvPr>
          <p:cNvSpPr txBox="1"/>
          <p:nvPr/>
        </p:nvSpPr>
        <p:spPr>
          <a:xfrm>
            <a:off x="7614225" y="4591120"/>
            <a:ext cx="14815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b="1" dirty="0"/>
              <a:t>订货平台</a:t>
            </a:r>
          </a:p>
        </p:txBody>
      </p: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FCCC5AA9-DFDF-2212-F9D0-FF2F00E86507}"/>
              </a:ext>
            </a:extLst>
          </p:cNvPr>
          <p:cNvCxnSpPr>
            <a:cxnSpLocks/>
          </p:cNvCxnSpPr>
          <p:nvPr/>
        </p:nvCxnSpPr>
        <p:spPr>
          <a:xfrm flipH="1">
            <a:off x="5090016" y="3567034"/>
            <a:ext cx="2656611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45F64303-1274-6224-1255-D0A95AC327DA}"/>
              </a:ext>
            </a:extLst>
          </p:cNvPr>
          <p:cNvSpPr txBox="1"/>
          <p:nvPr/>
        </p:nvSpPr>
        <p:spPr>
          <a:xfrm flipH="1">
            <a:off x="8913178" y="3273997"/>
            <a:ext cx="936392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rgbClr val="1988B8"/>
                </a:solidFill>
                <a:latin typeface="+mn-ea"/>
                <a:cs typeface="+mn-ea"/>
                <a:sym typeface="+mn-lt"/>
              </a:rPr>
              <a:t>门店采购</a:t>
            </a:r>
            <a:endParaRPr lang="en-US" altLang="zh-CN" sz="1100" dirty="0">
              <a:solidFill>
                <a:srgbClr val="1988B8"/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4431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346B759-9D42-3DFD-BF7A-1DFD80DB0F8E}"/>
              </a:ext>
            </a:extLst>
          </p:cNvPr>
          <p:cNvSpPr/>
          <p:nvPr/>
        </p:nvSpPr>
        <p:spPr>
          <a:xfrm>
            <a:off x="0" y="3217333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2101DB8-1AE1-BC98-95D2-9443CEF6294A}"/>
              </a:ext>
            </a:extLst>
          </p:cNvPr>
          <p:cNvSpPr>
            <a:spLocks noChangeAspect="1"/>
          </p:cNvSpPr>
          <p:nvPr/>
        </p:nvSpPr>
        <p:spPr>
          <a:xfrm>
            <a:off x="5412000" y="2527129"/>
            <a:ext cx="1368000" cy="1368000"/>
          </a:xfrm>
          <a:prstGeom prst="roundRect">
            <a:avLst>
              <a:gd name="adj" fmla="val 100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平台渠道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账务管理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7160E84C-D109-32F5-86BF-0E2BEAF72F57}"/>
              </a:ext>
            </a:extLst>
          </p:cNvPr>
          <p:cNvSpPr>
            <a:spLocks noChangeAspect="1"/>
          </p:cNvSpPr>
          <p:nvPr/>
        </p:nvSpPr>
        <p:spPr>
          <a:xfrm>
            <a:off x="3488489" y="2703355"/>
            <a:ext cx="1015549" cy="1015549"/>
          </a:xfrm>
          <a:prstGeom prst="roundRect">
            <a:avLst>
              <a:gd name="adj" fmla="val 10015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门店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账务管理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9BDCF24-19DE-F279-8B66-2BFDCD0897F3}"/>
              </a:ext>
            </a:extLst>
          </p:cNvPr>
          <p:cNvSpPr>
            <a:spLocks noChangeAspect="1"/>
          </p:cNvSpPr>
          <p:nvPr/>
        </p:nvSpPr>
        <p:spPr>
          <a:xfrm>
            <a:off x="7687963" y="2703355"/>
            <a:ext cx="1015549" cy="1015549"/>
          </a:xfrm>
          <a:prstGeom prst="roundRect">
            <a:avLst>
              <a:gd name="adj" fmla="val 10015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会员卡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账务管理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661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B9C7810F-229F-305A-4A0D-C1008BD3C8EB}"/>
              </a:ext>
            </a:extLst>
          </p:cNvPr>
          <p:cNvSpPr/>
          <p:nvPr/>
        </p:nvSpPr>
        <p:spPr>
          <a:xfrm>
            <a:off x="1525270" y="1867414"/>
            <a:ext cx="5256260" cy="3066236"/>
          </a:xfrm>
          <a:prstGeom prst="roundRect">
            <a:avLst>
              <a:gd name="adj" fmla="val 3773"/>
            </a:avLst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prstDash val="sys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71960F01-283C-B10E-8B55-AB6169509482}"/>
              </a:ext>
            </a:extLst>
          </p:cNvPr>
          <p:cNvSpPr/>
          <p:nvPr/>
        </p:nvSpPr>
        <p:spPr>
          <a:xfrm>
            <a:off x="1525270" y="5174202"/>
            <a:ext cx="5256260" cy="1420372"/>
          </a:xfrm>
          <a:prstGeom prst="roundRect">
            <a:avLst>
              <a:gd name="adj" fmla="val 3773"/>
            </a:avLst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prstDash val="sys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59" name="组合 58"/>
          <p:cNvGrpSpPr/>
          <p:nvPr/>
        </p:nvGrpSpPr>
        <p:grpSpPr>
          <a:xfrm>
            <a:off x="783590" y="761365"/>
            <a:ext cx="5883275" cy="431165"/>
            <a:chOff x="1136" y="1137"/>
            <a:chExt cx="9265" cy="679"/>
          </a:xfrm>
        </p:grpSpPr>
        <p:grpSp>
          <p:nvGrpSpPr>
            <p:cNvPr id="60" name="组合 59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62" name="矩形 61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 flipH="1">
              <a:off x="2348" y="1137"/>
              <a:ext cx="8053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3.5 </a:t>
              </a:r>
              <a:r>
                <a:rPr lang="zh-CN" altLang="en-US" sz="2200" dirty="0">
                  <a:cs typeface="+mn-ea"/>
                  <a:sym typeface="+mn-lt"/>
                </a:rPr>
                <a:t>平台渠道账务管理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2D6CED1-C48A-FFCA-DAF8-2CE9EF1DCFF7}"/>
              </a:ext>
            </a:extLst>
          </p:cNvPr>
          <p:cNvGrpSpPr/>
          <p:nvPr/>
        </p:nvGrpSpPr>
        <p:grpSpPr>
          <a:xfrm>
            <a:off x="10067998" y="2328436"/>
            <a:ext cx="513805" cy="513805"/>
            <a:chOff x="10528225" y="4422263"/>
            <a:chExt cx="517785" cy="51778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F44525B-04F0-9966-CDFB-283F80BE4B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28225" y="4422263"/>
              <a:ext cx="517785" cy="51778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A5CA08B-0CB8-96D3-F88B-A08323ED4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19555" y="4517873"/>
              <a:ext cx="335125" cy="309542"/>
            </a:xfrm>
            <a:prstGeom prst="rect">
              <a:avLst/>
            </a:prstGeom>
          </p:spPr>
        </p:pic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69E0F28D-256A-C30F-AF11-0310DF0617A6}"/>
              </a:ext>
            </a:extLst>
          </p:cNvPr>
          <p:cNvSpPr txBox="1"/>
          <p:nvPr/>
        </p:nvSpPr>
        <p:spPr>
          <a:xfrm flipH="1">
            <a:off x="10336293" y="3061978"/>
            <a:ext cx="838588" cy="3385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顾客</a:t>
            </a:r>
            <a:endParaRPr lang="en-US" altLang="zh-CN" sz="1100" dirty="0">
              <a:solidFill>
                <a:srgbClr val="41B7D0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平台消费</a:t>
            </a:r>
          </a:p>
        </p:txBody>
      </p:sp>
      <p:cxnSp>
        <p:nvCxnSpPr>
          <p:cNvPr id="97" name="直接箭头连接符 96">
            <a:extLst>
              <a:ext uri="{FF2B5EF4-FFF2-40B4-BE49-F238E27FC236}">
                <a16:creationId xmlns:a16="http://schemas.microsoft.com/office/drawing/2014/main" id="{BD74D8AA-4C15-1F6F-F3FE-BCBD4D19E9B7}"/>
              </a:ext>
            </a:extLst>
          </p:cNvPr>
          <p:cNvCxnSpPr>
            <a:cxnSpLocks/>
          </p:cNvCxnSpPr>
          <p:nvPr/>
        </p:nvCxnSpPr>
        <p:spPr>
          <a:xfrm flipH="1">
            <a:off x="6436879" y="4556379"/>
            <a:ext cx="2504272" cy="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33C4C223-3416-E8C9-8DA1-0767245AC1C6}"/>
              </a:ext>
            </a:extLst>
          </p:cNvPr>
          <p:cNvGrpSpPr/>
          <p:nvPr/>
        </p:nvGrpSpPr>
        <p:grpSpPr>
          <a:xfrm>
            <a:off x="8883207" y="5769223"/>
            <a:ext cx="1257365" cy="517651"/>
            <a:chOff x="8628128" y="5725740"/>
            <a:chExt cx="1257365" cy="517651"/>
          </a:xfrm>
        </p:grpSpPr>
        <p:cxnSp>
          <p:nvCxnSpPr>
            <p:cNvPr id="179" name="直接箭头连接符 178">
              <a:extLst>
                <a:ext uri="{FF2B5EF4-FFF2-40B4-BE49-F238E27FC236}">
                  <a16:creationId xmlns:a16="http://schemas.microsoft.com/office/drawing/2014/main" id="{81482D59-071A-319C-BE98-55AD63CD9005}"/>
                </a:ext>
              </a:extLst>
            </p:cNvPr>
            <p:cNvCxnSpPr>
              <a:cxnSpLocks/>
            </p:cNvCxnSpPr>
            <p:nvPr/>
          </p:nvCxnSpPr>
          <p:spPr>
            <a:xfrm>
              <a:off x="9437674" y="5808755"/>
              <a:ext cx="447819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箭头连接符 180">
              <a:extLst>
                <a:ext uri="{FF2B5EF4-FFF2-40B4-BE49-F238E27FC236}">
                  <a16:creationId xmlns:a16="http://schemas.microsoft.com/office/drawing/2014/main" id="{DB4845BF-1DD8-D74F-0405-5FF39FDEF0DF}"/>
                </a:ext>
              </a:extLst>
            </p:cNvPr>
            <p:cNvCxnSpPr>
              <a:cxnSpLocks/>
            </p:cNvCxnSpPr>
            <p:nvPr/>
          </p:nvCxnSpPr>
          <p:spPr>
            <a:xfrm>
              <a:off x="9437674" y="6151487"/>
              <a:ext cx="447819" cy="0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56A2986A-438C-DE86-DA4F-6DC4D4738979}"/>
                </a:ext>
              </a:extLst>
            </p:cNvPr>
            <p:cNvSpPr txBox="1"/>
            <p:nvPr/>
          </p:nvSpPr>
          <p:spPr>
            <a:xfrm flipH="1">
              <a:off x="8628128" y="5725740"/>
              <a:ext cx="936392" cy="16797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00" dirty="0">
                  <a:solidFill>
                    <a:srgbClr val="41B7D0"/>
                  </a:solidFill>
                  <a:latin typeface="+mn-ea"/>
                  <a:cs typeface="+mn-ea"/>
                  <a:sym typeface="+mn-lt"/>
                </a:rPr>
                <a:t>资金流</a:t>
              </a:r>
            </a:p>
          </p:txBody>
        </p: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A05AF2DB-8BA8-DEC5-FC2E-798203962E2D}"/>
                </a:ext>
              </a:extLst>
            </p:cNvPr>
            <p:cNvSpPr txBox="1"/>
            <p:nvPr/>
          </p:nvSpPr>
          <p:spPr>
            <a:xfrm flipH="1">
              <a:off x="8628128" y="6075415"/>
              <a:ext cx="936392" cy="16797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ea"/>
                  <a:cs typeface="+mn-ea"/>
                  <a:sym typeface="+mn-lt"/>
                </a:rPr>
                <a:t>数据流</a:t>
              </a:r>
            </a:p>
          </p:txBody>
        </p:sp>
      </p:grpSp>
      <p:sp>
        <p:nvSpPr>
          <p:cNvPr id="186" name="文本框 185">
            <a:extLst>
              <a:ext uri="{FF2B5EF4-FFF2-40B4-BE49-F238E27FC236}">
                <a16:creationId xmlns:a16="http://schemas.microsoft.com/office/drawing/2014/main" id="{294C51F9-84A7-889C-99BF-4B2C8A4DAD19}"/>
              </a:ext>
            </a:extLst>
          </p:cNvPr>
          <p:cNvSpPr txBox="1"/>
          <p:nvPr/>
        </p:nvSpPr>
        <p:spPr>
          <a:xfrm>
            <a:off x="679595" y="1296097"/>
            <a:ext cx="10512480" cy="328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基于平台渠道业务，提供相关</a:t>
            </a:r>
            <a:r>
              <a:rPr lang="zh-CN" altLang="en-US" sz="1400" b="1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“核销及账务管理”</a:t>
            </a:r>
            <a:r>
              <a:rPr lang="zh-CN" altLang="en-US" sz="140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服务，提升财务效率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76E9E4E-519B-D49D-B0DB-B43630CC14D3}"/>
              </a:ext>
            </a:extLst>
          </p:cNvPr>
          <p:cNvGrpSpPr/>
          <p:nvPr/>
        </p:nvGrpSpPr>
        <p:grpSpPr>
          <a:xfrm>
            <a:off x="8941151" y="4015315"/>
            <a:ext cx="1824823" cy="1319014"/>
            <a:chOff x="7966877" y="2240865"/>
            <a:chExt cx="1233292" cy="89144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E237D255-B5A9-0853-91A5-CB31BA748197}"/>
                </a:ext>
              </a:extLst>
            </p:cNvPr>
            <p:cNvSpPr/>
            <p:nvPr/>
          </p:nvSpPr>
          <p:spPr>
            <a:xfrm>
              <a:off x="7966877" y="2240865"/>
              <a:ext cx="1233292" cy="891445"/>
            </a:xfrm>
            <a:prstGeom prst="roundRect">
              <a:avLst>
                <a:gd name="adj" fmla="val 8301"/>
              </a:avLst>
            </a:pr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48A852C-26D2-5DDD-9EAA-DCE014F4074E}"/>
                </a:ext>
              </a:extLst>
            </p:cNvPr>
            <p:cNvGrpSpPr/>
            <p:nvPr/>
          </p:nvGrpSpPr>
          <p:grpSpPr>
            <a:xfrm>
              <a:off x="8121645" y="2388801"/>
              <a:ext cx="974679" cy="623945"/>
              <a:chOff x="8596263" y="1477302"/>
              <a:chExt cx="974679" cy="623945"/>
            </a:xfrm>
          </p:grpSpPr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id="{2A3BBDBE-485B-AC14-FE8D-DCADBC6EF4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99617" y="1477302"/>
                <a:ext cx="287549" cy="287548"/>
              </a:xfrm>
              <a:prstGeom prst="rect">
                <a:avLst/>
              </a:prstGeom>
              <a:effectLst/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C3E9A7FC-9BBC-480C-A73F-D8A1D8F4B6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96263" y="1813699"/>
                <a:ext cx="294257" cy="287548"/>
              </a:xfrm>
              <a:prstGeom prst="rect">
                <a:avLst/>
              </a:prstGeom>
              <a:effectLst/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155E64C0-2C6B-91B0-822C-1102F63F81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39834" y="1813699"/>
                <a:ext cx="287548" cy="287548"/>
              </a:xfrm>
              <a:prstGeom prst="rect">
                <a:avLst/>
              </a:prstGeom>
              <a:effectLst/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C4111009-0635-2D0D-88E5-0DAF37179B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365" t="9269" r="7600" b="7495"/>
              <a:stretch/>
            </p:blipFill>
            <p:spPr>
              <a:xfrm>
                <a:off x="8939834" y="1477302"/>
                <a:ext cx="290302" cy="287548"/>
              </a:xfrm>
              <a:prstGeom prst="rect">
                <a:avLst/>
              </a:prstGeom>
              <a:effectLst/>
            </p:spPr>
          </p:pic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3CC9BE78-712D-A4D4-52FE-B1A20E221BED}"/>
                  </a:ext>
                </a:extLst>
              </p:cNvPr>
              <p:cNvSpPr/>
              <p:nvPr/>
            </p:nvSpPr>
            <p:spPr>
              <a:xfrm>
                <a:off x="9283394" y="1813699"/>
                <a:ext cx="287548" cy="287548"/>
              </a:xfrm>
              <a:prstGeom prst="roundRect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698D5591-204C-2E6D-1A9C-B6590FC84B94}"/>
                  </a:ext>
                </a:extLst>
              </p:cNvPr>
              <p:cNvSpPr txBox="1"/>
              <p:nvPr/>
            </p:nvSpPr>
            <p:spPr>
              <a:xfrm>
                <a:off x="9299339" y="1780937"/>
                <a:ext cx="255067" cy="24622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2"/>
                    </a:solidFill>
                    <a:latin typeface="+mn-ea"/>
                  </a:rPr>
                  <a:t>…</a:t>
                </a:r>
                <a:endParaRPr lang="zh-CN" altLang="en-US" sz="1600" b="1" dirty="0">
                  <a:solidFill>
                    <a:schemeClr val="bg2"/>
                  </a:solidFill>
                </a:endParaRPr>
              </a:p>
            </p:txBody>
          </p:sp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CE8D33F2-E18F-1511-628A-B8B0C6E33C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82804" y="1477302"/>
                <a:ext cx="288138" cy="287548"/>
              </a:xfrm>
              <a:prstGeom prst="rect">
                <a:avLst/>
              </a:prstGeom>
              <a:effectLst/>
            </p:spPr>
          </p:pic>
        </p:grpSp>
      </p:grpSp>
      <p:cxnSp>
        <p:nvCxnSpPr>
          <p:cNvPr id="39" name="连接符: 肘形 38">
            <a:extLst>
              <a:ext uri="{FF2B5EF4-FFF2-40B4-BE49-F238E27FC236}">
                <a16:creationId xmlns:a16="http://schemas.microsoft.com/office/drawing/2014/main" id="{EE7BAB41-F7FC-0075-3A1B-E2278A418DBF}"/>
              </a:ext>
            </a:extLst>
          </p:cNvPr>
          <p:cNvCxnSpPr>
            <a:cxnSpLocks/>
            <a:stCxn id="11" idx="2"/>
          </p:cNvCxnSpPr>
          <p:nvPr/>
        </p:nvCxnSpPr>
        <p:spPr>
          <a:xfrm rot="10800000">
            <a:off x="6412820" y="2585339"/>
            <a:ext cx="3655179" cy="1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FE656888-B37D-2863-D8DC-97D5025D52D7}"/>
              </a:ext>
            </a:extLst>
          </p:cNvPr>
          <p:cNvSpPr txBox="1"/>
          <p:nvPr/>
        </p:nvSpPr>
        <p:spPr>
          <a:xfrm flipH="1">
            <a:off x="7486712" y="4243180"/>
            <a:ext cx="1409394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100" b="1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平台资金入账*</a:t>
            </a:r>
            <a:r>
              <a:rPr lang="en-US" altLang="zh-CN" sz="1100" b="1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*</a:t>
            </a:r>
            <a:endParaRPr lang="zh-CN" altLang="en-US" sz="1100" b="1" dirty="0">
              <a:solidFill>
                <a:srgbClr val="41B7D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AB72447-835F-C28F-CD5E-89C8363A1969}"/>
              </a:ext>
            </a:extLst>
          </p:cNvPr>
          <p:cNvSpPr txBox="1"/>
          <p:nvPr/>
        </p:nvSpPr>
        <p:spPr>
          <a:xfrm flipH="1">
            <a:off x="7486712" y="2331380"/>
            <a:ext cx="1409394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卡券核销</a:t>
            </a:r>
            <a:r>
              <a:rPr lang="en-US" altLang="zh-CN" dirty="0">
                <a:sym typeface="+mn-lt"/>
              </a:rPr>
              <a:t>/</a:t>
            </a:r>
            <a:r>
              <a:rPr lang="zh-CN" altLang="en-US" dirty="0">
                <a:sym typeface="+mn-lt"/>
              </a:rPr>
              <a:t>门店提货</a:t>
            </a:r>
            <a:r>
              <a:rPr lang="en-US" altLang="zh-CN" dirty="0">
                <a:sym typeface="+mn-lt"/>
              </a:rPr>
              <a:t>…</a:t>
            </a:r>
            <a:endParaRPr lang="zh-CN" altLang="en-US" dirty="0">
              <a:sym typeface="+mn-lt"/>
            </a:endParaRP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CBFB3D39-8472-15C8-D896-B847EBB743D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7432" y="2723136"/>
            <a:ext cx="222973" cy="482811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48" name="组合 47">
            <a:extLst>
              <a:ext uri="{FF2B5EF4-FFF2-40B4-BE49-F238E27FC236}">
                <a16:creationId xmlns:a16="http://schemas.microsoft.com/office/drawing/2014/main" id="{B99DA3FB-CF9D-0236-98F2-6AB3F6CA2C59}"/>
              </a:ext>
            </a:extLst>
          </p:cNvPr>
          <p:cNvGrpSpPr/>
          <p:nvPr/>
        </p:nvGrpSpPr>
        <p:grpSpPr>
          <a:xfrm>
            <a:off x="8625217" y="2714412"/>
            <a:ext cx="266212" cy="518361"/>
            <a:chOff x="644214" y="4501259"/>
            <a:chExt cx="951373" cy="1852490"/>
          </a:xfrm>
        </p:grpSpPr>
        <p:pic>
          <p:nvPicPr>
            <p:cNvPr id="49" name="图片 48">
              <a:extLst>
                <a:ext uri="{FF2B5EF4-FFF2-40B4-BE49-F238E27FC236}">
                  <a16:creationId xmlns:a16="http://schemas.microsoft.com/office/drawing/2014/main" id="{D9073F1F-B904-1A7D-1660-EB10FACD9E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214" y="4501259"/>
              <a:ext cx="951373" cy="1852490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:a16="http://schemas.microsoft.com/office/drawing/2014/main" id="{277E087B-DF07-16E5-5065-5972D66434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57099" y="4917440"/>
              <a:ext cx="648486" cy="1148080"/>
            </a:xfrm>
            <a:prstGeom prst="rect">
              <a:avLst/>
            </a:prstGeom>
          </p:spPr>
        </p:pic>
      </p:grpSp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id="{0B4179D0-69DC-E2F0-4498-AEF20D4C8E65}"/>
              </a:ext>
            </a:extLst>
          </p:cNvPr>
          <p:cNvCxnSpPr>
            <a:cxnSpLocks/>
            <a:stCxn id="11" idx="4"/>
          </p:cNvCxnSpPr>
          <p:nvPr/>
        </p:nvCxnSpPr>
        <p:spPr>
          <a:xfrm>
            <a:off x="10324901" y="2842241"/>
            <a:ext cx="9379" cy="114927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:a16="http://schemas.microsoft.com/office/drawing/2014/main" id="{6616033F-A289-79F2-46FF-8877CA331E1F}"/>
              </a:ext>
            </a:extLst>
          </p:cNvPr>
          <p:cNvSpPr txBox="1"/>
          <p:nvPr/>
        </p:nvSpPr>
        <p:spPr>
          <a:xfrm flipH="1">
            <a:off x="8321402" y="3265889"/>
            <a:ext cx="873841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en-US" altLang="zh-CN" sz="1000" dirty="0">
                <a:sym typeface="+mn-lt"/>
              </a:rPr>
              <a:t>POS</a:t>
            </a:r>
            <a:r>
              <a:rPr lang="zh-CN" altLang="en-US" sz="1000" dirty="0">
                <a:sym typeface="+mn-lt"/>
              </a:rPr>
              <a:t>核销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87B97405-996A-978E-6305-FB2094ADEAEB}"/>
              </a:ext>
            </a:extLst>
          </p:cNvPr>
          <p:cNvSpPr txBox="1"/>
          <p:nvPr/>
        </p:nvSpPr>
        <p:spPr>
          <a:xfrm flipH="1">
            <a:off x="9128191" y="3265889"/>
            <a:ext cx="873841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sz="1000" dirty="0">
                <a:sym typeface="+mn-lt"/>
              </a:rPr>
              <a:t>手机核销</a:t>
            </a:r>
          </a:p>
        </p:txBody>
      </p:sp>
      <p:pic>
        <p:nvPicPr>
          <p:cNvPr id="76" name="Picture 3">
            <a:extLst>
              <a:ext uri="{FF2B5EF4-FFF2-40B4-BE49-F238E27FC236}">
                <a16:creationId xmlns:a16="http://schemas.microsoft.com/office/drawing/2014/main" id="{B907CE7E-6114-0088-5163-0711E42A83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237779" y="2763125"/>
            <a:ext cx="877457" cy="420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id="{E44A0DFD-378D-82D0-9EE2-3B5E9A17DD83}"/>
              </a:ext>
            </a:extLst>
          </p:cNvPr>
          <p:cNvSpPr txBox="1"/>
          <p:nvPr/>
        </p:nvSpPr>
        <p:spPr>
          <a:xfrm flipH="1">
            <a:off x="7073808" y="3265889"/>
            <a:ext cx="1244878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sz="1000" dirty="0">
                <a:sym typeface="+mn-lt"/>
              </a:rPr>
              <a:t>收银机（</a:t>
            </a:r>
            <a:r>
              <a:rPr lang="en-US" altLang="zh-CN" sz="1000" dirty="0">
                <a:sym typeface="+mn-lt"/>
              </a:rPr>
              <a:t>API</a:t>
            </a:r>
            <a:r>
              <a:rPr lang="zh-CN" altLang="en-US" sz="1000" dirty="0">
                <a:sym typeface="+mn-lt"/>
              </a:rPr>
              <a:t>接口）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2DBEB67E-0E4E-4BB6-3083-F207C081F8FB}"/>
              </a:ext>
            </a:extLst>
          </p:cNvPr>
          <p:cNvSpPr txBox="1"/>
          <p:nvPr/>
        </p:nvSpPr>
        <p:spPr>
          <a:xfrm flipH="1">
            <a:off x="7861023" y="3467318"/>
            <a:ext cx="1591562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sz="1000" b="1" dirty="0">
                <a:sym typeface="+mn-lt"/>
              </a:rPr>
              <a:t>通联提供一体化核销服务（可对接收银软件）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45F3AE98-DE34-3436-A602-ADE0942092DF}"/>
              </a:ext>
            </a:extLst>
          </p:cNvPr>
          <p:cNvSpPr/>
          <p:nvPr/>
        </p:nvSpPr>
        <p:spPr>
          <a:xfrm>
            <a:off x="5512819" y="2397734"/>
            <a:ext cx="900000" cy="2338600"/>
          </a:xfrm>
          <a:prstGeom prst="roundRect">
            <a:avLst>
              <a:gd name="adj" fmla="val 9457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A6F072FC-C9FF-730C-11F2-3E9E125CFB9A}"/>
              </a:ext>
            </a:extLst>
          </p:cNvPr>
          <p:cNvSpPr/>
          <p:nvPr/>
        </p:nvSpPr>
        <p:spPr>
          <a:xfrm>
            <a:off x="5350345" y="5414138"/>
            <a:ext cx="1224949" cy="945179"/>
          </a:xfrm>
          <a:prstGeom prst="roundRect">
            <a:avLst>
              <a:gd name="adj" fmla="val 7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A7406E8-266E-A5D1-8D0F-EF9CFE9019B0}"/>
              </a:ext>
            </a:extLst>
          </p:cNvPr>
          <p:cNvGrpSpPr/>
          <p:nvPr/>
        </p:nvGrpSpPr>
        <p:grpSpPr>
          <a:xfrm>
            <a:off x="5705917" y="2591044"/>
            <a:ext cx="513805" cy="1982140"/>
            <a:chOff x="6034885" y="2591044"/>
            <a:chExt cx="513805" cy="198214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7376970B-5F79-6382-9F48-62E48321A0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2591044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D7EF230-9C30-3A06-4802-19FF323DC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161342" y="2720156"/>
              <a:ext cx="260890" cy="255581"/>
            </a:xfrm>
            <a:prstGeom prst="rect">
              <a:avLst/>
            </a:prstGeom>
          </p:spPr>
        </p:pic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E9D8F215-42C0-A6C3-69A9-BC1E5D7F9D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3325212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359CC777-31DB-47EA-BEC4-B0BB8A821364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161342" y="3454324"/>
              <a:ext cx="260890" cy="255581"/>
            </a:xfrm>
            <a:prstGeom prst="rect">
              <a:avLst/>
            </a:prstGeom>
          </p:spPr>
        </p:pic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62183DBC-0F32-2FD9-3FCD-813DB801D2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4059379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B7DAFD73-CDD5-DDDD-AAF1-E07D7D204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6161342" y="4188491"/>
              <a:ext cx="260890" cy="255581"/>
            </a:xfrm>
            <a:prstGeom prst="rect">
              <a:avLst/>
            </a:prstGeom>
          </p:spPr>
        </p:pic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05A06FA-D76C-70D2-951C-5C7AC1BCF95E}"/>
              </a:ext>
            </a:extLst>
          </p:cNvPr>
          <p:cNvGrpSpPr/>
          <p:nvPr/>
        </p:nvGrpSpPr>
        <p:grpSpPr>
          <a:xfrm>
            <a:off x="2619898" y="3206928"/>
            <a:ext cx="740017" cy="711224"/>
            <a:chOff x="4446222" y="3787488"/>
            <a:chExt cx="745749" cy="716733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7B27AEB0-26B6-7206-2360-DBAB5C42699C}"/>
                </a:ext>
              </a:extLst>
            </p:cNvPr>
            <p:cNvSpPr/>
            <p:nvPr/>
          </p:nvSpPr>
          <p:spPr>
            <a:xfrm>
              <a:off x="4446222" y="3787488"/>
              <a:ext cx="745749" cy="716733"/>
            </a:xfrm>
            <a:prstGeom prst="roundRect">
              <a:avLst>
                <a:gd name="adj" fmla="val 50000"/>
              </a:avLst>
            </a:prstGeom>
            <a:solidFill>
              <a:srgbClr val="189EC5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712E7C8D-7E3E-6CA8-65EC-ED05D4B0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4634901" y="3894477"/>
              <a:ext cx="384739" cy="447553"/>
            </a:xfrm>
            <a:prstGeom prst="rect">
              <a:avLst/>
            </a:prstGeom>
          </p:spPr>
        </p:pic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EB4546A0-B5CE-AA10-C42D-322B5A5AB643}"/>
              </a:ext>
            </a:extLst>
          </p:cNvPr>
          <p:cNvSpPr txBox="1"/>
          <p:nvPr/>
        </p:nvSpPr>
        <p:spPr>
          <a:xfrm flipH="1">
            <a:off x="1373655" y="2588007"/>
            <a:ext cx="397035" cy="1390890"/>
          </a:xfrm>
          <a:prstGeom prst="rect">
            <a:avLst/>
          </a:prstGeom>
          <a:solidFill>
            <a:schemeClr val="bg2"/>
          </a:solidFill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企业账务处理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0AAB2A4-CA7E-6DEE-2003-25D716ED750D}"/>
              </a:ext>
            </a:extLst>
          </p:cNvPr>
          <p:cNvSpPr txBox="1"/>
          <p:nvPr/>
        </p:nvSpPr>
        <p:spPr>
          <a:xfrm flipH="1">
            <a:off x="5070331" y="1926929"/>
            <a:ext cx="1731007" cy="3163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特许加盟店</a:t>
            </a:r>
            <a:r>
              <a:rPr lang="en-US" altLang="zh-CN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自由连锁店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2DFC48BD-2E52-398A-1750-0EE3C2FF469F}"/>
              </a:ext>
            </a:extLst>
          </p:cNvPr>
          <p:cNvSpPr txBox="1"/>
          <p:nvPr/>
        </p:nvSpPr>
        <p:spPr>
          <a:xfrm flipH="1">
            <a:off x="2140904" y="1926929"/>
            <a:ext cx="1881414" cy="57028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1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品牌管理公司</a:t>
            </a:r>
            <a:endParaRPr lang="en-US" altLang="zh-CN" sz="1100" b="1" dirty="0">
              <a:solidFill>
                <a:srgbClr val="189EC5"/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（</a:t>
            </a: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</a:rPr>
              <a:t>资金统一管理账户</a:t>
            </a: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）</a:t>
            </a: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CA2C0202-F26C-AA2A-6A88-E10A3772C53B}"/>
              </a:ext>
            </a:extLst>
          </p:cNvPr>
          <p:cNvSpPr/>
          <p:nvPr/>
        </p:nvSpPr>
        <p:spPr>
          <a:xfrm>
            <a:off x="5467394" y="5531583"/>
            <a:ext cx="990851" cy="18961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门店</a:t>
            </a:r>
            <a:r>
              <a:rPr lang="en-US" altLang="zh-CN" sz="1100" dirty="0"/>
              <a:t>1</a:t>
            </a:r>
            <a:endParaRPr lang="zh-CN" altLang="en-US" sz="1100" dirty="0"/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88394913-E4A1-53A9-3424-CEC50BF37749}"/>
              </a:ext>
            </a:extLst>
          </p:cNvPr>
          <p:cNvSpPr/>
          <p:nvPr/>
        </p:nvSpPr>
        <p:spPr>
          <a:xfrm>
            <a:off x="5467394" y="5794132"/>
            <a:ext cx="990851" cy="18961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门店</a:t>
            </a:r>
            <a:r>
              <a:rPr lang="en-US" altLang="zh-CN" sz="1100" dirty="0"/>
              <a:t>2</a:t>
            </a:r>
            <a:endParaRPr lang="zh-CN" altLang="en-US" sz="1100" dirty="0"/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3565FABD-878F-75FE-735F-B8A56E879B71}"/>
              </a:ext>
            </a:extLst>
          </p:cNvPr>
          <p:cNvSpPr/>
          <p:nvPr/>
        </p:nvSpPr>
        <p:spPr>
          <a:xfrm>
            <a:off x="5467394" y="6056680"/>
            <a:ext cx="990851" cy="18961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门店</a:t>
            </a:r>
            <a:r>
              <a:rPr lang="en-US" altLang="zh-CN" sz="1100" dirty="0"/>
              <a:t>3</a:t>
            </a:r>
            <a:endParaRPr lang="zh-CN" altLang="en-US" sz="1100" dirty="0"/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6A381AFB-31F8-0B7A-E285-4BA6059C7468}"/>
              </a:ext>
            </a:extLst>
          </p:cNvPr>
          <p:cNvSpPr/>
          <p:nvPr/>
        </p:nvSpPr>
        <p:spPr>
          <a:xfrm>
            <a:off x="2492792" y="5531583"/>
            <a:ext cx="990851" cy="72374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品牌方</a:t>
            </a:r>
            <a:endParaRPr lang="en-US" altLang="zh-CN" sz="1100" dirty="0"/>
          </a:p>
          <a:p>
            <a:pPr algn="ctr"/>
            <a:r>
              <a:rPr lang="zh-CN" altLang="en-US" sz="1100" dirty="0"/>
              <a:t>银行账户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B8DCF39C-1AC9-4609-F6FF-1B9D8406D00D}"/>
              </a:ext>
            </a:extLst>
          </p:cNvPr>
          <p:cNvSpPr txBox="1"/>
          <p:nvPr/>
        </p:nvSpPr>
        <p:spPr>
          <a:xfrm flipH="1">
            <a:off x="1395146" y="5481327"/>
            <a:ext cx="397035" cy="877990"/>
          </a:xfrm>
          <a:prstGeom prst="rect">
            <a:avLst/>
          </a:prstGeom>
          <a:solidFill>
            <a:schemeClr val="bg2"/>
          </a:solidFill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银行账户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8BD2BBCD-CA7D-557E-CDC1-3DFD29E8C259}"/>
              </a:ext>
            </a:extLst>
          </p:cNvPr>
          <p:cNvSpPr txBox="1"/>
          <p:nvPr/>
        </p:nvSpPr>
        <p:spPr>
          <a:xfrm flipH="1">
            <a:off x="3081918" y="4849357"/>
            <a:ext cx="600144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企业提现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A964C99F-4B6D-7D4A-326C-03F04B7881CB}"/>
              </a:ext>
            </a:extLst>
          </p:cNvPr>
          <p:cNvSpPr txBox="1"/>
          <p:nvPr/>
        </p:nvSpPr>
        <p:spPr>
          <a:xfrm flipH="1">
            <a:off x="6063005" y="4849358"/>
            <a:ext cx="1409394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门店提现（自动</a:t>
            </a:r>
            <a:r>
              <a:rPr lang="en-US" altLang="zh-CN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手动）</a:t>
            </a:r>
          </a:p>
        </p:txBody>
      </p:sp>
      <p:cxnSp>
        <p:nvCxnSpPr>
          <p:cNvPr id="105" name="直接箭头连接符 104">
            <a:extLst>
              <a:ext uri="{FF2B5EF4-FFF2-40B4-BE49-F238E27FC236}">
                <a16:creationId xmlns:a16="http://schemas.microsoft.com/office/drawing/2014/main" id="{6904DCCE-5022-9E1C-D59C-6C092094C90D}"/>
              </a:ext>
            </a:extLst>
          </p:cNvPr>
          <p:cNvCxnSpPr>
            <a:cxnSpLocks/>
            <a:stCxn id="53" idx="2"/>
            <a:endCxn id="75" idx="0"/>
          </p:cNvCxnSpPr>
          <p:nvPr/>
        </p:nvCxnSpPr>
        <p:spPr>
          <a:xfrm flipH="1">
            <a:off x="2988217" y="3918153"/>
            <a:ext cx="1690" cy="161343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箭头连接符 105">
            <a:extLst>
              <a:ext uri="{FF2B5EF4-FFF2-40B4-BE49-F238E27FC236}">
                <a16:creationId xmlns:a16="http://schemas.microsoft.com/office/drawing/2014/main" id="{3A31C521-4180-7A9B-82D9-A44F16423453}"/>
              </a:ext>
            </a:extLst>
          </p:cNvPr>
          <p:cNvCxnSpPr>
            <a:cxnSpLocks/>
            <a:stCxn id="21" idx="2"/>
            <a:endCxn id="23" idx="0"/>
          </p:cNvCxnSpPr>
          <p:nvPr/>
        </p:nvCxnSpPr>
        <p:spPr>
          <a:xfrm>
            <a:off x="5962819" y="4736334"/>
            <a:ext cx="1" cy="67780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4DF421F0-0882-F2C9-1D25-06DC8542CA08}"/>
              </a:ext>
            </a:extLst>
          </p:cNvPr>
          <p:cNvGrpSpPr/>
          <p:nvPr/>
        </p:nvGrpSpPr>
        <p:grpSpPr>
          <a:xfrm>
            <a:off x="3359915" y="3390444"/>
            <a:ext cx="2128844" cy="356783"/>
            <a:chOff x="4253503" y="3390444"/>
            <a:chExt cx="1235256" cy="356783"/>
          </a:xfrm>
        </p:grpSpPr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A8FBAA5B-73AD-BFD1-C407-32FF57371158}"/>
                </a:ext>
              </a:extLst>
            </p:cNvPr>
            <p:cNvCxnSpPr>
              <a:cxnSpLocks/>
            </p:cNvCxnSpPr>
            <p:nvPr/>
          </p:nvCxnSpPr>
          <p:spPr>
            <a:xfrm>
              <a:off x="4253503" y="3390444"/>
              <a:ext cx="123525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arrow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3141A4CA-4F8E-1ECD-FF40-5D07D18A361F}"/>
                </a:ext>
              </a:extLst>
            </p:cNvPr>
            <p:cNvCxnSpPr>
              <a:cxnSpLocks/>
            </p:cNvCxnSpPr>
            <p:nvPr/>
          </p:nvCxnSpPr>
          <p:spPr>
            <a:xfrm>
              <a:off x="4253503" y="3747227"/>
              <a:ext cx="123525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D9D81B19-4C9C-CCAE-BF52-27B884D8848A}"/>
              </a:ext>
            </a:extLst>
          </p:cNvPr>
          <p:cNvSpPr txBox="1"/>
          <p:nvPr/>
        </p:nvSpPr>
        <p:spPr>
          <a:xfrm flipH="1">
            <a:off x="3954129" y="2914618"/>
            <a:ext cx="936392" cy="3385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平台结算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资金归集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32" name="文本框 131">
            <a:extLst>
              <a:ext uri="{FF2B5EF4-FFF2-40B4-BE49-F238E27FC236}">
                <a16:creationId xmlns:a16="http://schemas.microsoft.com/office/drawing/2014/main" id="{367E97EA-069E-F061-C4F9-574830E1E4E4}"/>
              </a:ext>
            </a:extLst>
          </p:cNvPr>
          <p:cNvSpPr txBox="1"/>
          <p:nvPr/>
        </p:nvSpPr>
        <p:spPr>
          <a:xfrm flipH="1">
            <a:off x="3919328" y="3930676"/>
            <a:ext cx="936392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佣金</a:t>
            </a:r>
            <a:r>
              <a:rPr lang="en-US" altLang="zh-CN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费用划拨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193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CEAC5610-24EB-04CE-6F8D-AEC0A066E588}"/>
              </a:ext>
            </a:extLst>
          </p:cNvPr>
          <p:cNvSpPr/>
          <p:nvPr/>
        </p:nvSpPr>
        <p:spPr>
          <a:xfrm>
            <a:off x="1491993" y="1867413"/>
            <a:ext cx="5063034" cy="3066236"/>
          </a:xfrm>
          <a:prstGeom prst="roundRect">
            <a:avLst>
              <a:gd name="adj" fmla="val 3773"/>
            </a:avLst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prstDash val="sys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71960F01-283C-B10E-8B55-AB6169509482}"/>
              </a:ext>
            </a:extLst>
          </p:cNvPr>
          <p:cNvSpPr/>
          <p:nvPr/>
        </p:nvSpPr>
        <p:spPr>
          <a:xfrm>
            <a:off x="1491993" y="5174201"/>
            <a:ext cx="5063034" cy="1420372"/>
          </a:xfrm>
          <a:prstGeom prst="roundRect">
            <a:avLst>
              <a:gd name="adj" fmla="val 3773"/>
            </a:avLst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prstDash val="sys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59" name="组合 58"/>
          <p:cNvGrpSpPr/>
          <p:nvPr/>
        </p:nvGrpSpPr>
        <p:grpSpPr>
          <a:xfrm>
            <a:off x="783590" y="761365"/>
            <a:ext cx="5883275" cy="431165"/>
            <a:chOff x="1136" y="1137"/>
            <a:chExt cx="9265" cy="679"/>
          </a:xfrm>
        </p:grpSpPr>
        <p:grpSp>
          <p:nvGrpSpPr>
            <p:cNvPr id="60" name="组合 59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62" name="矩形 61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 flipH="1">
              <a:off x="2348" y="1137"/>
              <a:ext cx="8053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3.6 </a:t>
              </a:r>
              <a:r>
                <a:rPr lang="zh-CN" altLang="en-US" sz="2200" dirty="0">
                  <a:cs typeface="+mn-ea"/>
                  <a:sym typeface="+mn-lt"/>
                </a:rPr>
                <a:t>加盟店平台销售管理费收取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2D6CED1-C48A-FFCA-DAF8-2CE9EF1DCFF7}"/>
              </a:ext>
            </a:extLst>
          </p:cNvPr>
          <p:cNvGrpSpPr/>
          <p:nvPr/>
        </p:nvGrpSpPr>
        <p:grpSpPr>
          <a:xfrm>
            <a:off x="9841495" y="3285450"/>
            <a:ext cx="513805" cy="513805"/>
            <a:chOff x="10528225" y="4422263"/>
            <a:chExt cx="517785" cy="51778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F44525B-04F0-9966-CDFB-283F80BE4B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28225" y="4422263"/>
              <a:ext cx="517785" cy="51778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A5CA08B-0CB8-96D3-F88B-A08323ED4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19555" y="4517873"/>
              <a:ext cx="335125" cy="309542"/>
            </a:xfrm>
            <a:prstGeom prst="rect">
              <a:avLst/>
            </a:prstGeom>
          </p:spPr>
        </p:pic>
      </p:grpSp>
      <p:sp>
        <p:nvSpPr>
          <p:cNvPr id="178" name="文本框 177">
            <a:extLst>
              <a:ext uri="{FF2B5EF4-FFF2-40B4-BE49-F238E27FC236}">
                <a16:creationId xmlns:a16="http://schemas.microsoft.com/office/drawing/2014/main" id="{69E0F28D-256A-C30F-AF11-0310DF0617A6}"/>
              </a:ext>
            </a:extLst>
          </p:cNvPr>
          <p:cNvSpPr txBox="1"/>
          <p:nvPr/>
        </p:nvSpPr>
        <p:spPr>
          <a:xfrm flipH="1">
            <a:off x="9238032" y="3851307"/>
            <a:ext cx="838588" cy="3385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顾客</a:t>
            </a:r>
            <a:endParaRPr lang="en-US" altLang="zh-CN" sz="1100" dirty="0">
              <a:solidFill>
                <a:srgbClr val="41B7D0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平台消费</a:t>
            </a:r>
          </a:p>
        </p:txBody>
      </p: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33C4C223-3416-E8C9-8DA1-0767245AC1C6}"/>
              </a:ext>
            </a:extLst>
          </p:cNvPr>
          <p:cNvGrpSpPr/>
          <p:nvPr/>
        </p:nvGrpSpPr>
        <p:grpSpPr>
          <a:xfrm>
            <a:off x="8656704" y="5908870"/>
            <a:ext cx="1257365" cy="517651"/>
            <a:chOff x="8628128" y="5725740"/>
            <a:chExt cx="1257365" cy="517651"/>
          </a:xfrm>
        </p:grpSpPr>
        <p:cxnSp>
          <p:nvCxnSpPr>
            <p:cNvPr id="179" name="直接箭头连接符 178">
              <a:extLst>
                <a:ext uri="{FF2B5EF4-FFF2-40B4-BE49-F238E27FC236}">
                  <a16:creationId xmlns:a16="http://schemas.microsoft.com/office/drawing/2014/main" id="{81482D59-071A-319C-BE98-55AD63CD9005}"/>
                </a:ext>
              </a:extLst>
            </p:cNvPr>
            <p:cNvCxnSpPr>
              <a:cxnSpLocks/>
            </p:cNvCxnSpPr>
            <p:nvPr/>
          </p:nvCxnSpPr>
          <p:spPr>
            <a:xfrm>
              <a:off x="9437674" y="5808755"/>
              <a:ext cx="447819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箭头连接符 180">
              <a:extLst>
                <a:ext uri="{FF2B5EF4-FFF2-40B4-BE49-F238E27FC236}">
                  <a16:creationId xmlns:a16="http://schemas.microsoft.com/office/drawing/2014/main" id="{DB4845BF-1DD8-D74F-0405-5FF39FDEF0DF}"/>
                </a:ext>
              </a:extLst>
            </p:cNvPr>
            <p:cNvCxnSpPr>
              <a:cxnSpLocks/>
            </p:cNvCxnSpPr>
            <p:nvPr/>
          </p:nvCxnSpPr>
          <p:spPr>
            <a:xfrm>
              <a:off x="9437674" y="6151487"/>
              <a:ext cx="447819" cy="0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56A2986A-438C-DE86-DA4F-6DC4D4738979}"/>
                </a:ext>
              </a:extLst>
            </p:cNvPr>
            <p:cNvSpPr txBox="1"/>
            <p:nvPr/>
          </p:nvSpPr>
          <p:spPr>
            <a:xfrm flipH="1">
              <a:off x="8628128" y="5725740"/>
              <a:ext cx="936392" cy="16797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00" dirty="0">
                  <a:solidFill>
                    <a:srgbClr val="41B7D0"/>
                  </a:solidFill>
                  <a:latin typeface="+mn-ea"/>
                  <a:cs typeface="+mn-ea"/>
                  <a:sym typeface="+mn-lt"/>
                </a:rPr>
                <a:t>资金流</a:t>
              </a:r>
            </a:p>
          </p:txBody>
        </p: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A05AF2DB-8BA8-DEC5-FC2E-798203962E2D}"/>
                </a:ext>
              </a:extLst>
            </p:cNvPr>
            <p:cNvSpPr txBox="1"/>
            <p:nvPr/>
          </p:nvSpPr>
          <p:spPr>
            <a:xfrm flipH="1">
              <a:off x="8628128" y="6075415"/>
              <a:ext cx="936392" cy="16797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ea"/>
                  <a:cs typeface="+mn-ea"/>
                  <a:sym typeface="+mn-lt"/>
                </a:rPr>
                <a:t>数据流</a:t>
              </a:r>
            </a:p>
          </p:txBody>
        </p:sp>
      </p:grpSp>
      <p:sp>
        <p:nvSpPr>
          <p:cNvPr id="186" name="文本框 185">
            <a:extLst>
              <a:ext uri="{FF2B5EF4-FFF2-40B4-BE49-F238E27FC236}">
                <a16:creationId xmlns:a16="http://schemas.microsoft.com/office/drawing/2014/main" id="{294C51F9-84A7-889C-99BF-4B2C8A4DAD19}"/>
              </a:ext>
            </a:extLst>
          </p:cNvPr>
          <p:cNvSpPr txBox="1"/>
          <p:nvPr/>
        </p:nvSpPr>
        <p:spPr>
          <a:xfrm>
            <a:off x="679595" y="1296097"/>
            <a:ext cx="10512480" cy="328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针对销售抽佣的特许加盟店模式，可在门店消费资金中收取平台销售佣金，大幅提升财务处理效率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76E9E4E-519B-D49D-B0DB-B43630CC14D3}"/>
              </a:ext>
            </a:extLst>
          </p:cNvPr>
          <p:cNvGrpSpPr/>
          <p:nvPr/>
        </p:nvGrpSpPr>
        <p:grpSpPr>
          <a:xfrm>
            <a:off x="8714648" y="4308958"/>
            <a:ext cx="1824823" cy="1319014"/>
            <a:chOff x="7966877" y="2240865"/>
            <a:chExt cx="1233292" cy="891445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E237D255-B5A9-0853-91A5-CB31BA748197}"/>
                </a:ext>
              </a:extLst>
            </p:cNvPr>
            <p:cNvSpPr/>
            <p:nvPr/>
          </p:nvSpPr>
          <p:spPr>
            <a:xfrm>
              <a:off x="7966877" y="2240865"/>
              <a:ext cx="1233292" cy="891445"/>
            </a:xfrm>
            <a:prstGeom prst="roundRect">
              <a:avLst>
                <a:gd name="adj" fmla="val 8301"/>
              </a:avLst>
            </a:prstGeom>
            <a:solidFill>
              <a:srgbClr val="F8F8F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48A852C-26D2-5DDD-9EAA-DCE014F4074E}"/>
                </a:ext>
              </a:extLst>
            </p:cNvPr>
            <p:cNvGrpSpPr/>
            <p:nvPr/>
          </p:nvGrpSpPr>
          <p:grpSpPr>
            <a:xfrm>
              <a:off x="8121645" y="2388801"/>
              <a:ext cx="974679" cy="623945"/>
              <a:chOff x="8596263" y="1477302"/>
              <a:chExt cx="974679" cy="623945"/>
            </a:xfrm>
          </p:grpSpPr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id="{2A3BBDBE-485B-AC14-FE8D-DCADBC6EF4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99617" y="1477302"/>
                <a:ext cx="287549" cy="287548"/>
              </a:xfrm>
              <a:prstGeom prst="rect">
                <a:avLst/>
              </a:prstGeom>
              <a:effectLst/>
            </p:spPr>
          </p:pic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C3E9A7FC-9BBC-480C-A73F-D8A1D8F4B6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96263" y="1813699"/>
                <a:ext cx="294257" cy="287548"/>
              </a:xfrm>
              <a:prstGeom prst="rect">
                <a:avLst/>
              </a:prstGeom>
              <a:effectLst/>
            </p:spPr>
          </p:pic>
          <p:pic>
            <p:nvPicPr>
              <p:cNvPr id="28" name="图片 27">
                <a:extLst>
                  <a:ext uri="{FF2B5EF4-FFF2-40B4-BE49-F238E27FC236}">
                    <a16:creationId xmlns:a16="http://schemas.microsoft.com/office/drawing/2014/main" id="{155E64C0-2C6B-91B0-822C-1102F63F81F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939834" y="1813699"/>
                <a:ext cx="287548" cy="287548"/>
              </a:xfrm>
              <a:prstGeom prst="rect">
                <a:avLst/>
              </a:prstGeom>
              <a:effectLst/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C4111009-0635-2D0D-88E5-0DAF37179B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365" t="9269" r="7600" b="7495"/>
              <a:stretch/>
            </p:blipFill>
            <p:spPr>
              <a:xfrm>
                <a:off x="8939834" y="1477302"/>
                <a:ext cx="290302" cy="287548"/>
              </a:xfrm>
              <a:prstGeom prst="rect">
                <a:avLst/>
              </a:prstGeom>
              <a:effectLst/>
            </p:spPr>
          </p:pic>
          <p:sp>
            <p:nvSpPr>
              <p:cNvPr id="30" name="矩形: 圆角 29">
                <a:extLst>
                  <a:ext uri="{FF2B5EF4-FFF2-40B4-BE49-F238E27FC236}">
                    <a16:creationId xmlns:a16="http://schemas.microsoft.com/office/drawing/2014/main" id="{3CC9BE78-712D-A4D4-52FE-B1A20E221BED}"/>
                  </a:ext>
                </a:extLst>
              </p:cNvPr>
              <p:cNvSpPr/>
              <p:nvPr/>
            </p:nvSpPr>
            <p:spPr>
              <a:xfrm>
                <a:off x="9283394" y="1813699"/>
                <a:ext cx="287548" cy="287548"/>
              </a:xfrm>
              <a:prstGeom prst="roundRect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zh-CN" altLang="en-US" sz="1600" dirty="0">
                  <a:latin typeface="+mn-ea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698D5591-204C-2E6D-1A9C-B6590FC84B94}"/>
                  </a:ext>
                </a:extLst>
              </p:cNvPr>
              <p:cNvSpPr txBox="1"/>
              <p:nvPr/>
            </p:nvSpPr>
            <p:spPr>
              <a:xfrm>
                <a:off x="9299339" y="1780937"/>
                <a:ext cx="255067" cy="24622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spAutoFit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bg2"/>
                    </a:solidFill>
                    <a:latin typeface="+mn-ea"/>
                  </a:rPr>
                  <a:t>…</a:t>
                </a:r>
                <a:endParaRPr lang="zh-CN" altLang="en-US" sz="1600" b="1" dirty="0">
                  <a:solidFill>
                    <a:schemeClr val="bg2"/>
                  </a:solidFill>
                </a:endParaRPr>
              </a:p>
            </p:txBody>
          </p:sp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CE8D33F2-E18F-1511-628A-B8B0C6E33C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82804" y="1477302"/>
                <a:ext cx="288138" cy="287548"/>
              </a:xfrm>
              <a:prstGeom prst="rect">
                <a:avLst/>
              </a:prstGeom>
              <a:effectLst/>
            </p:spPr>
          </p:pic>
        </p:grpSp>
      </p:grpSp>
      <p:cxnSp>
        <p:nvCxnSpPr>
          <p:cNvPr id="39" name="连接符: 肘形 38">
            <a:extLst>
              <a:ext uri="{FF2B5EF4-FFF2-40B4-BE49-F238E27FC236}">
                <a16:creationId xmlns:a16="http://schemas.microsoft.com/office/drawing/2014/main" id="{EE7BAB41-F7FC-0075-3A1B-E2278A418DBF}"/>
              </a:ext>
            </a:extLst>
          </p:cNvPr>
          <p:cNvCxnSpPr>
            <a:cxnSpLocks/>
            <a:stCxn id="11" idx="2"/>
          </p:cNvCxnSpPr>
          <p:nvPr/>
        </p:nvCxnSpPr>
        <p:spPr>
          <a:xfrm rot="10800000">
            <a:off x="6186317" y="3542353"/>
            <a:ext cx="3655179" cy="1"/>
          </a:xfrm>
          <a:prstGeom prst="bentConnector3">
            <a:avLst>
              <a:gd name="adj1" fmla="val 50000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FE656888-B37D-2863-D8DC-97D5025D52D7}"/>
              </a:ext>
            </a:extLst>
          </p:cNvPr>
          <p:cNvSpPr txBox="1"/>
          <p:nvPr/>
        </p:nvSpPr>
        <p:spPr>
          <a:xfrm flipH="1">
            <a:off x="7537303" y="4501899"/>
            <a:ext cx="1119401" cy="32316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平台资金入账</a:t>
            </a:r>
            <a:endParaRPr lang="en-US" altLang="zh-CN" sz="1100" dirty="0">
              <a:solidFill>
                <a:srgbClr val="41B7D0"/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0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（入门店银行账户）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AB72447-835F-C28F-CD5E-89C8363A1969}"/>
              </a:ext>
            </a:extLst>
          </p:cNvPr>
          <p:cNvSpPr txBox="1"/>
          <p:nvPr/>
        </p:nvSpPr>
        <p:spPr>
          <a:xfrm flipH="1">
            <a:off x="7391856" y="3280256"/>
            <a:ext cx="1734028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pPr algn="l"/>
            <a:r>
              <a:rPr lang="zh-CN" altLang="en-US" dirty="0">
                <a:sym typeface="+mn-lt"/>
              </a:rPr>
              <a:t>团购核销</a:t>
            </a:r>
            <a:r>
              <a:rPr lang="en-US" altLang="zh-CN" dirty="0">
                <a:sym typeface="+mn-lt"/>
              </a:rPr>
              <a:t>/</a:t>
            </a:r>
            <a:r>
              <a:rPr lang="zh-CN" altLang="en-US" dirty="0">
                <a:sym typeface="+mn-lt"/>
              </a:rPr>
              <a:t>外卖</a:t>
            </a:r>
            <a:r>
              <a:rPr lang="en-US" altLang="zh-CN" dirty="0">
                <a:sym typeface="+mn-lt"/>
              </a:rPr>
              <a:t>/</a:t>
            </a:r>
            <a:r>
              <a:rPr lang="zh-CN" altLang="en-US" dirty="0">
                <a:sym typeface="+mn-lt"/>
              </a:rPr>
              <a:t>门店提货</a:t>
            </a:r>
            <a:r>
              <a:rPr lang="en-US" altLang="zh-CN" dirty="0">
                <a:sym typeface="+mn-lt"/>
              </a:rPr>
              <a:t>…</a:t>
            </a:r>
            <a:endParaRPr lang="zh-CN" altLang="en-US" dirty="0">
              <a:sym typeface="+mn-lt"/>
            </a:endParaRPr>
          </a:p>
        </p:txBody>
      </p:sp>
      <p:cxnSp>
        <p:nvCxnSpPr>
          <p:cNvPr id="57" name="直接箭头连接符 56">
            <a:extLst>
              <a:ext uri="{FF2B5EF4-FFF2-40B4-BE49-F238E27FC236}">
                <a16:creationId xmlns:a16="http://schemas.microsoft.com/office/drawing/2014/main" id="{0B4179D0-69DC-E2F0-4498-AEF20D4C8E65}"/>
              </a:ext>
            </a:extLst>
          </p:cNvPr>
          <p:cNvCxnSpPr>
            <a:cxnSpLocks/>
            <a:stCxn id="11" idx="4"/>
          </p:cNvCxnSpPr>
          <p:nvPr/>
        </p:nvCxnSpPr>
        <p:spPr>
          <a:xfrm>
            <a:off x="10098398" y="3799255"/>
            <a:ext cx="0" cy="509703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45F3AE98-DE34-3436-A602-ADE0942092DF}"/>
              </a:ext>
            </a:extLst>
          </p:cNvPr>
          <p:cNvSpPr/>
          <p:nvPr/>
        </p:nvSpPr>
        <p:spPr>
          <a:xfrm>
            <a:off x="5286316" y="2397733"/>
            <a:ext cx="900000" cy="2338600"/>
          </a:xfrm>
          <a:prstGeom prst="roundRect">
            <a:avLst>
              <a:gd name="adj" fmla="val 9457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A6F072FC-C9FF-730C-11F2-3E9E125CFB9A}"/>
              </a:ext>
            </a:extLst>
          </p:cNvPr>
          <p:cNvSpPr/>
          <p:nvPr/>
        </p:nvSpPr>
        <p:spPr>
          <a:xfrm>
            <a:off x="5123842" y="5414137"/>
            <a:ext cx="1224949" cy="945179"/>
          </a:xfrm>
          <a:prstGeom prst="roundRect">
            <a:avLst>
              <a:gd name="adj" fmla="val 7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A7406E8-266E-A5D1-8D0F-EF9CFE9019B0}"/>
              </a:ext>
            </a:extLst>
          </p:cNvPr>
          <p:cNvGrpSpPr/>
          <p:nvPr/>
        </p:nvGrpSpPr>
        <p:grpSpPr>
          <a:xfrm>
            <a:off x="5479414" y="2591043"/>
            <a:ext cx="513805" cy="1982140"/>
            <a:chOff x="6034885" y="2591044"/>
            <a:chExt cx="513805" cy="1982140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7376970B-5F79-6382-9F48-62E48321A09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2591044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D7EF230-9C30-3A06-4802-19FF323DC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161342" y="2720156"/>
              <a:ext cx="260890" cy="255581"/>
            </a:xfrm>
            <a:prstGeom prst="rect">
              <a:avLst/>
            </a:prstGeom>
          </p:spPr>
        </p:pic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E9D8F215-42C0-A6C3-69A9-BC1E5D7F9DC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3325212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359CC777-31DB-47EA-BEC4-B0BB8A82136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161342" y="3454324"/>
              <a:ext cx="260890" cy="255581"/>
            </a:xfrm>
            <a:prstGeom prst="rect">
              <a:avLst/>
            </a:prstGeom>
          </p:spPr>
        </p:pic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62183DBC-0F32-2FD9-3FCD-813DB801D24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4059379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B7DAFD73-CDD5-DDDD-AAF1-E07D7D204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161342" y="4188491"/>
              <a:ext cx="260890" cy="255581"/>
            </a:xfrm>
            <a:prstGeom prst="rect">
              <a:avLst/>
            </a:prstGeom>
          </p:spPr>
        </p:pic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05A06FA-D76C-70D2-951C-5C7AC1BCF95E}"/>
              </a:ext>
            </a:extLst>
          </p:cNvPr>
          <p:cNvGrpSpPr/>
          <p:nvPr/>
        </p:nvGrpSpPr>
        <p:grpSpPr>
          <a:xfrm>
            <a:off x="2544265" y="3206927"/>
            <a:ext cx="740017" cy="711224"/>
            <a:chOff x="4446222" y="3787488"/>
            <a:chExt cx="745749" cy="716733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7B27AEB0-26B6-7206-2360-DBAB5C42699C}"/>
                </a:ext>
              </a:extLst>
            </p:cNvPr>
            <p:cNvSpPr/>
            <p:nvPr/>
          </p:nvSpPr>
          <p:spPr>
            <a:xfrm>
              <a:off x="4446222" y="3787488"/>
              <a:ext cx="745749" cy="716733"/>
            </a:xfrm>
            <a:prstGeom prst="roundRect">
              <a:avLst>
                <a:gd name="adj" fmla="val 50000"/>
              </a:avLst>
            </a:prstGeom>
            <a:solidFill>
              <a:srgbClr val="189EC5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712E7C8D-7E3E-6CA8-65EC-ED05D4B05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634901" y="3894477"/>
              <a:ext cx="384739" cy="447553"/>
            </a:xfrm>
            <a:prstGeom prst="rect">
              <a:avLst/>
            </a:prstGeom>
          </p:spPr>
        </p:pic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EB4546A0-B5CE-AA10-C42D-322B5A5AB643}"/>
              </a:ext>
            </a:extLst>
          </p:cNvPr>
          <p:cNvSpPr txBox="1"/>
          <p:nvPr/>
        </p:nvSpPr>
        <p:spPr>
          <a:xfrm flipH="1">
            <a:off x="1299083" y="2588006"/>
            <a:ext cx="397035" cy="1390890"/>
          </a:xfrm>
          <a:prstGeom prst="rect">
            <a:avLst/>
          </a:prstGeom>
          <a:solidFill>
            <a:schemeClr val="bg2"/>
          </a:solidFill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企业账务处理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D0AAB2A4-CA7E-6DEE-2003-25D716ED750D}"/>
              </a:ext>
            </a:extLst>
          </p:cNvPr>
          <p:cNvSpPr txBox="1"/>
          <p:nvPr/>
        </p:nvSpPr>
        <p:spPr>
          <a:xfrm flipH="1">
            <a:off x="4843828" y="1926928"/>
            <a:ext cx="1731007" cy="3163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特许加盟店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2DFC48BD-2E52-398A-1750-0EE3C2FF469F}"/>
              </a:ext>
            </a:extLst>
          </p:cNvPr>
          <p:cNvSpPr txBox="1"/>
          <p:nvPr/>
        </p:nvSpPr>
        <p:spPr>
          <a:xfrm flipH="1">
            <a:off x="2065271" y="1926928"/>
            <a:ext cx="1881414" cy="57028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1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品牌管理公司</a:t>
            </a:r>
            <a:endParaRPr lang="en-US" altLang="zh-CN" sz="1100" b="1" dirty="0">
              <a:solidFill>
                <a:srgbClr val="189EC5"/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（</a:t>
            </a: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</a:rPr>
              <a:t>资金统一管理账户</a:t>
            </a: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）</a:t>
            </a: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CA2C0202-F26C-AA2A-6A88-E10A3772C53B}"/>
              </a:ext>
            </a:extLst>
          </p:cNvPr>
          <p:cNvSpPr/>
          <p:nvPr/>
        </p:nvSpPr>
        <p:spPr>
          <a:xfrm>
            <a:off x="5240891" y="5531582"/>
            <a:ext cx="990851" cy="18961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门店</a:t>
            </a:r>
            <a:r>
              <a:rPr lang="en-US" altLang="zh-CN" sz="1100" dirty="0"/>
              <a:t>1</a:t>
            </a:r>
            <a:endParaRPr lang="zh-CN" altLang="en-US" sz="1100" dirty="0"/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88394913-E4A1-53A9-3424-CEC50BF37749}"/>
              </a:ext>
            </a:extLst>
          </p:cNvPr>
          <p:cNvSpPr/>
          <p:nvPr/>
        </p:nvSpPr>
        <p:spPr>
          <a:xfrm>
            <a:off x="5240891" y="5794131"/>
            <a:ext cx="990851" cy="18961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门店</a:t>
            </a:r>
            <a:r>
              <a:rPr lang="en-US" altLang="zh-CN" sz="1100" dirty="0"/>
              <a:t>2</a:t>
            </a:r>
            <a:endParaRPr lang="zh-CN" altLang="en-US" sz="1100" dirty="0"/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3565FABD-878F-75FE-735F-B8A56E879B71}"/>
              </a:ext>
            </a:extLst>
          </p:cNvPr>
          <p:cNvSpPr/>
          <p:nvPr/>
        </p:nvSpPr>
        <p:spPr>
          <a:xfrm>
            <a:off x="5240891" y="6056679"/>
            <a:ext cx="990851" cy="18961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门店</a:t>
            </a:r>
            <a:r>
              <a:rPr lang="en-US" altLang="zh-CN" sz="1100" dirty="0"/>
              <a:t>3</a:t>
            </a:r>
            <a:endParaRPr lang="zh-CN" altLang="en-US" sz="1100" dirty="0"/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6A381AFB-31F8-0B7A-E285-4BA6059C7468}"/>
              </a:ext>
            </a:extLst>
          </p:cNvPr>
          <p:cNvSpPr/>
          <p:nvPr/>
        </p:nvSpPr>
        <p:spPr>
          <a:xfrm>
            <a:off x="2417159" y="5531582"/>
            <a:ext cx="990851" cy="72374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品牌方</a:t>
            </a:r>
            <a:endParaRPr lang="en-US" altLang="zh-CN" sz="1100" dirty="0"/>
          </a:p>
          <a:p>
            <a:pPr algn="ctr"/>
            <a:r>
              <a:rPr lang="zh-CN" altLang="en-US" sz="1100" dirty="0"/>
              <a:t>银行账户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B8DCF39C-1AC9-4609-F6FF-1B9D8406D00D}"/>
              </a:ext>
            </a:extLst>
          </p:cNvPr>
          <p:cNvSpPr txBox="1"/>
          <p:nvPr/>
        </p:nvSpPr>
        <p:spPr>
          <a:xfrm flipH="1">
            <a:off x="1320574" y="5481326"/>
            <a:ext cx="397035" cy="877990"/>
          </a:xfrm>
          <a:prstGeom prst="rect">
            <a:avLst/>
          </a:prstGeom>
          <a:solidFill>
            <a:schemeClr val="bg2"/>
          </a:solidFill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银行账户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8BD2BBCD-CA7D-557E-CDC1-3DFD29E8C259}"/>
              </a:ext>
            </a:extLst>
          </p:cNvPr>
          <p:cNvSpPr txBox="1"/>
          <p:nvPr/>
        </p:nvSpPr>
        <p:spPr>
          <a:xfrm flipH="1">
            <a:off x="3006285" y="4849356"/>
            <a:ext cx="600144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企业提现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A964C99F-4B6D-7D4A-326C-03F04B7881CB}"/>
              </a:ext>
            </a:extLst>
          </p:cNvPr>
          <p:cNvSpPr txBox="1"/>
          <p:nvPr/>
        </p:nvSpPr>
        <p:spPr>
          <a:xfrm flipH="1">
            <a:off x="5836502" y="4849357"/>
            <a:ext cx="1409394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门店提现（自动</a:t>
            </a:r>
            <a:r>
              <a:rPr lang="en-US" altLang="zh-CN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手动）</a:t>
            </a:r>
          </a:p>
        </p:txBody>
      </p:sp>
      <p:cxnSp>
        <p:nvCxnSpPr>
          <p:cNvPr id="105" name="直接箭头连接符 104">
            <a:extLst>
              <a:ext uri="{FF2B5EF4-FFF2-40B4-BE49-F238E27FC236}">
                <a16:creationId xmlns:a16="http://schemas.microsoft.com/office/drawing/2014/main" id="{6904DCCE-5022-9E1C-D59C-6C092094C90D}"/>
              </a:ext>
            </a:extLst>
          </p:cNvPr>
          <p:cNvCxnSpPr>
            <a:cxnSpLocks/>
            <a:stCxn id="53" idx="2"/>
            <a:endCxn id="75" idx="0"/>
          </p:cNvCxnSpPr>
          <p:nvPr/>
        </p:nvCxnSpPr>
        <p:spPr>
          <a:xfrm flipH="1">
            <a:off x="2912584" y="3918152"/>
            <a:ext cx="1690" cy="161343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箭头连接符 105">
            <a:extLst>
              <a:ext uri="{FF2B5EF4-FFF2-40B4-BE49-F238E27FC236}">
                <a16:creationId xmlns:a16="http://schemas.microsoft.com/office/drawing/2014/main" id="{3A31C521-4180-7A9B-82D9-A44F16423453}"/>
              </a:ext>
            </a:extLst>
          </p:cNvPr>
          <p:cNvCxnSpPr>
            <a:cxnSpLocks/>
            <a:stCxn id="21" idx="2"/>
            <a:endCxn id="23" idx="0"/>
          </p:cNvCxnSpPr>
          <p:nvPr/>
        </p:nvCxnSpPr>
        <p:spPr>
          <a:xfrm>
            <a:off x="5736316" y="4736333"/>
            <a:ext cx="1" cy="67780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连接符: 肘形 2">
            <a:extLst>
              <a:ext uri="{FF2B5EF4-FFF2-40B4-BE49-F238E27FC236}">
                <a16:creationId xmlns:a16="http://schemas.microsoft.com/office/drawing/2014/main" id="{B63CB8F1-A386-8318-44D0-E5626CA3B462}"/>
              </a:ext>
            </a:extLst>
          </p:cNvPr>
          <p:cNvCxnSpPr>
            <a:cxnSpLocks/>
            <a:stCxn id="11" idx="0"/>
          </p:cNvCxnSpPr>
          <p:nvPr/>
        </p:nvCxnSpPr>
        <p:spPr>
          <a:xfrm rot="16200000" flipV="1">
            <a:off x="7856055" y="1043107"/>
            <a:ext cx="572605" cy="3912082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F7F378DA-9020-55AC-4F16-3F8EE8734692}"/>
              </a:ext>
            </a:extLst>
          </p:cNvPr>
          <p:cNvSpPr txBox="1"/>
          <p:nvPr/>
        </p:nvSpPr>
        <p:spPr>
          <a:xfrm flipH="1">
            <a:off x="7276339" y="2448693"/>
            <a:ext cx="1773705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顾客门店消费</a:t>
            </a:r>
          </a:p>
        </p:txBody>
      </p:sp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A700F926-E938-2956-89D5-A1328433596D}"/>
              </a:ext>
            </a:extLst>
          </p:cNvPr>
          <p:cNvCxnSpPr>
            <a:cxnSpLocks/>
            <a:stCxn id="24" idx="1"/>
            <a:endCxn id="23" idx="3"/>
          </p:cNvCxnSpPr>
          <p:nvPr/>
        </p:nvCxnSpPr>
        <p:spPr>
          <a:xfrm rot="10800000" flipV="1">
            <a:off x="6348792" y="4968465"/>
            <a:ext cx="2365857" cy="918262"/>
          </a:xfrm>
          <a:prstGeom prst="bentConnector3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E2F4BAE-1202-2328-F58E-65ED44F41498}"/>
              </a:ext>
            </a:extLst>
          </p:cNvPr>
          <p:cNvGrpSpPr/>
          <p:nvPr/>
        </p:nvGrpSpPr>
        <p:grpSpPr>
          <a:xfrm>
            <a:off x="3280292" y="3352565"/>
            <a:ext cx="1979921" cy="356783"/>
            <a:chOff x="4251460" y="3326985"/>
            <a:chExt cx="1235256" cy="356783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BA482316-3708-B003-59A4-428DAB558C66}"/>
                </a:ext>
              </a:extLst>
            </p:cNvPr>
            <p:cNvCxnSpPr>
              <a:cxnSpLocks/>
            </p:cNvCxnSpPr>
            <p:nvPr/>
          </p:nvCxnSpPr>
          <p:spPr>
            <a:xfrm>
              <a:off x="4251460" y="3326985"/>
              <a:ext cx="123525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arrow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F762BE1D-FE47-FDE4-DCFB-40461C8B9496}"/>
                </a:ext>
              </a:extLst>
            </p:cNvPr>
            <p:cNvCxnSpPr>
              <a:cxnSpLocks/>
            </p:cNvCxnSpPr>
            <p:nvPr/>
          </p:nvCxnSpPr>
          <p:spPr>
            <a:xfrm>
              <a:off x="4251460" y="3683768"/>
              <a:ext cx="123525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7560059F-26B7-A8DF-45DA-B24A816E756A}"/>
              </a:ext>
            </a:extLst>
          </p:cNvPr>
          <p:cNvSpPr txBox="1"/>
          <p:nvPr/>
        </p:nvSpPr>
        <p:spPr>
          <a:xfrm flipH="1">
            <a:off x="3733393" y="3112013"/>
            <a:ext cx="936392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门店资金归集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0DEE253-D847-BCC0-9870-25D330B74C29}"/>
              </a:ext>
            </a:extLst>
          </p:cNvPr>
          <p:cNvSpPr txBox="1"/>
          <p:nvPr/>
        </p:nvSpPr>
        <p:spPr>
          <a:xfrm flipH="1">
            <a:off x="3143975" y="3739921"/>
            <a:ext cx="2115229" cy="47795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扣除分佣后划拨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（门店消费分佣</a:t>
            </a:r>
            <a:r>
              <a:rPr lang="en-US" altLang="zh-CN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+</a:t>
            </a: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平台核销分佣）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606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783590" y="761365"/>
            <a:ext cx="5883275" cy="431165"/>
            <a:chOff x="1136" y="1137"/>
            <a:chExt cx="9265" cy="679"/>
          </a:xfrm>
        </p:grpSpPr>
        <p:grpSp>
          <p:nvGrpSpPr>
            <p:cNvPr id="60" name="组合 59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62" name="矩形 61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 flipH="1">
              <a:off x="2348" y="1137"/>
              <a:ext cx="8053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3.7 </a:t>
              </a:r>
              <a:r>
                <a:rPr lang="zh-CN" altLang="en-US" sz="2200" dirty="0">
                  <a:cs typeface="+mn-ea"/>
                  <a:sym typeface="+mn-lt"/>
                </a:rPr>
                <a:t>平台渠道卡券核销</a:t>
              </a:r>
            </a:p>
          </p:txBody>
        </p:sp>
      </p:grpSp>
      <p:sp>
        <p:nvSpPr>
          <p:cNvPr id="186" name="文本框 185">
            <a:extLst>
              <a:ext uri="{FF2B5EF4-FFF2-40B4-BE49-F238E27FC236}">
                <a16:creationId xmlns:a16="http://schemas.microsoft.com/office/drawing/2014/main" id="{294C51F9-84A7-889C-99BF-4B2C8A4DAD19}"/>
              </a:ext>
            </a:extLst>
          </p:cNvPr>
          <p:cNvSpPr txBox="1"/>
          <p:nvPr/>
        </p:nvSpPr>
        <p:spPr>
          <a:xfrm>
            <a:off x="679595" y="1200988"/>
            <a:ext cx="10512480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商户授权通联为服务商，提供平台卡券统一核销及数据对账服务，以此作为</a:t>
            </a:r>
            <a:r>
              <a:rPr lang="zh-CN" altLang="en-US" sz="1400" b="1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账务管理的数据依据</a:t>
            </a:r>
            <a:endParaRPr lang="en-US" altLang="zh-CN" sz="1400" b="1" kern="0" dirty="0">
              <a:solidFill>
                <a:schemeClr val="bg1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当前开通：抖音、美团、点评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7114240F-E68B-64D6-5715-CBDF2A890618}"/>
              </a:ext>
            </a:extLst>
          </p:cNvPr>
          <p:cNvGrpSpPr/>
          <p:nvPr/>
        </p:nvGrpSpPr>
        <p:grpSpPr>
          <a:xfrm>
            <a:off x="1458101" y="2520025"/>
            <a:ext cx="2050503" cy="2074687"/>
            <a:chOff x="492945" y="3182108"/>
            <a:chExt cx="2188709" cy="2214523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25CE5DA2-CEF4-D05B-254A-A8740D418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367" y="3833260"/>
              <a:ext cx="1830287" cy="1563371"/>
            </a:xfrm>
            <a:prstGeom prst="rect">
              <a:avLst/>
            </a:prstGeom>
          </p:spPr>
        </p:pic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3C5BF823-40BA-5916-9A80-D78622254930}"/>
                </a:ext>
              </a:extLst>
            </p:cNvPr>
            <p:cNvSpPr/>
            <p:nvPr/>
          </p:nvSpPr>
          <p:spPr>
            <a:xfrm rot="20611740">
              <a:off x="1233886" y="4190883"/>
              <a:ext cx="933052" cy="270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字由文艺黑" panose="00020600040101010101" pitchFamily="18" charset="-122"/>
                  <a:ea typeface="字由文艺黑" panose="00020600040101010101" pitchFamily="18" charset="-122"/>
                </a:rPr>
                <a:t>平台团购券</a:t>
              </a:r>
              <a:endParaRPr lang="en-US" altLang="zh-CN" sz="1200" dirty="0">
                <a:solidFill>
                  <a:schemeClr val="bg1"/>
                </a:solidFill>
                <a:latin typeface="字由文艺黑" panose="00020600040101010101" pitchFamily="18" charset="-122"/>
                <a:ea typeface="字由文艺黑" panose="00020600040101010101" pitchFamily="18" charset="-122"/>
              </a:endParaRPr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BF65A855-CFA9-4E09-BB9C-905516B4B47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080556">
              <a:off x="886084" y="4619336"/>
              <a:ext cx="184540" cy="184540"/>
            </a:xfrm>
            <a:prstGeom prst="rect">
              <a:avLst/>
            </a:prstGeom>
            <a:effectLst>
              <a:outerShdw blurRad="76200" sx="104000" sy="104000" algn="ctr" rotWithShape="0">
                <a:schemeClr val="accent5">
                  <a:lumMod val="75000"/>
                  <a:alpha val="40000"/>
                </a:schemeClr>
              </a:outerShdw>
            </a:effectLst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706EF9DE-6A7F-2DD6-9D9C-48FE958F1A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72090">
              <a:off x="492945" y="3430909"/>
              <a:ext cx="630018" cy="630015"/>
            </a:xfrm>
            <a:prstGeom prst="rect">
              <a:avLst/>
            </a:prstGeom>
            <a:effectLst>
              <a:outerShdw blurRad="76200" sx="104000" sy="104000" algn="ctr" rotWithShape="0">
                <a:srgbClr val="FEBF01">
                  <a:alpha val="40000"/>
                </a:srgbClr>
              </a:outerShdw>
            </a:effectLst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5CBE2F8B-2C84-97AB-C852-13AFBEDF505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0498">
              <a:off x="1738464" y="3182108"/>
              <a:ext cx="581219" cy="567966"/>
            </a:xfrm>
            <a:prstGeom prst="rect">
              <a:avLst/>
            </a:prstGeom>
            <a:effectLst>
              <a:outerShdw blurRad="76200" sx="104000" sy="104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9BF89482-8756-6E0D-80A0-B5A2DB9F7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53115">
              <a:off x="2120446" y="4532133"/>
              <a:ext cx="256286" cy="256286"/>
            </a:xfrm>
            <a:prstGeom prst="rect">
              <a:avLst/>
            </a:prstGeom>
            <a:effectLst>
              <a:outerShdw blurRad="76200" sx="104000" sy="104000" algn="ctr" rotWithShape="0">
                <a:srgbClr val="FF0000">
                  <a:alpha val="40000"/>
                </a:srgbClr>
              </a:outerShdw>
            </a:effectLst>
          </p:spPr>
        </p:pic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1E135CA2-B389-18AD-CD20-FEF67824B96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8354" y="3256021"/>
              <a:ext cx="832502" cy="832502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BBEB99CC-6B2A-0960-ABA0-A1C288E42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743434">
              <a:off x="1256694" y="4923108"/>
              <a:ext cx="151798" cy="151798"/>
            </a:xfrm>
            <a:prstGeom prst="rect">
              <a:avLst/>
            </a:prstGeom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044AA4A-1748-872A-629E-44FA982EABA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55731" y="3392661"/>
            <a:ext cx="1157459" cy="887189"/>
          </a:xfrm>
          <a:prstGeom prst="rect">
            <a:avLst/>
          </a:prstGeom>
        </p:spPr>
      </p:pic>
      <p:grpSp>
        <p:nvGrpSpPr>
          <p:cNvPr id="78" name="组合 77">
            <a:extLst>
              <a:ext uri="{FF2B5EF4-FFF2-40B4-BE49-F238E27FC236}">
                <a16:creationId xmlns:a16="http://schemas.microsoft.com/office/drawing/2014/main" id="{53523A07-9B1D-A711-CEC7-2367212903F7}"/>
              </a:ext>
            </a:extLst>
          </p:cNvPr>
          <p:cNvGrpSpPr/>
          <p:nvPr/>
        </p:nvGrpSpPr>
        <p:grpSpPr>
          <a:xfrm>
            <a:off x="5000004" y="2637770"/>
            <a:ext cx="1630163" cy="1073624"/>
            <a:chOff x="4830387" y="2396674"/>
            <a:chExt cx="1630163" cy="1073624"/>
          </a:xfrm>
        </p:grpSpPr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id="{F8771840-A57B-7654-4558-78AE3A6B31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6511" y="2460599"/>
              <a:ext cx="263131" cy="569765"/>
            </a:xfrm>
            <a:prstGeom prst="round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4282849F-71D4-E67E-4806-12BFCE04CE89}"/>
                </a:ext>
              </a:extLst>
            </p:cNvPr>
            <p:cNvGrpSpPr/>
            <p:nvPr/>
          </p:nvGrpSpPr>
          <p:grpSpPr>
            <a:xfrm>
              <a:off x="4934382" y="2396674"/>
              <a:ext cx="393529" cy="766270"/>
              <a:chOff x="644214" y="4501259"/>
              <a:chExt cx="951373" cy="1852490"/>
            </a:xfrm>
          </p:grpSpPr>
          <p:pic>
            <p:nvPicPr>
              <p:cNvPr id="58" name="图片 57">
                <a:extLst>
                  <a:ext uri="{FF2B5EF4-FFF2-40B4-BE49-F238E27FC236}">
                    <a16:creationId xmlns:a16="http://schemas.microsoft.com/office/drawing/2014/main" id="{FB657E8A-EADE-567C-237A-2B2433FFF6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4214" y="4501259"/>
                <a:ext cx="951373" cy="1852490"/>
              </a:xfrm>
              <a:prstGeom prst="rect">
                <a:avLst/>
              </a:prstGeom>
            </p:spPr>
          </p:pic>
          <p:pic>
            <p:nvPicPr>
              <p:cNvPr id="65" name="图片 64">
                <a:extLst>
                  <a:ext uri="{FF2B5EF4-FFF2-40B4-BE49-F238E27FC236}">
                    <a16:creationId xmlns:a16="http://schemas.microsoft.com/office/drawing/2014/main" id="{79BCB137-E4A5-2A61-3CBF-C89D972A62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57099" y="4917440"/>
                <a:ext cx="648486" cy="1148080"/>
              </a:xfrm>
              <a:prstGeom prst="rect">
                <a:avLst/>
              </a:prstGeom>
            </p:spPr>
          </p:pic>
        </p:grpSp>
        <p:sp>
          <p:nvSpPr>
            <p:cNvPr id="70" name="矩形 69">
              <a:extLst>
                <a:ext uri="{FF2B5EF4-FFF2-40B4-BE49-F238E27FC236}">
                  <a16:creationId xmlns:a16="http://schemas.microsoft.com/office/drawing/2014/main" id="{A756BC01-9209-BDE8-E609-DD5575C69899}"/>
                </a:ext>
              </a:extLst>
            </p:cNvPr>
            <p:cNvSpPr/>
            <p:nvPr/>
          </p:nvSpPr>
          <p:spPr>
            <a:xfrm>
              <a:off x="5660711" y="3124857"/>
              <a:ext cx="799839" cy="3366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457200">
                <a:lnSpc>
                  <a:spcPct val="150000"/>
                </a:lnSpc>
                <a:defRPr/>
              </a:pPr>
              <a:r>
                <a:rPr lang="zh-CN" altLang="en-US" sz="1200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思源宋体 CN Heavy" panose="02020900000000000000" pitchFamily="18" charset="-122"/>
                </a:rPr>
                <a:t>手机端</a:t>
              </a:r>
            </a:p>
          </p:txBody>
        </p: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172BA608-ED1B-5303-89FD-16FFB67824F8}"/>
                </a:ext>
              </a:extLst>
            </p:cNvPr>
            <p:cNvSpPr/>
            <p:nvPr/>
          </p:nvSpPr>
          <p:spPr>
            <a:xfrm>
              <a:off x="4830387" y="3133603"/>
              <a:ext cx="799839" cy="33669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defTabSz="457200">
                <a:lnSpc>
                  <a:spcPct val="150000"/>
                </a:lnSpc>
                <a:defRPr/>
              </a:pPr>
              <a:r>
                <a:rPr lang="en-US" altLang="zh-CN" sz="1200" kern="0" dirty="0" err="1">
                  <a:latin typeface="微软雅黑" panose="020B0503020204020204" pitchFamily="34" charset="-122"/>
                  <a:ea typeface="微软雅黑" panose="020B0503020204020204" pitchFamily="34" charset="-122"/>
                  <a:cs typeface="思源宋体 CN Heavy" panose="02020900000000000000" pitchFamily="18" charset="-122"/>
                </a:rPr>
                <a:t>Pos</a:t>
              </a:r>
              <a:r>
                <a:rPr lang="en-US" altLang="zh-CN" sz="1200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思源宋体 CN Heavy" panose="02020900000000000000" pitchFamily="18" charset="-122"/>
                </a:rPr>
                <a:t> </a:t>
              </a:r>
              <a:r>
                <a:rPr lang="zh-CN" altLang="en-US" sz="1200" kern="0" dirty="0">
                  <a:latin typeface="微软雅黑" panose="020B0503020204020204" pitchFamily="34" charset="-122"/>
                  <a:ea typeface="微软雅黑" panose="020B0503020204020204" pitchFamily="34" charset="-122"/>
                  <a:cs typeface="思源宋体 CN Heavy" panose="02020900000000000000" pitchFamily="18" charset="-122"/>
                </a:rPr>
                <a:t>端</a:t>
              </a:r>
            </a:p>
          </p:txBody>
        </p:sp>
      </p:grpSp>
      <p:sp>
        <p:nvSpPr>
          <p:cNvPr id="72" name="矩形 71">
            <a:extLst>
              <a:ext uri="{FF2B5EF4-FFF2-40B4-BE49-F238E27FC236}">
                <a16:creationId xmlns:a16="http://schemas.microsoft.com/office/drawing/2014/main" id="{FE58DC3F-2441-69BC-8AEB-231E7CB99636}"/>
              </a:ext>
            </a:extLst>
          </p:cNvPr>
          <p:cNvSpPr/>
          <p:nvPr/>
        </p:nvSpPr>
        <p:spPr>
          <a:xfrm>
            <a:off x="6150286" y="4637167"/>
            <a:ext cx="1372394" cy="336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思源宋体 CN Heavy" panose="02020900000000000000" pitchFamily="18" charset="-122"/>
              </a:rPr>
              <a:t>收银机（对接</a:t>
            </a:r>
            <a:r>
              <a: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思源宋体 CN Heavy" panose="02020900000000000000" pitchFamily="18" charset="-122"/>
              </a:rPr>
              <a:t>API</a:t>
            </a: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思源宋体 CN Heavy" panose="02020900000000000000" pitchFamily="18" charset="-122"/>
              </a:rPr>
              <a:t>）</a:t>
            </a:r>
          </a:p>
        </p:txBody>
      </p:sp>
      <p:pic>
        <p:nvPicPr>
          <p:cNvPr id="74" name="Picture 3">
            <a:extLst>
              <a:ext uri="{FF2B5EF4-FFF2-40B4-BE49-F238E27FC236}">
                <a16:creationId xmlns:a16="http://schemas.microsoft.com/office/drawing/2014/main" id="{EFE12C58-C645-B239-B631-115B435A5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893923" y="4391081"/>
            <a:ext cx="1115221" cy="534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759E657A-2C07-2995-C8D7-AB144C1BFB46}"/>
              </a:ext>
            </a:extLst>
          </p:cNvPr>
          <p:cNvSpPr/>
          <p:nvPr/>
        </p:nvSpPr>
        <p:spPr>
          <a:xfrm>
            <a:off x="4257313" y="5995415"/>
            <a:ext cx="3791312" cy="442843"/>
          </a:xfrm>
          <a:prstGeom prst="roundRect">
            <a:avLst/>
          </a:prstGeom>
          <a:solidFill>
            <a:srgbClr val="41B7D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商家授权</a:t>
            </a:r>
            <a:r>
              <a:rPr lang="en-US" altLang="zh-CN" b="1" dirty="0"/>
              <a:t>&gt;&gt;</a:t>
            </a:r>
            <a:r>
              <a:rPr lang="zh-CN" altLang="en-US" b="1" dirty="0"/>
              <a:t>通联为服务商</a:t>
            </a:r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A93E95DE-136C-671A-BD56-4354A31F214F}"/>
              </a:ext>
            </a:extLst>
          </p:cNvPr>
          <p:cNvSpPr/>
          <p:nvPr/>
        </p:nvSpPr>
        <p:spPr>
          <a:xfrm>
            <a:off x="4876865" y="2141451"/>
            <a:ext cx="1372394" cy="336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 defTabSz="457200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思源宋体 CN Heavy" panose="02020900000000000000" pitchFamily="18" charset="-122"/>
              </a:rPr>
              <a:t>整体产品</a:t>
            </a:r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3CBB1D08-60CA-90CC-A6FA-F6630CDD0026}"/>
              </a:ext>
            </a:extLst>
          </p:cNvPr>
          <p:cNvSpPr/>
          <p:nvPr/>
        </p:nvSpPr>
        <p:spPr>
          <a:xfrm>
            <a:off x="4876865" y="3896215"/>
            <a:ext cx="1372394" cy="336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 defTabSz="457200">
              <a:lnSpc>
                <a:spcPct val="150000"/>
              </a:lnSpc>
              <a:buFont typeface="Wingdings" panose="05000000000000000000" pitchFamily="2" charset="2"/>
              <a:buChar char="n"/>
              <a:defRPr/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思源宋体 CN Heavy" panose="02020900000000000000" pitchFamily="18" charset="-122"/>
              </a:rPr>
              <a:t>开放</a:t>
            </a:r>
            <a:r>
              <a:rPr lang="en-US" altLang="zh-CN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思源宋体 CN Heavy" panose="02020900000000000000" pitchFamily="18" charset="-122"/>
              </a:rPr>
              <a:t>API</a:t>
            </a:r>
            <a:endParaRPr lang="zh-CN" altLang="en-US" sz="1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思源宋体 CN Heavy" panose="02020900000000000000" pitchFamily="18" charset="-122"/>
            </a:endParaRPr>
          </a:p>
        </p:txBody>
      </p:sp>
      <p:sp>
        <p:nvSpPr>
          <p:cNvPr id="82" name="矩形: 圆角 81">
            <a:extLst>
              <a:ext uri="{FF2B5EF4-FFF2-40B4-BE49-F238E27FC236}">
                <a16:creationId xmlns:a16="http://schemas.microsoft.com/office/drawing/2014/main" id="{3731690F-28BB-8AE3-8107-FC4C2B19D1E1}"/>
              </a:ext>
            </a:extLst>
          </p:cNvPr>
          <p:cNvSpPr/>
          <p:nvPr/>
        </p:nvSpPr>
        <p:spPr>
          <a:xfrm>
            <a:off x="4455400" y="2045791"/>
            <a:ext cx="3316490" cy="3269159"/>
          </a:xfrm>
          <a:prstGeom prst="roundRect">
            <a:avLst>
              <a:gd name="adj" fmla="val 3161"/>
            </a:avLst>
          </a:prstGeom>
          <a:noFill/>
          <a:ln w="190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EF284D60-EF6D-DFA5-A42A-75ADEC540B7C}"/>
              </a:ext>
            </a:extLst>
          </p:cNvPr>
          <p:cNvSpPr/>
          <p:nvPr/>
        </p:nvSpPr>
        <p:spPr>
          <a:xfrm>
            <a:off x="5483398" y="5115101"/>
            <a:ext cx="1333775" cy="3366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pPr algn="ctr" defTabSz="457200">
              <a:lnSpc>
                <a:spcPct val="150000"/>
              </a:lnSpc>
              <a:defRPr/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思源宋体 CN Heavy" panose="02020900000000000000" pitchFamily="18" charset="-122"/>
              </a:rPr>
              <a:t>统一核销团购券</a:t>
            </a:r>
            <a:endParaRPr lang="en-US" altLang="zh-CN" sz="1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思源宋体 CN Heavy" panose="02020900000000000000" pitchFamily="18" charset="-122"/>
            </a:endParaRP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08C91791-4B56-0BF3-65A0-04534E791021}"/>
              </a:ext>
            </a:extLst>
          </p:cNvPr>
          <p:cNvSpPr/>
          <p:nvPr/>
        </p:nvSpPr>
        <p:spPr>
          <a:xfrm>
            <a:off x="7966573" y="2045791"/>
            <a:ext cx="3057662" cy="3269159"/>
          </a:xfrm>
          <a:prstGeom prst="roundRect">
            <a:avLst>
              <a:gd name="adj" fmla="val 3161"/>
            </a:avLst>
          </a:prstGeom>
          <a:noFill/>
          <a:ln w="190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F534D283-5ED8-CF32-B191-90BB207CB5CB}"/>
              </a:ext>
            </a:extLst>
          </p:cNvPr>
          <p:cNvSpPr/>
          <p:nvPr/>
        </p:nvSpPr>
        <p:spPr>
          <a:xfrm>
            <a:off x="8936575" y="5114661"/>
            <a:ext cx="1333775" cy="3366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跨平台统一对账</a:t>
            </a:r>
            <a:endParaRPr lang="en-US" altLang="zh-CN" sz="1200" b="1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6E212E37-2289-0C4A-AFF0-019F600DFFEF}"/>
              </a:ext>
            </a:extLst>
          </p:cNvPr>
          <p:cNvSpPr/>
          <p:nvPr/>
        </p:nvSpPr>
        <p:spPr>
          <a:xfrm>
            <a:off x="8290065" y="4490229"/>
            <a:ext cx="1157459" cy="336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457200">
              <a:lnSpc>
                <a:spcPct val="150000"/>
              </a:lnSpc>
              <a:defRPr/>
            </a:pPr>
            <a:r>
              <a:rPr lang="en-US" altLang="zh-CN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思源宋体 CN Heavy" panose="02020900000000000000" pitchFamily="18" charset="-122"/>
              </a:rPr>
              <a:t>WEB</a:t>
            </a: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思源宋体 CN Heavy" panose="02020900000000000000" pitchFamily="18" charset="-122"/>
              </a:rPr>
              <a:t>管理后台</a:t>
            </a:r>
          </a:p>
        </p:txBody>
      </p:sp>
      <p:pic>
        <p:nvPicPr>
          <p:cNvPr id="85" name="图片 84">
            <a:extLst>
              <a:ext uri="{FF2B5EF4-FFF2-40B4-BE49-F238E27FC236}">
                <a16:creationId xmlns:a16="http://schemas.microsoft.com/office/drawing/2014/main" id="{5C833FF8-BCF2-F7CC-C9CA-6028FC348FC7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038673" y="3348973"/>
            <a:ext cx="486493" cy="931809"/>
          </a:xfrm>
          <a:prstGeom prst="rect">
            <a:avLst/>
          </a:prstGeom>
        </p:spPr>
      </p:pic>
      <p:sp>
        <p:nvSpPr>
          <p:cNvPr id="86" name="矩形 85">
            <a:extLst>
              <a:ext uri="{FF2B5EF4-FFF2-40B4-BE49-F238E27FC236}">
                <a16:creationId xmlns:a16="http://schemas.microsoft.com/office/drawing/2014/main" id="{D11E877A-E24F-3AD2-6C2B-8953C1F67095}"/>
              </a:ext>
            </a:extLst>
          </p:cNvPr>
          <p:cNvSpPr/>
          <p:nvPr/>
        </p:nvSpPr>
        <p:spPr>
          <a:xfrm>
            <a:off x="9635724" y="4490229"/>
            <a:ext cx="1292393" cy="336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457200">
              <a:lnSpc>
                <a:spcPct val="150000"/>
              </a:lnSpc>
              <a:defRPr/>
            </a:pPr>
            <a:r>
              <a:rPr lang="zh-CN" altLang="en-US" sz="1200" kern="0" dirty="0">
                <a:latin typeface="微软雅黑" panose="020B0503020204020204" pitchFamily="34" charset="-122"/>
                <a:ea typeface="微软雅黑" panose="020B0503020204020204" pitchFamily="34" charset="-122"/>
                <a:cs typeface="思源宋体 CN Heavy" panose="02020900000000000000" pitchFamily="18" charset="-122"/>
              </a:rPr>
              <a:t>门店手机端查看</a:t>
            </a:r>
          </a:p>
        </p:txBody>
      </p:sp>
      <p:sp>
        <p:nvSpPr>
          <p:cNvPr id="87" name="矩形: 圆角 86">
            <a:extLst>
              <a:ext uri="{FF2B5EF4-FFF2-40B4-BE49-F238E27FC236}">
                <a16:creationId xmlns:a16="http://schemas.microsoft.com/office/drawing/2014/main" id="{0EBB9E07-C102-14A9-07BB-91D7CECD828E}"/>
              </a:ext>
            </a:extLst>
          </p:cNvPr>
          <p:cNvSpPr/>
          <p:nvPr/>
        </p:nvSpPr>
        <p:spPr>
          <a:xfrm>
            <a:off x="940822" y="2045791"/>
            <a:ext cx="3316490" cy="3269159"/>
          </a:xfrm>
          <a:prstGeom prst="roundRect">
            <a:avLst>
              <a:gd name="adj" fmla="val 3161"/>
            </a:avLst>
          </a:prstGeom>
          <a:noFill/>
          <a:ln w="19050">
            <a:solidFill>
              <a:schemeClr val="bg2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B623FB8E-C617-228F-B29E-5C0853792CFA}"/>
              </a:ext>
            </a:extLst>
          </p:cNvPr>
          <p:cNvSpPr/>
          <p:nvPr/>
        </p:nvSpPr>
        <p:spPr>
          <a:xfrm>
            <a:off x="1859979" y="5105268"/>
            <a:ext cx="1246746" cy="33669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>
            <a:spAutoFit/>
          </a:bodyPr>
          <a:lstStyle/>
          <a:p>
            <a:pPr algn="ctr" defTabSz="457200">
              <a:lnSpc>
                <a:spcPct val="150000"/>
              </a:lnSpc>
              <a:defRPr/>
            </a:pPr>
            <a:r>
              <a:rPr lang="zh-CN" altLang="en-US" sz="12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思源宋体 CN Heavy" panose="02020900000000000000" pitchFamily="18" charset="-122"/>
              </a:rPr>
              <a:t>顾客平台购券</a:t>
            </a:r>
            <a:endParaRPr lang="en-US" altLang="zh-CN" sz="1200" b="1" kern="0" dirty="0">
              <a:latin typeface="微软雅黑" panose="020B0503020204020204" pitchFamily="34" charset="-122"/>
              <a:ea typeface="微软雅黑" panose="020B0503020204020204" pitchFamily="34" charset="-122"/>
              <a:cs typeface="思源宋体 CN Heavy" panose="02020900000000000000" pitchFamily="18" charset="-122"/>
            </a:endParaRPr>
          </a:p>
        </p:txBody>
      </p:sp>
      <p:cxnSp>
        <p:nvCxnSpPr>
          <p:cNvPr id="89" name="直接箭头连接符 88">
            <a:extLst>
              <a:ext uri="{FF2B5EF4-FFF2-40B4-BE49-F238E27FC236}">
                <a16:creationId xmlns:a16="http://schemas.microsoft.com/office/drawing/2014/main" id="{39C636CF-9EAB-5113-973D-0ADB97983280}"/>
              </a:ext>
            </a:extLst>
          </p:cNvPr>
          <p:cNvCxnSpPr>
            <a:cxnSpLocks/>
            <a:stCxn id="75" idx="0"/>
            <a:endCxn id="53" idx="2"/>
          </p:cNvCxnSpPr>
          <p:nvPr/>
        </p:nvCxnSpPr>
        <p:spPr>
          <a:xfrm flipH="1" flipV="1">
            <a:off x="6150286" y="5451796"/>
            <a:ext cx="2683" cy="543619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连接符: 肘形 91">
            <a:extLst>
              <a:ext uri="{FF2B5EF4-FFF2-40B4-BE49-F238E27FC236}">
                <a16:creationId xmlns:a16="http://schemas.microsoft.com/office/drawing/2014/main" id="{952E3B15-0C46-25B8-55AC-D9AEAAC82179}"/>
              </a:ext>
            </a:extLst>
          </p:cNvPr>
          <p:cNvCxnSpPr>
            <a:cxnSpLocks/>
            <a:stCxn id="75" idx="3"/>
            <a:endCxn id="54" idx="2"/>
          </p:cNvCxnSpPr>
          <p:nvPr/>
        </p:nvCxnSpPr>
        <p:spPr>
          <a:xfrm flipV="1">
            <a:off x="8048625" y="5451356"/>
            <a:ext cx="1554838" cy="765481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连接符: 肘形 93">
            <a:extLst>
              <a:ext uri="{FF2B5EF4-FFF2-40B4-BE49-F238E27FC236}">
                <a16:creationId xmlns:a16="http://schemas.microsoft.com/office/drawing/2014/main" id="{D5B7DC96-4A9D-BB00-224A-D10CE526DC9B}"/>
              </a:ext>
            </a:extLst>
          </p:cNvPr>
          <p:cNvCxnSpPr>
            <a:cxnSpLocks/>
            <a:stCxn id="75" idx="1"/>
            <a:endCxn id="55" idx="2"/>
          </p:cNvCxnSpPr>
          <p:nvPr/>
        </p:nvCxnSpPr>
        <p:spPr>
          <a:xfrm rot="10800000">
            <a:off x="2483353" y="5441963"/>
            <a:ext cx="1773961" cy="774874"/>
          </a:xfrm>
          <a:prstGeom prst="bentConnector2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08E8CC49-3452-3A49-32B7-E4965A0C9CF9}"/>
              </a:ext>
            </a:extLst>
          </p:cNvPr>
          <p:cNvSpPr txBox="1"/>
          <p:nvPr/>
        </p:nvSpPr>
        <p:spPr>
          <a:xfrm>
            <a:off x="2567555" y="5771252"/>
            <a:ext cx="1232356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5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获取发券数据</a:t>
            </a:r>
            <a:endParaRPr lang="en-US" altLang="zh-CN" sz="1050" kern="0" dirty="0">
              <a:solidFill>
                <a:schemeClr val="bg1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/>
            <a:r>
              <a:rPr lang="zh-CN" altLang="en-US" sz="105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（部分平台支持）</a:t>
            </a:r>
            <a:endParaRPr lang="zh-CN" altLang="en-US" sz="1050" dirty="0"/>
          </a:p>
        </p:txBody>
      </p:sp>
    </p:spTree>
    <p:extLst>
      <p:ext uri="{BB962C8B-B14F-4D97-AF65-F5344CB8AC3E}">
        <p14:creationId xmlns:p14="http://schemas.microsoft.com/office/powerpoint/2010/main" val="276542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-12065"/>
            <a:ext cx="4072890" cy="6870065"/>
          </a:xfrm>
          <a:prstGeom prst="rect">
            <a:avLst/>
          </a:prstGeom>
          <a:solidFill>
            <a:srgbClr val="2790A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67" y="2569320"/>
            <a:ext cx="3854142" cy="319636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2890" y="-12065"/>
            <a:ext cx="522605" cy="6870065"/>
          </a:xfrm>
          <a:prstGeom prst="rect">
            <a:avLst/>
          </a:prstGeom>
          <a:gradFill>
            <a:gsLst>
              <a:gs pos="100000">
                <a:srgbClr val="2A96AA"/>
              </a:gs>
              <a:gs pos="1000">
                <a:srgbClr val="13639C"/>
              </a:gs>
              <a:gs pos="53000">
                <a:srgbClr val="2A96A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îṥļîḋê"/>
          <p:cNvGrpSpPr/>
          <p:nvPr/>
        </p:nvGrpSpPr>
        <p:grpSpPr>
          <a:xfrm>
            <a:off x="0" y="2691130"/>
            <a:ext cx="4412615" cy="1476375"/>
            <a:chOff x="0" y="2690813"/>
            <a:chExt cx="4548188" cy="1476375"/>
          </a:xfrm>
        </p:grpSpPr>
        <p:sp>
          <p:nvSpPr>
            <p:cNvPr id="27" name="í$ḷïḍé"/>
            <p:cNvSpPr/>
            <p:nvPr/>
          </p:nvSpPr>
          <p:spPr>
            <a:xfrm>
              <a:off x="0" y="2690813"/>
              <a:ext cx="4548188" cy="1476375"/>
            </a:xfrm>
            <a:prstGeom prst="homePlate">
              <a:avLst>
                <a:gd name="adj" fmla="val 20968"/>
              </a:avLst>
            </a:prstGeom>
            <a:solidFill>
              <a:schemeClr val="bg1">
                <a:alpha val="70000"/>
              </a:schemeClr>
            </a:solidFill>
            <a:ln w="12700" cap="rnd">
              <a:noFill/>
              <a:prstDash val="solid"/>
              <a:round/>
            </a:ln>
            <a:effectLst>
              <a:outerShdw dist="38100" sx="101000" sy="1010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îṣļíḓè"/>
            <p:cNvSpPr/>
            <p:nvPr/>
          </p:nvSpPr>
          <p:spPr>
            <a:xfrm>
              <a:off x="531183" y="2949695"/>
              <a:ext cx="3051948" cy="933388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>
                      <a:lumMod val="10000"/>
                    </a:schemeClr>
                  </a:solidFill>
                  <a:cs typeface="+mn-ea"/>
                  <a:sym typeface="+mn-lt"/>
                </a:rPr>
                <a:t>CONTENTS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0FD5A4F5-15BE-6216-BA5D-0CAE0285CCAE}"/>
              </a:ext>
            </a:extLst>
          </p:cNvPr>
          <p:cNvGrpSpPr/>
          <p:nvPr/>
        </p:nvGrpSpPr>
        <p:grpSpPr>
          <a:xfrm>
            <a:off x="6170930" y="1182483"/>
            <a:ext cx="4250055" cy="460375"/>
            <a:chOff x="6170930" y="1003413"/>
            <a:chExt cx="4250055" cy="460375"/>
          </a:xfrm>
        </p:grpSpPr>
        <p:sp>
          <p:nvSpPr>
            <p:cNvPr id="60" name="文本框 59"/>
            <p:cNvSpPr txBox="1"/>
            <p:nvPr/>
          </p:nvSpPr>
          <p:spPr>
            <a:xfrm>
              <a:off x="6851650" y="1003413"/>
              <a:ext cx="356933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>
                      <a:lumMod val="25000"/>
                    </a:schemeClr>
                  </a:solidFill>
                  <a:cs typeface="+mn-ea"/>
                  <a:sym typeface="+mn-lt"/>
                </a:rPr>
                <a:t>方案概述</a:t>
              </a: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170930" y="1131683"/>
              <a:ext cx="375285" cy="276860"/>
              <a:chOff x="17340" y="8904"/>
              <a:chExt cx="591" cy="436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11" name="箭头: V 形 10"/>
              <p:cNvSpPr/>
              <p:nvPr/>
            </p:nvSpPr>
            <p:spPr>
              <a:xfrm>
                <a:off x="17671" y="8904"/>
                <a:ext cx="261" cy="436"/>
              </a:xfrm>
              <a:prstGeom prst="chevron">
                <a:avLst>
                  <a:gd name="adj" fmla="val 691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箭头: V 形 12"/>
              <p:cNvSpPr/>
              <p:nvPr/>
            </p:nvSpPr>
            <p:spPr>
              <a:xfrm>
                <a:off x="17496" y="8904"/>
                <a:ext cx="261" cy="436"/>
              </a:xfrm>
              <a:prstGeom prst="chevron">
                <a:avLst>
                  <a:gd name="adj" fmla="val 691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箭头: V 形 13"/>
              <p:cNvSpPr/>
              <p:nvPr/>
            </p:nvSpPr>
            <p:spPr>
              <a:xfrm>
                <a:off x="17340" y="8904"/>
                <a:ext cx="261" cy="436"/>
              </a:xfrm>
              <a:prstGeom prst="chevron">
                <a:avLst>
                  <a:gd name="adj" fmla="val 691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51B8B62-FE03-3441-5B38-EC158FF889F4}"/>
              </a:ext>
            </a:extLst>
          </p:cNvPr>
          <p:cNvGrpSpPr/>
          <p:nvPr/>
        </p:nvGrpSpPr>
        <p:grpSpPr>
          <a:xfrm>
            <a:off x="6215380" y="2234995"/>
            <a:ext cx="4205605" cy="460375"/>
            <a:chOff x="6215380" y="2157843"/>
            <a:chExt cx="4205605" cy="460375"/>
          </a:xfrm>
        </p:grpSpPr>
        <p:sp>
          <p:nvSpPr>
            <p:cNvPr id="64" name="文本框 63"/>
            <p:cNvSpPr txBox="1"/>
            <p:nvPr/>
          </p:nvSpPr>
          <p:spPr>
            <a:xfrm>
              <a:off x="6851650" y="2157843"/>
              <a:ext cx="356933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>
                      <a:lumMod val="25000"/>
                    </a:schemeClr>
                  </a:solidFill>
                  <a:cs typeface="+mn-ea"/>
                  <a:sym typeface="+mn-lt"/>
                </a:rPr>
                <a:t>支付服务</a:t>
              </a: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215380" y="2249918"/>
              <a:ext cx="375285" cy="276860"/>
              <a:chOff x="17340" y="8904"/>
              <a:chExt cx="591" cy="436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10" name="箭头: V 形 10"/>
              <p:cNvSpPr/>
              <p:nvPr/>
            </p:nvSpPr>
            <p:spPr>
              <a:xfrm>
                <a:off x="17671" y="8904"/>
                <a:ext cx="261" cy="436"/>
              </a:xfrm>
              <a:prstGeom prst="chevron">
                <a:avLst>
                  <a:gd name="adj" fmla="val 691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箭头: V 形 12"/>
              <p:cNvSpPr/>
              <p:nvPr/>
            </p:nvSpPr>
            <p:spPr>
              <a:xfrm>
                <a:off x="17496" y="8904"/>
                <a:ext cx="261" cy="436"/>
              </a:xfrm>
              <a:prstGeom prst="chevron">
                <a:avLst>
                  <a:gd name="adj" fmla="val 691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箭头: V 形 13"/>
              <p:cNvSpPr/>
              <p:nvPr/>
            </p:nvSpPr>
            <p:spPr>
              <a:xfrm>
                <a:off x="17340" y="8904"/>
                <a:ext cx="261" cy="436"/>
              </a:xfrm>
              <a:prstGeom prst="chevron">
                <a:avLst>
                  <a:gd name="adj" fmla="val 691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722E86D-7383-FE11-E689-D5CF8283FAD4}"/>
              </a:ext>
            </a:extLst>
          </p:cNvPr>
          <p:cNvGrpSpPr/>
          <p:nvPr/>
        </p:nvGrpSpPr>
        <p:grpSpPr>
          <a:xfrm>
            <a:off x="6203315" y="3287507"/>
            <a:ext cx="4217670" cy="460375"/>
            <a:chOff x="6203315" y="3317988"/>
            <a:chExt cx="4217670" cy="460375"/>
          </a:xfrm>
        </p:grpSpPr>
        <p:sp>
          <p:nvSpPr>
            <p:cNvPr id="68" name="文本框 67"/>
            <p:cNvSpPr txBox="1"/>
            <p:nvPr/>
          </p:nvSpPr>
          <p:spPr>
            <a:xfrm>
              <a:off x="6851650" y="3317988"/>
              <a:ext cx="356933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>
                      <a:lumMod val="25000"/>
                    </a:schemeClr>
                  </a:solidFill>
                  <a:cs typeface="+mn-ea"/>
                  <a:sym typeface="+mn-lt"/>
                </a:rPr>
                <a:t>账务管理</a:t>
              </a: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203315" y="3410063"/>
              <a:ext cx="375285" cy="276860"/>
              <a:chOff x="17340" y="8904"/>
              <a:chExt cx="591" cy="436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18" name="箭头: V 形 10"/>
              <p:cNvSpPr/>
              <p:nvPr/>
            </p:nvSpPr>
            <p:spPr>
              <a:xfrm>
                <a:off x="17671" y="8904"/>
                <a:ext cx="261" cy="436"/>
              </a:xfrm>
              <a:prstGeom prst="chevron">
                <a:avLst>
                  <a:gd name="adj" fmla="val 691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箭头: V 形 12"/>
              <p:cNvSpPr/>
              <p:nvPr/>
            </p:nvSpPr>
            <p:spPr>
              <a:xfrm>
                <a:off x="17496" y="8904"/>
                <a:ext cx="261" cy="436"/>
              </a:xfrm>
              <a:prstGeom prst="chevron">
                <a:avLst>
                  <a:gd name="adj" fmla="val 691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箭头: V 形 13"/>
              <p:cNvSpPr/>
              <p:nvPr/>
            </p:nvSpPr>
            <p:spPr>
              <a:xfrm>
                <a:off x="17340" y="8904"/>
                <a:ext cx="261" cy="436"/>
              </a:xfrm>
              <a:prstGeom prst="chevron">
                <a:avLst>
                  <a:gd name="adj" fmla="val 691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9CD0CC1-43BC-6D98-6E50-73A16B4C05CD}"/>
              </a:ext>
            </a:extLst>
          </p:cNvPr>
          <p:cNvGrpSpPr/>
          <p:nvPr/>
        </p:nvGrpSpPr>
        <p:grpSpPr>
          <a:xfrm>
            <a:off x="6302375" y="4340020"/>
            <a:ext cx="4118610" cy="460375"/>
            <a:chOff x="6302375" y="4482578"/>
            <a:chExt cx="4118610" cy="460375"/>
          </a:xfrm>
        </p:grpSpPr>
        <p:sp>
          <p:nvSpPr>
            <p:cNvPr id="72" name="文本框 71"/>
            <p:cNvSpPr txBox="1"/>
            <p:nvPr/>
          </p:nvSpPr>
          <p:spPr>
            <a:xfrm>
              <a:off x="6851650" y="4482578"/>
              <a:ext cx="356933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>
                      <a:lumMod val="25000"/>
                    </a:schemeClr>
                  </a:solidFill>
                  <a:cs typeface="+mn-ea"/>
                  <a:sym typeface="+mn-lt"/>
                </a:rPr>
                <a:t>营销增值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302375" y="4574653"/>
              <a:ext cx="375285" cy="276860"/>
              <a:chOff x="17340" y="8904"/>
              <a:chExt cx="591" cy="436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32" name="箭头: V 形 10"/>
              <p:cNvSpPr/>
              <p:nvPr/>
            </p:nvSpPr>
            <p:spPr>
              <a:xfrm>
                <a:off x="17671" y="8904"/>
                <a:ext cx="261" cy="436"/>
              </a:xfrm>
              <a:prstGeom prst="chevron">
                <a:avLst>
                  <a:gd name="adj" fmla="val 691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箭头: V 形 12"/>
              <p:cNvSpPr/>
              <p:nvPr/>
            </p:nvSpPr>
            <p:spPr>
              <a:xfrm>
                <a:off x="17496" y="8904"/>
                <a:ext cx="261" cy="436"/>
              </a:xfrm>
              <a:prstGeom prst="chevron">
                <a:avLst>
                  <a:gd name="adj" fmla="val 691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箭头: V 形 13"/>
              <p:cNvSpPr/>
              <p:nvPr/>
            </p:nvSpPr>
            <p:spPr>
              <a:xfrm>
                <a:off x="17340" y="8904"/>
                <a:ext cx="261" cy="436"/>
              </a:xfrm>
              <a:prstGeom prst="chevron">
                <a:avLst>
                  <a:gd name="adj" fmla="val 69163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TextBox 4">
            <a:extLst>
              <a:ext uri="{FF2B5EF4-FFF2-40B4-BE49-F238E27FC236}">
                <a16:creationId xmlns:a16="http://schemas.microsoft.com/office/drawing/2014/main" id="{EB684C7E-20A7-9694-F2D4-694B922B40F4}"/>
              </a:ext>
            </a:extLst>
          </p:cNvPr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cs typeface="+mn-ea"/>
                <a:sym typeface="+mn-lt"/>
              </a:rPr>
              <a:t>http://www.1ppt.com/hangye/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346B759-9D42-3DFD-BF7A-1DFD80DB0F8E}"/>
              </a:ext>
            </a:extLst>
          </p:cNvPr>
          <p:cNvSpPr/>
          <p:nvPr/>
        </p:nvSpPr>
        <p:spPr>
          <a:xfrm>
            <a:off x="0" y="3217333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B2DE2244-C7F4-B027-5471-C253466A1346}"/>
              </a:ext>
            </a:extLst>
          </p:cNvPr>
          <p:cNvSpPr>
            <a:spLocks noChangeAspect="1"/>
          </p:cNvSpPr>
          <p:nvPr/>
        </p:nvSpPr>
        <p:spPr>
          <a:xfrm>
            <a:off x="7163549" y="2527129"/>
            <a:ext cx="1368000" cy="1368000"/>
          </a:xfrm>
          <a:prstGeom prst="roundRect">
            <a:avLst>
              <a:gd name="adj" fmla="val 100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会员卡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账务管理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91CFA6D3-A5BB-2E30-BD14-3491AD08B4A6}"/>
              </a:ext>
            </a:extLst>
          </p:cNvPr>
          <p:cNvSpPr>
            <a:spLocks noChangeAspect="1"/>
          </p:cNvSpPr>
          <p:nvPr/>
        </p:nvSpPr>
        <p:spPr>
          <a:xfrm>
            <a:off x="3488489" y="2703355"/>
            <a:ext cx="1015549" cy="1015549"/>
          </a:xfrm>
          <a:prstGeom prst="roundRect">
            <a:avLst>
              <a:gd name="adj" fmla="val 10015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门店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账务管理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F43BAED8-236D-0C1D-47D9-DDD74555FF12}"/>
              </a:ext>
            </a:extLst>
          </p:cNvPr>
          <p:cNvSpPr>
            <a:spLocks noChangeAspect="1"/>
          </p:cNvSpPr>
          <p:nvPr/>
        </p:nvSpPr>
        <p:spPr>
          <a:xfrm>
            <a:off x="5326019" y="2703355"/>
            <a:ext cx="1015549" cy="1015549"/>
          </a:xfrm>
          <a:prstGeom prst="roundRect">
            <a:avLst>
              <a:gd name="adj" fmla="val 10015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平台渠道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账务管理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400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4D3769D2-8F71-F973-3840-C76A1F8B2D53}"/>
              </a:ext>
            </a:extLst>
          </p:cNvPr>
          <p:cNvSpPr/>
          <p:nvPr/>
        </p:nvSpPr>
        <p:spPr>
          <a:xfrm>
            <a:off x="974962" y="1843263"/>
            <a:ext cx="5806568" cy="3066236"/>
          </a:xfrm>
          <a:prstGeom prst="roundRect">
            <a:avLst>
              <a:gd name="adj" fmla="val 3773"/>
            </a:avLst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prstDash val="sys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98F7EB1A-87FA-89B6-A777-360FD8437329}"/>
              </a:ext>
            </a:extLst>
          </p:cNvPr>
          <p:cNvSpPr/>
          <p:nvPr/>
        </p:nvSpPr>
        <p:spPr>
          <a:xfrm>
            <a:off x="974962" y="5150051"/>
            <a:ext cx="5806568" cy="1420372"/>
          </a:xfrm>
          <a:prstGeom prst="roundRect">
            <a:avLst>
              <a:gd name="adj" fmla="val 3773"/>
            </a:avLst>
          </a:prstGeom>
          <a:noFill/>
          <a:ln w="28575">
            <a:solidFill>
              <a:schemeClr val="tx1">
                <a:lumMod val="10000"/>
                <a:lumOff val="90000"/>
              </a:schemeClr>
            </a:solidFill>
            <a:prstDash val="sys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59" name="组合 58"/>
          <p:cNvGrpSpPr/>
          <p:nvPr/>
        </p:nvGrpSpPr>
        <p:grpSpPr>
          <a:xfrm>
            <a:off x="783590" y="761365"/>
            <a:ext cx="5883275" cy="431165"/>
            <a:chOff x="1136" y="1137"/>
            <a:chExt cx="9265" cy="679"/>
          </a:xfrm>
        </p:grpSpPr>
        <p:grpSp>
          <p:nvGrpSpPr>
            <p:cNvPr id="60" name="组合 59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62" name="矩形 61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 flipH="1">
              <a:off x="2348" y="1137"/>
              <a:ext cx="8053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3.8 </a:t>
              </a:r>
              <a:r>
                <a:rPr lang="zh-CN" altLang="en-US" sz="2200" dirty="0">
                  <a:cs typeface="+mn-ea"/>
                  <a:sym typeface="+mn-lt"/>
                </a:rPr>
                <a:t>会员卡业务资金管理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2D6CED1-C48A-FFCA-DAF8-2CE9EF1DCFF7}"/>
              </a:ext>
            </a:extLst>
          </p:cNvPr>
          <p:cNvGrpSpPr/>
          <p:nvPr/>
        </p:nvGrpSpPr>
        <p:grpSpPr>
          <a:xfrm>
            <a:off x="9674207" y="3252304"/>
            <a:ext cx="513805" cy="513805"/>
            <a:chOff x="10528225" y="4422263"/>
            <a:chExt cx="517785" cy="51778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F44525B-04F0-9966-CDFB-283F80BE4B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528225" y="4422263"/>
              <a:ext cx="517785" cy="51778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A5CA08B-0CB8-96D3-F88B-A08323ED4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19555" y="4517873"/>
              <a:ext cx="335125" cy="309542"/>
            </a:xfrm>
            <a:prstGeom prst="rect">
              <a:avLst/>
            </a:prstGeom>
          </p:spPr>
        </p:pic>
      </p:grpSp>
      <p:grpSp>
        <p:nvGrpSpPr>
          <p:cNvPr id="188" name="组合 187">
            <a:extLst>
              <a:ext uri="{FF2B5EF4-FFF2-40B4-BE49-F238E27FC236}">
                <a16:creationId xmlns:a16="http://schemas.microsoft.com/office/drawing/2014/main" id="{33C4C223-3416-E8C9-8DA1-0767245AC1C6}"/>
              </a:ext>
            </a:extLst>
          </p:cNvPr>
          <p:cNvGrpSpPr/>
          <p:nvPr/>
        </p:nvGrpSpPr>
        <p:grpSpPr>
          <a:xfrm>
            <a:off x="8430111" y="5745072"/>
            <a:ext cx="1257365" cy="517651"/>
            <a:chOff x="8628128" y="5725740"/>
            <a:chExt cx="1257365" cy="517651"/>
          </a:xfrm>
        </p:grpSpPr>
        <p:cxnSp>
          <p:nvCxnSpPr>
            <p:cNvPr id="179" name="直接箭头连接符 178">
              <a:extLst>
                <a:ext uri="{FF2B5EF4-FFF2-40B4-BE49-F238E27FC236}">
                  <a16:creationId xmlns:a16="http://schemas.microsoft.com/office/drawing/2014/main" id="{81482D59-071A-319C-BE98-55AD63CD9005}"/>
                </a:ext>
              </a:extLst>
            </p:cNvPr>
            <p:cNvCxnSpPr>
              <a:cxnSpLocks/>
            </p:cNvCxnSpPr>
            <p:nvPr/>
          </p:nvCxnSpPr>
          <p:spPr>
            <a:xfrm>
              <a:off x="9437674" y="5808755"/>
              <a:ext cx="447819" cy="0"/>
            </a:xfrm>
            <a:prstGeom prst="straightConnector1">
              <a:avLst/>
            </a:prstGeom>
            <a:ln w="127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箭头连接符 180">
              <a:extLst>
                <a:ext uri="{FF2B5EF4-FFF2-40B4-BE49-F238E27FC236}">
                  <a16:creationId xmlns:a16="http://schemas.microsoft.com/office/drawing/2014/main" id="{DB4845BF-1DD8-D74F-0405-5FF39FDEF0DF}"/>
                </a:ext>
              </a:extLst>
            </p:cNvPr>
            <p:cNvCxnSpPr>
              <a:cxnSpLocks/>
            </p:cNvCxnSpPr>
            <p:nvPr/>
          </p:nvCxnSpPr>
          <p:spPr>
            <a:xfrm>
              <a:off x="9437674" y="6151487"/>
              <a:ext cx="447819" cy="0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56A2986A-438C-DE86-DA4F-6DC4D4738979}"/>
                </a:ext>
              </a:extLst>
            </p:cNvPr>
            <p:cNvSpPr txBox="1"/>
            <p:nvPr/>
          </p:nvSpPr>
          <p:spPr>
            <a:xfrm flipH="1">
              <a:off x="8628128" y="5725740"/>
              <a:ext cx="936392" cy="16797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00" dirty="0">
                  <a:solidFill>
                    <a:srgbClr val="41B7D0"/>
                  </a:solidFill>
                  <a:latin typeface="+mn-ea"/>
                  <a:cs typeface="+mn-ea"/>
                  <a:sym typeface="+mn-lt"/>
                </a:rPr>
                <a:t>资金流</a:t>
              </a:r>
            </a:p>
          </p:txBody>
        </p:sp>
        <p:sp>
          <p:nvSpPr>
            <p:cNvPr id="183" name="文本框 182">
              <a:extLst>
                <a:ext uri="{FF2B5EF4-FFF2-40B4-BE49-F238E27FC236}">
                  <a16:creationId xmlns:a16="http://schemas.microsoft.com/office/drawing/2014/main" id="{A05AF2DB-8BA8-DEC5-FC2E-798203962E2D}"/>
                </a:ext>
              </a:extLst>
            </p:cNvPr>
            <p:cNvSpPr txBox="1"/>
            <p:nvPr/>
          </p:nvSpPr>
          <p:spPr>
            <a:xfrm flipH="1">
              <a:off x="8628128" y="6075415"/>
              <a:ext cx="936392" cy="167976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+mn-ea"/>
                  <a:cs typeface="+mn-ea"/>
                  <a:sym typeface="+mn-lt"/>
                </a:rPr>
                <a:t>数据流</a:t>
              </a:r>
            </a:p>
          </p:txBody>
        </p:sp>
      </p:grpSp>
      <p:sp>
        <p:nvSpPr>
          <p:cNvPr id="186" name="文本框 185">
            <a:extLst>
              <a:ext uri="{FF2B5EF4-FFF2-40B4-BE49-F238E27FC236}">
                <a16:creationId xmlns:a16="http://schemas.microsoft.com/office/drawing/2014/main" id="{294C51F9-84A7-889C-99BF-4B2C8A4DAD19}"/>
              </a:ext>
            </a:extLst>
          </p:cNvPr>
          <p:cNvSpPr txBox="1"/>
          <p:nvPr/>
        </p:nvSpPr>
        <p:spPr>
          <a:xfrm>
            <a:off x="679595" y="1296097"/>
            <a:ext cx="10512480" cy="3289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基于门店销售业务，针对“会员卡”充值及核销提供</a:t>
            </a:r>
            <a:r>
              <a:rPr lang="zh-CN" altLang="en-US" sz="1400" b="1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“系统</a:t>
            </a:r>
            <a:r>
              <a:rPr lang="en-US" altLang="zh-CN" sz="1400" b="1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1400" b="1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对账</a:t>
            </a:r>
            <a:r>
              <a:rPr lang="en-US" altLang="zh-CN" sz="1400" b="1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+</a:t>
            </a:r>
            <a:r>
              <a:rPr lang="zh-CN" altLang="en-US" sz="1400" b="1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结算”</a:t>
            </a:r>
            <a:r>
              <a:rPr lang="zh-CN" altLang="en-US" sz="140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一体化服务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AB72447-835F-C28F-CD5E-89C8363A1969}"/>
              </a:ext>
            </a:extLst>
          </p:cNvPr>
          <p:cNvSpPr txBox="1"/>
          <p:nvPr/>
        </p:nvSpPr>
        <p:spPr>
          <a:xfrm flipH="1">
            <a:off x="7092921" y="2307229"/>
            <a:ext cx="2671914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pPr algn="l"/>
            <a:r>
              <a:rPr lang="zh-CN" altLang="en-US" dirty="0">
                <a:solidFill>
                  <a:srgbClr val="41B7D0"/>
                </a:solidFill>
                <a:sym typeface="+mn-lt"/>
              </a:rPr>
              <a:t>售卡</a:t>
            </a:r>
            <a:r>
              <a:rPr lang="en-US" altLang="zh-CN" dirty="0">
                <a:solidFill>
                  <a:srgbClr val="41B7D0"/>
                </a:solidFill>
                <a:sym typeface="+mn-lt"/>
              </a:rPr>
              <a:t>/</a:t>
            </a:r>
            <a:r>
              <a:rPr lang="zh-CN" altLang="en-US" dirty="0">
                <a:solidFill>
                  <a:srgbClr val="41B7D0"/>
                </a:solidFill>
                <a:sym typeface="+mn-lt"/>
              </a:rPr>
              <a:t>充值资金（门店充值</a:t>
            </a:r>
            <a:r>
              <a:rPr lang="en-US" altLang="zh-CN" dirty="0">
                <a:solidFill>
                  <a:srgbClr val="41B7D0"/>
                </a:solidFill>
                <a:sym typeface="+mn-lt"/>
              </a:rPr>
              <a:t>/</a:t>
            </a:r>
            <a:r>
              <a:rPr lang="zh-CN" altLang="en-US" dirty="0">
                <a:solidFill>
                  <a:srgbClr val="41B7D0"/>
                </a:solidFill>
                <a:sym typeface="+mn-lt"/>
              </a:rPr>
              <a:t>集中充值）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6616033F-A289-79F2-46FF-8877CA331E1F}"/>
              </a:ext>
            </a:extLst>
          </p:cNvPr>
          <p:cNvSpPr txBox="1"/>
          <p:nvPr/>
        </p:nvSpPr>
        <p:spPr>
          <a:xfrm flipH="1">
            <a:off x="8318877" y="3241738"/>
            <a:ext cx="873841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sz="1000" dirty="0">
                <a:sym typeface="+mn-lt"/>
              </a:rPr>
              <a:t>实体卡购买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E44A0DFD-378D-82D0-9EE2-3B5E9A17DD83}"/>
              </a:ext>
            </a:extLst>
          </p:cNvPr>
          <p:cNvSpPr txBox="1"/>
          <p:nvPr/>
        </p:nvSpPr>
        <p:spPr>
          <a:xfrm flipH="1">
            <a:off x="7071283" y="3241738"/>
            <a:ext cx="1244878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sz="1000" dirty="0">
                <a:sym typeface="+mn-lt"/>
              </a:rPr>
              <a:t>电子卡充值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2DBEB67E-0E4E-4BB6-3083-F207C081F8FB}"/>
              </a:ext>
            </a:extLst>
          </p:cNvPr>
          <p:cNvSpPr txBox="1"/>
          <p:nvPr/>
        </p:nvSpPr>
        <p:spPr>
          <a:xfrm flipH="1">
            <a:off x="7467232" y="3539643"/>
            <a:ext cx="1591562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sz="1000" b="1" dirty="0">
                <a:sym typeface="+mn-lt"/>
              </a:rPr>
              <a:t>通联提供会员卡管理系统（可对接收银软件）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3E75A71D-294D-FB92-4837-820B76FCF407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-3830" b="-1"/>
          <a:stretch/>
        </p:blipFill>
        <p:spPr>
          <a:xfrm>
            <a:off x="7514351" y="2642290"/>
            <a:ext cx="281420" cy="527663"/>
          </a:xfrm>
          <a:prstGeom prst="roundRect">
            <a:avLst>
              <a:gd name="adj" fmla="val 3668"/>
            </a:avLst>
          </a:prstGeom>
          <a:solidFill>
            <a:srgbClr val="199ED8"/>
          </a:soli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27D38D15-5EED-34B3-5964-2A026D9544A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9103" y="2671627"/>
            <a:ext cx="281420" cy="516749"/>
          </a:xfrm>
          <a:prstGeom prst="rect">
            <a:avLst/>
          </a:prstGeom>
        </p:spPr>
      </p:pic>
      <p:cxnSp>
        <p:nvCxnSpPr>
          <p:cNvPr id="38" name="连接符: 肘形 37">
            <a:extLst>
              <a:ext uri="{FF2B5EF4-FFF2-40B4-BE49-F238E27FC236}">
                <a16:creationId xmlns:a16="http://schemas.microsoft.com/office/drawing/2014/main" id="{AB181385-A3D6-9200-E253-34FBC92D64C2}"/>
              </a:ext>
            </a:extLst>
          </p:cNvPr>
          <p:cNvCxnSpPr>
            <a:cxnSpLocks/>
            <a:stCxn id="11" idx="0"/>
          </p:cNvCxnSpPr>
          <p:nvPr/>
        </p:nvCxnSpPr>
        <p:spPr>
          <a:xfrm rot="16200000" flipV="1">
            <a:off x="7537932" y="859125"/>
            <a:ext cx="688015" cy="4098343"/>
          </a:xfrm>
          <a:prstGeom prst="bentConnector2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连接符: 肘形 40">
            <a:extLst>
              <a:ext uri="{FF2B5EF4-FFF2-40B4-BE49-F238E27FC236}">
                <a16:creationId xmlns:a16="http://schemas.microsoft.com/office/drawing/2014/main" id="{6D52727C-8C7F-52D1-91A8-15FDF12C7C82}"/>
              </a:ext>
            </a:extLst>
          </p:cNvPr>
          <p:cNvCxnSpPr>
            <a:cxnSpLocks/>
            <a:stCxn id="11" idx="4"/>
          </p:cNvCxnSpPr>
          <p:nvPr/>
        </p:nvCxnSpPr>
        <p:spPr>
          <a:xfrm rot="5400000">
            <a:off x="7518129" y="2080748"/>
            <a:ext cx="727620" cy="4098343"/>
          </a:xfrm>
          <a:prstGeom prst="bentConnector2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>
            <a:extLst>
              <a:ext uri="{FF2B5EF4-FFF2-40B4-BE49-F238E27FC236}">
                <a16:creationId xmlns:a16="http://schemas.microsoft.com/office/drawing/2014/main" id="{D3F768AC-F401-6B04-8646-87A9B87ED391}"/>
              </a:ext>
            </a:extLst>
          </p:cNvPr>
          <p:cNvSpPr txBox="1"/>
          <p:nvPr/>
        </p:nvSpPr>
        <p:spPr>
          <a:xfrm flipH="1">
            <a:off x="7523408" y="4207337"/>
            <a:ext cx="1777602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跨门店会员卡消费</a:t>
            </a:r>
            <a:r>
              <a:rPr lang="en-US" altLang="zh-CN" dirty="0">
                <a:sym typeface="+mn-lt"/>
              </a:rPr>
              <a:t>/</a:t>
            </a:r>
            <a:r>
              <a:rPr lang="zh-CN" altLang="en-US" dirty="0">
                <a:sym typeface="+mn-lt"/>
              </a:rPr>
              <a:t>核销</a:t>
            </a:r>
          </a:p>
        </p:txBody>
      </p:sp>
      <p:pic>
        <p:nvPicPr>
          <p:cNvPr id="46" name="Picture 3">
            <a:extLst>
              <a:ext uri="{FF2B5EF4-FFF2-40B4-BE49-F238E27FC236}">
                <a16:creationId xmlns:a16="http://schemas.microsoft.com/office/drawing/2014/main" id="{F34EFA2C-0D2D-C384-B313-247C94924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0213" y="4638428"/>
            <a:ext cx="680688" cy="32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9CB9E378-AA82-A116-8CE1-59A21E373D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9063" y="4615484"/>
            <a:ext cx="228428" cy="419444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5A0AFF8A-6669-B74F-BF22-795AE9BC44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30912" y="4679716"/>
            <a:ext cx="192650" cy="368994"/>
          </a:xfrm>
          <a:prstGeom prst="rect">
            <a:avLst/>
          </a:prstGeom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id="{A14F8C22-675B-C3D9-2FF4-11F652191C27}"/>
              </a:ext>
            </a:extLst>
          </p:cNvPr>
          <p:cNvSpPr txBox="1"/>
          <p:nvPr/>
        </p:nvSpPr>
        <p:spPr>
          <a:xfrm flipH="1">
            <a:off x="7071283" y="5024498"/>
            <a:ext cx="1244878" cy="3077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sz="1000" dirty="0">
                <a:sym typeface="+mn-lt"/>
              </a:rPr>
              <a:t>收银机（</a:t>
            </a:r>
            <a:r>
              <a:rPr lang="en-US" altLang="zh-CN" sz="1000" dirty="0">
                <a:sym typeface="+mn-lt"/>
              </a:rPr>
              <a:t>API</a:t>
            </a:r>
            <a:r>
              <a:rPr lang="zh-CN" altLang="en-US" sz="1000" dirty="0">
                <a:sym typeface="+mn-lt"/>
              </a:rPr>
              <a:t>）</a:t>
            </a:r>
            <a:endParaRPr lang="en-US" altLang="zh-CN" sz="1000" dirty="0">
              <a:sym typeface="+mn-lt"/>
            </a:endParaRPr>
          </a:p>
          <a:p>
            <a:r>
              <a:rPr lang="zh-CN" altLang="en-US" sz="1000" dirty="0">
                <a:sym typeface="+mn-lt"/>
              </a:rPr>
              <a:t>核销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B3073452-7572-1306-35AF-0CD6667164A8}"/>
              </a:ext>
            </a:extLst>
          </p:cNvPr>
          <p:cNvSpPr txBox="1"/>
          <p:nvPr/>
        </p:nvSpPr>
        <p:spPr>
          <a:xfrm flipH="1">
            <a:off x="8318877" y="5115347"/>
            <a:ext cx="551646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en-US" altLang="zh-CN" sz="1000" dirty="0">
                <a:sym typeface="+mn-lt"/>
              </a:rPr>
              <a:t>POS</a:t>
            </a:r>
            <a:r>
              <a:rPr lang="zh-CN" altLang="en-US" sz="1000" dirty="0">
                <a:sym typeface="+mn-lt"/>
              </a:rPr>
              <a:t>核销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029D0EE4-EF00-9986-2B82-BEAB5114C4BC}"/>
              </a:ext>
            </a:extLst>
          </p:cNvPr>
          <p:cNvSpPr txBox="1"/>
          <p:nvPr/>
        </p:nvSpPr>
        <p:spPr>
          <a:xfrm flipH="1">
            <a:off x="9058794" y="5115347"/>
            <a:ext cx="551646" cy="1538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defRPr sz="110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</a:defRPr>
            </a:lvl1pPr>
          </a:lstStyle>
          <a:p>
            <a:r>
              <a:rPr lang="zh-CN" altLang="en-US" sz="1000" dirty="0">
                <a:sym typeface="+mn-lt"/>
              </a:rPr>
              <a:t>手核销机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B2831A21-6E0E-7CF1-1DB2-102AB8BDBEB9}"/>
              </a:ext>
            </a:extLst>
          </p:cNvPr>
          <p:cNvSpPr/>
          <p:nvPr/>
        </p:nvSpPr>
        <p:spPr>
          <a:xfrm>
            <a:off x="4934469" y="2373583"/>
            <a:ext cx="900000" cy="2338600"/>
          </a:xfrm>
          <a:prstGeom prst="roundRect">
            <a:avLst>
              <a:gd name="adj" fmla="val 9457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4A982731-168A-60AD-D7F2-1B55202C6DC6}"/>
              </a:ext>
            </a:extLst>
          </p:cNvPr>
          <p:cNvSpPr/>
          <p:nvPr/>
        </p:nvSpPr>
        <p:spPr>
          <a:xfrm>
            <a:off x="4771995" y="5389987"/>
            <a:ext cx="1224949" cy="945179"/>
          </a:xfrm>
          <a:prstGeom prst="roundRect">
            <a:avLst>
              <a:gd name="adj" fmla="val 70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E20BACF-096B-40BD-9E2E-5A069798B550}"/>
              </a:ext>
            </a:extLst>
          </p:cNvPr>
          <p:cNvGrpSpPr/>
          <p:nvPr/>
        </p:nvGrpSpPr>
        <p:grpSpPr>
          <a:xfrm>
            <a:off x="5127567" y="2566893"/>
            <a:ext cx="513805" cy="1982140"/>
            <a:chOff x="6034885" y="2591044"/>
            <a:chExt cx="513805" cy="1982140"/>
          </a:xfrm>
        </p:grpSpPr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ED353778-C41B-3825-D069-2A92C6BE757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2591044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B6D9228B-0607-8CBE-855E-0194A8D2401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61342" y="2720156"/>
              <a:ext cx="260890" cy="255581"/>
            </a:xfrm>
            <a:prstGeom prst="rect">
              <a:avLst/>
            </a:prstGeom>
          </p:spPr>
        </p:pic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65266D69-F44B-A419-E90C-65A15A7160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3325212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F26AED35-0D62-37AD-88E4-8B00A69D87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61342" y="3454324"/>
              <a:ext cx="260890" cy="255581"/>
            </a:xfrm>
            <a:prstGeom prst="rect">
              <a:avLst/>
            </a:prstGeom>
          </p:spPr>
        </p:pic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3154E1E-84D8-A6BE-FCBD-6936BFC7C10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34885" y="4059379"/>
              <a:ext cx="513805" cy="513805"/>
            </a:xfrm>
            <a:prstGeom prst="ellipse">
              <a:avLst/>
            </a:prstGeom>
            <a:solidFill>
              <a:srgbClr val="2790A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3EE3AB54-AFDC-6EE5-129C-69ABB365B01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61342" y="4188491"/>
              <a:ext cx="260890" cy="255581"/>
            </a:xfrm>
            <a:prstGeom prst="rect">
              <a:avLst/>
            </a:prstGeom>
          </p:spPr>
        </p:pic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B20EF60-45A6-5B1E-3416-B0248E5D1E61}"/>
              </a:ext>
            </a:extLst>
          </p:cNvPr>
          <p:cNvGrpSpPr/>
          <p:nvPr/>
        </p:nvGrpSpPr>
        <p:grpSpPr>
          <a:xfrm>
            <a:off x="2327444" y="3182777"/>
            <a:ext cx="740017" cy="711224"/>
            <a:chOff x="4446222" y="3787488"/>
            <a:chExt cx="745749" cy="716733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98A0048E-37FB-B5C2-C34E-E4136B389BAE}"/>
                </a:ext>
              </a:extLst>
            </p:cNvPr>
            <p:cNvSpPr/>
            <p:nvPr/>
          </p:nvSpPr>
          <p:spPr>
            <a:xfrm>
              <a:off x="4446222" y="3787488"/>
              <a:ext cx="745749" cy="716733"/>
            </a:xfrm>
            <a:prstGeom prst="roundRect">
              <a:avLst>
                <a:gd name="adj" fmla="val 50000"/>
              </a:avLst>
            </a:prstGeom>
            <a:solidFill>
              <a:srgbClr val="189EC5"/>
            </a:solidFill>
            <a:ln w="285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37B26B8F-CFCC-1923-C767-D397EE0FBB4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634901" y="3894477"/>
              <a:ext cx="384739" cy="447553"/>
            </a:xfrm>
            <a:prstGeom prst="rect">
              <a:avLst/>
            </a:prstGeom>
          </p:spPr>
        </p:pic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006B9D6A-E3E2-4C7F-F62C-F31D997707B3}"/>
              </a:ext>
            </a:extLst>
          </p:cNvPr>
          <p:cNvSpPr txBox="1"/>
          <p:nvPr/>
        </p:nvSpPr>
        <p:spPr>
          <a:xfrm flipH="1">
            <a:off x="787680" y="2563856"/>
            <a:ext cx="397035" cy="1390890"/>
          </a:xfrm>
          <a:prstGeom prst="rect">
            <a:avLst/>
          </a:prstGeom>
          <a:solidFill>
            <a:schemeClr val="bg2"/>
          </a:solidFill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企业账务处理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23B21382-74E5-6B13-31BD-8D57D75CF1FB}"/>
              </a:ext>
            </a:extLst>
          </p:cNvPr>
          <p:cNvSpPr txBox="1"/>
          <p:nvPr/>
        </p:nvSpPr>
        <p:spPr>
          <a:xfrm flipH="1">
            <a:off x="1848450" y="1902778"/>
            <a:ext cx="1881414" cy="57028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1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品牌管理公司</a:t>
            </a:r>
            <a:endParaRPr lang="en-US" altLang="zh-CN" sz="1100" b="1" dirty="0">
              <a:solidFill>
                <a:srgbClr val="189EC5"/>
              </a:solidFill>
              <a:latin typeface="+mn-ea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（</a:t>
            </a: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</a:rPr>
              <a:t>资金统一管理账户</a:t>
            </a:r>
            <a:r>
              <a:rPr lang="zh-CN" altLang="en-US" sz="1100" dirty="0">
                <a:solidFill>
                  <a:srgbClr val="189EC5"/>
                </a:solidFill>
                <a:latin typeface="+mn-ea"/>
                <a:cs typeface="+mn-ea"/>
                <a:sym typeface="+mn-lt"/>
              </a:rPr>
              <a:t>）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C1CA27C2-38A1-70D2-55F6-70EB8EA4EF63}"/>
              </a:ext>
            </a:extLst>
          </p:cNvPr>
          <p:cNvSpPr/>
          <p:nvPr/>
        </p:nvSpPr>
        <p:spPr>
          <a:xfrm>
            <a:off x="4889044" y="5507432"/>
            <a:ext cx="990851" cy="18961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门店</a:t>
            </a:r>
            <a:r>
              <a:rPr lang="en-US" altLang="zh-CN" sz="1100" dirty="0"/>
              <a:t>1</a:t>
            </a:r>
            <a:endParaRPr lang="zh-CN" altLang="en-US" sz="1100" dirty="0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D576A653-B012-AD71-A97A-8455432DCD14}"/>
              </a:ext>
            </a:extLst>
          </p:cNvPr>
          <p:cNvSpPr/>
          <p:nvPr/>
        </p:nvSpPr>
        <p:spPr>
          <a:xfrm>
            <a:off x="4889044" y="5769981"/>
            <a:ext cx="990851" cy="18961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门店</a:t>
            </a:r>
            <a:r>
              <a:rPr lang="en-US" altLang="zh-CN" sz="1100" dirty="0"/>
              <a:t>2</a:t>
            </a:r>
            <a:endParaRPr lang="zh-CN" altLang="en-US" sz="1100" dirty="0"/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1844F4D7-EB71-1D2C-067A-E93F84539D49}"/>
              </a:ext>
            </a:extLst>
          </p:cNvPr>
          <p:cNvSpPr/>
          <p:nvPr/>
        </p:nvSpPr>
        <p:spPr>
          <a:xfrm>
            <a:off x="4889044" y="6032529"/>
            <a:ext cx="990851" cy="189614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门店</a:t>
            </a:r>
            <a:r>
              <a:rPr lang="en-US" altLang="zh-CN" sz="1100" dirty="0"/>
              <a:t>3</a:t>
            </a:r>
            <a:endParaRPr lang="zh-CN" altLang="en-US" sz="1100" dirty="0"/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8754CB4A-CD0F-495A-0426-5258422E210A}"/>
              </a:ext>
            </a:extLst>
          </p:cNvPr>
          <p:cNvSpPr/>
          <p:nvPr/>
        </p:nvSpPr>
        <p:spPr>
          <a:xfrm>
            <a:off x="2200338" y="5507432"/>
            <a:ext cx="990851" cy="72374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/>
              <a:t>品牌方</a:t>
            </a:r>
            <a:endParaRPr lang="en-US" altLang="zh-CN" sz="1100" dirty="0"/>
          </a:p>
          <a:p>
            <a:pPr algn="ctr"/>
            <a:r>
              <a:rPr lang="zh-CN" altLang="en-US" sz="1100" dirty="0"/>
              <a:t>银行账户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F545352E-3E0E-AF22-C019-9CE90715DDE2}"/>
              </a:ext>
            </a:extLst>
          </p:cNvPr>
          <p:cNvSpPr txBox="1"/>
          <p:nvPr/>
        </p:nvSpPr>
        <p:spPr>
          <a:xfrm flipH="1">
            <a:off x="809171" y="5457176"/>
            <a:ext cx="397035" cy="877990"/>
          </a:xfrm>
          <a:prstGeom prst="rect">
            <a:avLst/>
          </a:prstGeom>
          <a:solidFill>
            <a:schemeClr val="bg2"/>
          </a:solidFill>
        </p:spPr>
        <p:txBody>
          <a:bodyPr vert="eaVert"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银行账户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52F2253D-FFB9-9A73-463E-5126C2118782}"/>
              </a:ext>
            </a:extLst>
          </p:cNvPr>
          <p:cNvSpPr txBox="1"/>
          <p:nvPr/>
        </p:nvSpPr>
        <p:spPr>
          <a:xfrm flipH="1">
            <a:off x="3521351" y="2975105"/>
            <a:ext cx="936392" cy="169277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充值资金归集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B76C833C-C303-AB32-B072-04D34F1E450D}"/>
              </a:ext>
            </a:extLst>
          </p:cNvPr>
          <p:cNvSpPr txBox="1"/>
          <p:nvPr/>
        </p:nvSpPr>
        <p:spPr>
          <a:xfrm flipH="1">
            <a:off x="3486550" y="3821887"/>
            <a:ext cx="936392" cy="3385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资金划拨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+mn-ea"/>
              <a:cs typeface="+mn-ea"/>
              <a:sym typeface="+mn-lt"/>
            </a:endParaRPr>
          </a:p>
          <a:p>
            <a:pPr algn="ctr"/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+mn-ea"/>
                <a:cs typeface="+mn-ea"/>
                <a:sym typeface="+mn-lt"/>
              </a:rPr>
              <a:t>（核销后）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49E41B91-A8BB-75A8-D866-5A7153FEEFA7}"/>
              </a:ext>
            </a:extLst>
          </p:cNvPr>
          <p:cNvSpPr txBox="1"/>
          <p:nvPr/>
        </p:nvSpPr>
        <p:spPr>
          <a:xfrm flipH="1">
            <a:off x="2789464" y="4825206"/>
            <a:ext cx="600144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企业提现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EAFACC33-0270-2825-ABE3-5BF82F1973BE}"/>
              </a:ext>
            </a:extLst>
          </p:cNvPr>
          <p:cNvSpPr txBox="1"/>
          <p:nvPr/>
        </p:nvSpPr>
        <p:spPr>
          <a:xfrm flipH="1">
            <a:off x="5484655" y="4825207"/>
            <a:ext cx="1409394" cy="16797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门店提现（自动</a:t>
            </a:r>
            <a:r>
              <a:rPr lang="en-US" altLang="zh-CN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dirty="0">
                <a:solidFill>
                  <a:srgbClr val="41B7D0"/>
                </a:solidFill>
                <a:latin typeface="+mn-ea"/>
                <a:cs typeface="+mn-ea"/>
                <a:sym typeface="+mn-lt"/>
              </a:rPr>
              <a:t>手动）</a:t>
            </a:r>
          </a:p>
        </p:txBody>
      </p:sp>
      <p:cxnSp>
        <p:nvCxnSpPr>
          <p:cNvPr id="98" name="直接箭头连接符 97">
            <a:extLst>
              <a:ext uri="{FF2B5EF4-FFF2-40B4-BE49-F238E27FC236}">
                <a16:creationId xmlns:a16="http://schemas.microsoft.com/office/drawing/2014/main" id="{DA847657-68D0-56D8-E3C8-60875F122B9C}"/>
              </a:ext>
            </a:extLst>
          </p:cNvPr>
          <p:cNvCxnSpPr>
            <a:cxnSpLocks/>
            <a:stCxn id="37" idx="2"/>
            <a:endCxn id="68" idx="0"/>
          </p:cNvCxnSpPr>
          <p:nvPr/>
        </p:nvCxnSpPr>
        <p:spPr>
          <a:xfrm flipH="1">
            <a:off x="2695763" y="3894002"/>
            <a:ext cx="1690" cy="1613431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箭头连接符 98">
            <a:extLst>
              <a:ext uri="{FF2B5EF4-FFF2-40B4-BE49-F238E27FC236}">
                <a16:creationId xmlns:a16="http://schemas.microsoft.com/office/drawing/2014/main" id="{A1DF8536-0F77-F236-0F13-C2FFBC30919B}"/>
              </a:ext>
            </a:extLst>
          </p:cNvPr>
          <p:cNvCxnSpPr>
            <a:cxnSpLocks/>
            <a:stCxn id="24" idx="2"/>
            <a:endCxn id="26" idx="0"/>
          </p:cNvCxnSpPr>
          <p:nvPr/>
        </p:nvCxnSpPr>
        <p:spPr>
          <a:xfrm>
            <a:off x="5384469" y="4712183"/>
            <a:ext cx="1" cy="67780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>
            <a:extLst>
              <a:ext uri="{FF2B5EF4-FFF2-40B4-BE49-F238E27FC236}">
                <a16:creationId xmlns:a16="http://schemas.microsoft.com/office/drawing/2014/main" id="{B15C420C-F237-E781-93D4-0836EDC04AD2}"/>
              </a:ext>
            </a:extLst>
          </p:cNvPr>
          <p:cNvGrpSpPr/>
          <p:nvPr/>
        </p:nvGrpSpPr>
        <p:grpSpPr>
          <a:xfrm>
            <a:off x="3053129" y="3366293"/>
            <a:ext cx="1858686" cy="356783"/>
            <a:chOff x="4253503" y="3390444"/>
            <a:chExt cx="1235256" cy="356783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92CC5AAC-6C64-15AB-C359-5C91B3D401A3}"/>
                </a:ext>
              </a:extLst>
            </p:cNvPr>
            <p:cNvCxnSpPr>
              <a:cxnSpLocks/>
            </p:cNvCxnSpPr>
            <p:nvPr/>
          </p:nvCxnSpPr>
          <p:spPr>
            <a:xfrm>
              <a:off x="4253503" y="3390444"/>
              <a:ext cx="123525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arrow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05C059B3-6441-FEE5-A82E-C7B4F5209E28}"/>
                </a:ext>
              </a:extLst>
            </p:cNvPr>
            <p:cNvCxnSpPr>
              <a:cxnSpLocks/>
            </p:cNvCxnSpPr>
            <p:nvPr/>
          </p:nvCxnSpPr>
          <p:spPr>
            <a:xfrm>
              <a:off x="4253503" y="3747227"/>
              <a:ext cx="1235256" cy="0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F0C067-ED2D-F02C-CFC6-184EECDA49F1}"/>
              </a:ext>
            </a:extLst>
          </p:cNvPr>
          <p:cNvSpPr txBox="1"/>
          <p:nvPr/>
        </p:nvSpPr>
        <p:spPr>
          <a:xfrm flipH="1">
            <a:off x="4514826" y="1926929"/>
            <a:ext cx="1731007" cy="31636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特许加盟店</a:t>
            </a:r>
            <a:r>
              <a:rPr lang="en-US" altLang="zh-CN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/</a:t>
            </a:r>
            <a:r>
              <a:rPr lang="zh-CN" altLang="en-US" sz="1100" b="1" dirty="0">
                <a:solidFill>
                  <a:srgbClr val="2790A8"/>
                </a:solidFill>
                <a:latin typeface="+mn-ea"/>
                <a:cs typeface="+mn-ea"/>
                <a:sym typeface="+mn-lt"/>
              </a:rPr>
              <a:t>自由连锁店</a:t>
            </a:r>
          </a:p>
        </p:txBody>
      </p:sp>
    </p:spTree>
    <p:extLst>
      <p:ext uri="{BB962C8B-B14F-4D97-AF65-F5344CB8AC3E}">
        <p14:creationId xmlns:p14="http://schemas.microsoft.com/office/powerpoint/2010/main" val="108396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9774" y="520861"/>
            <a:ext cx="11321473" cy="633713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9" name="组合 28"/>
          <p:cNvGrpSpPr/>
          <p:nvPr/>
        </p:nvGrpSpPr>
        <p:grpSpPr>
          <a:xfrm>
            <a:off x="783590" y="761365"/>
            <a:ext cx="6655435" cy="431165"/>
            <a:chOff x="1136" y="1137"/>
            <a:chExt cx="10481" cy="679"/>
          </a:xfrm>
        </p:grpSpPr>
        <p:grpSp>
          <p:nvGrpSpPr>
            <p:cNvPr id="30" name="组合 29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32" name="矩形 31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 flipH="1">
              <a:off x="2348" y="1137"/>
              <a:ext cx="9269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3.9  </a:t>
              </a:r>
              <a:r>
                <a:rPr lang="zh-CN" altLang="en-US" sz="2200" dirty="0">
                  <a:cs typeface="+mn-ea"/>
                  <a:sym typeface="+mn-lt"/>
                </a:rPr>
                <a:t>会员卡系统服务：记名卡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A702AB1B-0E89-4E4F-9492-32FAC54A3A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497" y="2460962"/>
            <a:ext cx="2646702" cy="2571741"/>
          </a:xfrm>
          <a:prstGeom prst="rect">
            <a:avLst/>
          </a:prstGeom>
        </p:spPr>
      </p:pic>
      <p:sp>
        <p:nvSpPr>
          <p:cNvPr id="26" name="圆角矩形 65">
            <a:extLst>
              <a:ext uri="{FF2B5EF4-FFF2-40B4-BE49-F238E27FC236}">
                <a16:creationId xmlns:a16="http://schemas.microsoft.com/office/drawing/2014/main" id="{EA9736DE-D48D-4590-A963-85CAFD5EA109}"/>
              </a:ext>
            </a:extLst>
          </p:cNvPr>
          <p:cNvSpPr/>
          <p:nvPr/>
        </p:nvSpPr>
        <p:spPr>
          <a:xfrm>
            <a:off x="974497" y="5323568"/>
            <a:ext cx="2641600" cy="414522"/>
          </a:xfrm>
          <a:prstGeom prst="roundRect">
            <a:avLst/>
          </a:prstGeom>
          <a:solidFill>
            <a:srgbClr val="1D7A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实体卡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电子卡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C1B42E69-B031-EB6C-0DF3-164CE73B1ED2}"/>
              </a:ext>
            </a:extLst>
          </p:cNvPr>
          <p:cNvGrpSpPr/>
          <p:nvPr/>
        </p:nvGrpSpPr>
        <p:grpSpPr>
          <a:xfrm>
            <a:off x="4222173" y="2668665"/>
            <a:ext cx="7500052" cy="2713199"/>
            <a:chOff x="3827324" y="2055609"/>
            <a:chExt cx="8485096" cy="3069546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4A73E647-BF58-08CA-8031-326C56D8568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27324" y="2062695"/>
              <a:ext cx="1747633" cy="3062460"/>
            </a:xfrm>
            <a:prstGeom prst="roundRect">
              <a:avLst>
                <a:gd name="adj" fmla="val 3621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</p:pic>
        <p:grpSp>
          <p:nvGrpSpPr>
            <p:cNvPr id="6" name="组合 5"/>
            <p:cNvGrpSpPr/>
            <p:nvPr/>
          </p:nvGrpSpPr>
          <p:grpSpPr>
            <a:xfrm>
              <a:off x="5723674" y="2062695"/>
              <a:ext cx="2418933" cy="2742645"/>
              <a:chOff x="5676795" y="2053701"/>
              <a:chExt cx="2418933" cy="2742645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C5032FB4-7A17-1BE3-3648-A0699E001E62}"/>
                  </a:ext>
                </a:extLst>
              </p:cNvPr>
              <p:cNvSpPr txBox="1"/>
              <p:nvPr/>
            </p:nvSpPr>
            <p:spPr>
              <a:xfrm>
                <a:off x="5676795" y="2053701"/>
                <a:ext cx="1982921" cy="3133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n"/>
                </a:pPr>
                <a:r>
                  <a:rPr lang="zh-CN" alt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充值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0B73B26B-D74F-87C0-A6AF-BC85EBEA87B7}"/>
                  </a:ext>
                </a:extLst>
              </p:cNvPr>
              <p:cNvSpPr txBox="1"/>
              <p:nvPr/>
            </p:nvSpPr>
            <p:spPr>
              <a:xfrm>
                <a:off x="5704053" y="2361742"/>
                <a:ext cx="1905724" cy="295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用户可微信线上充值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7F9E1C0C-1518-91F8-B437-4347A32C03D2}"/>
                  </a:ext>
                </a:extLst>
              </p:cNvPr>
              <p:cNvSpPr txBox="1"/>
              <p:nvPr/>
            </p:nvSpPr>
            <p:spPr>
              <a:xfrm>
                <a:off x="5704053" y="2630287"/>
                <a:ext cx="2258980" cy="295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POS</a:t>
                </a:r>
                <a:r>
                  <a:rPr lang="zh-CN" altLang="en-US" sz="105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终端、后台批量充值</a:t>
                </a: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D1BE00C0-F3D3-6F50-52D5-F169A059C7B4}"/>
                  </a:ext>
                </a:extLst>
              </p:cNvPr>
              <p:cNvSpPr txBox="1"/>
              <p:nvPr/>
            </p:nvSpPr>
            <p:spPr>
              <a:xfrm>
                <a:off x="5676795" y="3041412"/>
                <a:ext cx="1982921" cy="3133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n"/>
                </a:pPr>
                <a:r>
                  <a:rPr lang="zh-CN" alt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消费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D21A6B30-BAE2-9478-9FE5-C8165CF10D68}"/>
                  </a:ext>
                </a:extLst>
              </p:cNvPr>
              <p:cNvSpPr txBox="1"/>
              <p:nvPr/>
            </p:nvSpPr>
            <p:spPr>
              <a:xfrm>
                <a:off x="5704053" y="3356772"/>
                <a:ext cx="2258980" cy="295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支持钱包余额组合消费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1CE36480-DEFB-47D6-3F94-D93137640C95}"/>
                  </a:ext>
                </a:extLst>
              </p:cNvPr>
              <p:cNvSpPr txBox="1"/>
              <p:nvPr/>
            </p:nvSpPr>
            <p:spPr>
              <a:xfrm>
                <a:off x="5704053" y="3625317"/>
                <a:ext cx="2258980" cy="295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支持线上、线下支付场景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9300A736-28B9-6B3F-CF01-5331D014B550}"/>
                  </a:ext>
                </a:extLst>
              </p:cNvPr>
              <p:cNvSpPr txBox="1"/>
              <p:nvPr/>
            </p:nvSpPr>
            <p:spPr>
              <a:xfrm>
                <a:off x="5676795" y="4185016"/>
                <a:ext cx="1982921" cy="3133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n"/>
                </a:pPr>
                <a:r>
                  <a:rPr lang="zh-CN" alt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提现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id="{1AA56F14-04DD-5D9A-FDC9-8585F46A4B5F}"/>
                  </a:ext>
                </a:extLst>
              </p:cNvPr>
              <p:cNvSpPr txBox="1"/>
              <p:nvPr/>
            </p:nvSpPr>
            <p:spPr>
              <a:xfrm>
                <a:off x="5704053" y="4500377"/>
                <a:ext cx="2391675" cy="2959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提现回原充值银行卡</a:t>
                </a:r>
              </a:p>
            </p:txBody>
          </p:sp>
        </p:grpSp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9DE0A6C1-AF3A-E38F-1005-CD6CDD99D8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889663" y="2055609"/>
              <a:ext cx="1747635" cy="3062460"/>
            </a:xfrm>
            <a:prstGeom prst="roundRect">
              <a:avLst>
                <a:gd name="adj" fmla="val 3621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</p:pic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BF7861DF-F58C-4FF2-68E8-2F1ADB0A3D47}"/>
                </a:ext>
              </a:extLst>
            </p:cNvPr>
            <p:cNvGrpSpPr/>
            <p:nvPr/>
          </p:nvGrpSpPr>
          <p:grpSpPr>
            <a:xfrm>
              <a:off x="9826477" y="2062695"/>
              <a:ext cx="2485943" cy="2176929"/>
              <a:chOff x="10001269" y="1712549"/>
              <a:chExt cx="3239237" cy="2417294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8D6686B7-C45E-B630-3939-E7C7C2A65EA6}"/>
                  </a:ext>
                </a:extLst>
              </p:cNvPr>
              <p:cNvSpPr txBox="1"/>
              <p:nvPr/>
            </p:nvSpPr>
            <p:spPr>
              <a:xfrm>
                <a:off x="10001269" y="1712549"/>
                <a:ext cx="1800626" cy="347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n"/>
                </a:pPr>
                <a:r>
                  <a:rPr lang="zh-CN" alt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充值礼赠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3D15F890-681D-8534-63B0-9372C65F6005}"/>
                  </a:ext>
                </a:extLst>
              </p:cNvPr>
              <p:cNvSpPr txBox="1"/>
              <p:nvPr/>
            </p:nvSpPr>
            <p:spPr>
              <a:xfrm>
                <a:off x="10033619" y="2078128"/>
                <a:ext cx="2353308" cy="3286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充值满额赠送金额</a:t>
                </a:r>
              </a:p>
            </p:txBody>
          </p:sp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64B8159B-AC6E-29B9-087F-7EB772E1F0CC}"/>
                  </a:ext>
                </a:extLst>
              </p:cNvPr>
              <p:cNvSpPr txBox="1"/>
              <p:nvPr/>
            </p:nvSpPr>
            <p:spPr>
              <a:xfrm>
                <a:off x="10033619" y="2396833"/>
                <a:ext cx="2353308" cy="3286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充值满额返套券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74A4B275-8411-C51E-9475-09D57F6C709E}"/>
                  </a:ext>
                </a:extLst>
              </p:cNvPr>
              <p:cNvSpPr txBox="1"/>
              <p:nvPr/>
            </p:nvSpPr>
            <p:spPr>
              <a:xfrm>
                <a:off x="10001269" y="3108222"/>
                <a:ext cx="2353308" cy="3479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Wingdings" panose="05000000000000000000" pitchFamily="2" charset="2"/>
                  <a:buChar char="n"/>
                </a:pPr>
                <a:r>
                  <a:rPr lang="zh-CN" alt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储值会员成长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0D00F1C4-BD21-01D1-3B3C-4EA146D0F58F}"/>
                  </a:ext>
                </a:extLst>
              </p:cNvPr>
              <p:cNvSpPr txBox="1"/>
              <p:nvPr/>
            </p:nvSpPr>
            <p:spPr>
              <a:xfrm>
                <a:off x="10033618" y="3482487"/>
                <a:ext cx="2807205" cy="3189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储值满额自动升级会员等级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C8D3A72A-A211-A0E8-5178-4BD42DB80F73}"/>
                  </a:ext>
                </a:extLst>
              </p:cNvPr>
              <p:cNvSpPr txBox="1"/>
              <p:nvPr/>
            </p:nvSpPr>
            <p:spPr>
              <a:xfrm>
                <a:off x="10033619" y="3801194"/>
                <a:ext cx="3206887" cy="3286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050" dirty="0">
                    <a:solidFill>
                      <a:schemeClr val="bg1">
                        <a:lumMod val="6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按等级执行会员优惠权益</a:t>
                </a:r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3471210" y="1300481"/>
            <a:ext cx="8251016" cy="4909852"/>
          </a:xfrm>
          <a:prstGeom prst="rect">
            <a:avLst/>
          </a:prstGeom>
          <a:noFill/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7E30E51-DF9B-5E1C-B4C0-F98B29F8E8B4}"/>
              </a:ext>
            </a:extLst>
          </p:cNvPr>
          <p:cNvSpPr txBox="1"/>
          <p:nvPr/>
        </p:nvSpPr>
        <p:spPr>
          <a:xfrm>
            <a:off x="679595" y="1264666"/>
            <a:ext cx="10512480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通联持有预付卡发行牌照，可为企业单用途预付卡发行提供政策咨询、系统服务、数据安全保障等服务，</a:t>
            </a:r>
            <a:r>
              <a:rPr lang="zh-CN" altLang="en-US" sz="1400" b="1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保障业务合规发展</a:t>
            </a:r>
            <a:endParaRPr lang="en-US" altLang="zh-CN" sz="1400" b="1" kern="0" dirty="0">
              <a:solidFill>
                <a:schemeClr val="bg1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通联提供会员卡系统，实现充值、消费等功能，以此作为会员卡业务</a:t>
            </a:r>
            <a:r>
              <a:rPr lang="zh-CN" altLang="en-US" sz="1400" b="1" kern="0" dirty="0">
                <a:solidFill>
                  <a:schemeClr val="bg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资金管理的数据依据</a:t>
            </a:r>
          </a:p>
        </p:txBody>
      </p:sp>
    </p:spTree>
    <p:extLst>
      <p:ext uri="{BB962C8B-B14F-4D97-AF65-F5344CB8AC3E}">
        <p14:creationId xmlns:p14="http://schemas.microsoft.com/office/powerpoint/2010/main" val="91988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783590" y="761365"/>
            <a:ext cx="5883275" cy="431165"/>
            <a:chOff x="1136" y="1137"/>
            <a:chExt cx="9265" cy="679"/>
          </a:xfrm>
        </p:grpSpPr>
        <p:grpSp>
          <p:nvGrpSpPr>
            <p:cNvPr id="60" name="组合 59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62" name="矩形 61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 flipH="1">
              <a:off x="2348" y="1137"/>
              <a:ext cx="8053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3.10 </a:t>
              </a:r>
              <a:r>
                <a:rPr lang="zh-CN" altLang="en-US" sz="2200" dirty="0">
                  <a:cs typeface="+mn-ea"/>
                  <a:sym typeface="+mn-lt"/>
                </a:rPr>
                <a:t>会员卡产品插件：不记名卡券</a:t>
              </a:r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C343A558-8156-E465-C1A8-513E3DB3AC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8458" y="2571043"/>
            <a:ext cx="2104724" cy="2973178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C01428BA-BB68-D057-07D5-2BE4A8542A50}"/>
              </a:ext>
            </a:extLst>
          </p:cNvPr>
          <p:cNvGrpSpPr/>
          <p:nvPr/>
        </p:nvGrpSpPr>
        <p:grpSpPr>
          <a:xfrm>
            <a:off x="3414276" y="2661130"/>
            <a:ext cx="5881338" cy="3127334"/>
            <a:chOff x="2535172" y="1670477"/>
            <a:chExt cx="7559151" cy="4019492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E60741C0-E20B-B40F-4E9F-E5ACAC8E8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85933" y="1823758"/>
              <a:ext cx="6308390" cy="3866211"/>
            </a:xfrm>
            <a:prstGeom prst="rect">
              <a:avLst/>
            </a:prstGeom>
          </p:spPr>
        </p:pic>
        <p:sp>
          <p:nvSpPr>
            <p:cNvPr id="31" name="矩形: 圆角 51">
              <a:extLst>
                <a:ext uri="{FF2B5EF4-FFF2-40B4-BE49-F238E27FC236}">
                  <a16:creationId xmlns:a16="http://schemas.microsoft.com/office/drawing/2014/main" id="{8DBA34FC-117F-1256-C8D8-391B273D8982}"/>
                </a:ext>
              </a:extLst>
            </p:cNvPr>
            <p:cNvSpPr/>
            <p:nvPr/>
          </p:nvSpPr>
          <p:spPr>
            <a:xfrm>
              <a:off x="7104069" y="1823758"/>
              <a:ext cx="749342" cy="749341"/>
            </a:xfrm>
            <a:prstGeom prst="roundRect">
              <a:avLst>
                <a:gd name="adj" fmla="val 11001"/>
              </a:avLst>
            </a:prstGeom>
            <a:solidFill>
              <a:srgbClr val="EF82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64800" rtlCol="0" anchor="b" anchorCtr="0"/>
            <a:lstStyle/>
            <a:p>
              <a:pPr algn="ctr"/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游戏抽奖</a:t>
              </a:r>
            </a:p>
          </p:txBody>
        </p:sp>
        <p:sp>
          <p:nvSpPr>
            <p:cNvPr id="32" name="矩形: 圆角 44">
              <a:extLst>
                <a:ext uri="{FF2B5EF4-FFF2-40B4-BE49-F238E27FC236}">
                  <a16:creationId xmlns:a16="http://schemas.microsoft.com/office/drawing/2014/main" id="{FDB3CC42-A989-E0C9-60C8-52F2E9DFE961}"/>
                </a:ext>
              </a:extLst>
            </p:cNvPr>
            <p:cNvSpPr/>
            <p:nvPr/>
          </p:nvSpPr>
          <p:spPr>
            <a:xfrm>
              <a:off x="3808581" y="1670477"/>
              <a:ext cx="880430" cy="880430"/>
            </a:xfrm>
            <a:prstGeom prst="roundRect">
              <a:avLst>
                <a:gd name="adj" fmla="val 11001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64800" rtlCol="0" anchor="b" anchorCtr="0"/>
            <a:lstStyle/>
            <a:p>
              <a:pPr algn="ctr"/>
              <a:r>
                <a:rPr lang="zh-CN" altLang="en-US" sz="1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卡券转增</a:t>
              </a:r>
            </a:p>
          </p:txBody>
        </p:sp>
        <p:sp>
          <p:nvSpPr>
            <p:cNvPr id="33" name="矩形: 圆角 45">
              <a:extLst>
                <a:ext uri="{FF2B5EF4-FFF2-40B4-BE49-F238E27FC236}">
                  <a16:creationId xmlns:a16="http://schemas.microsoft.com/office/drawing/2014/main" id="{59D5FB00-CDA8-9B42-39C5-EB6DC6AE2187}"/>
                </a:ext>
              </a:extLst>
            </p:cNvPr>
            <p:cNvSpPr/>
            <p:nvPr/>
          </p:nvSpPr>
          <p:spPr>
            <a:xfrm>
              <a:off x="2535172" y="2490921"/>
              <a:ext cx="941843" cy="941843"/>
            </a:xfrm>
            <a:prstGeom prst="roundRect">
              <a:avLst>
                <a:gd name="adj" fmla="val 11001"/>
              </a:avLst>
            </a:prstGeom>
            <a:solidFill>
              <a:srgbClr val="47C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64800" rtlCol="0" anchor="b" anchorCtr="0"/>
            <a:lstStyle/>
            <a:p>
              <a:pPr algn="ctr"/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卡券分销</a:t>
              </a:r>
            </a:p>
          </p:txBody>
        </p: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70CC8ADD-1A63-F277-D436-1E6C7827B5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19196" y="1815291"/>
              <a:ext cx="493067" cy="378516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EB21F5DA-8447-A93F-6434-6731B5813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2866" y="2576308"/>
              <a:ext cx="604866" cy="484816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480CF91C-459A-6449-0CA3-FD485C23D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35520" y="1920330"/>
              <a:ext cx="280653" cy="318174"/>
            </a:xfrm>
            <a:prstGeom prst="rect">
              <a:avLst/>
            </a:prstGeom>
          </p:spPr>
        </p:pic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8E786E0-5354-7EB9-881B-77D5EC535C1F}"/>
              </a:ext>
            </a:extLst>
          </p:cNvPr>
          <p:cNvGrpSpPr/>
          <p:nvPr/>
        </p:nvGrpSpPr>
        <p:grpSpPr>
          <a:xfrm>
            <a:off x="1010580" y="1765938"/>
            <a:ext cx="10170839" cy="427867"/>
            <a:chOff x="440011" y="1577387"/>
            <a:chExt cx="11213241" cy="427867"/>
          </a:xfrm>
        </p:grpSpPr>
        <p:sp>
          <p:nvSpPr>
            <p:cNvPr id="37" name="矩形: 圆角 74">
              <a:extLst>
                <a:ext uri="{FF2B5EF4-FFF2-40B4-BE49-F238E27FC236}">
                  <a16:creationId xmlns:a16="http://schemas.microsoft.com/office/drawing/2014/main" id="{D4F9D3D1-6C6B-9638-FD65-2FFA8909485C}"/>
                </a:ext>
              </a:extLst>
            </p:cNvPr>
            <p:cNvSpPr/>
            <p:nvPr/>
          </p:nvSpPr>
          <p:spPr>
            <a:xfrm>
              <a:off x="440011" y="1577741"/>
              <a:ext cx="3246626" cy="421044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41B7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36000" bIns="0" rtlCol="0" anchor="ctr"/>
            <a:lstStyle/>
            <a:p>
              <a:pPr algn="ctr"/>
              <a:r>
                <a:rPr lang="zh-CN" altLang="en-US" sz="1400" b="1" dirty="0">
                  <a:solidFill>
                    <a:srgbClr val="41B7D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丰富卡券类型，满足各种场景</a:t>
              </a:r>
            </a:p>
          </p:txBody>
        </p:sp>
        <p:sp>
          <p:nvSpPr>
            <p:cNvPr id="39" name="矩形: 圆角 75">
              <a:extLst>
                <a:ext uri="{FF2B5EF4-FFF2-40B4-BE49-F238E27FC236}">
                  <a16:creationId xmlns:a16="http://schemas.microsoft.com/office/drawing/2014/main" id="{8ABF8AE0-EEA0-7DC1-CF60-4A6DBB0E19D9}"/>
                </a:ext>
              </a:extLst>
            </p:cNvPr>
            <p:cNvSpPr/>
            <p:nvPr/>
          </p:nvSpPr>
          <p:spPr>
            <a:xfrm>
              <a:off x="3935031" y="1584210"/>
              <a:ext cx="3303800" cy="421044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41B7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36000" bIns="0" rtlCol="0" anchor="ctr"/>
            <a:lstStyle/>
            <a:p>
              <a:pPr algn="ctr"/>
              <a:r>
                <a:rPr lang="zh-CN" altLang="en-US" sz="1400" b="1" dirty="0">
                  <a:solidFill>
                    <a:srgbClr val="41B7D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全渠道投放，拉新、促活利器</a:t>
              </a:r>
            </a:p>
          </p:txBody>
        </p:sp>
        <p:sp>
          <p:nvSpPr>
            <p:cNvPr id="40" name="矩形: 圆角 76">
              <a:extLst>
                <a:ext uri="{FF2B5EF4-FFF2-40B4-BE49-F238E27FC236}">
                  <a16:creationId xmlns:a16="http://schemas.microsoft.com/office/drawing/2014/main" id="{BF612C93-FE27-2FD0-92F3-04862F914B3C}"/>
                </a:ext>
              </a:extLst>
            </p:cNvPr>
            <p:cNvSpPr/>
            <p:nvPr/>
          </p:nvSpPr>
          <p:spPr>
            <a:xfrm>
              <a:off x="7486346" y="1577387"/>
              <a:ext cx="4166906" cy="421044"/>
            </a:xfrm>
            <a:prstGeom prst="roundRect">
              <a:avLst>
                <a:gd name="adj" fmla="val 50000"/>
              </a:avLst>
            </a:prstGeom>
            <a:noFill/>
            <a:ln w="19050">
              <a:solidFill>
                <a:srgbClr val="41B7D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36000" bIns="0" rtlCol="0" anchor="ctr"/>
            <a:lstStyle/>
            <a:p>
              <a:pPr algn="ctr"/>
              <a:r>
                <a:rPr lang="zh-CN" altLang="en-US" sz="1400" b="1" dirty="0">
                  <a:solidFill>
                    <a:srgbClr val="41B7D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支持提供</a:t>
              </a:r>
              <a:r>
                <a:rPr lang="en-US" altLang="zh-CN" sz="1400" b="1" dirty="0">
                  <a:solidFill>
                    <a:srgbClr val="41B7D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API</a:t>
              </a:r>
              <a:r>
                <a:rPr lang="zh-CN" altLang="en-US" sz="1400" b="1" dirty="0">
                  <a:solidFill>
                    <a:srgbClr val="41B7D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供收银软件对接</a:t>
              </a:r>
            </a:p>
          </p:txBody>
        </p:sp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id="{9C4CB1EC-8BFD-B034-7FD1-0FE8D83B730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1102" y="2855526"/>
            <a:ext cx="2605715" cy="2784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91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HUDEYU\Desktop\网站图片\摄图网_500704637.jpg摄图网_50070463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9770" y="605790"/>
            <a:ext cx="10779125" cy="56457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99770" y="626745"/>
            <a:ext cx="10793095" cy="5624830"/>
          </a:xfrm>
          <a:prstGeom prst="rect">
            <a:avLst/>
          </a:prstGeom>
          <a:gradFill>
            <a:gsLst>
              <a:gs pos="100000">
                <a:srgbClr val="2A96AA">
                  <a:alpha val="87000"/>
                </a:srgbClr>
              </a:gs>
              <a:gs pos="1000">
                <a:srgbClr val="13639C">
                  <a:alpha val="88000"/>
                </a:srgbClr>
              </a:gs>
              <a:gs pos="53000">
                <a:srgbClr val="2A96AA">
                  <a:alpha val="78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7" name="îṧ1îḍé"/>
          <p:cNvGrpSpPr/>
          <p:nvPr/>
        </p:nvGrpSpPr>
        <p:grpSpPr>
          <a:xfrm>
            <a:off x="1770876" y="2450618"/>
            <a:ext cx="2358637" cy="2096555"/>
            <a:chOff x="660400" y="1862045"/>
            <a:chExt cx="3982872" cy="3540310"/>
          </a:xfrm>
        </p:grpSpPr>
        <p:sp>
          <p:nvSpPr>
            <p:cNvPr id="11" name="íSľíḋe"/>
            <p:cNvSpPr/>
            <p:nvPr/>
          </p:nvSpPr>
          <p:spPr bwMode="auto">
            <a:xfrm>
              <a:off x="660400" y="1862045"/>
              <a:ext cx="1127837" cy="3540310"/>
            </a:xfrm>
            <a:custGeom>
              <a:avLst/>
              <a:gdLst>
                <a:gd name="T0" fmla="*/ 40 w 334"/>
                <a:gd name="T1" fmla="*/ 541 h 1083"/>
                <a:gd name="T2" fmla="*/ 334 w 334"/>
                <a:gd name="T3" fmla="*/ 45 h 1083"/>
                <a:gd name="T4" fmla="*/ 334 w 334"/>
                <a:gd name="T5" fmla="*/ 0 h 1083"/>
                <a:gd name="T6" fmla="*/ 0 w 334"/>
                <a:gd name="T7" fmla="*/ 541 h 1083"/>
                <a:gd name="T8" fmla="*/ 334 w 334"/>
                <a:gd name="T9" fmla="*/ 1083 h 1083"/>
                <a:gd name="T10" fmla="*/ 334 w 334"/>
                <a:gd name="T11" fmla="*/ 1038 h 1083"/>
                <a:gd name="T12" fmla="*/ 40 w 334"/>
                <a:gd name="T13" fmla="*/ 541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83">
                  <a:moveTo>
                    <a:pt x="40" y="541"/>
                  </a:moveTo>
                  <a:cubicBezTo>
                    <a:pt x="40" y="328"/>
                    <a:pt x="159" y="141"/>
                    <a:pt x="334" y="45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136" y="100"/>
                    <a:pt x="0" y="305"/>
                    <a:pt x="0" y="541"/>
                  </a:cubicBezTo>
                  <a:cubicBezTo>
                    <a:pt x="0" y="778"/>
                    <a:pt x="136" y="983"/>
                    <a:pt x="334" y="1083"/>
                  </a:cubicBezTo>
                  <a:cubicBezTo>
                    <a:pt x="334" y="1038"/>
                    <a:pt x="334" y="1038"/>
                    <a:pt x="334" y="1038"/>
                  </a:cubicBezTo>
                  <a:cubicBezTo>
                    <a:pt x="159" y="941"/>
                    <a:pt x="40" y="755"/>
                    <a:pt x="40" y="5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ïşľïde"/>
            <p:cNvSpPr/>
            <p:nvPr/>
          </p:nvSpPr>
          <p:spPr bwMode="auto">
            <a:xfrm>
              <a:off x="3515435" y="1862045"/>
              <a:ext cx="1127837" cy="3540310"/>
            </a:xfrm>
            <a:custGeom>
              <a:avLst/>
              <a:gdLst>
                <a:gd name="T0" fmla="*/ 344 w 344"/>
                <a:gd name="T1" fmla="*/ 547 h 1094"/>
                <a:gd name="T2" fmla="*/ 0 w 344"/>
                <a:gd name="T3" fmla="*/ 0 h 1094"/>
                <a:gd name="T4" fmla="*/ 0 w 344"/>
                <a:gd name="T5" fmla="*/ 45 h 1094"/>
                <a:gd name="T6" fmla="*/ 304 w 344"/>
                <a:gd name="T7" fmla="*/ 547 h 1094"/>
                <a:gd name="T8" fmla="*/ 0 w 344"/>
                <a:gd name="T9" fmla="*/ 1050 h 1094"/>
                <a:gd name="T10" fmla="*/ 0 w 344"/>
                <a:gd name="T11" fmla="*/ 1094 h 1094"/>
                <a:gd name="T12" fmla="*/ 344 w 344"/>
                <a:gd name="T13" fmla="*/ 547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1094">
                  <a:moveTo>
                    <a:pt x="344" y="547"/>
                  </a:moveTo>
                  <a:cubicBezTo>
                    <a:pt x="344" y="307"/>
                    <a:pt x="203" y="99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81" y="140"/>
                    <a:pt x="304" y="330"/>
                    <a:pt x="304" y="547"/>
                  </a:cubicBezTo>
                  <a:cubicBezTo>
                    <a:pt x="304" y="765"/>
                    <a:pt x="181" y="955"/>
                    <a:pt x="0" y="1050"/>
                  </a:cubicBezTo>
                  <a:cubicBezTo>
                    <a:pt x="0" y="1094"/>
                    <a:pt x="0" y="1094"/>
                    <a:pt x="0" y="1094"/>
                  </a:cubicBezTo>
                  <a:cubicBezTo>
                    <a:pt x="203" y="996"/>
                    <a:pt x="344" y="788"/>
                    <a:pt x="344" y="5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0" name="îsľiḍe"/>
          <p:cNvSpPr txBox="1"/>
          <p:nvPr/>
        </p:nvSpPr>
        <p:spPr>
          <a:xfrm>
            <a:off x="4771611" y="3120468"/>
            <a:ext cx="2826578" cy="75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营销增值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49645" y="2755502"/>
            <a:ext cx="17271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8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8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6387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346B759-9D42-3DFD-BF7A-1DFD80DB0F8E}"/>
              </a:ext>
            </a:extLst>
          </p:cNvPr>
          <p:cNvSpPr/>
          <p:nvPr/>
        </p:nvSpPr>
        <p:spPr>
          <a:xfrm>
            <a:off x="0" y="3217333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2101DB8-1AE1-BC98-95D2-9443CEF6294A}"/>
              </a:ext>
            </a:extLst>
          </p:cNvPr>
          <p:cNvSpPr>
            <a:spLocks noChangeAspect="1"/>
          </p:cNvSpPr>
          <p:nvPr/>
        </p:nvSpPr>
        <p:spPr>
          <a:xfrm>
            <a:off x="4279886" y="2527129"/>
            <a:ext cx="1368000" cy="1368000"/>
          </a:xfrm>
          <a:prstGeom prst="roundRect">
            <a:avLst>
              <a:gd name="adj" fmla="val 100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银行权益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9BDCF24-19DE-F279-8B66-2BFDCD0897F3}"/>
              </a:ext>
            </a:extLst>
          </p:cNvPr>
          <p:cNvSpPr>
            <a:spLocks noChangeAspect="1"/>
          </p:cNvSpPr>
          <p:nvPr/>
        </p:nvSpPr>
        <p:spPr>
          <a:xfrm>
            <a:off x="6555849" y="2703355"/>
            <a:ext cx="1015549" cy="1015549"/>
          </a:xfrm>
          <a:prstGeom prst="roundRect">
            <a:avLst>
              <a:gd name="adj" fmla="val 10015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数字导购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782A38-C73A-E992-250A-20B203B0593D}"/>
              </a:ext>
            </a:extLst>
          </p:cNvPr>
          <p:cNvSpPr txBox="1"/>
          <p:nvPr/>
        </p:nvSpPr>
        <p:spPr>
          <a:xfrm>
            <a:off x="4634409" y="4585333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银行营销落地一站式服务</a:t>
            </a:r>
          </a:p>
        </p:txBody>
      </p:sp>
    </p:spTree>
    <p:extLst>
      <p:ext uri="{BB962C8B-B14F-4D97-AF65-F5344CB8AC3E}">
        <p14:creationId xmlns:p14="http://schemas.microsoft.com/office/powerpoint/2010/main" val="67503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783590" y="761365"/>
            <a:ext cx="6219190" cy="431165"/>
            <a:chOff x="1136" y="1137"/>
            <a:chExt cx="9794" cy="679"/>
          </a:xfrm>
        </p:grpSpPr>
        <p:grpSp>
          <p:nvGrpSpPr>
            <p:cNvPr id="32" name="组合 31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34" name="矩形 33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 flipH="1">
              <a:off x="2348" y="1137"/>
              <a:ext cx="858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4.1 </a:t>
              </a:r>
              <a:r>
                <a:rPr lang="zh-CN" altLang="en-US" sz="2200" dirty="0">
                  <a:cs typeface="+mn-ea"/>
                  <a:sym typeface="+mn-lt"/>
                </a:rPr>
                <a:t>银行活动引流</a:t>
              </a: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86E99ACA-F6B0-198D-6916-E1F29E56C33C}"/>
              </a:ext>
            </a:extLst>
          </p:cNvPr>
          <p:cNvSpPr txBox="1"/>
          <p:nvPr/>
        </p:nvSpPr>
        <p:spPr>
          <a:xfrm>
            <a:off x="716631" y="1501236"/>
            <a:ext cx="9036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引入全国多家主流银行营销资源，开展丰富的营销活动形式，提升门店营业额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361871" y="6923672"/>
            <a:ext cx="3039924" cy="3621255"/>
            <a:chOff x="669777" y="2745058"/>
            <a:chExt cx="3185196" cy="3794308"/>
          </a:xfrm>
        </p:grpSpPr>
        <p:grpSp>
          <p:nvGrpSpPr>
            <p:cNvPr id="14" name="组合 13"/>
            <p:cNvGrpSpPr/>
            <p:nvPr/>
          </p:nvGrpSpPr>
          <p:grpSpPr>
            <a:xfrm>
              <a:off x="703580" y="2745058"/>
              <a:ext cx="958396" cy="1113173"/>
              <a:chOff x="515985" y="2405376"/>
              <a:chExt cx="1161647" cy="1349249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515985" y="2405376"/>
                <a:ext cx="1161647" cy="134924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7874" y="2692002"/>
                <a:ext cx="626917" cy="887147"/>
              </a:xfrm>
              <a:prstGeom prst="rect">
                <a:avLst/>
              </a:prstGeom>
            </p:spPr>
          </p:pic>
        </p:grpSp>
        <p:grpSp>
          <p:nvGrpSpPr>
            <p:cNvPr id="13" name="组合 12"/>
            <p:cNvGrpSpPr/>
            <p:nvPr/>
          </p:nvGrpSpPr>
          <p:grpSpPr>
            <a:xfrm>
              <a:off x="1709632" y="2745058"/>
              <a:ext cx="958396" cy="1113173"/>
              <a:chOff x="1932109" y="2380839"/>
              <a:chExt cx="1161647" cy="1349249"/>
            </a:xfrm>
          </p:grpSpPr>
          <p:sp>
            <p:nvSpPr>
              <p:cNvPr id="93" name="圆角矩形 92"/>
              <p:cNvSpPr/>
              <p:nvPr/>
            </p:nvSpPr>
            <p:spPr>
              <a:xfrm>
                <a:off x="1932109" y="2380839"/>
                <a:ext cx="1161647" cy="134924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036317" y="2811282"/>
                <a:ext cx="929413" cy="596860"/>
              </a:xfrm>
              <a:prstGeom prst="rect">
                <a:avLst/>
              </a:prstGeom>
            </p:spPr>
          </p:pic>
        </p:grpSp>
        <p:grpSp>
          <p:nvGrpSpPr>
            <p:cNvPr id="11" name="组合 10"/>
            <p:cNvGrpSpPr/>
            <p:nvPr/>
          </p:nvGrpSpPr>
          <p:grpSpPr>
            <a:xfrm>
              <a:off x="2833894" y="2765860"/>
              <a:ext cx="1021079" cy="1113174"/>
              <a:chOff x="515985" y="4263161"/>
              <a:chExt cx="1237624" cy="1349249"/>
            </a:xfrm>
          </p:grpSpPr>
          <p:sp>
            <p:nvSpPr>
              <p:cNvPr id="94" name="圆角矩形 93"/>
              <p:cNvSpPr/>
              <p:nvPr/>
            </p:nvSpPr>
            <p:spPr>
              <a:xfrm>
                <a:off x="515985" y="4263161"/>
                <a:ext cx="1161647" cy="1349249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8089" y="4329910"/>
                <a:ext cx="1225520" cy="1224500"/>
              </a:xfrm>
              <a:prstGeom prst="rect">
                <a:avLst/>
              </a:prstGeom>
            </p:spPr>
          </p:pic>
        </p:grpSp>
        <p:sp>
          <p:nvSpPr>
            <p:cNvPr id="95" name="圆角矩形 94"/>
            <p:cNvSpPr/>
            <p:nvPr/>
          </p:nvSpPr>
          <p:spPr>
            <a:xfrm>
              <a:off x="684971" y="4061291"/>
              <a:ext cx="958396" cy="111317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1717012" y="4061291"/>
              <a:ext cx="958396" cy="111317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>
              <a:off x="2781825" y="4061291"/>
              <a:ext cx="958396" cy="111317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>
              <a:off x="669777" y="5319238"/>
              <a:ext cx="958396" cy="111317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1701818" y="5319238"/>
              <a:ext cx="958396" cy="111317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2766631" y="5319238"/>
              <a:ext cx="958396" cy="111317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…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4584" y="4382018"/>
              <a:ext cx="692878" cy="46028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5660" y="4401346"/>
              <a:ext cx="886690" cy="58610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541" y="4398630"/>
              <a:ext cx="855493" cy="565481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314" y="5471707"/>
              <a:ext cx="938722" cy="93794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5573" y="5460177"/>
              <a:ext cx="1080089" cy="1079189"/>
            </a:xfrm>
            <a:prstGeom prst="rect">
              <a:avLst/>
            </a:prstGeom>
          </p:spPr>
        </p:pic>
      </p:grp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64C644C4-E324-AB22-67D7-8DFD28D4B47A}"/>
              </a:ext>
            </a:extLst>
          </p:cNvPr>
          <p:cNvSpPr/>
          <p:nvPr/>
        </p:nvSpPr>
        <p:spPr>
          <a:xfrm>
            <a:off x="4672085" y="2287603"/>
            <a:ext cx="4473017" cy="3873818"/>
          </a:xfrm>
          <a:prstGeom prst="roundRect">
            <a:avLst>
              <a:gd name="adj" fmla="val 3167"/>
            </a:avLst>
          </a:prstGeom>
          <a:solidFill>
            <a:srgbClr val="FCFCFC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6" name="图片 95">
            <a:extLst>
              <a:ext uri="{FF2B5EF4-FFF2-40B4-BE49-F238E27FC236}">
                <a16:creationId xmlns:a16="http://schemas.microsoft.com/office/drawing/2014/main" id="{441BB60E-3D4A-D09E-F98F-19D0D4318A3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56286" y="4151196"/>
            <a:ext cx="540000" cy="540000"/>
          </a:xfrm>
          <a:prstGeom prst="rect">
            <a:avLst/>
          </a:prstGeom>
        </p:spPr>
      </p:pic>
      <p:pic>
        <p:nvPicPr>
          <p:cNvPr id="97" name="图片 96">
            <a:extLst>
              <a:ext uri="{FF2B5EF4-FFF2-40B4-BE49-F238E27FC236}">
                <a16:creationId xmlns:a16="http://schemas.microsoft.com/office/drawing/2014/main" id="{21763672-1ED6-4572-48B2-FA6FBE118E2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47994" y="4151196"/>
            <a:ext cx="540000" cy="540000"/>
          </a:xfrm>
          <a:prstGeom prst="rect">
            <a:avLst/>
          </a:prstGeom>
        </p:spPr>
      </p:pic>
      <p:pic>
        <p:nvPicPr>
          <p:cNvPr id="98" name="图片 97">
            <a:extLst>
              <a:ext uri="{FF2B5EF4-FFF2-40B4-BE49-F238E27FC236}">
                <a16:creationId xmlns:a16="http://schemas.microsoft.com/office/drawing/2014/main" id="{1F8902FD-9427-DA29-2199-F5A3CE2F9D2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92484" y="4151196"/>
            <a:ext cx="540000" cy="540000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C0F5796D-46BB-1674-39ED-56721551B6A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647994" y="5125640"/>
            <a:ext cx="540000" cy="540000"/>
          </a:xfrm>
          <a:prstGeom prst="rect">
            <a:avLst/>
          </a:prstGeom>
        </p:spPr>
      </p:pic>
      <p:pic>
        <p:nvPicPr>
          <p:cNvPr id="100" name="图片 99">
            <a:extLst>
              <a:ext uri="{FF2B5EF4-FFF2-40B4-BE49-F238E27FC236}">
                <a16:creationId xmlns:a16="http://schemas.microsoft.com/office/drawing/2014/main" id="{63641672-7B78-6857-4ED2-12BC548F3E8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092484" y="5125640"/>
            <a:ext cx="540000" cy="540000"/>
          </a:xfrm>
          <a:prstGeom prst="rect">
            <a:avLst/>
          </a:prstGeom>
        </p:spPr>
      </p:pic>
      <p:pic>
        <p:nvPicPr>
          <p:cNvPr id="101" name="图片 100">
            <a:extLst>
              <a:ext uri="{FF2B5EF4-FFF2-40B4-BE49-F238E27FC236}">
                <a16:creationId xmlns:a16="http://schemas.microsoft.com/office/drawing/2014/main" id="{7AF1268B-35B2-83E5-AA2B-523ACC89611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156286" y="5125640"/>
            <a:ext cx="540000" cy="540000"/>
          </a:xfrm>
          <a:prstGeom prst="rect">
            <a:avLst/>
          </a:prstGeom>
        </p:spPr>
      </p:pic>
      <p:pic>
        <p:nvPicPr>
          <p:cNvPr id="103" name="图片 102">
            <a:extLst>
              <a:ext uri="{FF2B5EF4-FFF2-40B4-BE49-F238E27FC236}">
                <a16:creationId xmlns:a16="http://schemas.microsoft.com/office/drawing/2014/main" id="{DC43B0CE-FA5F-6C66-AC88-B739B703245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23780" y="2315000"/>
            <a:ext cx="2403636" cy="4013956"/>
          </a:xfrm>
          <a:prstGeom prst="rect">
            <a:avLst/>
          </a:prstGeom>
        </p:spPr>
      </p:pic>
      <p:sp>
        <p:nvSpPr>
          <p:cNvPr id="104" name="文本框 103">
            <a:extLst>
              <a:ext uri="{FF2B5EF4-FFF2-40B4-BE49-F238E27FC236}">
                <a16:creationId xmlns:a16="http://schemas.microsoft.com/office/drawing/2014/main" id="{70A80EC7-4EAF-7091-1E6F-76A3823B9443}"/>
              </a:ext>
            </a:extLst>
          </p:cNvPr>
          <p:cNvSpPr txBox="1"/>
          <p:nvPr/>
        </p:nvSpPr>
        <p:spPr>
          <a:xfrm>
            <a:off x="4887425" y="4688813"/>
            <a:ext cx="10777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折扣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立减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A25CEF75-2CA1-122E-5D23-FCA631D70719}"/>
              </a:ext>
            </a:extLst>
          </p:cNvPr>
          <p:cNvSpPr txBox="1"/>
          <p:nvPr/>
        </p:nvSpPr>
        <p:spPr>
          <a:xfrm>
            <a:off x="4943732" y="5665630"/>
            <a:ext cx="9651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单品券</a:t>
            </a: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0A29C440-806E-C9D4-6A92-A61BE38F7268}"/>
              </a:ext>
            </a:extLst>
          </p:cNvPr>
          <p:cNvSpPr txBox="1"/>
          <p:nvPr/>
        </p:nvSpPr>
        <p:spPr>
          <a:xfrm>
            <a:off x="6435441" y="4688813"/>
            <a:ext cx="96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团购券</a:t>
            </a: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FAB27C44-D338-78CD-7ED7-8C5B535EF67C}"/>
              </a:ext>
            </a:extLst>
          </p:cNvPr>
          <p:cNvSpPr txBox="1"/>
          <p:nvPr/>
        </p:nvSpPr>
        <p:spPr>
          <a:xfrm>
            <a:off x="6435441" y="5665630"/>
            <a:ext cx="96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立减金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E40AA903-DBF9-0243-7397-CE359BA30C8D}"/>
              </a:ext>
            </a:extLst>
          </p:cNvPr>
          <p:cNvSpPr txBox="1"/>
          <p:nvPr/>
        </p:nvSpPr>
        <p:spPr>
          <a:xfrm>
            <a:off x="7879931" y="4688813"/>
            <a:ext cx="96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满减券</a:t>
            </a:r>
          </a:p>
        </p:txBody>
      </p:sp>
      <p:sp>
        <p:nvSpPr>
          <p:cNvPr id="113" name="文本框 112">
            <a:extLst>
              <a:ext uri="{FF2B5EF4-FFF2-40B4-BE49-F238E27FC236}">
                <a16:creationId xmlns:a16="http://schemas.microsoft.com/office/drawing/2014/main" id="{2A00ADC5-3D4A-AD88-F57C-98CDC2E6B0BF}"/>
              </a:ext>
            </a:extLst>
          </p:cNvPr>
          <p:cNvSpPr txBox="1"/>
          <p:nvPr/>
        </p:nvSpPr>
        <p:spPr>
          <a:xfrm>
            <a:off x="7879931" y="5665630"/>
            <a:ext cx="9651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积分兑换</a:t>
            </a:r>
          </a:p>
        </p:txBody>
      </p:sp>
      <p:pic>
        <p:nvPicPr>
          <p:cNvPr id="114" name="图片 113">
            <a:extLst>
              <a:ext uri="{FF2B5EF4-FFF2-40B4-BE49-F238E27FC236}">
                <a16:creationId xmlns:a16="http://schemas.microsoft.com/office/drawing/2014/main" id="{7669A55E-F713-8181-7F6A-AF8356CA24EF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t="4532" r="-12" b="12029"/>
          <a:stretch/>
        </p:blipFill>
        <p:spPr>
          <a:xfrm>
            <a:off x="2896744" y="2315000"/>
            <a:ext cx="1486867" cy="3846421"/>
          </a:xfrm>
          <a:prstGeom prst="roundRect">
            <a:avLst>
              <a:gd name="adj" fmla="val 5613"/>
            </a:avLst>
          </a:prstGeom>
          <a:effectLst>
            <a:outerShdw blurRad="50800" dist="635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AEF94441-6CD5-A1C3-782F-FDD1CC4208F7}"/>
              </a:ext>
            </a:extLst>
          </p:cNvPr>
          <p:cNvGrpSpPr/>
          <p:nvPr/>
        </p:nvGrpSpPr>
        <p:grpSpPr>
          <a:xfrm>
            <a:off x="5042383" y="3364156"/>
            <a:ext cx="3669279" cy="572585"/>
            <a:chOff x="5262662" y="3007060"/>
            <a:chExt cx="3669279" cy="572585"/>
          </a:xfrm>
        </p:grpSpPr>
        <p:pic>
          <p:nvPicPr>
            <p:cNvPr id="116" name="图片 115">
              <a:extLst>
                <a:ext uri="{FF2B5EF4-FFF2-40B4-BE49-F238E27FC236}">
                  <a16:creationId xmlns:a16="http://schemas.microsoft.com/office/drawing/2014/main" id="{AD2DE689-5CF1-6AAD-8A31-6BE3264E23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6817320" y="3007060"/>
              <a:ext cx="556844" cy="560613"/>
            </a:xfrm>
            <a:prstGeom prst="rect">
              <a:avLst/>
            </a:prstGeom>
          </p:spPr>
        </p:pic>
        <p:pic>
          <p:nvPicPr>
            <p:cNvPr id="117" name="图片 116">
              <a:extLst>
                <a:ext uri="{FF2B5EF4-FFF2-40B4-BE49-F238E27FC236}">
                  <a16:creationId xmlns:a16="http://schemas.microsoft.com/office/drawing/2014/main" id="{F77AC8EB-76AE-AA5B-0473-56795D6FF2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95" t="4571" r="21950" b="6167"/>
            <a:stretch/>
          </p:blipFill>
          <p:spPr>
            <a:xfrm>
              <a:off x="5262662" y="3020521"/>
              <a:ext cx="554501" cy="552861"/>
            </a:xfrm>
            <a:prstGeom prst="rect">
              <a:avLst/>
            </a:prstGeom>
          </p:spPr>
        </p:pic>
        <p:pic>
          <p:nvPicPr>
            <p:cNvPr id="118" name="图片 117">
              <a:extLst>
                <a:ext uri="{FF2B5EF4-FFF2-40B4-BE49-F238E27FC236}">
                  <a16:creationId xmlns:a16="http://schemas.microsoft.com/office/drawing/2014/main" id="{0DC32AAF-24B0-003F-E2EA-34F1BB5B59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34241" y="3022023"/>
              <a:ext cx="557621" cy="557622"/>
            </a:xfrm>
            <a:prstGeom prst="rect">
              <a:avLst/>
            </a:prstGeom>
          </p:spPr>
        </p:pic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41822FA2-F87F-41B4-005C-77B557F09973}"/>
                </a:ext>
              </a:extLst>
            </p:cNvPr>
            <p:cNvGrpSpPr/>
            <p:nvPr/>
          </p:nvGrpSpPr>
          <p:grpSpPr>
            <a:xfrm>
              <a:off x="8374321" y="3015360"/>
              <a:ext cx="557620" cy="557622"/>
              <a:chOff x="7597375" y="3015360"/>
              <a:chExt cx="557620" cy="557622"/>
            </a:xfrm>
          </p:grpSpPr>
          <p:sp>
            <p:nvSpPr>
              <p:cNvPr id="123" name="矩形: 圆角 122">
                <a:extLst>
                  <a:ext uri="{FF2B5EF4-FFF2-40B4-BE49-F238E27FC236}">
                    <a16:creationId xmlns:a16="http://schemas.microsoft.com/office/drawing/2014/main" id="{47F6BCA6-0D86-FE12-A557-B663DD2CF18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7597375" y="3015360"/>
                <a:ext cx="557620" cy="557622"/>
              </a:xfrm>
              <a:prstGeom prst="roundRect">
                <a:avLst>
                  <a:gd name="adj" fmla="val 9534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24" name="图片 123">
                <a:extLst>
                  <a:ext uri="{FF2B5EF4-FFF2-40B4-BE49-F238E27FC236}">
                    <a16:creationId xmlns:a16="http://schemas.microsoft.com/office/drawing/2014/main" id="{47D04C96-A805-9291-D2A8-70F220D3649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41228" y="3054785"/>
                <a:ext cx="472119" cy="484154"/>
              </a:xfrm>
              <a:prstGeom prst="rect">
                <a:avLst/>
              </a:prstGeom>
            </p:spPr>
          </p:pic>
        </p:grpSp>
        <p:grpSp>
          <p:nvGrpSpPr>
            <p:cNvPr id="120" name="组合 119">
              <a:extLst>
                <a:ext uri="{FF2B5EF4-FFF2-40B4-BE49-F238E27FC236}">
                  <a16:creationId xmlns:a16="http://schemas.microsoft.com/office/drawing/2014/main" id="{36C97B38-993C-BB7D-1C08-506E0C4D1A6E}"/>
                </a:ext>
              </a:extLst>
            </p:cNvPr>
            <p:cNvGrpSpPr/>
            <p:nvPr/>
          </p:nvGrpSpPr>
          <p:grpSpPr>
            <a:xfrm>
              <a:off x="7595815" y="3015360"/>
              <a:ext cx="557620" cy="557622"/>
              <a:chOff x="6817314" y="3015360"/>
              <a:chExt cx="557620" cy="557622"/>
            </a:xfrm>
          </p:grpSpPr>
          <p:sp>
            <p:nvSpPr>
              <p:cNvPr id="121" name="矩形: 圆角 120">
                <a:extLst>
                  <a:ext uri="{FF2B5EF4-FFF2-40B4-BE49-F238E27FC236}">
                    <a16:creationId xmlns:a16="http://schemas.microsoft.com/office/drawing/2014/main" id="{B0E24CCC-9961-6846-22D9-7A201223AAC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817314" y="3015360"/>
                <a:ext cx="557620" cy="557622"/>
              </a:xfrm>
              <a:prstGeom prst="roundRect">
                <a:avLst>
                  <a:gd name="adj" fmla="val 9534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122" name="图片 121">
                <a:extLst>
                  <a:ext uri="{FF2B5EF4-FFF2-40B4-BE49-F238E27FC236}">
                    <a16:creationId xmlns:a16="http://schemas.microsoft.com/office/drawing/2014/main" id="{FEAA05F1-8928-C82A-A5EA-6B4E02B9AA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17314" y="3030425"/>
                <a:ext cx="537647" cy="540818"/>
              </a:xfrm>
              <a:prstGeom prst="rect">
                <a:avLst/>
              </a:prstGeom>
            </p:spPr>
          </p:pic>
        </p:grpSp>
      </p:grpSp>
      <p:cxnSp>
        <p:nvCxnSpPr>
          <p:cNvPr id="125" name="直接连接符 124">
            <a:extLst>
              <a:ext uri="{FF2B5EF4-FFF2-40B4-BE49-F238E27FC236}">
                <a16:creationId xmlns:a16="http://schemas.microsoft.com/office/drawing/2014/main" id="{D6BA326F-A6FF-4BDA-9486-74510CBD8AE2}"/>
              </a:ext>
            </a:extLst>
          </p:cNvPr>
          <p:cNvCxnSpPr/>
          <p:nvPr/>
        </p:nvCxnSpPr>
        <p:spPr>
          <a:xfrm>
            <a:off x="5042383" y="3148422"/>
            <a:ext cx="366927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组合 125">
            <a:extLst>
              <a:ext uri="{FF2B5EF4-FFF2-40B4-BE49-F238E27FC236}">
                <a16:creationId xmlns:a16="http://schemas.microsoft.com/office/drawing/2014/main" id="{88EC3D17-3FE1-5C15-A325-BB78182D6779}"/>
              </a:ext>
            </a:extLst>
          </p:cNvPr>
          <p:cNvGrpSpPr/>
          <p:nvPr/>
        </p:nvGrpSpPr>
        <p:grpSpPr>
          <a:xfrm>
            <a:off x="9515400" y="4060916"/>
            <a:ext cx="791865" cy="318060"/>
            <a:chOff x="2915544" y="2966511"/>
            <a:chExt cx="791865" cy="318060"/>
          </a:xfrm>
          <a:solidFill>
            <a:srgbClr val="47CFFF"/>
          </a:solidFill>
        </p:grpSpPr>
        <p:sp>
          <p:nvSpPr>
            <p:cNvPr id="127" name="箭头: V 形 94">
              <a:extLst>
                <a:ext uri="{FF2B5EF4-FFF2-40B4-BE49-F238E27FC236}">
                  <a16:creationId xmlns:a16="http://schemas.microsoft.com/office/drawing/2014/main" id="{F6FBBD49-714B-DCBF-D924-FCD32A26CAB6}"/>
                </a:ext>
              </a:extLst>
            </p:cNvPr>
            <p:cNvSpPr/>
            <p:nvPr/>
          </p:nvSpPr>
          <p:spPr>
            <a:xfrm>
              <a:off x="3153763" y="2966511"/>
              <a:ext cx="307342" cy="31806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箭头: V 形 94">
              <a:extLst>
                <a:ext uri="{FF2B5EF4-FFF2-40B4-BE49-F238E27FC236}">
                  <a16:creationId xmlns:a16="http://schemas.microsoft.com/office/drawing/2014/main" id="{B54382D7-F2F3-2EE3-9E9B-F22F64B27F25}"/>
                </a:ext>
              </a:extLst>
            </p:cNvPr>
            <p:cNvSpPr/>
            <p:nvPr/>
          </p:nvSpPr>
          <p:spPr>
            <a:xfrm>
              <a:off x="2915544" y="2966511"/>
              <a:ext cx="307342" cy="31806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9" name="箭头: V 形 94">
              <a:extLst>
                <a:ext uri="{FF2B5EF4-FFF2-40B4-BE49-F238E27FC236}">
                  <a16:creationId xmlns:a16="http://schemas.microsoft.com/office/drawing/2014/main" id="{4809CDB6-39BB-567F-6107-E16D0F9F8B0C}"/>
                </a:ext>
              </a:extLst>
            </p:cNvPr>
            <p:cNvSpPr/>
            <p:nvPr/>
          </p:nvSpPr>
          <p:spPr>
            <a:xfrm>
              <a:off x="3400067" y="2966511"/>
              <a:ext cx="307342" cy="318060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0" name="文本框 129">
            <a:extLst>
              <a:ext uri="{FF2B5EF4-FFF2-40B4-BE49-F238E27FC236}">
                <a16:creationId xmlns:a16="http://schemas.microsoft.com/office/drawing/2014/main" id="{7A0126C8-8E58-95AB-4CE3-8420843DB335}"/>
              </a:ext>
            </a:extLst>
          </p:cNvPr>
          <p:cNvSpPr txBox="1"/>
          <p:nvPr/>
        </p:nvSpPr>
        <p:spPr>
          <a:xfrm>
            <a:off x="5662860" y="2740152"/>
            <a:ext cx="30071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机构营销采购资源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id="{84F75F56-7A8F-B8EA-435F-FFC6C59104BA}"/>
              </a:ext>
            </a:extLst>
          </p:cNvPr>
          <p:cNvGrpSpPr/>
          <p:nvPr/>
        </p:nvGrpSpPr>
        <p:grpSpPr>
          <a:xfrm>
            <a:off x="10238142" y="4447013"/>
            <a:ext cx="1442025" cy="1807204"/>
            <a:chOff x="10080400" y="4169009"/>
            <a:chExt cx="1442025" cy="1807204"/>
          </a:xfrm>
        </p:grpSpPr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0045EE90-DDCE-D90E-EF63-5E47FE4FEC5C}"/>
                </a:ext>
              </a:extLst>
            </p:cNvPr>
            <p:cNvSpPr txBox="1"/>
            <p:nvPr/>
          </p:nvSpPr>
          <p:spPr>
            <a:xfrm>
              <a:off x="10080400" y="5606881"/>
              <a:ext cx="14420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商家门店</a:t>
              </a:r>
            </a:p>
          </p:txBody>
        </p:sp>
        <p:pic>
          <p:nvPicPr>
            <p:cNvPr id="133" name="图片 132">
              <a:extLst>
                <a:ext uri="{FF2B5EF4-FFF2-40B4-BE49-F238E27FC236}">
                  <a16:creationId xmlns:a16="http://schemas.microsoft.com/office/drawing/2014/main" id="{1419EA9B-528F-779C-9773-7899E53426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4"/>
            <a:srcRect r="28415"/>
            <a:stretch/>
          </p:blipFill>
          <p:spPr>
            <a:xfrm>
              <a:off x="10080400" y="4169009"/>
              <a:ext cx="1236779" cy="1416201"/>
            </a:xfrm>
            <a:prstGeom prst="rect">
              <a:avLst/>
            </a:prstGeom>
          </p:spPr>
        </p:pic>
      </p:grpSp>
      <p:pic>
        <p:nvPicPr>
          <p:cNvPr id="135" name="图片 134">
            <a:extLst>
              <a:ext uri="{FF2B5EF4-FFF2-40B4-BE49-F238E27FC236}">
                <a16:creationId xmlns:a16="http://schemas.microsoft.com/office/drawing/2014/main" id="{BF2C2565-B8F8-1996-B215-5C3FABB8856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549580" y="2315000"/>
            <a:ext cx="805771" cy="1293055"/>
          </a:xfrm>
          <a:prstGeom prst="rect">
            <a:avLst/>
          </a:prstGeom>
        </p:spPr>
      </p:pic>
      <p:sp>
        <p:nvSpPr>
          <p:cNvPr id="136" name="文本框 135">
            <a:extLst>
              <a:ext uri="{FF2B5EF4-FFF2-40B4-BE49-F238E27FC236}">
                <a16:creationId xmlns:a16="http://schemas.microsoft.com/office/drawing/2014/main" id="{2DE5A1DF-261F-2B34-09A7-2394F2A8678D}"/>
              </a:ext>
            </a:extLst>
          </p:cNvPr>
          <p:cNvSpPr txBox="1"/>
          <p:nvPr/>
        </p:nvSpPr>
        <p:spPr>
          <a:xfrm>
            <a:off x="10238142" y="3652289"/>
            <a:ext cx="1442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商家网店</a:t>
            </a:r>
          </a:p>
        </p:txBody>
      </p:sp>
      <p:pic>
        <p:nvPicPr>
          <p:cNvPr id="137" name="图片 136">
            <a:extLst>
              <a:ext uri="{FF2B5EF4-FFF2-40B4-BE49-F238E27FC236}">
                <a16:creationId xmlns:a16="http://schemas.microsoft.com/office/drawing/2014/main" id="{032B2103-4863-1F93-2EA6-420B1B6E4EAC}"/>
              </a:ext>
            </a:extLst>
          </p:cNvPr>
          <p:cNvPicPr>
            <a:picLocks noChangeAspect="1"/>
          </p:cNvPicPr>
          <p:nvPr/>
        </p:nvPicPr>
        <p:blipFill rotWithShape="1">
          <a:blip r:embed="rId26"/>
          <a:srcRect t="6682" b="8252"/>
          <a:stretch/>
        </p:blipFill>
        <p:spPr>
          <a:xfrm>
            <a:off x="10667910" y="2430167"/>
            <a:ext cx="561055" cy="981713"/>
          </a:xfrm>
          <a:prstGeom prst="roundRect">
            <a:avLst>
              <a:gd name="adj" fmla="val 0"/>
            </a:avLst>
          </a:prstGeom>
          <a:effectLst/>
        </p:spPr>
      </p:pic>
      <p:pic>
        <p:nvPicPr>
          <p:cNvPr id="138" name="图片 137">
            <a:extLst>
              <a:ext uri="{FF2B5EF4-FFF2-40B4-BE49-F238E27FC236}">
                <a16:creationId xmlns:a16="http://schemas.microsoft.com/office/drawing/2014/main" id="{F6B75B57-13C2-E79D-DB43-5164703B0ED3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079973" y="2544920"/>
            <a:ext cx="554501" cy="51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10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783590" y="761365"/>
            <a:ext cx="6219190" cy="431165"/>
            <a:chOff x="1136" y="1137"/>
            <a:chExt cx="9794" cy="679"/>
          </a:xfrm>
        </p:grpSpPr>
        <p:grpSp>
          <p:nvGrpSpPr>
            <p:cNvPr id="32" name="组合 31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34" name="矩形 33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 flipH="1">
              <a:off x="2348" y="1137"/>
              <a:ext cx="858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4.2 </a:t>
              </a:r>
              <a:r>
                <a:rPr lang="zh-CN" altLang="en-US" sz="2200" dirty="0">
                  <a:cs typeface="+mn-ea"/>
                  <a:sym typeface="+mn-lt"/>
                </a:rPr>
                <a:t>银行活动一站式代运营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79581AB6-0645-4CC9-950A-8FFB9A50BD9F}"/>
              </a:ext>
            </a:extLst>
          </p:cNvPr>
          <p:cNvSpPr txBox="1"/>
          <p:nvPr/>
        </p:nvSpPr>
        <p:spPr>
          <a:xfrm>
            <a:off x="836723" y="1329807"/>
            <a:ext cx="9511590" cy="4589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提供银行营销活动一站式代运营服务，大幅降低商家理成本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615243" y="2827477"/>
            <a:ext cx="3448262" cy="3774359"/>
          </a:xfrm>
          <a:prstGeom prst="roundRect">
            <a:avLst>
              <a:gd name="adj" fmla="val 578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716508" y="2239747"/>
            <a:ext cx="1245731" cy="1245731"/>
          </a:xfrm>
          <a:prstGeom prst="ellipse">
            <a:avLst/>
          </a:prstGeom>
          <a:solidFill>
            <a:srgbClr val="1988B8"/>
          </a:soli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600" dirty="0"/>
              <a:t>统一</a:t>
            </a:r>
            <a:endParaRPr lang="en-US" altLang="zh-CN" sz="1600" dirty="0"/>
          </a:p>
          <a:p>
            <a:pPr algn="ctr">
              <a:lnSpc>
                <a:spcPct val="120000"/>
              </a:lnSpc>
            </a:pPr>
            <a:r>
              <a:rPr lang="zh-CN" altLang="en-US" b="1" dirty="0"/>
              <a:t>受理</a:t>
            </a:r>
          </a:p>
        </p:txBody>
      </p:sp>
      <p:sp>
        <p:nvSpPr>
          <p:cNvPr id="68" name="圆角矩形 67"/>
          <p:cNvSpPr/>
          <p:nvPr/>
        </p:nvSpPr>
        <p:spPr>
          <a:xfrm>
            <a:off x="4308280" y="2827477"/>
            <a:ext cx="3448262" cy="3774359"/>
          </a:xfrm>
          <a:prstGeom prst="roundRect">
            <a:avLst>
              <a:gd name="adj" fmla="val 578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圆角矩形 73"/>
          <p:cNvSpPr/>
          <p:nvPr/>
        </p:nvSpPr>
        <p:spPr>
          <a:xfrm>
            <a:off x="8001317" y="2827477"/>
            <a:ext cx="3448262" cy="3774359"/>
          </a:xfrm>
          <a:prstGeom prst="roundRect">
            <a:avLst>
              <a:gd name="adj" fmla="val 578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09545" y="2239747"/>
            <a:ext cx="1245731" cy="1245731"/>
          </a:xfrm>
          <a:prstGeom prst="ellipse">
            <a:avLst/>
          </a:prstGeom>
          <a:solidFill>
            <a:srgbClr val="1988B8"/>
          </a:soli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600" dirty="0"/>
              <a:t>统一</a:t>
            </a:r>
            <a:endParaRPr lang="en-US" altLang="zh-CN" sz="1600" dirty="0"/>
          </a:p>
          <a:p>
            <a:pPr algn="ctr">
              <a:lnSpc>
                <a:spcPct val="120000"/>
              </a:lnSpc>
            </a:pPr>
            <a:r>
              <a:rPr lang="zh-CN" altLang="en-US" b="1" dirty="0"/>
              <a:t>对账</a:t>
            </a:r>
          </a:p>
        </p:txBody>
      </p:sp>
      <p:sp>
        <p:nvSpPr>
          <p:cNvPr id="45" name="椭圆 44"/>
          <p:cNvSpPr/>
          <p:nvPr/>
        </p:nvSpPr>
        <p:spPr>
          <a:xfrm>
            <a:off x="9102582" y="2239747"/>
            <a:ext cx="1245731" cy="1245731"/>
          </a:xfrm>
          <a:prstGeom prst="ellipse">
            <a:avLst/>
          </a:prstGeom>
          <a:solidFill>
            <a:srgbClr val="1988B8"/>
          </a:soli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600" dirty="0"/>
              <a:t>统一</a:t>
            </a:r>
            <a:endParaRPr lang="en-US" altLang="zh-CN" sz="1600" dirty="0"/>
          </a:p>
          <a:p>
            <a:pPr algn="ctr">
              <a:lnSpc>
                <a:spcPct val="120000"/>
              </a:lnSpc>
            </a:pPr>
            <a:r>
              <a:rPr lang="zh-CN" altLang="en-US" b="1" dirty="0"/>
              <a:t>结算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84382" y="3495092"/>
            <a:ext cx="2809886" cy="1021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/>
              <a:t>智能识别</a:t>
            </a:r>
            <a:r>
              <a:rPr lang="en-US" altLang="zh-CN" sz="1400" b="1" dirty="0"/>
              <a:t>/</a:t>
            </a:r>
            <a:r>
              <a:rPr lang="zh-CN" altLang="en-US" sz="1400" b="1" dirty="0"/>
              <a:t>受理</a:t>
            </a:r>
            <a:r>
              <a:rPr lang="en-US" altLang="zh-CN" sz="1400" b="1" dirty="0"/>
              <a:t>/</a:t>
            </a:r>
            <a:r>
              <a:rPr lang="zh-CN" altLang="en-US" sz="1400" b="1" dirty="0"/>
              <a:t>执行</a:t>
            </a:r>
            <a:r>
              <a:rPr lang="zh-CN" altLang="en-US" sz="1400" dirty="0"/>
              <a:t>银行活动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/>
              <a:t>无需收银员人工干预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/>
              <a:t>支持线上消费场景</a:t>
            </a:r>
          </a:p>
        </p:txBody>
      </p:sp>
      <p:pic>
        <p:nvPicPr>
          <p:cNvPr id="77" name="图片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8820" y="4892581"/>
            <a:ext cx="493419" cy="906024"/>
          </a:xfrm>
          <a:prstGeom prst="rect">
            <a:avLst/>
          </a:prstGeom>
        </p:spPr>
      </p:pic>
      <p:sp>
        <p:nvSpPr>
          <p:cNvPr id="86" name="文本框 85"/>
          <p:cNvSpPr txBox="1"/>
          <p:nvPr/>
        </p:nvSpPr>
        <p:spPr>
          <a:xfrm>
            <a:off x="4532644" y="3603816"/>
            <a:ext cx="3160613" cy="102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/>
              <a:t>各银行补贴活动统一对账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/>
              <a:t>支持补贴费用财务分摊科目管理</a:t>
            </a:r>
            <a:endParaRPr lang="en-US" altLang="zh-CN" sz="14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/>
              <a:t>支持数据同步至商家</a:t>
            </a:r>
            <a:r>
              <a:rPr lang="en-US" altLang="zh-CN" sz="1400" dirty="0"/>
              <a:t>ERP</a:t>
            </a:r>
            <a:endParaRPr lang="zh-CN" altLang="en-US" sz="1400" dirty="0"/>
          </a:p>
        </p:txBody>
      </p:sp>
      <p:sp>
        <p:nvSpPr>
          <p:cNvPr id="87" name="文本框 86"/>
          <p:cNvSpPr txBox="1"/>
          <p:nvPr/>
        </p:nvSpPr>
        <p:spPr>
          <a:xfrm>
            <a:off x="8229600" y="3603816"/>
            <a:ext cx="313943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/>
              <a:t>资金结算：</a:t>
            </a:r>
            <a:r>
              <a:rPr lang="zh-CN" altLang="en-US" sz="1400" dirty="0"/>
              <a:t>银行补贴、商家本金统一结算</a:t>
            </a:r>
          </a:p>
        </p:txBody>
      </p:sp>
      <p:pic>
        <p:nvPicPr>
          <p:cNvPr id="89" name="图片 88">
            <a:extLst>
              <a:ext uri="{FF2B5EF4-FFF2-40B4-BE49-F238E27FC236}">
                <a16:creationId xmlns:a16="http://schemas.microsoft.com/office/drawing/2014/main" id="{EA9B6D62-D8EA-4ED3-DCDD-675819C69E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4753" y="4892581"/>
            <a:ext cx="1737105" cy="1052225"/>
          </a:xfrm>
          <a:prstGeom prst="rect">
            <a:avLst/>
          </a:prstGeom>
        </p:spPr>
      </p:pic>
      <p:sp>
        <p:nvSpPr>
          <p:cNvPr id="93" name="文本框 92"/>
          <p:cNvSpPr txBox="1"/>
          <p:nvPr/>
        </p:nvSpPr>
        <p:spPr>
          <a:xfrm>
            <a:off x="5272030" y="5944806"/>
            <a:ext cx="1412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统一对账后台</a:t>
            </a:r>
          </a:p>
        </p:txBody>
      </p:sp>
      <p:pic>
        <p:nvPicPr>
          <p:cNvPr id="107" name="图片 106">
            <a:extLst>
              <a:ext uri="{FF2B5EF4-FFF2-40B4-BE49-F238E27FC236}">
                <a16:creationId xmlns:a16="http://schemas.microsoft.com/office/drawing/2014/main" id="{13129708-3F49-4923-88FA-A429FCE4F7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49900" y="2286157"/>
            <a:ext cx="288345" cy="266375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8331633" y="4380836"/>
            <a:ext cx="684459" cy="6844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</a:rPr>
              <a:t>银行补贴</a:t>
            </a:r>
          </a:p>
        </p:txBody>
      </p:sp>
      <p:sp>
        <p:nvSpPr>
          <p:cNvPr id="123" name="椭圆 122"/>
          <p:cNvSpPr/>
          <p:nvPr/>
        </p:nvSpPr>
        <p:spPr>
          <a:xfrm>
            <a:off x="8331633" y="5261752"/>
            <a:ext cx="684459" cy="68445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solidFill>
                  <a:schemeClr val="accent1">
                    <a:lumMod val="50000"/>
                  </a:schemeClr>
                </a:solidFill>
              </a:rPr>
              <a:t>商家本金</a:t>
            </a:r>
          </a:p>
        </p:txBody>
      </p:sp>
      <p:pic>
        <p:nvPicPr>
          <p:cNvPr id="127" name="图片 126">
            <a:extLst>
              <a:ext uri="{FF2B5EF4-FFF2-40B4-BE49-F238E27FC236}">
                <a16:creationId xmlns:a16="http://schemas.microsoft.com/office/drawing/2014/main" id="{301FA076-F8F8-4B44-83DE-4E3C154DAD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8313" y="5032987"/>
            <a:ext cx="459394" cy="400759"/>
          </a:xfrm>
          <a:prstGeom prst="rect">
            <a:avLst/>
          </a:prstGeom>
        </p:spPr>
      </p:pic>
      <p:pic>
        <p:nvPicPr>
          <p:cNvPr id="128" name="图片 127">
            <a:extLst>
              <a:ext uri="{FF2B5EF4-FFF2-40B4-BE49-F238E27FC236}">
                <a16:creationId xmlns:a16="http://schemas.microsoft.com/office/drawing/2014/main" id="{301FA076-F8F8-4B44-83DE-4E3C154DAD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8313" y="4293191"/>
            <a:ext cx="459394" cy="400759"/>
          </a:xfrm>
          <a:prstGeom prst="rect">
            <a:avLst/>
          </a:prstGeom>
        </p:spPr>
      </p:pic>
      <p:pic>
        <p:nvPicPr>
          <p:cNvPr id="129" name="图片 128">
            <a:extLst>
              <a:ext uri="{FF2B5EF4-FFF2-40B4-BE49-F238E27FC236}">
                <a16:creationId xmlns:a16="http://schemas.microsoft.com/office/drawing/2014/main" id="{301FA076-F8F8-4B44-83DE-4E3C154DAD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48313" y="5683003"/>
            <a:ext cx="459394" cy="400759"/>
          </a:xfrm>
          <a:prstGeom prst="rect">
            <a:avLst/>
          </a:prstGeom>
        </p:spPr>
      </p:pic>
      <p:sp>
        <p:nvSpPr>
          <p:cNvPr id="130" name="文本框 129"/>
          <p:cNvSpPr txBox="1"/>
          <p:nvPr/>
        </p:nvSpPr>
        <p:spPr>
          <a:xfrm>
            <a:off x="9260867" y="4984593"/>
            <a:ext cx="9992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统一结算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9422608" y="4617489"/>
            <a:ext cx="283834" cy="124383"/>
            <a:chOff x="9422608" y="4617489"/>
            <a:chExt cx="283834" cy="124383"/>
          </a:xfrm>
        </p:grpSpPr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B1151297-5268-4657-8731-8F734DA247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560734" y="4617489"/>
              <a:ext cx="145708" cy="124383"/>
              <a:chOff x="3153763" y="2966511"/>
              <a:chExt cx="553646" cy="318060"/>
            </a:xfrm>
            <a:solidFill>
              <a:schemeClr val="bg1">
                <a:lumMod val="65000"/>
              </a:schemeClr>
            </a:solidFill>
          </p:grpSpPr>
          <p:sp>
            <p:nvSpPr>
              <p:cNvPr id="125" name="箭头: V 形 94">
                <a:extLst>
                  <a:ext uri="{FF2B5EF4-FFF2-40B4-BE49-F238E27FC236}">
                    <a16:creationId xmlns:a16="http://schemas.microsoft.com/office/drawing/2014/main" id="{69FDB5FC-5B43-4E95-A729-831E6839597A}"/>
                  </a:ext>
                </a:extLst>
              </p:cNvPr>
              <p:cNvSpPr/>
              <p:nvPr/>
            </p:nvSpPr>
            <p:spPr>
              <a:xfrm>
                <a:off x="3153763" y="2966511"/>
                <a:ext cx="307342" cy="31806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6" name="箭头: V 形 94">
                <a:extLst>
                  <a:ext uri="{FF2B5EF4-FFF2-40B4-BE49-F238E27FC236}">
                    <a16:creationId xmlns:a16="http://schemas.microsoft.com/office/drawing/2014/main" id="{2D4827F4-A3C8-4F5A-A9C8-4AC6F3EEBA41}"/>
                  </a:ext>
                </a:extLst>
              </p:cNvPr>
              <p:cNvSpPr/>
              <p:nvPr/>
            </p:nvSpPr>
            <p:spPr>
              <a:xfrm>
                <a:off x="3400067" y="2966511"/>
                <a:ext cx="307342" cy="31806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B1151297-5268-4657-8731-8F734DA247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22608" y="4617489"/>
              <a:ext cx="145708" cy="124383"/>
              <a:chOff x="3153763" y="2966511"/>
              <a:chExt cx="553646" cy="318060"/>
            </a:xfrm>
            <a:solidFill>
              <a:schemeClr val="bg1">
                <a:lumMod val="65000"/>
              </a:schemeClr>
            </a:solidFill>
          </p:grpSpPr>
          <p:sp>
            <p:nvSpPr>
              <p:cNvPr id="132" name="箭头: V 形 94">
                <a:extLst>
                  <a:ext uri="{FF2B5EF4-FFF2-40B4-BE49-F238E27FC236}">
                    <a16:creationId xmlns:a16="http://schemas.microsoft.com/office/drawing/2014/main" id="{69FDB5FC-5B43-4E95-A729-831E6839597A}"/>
                  </a:ext>
                </a:extLst>
              </p:cNvPr>
              <p:cNvSpPr/>
              <p:nvPr/>
            </p:nvSpPr>
            <p:spPr>
              <a:xfrm>
                <a:off x="3153763" y="2966511"/>
                <a:ext cx="307342" cy="31806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箭头: V 形 94">
                <a:extLst>
                  <a:ext uri="{FF2B5EF4-FFF2-40B4-BE49-F238E27FC236}">
                    <a16:creationId xmlns:a16="http://schemas.microsoft.com/office/drawing/2014/main" id="{2D4827F4-A3C8-4F5A-A9C8-4AC6F3EEBA41}"/>
                  </a:ext>
                </a:extLst>
              </p:cNvPr>
              <p:cNvSpPr/>
              <p:nvPr/>
            </p:nvSpPr>
            <p:spPr>
              <a:xfrm>
                <a:off x="3400067" y="2966511"/>
                <a:ext cx="307342" cy="31806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9422608" y="5454252"/>
            <a:ext cx="283834" cy="124383"/>
            <a:chOff x="9422608" y="4617489"/>
            <a:chExt cx="283834" cy="124383"/>
          </a:xfrm>
        </p:grpSpPr>
        <p:grpSp>
          <p:nvGrpSpPr>
            <p:cNvPr id="144" name="组合 143">
              <a:extLst>
                <a:ext uri="{FF2B5EF4-FFF2-40B4-BE49-F238E27FC236}">
                  <a16:creationId xmlns:a16="http://schemas.microsoft.com/office/drawing/2014/main" id="{B1151297-5268-4657-8731-8F734DA247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560734" y="4617489"/>
              <a:ext cx="145708" cy="124383"/>
              <a:chOff x="3153763" y="2966511"/>
              <a:chExt cx="553646" cy="318060"/>
            </a:xfrm>
            <a:solidFill>
              <a:schemeClr val="bg1">
                <a:lumMod val="65000"/>
              </a:schemeClr>
            </a:solidFill>
          </p:grpSpPr>
          <p:sp>
            <p:nvSpPr>
              <p:cNvPr id="148" name="箭头: V 形 94">
                <a:extLst>
                  <a:ext uri="{FF2B5EF4-FFF2-40B4-BE49-F238E27FC236}">
                    <a16:creationId xmlns:a16="http://schemas.microsoft.com/office/drawing/2014/main" id="{69FDB5FC-5B43-4E95-A729-831E6839597A}"/>
                  </a:ext>
                </a:extLst>
              </p:cNvPr>
              <p:cNvSpPr/>
              <p:nvPr/>
            </p:nvSpPr>
            <p:spPr>
              <a:xfrm>
                <a:off x="3153763" y="2966511"/>
                <a:ext cx="307342" cy="31806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9" name="箭头: V 形 94">
                <a:extLst>
                  <a:ext uri="{FF2B5EF4-FFF2-40B4-BE49-F238E27FC236}">
                    <a16:creationId xmlns:a16="http://schemas.microsoft.com/office/drawing/2014/main" id="{2D4827F4-A3C8-4F5A-A9C8-4AC6F3EEBA41}"/>
                  </a:ext>
                </a:extLst>
              </p:cNvPr>
              <p:cNvSpPr/>
              <p:nvPr/>
            </p:nvSpPr>
            <p:spPr>
              <a:xfrm>
                <a:off x="3400067" y="2966511"/>
                <a:ext cx="307342" cy="31806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5" name="组合 144">
              <a:extLst>
                <a:ext uri="{FF2B5EF4-FFF2-40B4-BE49-F238E27FC236}">
                  <a16:creationId xmlns:a16="http://schemas.microsoft.com/office/drawing/2014/main" id="{B1151297-5268-4657-8731-8F734DA247E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422608" y="4617489"/>
              <a:ext cx="145708" cy="124383"/>
              <a:chOff x="3153763" y="2966511"/>
              <a:chExt cx="553646" cy="318060"/>
            </a:xfrm>
            <a:solidFill>
              <a:schemeClr val="bg1">
                <a:lumMod val="65000"/>
              </a:schemeClr>
            </a:solidFill>
          </p:grpSpPr>
          <p:sp>
            <p:nvSpPr>
              <p:cNvPr id="146" name="箭头: V 形 94">
                <a:extLst>
                  <a:ext uri="{FF2B5EF4-FFF2-40B4-BE49-F238E27FC236}">
                    <a16:creationId xmlns:a16="http://schemas.microsoft.com/office/drawing/2014/main" id="{69FDB5FC-5B43-4E95-A729-831E6839597A}"/>
                  </a:ext>
                </a:extLst>
              </p:cNvPr>
              <p:cNvSpPr/>
              <p:nvPr/>
            </p:nvSpPr>
            <p:spPr>
              <a:xfrm>
                <a:off x="3153763" y="2966511"/>
                <a:ext cx="307342" cy="31806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7" name="箭头: V 形 94">
                <a:extLst>
                  <a:ext uri="{FF2B5EF4-FFF2-40B4-BE49-F238E27FC236}">
                    <a16:creationId xmlns:a16="http://schemas.microsoft.com/office/drawing/2014/main" id="{2D4827F4-A3C8-4F5A-A9C8-4AC6F3EEBA41}"/>
                  </a:ext>
                </a:extLst>
              </p:cNvPr>
              <p:cNvSpPr/>
              <p:nvPr/>
            </p:nvSpPr>
            <p:spPr>
              <a:xfrm>
                <a:off x="3400067" y="2966511"/>
                <a:ext cx="307342" cy="318060"/>
              </a:xfrm>
              <a:prstGeom prst="chevr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678A43FC-C322-95C7-BF2D-04B8A5F7AE9D}"/>
              </a:ext>
            </a:extLst>
          </p:cNvPr>
          <p:cNvGrpSpPr/>
          <p:nvPr/>
        </p:nvGrpSpPr>
        <p:grpSpPr>
          <a:xfrm>
            <a:off x="3235067" y="4783013"/>
            <a:ext cx="594074" cy="953335"/>
            <a:chOff x="10549580" y="2315000"/>
            <a:chExt cx="805771" cy="1293055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566F1388-87ED-AABB-A8DB-31820D2BB7F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549580" y="2315000"/>
              <a:ext cx="805771" cy="1293055"/>
            </a:xfrm>
            <a:prstGeom prst="rect">
              <a:avLst/>
            </a:pr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09AAD1F-45B4-4456-784D-6712BE2D93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t="6682" b="8252"/>
            <a:stretch/>
          </p:blipFill>
          <p:spPr>
            <a:xfrm>
              <a:off x="10667910" y="2430167"/>
              <a:ext cx="561055" cy="981713"/>
            </a:xfrm>
            <a:prstGeom prst="roundRect">
              <a:avLst>
                <a:gd name="adj" fmla="val 0"/>
              </a:avLst>
            </a:prstGeom>
            <a:effectLst/>
          </p:spPr>
        </p:pic>
      </p:grpSp>
      <p:pic>
        <p:nvPicPr>
          <p:cNvPr id="9" name="Picture 3">
            <a:extLst>
              <a:ext uri="{FF2B5EF4-FFF2-40B4-BE49-F238E27FC236}">
                <a16:creationId xmlns:a16="http://schemas.microsoft.com/office/drawing/2014/main" id="{532C78F5-BF6A-FD0D-FE5C-5EDC58EE0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23010" y="5065295"/>
            <a:ext cx="1376873" cy="6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91313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346B759-9D42-3DFD-BF7A-1DFD80DB0F8E}"/>
              </a:ext>
            </a:extLst>
          </p:cNvPr>
          <p:cNvSpPr/>
          <p:nvPr/>
        </p:nvSpPr>
        <p:spPr>
          <a:xfrm>
            <a:off x="0" y="3217333"/>
            <a:ext cx="1219200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D2101DB8-1AE1-BC98-95D2-9443CEF6294A}"/>
              </a:ext>
            </a:extLst>
          </p:cNvPr>
          <p:cNvSpPr>
            <a:spLocks noChangeAspect="1"/>
          </p:cNvSpPr>
          <p:nvPr/>
        </p:nvSpPr>
        <p:spPr>
          <a:xfrm>
            <a:off x="6212567" y="2527129"/>
            <a:ext cx="1368000" cy="1368000"/>
          </a:xfrm>
          <a:prstGeom prst="roundRect">
            <a:avLst>
              <a:gd name="adj" fmla="val 100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数字导购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9BDCF24-19DE-F279-8B66-2BFDCD0897F3}"/>
              </a:ext>
            </a:extLst>
          </p:cNvPr>
          <p:cNvSpPr>
            <a:spLocks noChangeAspect="1"/>
          </p:cNvSpPr>
          <p:nvPr/>
        </p:nvSpPr>
        <p:spPr>
          <a:xfrm>
            <a:off x="4279886" y="2703355"/>
            <a:ext cx="1015549" cy="1015549"/>
          </a:xfrm>
          <a:prstGeom prst="roundRect">
            <a:avLst>
              <a:gd name="adj" fmla="val 10015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银行权益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8D3158-9C42-E762-8218-51EF1DFB837D}"/>
              </a:ext>
            </a:extLst>
          </p:cNvPr>
          <p:cNvSpPr txBox="1"/>
          <p:nvPr/>
        </p:nvSpPr>
        <p:spPr>
          <a:xfrm>
            <a:off x="4634409" y="458533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极简私域营销小工具</a:t>
            </a:r>
          </a:p>
        </p:txBody>
      </p:sp>
    </p:spTree>
    <p:extLst>
      <p:ext uri="{BB962C8B-B14F-4D97-AF65-F5344CB8AC3E}">
        <p14:creationId xmlns:p14="http://schemas.microsoft.com/office/powerpoint/2010/main" val="665476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783590" y="761365"/>
            <a:ext cx="6219190" cy="431165"/>
            <a:chOff x="1136" y="1137"/>
            <a:chExt cx="9794" cy="679"/>
          </a:xfrm>
        </p:grpSpPr>
        <p:grpSp>
          <p:nvGrpSpPr>
            <p:cNvPr id="41" name="组合 40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43" name="矩形 42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 flipH="1">
              <a:off x="2348" y="1137"/>
              <a:ext cx="858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4.3 “</a:t>
              </a:r>
              <a:r>
                <a:rPr lang="zh-CN" altLang="en-US" sz="2200" dirty="0">
                  <a:cs typeface="+mn-ea"/>
                  <a:sym typeface="+mn-lt"/>
                </a:rPr>
                <a:t>数字导购”账单收款</a:t>
              </a: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74173" y="1580315"/>
            <a:ext cx="7340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数字化经营导购直联的老顾客，导购手机端即可便捷</a:t>
            </a:r>
            <a:r>
              <a:rPr lang="zh-CN" altLang="en-US" b="1" dirty="0"/>
              <a:t>“促单”、收款</a:t>
            </a:r>
            <a:r>
              <a:rPr lang="zh-CN" altLang="en-US" dirty="0"/>
              <a:t>！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320" y="1439340"/>
            <a:ext cx="582224" cy="823399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3771712" y="5958205"/>
            <a:ext cx="1729539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支持</a:t>
            </a:r>
            <a:r>
              <a:rPr lang="zh-CN" altLang="en-US" sz="1400" b="1" dirty="0">
                <a:solidFill>
                  <a:schemeClr val="bg1">
                    <a:lumMod val="10000"/>
                  </a:schemeClr>
                </a:solidFill>
              </a:rPr>
              <a:t>订单、客户信息备注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782434" y="5959746"/>
            <a:ext cx="1707648" cy="526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 b="1" dirty="0">
                <a:solidFill>
                  <a:schemeClr val="tx1"/>
                </a:solidFill>
              </a:rPr>
              <a:t>顾客</a:t>
            </a:r>
            <a:r>
              <a:rPr lang="zh-CN" altLang="en-US" dirty="0">
                <a:solidFill>
                  <a:schemeClr val="tx1"/>
                </a:solidFill>
              </a:rPr>
              <a:t>收到账单并</a:t>
            </a:r>
            <a:r>
              <a:rPr lang="zh-CN" altLang="en-US" dirty="0"/>
              <a:t>确认，付款</a:t>
            </a:r>
            <a:endParaRPr lang="en-US" altLang="zh-CN" dirty="0"/>
          </a:p>
        </p:txBody>
      </p:sp>
      <p:grpSp>
        <p:nvGrpSpPr>
          <p:cNvPr id="47" name="组合 46"/>
          <p:cNvGrpSpPr/>
          <p:nvPr/>
        </p:nvGrpSpPr>
        <p:grpSpPr>
          <a:xfrm>
            <a:off x="7050025" y="4737502"/>
            <a:ext cx="1136005" cy="1692302"/>
            <a:chOff x="9611150" y="2881159"/>
            <a:chExt cx="650398" cy="968895"/>
          </a:xfrm>
        </p:grpSpPr>
        <p:grpSp>
          <p:nvGrpSpPr>
            <p:cNvPr id="49" name="组合 48"/>
            <p:cNvGrpSpPr/>
            <p:nvPr/>
          </p:nvGrpSpPr>
          <p:grpSpPr>
            <a:xfrm>
              <a:off x="9611150" y="2881159"/>
              <a:ext cx="650398" cy="968895"/>
              <a:chOff x="9611150" y="2881159"/>
              <a:chExt cx="650398" cy="968895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1922"/>
              <a:stretch/>
            </p:blipFill>
            <p:spPr>
              <a:xfrm>
                <a:off x="9611150" y="2881159"/>
                <a:ext cx="650398" cy="968895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755060" y="2899261"/>
                <a:ext cx="362578" cy="785102"/>
              </a:xfrm>
              <a:prstGeom prst="roundRect">
                <a:avLst>
                  <a:gd name="adj" fmla="val 10362"/>
                </a:avLst>
              </a:prstGeom>
              <a:scene3d>
                <a:camera prst="orthographicFront">
                  <a:rot lat="20337583" lon="998642" rev="21057714"/>
                </a:camera>
                <a:lightRig rig="threePt" dir="t"/>
              </a:scene3d>
            </p:spPr>
          </p:pic>
        </p:grpSp>
        <p:sp>
          <p:nvSpPr>
            <p:cNvPr id="51" name="文本框 50"/>
            <p:cNvSpPr txBox="1"/>
            <p:nvPr/>
          </p:nvSpPr>
          <p:spPr>
            <a:xfrm>
              <a:off x="9796964" y="3397406"/>
              <a:ext cx="328617" cy="1938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 远程</a:t>
              </a:r>
              <a:endPara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r>
                <a: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收款单</a:t>
              </a: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230" y="2865045"/>
            <a:ext cx="1351134" cy="2925656"/>
          </a:xfrm>
          <a:prstGeom prst="roundRect">
            <a:avLst>
              <a:gd name="adj" fmla="val 5613"/>
            </a:avLst>
          </a:prstGeom>
          <a:effectLst>
            <a:outerShdw blurRad="50800" dist="635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sp>
        <p:nvSpPr>
          <p:cNvPr id="55" name="文本框 54"/>
          <p:cNvSpPr txBox="1"/>
          <p:nvPr/>
        </p:nvSpPr>
        <p:spPr>
          <a:xfrm>
            <a:off x="2175309" y="5967730"/>
            <a:ext cx="1754029" cy="452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/>
              <a:t>导购</a:t>
            </a:r>
            <a:r>
              <a:rPr lang="zh-CN" altLang="en-US" sz="1400" dirty="0"/>
              <a:t>手机</a:t>
            </a:r>
            <a:endParaRPr lang="en-US" altLang="zh-CN" sz="1400" dirty="0"/>
          </a:p>
          <a:p>
            <a:pPr algn="ctr"/>
            <a:r>
              <a:rPr lang="zh-CN" altLang="en-US" sz="1400" dirty="0">
                <a:solidFill>
                  <a:schemeClr val="bg1">
                    <a:lumMod val="10000"/>
                  </a:schemeClr>
                </a:solidFill>
              </a:rPr>
              <a:t>创建收款账单</a:t>
            </a: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453" y="2865045"/>
            <a:ext cx="1342590" cy="2907156"/>
          </a:xfrm>
          <a:prstGeom prst="roundRect">
            <a:avLst>
              <a:gd name="adj" fmla="val 5613"/>
            </a:avLst>
          </a:prstGeom>
          <a:effectLst>
            <a:outerShdw blurRad="50800" dist="635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716" y="2865045"/>
            <a:ext cx="1354434" cy="2932802"/>
          </a:xfrm>
          <a:prstGeom prst="roundRect">
            <a:avLst>
              <a:gd name="adj" fmla="val 5613"/>
            </a:avLst>
          </a:prstGeom>
          <a:effectLst>
            <a:outerShdw blurRad="50800" dist="635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833" y="3861386"/>
            <a:ext cx="1265547" cy="526468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5653785" y="5958205"/>
            <a:ext cx="1495064" cy="587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在线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b="1" dirty="0">
                <a:solidFill>
                  <a:schemeClr val="bg1">
                    <a:lumMod val="10000"/>
                  </a:schemeClr>
                </a:solidFill>
              </a:rPr>
              <a:t>发送收款账单</a:t>
            </a:r>
          </a:p>
        </p:txBody>
      </p:sp>
      <p:sp>
        <p:nvSpPr>
          <p:cNvPr id="76" name="右箭头 75"/>
          <p:cNvSpPr/>
          <p:nvPr/>
        </p:nvSpPr>
        <p:spPr>
          <a:xfrm>
            <a:off x="7723417" y="4048751"/>
            <a:ext cx="847083" cy="229425"/>
          </a:xfrm>
          <a:prstGeom prst="rightArrow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7332103" y="3786666"/>
            <a:ext cx="15018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在线向顾客发送账单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8FD2D4C-FDB9-0919-2D32-DF85292F5A0A}"/>
              </a:ext>
            </a:extLst>
          </p:cNvPr>
          <p:cNvGrpSpPr/>
          <p:nvPr/>
        </p:nvGrpSpPr>
        <p:grpSpPr>
          <a:xfrm>
            <a:off x="8873296" y="2666914"/>
            <a:ext cx="2830972" cy="3527007"/>
            <a:chOff x="8565340" y="2595549"/>
            <a:chExt cx="3075849" cy="3832091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54" t="66778" r="11900"/>
            <a:stretch/>
          </p:blipFill>
          <p:spPr>
            <a:xfrm>
              <a:off x="8565340" y="5265299"/>
              <a:ext cx="555494" cy="598161"/>
            </a:xfrm>
            <a:prstGeom prst="rect">
              <a:avLst/>
            </a:prstGeom>
          </p:spPr>
        </p:pic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276" t="32515" r="46063" b="33932"/>
            <a:stretch/>
          </p:blipFill>
          <p:spPr>
            <a:xfrm>
              <a:off x="8565340" y="3379392"/>
              <a:ext cx="547607" cy="604125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587" r="46063" b="66160"/>
            <a:stretch/>
          </p:blipFill>
          <p:spPr>
            <a:xfrm>
              <a:off x="8565341" y="4320635"/>
              <a:ext cx="597289" cy="609284"/>
            </a:xfrm>
            <a:prstGeom prst="rect">
              <a:avLst/>
            </a:prstGeom>
          </p:spPr>
        </p:pic>
        <p:grpSp>
          <p:nvGrpSpPr>
            <p:cNvPr id="78" name="组合 77"/>
            <p:cNvGrpSpPr/>
            <p:nvPr/>
          </p:nvGrpSpPr>
          <p:grpSpPr>
            <a:xfrm>
              <a:off x="9463864" y="2595549"/>
              <a:ext cx="2177325" cy="3832091"/>
              <a:chOff x="9106613" y="2028654"/>
              <a:chExt cx="2359798" cy="4153243"/>
            </a:xfrm>
          </p:grpSpPr>
          <p:pic>
            <p:nvPicPr>
              <p:cNvPr id="79" name="图片 78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509385" y="2262099"/>
                <a:ext cx="1528734" cy="3308337"/>
              </a:xfrm>
              <a:prstGeom prst="rect">
                <a:avLst/>
              </a:prstGeom>
            </p:spPr>
          </p:pic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06613" y="2028654"/>
                <a:ext cx="2359798" cy="4153243"/>
              </a:xfrm>
              <a:prstGeom prst="rect">
                <a:avLst/>
              </a:prstGeom>
            </p:spPr>
          </p:pic>
        </p:grpSp>
        <p:cxnSp>
          <p:nvCxnSpPr>
            <p:cNvPr id="81" name="直接连接符 80"/>
            <p:cNvCxnSpPr>
              <a:stCxn id="67" idx="3"/>
            </p:cNvCxnSpPr>
            <p:nvPr/>
          </p:nvCxnSpPr>
          <p:spPr>
            <a:xfrm>
              <a:off x="9112947" y="3681455"/>
              <a:ext cx="538418" cy="2646"/>
            </a:xfrm>
            <a:prstGeom prst="line">
              <a:avLst/>
            </a:prstGeom>
            <a:ln>
              <a:solidFill>
                <a:schemeClr val="tx2">
                  <a:lumMod val="25000"/>
                  <a:lumOff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flipV="1">
              <a:off x="9120834" y="4517277"/>
              <a:ext cx="564524" cy="7477"/>
            </a:xfrm>
            <a:prstGeom prst="line">
              <a:avLst/>
            </a:prstGeom>
            <a:ln>
              <a:solidFill>
                <a:schemeClr val="tx2">
                  <a:lumMod val="25000"/>
                  <a:lumOff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9120834" y="5451074"/>
              <a:ext cx="564524" cy="3801"/>
            </a:xfrm>
            <a:prstGeom prst="line">
              <a:avLst/>
            </a:prstGeom>
            <a:ln>
              <a:solidFill>
                <a:schemeClr val="tx2">
                  <a:lumMod val="25000"/>
                  <a:lumOff val="75000"/>
                </a:schemeClr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70BBEA4-8399-93F9-E599-28833D770E06}"/>
              </a:ext>
            </a:extLst>
          </p:cNvPr>
          <p:cNvGrpSpPr/>
          <p:nvPr/>
        </p:nvGrpSpPr>
        <p:grpSpPr>
          <a:xfrm>
            <a:off x="453002" y="2808755"/>
            <a:ext cx="1495064" cy="3038236"/>
            <a:chOff x="572852" y="2240336"/>
            <a:chExt cx="1759289" cy="357518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83F3AF40-8B9A-3762-713A-1385AB6171B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2852" y="2240336"/>
              <a:ext cx="1759289" cy="3575189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D143E268-0FBE-DEA4-8F61-90B990DB2E3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431"/>
            <a:stretch/>
          </p:blipFill>
          <p:spPr>
            <a:xfrm>
              <a:off x="635562" y="2294672"/>
              <a:ext cx="1622010" cy="3458896"/>
            </a:xfrm>
            <a:prstGeom prst="roundRect">
              <a:avLst>
                <a:gd name="adj" fmla="val 7407"/>
              </a:avLst>
            </a:prstGeom>
          </p:spPr>
        </p:pic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681ABA2-FEB8-C1D0-43B4-F79687F85C2E}"/>
              </a:ext>
            </a:extLst>
          </p:cNvPr>
          <p:cNvSpPr txBox="1"/>
          <p:nvPr/>
        </p:nvSpPr>
        <p:spPr>
          <a:xfrm>
            <a:off x="342467" y="5967730"/>
            <a:ext cx="1754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10000"/>
                  </a:schemeClr>
                </a:solidFill>
              </a:rPr>
              <a:t>公众号、企业微信</a:t>
            </a:r>
            <a:endParaRPr lang="en-US" altLang="zh-CN" sz="1400" dirty="0">
              <a:solidFill>
                <a:schemeClr val="bg1">
                  <a:lumMod val="10000"/>
                </a:schemeClr>
              </a:solidFill>
            </a:endParaRPr>
          </a:p>
          <a:p>
            <a:pPr algn="ctr"/>
            <a:r>
              <a:rPr lang="zh-CN" altLang="en-US" sz="1400" dirty="0">
                <a:solidFill>
                  <a:schemeClr val="bg1">
                    <a:lumMod val="10000"/>
                  </a:schemeClr>
                </a:solidFill>
              </a:rPr>
              <a:t>登录</a:t>
            </a:r>
          </a:p>
        </p:txBody>
      </p:sp>
    </p:spTree>
    <p:extLst>
      <p:ext uri="{BB962C8B-B14F-4D97-AF65-F5344CB8AC3E}">
        <p14:creationId xmlns:p14="http://schemas.microsoft.com/office/powerpoint/2010/main" val="52377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HUDEYU\Desktop\网站图片\摄图网_500704637.jpg摄图网_50070463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9770" y="605790"/>
            <a:ext cx="10779125" cy="56457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99770" y="626745"/>
            <a:ext cx="10793095" cy="5624830"/>
          </a:xfrm>
          <a:prstGeom prst="rect">
            <a:avLst/>
          </a:prstGeom>
          <a:gradFill>
            <a:gsLst>
              <a:gs pos="100000">
                <a:srgbClr val="2A96AA">
                  <a:alpha val="87000"/>
                </a:srgbClr>
              </a:gs>
              <a:gs pos="1000">
                <a:srgbClr val="13639C">
                  <a:alpha val="88000"/>
                </a:srgbClr>
              </a:gs>
              <a:gs pos="53000">
                <a:srgbClr val="2A96AA">
                  <a:alpha val="78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7" name="îṧ1îḍé"/>
          <p:cNvGrpSpPr/>
          <p:nvPr/>
        </p:nvGrpSpPr>
        <p:grpSpPr>
          <a:xfrm>
            <a:off x="1770876" y="2450618"/>
            <a:ext cx="2358637" cy="2096555"/>
            <a:chOff x="660400" y="1862045"/>
            <a:chExt cx="3982872" cy="3540310"/>
          </a:xfrm>
        </p:grpSpPr>
        <p:sp>
          <p:nvSpPr>
            <p:cNvPr id="11" name="íSľíḋe"/>
            <p:cNvSpPr/>
            <p:nvPr/>
          </p:nvSpPr>
          <p:spPr bwMode="auto">
            <a:xfrm>
              <a:off x="660400" y="1862045"/>
              <a:ext cx="1127837" cy="3540310"/>
            </a:xfrm>
            <a:custGeom>
              <a:avLst/>
              <a:gdLst>
                <a:gd name="T0" fmla="*/ 40 w 334"/>
                <a:gd name="T1" fmla="*/ 541 h 1083"/>
                <a:gd name="T2" fmla="*/ 334 w 334"/>
                <a:gd name="T3" fmla="*/ 45 h 1083"/>
                <a:gd name="T4" fmla="*/ 334 w 334"/>
                <a:gd name="T5" fmla="*/ 0 h 1083"/>
                <a:gd name="T6" fmla="*/ 0 w 334"/>
                <a:gd name="T7" fmla="*/ 541 h 1083"/>
                <a:gd name="T8" fmla="*/ 334 w 334"/>
                <a:gd name="T9" fmla="*/ 1083 h 1083"/>
                <a:gd name="T10" fmla="*/ 334 w 334"/>
                <a:gd name="T11" fmla="*/ 1038 h 1083"/>
                <a:gd name="T12" fmla="*/ 40 w 334"/>
                <a:gd name="T13" fmla="*/ 541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83">
                  <a:moveTo>
                    <a:pt x="40" y="541"/>
                  </a:moveTo>
                  <a:cubicBezTo>
                    <a:pt x="40" y="328"/>
                    <a:pt x="159" y="141"/>
                    <a:pt x="334" y="45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136" y="100"/>
                    <a:pt x="0" y="305"/>
                    <a:pt x="0" y="541"/>
                  </a:cubicBezTo>
                  <a:cubicBezTo>
                    <a:pt x="0" y="778"/>
                    <a:pt x="136" y="983"/>
                    <a:pt x="334" y="1083"/>
                  </a:cubicBezTo>
                  <a:cubicBezTo>
                    <a:pt x="334" y="1038"/>
                    <a:pt x="334" y="1038"/>
                    <a:pt x="334" y="1038"/>
                  </a:cubicBezTo>
                  <a:cubicBezTo>
                    <a:pt x="159" y="941"/>
                    <a:pt x="40" y="755"/>
                    <a:pt x="40" y="5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ïşľïde"/>
            <p:cNvSpPr/>
            <p:nvPr/>
          </p:nvSpPr>
          <p:spPr bwMode="auto">
            <a:xfrm>
              <a:off x="3515435" y="1862045"/>
              <a:ext cx="1127837" cy="3540310"/>
            </a:xfrm>
            <a:custGeom>
              <a:avLst/>
              <a:gdLst>
                <a:gd name="T0" fmla="*/ 344 w 344"/>
                <a:gd name="T1" fmla="*/ 547 h 1094"/>
                <a:gd name="T2" fmla="*/ 0 w 344"/>
                <a:gd name="T3" fmla="*/ 0 h 1094"/>
                <a:gd name="T4" fmla="*/ 0 w 344"/>
                <a:gd name="T5" fmla="*/ 45 h 1094"/>
                <a:gd name="T6" fmla="*/ 304 w 344"/>
                <a:gd name="T7" fmla="*/ 547 h 1094"/>
                <a:gd name="T8" fmla="*/ 0 w 344"/>
                <a:gd name="T9" fmla="*/ 1050 h 1094"/>
                <a:gd name="T10" fmla="*/ 0 w 344"/>
                <a:gd name="T11" fmla="*/ 1094 h 1094"/>
                <a:gd name="T12" fmla="*/ 344 w 344"/>
                <a:gd name="T13" fmla="*/ 547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1094">
                  <a:moveTo>
                    <a:pt x="344" y="547"/>
                  </a:moveTo>
                  <a:cubicBezTo>
                    <a:pt x="344" y="307"/>
                    <a:pt x="203" y="99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81" y="140"/>
                    <a:pt x="304" y="330"/>
                    <a:pt x="304" y="547"/>
                  </a:cubicBezTo>
                  <a:cubicBezTo>
                    <a:pt x="304" y="765"/>
                    <a:pt x="181" y="955"/>
                    <a:pt x="0" y="1050"/>
                  </a:cubicBezTo>
                  <a:cubicBezTo>
                    <a:pt x="0" y="1094"/>
                    <a:pt x="0" y="1094"/>
                    <a:pt x="0" y="1094"/>
                  </a:cubicBezTo>
                  <a:cubicBezTo>
                    <a:pt x="203" y="996"/>
                    <a:pt x="344" y="788"/>
                    <a:pt x="344" y="5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0" name="îsľiḍe"/>
          <p:cNvSpPr txBox="1"/>
          <p:nvPr/>
        </p:nvSpPr>
        <p:spPr>
          <a:xfrm>
            <a:off x="4771611" y="3120468"/>
            <a:ext cx="2826578" cy="75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方案概述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49645" y="2755502"/>
            <a:ext cx="17271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8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8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783590" y="761365"/>
            <a:ext cx="6219190" cy="431165"/>
            <a:chOff x="1136" y="1137"/>
            <a:chExt cx="9794" cy="679"/>
          </a:xfrm>
        </p:grpSpPr>
        <p:grpSp>
          <p:nvGrpSpPr>
            <p:cNvPr id="41" name="组合 40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43" name="矩形 42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 flipH="1">
              <a:off x="2348" y="1137"/>
              <a:ext cx="858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4.4 “</a:t>
              </a:r>
              <a:r>
                <a:rPr lang="zh-CN" altLang="en-US" sz="2200" dirty="0">
                  <a:cs typeface="+mn-ea"/>
                  <a:sym typeface="+mn-lt"/>
                </a:rPr>
                <a:t>数字导购”卡券分销</a:t>
              </a:r>
              <a:r>
                <a:rPr lang="en-US" altLang="zh-CN" sz="2200" dirty="0">
                  <a:cs typeface="+mn-ea"/>
                  <a:sym typeface="+mn-lt"/>
                </a:rPr>
                <a:t>/</a:t>
              </a:r>
              <a:r>
                <a:rPr lang="zh-CN" altLang="en-US" sz="2200" dirty="0">
                  <a:cs typeface="+mn-ea"/>
                  <a:sym typeface="+mn-lt"/>
                </a:rPr>
                <a:t>优惠券引流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95347" y="1374742"/>
            <a:ext cx="10703397" cy="417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导购通过微信社交网络、面对面</a:t>
            </a:r>
            <a:r>
              <a:rPr lang="zh-CN" altLang="en-US" sz="1600" b="1" dirty="0"/>
              <a:t>“一键分销”</a:t>
            </a:r>
            <a:r>
              <a:rPr lang="zh-CN" altLang="en-US" sz="1600" dirty="0"/>
              <a:t>门店产品服务、会员储值卡，分享优惠券，拉新、获客</a:t>
            </a:r>
            <a:r>
              <a:rPr lang="zh-CN" altLang="en-US" sz="1600" b="1" dirty="0"/>
              <a:t>提升销售业绩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11" name="圆角矩形 75">
            <a:extLst>
              <a:ext uri="{FF2B5EF4-FFF2-40B4-BE49-F238E27FC236}">
                <a16:creationId xmlns:a16="http://schemas.microsoft.com/office/drawing/2014/main" id="{A3A6D344-4106-2558-5D62-8490BC067F8F}"/>
              </a:ext>
            </a:extLst>
          </p:cNvPr>
          <p:cNvSpPr/>
          <p:nvPr/>
        </p:nvSpPr>
        <p:spPr>
          <a:xfrm>
            <a:off x="596503" y="2243083"/>
            <a:ext cx="5101563" cy="3911694"/>
          </a:xfrm>
          <a:prstGeom prst="roundRect">
            <a:avLst>
              <a:gd name="adj" fmla="val 36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75">
            <a:extLst>
              <a:ext uri="{FF2B5EF4-FFF2-40B4-BE49-F238E27FC236}">
                <a16:creationId xmlns:a16="http://schemas.microsoft.com/office/drawing/2014/main" id="{9E82A886-2764-AE58-D6E0-3C259E43B777}"/>
              </a:ext>
            </a:extLst>
          </p:cNvPr>
          <p:cNvSpPr/>
          <p:nvPr/>
        </p:nvSpPr>
        <p:spPr>
          <a:xfrm>
            <a:off x="6007992" y="2243083"/>
            <a:ext cx="5587505" cy="3911694"/>
          </a:xfrm>
          <a:prstGeom prst="roundRect">
            <a:avLst>
              <a:gd name="adj" fmla="val 36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C95DA6A4-4310-8A9F-8E54-E812631F6E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156" y="2549103"/>
            <a:ext cx="1710245" cy="338822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FB57EBCE-A183-6E78-57D1-B9C77ABF32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081" y="2804057"/>
            <a:ext cx="1347433" cy="2915983"/>
          </a:xfrm>
          <a:prstGeom prst="roundRect">
            <a:avLst>
              <a:gd name="adj" fmla="val 5613"/>
            </a:avLst>
          </a:prstGeom>
          <a:effectLst>
            <a:outerShdw blurRad="50800" dist="635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5DA5FF76-DBD3-5F64-5BD2-45F3B054EB88}"/>
              </a:ext>
            </a:extLst>
          </p:cNvPr>
          <p:cNvGrpSpPr/>
          <p:nvPr/>
        </p:nvGrpSpPr>
        <p:grpSpPr>
          <a:xfrm>
            <a:off x="7627031" y="3622762"/>
            <a:ext cx="559082" cy="1389914"/>
            <a:chOff x="4897265" y="2908715"/>
            <a:chExt cx="1137843" cy="2059203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5032BD0C-FF99-39D8-B7CA-7DD51F064A9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778" r="49014"/>
            <a:stretch/>
          </p:blipFill>
          <p:spPr>
            <a:xfrm>
              <a:off x="4897265" y="3721766"/>
              <a:ext cx="526590" cy="458723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9E59C199-48F3-F333-35A5-01DEAE7BD4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854" t="66778"/>
            <a:stretch/>
          </p:blipFill>
          <p:spPr>
            <a:xfrm>
              <a:off x="5388267" y="2908715"/>
              <a:ext cx="548903" cy="458723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350594BA-29A5-0317-BF92-CCEEE14E2E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805" t="32515" b="33932"/>
            <a:stretch/>
          </p:blipFill>
          <p:spPr>
            <a:xfrm>
              <a:off x="5516685" y="4504621"/>
              <a:ext cx="518423" cy="463297"/>
            </a:xfrm>
            <a:prstGeom prst="rect">
              <a:avLst/>
            </a:prstGeom>
          </p:spPr>
        </p:pic>
        <p:sp>
          <p:nvSpPr>
            <p:cNvPr id="21" name="弧形 20">
              <a:extLst>
                <a:ext uri="{FF2B5EF4-FFF2-40B4-BE49-F238E27FC236}">
                  <a16:creationId xmlns:a16="http://schemas.microsoft.com/office/drawing/2014/main" id="{38126E10-3740-EC38-8073-C439A3E03C5D}"/>
                </a:ext>
              </a:extLst>
            </p:cNvPr>
            <p:cNvSpPr/>
            <p:nvPr/>
          </p:nvSpPr>
          <p:spPr>
            <a:xfrm>
              <a:off x="5160560" y="3302667"/>
              <a:ext cx="562986" cy="648460"/>
            </a:xfrm>
            <a:prstGeom prst="arc">
              <a:avLst>
                <a:gd name="adj1" fmla="val 18275927"/>
                <a:gd name="adj2" fmla="val 5254503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弧形 21">
              <a:extLst>
                <a:ext uri="{FF2B5EF4-FFF2-40B4-BE49-F238E27FC236}">
                  <a16:creationId xmlns:a16="http://schemas.microsoft.com/office/drawing/2014/main" id="{783BAFBF-5099-F5E0-78EF-37EE1B4F4A74}"/>
                </a:ext>
              </a:extLst>
            </p:cNvPr>
            <p:cNvSpPr/>
            <p:nvPr/>
          </p:nvSpPr>
          <p:spPr>
            <a:xfrm rot="8438747">
              <a:off x="5192509" y="4130648"/>
              <a:ext cx="562986" cy="648460"/>
            </a:xfrm>
            <a:prstGeom prst="arc">
              <a:avLst>
                <a:gd name="adj1" fmla="val 18275927"/>
                <a:gd name="adj2" fmla="val 460998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D72A4338-6D31-CF05-2887-9FD5EA4CAF89}"/>
              </a:ext>
            </a:extLst>
          </p:cNvPr>
          <p:cNvSpPr txBox="1"/>
          <p:nvPr/>
        </p:nvSpPr>
        <p:spPr>
          <a:xfrm>
            <a:off x="10031967" y="4076773"/>
            <a:ext cx="16371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0000"/>
                </a:solidFill>
              </a:rPr>
              <a:t>支付</a:t>
            </a:r>
            <a:r>
              <a:rPr lang="zh-CN" altLang="en-US" sz="1400" b="1" dirty="0">
                <a:solidFill>
                  <a:srgbClr val="FF0000"/>
                </a:solidFill>
              </a:rPr>
              <a:t>自动</a:t>
            </a:r>
            <a:r>
              <a:rPr lang="zh-CN" altLang="en-US" sz="1200" b="1" dirty="0">
                <a:solidFill>
                  <a:srgbClr val="FF0000"/>
                </a:solidFill>
              </a:rPr>
              <a:t>核销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3E6523B-924A-E045-C2CB-36BDF53598AC}"/>
              </a:ext>
            </a:extLst>
          </p:cNvPr>
          <p:cNvSpPr txBox="1"/>
          <p:nvPr/>
        </p:nvSpPr>
        <p:spPr>
          <a:xfrm>
            <a:off x="9888534" y="4442955"/>
            <a:ext cx="1637157" cy="61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顾客出示微信付款码或扫商家付款码智能支付并核销优惠券</a:t>
            </a: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26F47194-5192-72FE-71B3-54FB655DED6D}"/>
              </a:ext>
            </a:extLst>
          </p:cNvPr>
          <p:cNvGrpSpPr/>
          <p:nvPr/>
        </p:nvGrpSpPr>
        <p:grpSpPr>
          <a:xfrm>
            <a:off x="10388361" y="5171977"/>
            <a:ext cx="707309" cy="572502"/>
            <a:chOff x="10443291" y="4939726"/>
            <a:chExt cx="814206" cy="659025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094AD0FA-6B53-8330-BA66-0E084F8BEF27}"/>
                </a:ext>
              </a:extLst>
            </p:cNvPr>
            <p:cNvGrpSpPr/>
            <p:nvPr/>
          </p:nvGrpSpPr>
          <p:grpSpPr>
            <a:xfrm>
              <a:off x="10886331" y="4939726"/>
              <a:ext cx="371166" cy="659025"/>
              <a:chOff x="623638" y="2249130"/>
              <a:chExt cx="1682039" cy="2986548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A05E6801-8408-90B3-FC20-8A867A2692A0}"/>
                  </a:ext>
                </a:extLst>
              </p:cNvPr>
              <p:cNvGrpSpPr/>
              <p:nvPr/>
            </p:nvGrpSpPr>
            <p:grpSpPr>
              <a:xfrm>
                <a:off x="623638" y="2249130"/>
                <a:ext cx="1682039" cy="2986548"/>
                <a:chOff x="623638" y="2249130"/>
                <a:chExt cx="1682039" cy="2986548"/>
              </a:xfrm>
            </p:grpSpPr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A7E9E78E-3A25-331A-8537-BFB66ED9FF1F}"/>
                    </a:ext>
                  </a:extLst>
                </p:cNvPr>
                <p:cNvGrpSpPr/>
                <p:nvPr/>
              </p:nvGrpSpPr>
              <p:grpSpPr>
                <a:xfrm>
                  <a:off x="623638" y="2249130"/>
                  <a:ext cx="1682039" cy="2986548"/>
                  <a:chOff x="952947" y="2207874"/>
                  <a:chExt cx="2048636" cy="3637460"/>
                </a:xfrm>
                <a:effectLst>
                  <a:outerShdw blurRad="50800" dist="38100" dir="2700000" algn="tl" rotWithShape="0">
                    <a:prstClr val="black">
                      <a:alpha val="20000"/>
                    </a:prstClr>
                  </a:outerShdw>
                </a:effectLst>
              </p:grpSpPr>
              <p:pic>
                <p:nvPicPr>
                  <p:cNvPr id="35" name="图片 34">
                    <a:extLst>
                      <a:ext uri="{FF2B5EF4-FFF2-40B4-BE49-F238E27FC236}">
                        <a16:creationId xmlns:a16="http://schemas.microsoft.com/office/drawing/2014/main" id="{4CE88CB6-60C6-15DA-35C5-DE993B17B5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7"/>
                  <a:srcRect t="1857" b="-2296"/>
                  <a:stretch/>
                </p:blipFill>
                <p:spPr>
                  <a:xfrm>
                    <a:off x="952947" y="2207874"/>
                    <a:ext cx="2048636" cy="3637460"/>
                  </a:xfrm>
                  <a:prstGeom prst="rect">
                    <a:avLst/>
                  </a:prstGeom>
                </p:spPr>
              </p:pic>
              <p:sp>
                <p:nvSpPr>
                  <p:cNvPr id="36" name="文本框 35">
                    <a:extLst>
                      <a:ext uri="{FF2B5EF4-FFF2-40B4-BE49-F238E27FC236}">
                        <a16:creationId xmlns:a16="http://schemas.microsoft.com/office/drawing/2014/main" id="{E194A276-B3D4-1FE1-2659-EC113144EBD0}"/>
                      </a:ext>
                    </a:extLst>
                  </p:cNvPr>
                  <p:cNvSpPr txBox="1"/>
                  <p:nvPr/>
                </p:nvSpPr>
                <p:spPr>
                  <a:xfrm>
                    <a:off x="1046791" y="2501080"/>
                    <a:ext cx="1860943" cy="586132"/>
                  </a:xfrm>
                  <a:prstGeom prst="rect">
                    <a:avLst/>
                  </a:prstGeom>
                  <a:solidFill>
                    <a:srgbClr val="FFCD10"/>
                  </a:solidFill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" b="1" dirty="0"/>
                      <a:t>扫码付款演示</a:t>
                    </a:r>
                  </a:p>
                </p:txBody>
              </p:sp>
            </p:grpSp>
            <p:pic>
              <p:nvPicPr>
                <p:cNvPr id="34" name="图片 33">
                  <a:extLst>
                    <a:ext uri="{FF2B5EF4-FFF2-40B4-BE49-F238E27FC236}">
                      <a16:creationId xmlns:a16="http://schemas.microsoft.com/office/drawing/2014/main" id="{1BEF0DD8-2741-0EB6-AAE0-9D25777F1C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4495" t="61075" r="4975" b="27850"/>
                <a:stretch/>
              </p:blipFill>
              <p:spPr>
                <a:xfrm>
                  <a:off x="666045" y="4636037"/>
                  <a:ext cx="1597233" cy="429883"/>
                </a:xfrm>
                <a:prstGeom prst="rect">
                  <a:avLst/>
                </a:prstGeom>
              </p:spPr>
            </p:pic>
          </p:grpSp>
          <p:pic>
            <p:nvPicPr>
              <p:cNvPr id="32" name="图片 31">
                <a:extLst>
                  <a:ext uri="{FF2B5EF4-FFF2-40B4-BE49-F238E27FC236}">
                    <a16:creationId xmlns:a16="http://schemas.microsoft.com/office/drawing/2014/main" id="{338AFF95-AA2A-D6C4-0BF3-C3BF057432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6045" y="2306304"/>
                <a:ext cx="506452" cy="213385"/>
              </a:xfrm>
              <a:prstGeom prst="rect">
                <a:avLst/>
              </a:prstGeom>
            </p:spPr>
          </p:pic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BEF1D660-22A5-B120-C16F-81E68689AB08}"/>
                </a:ext>
              </a:extLst>
            </p:cNvPr>
            <p:cNvGrpSpPr/>
            <p:nvPr/>
          </p:nvGrpSpPr>
          <p:grpSpPr>
            <a:xfrm>
              <a:off x="10443291" y="4939726"/>
              <a:ext cx="305224" cy="624651"/>
              <a:chOff x="9563108" y="5170220"/>
              <a:chExt cx="353848" cy="724161"/>
            </a:xfrm>
          </p:grpSpPr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FEB06960-BE29-917E-1676-6549E72C8EF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563108" y="5170220"/>
                <a:ext cx="353848" cy="724161"/>
              </a:xfrm>
              <a:prstGeom prst="rect">
                <a:avLst/>
              </a:pr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8FC38FFF-604B-C432-A43F-57A02276EE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02930" y="5309070"/>
                <a:ext cx="274203" cy="487472"/>
              </a:xfrm>
              <a:prstGeom prst="rect">
                <a:avLst/>
              </a:prstGeom>
            </p:spPr>
          </p:pic>
        </p:grpSp>
      </p:grpSp>
      <p:pic>
        <p:nvPicPr>
          <p:cNvPr id="28" name="图片 27">
            <a:extLst>
              <a:ext uri="{FF2B5EF4-FFF2-40B4-BE49-F238E27FC236}">
                <a16:creationId xmlns:a16="http://schemas.microsoft.com/office/drawing/2014/main" id="{BA43AD37-C965-B3CF-F858-7F7B334415E8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3" r="14837"/>
          <a:stretch/>
        </p:blipFill>
        <p:spPr>
          <a:xfrm>
            <a:off x="10153019" y="2885089"/>
            <a:ext cx="1126336" cy="1087821"/>
          </a:xfrm>
          <a:prstGeom prst="rect">
            <a:avLst/>
          </a:prstGeom>
        </p:spPr>
      </p:pic>
      <p:sp>
        <p:nvSpPr>
          <p:cNvPr id="46" name="右箭头 48">
            <a:extLst>
              <a:ext uri="{FF2B5EF4-FFF2-40B4-BE49-F238E27FC236}">
                <a16:creationId xmlns:a16="http://schemas.microsoft.com/office/drawing/2014/main" id="{EE364F76-1C05-5A3F-35DF-0A8B6A7B5C7B}"/>
              </a:ext>
            </a:extLst>
          </p:cNvPr>
          <p:cNvSpPr/>
          <p:nvPr/>
        </p:nvSpPr>
        <p:spPr>
          <a:xfrm>
            <a:off x="9616679" y="4132059"/>
            <a:ext cx="288766" cy="310896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36">
            <a:extLst>
              <a:ext uri="{FF2B5EF4-FFF2-40B4-BE49-F238E27FC236}">
                <a16:creationId xmlns:a16="http://schemas.microsoft.com/office/drawing/2014/main" id="{AC114D98-8685-F4B9-0BDD-74B4937A44A0}"/>
              </a:ext>
            </a:extLst>
          </p:cNvPr>
          <p:cNvSpPr/>
          <p:nvPr/>
        </p:nvSpPr>
        <p:spPr>
          <a:xfrm>
            <a:off x="6046155" y="5901250"/>
            <a:ext cx="1510345" cy="288758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b="1" dirty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zh-CN" altLang="en-US" sz="1100" b="1" dirty="0">
                <a:solidFill>
                  <a:schemeClr val="accent1">
                    <a:lumMod val="75000"/>
                  </a:schemeClr>
                </a:solidFill>
              </a:rPr>
              <a:t>、导购投放优惠券</a:t>
            </a:r>
          </a:p>
        </p:txBody>
      </p:sp>
      <p:sp>
        <p:nvSpPr>
          <p:cNvPr id="58" name="圆角矩形 52">
            <a:extLst>
              <a:ext uri="{FF2B5EF4-FFF2-40B4-BE49-F238E27FC236}">
                <a16:creationId xmlns:a16="http://schemas.microsoft.com/office/drawing/2014/main" id="{AD5820F2-DC33-45C7-BFC3-DD88DBC601AA}"/>
              </a:ext>
            </a:extLst>
          </p:cNvPr>
          <p:cNvSpPr/>
          <p:nvPr/>
        </p:nvSpPr>
        <p:spPr>
          <a:xfrm>
            <a:off x="7866426" y="5901250"/>
            <a:ext cx="1648889" cy="288758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altLang="zh-CN" sz="1100" b="1" dirty="0">
                <a:solidFill>
                  <a:schemeClr val="accent1">
                    <a:lumMod val="75000"/>
                  </a:schemeClr>
                </a:solidFill>
              </a:rPr>
              <a:t>2</a:t>
            </a:r>
            <a:r>
              <a:rPr lang="zh-CN" altLang="en-US" sz="1100" b="1" dirty="0">
                <a:solidFill>
                  <a:schemeClr val="accent1">
                    <a:lumMod val="75000"/>
                  </a:schemeClr>
                </a:solidFill>
              </a:rPr>
              <a:t>、 顾客领券享受优惠</a:t>
            </a:r>
          </a:p>
        </p:txBody>
      </p:sp>
      <p:sp>
        <p:nvSpPr>
          <p:cNvPr id="65" name="圆角矩形 53">
            <a:extLst>
              <a:ext uri="{FF2B5EF4-FFF2-40B4-BE49-F238E27FC236}">
                <a16:creationId xmlns:a16="http://schemas.microsoft.com/office/drawing/2014/main" id="{0A2F6275-7B41-E1F3-F35D-82F846E2AF0A}"/>
              </a:ext>
            </a:extLst>
          </p:cNvPr>
          <p:cNvSpPr/>
          <p:nvPr/>
        </p:nvSpPr>
        <p:spPr>
          <a:xfrm>
            <a:off x="9769052" y="5906523"/>
            <a:ext cx="1648888" cy="288758"/>
          </a:xfrm>
          <a:prstGeom prst="round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b="1" dirty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en-US" altLang="zh-CN" sz="1100" b="1" dirty="0">
                <a:solidFill>
                  <a:schemeClr val="accent1">
                    <a:lumMod val="75000"/>
                  </a:schemeClr>
                </a:solidFill>
              </a:rPr>
              <a:t>3</a:t>
            </a:r>
            <a:r>
              <a:rPr lang="zh-CN" altLang="en-US" sz="1100" b="1" dirty="0">
                <a:solidFill>
                  <a:schemeClr val="accent1">
                    <a:lumMod val="75000"/>
                  </a:schemeClr>
                </a:solidFill>
              </a:rPr>
              <a:t>、引流用户到店消费</a:t>
            </a:r>
          </a:p>
        </p:txBody>
      </p:sp>
      <p:sp>
        <p:nvSpPr>
          <p:cNvPr id="72" name="圆角矩形 78">
            <a:extLst>
              <a:ext uri="{FF2B5EF4-FFF2-40B4-BE49-F238E27FC236}">
                <a16:creationId xmlns:a16="http://schemas.microsoft.com/office/drawing/2014/main" id="{71B0A03F-8AE9-F2CF-CE69-E402D32A7DEC}"/>
              </a:ext>
            </a:extLst>
          </p:cNvPr>
          <p:cNvSpPr/>
          <p:nvPr/>
        </p:nvSpPr>
        <p:spPr>
          <a:xfrm>
            <a:off x="593592" y="2181615"/>
            <a:ext cx="2463841" cy="367487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卡券在线分销</a:t>
            </a:r>
          </a:p>
        </p:txBody>
      </p:sp>
      <p:sp>
        <p:nvSpPr>
          <p:cNvPr id="75" name="圆角矩形 78">
            <a:extLst>
              <a:ext uri="{FF2B5EF4-FFF2-40B4-BE49-F238E27FC236}">
                <a16:creationId xmlns:a16="http://schemas.microsoft.com/office/drawing/2014/main" id="{99AE3E01-6169-B2E3-322D-639795FBE5CA}"/>
              </a:ext>
            </a:extLst>
          </p:cNvPr>
          <p:cNvSpPr/>
          <p:nvPr/>
        </p:nvSpPr>
        <p:spPr>
          <a:xfrm>
            <a:off x="6014438" y="2181616"/>
            <a:ext cx="2171675" cy="323910"/>
          </a:xfrm>
          <a:prstGeom prst="roundRect">
            <a:avLst>
              <a:gd name="adj" fmla="val 5000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</a:rPr>
              <a:t>优惠券传播引流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DFF0AE72-FC11-930B-EEDF-BE6833C6FE8A}"/>
              </a:ext>
            </a:extLst>
          </p:cNvPr>
          <p:cNvGrpSpPr/>
          <p:nvPr/>
        </p:nvGrpSpPr>
        <p:grpSpPr>
          <a:xfrm>
            <a:off x="836797" y="3134447"/>
            <a:ext cx="1752761" cy="2501813"/>
            <a:chOff x="820547" y="3143095"/>
            <a:chExt cx="1597425" cy="2280093"/>
          </a:xfrm>
        </p:grpSpPr>
        <p:sp>
          <p:nvSpPr>
            <p:cNvPr id="2" name="等腰三角形 1"/>
            <p:cNvSpPr/>
            <p:nvPr/>
          </p:nvSpPr>
          <p:spPr>
            <a:xfrm rot="5400000">
              <a:off x="2236708" y="4131356"/>
              <a:ext cx="205101" cy="157426"/>
            </a:xfrm>
            <a:prstGeom prst="triangle">
              <a:avLst/>
            </a:prstGeom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54CF6CE-6E66-0043-F355-30A340CD30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820547" y="3143095"/>
              <a:ext cx="1215955" cy="2280093"/>
            </a:xfrm>
            <a:prstGeom prst="roundRect">
              <a:avLst>
                <a:gd name="adj" fmla="val 5613"/>
              </a:avLst>
            </a:prstGeom>
            <a:effectLst>
              <a:outerShdw blurRad="50800" dist="635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</p:grpSp>
      <p:pic>
        <p:nvPicPr>
          <p:cNvPr id="47" name="Picture 3">
            <a:extLst>
              <a:ext uri="{FF2B5EF4-FFF2-40B4-BE49-F238E27FC236}">
                <a16:creationId xmlns:a16="http://schemas.microsoft.com/office/drawing/2014/main" id="{2D43C1BE-A8C2-5659-EA4F-6C9388BDDF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4274201" y="3224297"/>
            <a:ext cx="1376873" cy="6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id="{B0ED7EB8-0B10-3477-6AE1-204396577E23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157" y="4440365"/>
            <a:ext cx="469093" cy="1015165"/>
          </a:xfrm>
          <a:prstGeom prst="roundRect">
            <a:avLst>
              <a:gd name="adj" fmla="val 5613"/>
            </a:avLst>
          </a:prstGeom>
          <a:effectLst>
            <a:outerShdw blurRad="50800" dist="635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sp>
        <p:nvSpPr>
          <p:cNvPr id="51" name="文本框 50">
            <a:extLst>
              <a:ext uri="{FF2B5EF4-FFF2-40B4-BE49-F238E27FC236}">
                <a16:creationId xmlns:a16="http://schemas.microsoft.com/office/drawing/2014/main" id="{F14C547E-CB6B-738C-6AE7-DE055C27D3CB}"/>
              </a:ext>
            </a:extLst>
          </p:cNvPr>
          <p:cNvSpPr txBox="1"/>
          <p:nvPr/>
        </p:nvSpPr>
        <p:spPr>
          <a:xfrm>
            <a:off x="4394185" y="3989608"/>
            <a:ext cx="111706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1">
                    <a:lumMod val="50000"/>
                  </a:schemeClr>
                </a:solidFill>
              </a:rPr>
              <a:t>支付自动核销</a:t>
            </a:r>
            <a:endParaRPr lang="en-US" altLang="zh-CN" sz="105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34CC791-C8F1-2ADB-DDB6-C08AD307AB47}"/>
              </a:ext>
            </a:extLst>
          </p:cNvPr>
          <p:cNvSpPr txBox="1"/>
          <p:nvPr/>
        </p:nvSpPr>
        <p:spPr>
          <a:xfrm>
            <a:off x="4394185" y="5535579"/>
            <a:ext cx="111706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accent1">
                    <a:lumMod val="50000"/>
                  </a:schemeClr>
                </a:solidFill>
              </a:rPr>
              <a:t>导购手机核销</a:t>
            </a:r>
            <a:endParaRPr lang="en-US" altLang="zh-CN" sz="105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F6791590-D4D8-64A7-4563-846D25355B8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838169" y="3135393"/>
            <a:ext cx="1255859" cy="2585593"/>
          </a:xfrm>
          <a:prstGeom prst="roundRect">
            <a:avLst>
              <a:gd name="adj" fmla="val 5613"/>
            </a:avLst>
          </a:prstGeom>
          <a:effectLst>
            <a:outerShdw blurRad="50800" dist="635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9537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783590" y="761365"/>
            <a:ext cx="6219190" cy="431165"/>
            <a:chOff x="1136" y="1137"/>
            <a:chExt cx="9794" cy="679"/>
          </a:xfrm>
        </p:grpSpPr>
        <p:grpSp>
          <p:nvGrpSpPr>
            <p:cNvPr id="41" name="组合 40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43" name="矩形 42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 flipH="1">
              <a:off x="2348" y="1137"/>
              <a:ext cx="858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4.5 “</a:t>
              </a:r>
              <a:r>
                <a:rPr lang="zh-CN" altLang="en-US" sz="2200" dirty="0">
                  <a:cs typeface="+mn-ea"/>
                  <a:sym typeface="+mn-lt"/>
                </a:rPr>
                <a:t>数字导购”核销</a:t>
              </a: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7923" y="2734834"/>
            <a:ext cx="1543551" cy="313677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466488" y="6029951"/>
            <a:ext cx="2058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美团</a:t>
            </a:r>
            <a:r>
              <a:rPr lang="en-US" altLang="zh-CN" sz="1200" dirty="0"/>
              <a:t>/</a:t>
            </a:r>
            <a:r>
              <a:rPr lang="zh-CN" altLang="en-US" sz="1200" dirty="0"/>
              <a:t>抖音团购券核销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839" y="2798270"/>
            <a:ext cx="1406577" cy="3043976"/>
          </a:xfrm>
          <a:prstGeom prst="roundRect">
            <a:avLst>
              <a:gd name="adj" fmla="val 5613"/>
            </a:avLst>
          </a:prstGeom>
          <a:effectLst>
            <a:outerShdw blurRad="50800" dist="635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sp>
        <p:nvSpPr>
          <p:cNvPr id="21" name="文本框 20"/>
          <p:cNvSpPr txBox="1"/>
          <p:nvPr/>
        </p:nvSpPr>
        <p:spPr>
          <a:xfrm>
            <a:off x="6494964" y="6027463"/>
            <a:ext cx="23107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优惠券</a:t>
            </a:r>
            <a:r>
              <a:rPr lang="en-US" altLang="zh-CN" sz="1200" dirty="0"/>
              <a:t>/</a:t>
            </a:r>
            <a:r>
              <a:rPr lang="zh-CN" altLang="en-US" sz="1200" dirty="0"/>
              <a:t>钱包余额</a:t>
            </a:r>
            <a:r>
              <a:rPr lang="en-US" altLang="zh-CN" sz="1200" dirty="0"/>
              <a:t>/</a:t>
            </a:r>
            <a:r>
              <a:rPr lang="zh-CN" altLang="en-US" sz="1200" dirty="0"/>
              <a:t>会员积分核销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837851" y="6076118"/>
            <a:ext cx="1596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核销统计报表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5949" y="2762199"/>
            <a:ext cx="1407498" cy="304597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9886" y="2757748"/>
            <a:ext cx="1422911" cy="3081077"/>
          </a:xfrm>
          <a:prstGeom prst="roundRect">
            <a:avLst>
              <a:gd name="adj" fmla="val 5613"/>
            </a:avLst>
          </a:prstGeom>
          <a:effectLst>
            <a:outerShdw blurRad="50800" dist="635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sp>
        <p:nvSpPr>
          <p:cNvPr id="12" name="等腰三角形 11"/>
          <p:cNvSpPr/>
          <p:nvPr/>
        </p:nvSpPr>
        <p:spPr>
          <a:xfrm rot="5400000">
            <a:off x="3814428" y="3481434"/>
            <a:ext cx="272302" cy="234743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562418" y="1473133"/>
            <a:ext cx="96645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门店的“掌上运营工具”</a:t>
            </a:r>
            <a:r>
              <a:rPr lang="zh-CN" altLang="en-US" dirty="0"/>
              <a:t>，导购可轻松收款、核销公域</a:t>
            </a:r>
            <a:r>
              <a:rPr lang="en-US" altLang="zh-CN" dirty="0"/>
              <a:t>/</a:t>
            </a:r>
            <a:r>
              <a:rPr lang="zh-CN" altLang="en-US" dirty="0"/>
              <a:t>私域卡券，会员积分、钱包、购物卡等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34" name="等腰三角形 33"/>
          <p:cNvSpPr/>
          <p:nvPr/>
        </p:nvSpPr>
        <p:spPr>
          <a:xfrm rot="5400000">
            <a:off x="9067065" y="3481435"/>
            <a:ext cx="272302" cy="234743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4314100" y="2535936"/>
            <a:ext cx="4457570" cy="3768526"/>
          </a:xfrm>
          <a:prstGeom prst="roundRect">
            <a:avLst>
              <a:gd name="adj" fmla="val 365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314099" y="2018375"/>
            <a:ext cx="665133" cy="665133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公域</a:t>
            </a:r>
          </a:p>
        </p:txBody>
      </p:sp>
      <p:sp>
        <p:nvSpPr>
          <p:cNvPr id="30" name="椭圆 29"/>
          <p:cNvSpPr/>
          <p:nvPr/>
        </p:nvSpPr>
        <p:spPr>
          <a:xfrm>
            <a:off x="6642236" y="2018375"/>
            <a:ext cx="665133" cy="665133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私域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251401" y="3896979"/>
            <a:ext cx="3463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1">
                    <a:lumMod val="75000"/>
                  </a:schemeClr>
                </a:solidFill>
              </a:rPr>
              <a:t>+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76699" y="2123068"/>
            <a:ext cx="3323226" cy="3953050"/>
            <a:chOff x="853637" y="1684020"/>
            <a:chExt cx="3323226" cy="395305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737"/>
            <a:stretch/>
          </p:blipFill>
          <p:spPr>
            <a:xfrm>
              <a:off x="853637" y="1684020"/>
              <a:ext cx="3323226" cy="3855720"/>
            </a:xfrm>
            <a:prstGeom prst="rect">
              <a:avLst/>
            </a:prstGeom>
          </p:spPr>
        </p:pic>
        <p:sp>
          <p:nvSpPr>
            <p:cNvPr id="9" name="圆角矩形 8"/>
            <p:cNvSpPr/>
            <p:nvPr/>
          </p:nvSpPr>
          <p:spPr>
            <a:xfrm>
              <a:off x="1525270" y="4952071"/>
              <a:ext cx="1949450" cy="312707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/>
                <a:t>多层级管理体系</a:t>
              </a:r>
            </a:p>
          </p:txBody>
        </p:sp>
        <p:sp>
          <p:nvSpPr>
            <p:cNvPr id="2" name="椭圆 1"/>
            <p:cNvSpPr/>
            <p:nvPr/>
          </p:nvSpPr>
          <p:spPr>
            <a:xfrm>
              <a:off x="1553210" y="5264778"/>
              <a:ext cx="372292" cy="3722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/>
                <a:t>集团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2218549" y="5264778"/>
              <a:ext cx="372292" cy="3722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/>
                <a:t>门店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3017191" y="5264778"/>
              <a:ext cx="372292" cy="37229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050" b="1" dirty="0"/>
                <a:t>导购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262236" y="2340309"/>
            <a:ext cx="2548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851tegakizatsu" panose="02000600000000000000" pitchFamily="2" charset="-122"/>
                <a:ea typeface="851tegakizatsu" panose="02000600000000000000" pitchFamily="2" charset="-122"/>
                <a:cs typeface="851tegakizatsu" panose="02000600000000000000" pitchFamily="2" charset="-122"/>
              </a:rPr>
              <a:t>门店营销尽在“掌”握！</a:t>
            </a:r>
          </a:p>
        </p:txBody>
      </p:sp>
    </p:spTree>
    <p:extLst>
      <p:ext uri="{BB962C8B-B14F-4D97-AF65-F5344CB8AC3E}">
        <p14:creationId xmlns:p14="http://schemas.microsoft.com/office/powerpoint/2010/main" val="193859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1003537" y="2846417"/>
            <a:ext cx="3226611" cy="3204283"/>
          </a:xfrm>
          <a:prstGeom prst="roundRect">
            <a:avLst>
              <a:gd name="adj" fmla="val 365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783590" y="761365"/>
            <a:ext cx="6219190" cy="431165"/>
            <a:chOff x="1136" y="1137"/>
            <a:chExt cx="9794" cy="679"/>
          </a:xfrm>
        </p:grpSpPr>
        <p:grpSp>
          <p:nvGrpSpPr>
            <p:cNvPr id="41" name="组合 40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43" name="矩形 42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 flipH="1">
              <a:off x="2348" y="1137"/>
              <a:ext cx="858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4.6 “</a:t>
              </a:r>
              <a:r>
                <a:rPr lang="zh-CN" altLang="en-US" sz="2200" dirty="0">
                  <a:cs typeface="+mn-ea"/>
                  <a:sym typeface="+mn-lt"/>
                </a:rPr>
                <a:t>数字导购”可视化报表</a:t>
              </a: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773" y="2383377"/>
            <a:ext cx="1532291" cy="3619500"/>
          </a:xfrm>
          <a:prstGeom prst="roundRect">
            <a:avLst>
              <a:gd name="adj" fmla="val 5613"/>
            </a:avLst>
          </a:prstGeom>
          <a:effectLst>
            <a:outerShdw blurRad="50800" dist="635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405" y="2352897"/>
            <a:ext cx="1640133" cy="3680460"/>
          </a:xfrm>
          <a:prstGeom prst="roundRect">
            <a:avLst>
              <a:gd name="adj" fmla="val 5613"/>
            </a:avLst>
          </a:prstGeom>
          <a:effectLst>
            <a:outerShdw blurRad="50800" dist="635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sp>
        <p:nvSpPr>
          <p:cNvPr id="15" name="文本框 14"/>
          <p:cNvSpPr txBox="1"/>
          <p:nvPr/>
        </p:nvSpPr>
        <p:spPr>
          <a:xfrm>
            <a:off x="4850629" y="6097937"/>
            <a:ext cx="14514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店铺收款汇总统计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91680" y="6116276"/>
            <a:ext cx="15298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200"/>
            </a:lvl1pPr>
          </a:lstStyle>
          <a:p>
            <a:pPr algn="ctr"/>
            <a:r>
              <a:rPr lang="zh-CN" altLang="en-US" dirty="0"/>
              <a:t>账单收款流水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418666" y="6097937"/>
            <a:ext cx="16551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卡券分销</a:t>
            </a:r>
            <a:r>
              <a:rPr lang="en-US" altLang="zh-CN" sz="1200" dirty="0"/>
              <a:t>/</a:t>
            </a:r>
            <a:r>
              <a:rPr lang="zh-CN" altLang="en-US" sz="1200" dirty="0"/>
              <a:t>传播业绩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879" y="2364648"/>
            <a:ext cx="1681172" cy="3638229"/>
          </a:xfrm>
          <a:prstGeom prst="roundRect">
            <a:avLst>
              <a:gd name="adj" fmla="val 5613"/>
            </a:avLst>
          </a:prstGeom>
          <a:effectLst>
            <a:outerShdw blurRad="50800" dist="63500" dir="2700000" algn="tl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sp>
        <p:nvSpPr>
          <p:cNvPr id="22" name="等腰三角形 21"/>
          <p:cNvSpPr/>
          <p:nvPr/>
        </p:nvSpPr>
        <p:spPr>
          <a:xfrm rot="5400000">
            <a:off x="4211370" y="4066391"/>
            <a:ext cx="272302" cy="234743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51806" y="2098266"/>
            <a:ext cx="1759860" cy="4276670"/>
            <a:chOff x="593851" y="1242060"/>
            <a:chExt cx="2173004" cy="5280660"/>
          </a:xfrm>
        </p:grpSpPr>
        <p:grpSp>
          <p:nvGrpSpPr>
            <p:cNvPr id="8" name="组合 7"/>
            <p:cNvGrpSpPr/>
            <p:nvPr/>
          </p:nvGrpSpPr>
          <p:grpSpPr>
            <a:xfrm>
              <a:off x="593851" y="1242060"/>
              <a:ext cx="2173004" cy="5280660"/>
              <a:chOff x="715771" y="-106680"/>
              <a:chExt cx="2173004" cy="528066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46889"/>
              <a:stretch/>
            </p:blipFill>
            <p:spPr>
              <a:xfrm>
                <a:off x="715771" y="-106680"/>
                <a:ext cx="2173004" cy="364236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3000"/>
              <a:stretch/>
            </p:blipFill>
            <p:spPr>
              <a:xfrm>
                <a:off x="715771" y="1950720"/>
                <a:ext cx="2173004" cy="3223260"/>
              </a:xfrm>
              <a:prstGeom prst="rect">
                <a:avLst/>
              </a:prstGeom>
            </p:spPr>
          </p:pic>
        </p:grp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851" y="1242060"/>
              <a:ext cx="2173004" cy="5280660"/>
            </a:xfrm>
            <a:prstGeom prst="rect">
              <a:avLst/>
            </a:prstGeom>
          </p:spPr>
        </p:pic>
      </p:grpSp>
      <p:sp>
        <p:nvSpPr>
          <p:cNvPr id="21" name="圆角矩形 20"/>
          <p:cNvSpPr/>
          <p:nvPr/>
        </p:nvSpPr>
        <p:spPr>
          <a:xfrm>
            <a:off x="2501868" y="2652883"/>
            <a:ext cx="1249412" cy="478397"/>
          </a:xfrm>
          <a:prstGeom prst="roundRect">
            <a:avLst>
              <a:gd name="adj" fmla="val 27701"/>
            </a:avLst>
          </a:prstGeom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100" b="1" dirty="0"/>
              <a:t>多层级数据管理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710616" y="3335565"/>
            <a:ext cx="14048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rgbClr val="FF0000"/>
                </a:solidFill>
              </a:rPr>
              <a:t>所有业绩数据都能看！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569851" y="1521350"/>
            <a:ext cx="86763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手机端即可查看门店营业额、导购业绩，多层级数据权限，提升门店整体运营效率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66605" y="3759741"/>
            <a:ext cx="1623827" cy="507610"/>
            <a:chOff x="2466605" y="3759741"/>
            <a:chExt cx="1623827" cy="507610"/>
          </a:xfrm>
        </p:grpSpPr>
        <p:sp>
          <p:nvSpPr>
            <p:cNvPr id="3" name="圆角矩形 2"/>
            <p:cNvSpPr/>
            <p:nvPr/>
          </p:nvSpPr>
          <p:spPr>
            <a:xfrm>
              <a:off x="2466605" y="3887070"/>
              <a:ext cx="1623827" cy="33727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zh-CN" altLang="en-US" sz="1050" dirty="0">
                  <a:solidFill>
                    <a:schemeClr val="accent1">
                      <a:lumMod val="50000"/>
                    </a:schemeClr>
                  </a:solidFill>
                </a:rPr>
                <a:t>     门店终端收款</a:t>
              </a: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780740" y="3759741"/>
              <a:ext cx="276443" cy="507610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2466605" y="5163153"/>
            <a:ext cx="1623827" cy="445556"/>
            <a:chOff x="2466605" y="4884932"/>
            <a:chExt cx="1623827" cy="445556"/>
          </a:xfrm>
        </p:grpSpPr>
        <p:sp>
          <p:nvSpPr>
            <p:cNvPr id="25" name="圆角矩形 24"/>
            <p:cNvSpPr/>
            <p:nvPr/>
          </p:nvSpPr>
          <p:spPr>
            <a:xfrm>
              <a:off x="2466605" y="4993209"/>
              <a:ext cx="1623827" cy="33727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zh-CN" altLang="en-US" sz="1050" dirty="0">
                  <a:solidFill>
                    <a:schemeClr val="accent1">
                      <a:lumMod val="50000"/>
                    </a:schemeClr>
                  </a:solidFill>
                </a:rPr>
                <a:t>      导购账单收款</a:t>
              </a:r>
            </a:p>
          </p:txBody>
        </p:sp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F8771840-A57B-7654-4558-78AE3A6B31C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6546" y="4884932"/>
              <a:ext cx="189988" cy="411388"/>
            </a:xfrm>
            <a:prstGeom prst="round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5" name="组合 4"/>
          <p:cNvGrpSpPr/>
          <p:nvPr/>
        </p:nvGrpSpPr>
        <p:grpSpPr>
          <a:xfrm>
            <a:off x="2466605" y="4533941"/>
            <a:ext cx="1623827" cy="362623"/>
            <a:chOff x="2466605" y="4391820"/>
            <a:chExt cx="1623827" cy="362623"/>
          </a:xfrm>
        </p:grpSpPr>
        <p:sp>
          <p:nvSpPr>
            <p:cNvPr id="24" name="圆角矩形 23"/>
            <p:cNvSpPr/>
            <p:nvPr/>
          </p:nvSpPr>
          <p:spPr>
            <a:xfrm>
              <a:off x="2466605" y="4417164"/>
              <a:ext cx="1623827" cy="33727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 algn="ctr">
                <a:buFont typeface="Arial" panose="020B0604020202020204" pitchFamily="34" charset="0"/>
                <a:buChar char="•"/>
              </a:pPr>
              <a:r>
                <a:rPr lang="zh-CN" altLang="en-US" sz="1050" dirty="0">
                  <a:solidFill>
                    <a:schemeClr val="accent1">
                      <a:lumMod val="50000"/>
                    </a:schemeClr>
                  </a:solidFill>
                </a:rPr>
                <a:t>      门店码牌收款</a:t>
              </a:r>
            </a:p>
          </p:txBody>
        </p:sp>
        <p:pic>
          <p:nvPicPr>
            <p:cNvPr id="31" name="图片 30">
              <a:extLst>
                <a:ext uri="{FF2B5EF4-FFF2-40B4-BE49-F238E27FC236}">
                  <a16:creationId xmlns:a16="http://schemas.microsoft.com/office/drawing/2014/main" id="{29E1BF14-85E3-8833-94A0-7F340B48A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759707" y="4391820"/>
              <a:ext cx="297476" cy="335814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76563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"/>
    </mc:Choice>
    <mc:Fallback xmlns="">
      <p:transition advClick="0" advTm="2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 flipH="1">
            <a:off x="6635578" y="12698"/>
            <a:ext cx="5556422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67662" y="-12698"/>
            <a:ext cx="5556422" cy="6858000"/>
          </a:xfrm>
          <a:prstGeom prst="rect">
            <a:avLst/>
          </a:prstGeom>
          <a:gradFill>
            <a:gsLst>
              <a:gs pos="100000">
                <a:srgbClr val="2A96AA">
                  <a:alpha val="87000"/>
                </a:srgbClr>
              </a:gs>
              <a:gs pos="1000">
                <a:srgbClr val="13639C">
                  <a:alpha val="75000"/>
                </a:srgbClr>
              </a:gs>
              <a:gs pos="53000">
                <a:srgbClr val="2A96AA">
                  <a:alpha val="93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03494" y="543698"/>
            <a:ext cx="5040000" cy="5796000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ffectLst>
            <a:outerShdw blurRad="101600" algn="ctr" rotWithShape="0">
              <a:schemeClr val="bg1"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箭头: V 形 10"/>
          <p:cNvSpPr/>
          <p:nvPr/>
        </p:nvSpPr>
        <p:spPr>
          <a:xfrm>
            <a:off x="11220772" y="5654244"/>
            <a:ext cx="165685" cy="276999"/>
          </a:xfrm>
          <a:prstGeom prst="chevron">
            <a:avLst>
              <a:gd name="adj" fmla="val 6916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箭头: V 形 12"/>
          <p:cNvSpPr/>
          <p:nvPr/>
        </p:nvSpPr>
        <p:spPr>
          <a:xfrm>
            <a:off x="11109802" y="5654244"/>
            <a:ext cx="165685" cy="276999"/>
          </a:xfrm>
          <a:prstGeom prst="chevron">
            <a:avLst>
              <a:gd name="adj" fmla="val 6916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箭头: V 形 13"/>
          <p:cNvSpPr/>
          <p:nvPr/>
        </p:nvSpPr>
        <p:spPr>
          <a:xfrm>
            <a:off x="11010918" y="5654244"/>
            <a:ext cx="165685" cy="276999"/>
          </a:xfrm>
          <a:prstGeom prst="chevron">
            <a:avLst>
              <a:gd name="adj" fmla="val 69163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971022" y="6280494"/>
            <a:ext cx="994608" cy="176463"/>
            <a:chOff x="4235116" y="6208295"/>
            <a:chExt cx="994608" cy="176463"/>
          </a:xfrm>
          <a:gradFill>
            <a:gsLst>
              <a:gs pos="100000">
                <a:srgbClr val="2A96AA"/>
              </a:gs>
              <a:gs pos="1000">
                <a:srgbClr val="13639C"/>
              </a:gs>
              <a:gs pos="53000">
                <a:srgbClr val="2A96AA"/>
              </a:gs>
            </a:gsLst>
            <a:lin ang="2700000" scaled="0"/>
          </a:gradFill>
        </p:grpSpPr>
        <p:sp>
          <p:nvSpPr>
            <p:cNvPr id="21" name="椭圆 20"/>
            <p:cNvSpPr/>
            <p:nvPr/>
          </p:nvSpPr>
          <p:spPr>
            <a:xfrm>
              <a:off x="4235116" y="6208295"/>
              <a:ext cx="176463" cy="176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507831" y="6208295"/>
              <a:ext cx="176463" cy="176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780546" y="6208295"/>
              <a:ext cx="176463" cy="176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053261" y="6208295"/>
              <a:ext cx="176463" cy="17646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矩形: 圆角 7"/>
          <p:cNvSpPr/>
          <p:nvPr/>
        </p:nvSpPr>
        <p:spPr>
          <a:xfrm>
            <a:off x="453100" y="5515744"/>
            <a:ext cx="799032" cy="277000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2A96AA"/>
              </a:gs>
              <a:gs pos="1000">
                <a:srgbClr val="13639C"/>
              </a:gs>
              <a:gs pos="53000">
                <a:srgbClr val="2A96AA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>
                <a:cs typeface="+mn-ea"/>
                <a:sym typeface="+mn-lt"/>
              </a:rPr>
              <a:t>V1.1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BDF5431-D949-4DF3-BA23-12811E7CFEA5}"/>
              </a:ext>
            </a:extLst>
          </p:cNvPr>
          <p:cNvSpPr txBox="1"/>
          <p:nvPr/>
        </p:nvSpPr>
        <p:spPr>
          <a:xfrm>
            <a:off x="6757312" y="1234189"/>
            <a:ext cx="5239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专业提升品质，联合创造价值</a:t>
            </a:r>
            <a:endParaRPr lang="en-US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5961" y="685799"/>
            <a:ext cx="3262964" cy="1620000"/>
            <a:chOff x="0" y="685799"/>
            <a:chExt cx="3262964" cy="1620000"/>
          </a:xfrm>
          <a:solidFill>
            <a:srgbClr val="2790A8"/>
          </a:solidFill>
        </p:grpSpPr>
        <p:sp>
          <p:nvSpPr>
            <p:cNvPr id="25" name="箭头: 五边形 3">
              <a:extLst>
                <a:ext uri="{FF2B5EF4-FFF2-40B4-BE49-F238E27FC236}">
                  <a16:creationId xmlns:a16="http://schemas.microsoft.com/office/drawing/2014/main" id="{0F7A67F1-7224-4BAF-88DE-0071EAA7A489}"/>
                </a:ext>
              </a:extLst>
            </p:cNvPr>
            <p:cNvSpPr/>
            <p:nvPr/>
          </p:nvSpPr>
          <p:spPr>
            <a:xfrm>
              <a:off x="0" y="685799"/>
              <a:ext cx="3262964" cy="1620000"/>
            </a:xfrm>
            <a:prstGeom prst="homePlate">
              <a:avLst>
                <a:gd name="adj" fmla="val 253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33673B1C-7CF3-4A81-BEDA-1897F1C8C4A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826"/>
            <a:stretch/>
          </p:blipFill>
          <p:spPr>
            <a:xfrm>
              <a:off x="387239" y="1234189"/>
              <a:ext cx="1920646" cy="558396"/>
            </a:xfrm>
            <a:prstGeom prst="rect">
              <a:avLst/>
            </a:prstGeom>
            <a:grpFill/>
          </p:spPr>
        </p:pic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64435071-8167-404F-9DC5-DE1EFFFC72D6}"/>
              </a:ext>
            </a:extLst>
          </p:cNvPr>
          <p:cNvSpPr/>
          <p:nvPr/>
        </p:nvSpPr>
        <p:spPr>
          <a:xfrm>
            <a:off x="381278" y="2771709"/>
            <a:ext cx="5311637" cy="22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通联支付网络服务股份有限公司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Allinpay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Network Services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Co.,Ltd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联系地址：上海市浦东新区金沪路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55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号通华科技大厦</a:t>
            </a:r>
          </a:p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全国统一客服热线：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95193</a:t>
            </a:r>
          </a:p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官方网站：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www.allinpay.com</a:t>
            </a:r>
          </a:p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联系邮箱：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95193@allinpay.com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40272" y="4643562"/>
            <a:ext cx="438116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THANKS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783590" y="761365"/>
            <a:ext cx="3691890" cy="431165"/>
            <a:chOff x="1136" y="1137"/>
            <a:chExt cx="5814" cy="679"/>
          </a:xfrm>
        </p:grpSpPr>
        <p:grpSp>
          <p:nvGrpSpPr>
            <p:cNvPr id="29" name="组合 28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31" name="矩形 30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 flipH="1">
              <a:off x="2348" y="1137"/>
              <a:ext cx="460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1.1 </a:t>
              </a:r>
              <a:r>
                <a:rPr lang="zh-CN" altLang="en-US" sz="2200" dirty="0">
                  <a:cs typeface="+mn-ea"/>
                  <a:sym typeface="+mn-lt"/>
                </a:rPr>
                <a:t>方案背景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86E99ACA-F6B0-198D-6916-E1F29E56C33C}"/>
              </a:ext>
            </a:extLst>
          </p:cNvPr>
          <p:cNvSpPr txBox="1"/>
          <p:nvPr/>
        </p:nvSpPr>
        <p:spPr>
          <a:xfrm>
            <a:off x="673309" y="1536856"/>
            <a:ext cx="6708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集团性品牌连锁企业，数字化建设难点</a:t>
            </a:r>
          </a:p>
        </p:txBody>
      </p:sp>
      <p:sp>
        <p:nvSpPr>
          <p:cNvPr id="46" name="Oval 29"/>
          <p:cNvSpPr>
            <a:spLocks noChangeArrowheads="1"/>
          </p:cNvSpPr>
          <p:nvPr/>
        </p:nvSpPr>
        <p:spPr bwMode="auto">
          <a:xfrm>
            <a:off x="5250270" y="2635519"/>
            <a:ext cx="1440000" cy="1440000"/>
          </a:xfrm>
          <a:prstGeom prst="ellipse">
            <a:avLst/>
          </a:prstGeom>
          <a:noFill/>
          <a:ln w="38100">
            <a:solidFill>
              <a:srgbClr val="189EC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7B7F7E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861243" y="4855545"/>
            <a:ext cx="2218055" cy="71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财务对账、资金处理工作量大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资金安全、合理降费仍需优化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945063" y="4432000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资金管理</a:t>
            </a:r>
          </a:p>
        </p:txBody>
      </p:sp>
      <p:sp>
        <p:nvSpPr>
          <p:cNvPr id="45" name="Oval 27"/>
          <p:cNvSpPr>
            <a:spLocks noChangeArrowheads="1"/>
          </p:cNvSpPr>
          <p:nvPr/>
        </p:nvSpPr>
        <p:spPr bwMode="auto">
          <a:xfrm>
            <a:off x="1695323" y="2635519"/>
            <a:ext cx="1440000" cy="1440000"/>
          </a:xfrm>
          <a:prstGeom prst="ellipse">
            <a:avLst/>
          </a:prstGeom>
          <a:noFill/>
          <a:ln w="38100">
            <a:solidFill>
              <a:srgbClr val="189EC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7B7F7E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390116" y="4432000"/>
            <a:ext cx="2050415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IT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建设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306296" y="4855545"/>
            <a:ext cx="2218055" cy="71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8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IT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系统数字化升级难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外部对接开发成本高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Oval 30"/>
          <p:cNvSpPr>
            <a:spLocks noChangeArrowheads="1"/>
          </p:cNvSpPr>
          <p:nvPr/>
        </p:nvSpPr>
        <p:spPr bwMode="auto">
          <a:xfrm>
            <a:off x="8972856" y="2679782"/>
            <a:ext cx="1440000" cy="1440000"/>
          </a:xfrm>
          <a:prstGeom prst="ellipse">
            <a:avLst/>
          </a:prstGeom>
          <a:noFill/>
          <a:ln w="38100">
            <a:solidFill>
              <a:srgbClr val="189EC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7B7F7E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667649" y="4432000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营销运营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8583829" y="4802018"/>
            <a:ext cx="2218055" cy="710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8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私域营销能力仍需加强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8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受理银行活动管理成本高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4A3A752C-0B8E-4DBB-D251-300E0223E9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5083" y="3023684"/>
            <a:ext cx="590375" cy="69255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080A28D-657B-EF61-85A5-F208CB3189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6340" y="3009241"/>
            <a:ext cx="893031" cy="69255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7760DB7-D7BE-2651-8BA1-AA396E6981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9308" y="3063908"/>
            <a:ext cx="752030" cy="60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3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CABF75FA-C252-4388-0843-35DBC10D685A}"/>
              </a:ext>
            </a:extLst>
          </p:cNvPr>
          <p:cNvSpPr/>
          <p:nvPr/>
        </p:nvSpPr>
        <p:spPr>
          <a:xfrm>
            <a:off x="5126869" y="5240145"/>
            <a:ext cx="2651835" cy="1366197"/>
          </a:xfrm>
          <a:prstGeom prst="roundRect">
            <a:avLst>
              <a:gd name="adj" fmla="val 6727"/>
            </a:avLst>
          </a:prstGeom>
          <a:solidFill>
            <a:srgbClr val="FCFCFC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468000" rIns="144000" bIns="0" rtlCol="0" anchor="t" anchorCtr="0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会员卡合规咨询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会员卡系统服务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充值及跨门店核销结算*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5831C93C-4EA3-F069-CA20-CFE231888614}"/>
              </a:ext>
            </a:extLst>
          </p:cNvPr>
          <p:cNvSpPr/>
          <p:nvPr/>
        </p:nvSpPr>
        <p:spPr>
          <a:xfrm>
            <a:off x="5126869" y="5373035"/>
            <a:ext cx="2651835" cy="302956"/>
          </a:xfrm>
          <a:prstGeom prst="roundRect">
            <a:avLst>
              <a:gd name="adj" fmla="val 0"/>
            </a:avLst>
          </a:prstGeom>
          <a:solidFill>
            <a:srgbClr val="1C7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137CB67E-5C80-33B5-0ADC-F6F6F66948CC}"/>
              </a:ext>
            </a:extLst>
          </p:cNvPr>
          <p:cNvSpPr/>
          <p:nvPr/>
        </p:nvSpPr>
        <p:spPr>
          <a:xfrm>
            <a:off x="5126869" y="5242307"/>
            <a:ext cx="2651835" cy="433685"/>
          </a:xfrm>
          <a:prstGeom prst="roundRect">
            <a:avLst>
              <a:gd name="adj" fmla="val 11303"/>
            </a:avLst>
          </a:prstGeom>
          <a:solidFill>
            <a:srgbClr val="1C7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/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00A62E20-0095-6DCA-2DBC-2B818E81F04E}"/>
              </a:ext>
            </a:extLst>
          </p:cNvPr>
          <p:cNvSpPr txBox="1"/>
          <p:nvPr/>
        </p:nvSpPr>
        <p:spPr>
          <a:xfrm>
            <a:off x="5126869" y="5313647"/>
            <a:ext cx="2651835" cy="317951"/>
          </a:xfrm>
          <a:prstGeom prst="rect">
            <a:avLst/>
          </a:prstGeom>
          <a:solidFill>
            <a:srgbClr val="1C77A2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会员卡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2EB630CC-BD6A-6025-22EB-2FA2C7885AA0}"/>
              </a:ext>
            </a:extLst>
          </p:cNvPr>
          <p:cNvSpPr/>
          <p:nvPr/>
        </p:nvSpPr>
        <p:spPr>
          <a:xfrm>
            <a:off x="5152990" y="3671372"/>
            <a:ext cx="2651835" cy="1366197"/>
          </a:xfrm>
          <a:prstGeom prst="roundRect">
            <a:avLst>
              <a:gd name="adj" fmla="val 6727"/>
            </a:avLst>
          </a:prstGeom>
          <a:solidFill>
            <a:srgbClr val="FCFCFC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468000" rIns="144000" bIns="0" rtlCol="0" anchor="t" anchorCtr="0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美团、点评、抖音卡券统一核销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核销数据统一对账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结算资金管理*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B123F34-C89D-79FA-3C8A-8B78E788EF68}"/>
              </a:ext>
            </a:extLst>
          </p:cNvPr>
          <p:cNvSpPr/>
          <p:nvPr/>
        </p:nvSpPr>
        <p:spPr>
          <a:xfrm>
            <a:off x="5152990" y="3802101"/>
            <a:ext cx="2651835" cy="302956"/>
          </a:xfrm>
          <a:prstGeom prst="roundRect">
            <a:avLst>
              <a:gd name="adj" fmla="val 0"/>
            </a:avLst>
          </a:prstGeom>
          <a:solidFill>
            <a:srgbClr val="1C7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2067506E-A86C-C939-E1A6-D9CD13B27F21}"/>
              </a:ext>
            </a:extLst>
          </p:cNvPr>
          <p:cNvSpPr/>
          <p:nvPr/>
        </p:nvSpPr>
        <p:spPr>
          <a:xfrm>
            <a:off x="5152990" y="3671372"/>
            <a:ext cx="2651835" cy="433685"/>
          </a:xfrm>
          <a:prstGeom prst="roundRect">
            <a:avLst>
              <a:gd name="adj" fmla="val 11303"/>
            </a:avLst>
          </a:prstGeom>
          <a:solidFill>
            <a:srgbClr val="1C7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C5CA9BF-5E95-DF58-5C4E-FCAEE1A405C2}"/>
              </a:ext>
            </a:extLst>
          </p:cNvPr>
          <p:cNvSpPr txBox="1"/>
          <p:nvPr/>
        </p:nvSpPr>
        <p:spPr>
          <a:xfrm>
            <a:off x="5152990" y="3746912"/>
            <a:ext cx="2651835" cy="317951"/>
          </a:xfrm>
          <a:prstGeom prst="rect">
            <a:avLst/>
          </a:prstGeom>
          <a:solidFill>
            <a:srgbClr val="1C77A2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平台渠道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57702169-9631-B718-3513-ED18DA99156E}"/>
              </a:ext>
            </a:extLst>
          </p:cNvPr>
          <p:cNvSpPr/>
          <p:nvPr/>
        </p:nvSpPr>
        <p:spPr>
          <a:xfrm>
            <a:off x="5152990" y="2102600"/>
            <a:ext cx="2651835" cy="1366197"/>
          </a:xfrm>
          <a:prstGeom prst="roundRect">
            <a:avLst>
              <a:gd name="adj" fmla="val 6727"/>
            </a:avLst>
          </a:prstGeom>
          <a:solidFill>
            <a:srgbClr val="FCFCFC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468000" rIns="144000" bIns="0" rtlCol="0" anchor="t" anchorCtr="0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连锁门店资金归集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连锁门店费用划拨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供应商</a:t>
            </a:r>
            <a:r>
              <a:rPr lang="en-US" altLang="zh-CN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服务商订货</a:t>
            </a:r>
            <a:r>
              <a:rPr lang="en-US" altLang="zh-CN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付款</a:t>
            </a: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99B88758-19FD-6C3C-0330-9C788F2E54D5}"/>
              </a:ext>
            </a:extLst>
          </p:cNvPr>
          <p:cNvSpPr/>
          <p:nvPr/>
        </p:nvSpPr>
        <p:spPr>
          <a:xfrm>
            <a:off x="5152990" y="2233329"/>
            <a:ext cx="2651835" cy="302956"/>
          </a:xfrm>
          <a:prstGeom prst="roundRect">
            <a:avLst>
              <a:gd name="adj" fmla="val 0"/>
            </a:avLst>
          </a:prstGeom>
          <a:solidFill>
            <a:srgbClr val="1C7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2EF100B1-F8FA-B976-55F0-FFBD3B6A5424}"/>
              </a:ext>
            </a:extLst>
          </p:cNvPr>
          <p:cNvSpPr/>
          <p:nvPr/>
        </p:nvSpPr>
        <p:spPr>
          <a:xfrm>
            <a:off x="5152990" y="2102600"/>
            <a:ext cx="2651835" cy="433685"/>
          </a:xfrm>
          <a:prstGeom prst="roundRect">
            <a:avLst>
              <a:gd name="adj" fmla="val 11303"/>
            </a:avLst>
          </a:prstGeom>
          <a:solidFill>
            <a:srgbClr val="1C7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AB54E4AB-5556-8795-4694-61F2B525349C}"/>
              </a:ext>
            </a:extLst>
          </p:cNvPr>
          <p:cNvSpPr txBox="1"/>
          <p:nvPr/>
        </p:nvSpPr>
        <p:spPr>
          <a:xfrm>
            <a:off x="5152990" y="2178140"/>
            <a:ext cx="2651835" cy="317951"/>
          </a:xfrm>
          <a:prstGeom prst="rect">
            <a:avLst/>
          </a:prstGeom>
          <a:solidFill>
            <a:srgbClr val="1C77A2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00" b="1" dirty="0"/>
              <a:t>连锁门店</a:t>
            </a: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EE1B6ED2-61DA-7E22-AAD6-3D4CFCE93279}"/>
              </a:ext>
            </a:extLst>
          </p:cNvPr>
          <p:cNvSpPr/>
          <p:nvPr/>
        </p:nvSpPr>
        <p:spPr>
          <a:xfrm>
            <a:off x="8681691" y="3039765"/>
            <a:ext cx="2651835" cy="1524671"/>
          </a:xfrm>
          <a:prstGeom prst="roundRect">
            <a:avLst>
              <a:gd name="adj" fmla="val 6727"/>
            </a:avLst>
          </a:prstGeom>
          <a:solidFill>
            <a:srgbClr val="FCFCFC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540000" rIns="144000" bIns="0" rtlCol="0" anchor="t" anchorCtr="0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引流银行资源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活动统一受理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统一对账及资金结算</a:t>
            </a: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E68CA250-278F-9AB7-06DD-D20992FE57DB}"/>
              </a:ext>
            </a:extLst>
          </p:cNvPr>
          <p:cNvSpPr/>
          <p:nvPr/>
        </p:nvSpPr>
        <p:spPr>
          <a:xfrm>
            <a:off x="8681691" y="3188070"/>
            <a:ext cx="2651835" cy="338098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A2841D04-E6FD-11D1-7399-79E395E3DF0B}"/>
              </a:ext>
            </a:extLst>
          </p:cNvPr>
          <p:cNvSpPr/>
          <p:nvPr/>
        </p:nvSpPr>
        <p:spPr>
          <a:xfrm>
            <a:off x="8681691" y="3042178"/>
            <a:ext cx="2651835" cy="483991"/>
          </a:xfrm>
          <a:prstGeom prst="roundRect">
            <a:avLst>
              <a:gd name="adj" fmla="val 1130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D7502E91-4A94-BD41-82B7-2C6B9C9512B5}"/>
              </a:ext>
            </a:extLst>
          </p:cNvPr>
          <p:cNvSpPr txBox="1"/>
          <p:nvPr/>
        </p:nvSpPr>
        <p:spPr>
          <a:xfrm>
            <a:off x="8681691" y="3121793"/>
            <a:ext cx="2651835" cy="27709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银行活动引流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35098A75-F08C-C8F1-FA9F-96129D110F6A}"/>
              </a:ext>
            </a:extLst>
          </p:cNvPr>
          <p:cNvSpPr/>
          <p:nvPr/>
        </p:nvSpPr>
        <p:spPr>
          <a:xfrm>
            <a:off x="8681690" y="5089780"/>
            <a:ext cx="2651835" cy="1524671"/>
          </a:xfrm>
          <a:prstGeom prst="roundRect">
            <a:avLst>
              <a:gd name="adj" fmla="val 6727"/>
            </a:avLst>
          </a:prstGeom>
          <a:solidFill>
            <a:srgbClr val="FCFCFC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540000" rIns="144000" bIns="0" rtlCol="0" anchor="t" anchorCtr="0"/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线上订单收款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卡券在线分销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tx1">
                    <a:lumMod val="90000"/>
                    <a:lumOff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优惠券传播引流</a:t>
            </a:r>
            <a:endParaRPr lang="en-US" altLang="zh-CN" sz="1100" dirty="0">
              <a:solidFill>
                <a:schemeClr val="tx1">
                  <a:lumMod val="90000"/>
                  <a:lumOff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A508E791-014E-D2D8-06B3-A5B51E845074}"/>
              </a:ext>
            </a:extLst>
          </p:cNvPr>
          <p:cNvSpPr/>
          <p:nvPr/>
        </p:nvSpPr>
        <p:spPr>
          <a:xfrm>
            <a:off x="8681690" y="5238085"/>
            <a:ext cx="2651835" cy="338098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D56DB7E9-D27E-F85A-A901-22AEFF15FF7E}"/>
              </a:ext>
            </a:extLst>
          </p:cNvPr>
          <p:cNvSpPr/>
          <p:nvPr/>
        </p:nvSpPr>
        <p:spPr>
          <a:xfrm>
            <a:off x="8681690" y="5092193"/>
            <a:ext cx="2651835" cy="483991"/>
          </a:xfrm>
          <a:prstGeom prst="roundRect">
            <a:avLst>
              <a:gd name="adj" fmla="val 11303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/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55909765-3206-543E-6CDE-382C38347B9B}"/>
              </a:ext>
            </a:extLst>
          </p:cNvPr>
          <p:cNvSpPr txBox="1"/>
          <p:nvPr/>
        </p:nvSpPr>
        <p:spPr>
          <a:xfrm>
            <a:off x="8681690" y="5171808"/>
            <a:ext cx="2651835" cy="277095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数字导购工具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D92BF1F2-C4C8-AECB-FBB5-09AA07E6ED8A}"/>
              </a:ext>
            </a:extLst>
          </p:cNvPr>
          <p:cNvSpPr txBox="1"/>
          <p:nvPr/>
        </p:nvSpPr>
        <p:spPr>
          <a:xfrm flipH="1">
            <a:off x="5825228" y="1377489"/>
            <a:ext cx="1845481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二、账务管理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36DA73B-0621-93DD-B02D-3158BAB9040C}"/>
              </a:ext>
            </a:extLst>
          </p:cNvPr>
          <p:cNvSpPr txBox="1"/>
          <p:nvPr/>
        </p:nvSpPr>
        <p:spPr>
          <a:xfrm flipH="1">
            <a:off x="1955471" y="2833888"/>
            <a:ext cx="1845479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一、支付服务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C6F9314-541A-C56D-611C-84E6F717BC4A}"/>
              </a:ext>
            </a:extLst>
          </p:cNvPr>
          <p:cNvSpPr txBox="1"/>
          <p:nvPr/>
        </p:nvSpPr>
        <p:spPr>
          <a:xfrm flipH="1">
            <a:off x="9338105" y="1836868"/>
            <a:ext cx="193307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000" b="1" dirty="0">
                <a:latin typeface="+mn-ea"/>
                <a:cs typeface="+mn-ea"/>
                <a:sym typeface="+mn-lt"/>
              </a:rPr>
              <a:t>三、营销增值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00D87CB3-6C85-58ED-8BF4-CAC9DDFC6129}"/>
              </a:ext>
            </a:extLst>
          </p:cNvPr>
          <p:cNvSpPr/>
          <p:nvPr/>
        </p:nvSpPr>
        <p:spPr>
          <a:xfrm>
            <a:off x="5211975" y="1299615"/>
            <a:ext cx="540000" cy="540000"/>
          </a:xfrm>
          <a:prstGeom prst="ellipse">
            <a:avLst/>
          </a:prstGeom>
          <a:solidFill>
            <a:srgbClr val="1C77A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06E02EE6-0878-9B26-2264-40638F6EF1D1}"/>
              </a:ext>
            </a:extLst>
          </p:cNvPr>
          <p:cNvSpPr/>
          <p:nvPr/>
        </p:nvSpPr>
        <p:spPr>
          <a:xfrm>
            <a:off x="8740675" y="1758994"/>
            <a:ext cx="540000" cy="54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11587464-32E5-D737-89C0-7DE477D04444}"/>
              </a:ext>
            </a:extLst>
          </p:cNvPr>
          <p:cNvSpPr/>
          <p:nvPr/>
        </p:nvSpPr>
        <p:spPr>
          <a:xfrm>
            <a:off x="1342218" y="2756014"/>
            <a:ext cx="540000" cy="540000"/>
          </a:xfrm>
          <a:prstGeom prst="ellipse">
            <a:avLst/>
          </a:prstGeom>
          <a:solidFill>
            <a:srgbClr val="2A96A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7" name="图片 56">
            <a:extLst>
              <a:ext uri="{FF2B5EF4-FFF2-40B4-BE49-F238E27FC236}">
                <a16:creationId xmlns:a16="http://schemas.microsoft.com/office/drawing/2014/main" id="{C4237F5D-A96A-2703-543F-DBD41EC6DB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271" y="2895067"/>
            <a:ext cx="261894" cy="261894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:a16="http://schemas.microsoft.com/office/drawing/2014/main" id="{9EE99B39-07B0-0955-04F8-388F9763D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8540" y="1424816"/>
            <a:ext cx="246871" cy="289598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:a16="http://schemas.microsoft.com/office/drawing/2014/main" id="{74EBE3DA-5636-C938-2A75-2B2808FD31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48959" y="1903582"/>
            <a:ext cx="323432" cy="250825"/>
          </a:xfrm>
          <a:prstGeom prst="rect">
            <a:avLst/>
          </a:prstGeom>
        </p:spPr>
      </p:pic>
      <p:cxnSp>
        <p:nvCxnSpPr>
          <p:cNvPr id="63" name="连接符: 肘形 62">
            <a:extLst>
              <a:ext uri="{FF2B5EF4-FFF2-40B4-BE49-F238E27FC236}">
                <a16:creationId xmlns:a16="http://schemas.microsoft.com/office/drawing/2014/main" id="{FAA47ECD-8A0E-E610-1ADF-4EE2B1736EFE}"/>
              </a:ext>
            </a:extLst>
          </p:cNvPr>
          <p:cNvCxnSpPr>
            <a:stCxn id="54" idx="2"/>
            <a:endCxn id="7" idx="1"/>
          </p:cNvCxnSpPr>
          <p:nvPr/>
        </p:nvCxnSpPr>
        <p:spPr>
          <a:xfrm rot="10800000" flipV="1">
            <a:off x="1283234" y="3026014"/>
            <a:ext cx="58985" cy="2428148"/>
          </a:xfrm>
          <a:prstGeom prst="bentConnector3">
            <a:avLst>
              <a:gd name="adj1" fmla="val 487556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连接符: 肘形 64">
            <a:extLst>
              <a:ext uri="{FF2B5EF4-FFF2-40B4-BE49-F238E27FC236}">
                <a16:creationId xmlns:a16="http://schemas.microsoft.com/office/drawing/2014/main" id="{C8A639EF-3A1E-979E-80EA-119852A96AFB}"/>
              </a:ext>
            </a:extLst>
          </p:cNvPr>
          <p:cNvCxnSpPr>
            <a:stCxn id="51" idx="2"/>
            <a:endCxn id="43" idx="1"/>
          </p:cNvCxnSpPr>
          <p:nvPr/>
        </p:nvCxnSpPr>
        <p:spPr>
          <a:xfrm rot="10800000" flipV="1">
            <a:off x="5152991" y="1569614"/>
            <a:ext cx="58985" cy="767501"/>
          </a:xfrm>
          <a:prstGeom prst="bentConnector3">
            <a:avLst>
              <a:gd name="adj1" fmla="val 487556"/>
            </a:avLst>
          </a:prstGeom>
          <a:ln w="12700">
            <a:solidFill>
              <a:srgbClr val="1C77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连接符: 肘形 82">
            <a:extLst>
              <a:ext uri="{FF2B5EF4-FFF2-40B4-BE49-F238E27FC236}">
                <a16:creationId xmlns:a16="http://schemas.microsoft.com/office/drawing/2014/main" id="{E88A11E0-D4C5-2885-8E2C-DE3DD3AE48D7}"/>
              </a:ext>
            </a:extLst>
          </p:cNvPr>
          <p:cNvCxnSpPr>
            <a:stCxn id="51" idx="2"/>
            <a:endCxn id="17" idx="1"/>
          </p:cNvCxnSpPr>
          <p:nvPr/>
        </p:nvCxnSpPr>
        <p:spPr>
          <a:xfrm rot="10800000" flipV="1">
            <a:off x="5152991" y="1569614"/>
            <a:ext cx="58985" cy="2336273"/>
          </a:xfrm>
          <a:prstGeom prst="bentConnector3">
            <a:avLst>
              <a:gd name="adj1" fmla="val 487556"/>
            </a:avLst>
          </a:prstGeom>
          <a:ln w="12700">
            <a:solidFill>
              <a:srgbClr val="1C77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连接符: 肘形 87">
            <a:extLst>
              <a:ext uri="{FF2B5EF4-FFF2-40B4-BE49-F238E27FC236}">
                <a16:creationId xmlns:a16="http://schemas.microsoft.com/office/drawing/2014/main" id="{C589851F-1929-F5DC-3B5F-4CB4E38F2389}"/>
              </a:ext>
            </a:extLst>
          </p:cNvPr>
          <p:cNvCxnSpPr>
            <a:stCxn id="53" idx="2"/>
            <a:endCxn id="77" idx="1"/>
          </p:cNvCxnSpPr>
          <p:nvPr/>
        </p:nvCxnSpPr>
        <p:spPr>
          <a:xfrm rot="10800000" flipV="1">
            <a:off x="8681691" y="2028993"/>
            <a:ext cx="58984" cy="1231347"/>
          </a:xfrm>
          <a:prstGeom prst="bentConnector3">
            <a:avLst>
              <a:gd name="adj1" fmla="val 487563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连接符: 肘形 89">
            <a:extLst>
              <a:ext uri="{FF2B5EF4-FFF2-40B4-BE49-F238E27FC236}">
                <a16:creationId xmlns:a16="http://schemas.microsoft.com/office/drawing/2014/main" id="{F08D41EA-A674-D8F2-A2F2-4D5228B03051}"/>
              </a:ext>
            </a:extLst>
          </p:cNvPr>
          <p:cNvCxnSpPr>
            <a:stCxn id="53" idx="2"/>
            <a:endCxn id="81" idx="1"/>
          </p:cNvCxnSpPr>
          <p:nvPr/>
        </p:nvCxnSpPr>
        <p:spPr>
          <a:xfrm rot="10800000" flipV="1">
            <a:off x="8681691" y="2028994"/>
            <a:ext cx="58985" cy="3281362"/>
          </a:xfrm>
          <a:prstGeom prst="bentConnector3">
            <a:avLst>
              <a:gd name="adj1" fmla="val 487556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连接符: 肘形 92">
            <a:extLst>
              <a:ext uri="{FF2B5EF4-FFF2-40B4-BE49-F238E27FC236}">
                <a16:creationId xmlns:a16="http://schemas.microsoft.com/office/drawing/2014/main" id="{F0A23C17-FF37-F3CD-0317-D775441FD5F8}"/>
              </a:ext>
            </a:extLst>
          </p:cNvPr>
          <p:cNvCxnSpPr>
            <a:stCxn id="51" idx="2"/>
            <a:endCxn id="73" idx="1"/>
          </p:cNvCxnSpPr>
          <p:nvPr/>
        </p:nvCxnSpPr>
        <p:spPr>
          <a:xfrm rot="10800000" flipV="1">
            <a:off x="5126869" y="1569615"/>
            <a:ext cx="85106" cy="3903008"/>
          </a:xfrm>
          <a:prstGeom prst="bentConnector3">
            <a:avLst>
              <a:gd name="adj1" fmla="val 339035"/>
            </a:avLst>
          </a:prstGeom>
          <a:ln w="12700">
            <a:solidFill>
              <a:srgbClr val="1C77A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A8C39CE9-75B7-4242-CBAE-8896EB138BFC}"/>
              </a:ext>
            </a:extLst>
          </p:cNvPr>
          <p:cNvGrpSpPr/>
          <p:nvPr/>
        </p:nvGrpSpPr>
        <p:grpSpPr>
          <a:xfrm>
            <a:off x="783590" y="761365"/>
            <a:ext cx="3691890" cy="431165"/>
            <a:chOff x="1136" y="1137"/>
            <a:chExt cx="5814" cy="679"/>
          </a:xfrm>
        </p:grpSpPr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93099C56-8703-58AB-CDDF-AACEB5FD3008}"/>
                </a:ext>
              </a:extLst>
            </p:cNvPr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109" name="矩形 108">
                <a:extLst>
                  <a:ext uri="{FF2B5EF4-FFF2-40B4-BE49-F238E27FC236}">
                    <a16:creationId xmlns:a16="http://schemas.microsoft.com/office/drawing/2014/main" id="{ACE3858E-F85E-8685-98BB-D0BF57662BBF}"/>
                  </a:ext>
                </a:extLst>
              </p:cNvPr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矩形 109">
                <a:extLst>
                  <a:ext uri="{FF2B5EF4-FFF2-40B4-BE49-F238E27FC236}">
                    <a16:creationId xmlns:a16="http://schemas.microsoft.com/office/drawing/2014/main" id="{84612B49-EFAB-F9D4-BE15-A3C6DC5EA1E3}"/>
                  </a:ext>
                </a:extLst>
              </p:cNvPr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3C7BF392-9969-0DB6-051F-3B6EE0448BBB}"/>
                  </a:ext>
                </a:extLst>
              </p:cNvPr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2F4C748B-B612-C947-A4FC-78D2F1333912}"/>
                </a:ext>
              </a:extLst>
            </p:cNvPr>
            <p:cNvSpPr txBox="1"/>
            <p:nvPr/>
          </p:nvSpPr>
          <p:spPr>
            <a:xfrm flipH="1">
              <a:off x="2348" y="1137"/>
              <a:ext cx="460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1.2 </a:t>
              </a:r>
              <a:r>
                <a:rPr lang="zh-CN" altLang="en-US" sz="2200" dirty="0">
                  <a:cs typeface="+mn-ea"/>
                  <a:sym typeface="+mn-lt"/>
                </a:rPr>
                <a:t>方案概述</a:t>
              </a:r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95603ACB-D697-6B38-A379-D7784415153B}"/>
              </a:ext>
            </a:extLst>
          </p:cNvPr>
          <p:cNvGrpSpPr/>
          <p:nvPr/>
        </p:nvGrpSpPr>
        <p:grpSpPr>
          <a:xfrm>
            <a:off x="1283233" y="3556932"/>
            <a:ext cx="2651835" cy="3052652"/>
            <a:chOff x="1118317" y="3251330"/>
            <a:chExt cx="2651835" cy="3358254"/>
          </a:xfrm>
        </p:grpSpPr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3A324D0-3446-3342-67D5-A3E09C2E2B60}"/>
                </a:ext>
              </a:extLst>
            </p:cNvPr>
            <p:cNvGrpSpPr/>
            <p:nvPr/>
          </p:nvGrpSpPr>
          <p:grpSpPr>
            <a:xfrm>
              <a:off x="1118317" y="5084913"/>
              <a:ext cx="2651835" cy="1524671"/>
              <a:chOff x="823448" y="3348585"/>
              <a:chExt cx="2651835" cy="1524671"/>
            </a:xfrm>
          </p:grpSpPr>
          <p:sp>
            <p:nvSpPr>
              <p:cNvPr id="5" name="矩形: 圆角 4">
                <a:extLst>
                  <a:ext uri="{FF2B5EF4-FFF2-40B4-BE49-F238E27FC236}">
                    <a16:creationId xmlns:a16="http://schemas.microsoft.com/office/drawing/2014/main" id="{ACDCFA9F-4EFD-08AA-86B6-1FB02E47F646}"/>
                  </a:ext>
                </a:extLst>
              </p:cNvPr>
              <p:cNvSpPr/>
              <p:nvPr/>
            </p:nvSpPr>
            <p:spPr>
              <a:xfrm>
                <a:off x="823448" y="3348585"/>
                <a:ext cx="2651835" cy="1524671"/>
              </a:xfrm>
              <a:prstGeom prst="roundRect">
                <a:avLst>
                  <a:gd name="adj" fmla="val 6727"/>
                </a:avLst>
              </a:prstGeom>
              <a:solidFill>
                <a:srgbClr val="FCFCF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000" tIns="504000" rIns="144000" bIns="0" rtlCol="0" anchor="t" anchorCtr="0"/>
              <a:lstStyle/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多层级管理</a:t>
                </a:r>
                <a:endParaRPr lang="en-US" altLang="zh-CN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流水</a:t>
                </a:r>
                <a:r>
                  <a:rPr lang="en-US" altLang="zh-CN" sz="11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&amp;</a:t>
                </a:r>
                <a:r>
                  <a:rPr lang="zh-CN" altLang="en-US" sz="11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报表</a:t>
                </a:r>
                <a:endParaRPr lang="en-US" altLang="zh-CN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特色结算</a:t>
                </a:r>
                <a:endParaRPr lang="en-US" altLang="zh-CN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0E9498C9-9FD0-F807-C72B-DFFCF72CFCF7}"/>
                  </a:ext>
                </a:extLst>
              </p:cNvPr>
              <p:cNvSpPr/>
              <p:nvPr/>
            </p:nvSpPr>
            <p:spPr>
              <a:xfrm>
                <a:off x="823448" y="3494478"/>
                <a:ext cx="2651835" cy="338098"/>
              </a:xfrm>
              <a:prstGeom prst="roundRect">
                <a:avLst>
                  <a:gd name="adj" fmla="val 0"/>
                </a:avLst>
              </a:prstGeom>
              <a:solidFill>
                <a:srgbClr val="2A9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400" dirty="0"/>
              </a:p>
            </p:txBody>
          </p:sp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id="{64C565EF-A972-3597-13D9-94E62DD1CCAD}"/>
                  </a:ext>
                </a:extLst>
              </p:cNvPr>
              <p:cNvSpPr/>
              <p:nvPr/>
            </p:nvSpPr>
            <p:spPr>
              <a:xfrm>
                <a:off x="823448" y="3348585"/>
                <a:ext cx="2651835" cy="483991"/>
              </a:xfrm>
              <a:prstGeom prst="roundRect">
                <a:avLst>
                  <a:gd name="adj" fmla="val 11303"/>
                </a:avLst>
              </a:prstGeom>
              <a:solidFill>
                <a:srgbClr val="2A9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400" dirty="0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616524-06E4-A8D8-DEF0-F8D0FCB550F3}"/>
                  </a:ext>
                </a:extLst>
              </p:cNvPr>
              <p:cNvSpPr txBox="1"/>
              <p:nvPr/>
            </p:nvSpPr>
            <p:spPr>
              <a:xfrm>
                <a:off x="823448" y="3432887"/>
                <a:ext cx="2651835" cy="338554"/>
              </a:xfrm>
              <a:prstGeom prst="rect">
                <a:avLst/>
              </a:prstGeom>
              <a:solidFill>
                <a:srgbClr val="2A96AA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对账结算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48319F0D-6C26-DAF2-7CD4-0558D737EFD6}"/>
                </a:ext>
              </a:extLst>
            </p:cNvPr>
            <p:cNvGrpSpPr/>
            <p:nvPr/>
          </p:nvGrpSpPr>
          <p:grpSpPr>
            <a:xfrm>
              <a:off x="1118317" y="3251330"/>
              <a:ext cx="2651835" cy="1524671"/>
              <a:chOff x="823448" y="3348585"/>
              <a:chExt cx="2651835" cy="1524671"/>
            </a:xfrm>
          </p:grpSpPr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88F20332-8284-47E6-7B52-1A902228D5AA}"/>
                  </a:ext>
                </a:extLst>
              </p:cNvPr>
              <p:cNvSpPr/>
              <p:nvPr/>
            </p:nvSpPr>
            <p:spPr>
              <a:xfrm>
                <a:off x="823448" y="3348585"/>
                <a:ext cx="2651835" cy="1524671"/>
              </a:xfrm>
              <a:prstGeom prst="roundRect">
                <a:avLst>
                  <a:gd name="adj" fmla="val 6727"/>
                </a:avLst>
              </a:prstGeom>
              <a:solidFill>
                <a:srgbClr val="FCFCF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44000" tIns="504000" rIns="144000" bIns="0" rtlCol="0" anchor="t" anchorCtr="0"/>
              <a:lstStyle/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门店终端收款</a:t>
                </a:r>
                <a:endParaRPr lang="en-US" altLang="zh-CN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小程序商城收款</a:t>
                </a:r>
                <a:endParaRPr lang="en-US" altLang="zh-CN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28575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sz="11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会员卡充值收款</a:t>
                </a:r>
                <a:endParaRPr lang="en-US" altLang="zh-CN" sz="1100" dirty="0">
                  <a:solidFill>
                    <a:schemeClr val="tx1">
                      <a:lumMod val="90000"/>
                      <a:lumOff val="1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矩形: 圆角 120">
                <a:extLst>
                  <a:ext uri="{FF2B5EF4-FFF2-40B4-BE49-F238E27FC236}">
                    <a16:creationId xmlns:a16="http://schemas.microsoft.com/office/drawing/2014/main" id="{8074AD67-CB6E-BDA6-311A-FB2B52F0A8B4}"/>
                  </a:ext>
                </a:extLst>
              </p:cNvPr>
              <p:cNvSpPr/>
              <p:nvPr/>
            </p:nvSpPr>
            <p:spPr>
              <a:xfrm>
                <a:off x="823448" y="3494478"/>
                <a:ext cx="2651835" cy="338098"/>
              </a:xfrm>
              <a:prstGeom prst="roundRect">
                <a:avLst>
                  <a:gd name="adj" fmla="val 0"/>
                </a:avLst>
              </a:prstGeom>
              <a:solidFill>
                <a:srgbClr val="2A9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400" dirty="0"/>
              </a:p>
            </p:txBody>
          </p:sp>
          <p:sp>
            <p:nvSpPr>
              <p:cNvPr id="122" name="矩形: 圆角 121">
                <a:extLst>
                  <a:ext uri="{FF2B5EF4-FFF2-40B4-BE49-F238E27FC236}">
                    <a16:creationId xmlns:a16="http://schemas.microsoft.com/office/drawing/2014/main" id="{602FB06C-393D-4189-3AA0-A57D6C7ADBA3}"/>
                  </a:ext>
                </a:extLst>
              </p:cNvPr>
              <p:cNvSpPr/>
              <p:nvPr/>
            </p:nvSpPr>
            <p:spPr>
              <a:xfrm>
                <a:off x="823448" y="3348585"/>
                <a:ext cx="2651835" cy="483991"/>
              </a:xfrm>
              <a:prstGeom prst="roundRect">
                <a:avLst>
                  <a:gd name="adj" fmla="val 11303"/>
                </a:avLst>
              </a:prstGeom>
              <a:solidFill>
                <a:srgbClr val="2A96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400" dirty="0"/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945253A8-FC66-402C-0729-DCBD7DB12E0E}"/>
                  </a:ext>
                </a:extLst>
              </p:cNvPr>
              <p:cNvSpPr txBox="1"/>
              <p:nvPr/>
            </p:nvSpPr>
            <p:spPr>
              <a:xfrm>
                <a:off x="823448" y="3432887"/>
                <a:ext cx="2651835" cy="338554"/>
              </a:xfrm>
              <a:prstGeom prst="rect">
                <a:avLst/>
              </a:prstGeom>
              <a:solidFill>
                <a:srgbClr val="2A96AA"/>
              </a:solidFill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聚合支付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</p:grpSp>
      <p:cxnSp>
        <p:nvCxnSpPr>
          <p:cNvPr id="125" name="连接符: 肘形 124">
            <a:extLst>
              <a:ext uri="{FF2B5EF4-FFF2-40B4-BE49-F238E27FC236}">
                <a16:creationId xmlns:a16="http://schemas.microsoft.com/office/drawing/2014/main" id="{86C0F714-A93D-5826-887F-6EBFDF96EAAB}"/>
              </a:ext>
            </a:extLst>
          </p:cNvPr>
          <p:cNvCxnSpPr>
            <a:stCxn id="54" idx="2"/>
            <a:endCxn id="123" idx="1"/>
          </p:cNvCxnSpPr>
          <p:nvPr/>
        </p:nvCxnSpPr>
        <p:spPr>
          <a:xfrm rot="10800000" flipV="1">
            <a:off x="1283234" y="3026014"/>
            <a:ext cx="58985" cy="761422"/>
          </a:xfrm>
          <a:prstGeom prst="bentConnector3">
            <a:avLst>
              <a:gd name="adj1" fmla="val 487556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矩形: 圆角 133">
            <a:extLst>
              <a:ext uri="{FF2B5EF4-FFF2-40B4-BE49-F238E27FC236}">
                <a16:creationId xmlns:a16="http://schemas.microsoft.com/office/drawing/2014/main" id="{0FD6BD1C-CEB7-9722-88BE-ADC83A7DE175}"/>
              </a:ext>
            </a:extLst>
          </p:cNvPr>
          <p:cNvSpPr/>
          <p:nvPr/>
        </p:nvSpPr>
        <p:spPr>
          <a:xfrm>
            <a:off x="783589" y="1377489"/>
            <a:ext cx="3563969" cy="1224652"/>
          </a:xfrm>
          <a:prstGeom prst="roundRect">
            <a:avLst>
              <a:gd name="adj" fmla="val 10425"/>
            </a:avLst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  “连锁通”</a:t>
            </a:r>
            <a:r>
              <a:rPr lang="zh-CN" altLang="en-US" sz="1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面向连锁餐饮、零售、服务等行业商户，提供</a:t>
            </a:r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“支付</a:t>
            </a:r>
            <a:r>
              <a:rPr lang="en-US" altLang="zh-CN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+</a:t>
            </a:r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账务</a:t>
            </a:r>
            <a:r>
              <a:rPr lang="en-US" altLang="zh-CN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+</a:t>
            </a:r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营销”</a:t>
            </a:r>
            <a:r>
              <a:rPr lang="zh-CN" altLang="en-US" sz="1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一站式服务，协助企业</a:t>
            </a:r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降本增效</a:t>
            </a:r>
            <a:r>
              <a:rPr lang="zh-CN" altLang="en-US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0551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HUDEYU\Desktop\网站图片\摄图网_500704637.jpg摄图网_500704637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699770" y="605790"/>
            <a:ext cx="10779125" cy="564578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99770" y="626745"/>
            <a:ext cx="10793095" cy="5624830"/>
          </a:xfrm>
          <a:prstGeom prst="rect">
            <a:avLst/>
          </a:prstGeom>
          <a:gradFill>
            <a:gsLst>
              <a:gs pos="100000">
                <a:srgbClr val="2A96AA">
                  <a:alpha val="87000"/>
                </a:srgbClr>
              </a:gs>
              <a:gs pos="1000">
                <a:srgbClr val="13639C">
                  <a:alpha val="88000"/>
                </a:srgbClr>
              </a:gs>
              <a:gs pos="53000">
                <a:srgbClr val="2A96AA">
                  <a:alpha val="7800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7" name="îṧ1îḍé"/>
          <p:cNvGrpSpPr/>
          <p:nvPr/>
        </p:nvGrpSpPr>
        <p:grpSpPr>
          <a:xfrm>
            <a:off x="1770876" y="2450618"/>
            <a:ext cx="2358637" cy="2096555"/>
            <a:chOff x="660400" y="1862045"/>
            <a:chExt cx="3982872" cy="3540310"/>
          </a:xfrm>
        </p:grpSpPr>
        <p:sp>
          <p:nvSpPr>
            <p:cNvPr id="11" name="íSľíḋe"/>
            <p:cNvSpPr/>
            <p:nvPr/>
          </p:nvSpPr>
          <p:spPr bwMode="auto">
            <a:xfrm>
              <a:off x="660400" y="1862045"/>
              <a:ext cx="1127837" cy="3540310"/>
            </a:xfrm>
            <a:custGeom>
              <a:avLst/>
              <a:gdLst>
                <a:gd name="T0" fmla="*/ 40 w 334"/>
                <a:gd name="T1" fmla="*/ 541 h 1083"/>
                <a:gd name="T2" fmla="*/ 334 w 334"/>
                <a:gd name="T3" fmla="*/ 45 h 1083"/>
                <a:gd name="T4" fmla="*/ 334 w 334"/>
                <a:gd name="T5" fmla="*/ 0 h 1083"/>
                <a:gd name="T6" fmla="*/ 0 w 334"/>
                <a:gd name="T7" fmla="*/ 541 h 1083"/>
                <a:gd name="T8" fmla="*/ 334 w 334"/>
                <a:gd name="T9" fmla="*/ 1083 h 1083"/>
                <a:gd name="T10" fmla="*/ 334 w 334"/>
                <a:gd name="T11" fmla="*/ 1038 h 1083"/>
                <a:gd name="T12" fmla="*/ 40 w 334"/>
                <a:gd name="T13" fmla="*/ 541 h 1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" h="1083">
                  <a:moveTo>
                    <a:pt x="40" y="541"/>
                  </a:moveTo>
                  <a:cubicBezTo>
                    <a:pt x="40" y="328"/>
                    <a:pt x="159" y="141"/>
                    <a:pt x="334" y="45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136" y="100"/>
                    <a:pt x="0" y="305"/>
                    <a:pt x="0" y="541"/>
                  </a:cubicBezTo>
                  <a:cubicBezTo>
                    <a:pt x="0" y="778"/>
                    <a:pt x="136" y="983"/>
                    <a:pt x="334" y="1083"/>
                  </a:cubicBezTo>
                  <a:cubicBezTo>
                    <a:pt x="334" y="1038"/>
                    <a:pt x="334" y="1038"/>
                    <a:pt x="334" y="1038"/>
                  </a:cubicBezTo>
                  <a:cubicBezTo>
                    <a:pt x="159" y="941"/>
                    <a:pt x="40" y="755"/>
                    <a:pt x="40" y="54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ïşľïde"/>
            <p:cNvSpPr/>
            <p:nvPr/>
          </p:nvSpPr>
          <p:spPr bwMode="auto">
            <a:xfrm>
              <a:off x="3515435" y="1862045"/>
              <a:ext cx="1127837" cy="3540310"/>
            </a:xfrm>
            <a:custGeom>
              <a:avLst/>
              <a:gdLst>
                <a:gd name="T0" fmla="*/ 344 w 344"/>
                <a:gd name="T1" fmla="*/ 547 h 1094"/>
                <a:gd name="T2" fmla="*/ 0 w 344"/>
                <a:gd name="T3" fmla="*/ 0 h 1094"/>
                <a:gd name="T4" fmla="*/ 0 w 344"/>
                <a:gd name="T5" fmla="*/ 45 h 1094"/>
                <a:gd name="T6" fmla="*/ 304 w 344"/>
                <a:gd name="T7" fmla="*/ 547 h 1094"/>
                <a:gd name="T8" fmla="*/ 0 w 344"/>
                <a:gd name="T9" fmla="*/ 1050 h 1094"/>
                <a:gd name="T10" fmla="*/ 0 w 344"/>
                <a:gd name="T11" fmla="*/ 1094 h 1094"/>
                <a:gd name="T12" fmla="*/ 344 w 344"/>
                <a:gd name="T13" fmla="*/ 547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1094">
                  <a:moveTo>
                    <a:pt x="344" y="547"/>
                  </a:moveTo>
                  <a:cubicBezTo>
                    <a:pt x="344" y="307"/>
                    <a:pt x="203" y="99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181" y="140"/>
                    <a:pt x="304" y="330"/>
                    <a:pt x="304" y="547"/>
                  </a:cubicBezTo>
                  <a:cubicBezTo>
                    <a:pt x="304" y="765"/>
                    <a:pt x="181" y="955"/>
                    <a:pt x="0" y="1050"/>
                  </a:cubicBezTo>
                  <a:cubicBezTo>
                    <a:pt x="0" y="1094"/>
                    <a:pt x="0" y="1094"/>
                    <a:pt x="0" y="1094"/>
                  </a:cubicBezTo>
                  <a:cubicBezTo>
                    <a:pt x="203" y="996"/>
                    <a:pt x="344" y="788"/>
                    <a:pt x="344" y="5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0" name="îsľiḍe"/>
          <p:cNvSpPr txBox="1"/>
          <p:nvPr/>
        </p:nvSpPr>
        <p:spPr>
          <a:xfrm>
            <a:off x="4771611" y="3120468"/>
            <a:ext cx="2826578" cy="756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zh-CN" altLang="en-US" sz="3600" b="1" dirty="0">
                <a:solidFill>
                  <a:schemeClr val="bg1"/>
                </a:solidFill>
                <a:cs typeface="+mn-ea"/>
                <a:sym typeface="+mn-lt"/>
              </a:rPr>
              <a:t>支付服务</a:t>
            </a:r>
            <a:endParaRPr lang="en-US" altLang="zh-CN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49645" y="2755502"/>
            <a:ext cx="17271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8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88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6964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783590" y="761365"/>
            <a:ext cx="3691890" cy="431165"/>
            <a:chOff x="1136" y="1137"/>
            <a:chExt cx="5814" cy="679"/>
          </a:xfrm>
        </p:grpSpPr>
        <p:grpSp>
          <p:nvGrpSpPr>
            <p:cNvPr id="30" name="组合 29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32" name="矩形 31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 flipH="1">
              <a:off x="2348" y="1137"/>
              <a:ext cx="460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2.1 </a:t>
              </a:r>
              <a:r>
                <a:rPr lang="zh-CN" altLang="en-US" sz="2200" dirty="0">
                  <a:cs typeface="+mn-ea"/>
                  <a:sym typeface="+mn-lt"/>
                </a:rPr>
                <a:t>门店收款</a:t>
              </a:r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1567" y="3812148"/>
            <a:ext cx="1376873" cy="66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圆角矩形 15"/>
          <p:cNvSpPr/>
          <p:nvPr/>
        </p:nvSpPr>
        <p:spPr>
          <a:xfrm>
            <a:off x="792529" y="2413000"/>
            <a:ext cx="4919171" cy="4034099"/>
          </a:xfrm>
          <a:prstGeom prst="roundRect">
            <a:avLst>
              <a:gd name="adj" fmla="val 5929"/>
            </a:avLst>
          </a:prstGeom>
          <a:noFill/>
          <a:ln w="28575">
            <a:solidFill>
              <a:srgbClr val="1D7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9"/>
          <p:cNvSpPr>
            <a:spLocks noChangeArrowheads="1"/>
          </p:cNvSpPr>
          <p:nvPr/>
        </p:nvSpPr>
        <p:spPr bwMode="auto">
          <a:xfrm>
            <a:off x="1051105" y="5177108"/>
            <a:ext cx="4402018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提供扫码支付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API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，供收银软件接入，实现收银、支付一体化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r>
              <a:rPr lang="zh-CN" altLang="en-US" sz="1400" b="1" dirty="0">
                <a:solidFill>
                  <a:srgbClr val="2A96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刷卡、扫码、会员卡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等多种支付方式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096001" y="2413000"/>
            <a:ext cx="5343330" cy="4034099"/>
          </a:xfrm>
          <a:prstGeom prst="roundRect">
            <a:avLst>
              <a:gd name="adj" fmla="val 5929"/>
            </a:avLst>
          </a:prstGeom>
          <a:noFill/>
          <a:ln w="28575">
            <a:solidFill>
              <a:srgbClr val="1D7AA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615125" y="4609675"/>
            <a:ext cx="1158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智能</a:t>
            </a:r>
            <a:r>
              <a:rPr lang="en-US" altLang="zh-CN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POS</a:t>
            </a:r>
            <a:endParaRPr lang="zh-CN" altLang="en-US" sz="1400" b="1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50C90E0-6BAE-993E-CDE7-E7C1DFE4300F}"/>
              </a:ext>
            </a:extLst>
          </p:cNvPr>
          <p:cNvGrpSpPr/>
          <p:nvPr/>
        </p:nvGrpSpPr>
        <p:grpSpPr>
          <a:xfrm>
            <a:off x="9867759" y="3927392"/>
            <a:ext cx="1180911" cy="990060"/>
            <a:chOff x="7049997" y="3927392"/>
            <a:chExt cx="1180911" cy="990060"/>
          </a:xfrm>
        </p:grpSpPr>
        <p:sp>
          <p:nvSpPr>
            <p:cNvPr id="46" name="文本框 45"/>
            <p:cNvSpPr txBox="1"/>
            <p:nvPr/>
          </p:nvSpPr>
          <p:spPr>
            <a:xfrm>
              <a:off x="7049997" y="4609675"/>
              <a:ext cx="11809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90000"/>
                      <a:lumOff val="10000"/>
                    </a:schemeClr>
                  </a:solidFill>
                </a:rPr>
                <a:t>收款码牌</a:t>
              </a: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29E1BF14-85E3-8833-94A0-7F340B48A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373866" y="3927392"/>
              <a:ext cx="533172" cy="601885"/>
            </a:xfrm>
            <a:prstGeom prst="rect">
              <a:avLst/>
            </a:prstGeom>
            <a:noFill/>
          </p:spPr>
        </p:pic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86E99ACA-F6B0-198D-6916-E1F29E56C33C}"/>
              </a:ext>
            </a:extLst>
          </p:cNvPr>
          <p:cNvSpPr txBox="1"/>
          <p:nvPr/>
        </p:nvSpPr>
        <p:spPr>
          <a:xfrm>
            <a:off x="770200" y="1466820"/>
            <a:ext cx="1072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提供主扫、被扫聚合收款服务，自动执行“收款</a:t>
            </a:r>
            <a:r>
              <a:rPr lang="en-US" altLang="zh-CN" dirty="0"/>
              <a:t>+</a:t>
            </a:r>
            <a:r>
              <a:rPr lang="zh-CN" altLang="en-US" dirty="0"/>
              <a:t>营销”，提升企业收款效能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6BCCB2-5D25-3283-6DD4-68BD61CEA1AA}"/>
              </a:ext>
            </a:extLst>
          </p:cNvPr>
          <p:cNvSpPr txBox="1"/>
          <p:nvPr/>
        </p:nvSpPr>
        <p:spPr>
          <a:xfrm>
            <a:off x="8371852" y="4609675"/>
            <a:ext cx="1158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扫码盒子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3ED91E-4783-3C16-0977-9A63C64F50E4}"/>
              </a:ext>
            </a:extLst>
          </p:cNvPr>
          <p:cNvSpPr txBox="1"/>
          <p:nvPr/>
        </p:nvSpPr>
        <p:spPr>
          <a:xfrm>
            <a:off x="1733785" y="4609675"/>
            <a:ext cx="11589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收银机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F2188A-CCA5-C68C-5520-9252B170F62F}"/>
              </a:ext>
            </a:extLst>
          </p:cNvPr>
          <p:cNvSpPr txBox="1"/>
          <p:nvPr/>
        </p:nvSpPr>
        <p:spPr>
          <a:xfrm>
            <a:off x="1084382" y="2626298"/>
            <a:ext cx="2009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2000" b="1" dirty="0"/>
              <a:t> 一体化收银</a:t>
            </a:r>
          </a:p>
        </p:txBody>
      </p:sp>
      <p:sp>
        <p:nvSpPr>
          <p:cNvPr id="9" name="矩形 9">
            <a:extLst>
              <a:ext uri="{FF2B5EF4-FFF2-40B4-BE49-F238E27FC236}">
                <a16:creationId xmlns:a16="http://schemas.microsoft.com/office/drawing/2014/main" id="{035A7854-3C81-0BAD-7801-F83D9E6FBB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5177108"/>
            <a:ext cx="4815720" cy="1023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提供码牌、盒子、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POS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等专用设备，独立支付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r>
              <a:rPr lang="zh-CN" altLang="en-US" sz="1400" b="1" dirty="0">
                <a:solidFill>
                  <a:srgbClr val="2A96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现金、刷卡、扫码、会员卡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等多种支付方式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</a:t>
            </a:r>
            <a:r>
              <a:rPr lang="zh-CN" altLang="en-US" sz="1400" b="1" dirty="0">
                <a:solidFill>
                  <a:srgbClr val="2A96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登记收银软件订单号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、支持交易订单同步收银软件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E3A6781-5645-737F-A012-505EB8C036D7}"/>
              </a:ext>
            </a:extLst>
          </p:cNvPr>
          <p:cNvSpPr txBox="1"/>
          <p:nvPr/>
        </p:nvSpPr>
        <p:spPr>
          <a:xfrm>
            <a:off x="6362077" y="2626298"/>
            <a:ext cx="2009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2000" b="1" dirty="0"/>
              <a:t> 独立收银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F821459-58F8-BE94-5775-7BD9E620287B}"/>
              </a:ext>
            </a:extLst>
          </p:cNvPr>
          <p:cNvSpPr txBox="1"/>
          <p:nvPr/>
        </p:nvSpPr>
        <p:spPr>
          <a:xfrm>
            <a:off x="1051105" y="3176637"/>
            <a:ext cx="45205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适用于具备收银软件对接条件的门店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597CCC6-4651-EC5C-EA0D-7D4D15F5983A}"/>
              </a:ext>
            </a:extLst>
          </p:cNvPr>
          <p:cNvSpPr txBox="1"/>
          <p:nvPr/>
        </p:nvSpPr>
        <p:spPr>
          <a:xfrm>
            <a:off x="6320842" y="3176637"/>
            <a:ext cx="49844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适用于无收银机，或不具备收银软件对接条件的门店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AE6D873-20B2-CEB1-3E46-663E51A467D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6549"/>
          <a:stretch/>
        </p:blipFill>
        <p:spPr>
          <a:xfrm>
            <a:off x="8682864" y="3812148"/>
            <a:ext cx="439476" cy="710156"/>
          </a:xfrm>
          <a:prstGeom prst="rect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63EC39AB-529B-59B0-8631-68BCABB1B1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09912" y="3583721"/>
            <a:ext cx="569334" cy="104542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6210552-6A12-11E2-F981-3E70D1E98D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5597" y="3780233"/>
            <a:ext cx="419825" cy="804117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EFD88371-0B1B-6C87-29DA-846C68555F6D}"/>
              </a:ext>
            </a:extLst>
          </p:cNvPr>
          <p:cNvSpPr txBox="1"/>
          <p:nvPr/>
        </p:nvSpPr>
        <p:spPr>
          <a:xfrm>
            <a:off x="3485532" y="4609675"/>
            <a:ext cx="15999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导购</a:t>
            </a:r>
            <a:r>
              <a:rPr lang="en-US" altLang="zh-CN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APP/</a:t>
            </a:r>
            <a:r>
              <a:rPr lang="zh-CN" altLang="en-US" sz="14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小程序</a:t>
            </a:r>
          </a:p>
        </p:txBody>
      </p:sp>
    </p:spTree>
    <p:extLst>
      <p:ext uri="{BB962C8B-B14F-4D97-AF65-F5344CB8AC3E}">
        <p14:creationId xmlns:p14="http://schemas.microsoft.com/office/powerpoint/2010/main" val="63505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id="{49996705-8379-F0A8-93E6-BA954F820DDE}"/>
              </a:ext>
            </a:extLst>
          </p:cNvPr>
          <p:cNvSpPr/>
          <p:nvPr/>
        </p:nvSpPr>
        <p:spPr>
          <a:xfrm>
            <a:off x="1084382" y="3250638"/>
            <a:ext cx="2682685" cy="2682685"/>
          </a:xfrm>
          <a:prstGeom prst="ellipse">
            <a:avLst/>
          </a:prstGeom>
          <a:noFill/>
          <a:ln w="28575">
            <a:solidFill>
              <a:schemeClr val="bg2">
                <a:lumMod val="85000"/>
              </a:schemeClr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783590" y="761365"/>
            <a:ext cx="3691890" cy="431165"/>
            <a:chOff x="1136" y="1137"/>
            <a:chExt cx="5814" cy="679"/>
          </a:xfrm>
        </p:grpSpPr>
        <p:grpSp>
          <p:nvGrpSpPr>
            <p:cNvPr id="30" name="组合 29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32" name="矩形 31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 flipH="1">
              <a:off x="2348" y="1137"/>
              <a:ext cx="460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2.2 </a:t>
              </a:r>
              <a:r>
                <a:rPr lang="zh-CN" altLang="en-US" sz="2200" dirty="0">
                  <a:cs typeface="+mn-ea"/>
                  <a:sym typeface="+mn-lt"/>
                </a:rPr>
                <a:t>线上支付</a:t>
              </a: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86D55E6E-DE50-9F57-05AF-56CEADD30961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311158" y="4714272"/>
            <a:ext cx="594698" cy="1115059"/>
          </a:xfrm>
          <a:prstGeom prst="roundRect">
            <a:avLst>
              <a:gd name="adj" fmla="val 3668"/>
            </a:avLst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A7E2A369-DA4A-8029-4BD4-1E3985D15C2B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t="-3830" b="-1"/>
          <a:stretch/>
        </p:blipFill>
        <p:spPr>
          <a:xfrm>
            <a:off x="2945593" y="4714271"/>
            <a:ext cx="594698" cy="1115059"/>
          </a:xfrm>
          <a:prstGeom prst="roundRect">
            <a:avLst>
              <a:gd name="adj" fmla="val 3668"/>
            </a:avLst>
          </a:prstGeom>
          <a:solidFill>
            <a:srgbClr val="199ED8"/>
          </a:solidFill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45E449CA-5702-6945-24A1-EAC92BD01BD3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1311158" y="3032681"/>
            <a:ext cx="594698" cy="1115059"/>
          </a:xfrm>
          <a:prstGeom prst="roundRect">
            <a:avLst>
              <a:gd name="adj" fmla="val 3668"/>
            </a:avLst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E2C32B47-22C5-927E-5861-7EFDE72A448B}"/>
              </a:ext>
            </a:extLst>
          </p:cNvPr>
          <p:cNvPicPr>
            <a:picLocks/>
          </p:cNvPicPr>
          <p:nvPr/>
        </p:nvPicPr>
        <p:blipFill rotWithShape="1">
          <a:blip r:embed="rId6"/>
          <a:srcRect t="4980"/>
          <a:stretch/>
        </p:blipFill>
        <p:spPr>
          <a:xfrm>
            <a:off x="2945593" y="3032682"/>
            <a:ext cx="594698" cy="1115059"/>
          </a:xfrm>
          <a:prstGeom prst="roundRect">
            <a:avLst>
              <a:gd name="adj" fmla="val 3668"/>
            </a:avLst>
          </a:prstGeo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4EC8221A-57A1-A3A5-3138-FB5A971C6FA3}"/>
              </a:ext>
            </a:extLst>
          </p:cNvPr>
          <p:cNvSpPr txBox="1"/>
          <p:nvPr/>
        </p:nvSpPr>
        <p:spPr>
          <a:xfrm>
            <a:off x="2707292" y="4163158"/>
            <a:ext cx="1071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/>
              <a:t>点餐</a:t>
            </a:r>
            <a:r>
              <a:rPr lang="en-US" altLang="zh-CN" sz="1200" b="1" dirty="0"/>
              <a:t>/</a:t>
            </a:r>
            <a:r>
              <a:rPr lang="zh-CN" altLang="en-US" sz="1200" b="1" dirty="0"/>
              <a:t>外卖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82DC84E-BC98-1A8E-E61C-EFAEC7059DF4}"/>
              </a:ext>
            </a:extLst>
          </p:cNvPr>
          <p:cNvSpPr txBox="1"/>
          <p:nvPr/>
        </p:nvSpPr>
        <p:spPr>
          <a:xfrm>
            <a:off x="1072857" y="4163159"/>
            <a:ext cx="1071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/>
              <a:t>商城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5152BA7-1507-3D3F-CFBE-EAA2DF7CE9D9}"/>
              </a:ext>
            </a:extLst>
          </p:cNvPr>
          <p:cNvSpPr txBox="1"/>
          <p:nvPr/>
        </p:nvSpPr>
        <p:spPr>
          <a:xfrm>
            <a:off x="1072857" y="5866109"/>
            <a:ext cx="1071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/>
              <a:t>卡券分销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19E1D91-C395-8215-D79F-77CD16511FF7}"/>
              </a:ext>
            </a:extLst>
          </p:cNvPr>
          <p:cNvSpPr txBox="1"/>
          <p:nvPr/>
        </p:nvSpPr>
        <p:spPr>
          <a:xfrm>
            <a:off x="2707292" y="5866109"/>
            <a:ext cx="1071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 dirty="0"/>
              <a:t>会员充值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A54EDB8-8682-E556-AA7B-BD2B008F3BFA}"/>
              </a:ext>
            </a:extLst>
          </p:cNvPr>
          <p:cNvSpPr txBox="1"/>
          <p:nvPr/>
        </p:nvSpPr>
        <p:spPr>
          <a:xfrm>
            <a:off x="770200" y="1466820"/>
            <a:ext cx="1072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提供主扫、被扫聚合收款设备，自动执行“收款</a:t>
            </a:r>
            <a:r>
              <a:rPr lang="en-US" altLang="zh-CN" dirty="0"/>
              <a:t>+</a:t>
            </a:r>
            <a:r>
              <a:rPr lang="zh-CN" altLang="en-US" dirty="0"/>
              <a:t>营销”，提升企业收款效能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0F2CC15-ABEC-D968-6189-59677E0FC26B}"/>
              </a:ext>
            </a:extLst>
          </p:cNvPr>
          <p:cNvSpPr txBox="1"/>
          <p:nvPr/>
        </p:nvSpPr>
        <p:spPr>
          <a:xfrm>
            <a:off x="1224477" y="2317724"/>
            <a:ext cx="2471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私域营销小程序</a:t>
            </a:r>
            <a:r>
              <a:rPr lang="en-US" altLang="zh-CN" sz="1600" b="1" dirty="0"/>
              <a:t>/APP</a:t>
            </a:r>
            <a:endParaRPr lang="zh-CN" altLang="en-US" sz="1600" b="1" dirty="0"/>
          </a:p>
        </p:txBody>
      </p:sp>
      <p:sp>
        <p:nvSpPr>
          <p:cNvPr id="41" name="箭头: 右 40">
            <a:extLst>
              <a:ext uri="{FF2B5EF4-FFF2-40B4-BE49-F238E27FC236}">
                <a16:creationId xmlns:a16="http://schemas.microsoft.com/office/drawing/2014/main" id="{3C424385-61C7-F6DB-89BF-2F3A91CC0ADE}"/>
              </a:ext>
            </a:extLst>
          </p:cNvPr>
          <p:cNvSpPr/>
          <p:nvPr/>
        </p:nvSpPr>
        <p:spPr>
          <a:xfrm>
            <a:off x="4341727" y="4317046"/>
            <a:ext cx="478971" cy="369332"/>
          </a:xfrm>
          <a:prstGeom prst="rightArrow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E8C1AFA-43A3-5F7F-DE37-451AA0AF49E7}"/>
              </a:ext>
            </a:extLst>
          </p:cNvPr>
          <p:cNvGrpSpPr/>
          <p:nvPr/>
        </p:nvGrpSpPr>
        <p:grpSpPr>
          <a:xfrm>
            <a:off x="5618783" y="3372842"/>
            <a:ext cx="1276226" cy="2456488"/>
            <a:chOff x="5167811" y="2855166"/>
            <a:chExt cx="1713376" cy="3297919"/>
          </a:xfrm>
        </p:grpSpPr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7F65CE82-439D-A718-9EA4-D8BDB0CF3DD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058"/>
            <a:stretch/>
          </p:blipFill>
          <p:spPr>
            <a:xfrm>
              <a:off x="5167811" y="2855166"/>
              <a:ext cx="1713376" cy="3297919"/>
            </a:xfrm>
            <a:prstGeom prst="roundRect">
              <a:avLst>
                <a:gd name="adj" fmla="val 3668"/>
              </a:avLst>
            </a:prstGeo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04FE1EE-FC53-34E7-DF05-CE5D19A7695C}"/>
                </a:ext>
              </a:extLst>
            </p:cNvPr>
            <p:cNvSpPr txBox="1"/>
            <p:nvPr/>
          </p:nvSpPr>
          <p:spPr>
            <a:xfrm>
              <a:off x="5910263" y="3065710"/>
              <a:ext cx="709450" cy="111783"/>
            </a:xfrm>
            <a:prstGeom prst="rect">
              <a:avLst/>
            </a:prstGeom>
            <a:solidFill>
              <a:srgbClr val="ECBD49"/>
            </a:solidFill>
          </p:spPr>
          <p:txBody>
            <a:bodyPr wrap="square" lIns="36000" tIns="0" rIns="0" bIns="0" rtlCol="0">
              <a:spAutoFit/>
            </a:bodyPr>
            <a:lstStyle/>
            <a:p>
              <a:r>
                <a:rPr lang="zh-CN" altLang="en-US" sz="600" b="1" dirty="0"/>
                <a:t>收银台</a:t>
              </a:r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E159DD8A-6842-8742-F408-9C4308C242AB}"/>
              </a:ext>
            </a:extLst>
          </p:cNvPr>
          <p:cNvSpPr txBox="1"/>
          <p:nvPr/>
        </p:nvSpPr>
        <p:spPr>
          <a:xfrm>
            <a:off x="5021199" y="2317724"/>
            <a:ext cx="2471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接入通联</a:t>
            </a:r>
            <a:r>
              <a:rPr lang="en-US" altLang="zh-CN" sz="1600" b="1" dirty="0"/>
              <a:t>H5</a:t>
            </a:r>
            <a:r>
              <a:rPr lang="zh-CN" altLang="en-US" sz="1600" b="1" dirty="0"/>
              <a:t>收银台</a:t>
            </a:r>
          </a:p>
        </p:txBody>
      </p:sp>
      <p:sp>
        <p:nvSpPr>
          <p:cNvPr id="49" name="箭头: 右 48">
            <a:extLst>
              <a:ext uri="{FF2B5EF4-FFF2-40B4-BE49-F238E27FC236}">
                <a16:creationId xmlns:a16="http://schemas.microsoft.com/office/drawing/2014/main" id="{EC2E404E-1434-76F0-FBCD-5134E2421DE6}"/>
              </a:ext>
            </a:extLst>
          </p:cNvPr>
          <p:cNvSpPr/>
          <p:nvPr/>
        </p:nvSpPr>
        <p:spPr>
          <a:xfrm>
            <a:off x="7984327" y="4317046"/>
            <a:ext cx="478971" cy="369332"/>
          </a:xfrm>
          <a:prstGeom prst="rightArrow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660A6EE-F589-BBBA-7050-54089D17F28E}"/>
              </a:ext>
            </a:extLst>
          </p:cNvPr>
          <p:cNvSpPr txBox="1"/>
          <p:nvPr/>
        </p:nvSpPr>
        <p:spPr>
          <a:xfrm>
            <a:off x="8566181" y="2317724"/>
            <a:ext cx="2471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多种支付方式</a:t>
            </a:r>
          </a:p>
        </p:txBody>
      </p:sp>
      <p:pic>
        <p:nvPicPr>
          <p:cNvPr id="52" name="图片 51">
            <a:extLst>
              <a:ext uri="{FF2B5EF4-FFF2-40B4-BE49-F238E27FC236}">
                <a16:creationId xmlns:a16="http://schemas.microsoft.com/office/drawing/2014/main" id="{B88F44DB-3094-7A5F-DF0C-2863BB4EB8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52617" y="4225769"/>
            <a:ext cx="498524" cy="498525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1419F5C7-F0B1-37E1-78BA-42EB978711C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52616" y="3429000"/>
            <a:ext cx="498524" cy="498525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C4EE0797-846C-6F3F-59FA-F675744A8EAB}"/>
              </a:ext>
            </a:extLst>
          </p:cNvPr>
          <p:cNvGrpSpPr/>
          <p:nvPr/>
        </p:nvGrpSpPr>
        <p:grpSpPr>
          <a:xfrm>
            <a:off x="9552616" y="5022539"/>
            <a:ext cx="498524" cy="498524"/>
            <a:chOff x="9780664" y="4601086"/>
            <a:chExt cx="498524" cy="498524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747428FD-CA19-A988-5789-20731BBFCFCD}"/>
                </a:ext>
              </a:extLst>
            </p:cNvPr>
            <p:cNvSpPr/>
            <p:nvPr/>
          </p:nvSpPr>
          <p:spPr>
            <a:xfrm>
              <a:off x="9780664" y="4601086"/>
              <a:ext cx="498524" cy="498524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7" name="图片 56">
              <a:extLst>
                <a:ext uri="{FF2B5EF4-FFF2-40B4-BE49-F238E27FC236}">
                  <a16:creationId xmlns:a16="http://schemas.microsoft.com/office/drawing/2014/main" id="{EDA992C8-9E0D-A442-09F2-551E87A18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9847539" y="4728757"/>
              <a:ext cx="364774" cy="243183"/>
            </a:xfrm>
            <a:prstGeom prst="rect">
              <a:avLst/>
            </a:prstGeom>
          </p:spPr>
        </p:pic>
      </p:grpSp>
      <p:sp>
        <p:nvSpPr>
          <p:cNvPr id="59" name="文本框 58">
            <a:extLst>
              <a:ext uri="{FF2B5EF4-FFF2-40B4-BE49-F238E27FC236}">
                <a16:creationId xmlns:a16="http://schemas.microsoft.com/office/drawing/2014/main" id="{2F7A162D-F1A6-E03C-E9E8-78C8FF0A965B}"/>
              </a:ext>
            </a:extLst>
          </p:cNvPr>
          <p:cNvSpPr txBox="1"/>
          <p:nvPr/>
        </p:nvSpPr>
        <p:spPr>
          <a:xfrm>
            <a:off x="10100903" y="3692704"/>
            <a:ext cx="6794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微信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F9A0D453-C6C0-81DC-0EA7-998472E74001}"/>
              </a:ext>
            </a:extLst>
          </p:cNvPr>
          <p:cNvSpPr txBox="1"/>
          <p:nvPr/>
        </p:nvSpPr>
        <p:spPr>
          <a:xfrm>
            <a:off x="10100903" y="4421436"/>
            <a:ext cx="6794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支付宝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425C4C5-7239-BE3C-56EB-A3AEC2F5835F}"/>
              </a:ext>
            </a:extLst>
          </p:cNvPr>
          <p:cNvSpPr txBox="1"/>
          <p:nvPr/>
        </p:nvSpPr>
        <p:spPr>
          <a:xfrm>
            <a:off x="10100903" y="5193708"/>
            <a:ext cx="7786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会员卡</a:t>
            </a:r>
          </a:p>
        </p:txBody>
      </p:sp>
    </p:spTree>
    <p:extLst>
      <p:ext uri="{BB962C8B-B14F-4D97-AF65-F5344CB8AC3E}">
        <p14:creationId xmlns:p14="http://schemas.microsoft.com/office/powerpoint/2010/main" val="3110880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783590" y="761365"/>
            <a:ext cx="3691890" cy="431165"/>
            <a:chOff x="1136" y="1137"/>
            <a:chExt cx="5814" cy="679"/>
          </a:xfrm>
        </p:grpSpPr>
        <p:grpSp>
          <p:nvGrpSpPr>
            <p:cNvPr id="30" name="组合 29"/>
            <p:cNvGrpSpPr/>
            <p:nvPr/>
          </p:nvGrpSpPr>
          <p:grpSpPr>
            <a:xfrm>
              <a:off x="1136" y="1355"/>
              <a:ext cx="1168" cy="272"/>
              <a:chOff x="651164" y="595745"/>
              <a:chExt cx="1754093" cy="331435"/>
            </a:xfrm>
            <a:gradFill>
              <a:gsLst>
                <a:gs pos="100000">
                  <a:srgbClr val="2A96AA"/>
                </a:gs>
                <a:gs pos="1000">
                  <a:srgbClr val="13639C"/>
                </a:gs>
                <a:gs pos="53000">
                  <a:srgbClr val="2A96AA"/>
                </a:gs>
              </a:gsLst>
              <a:lin ang="2700000" scaled="0"/>
            </a:gradFill>
          </p:grpSpPr>
          <p:sp>
            <p:nvSpPr>
              <p:cNvPr id="32" name="矩形 31"/>
              <p:cNvSpPr/>
              <p:nvPr/>
            </p:nvSpPr>
            <p:spPr>
              <a:xfrm>
                <a:off x="651164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362546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073928" y="595745"/>
                <a:ext cx="331329" cy="33143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 flipH="1">
              <a:off x="2348" y="1137"/>
              <a:ext cx="4602" cy="67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2200" dirty="0">
                  <a:cs typeface="+mn-ea"/>
                  <a:sym typeface="+mn-lt"/>
                </a:rPr>
                <a:t>2.3 </a:t>
              </a:r>
              <a:r>
                <a:rPr lang="zh-CN" altLang="en-US" sz="2200" dirty="0">
                  <a:cs typeface="+mn-ea"/>
                  <a:sym typeface="+mn-lt"/>
                </a:rPr>
                <a:t>结算</a:t>
              </a:r>
              <a:r>
                <a:rPr lang="en-US" altLang="zh-CN" sz="2200" dirty="0">
                  <a:cs typeface="+mn-ea"/>
                  <a:sym typeface="+mn-lt"/>
                </a:rPr>
                <a:t>&amp;</a:t>
              </a:r>
              <a:r>
                <a:rPr lang="zh-CN" altLang="en-US" sz="2200" dirty="0">
                  <a:cs typeface="+mn-ea"/>
                  <a:sym typeface="+mn-lt"/>
                </a:rPr>
                <a:t>对账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6A54EDB8-8682-E556-AA7B-BD2B008F3BFA}"/>
              </a:ext>
            </a:extLst>
          </p:cNvPr>
          <p:cNvSpPr txBox="1"/>
          <p:nvPr/>
        </p:nvSpPr>
        <p:spPr>
          <a:xfrm>
            <a:off x="770200" y="1466820"/>
            <a:ext cx="10721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门店收款、线上支付</a:t>
            </a:r>
            <a:r>
              <a:rPr lang="zh-CN" altLang="en-US" dirty="0"/>
              <a:t>统一对账、资金结算</a:t>
            </a:r>
            <a:endParaRPr lang="en-US" altLang="zh-CN" dirty="0"/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CEC3991F-01E9-5004-D4AB-7993EFB1FA31}"/>
              </a:ext>
            </a:extLst>
          </p:cNvPr>
          <p:cNvSpPr/>
          <p:nvPr/>
        </p:nvSpPr>
        <p:spPr>
          <a:xfrm>
            <a:off x="4984994" y="2613305"/>
            <a:ext cx="2599886" cy="938466"/>
          </a:xfrm>
          <a:prstGeom prst="roundRect">
            <a:avLst>
              <a:gd name="adj" fmla="val 11484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tIns="144000" rIns="108000" bIns="0" rtlCol="0" anchor="t" anchorCtr="0"/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集团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片区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门店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店长多级权限，集约管理、分层操作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952163F-5BF9-0D71-3625-7D02599D6663}"/>
              </a:ext>
            </a:extLst>
          </p:cNvPr>
          <p:cNvGrpSpPr/>
          <p:nvPr/>
        </p:nvGrpSpPr>
        <p:grpSpPr>
          <a:xfrm>
            <a:off x="4498709" y="2276916"/>
            <a:ext cx="972569" cy="813877"/>
            <a:chOff x="4498709" y="2276916"/>
            <a:chExt cx="972569" cy="813877"/>
          </a:xfrm>
        </p:grpSpPr>
        <p:sp>
          <p:nvSpPr>
            <p:cNvPr id="64" name="矩形: 圆角 63">
              <a:extLst>
                <a:ext uri="{FF2B5EF4-FFF2-40B4-BE49-F238E27FC236}">
                  <a16:creationId xmlns:a16="http://schemas.microsoft.com/office/drawing/2014/main" id="{E0FCBAA9-6716-FCD6-98EF-2103E9756AD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78055" y="2276916"/>
              <a:ext cx="813877" cy="813877"/>
            </a:xfrm>
            <a:prstGeom prst="roundRect">
              <a:avLst>
                <a:gd name="adj" fmla="val 8122"/>
              </a:avLst>
            </a:prstGeom>
            <a:solidFill>
              <a:srgbClr val="2A9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rtlCol="0" anchor="b" anchorCtr="0"/>
            <a:lstStyle/>
            <a:p>
              <a:pPr algn="ctr">
                <a:lnSpc>
                  <a:spcPct val="110000"/>
                </a:lnSpc>
              </a:pPr>
              <a:endPara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C69B3B05-D83C-6381-8E42-30DA63506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62618" y="2379549"/>
              <a:ext cx="444751" cy="356536"/>
            </a:xfrm>
            <a:prstGeom prst="rect">
              <a:avLst/>
            </a:prstGeom>
          </p:spPr>
        </p:pic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8BE0E1B-88C1-AFD2-5652-DE6719129EE4}"/>
                </a:ext>
              </a:extLst>
            </p:cNvPr>
            <p:cNvSpPr txBox="1"/>
            <p:nvPr/>
          </p:nvSpPr>
          <p:spPr>
            <a:xfrm>
              <a:off x="4498709" y="2783016"/>
              <a:ext cx="97256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/>
                  </a:solidFill>
                </a:rPr>
                <a:t>权限管理</a:t>
              </a:r>
            </a:p>
          </p:txBody>
        </p:sp>
      </p:grp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DFAE545D-FD65-EA8B-C716-4E262B2814A5}"/>
              </a:ext>
            </a:extLst>
          </p:cNvPr>
          <p:cNvSpPr/>
          <p:nvPr/>
        </p:nvSpPr>
        <p:spPr>
          <a:xfrm>
            <a:off x="8465516" y="2613305"/>
            <a:ext cx="2599886" cy="938466"/>
          </a:xfrm>
          <a:prstGeom prst="roundRect">
            <a:avLst>
              <a:gd name="adj" fmla="val 11484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tIns="144000" rIns="108000" bIns="0" rtlCol="0" anchor="t" anchorCtr="0"/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分层级、按权限查看流水、下载报表及对账单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E0CC5989-2BEA-EDE5-4412-565E912D174C}"/>
              </a:ext>
            </a:extLst>
          </p:cNvPr>
          <p:cNvSpPr/>
          <p:nvPr/>
        </p:nvSpPr>
        <p:spPr>
          <a:xfrm>
            <a:off x="4984994" y="4544361"/>
            <a:ext cx="2599886" cy="938466"/>
          </a:xfrm>
          <a:prstGeom prst="roundRect">
            <a:avLst>
              <a:gd name="adj" fmla="val 11484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tIns="144000" rIns="108000" bIns="0" rtlCol="0" anchor="t" anchorCtr="0"/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支持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T+1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T+0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D+1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等多种结算方式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3" name="矩形: 圆角 92">
            <a:extLst>
              <a:ext uri="{FF2B5EF4-FFF2-40B4-BE49-F238E27FC236}">
                <a16:creationId xmlns:a16="http://schemas.microsoft.com/office/drawing/2014/main" id="{F19528D1-3D99-E4B7-CF45-348C162D6F8B}"/>
              </a:ext>
            </a:extLst>
          </p:cNvPr>
          <p:cNvSpPr/>
          <p:nvPr/>
        </p:nvSpPr>
        <p:spPr>
          <a:xfrm>
            <a:off x="8465516" y="4544361"/>
            <a:ext cx="2599886" cy="938466"/>
          </a:xfrm>
          <a:prstGeom prst="roundRect">
            <a:avLst>
              <a:gd name="adj" fmla="val 11484"/>
            </a:avLst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4000" tIns="144000" rIns="108000" bIns="0" rtlCol="0" anchor="t" anchorCtr="0"/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支持多银行账户，分场景、分时段资金入账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1A6A52E-0A0F-EF3B-FF5E-502E0C46B208}"/>
              </a:ext>
            </a:extLst>
          </p:cNvPr>
          <p:cNvGrpSpPr/>
          <p:nvPr/>
        </p:nvGrpSpPr>
        <p:grpSpPr>
          <a:xfrm>
            <a:off x="7979231" y="2276916"/>
            <a:ext cx="972569" cy="813877"/>
            <a:chOff x="7979231" y="2276916"/>
            <a:chExt cx="972569" cy="813877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33DCEC9D-7A12-089F-60F9-81489874139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58577" y="2276916"/>
              <a:ext cx="813877" cy="813877"/>
            </a:xfrm>
            <a:prstGeom prst="roundRect">
              <a:avLst>
                <a:gd name="adj" fmla="val 8122"/>
              </a:avLst>
            </a:prstGeom>
            <a:solidFill>
              <a:srgbClr val="2A9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rtlCol="0" anchor="b" anchorCtr="0"/>
            <a:lstStyle/>
            <a:p>
              <a:pPr algn="ctr">
                <a:lnSpc>
                  <a:spcPct val="110000"/>
                </a:lnSpc>
              </a:pPr>
              <a:endPara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A6761AD9-019A-B8D7-7F70-6F18BEC93B30}"/>
                </a:ext>
              </a:extLst>
            </p:cNvPr>
            <p:cNvSpPr txBox="1"/>
            <p:nvPr/>
          </p:nvSpPr>
          <p:spPr>
            <a:xfrm>
              <a:off x="7979231" y="2783016"/>
              <a:ext cx="97256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/>
                  </a:solidFill>
                </a:rPr>
                <a:t>流水报表</a:t>
              </a:r>
            </a:p>
          </p:txBody>
        </p:sp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F8B38E0C-191F-FFD5-A89C-D1B4178192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331171" y="2386700"/>
              <a:ext cx="268690" cy="329756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7AD00707-675F-A0FC-1CC5-9519CA7C72DD}"/>
              </a:ext>
            </a:extLst>
          </p:cNvPr>
          <p:cNvGrpSpPr/>
          <p:nvPr/>
        </p:nvGrpSpPr>
        <p:grpSpPr>
          <a:xfrm>
            <a:off x="4498709" y="4207972"/>
            <a:ext cx="972569" cy="813877"/>
            <a:chOff x="4498709" y="4207972"/>
            <a:chExt cx="972569" cy="813877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4A156245-33CD-2DC3-A062-9E876D77E64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578055" y="4207972"/>
              <a:ext cx="813877" cy="813877"/>
            </a:xfrm>
            <a:prstGeom prst="roundRect">
              <a:avLst>
                <a:gd name="adj" fmla="val 8122"/>
              </a:avLst>
            </a:prstGeom>
            <a:solidFill>
              <a:srgbClr val="2A9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rtlCol="0" anchor="b" anchorCtr="0"/>
            <a:lstStyle/>
            <a:p>
              <a:pPr algn="ctr">
                <a:lnSpc>
                  <a:spcPct val="110000"/>
                </a:lnSpc>
              </a:pPr>
              <a:endPara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E1DEF986-95F6-1204-4F66-0441DE3A0F47}"/>
                </a:ext>
              </a:extLst>
            </p:cNvPr>
            <p:cNvSpPr txBox="1"/>
            <p:nvPr/>
          </p:nvSpPr>
          <p:spPr>
            <a:xfrm>
              <a:off x="4498709" y="4714072"/>
              <a:ext cx="97256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/>
                  </a:solidFill>
                </a:rPr>
                <a:t>资金结算</a:t>
              </a:r>
            </a:p>
          </p:txBody>
        </p:sp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367331D2-E8E1-245B-1C2B-ADBA0D577D9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48805" y="4347316"/>
              <a:ext cx="272378" cy="319825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2B5B6F9-D615-CD2E-42AE-200F1662430E}"/>
              </a:ext>
            </a:extLst>
          </p:cNvPr>
          <p:cNvGrpSpPr/>
          <p:nvPr/>
        </p:nvGrpSpPr>
        <p:grpSpPr>
          <a:xfrm>
            <a:off x="990699" y="2683854"/>
            <a:ext cx="2607634" cy="2339402"/>
            <a:chOff x="990699" y="2836335"/>
            <a:chExt cx="2607634" cy="2339402"/>
          </a:xfrm>
        </p:grpSpPr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id="{1D08A968-8C11-E930-4C59-16AF3E00520A}"/>
                </a:ext>
              </a:extLst>
            </p:cNvPr>
            <p:cNvGrpSpPr/>
            <p:nvPr/>
          </p:nvGrpSpPr>
          <p:grpSpPr>
            <a:xfrm>
              <a:off x="990699" y="2836335"/>
              <a:ext cx="2607634" cy="1839447"/>
              <a:chOff x="877601" y="2602419"/>
              <a:chExt cx="2607634" cy="1839447"/>
            </a:xfrm>
          </p:grpSpPr>
          <p:pic>
            <p:nvPicPr>
              <p:cNvPr id="24" name="图片 23">
                <a:extLst>
                  <a:ext uri="{FF2B5EF4-FFF2-40B4-BE49-F238E27FC236}">
                    <a16:creationId xmlns:a16="http://schemas.microsoft.com/office/drawing/2014/main" id="{EA9B6D62-D8EA-4ED3-DCDD-675819C69EF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77601" y="2602419"/>
                <a:ext cx="2346587" cy="1421409"/>
              </a:xfrm>
              <a:prstGeom prst="rect">
                <a:avLst/>
              </a:prstGeom>
            </p:spPr>
          </p:pic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A3DB3CF2-58EC-D594-384C-2930AFA3A155}"/>
                  </a:ext>
                </a:extLst>
              </p:cNvPr>
              <p:cNvGrpSpPr/>
              <p:nvPr/>
            </p:nvGrpSpPr>
            <p:grpSpPr>
              <a:xfrm>
                <a:off x="2645847" y="3096931"/>
                <a:ext cx="839388" cy="1344935"/>
                <a:chOff x="1969477" y="1492977"/>
                <a:chExt cx="2711800" cy="4345068"/>
              </a:xfrm>
            </p:grpSpPr>
            <p:pic>
              <p:nvPicPr>
                <p:cNvPr id="6" name="图片 5">
                  <a:extLst>
                    <a:ext uri="{FF2B5EF4-FFF2-40B4-BE49-F238E27FC236}">
                      <a16:creationId xmlns:a16="http://schemas.microsoft.com/office/drawing/2014/main" id="{140DB31E-511F-C452-2F1A-50A92A26F3B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8541" r="-1"/>
                <a:stretch/>
              </p:blipFill>
              <p:spPr>
                <a:xfrm>
                  <a:off x="1969477" y="1492977"/>
                  <a:ext cx="2711800" cy="4345068"/>
                </a:xfrm>
                <a:prstGeom prst="rect">
                  <a:avLst/>
                </a:prstGeom>
              </p:spPr>
            </p:pic>
            <p:pic>
              <p:nvPicPr>
                <p:cNvPr id="2" name="图片 1" descr="好老板">
                  <a:extLst>
                    <a:ext uri="{FF2B5EF4-FFF2-40B4-BE49-F238E27FC236}">
                      <a16:creationId xmlns:a16="http://schemas.microsoft.com/office/drawing/2014/main" id="{170C7D29-DC5F-F87A-87AF-74BDA512B85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hq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l="-58"/>
                <a:stretch>
                  <a:fillRect/>
                </a:stretch>
              </p:blipFill>
              <p:spPr>
                <a:xfrm>
                  <a:off x="2529215" y="1752686"/>
                  <a:ext cx="1780845" cy="3347955"/>
                </a:xfrm>
                <a:prstGeom prst="roundRect">
                  <a:avLst>
                    <a:gd name="adj" fmla="val 2406"/>
                  </a:avLst>
                </a:prstGeom>
                <a:effectLst/>
              </p:spPr>
            </p:pic>
          </p:grpSp>
        </p:grp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3432D65C-47FF-9344-E4DC-3EC678326F07}"/>
                </a:ext>
              </a:extLst>
            </p:cNvPr>
            <p:cNvSpPr txBox="1"/>
            <p:nvPr/>
          </p:nvSpPr>
          <p:spPr>
            <a:xfrm>
              <a:off x="1005847" y="4837183"/>
              <a:ext cx="25773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/>
                <a:t>PC</a:t>
              </a:r>
              <a:r>
                <a:rPr lang="zh-CN" altLang="en-US" sz="1600" b="1" dirty="0"/>
                <a:t>端、移动端对账</a:t>
              </a:r>
              <a:endParaRPr lang="en-US" altLang="zh-CN" sz="1600" b="1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366533C-1CE4-6A61-34FB-0FE111AB0C23}"/>
              </a:ext>
            </a:extLst>
          </p:cNvPr>
          <p:cNvGrpSpPr/>
          <p:nvPr/>
        </p:nvGrpSpPr>
        <p:grpSpPr>
          <a:xfrm>
            <a:off x="7979231" y="4207972"/>
            <a:ext cx="972569" cy="813877"/>
            <a:chOff x="7979231" y="4207972"/>
            <a:chExt cx="972569" cy="813877"/>
          </a:xfrm>
        </p:grpSpPr>
        <p:sp>
          <p:nvSpPr>
            <p:cNvPr id="94" name="矩形: 圆角 93">
              <a:extLst>
                <a:ext uri="{FF2B5EF4-FFF2-40B4-BE49-F238E27FC236}">
                  <a16:creationId xmlns:a16="http://schemas.microsoft.com/office/drawing/2014/main" id="{3796648C-BA97-99FE-E416-543AB264C01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058577" y="4207972"/>
              <a:ext cx="813877" cy="813877"/>
            </a:xfrm>
            <a:prstGeom prst="roundRect">
              <a:avLst>
                <a:gd name="adj" fmla="val 8122"/>
              </a:avLst>
            </a:prstGeom>
            <a:solidFill>
              <a:srgbClr val="2A96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8000" rtlCol="0" anchor="b" anchorCtr="0"/>
            <a:lstStyle/>
            <a:p>
              <a:pPr algn="ctr">
                <a:lnSpc>
                  <a:spcPct val="110000"/>
                </a:lnSpc>
              </a:pPr>
              <a:endParaRPr lang="zh-CN" altLang="en-US" sz="1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48D835D0-9B7D-9C32-247A-F29077F90500}"/>
                </a:ext>
              </a:extLst>
            </p:cNvPr>
            <p:cNvSpPr txBox="1"/>
            <p:nvPr/>
          </p:nvSpPr>
          <p:spPr>
            <a:xfrm>
              <a:off x="7979231" y="4714072"/>
              <a:ext cx="972569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2"/>
                  </a:solidFill>
                </a:rPr>
                <a:t>特色结算</a:t>
              </a:r>
            </a:p>
          </p:txBody>
        </p:sp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42C6366E-33A2-66B6-F03D-D3BC87BBE37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300739" y="4370513"/>
              <a:ext cx="329552" cy="30526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635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1"/>
</p:tagLst>
</file>

<file path=ppt/theme/theme1.xml><?xml version="1.0" encoding="utf-8"?>
<a:theme xmlns:a="http://schemas.openxmlformats.org/drawingml/2006/main" name="第一PPT，www.1ppt.com">
  <a:themeElements>
    <a:clrScheme name="Mark Zegulberg team">
      <a:dk1>
        <a:srgbClr val="2B2B2B"/>
      </a:dk1>
      <a:lt1>
        <a:srgbClr val="F6F8F8"/>
      </a:lt1>
      <a:dk2>
        <a:srgbClr val="2B2B2B"/>
      </a:dk2>
      <a:lt2>
        <a:srgbClr val="FFFFFF"/>
      </a:lt2>
      <a:accent1>
        <a:srgbClr val="41B7D0"/>
      </a:accent1>
      <a:accent2>
        <a:srgbClr val="3FACD0"/>
      </a:accent2>
      <a:accent3>
        <a:srgbClr val="3DA1D2"/>
      </a:accent3>
      <a:accent4>
        <a:srgbClr val="3B96D3"/>
      </a:accent4>
      <a:accent5>
        <a:srgbClr val="398BD5"/>
      </a:accent5>
      <a:accent6>
        <a:srgbClr val="3780D7"/>
      </a:accent6>
      <a:hlink>
        <a:srgbClr val="5B9BD5"/>
      </a:hlink>
      <a:folHlink>
        <a:srgbClr val="70AD47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2215</Words>
  <Application>Microsoft Office PowerPoint</Application>
  <PresentationFormat>宽屏</PresentationFormat>
  <Paragraphs>434</Paragraphs>
  <Slides>33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851tegakizatsu</vt:lpstr>
      <vt:lpstr>微软雅黑</vt:lpstr>
      <vt:lpstr>字由文艺黑</vt:lpstr>
      <vt:lpstr>Arial</vt:lpstr>
      <vt:lpstr>Calibri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2017-06-08T13:55:00Z</dcterms:created>
  <dcterms:modified xsi:type="dcterms:W3CDTF">2023-11-13T08:55:14Z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8DF311E1C2FD4B0792E890C845B3F88D_12</vt:lpwstr>
  </property>
  <property fmtid="{D5CDD505-2E9C-101B-9397-08002B2CF9AE}" pid="3" name="KSOProductBuildVer">
    <vt:lpwstr>2052-12.1.0.15120</vt:lpwstr>
  </property>
</Properties>
</file>