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268" r:id="rId6"/>
    <p:sldId id="259" r:id="rId7"/>
    <p:sldId id="279" r:id="rId8"/>
    <p:sldId id="283" r:id="rId9"/>
    <p:sldId id="287" r:id="rId10"/>
    <p:sldId id="261" r:id="rId11"/>
    <p:sldId id="289" r:id="rId12"/>
    <p:sldId id="294" r:id="rId13"/>
    <p:sldId id="319" r:id="rId14"/>
    <p:sldId id="295" r:id="rId15"/>
    <p:sldId id="296" r:id="rId16"/>
    <p:sldId id="262" r:id="rId17"/>
    <p:sldId id="311" r:id="rId18"/>
    <p:sldId id="329" r:id="rId19"/>
    <p:sldId id="290" r:id="rId20"/>
    <p:sldId id="265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0D66B3"/>
    <a:srgbClr val="F67E86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08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310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5F825-9C29-43CC-BB96-80A60E9689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94EB1-A1CB-41E6-99DE-474450FFE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8" Type="http://schemas.openxmlformats.org/officeDocument/2006/relationships/tags" Target="../tags/tag112.xml"/><Relationship Id="rId17" Type="http://schemas.openxmlformats.org/officeDocument/2006/relationships/tags" Target="../tags/tag111.xml"/><Relationship Id="rId16" Type="http://schemas.openxmlformats.org/officeDocument/2006/relationships/tags" Target="../tags/tag110.xml"/><Relationship Id="rId15" Type="http://schemas.openxmlformats.org/officeDocument/2006/relationships/tags" Target="../tags/tag10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9" Type="http://schemas.openxmlformats.org/officeDocument/2006/relationships/tags" Target="../tags/tag160.xml"/><Relationship Id="rId18" Type="http://schemas.openxmlformats.org/officeDocument/2006/relationships/tags" Target="../tags/tag159.xml"/><Relationship Id="rId17" Type="http://schemas.openxmlformats.org/officeDocument/2006/relationships/tags" Target="../tags/tag158.xml"/><Relationship Id="rId16" Type="http://schemas.openxmlformats.org/officeDocument/2006/relationships/tags" Target="../tags/tag157.xml"/><Relationship Id="rId15" Type="http://schemas.openxmlformats.org/officeDocument/2006/relationships/tags" Target="../tags/tag156.xml"/><Relationship Id="rId14" Type="http://schemas.openxmlformats.org/officeDocument/2006/relationships/tags" Target="../tags/tag155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>
            <p:custDataLst>
              <p:tags r:id="rId3"/>
            </p:custDataLst>
          </p:nvPr>
        </p:nvSpPr>
        <p:spPr>
          <a:xfrm>
            <a:off x="6919595" y="0"/>
            <a:ext cx="5272405" cy="48736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4"/>
            </p:custDataLst>
          </p:nvPr>
        </p:nvSpPr>
        <p:spPr>
          <a:xfrm>
            <a:off x="8441055" y="0"/>
            <a:ext cx="3750945" cy="36417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>
            <p:custDataLst>
              <p:tags r:id="rId5"/>
            </p:custDataLst>
          </p:nvPr>
        </p:nvCxnSpPr>
        <p:spPr>
          <a:xfrm>
            <a:off x="1069698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>
            <p:custDataLst>
              <p:tags r:id="rId6"/>
            </p:custDataLst>
          </p:nvPr>
        </p:nvCxnSpPr>
        <p:spPr>
          <a:xfrm>
            <a:off x="1069698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>
            <p:custDataLst>
              <p:tags r:id="rId7"/>
            </p:custDataLst>
          </p:nvPr>
        </p:nvCxnSpPr>
        <p:spPr>
          <a:xfrm>
            <a:off x="1069698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 userDrawn="1">
            <p:custDataLst>
              <p:tags r:id="rId8"/>
            </p:custDataLst>
          </p:nvPr>
        </p:nvSpPr>
        <p:spPr>
          <a:xfrm>
            <a:off x="6892945" y="969581"/>
            <a:ext cx="288925" cy="288925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5" name="椭圆 24"/>
          <p:cNvSpPr/>
          <p:nvPr userDrawn="1">
            <p:custDataLst>
              <p:tags r:id="rId9"/>
            </p:custDataLst>
          </p:nvPr>
        </p:nvSpPr>
        <p:spPr>
          <a:xfrm>
            <a:off x="9102739" y="4021926"/>
            <a:ext cx="808355" cy="808355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6" name="任意多边形: 形状 25"/>
          <p:cNvSpPr/>
          <p:nvPr userDrawn="1">
            <p:custDataLst>
              <p:tags r:id="rId10"/>
            </p:custDataLst>
          </p:nvPr>
        </p:nvSpPr>
        <p:spPr>
          <a:xfrm>
            <a:off x="9963150" y="0"/>
            <a:ext cx="2228850" cy="2164080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图形 24"/>
          <p:cNvSpPr/>
          <p:nvPr userDrawn="1">
            <p:custDataLst>
              <p:tags r:id="rId11"/>
            </p:custDataLst>
          </p:nvPr>
        </p:nvSpPr>
        <p:spPr>
          <a:xfrm>
            <a:off x="9963150" y="589915"/>
            <a:ext cx="2228850" cy="1643380"/>
          </a:xfrm>
          <a:custGeom>
            <a:avLst/>
            <a:gdLst>
              <a:gd name="connsiteX0" fmla="*/ 305151 w 1622268"/>
              <a:gd name="connsiteY0" fmla="*/ 689 h 1196098"/>
              <a:gd name="connsiteX1" fmla="*/ 532418 w 1622268"/>
              <a:gd name="connsiteY1" fmla="*/ 142707 h 1196098"/>
              <a:gd name="connsiteX2" fmla="*/ 1579882 w 1622268"/>
              <a:gd name="connsiteY2" fmla="*/ 601241 h 1196098"/>
              <a:gd name="connsiteX3" fmla="*/ 1622269 w 1622268"/>
              <a:gd name="connsiteY3" fmla="*/ 589430 h 1196098"/>
              <a:gd name="connsiteX4" fmla="*/ 1622269 w 1622268"/>
              <a:gd name="connsiteY4" fmla="*/ 1173217 h 1196098"/>
              <a:gd name="connsiteX5" fmla="*/ 1567976 w 1622268"/>
              <a:gd name="connsiteY5" fmla="*/ 1183123 h 1196098"/>
              <a:gd name="connsiteX6" fmla="*/ 970282 w 1622268"/>
              <a:gd name="connsiteY6" fmla="*/ 1143118 h 1196098"/>
              <a:gd name="connsiteX7" fmla="*/ 38261 w 1622268"/>
              <a:gd name="connsiteY7" fmla="*/ 427981 h 1196098"/>
              <a:gd name="connsiteX8" fmla="*/ 142655 w 1622268"/>
              <a:gd name="connsiteY8" fmla="*/ 38313 h 1196098"/>
              <a:gd name="connsiteX9" fmla="*/ 305151 w 1622268"/>
              <a:gd name="connsiteY9" fmla="*/ 689 h 1196098"/>
              <a:gd name="connsiteX10" fmla="*/ 305151 w 1622268"/>
              <a:gd name="connsiteY10" fmla="*/ 689 h 119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22268" h="1196098">
                <a:moveTo>
                  <a:pt x="305151" y="689"/>
                </a:moveTo>
                <a:cubicBezTo>
                  <a:pt x="396496" y="7166"/>
                  <a:pt x="483174" y="57363"/>
                  <a:pt x="532418" y="142707"/>
                </a:cubicBezTo>
                <a:cubicBezTo>
                  <a:pt x="748445" y="516849"/>
                  <a:pt x="1178975" y="691538"/>
                  <a:pt x="1579882" y="601241"/>
                </a:cubicBezTo>
                <a:lnTo>
                  <a:pt x="1622269" y="589430"/>
                </a:lnTo>
                <a:lnTo>
                  <a:pt x="1622269" y="1173217"/>
                </a:lnTo>
                <a:cubicBezTo>
                  <a:pt x="1622269" y="1173217"/>
                  <a:pt x="1567976" y="1183123"/>
                  <a:pt x="1567976" y="1183123"/>
                </a:cubicBezTo>
                <a:cubicBezTo>
                  <a:pt x="1370713" y="1209126"/>
                  <a:pt x="1168307" y="1196172"/>
                  <a:pt x="970282" y="1143118"/>
                </a:cubicBezTo>
                <a:cubicBezTo>
                  <a:pt x="574233" y="1037009"/>
                  <a:pt x="243239" y="783073"/>
                  <a:pt x="38261" y="427981"/>
                </a:cubicBezTo>
                <a:cubicBezTo>
                  <a:pt x="-40511" y="291583"/>
                  <a:pt x="6257" y="117085"/>
                  <a:pt x="142655" y="38313"/>
                </a:cubicBezTo>
                <a:cubicBezTo>
                  <a:pt x="193804" y="8786"/>
                  <a:pt x="250287" y="-3121"/>
                  <a:pt x="305151" y="689"/>
                </a:cubicBezTo>
                <a:lnTo>
                  <a:pt x="305151" y="6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图形 16"/>
          <p:cNvSpPr/>
          <p:nvPr userDrawn="1">
            <p:custDataLst>
              <p:tags r:id="rId12"/>
            </p:custDataLst>
          </p:nvPr>
        </p:nvSpPr>
        <p:spPr>
          <a:xfrm>
            <a:off x="7713345" y="0"/>
            <a:ext cx="3648710" cy="3936365"/>
          </a:xfrm>
          <a:custGeom>
            <a:avLst/>
            <a:gdLst>
              <a:gd name="connsiteX0" fmla="*/ 4671 w 2738556"/>
              <a:gd name="connsiteY0" fmla="*/ 0 h 2954675"/>
              <a:gd name="connsiteX1" fmla="*/ 1087663 w 2738556"/>
              <a:gd name="connsiteY1" fmla="*/ 0 h 2954675"/>
              <a:gd name="connsiteX2" fmla="*/ 1079662 w 2738556"/>
              <a:gd name="connsiteY2" fmla="*/ 159068 h 2954675"/>
              <a:gd name="connsiteX3" fmla="*/ 2359727 w 2738556"/>
              <a:gd name="connsiteY3" fmla="*/ 1900523 h 2954675"/>
              <a:gd name="connsiteX4" fmla="*/ 2713962 w 2738556"/>
              <a:gd name="connsiteY4" fmla="*/ 2575846 h 2954675"/>
              <a:gd name="connsiteX5" fmla="*/ 2038639 w 2738556"/>
              <a:gd name="connsiteY5" fmla="*/ 2930081 h 2954675"/>
              <a:gd name="connsiteX6" fmla="*/ 333378 w 2738556"/>
              <a:gd name="connsiteY6" fmla="*/ 1507998 h 2954675"/>
              <a:gd name="connsiteX7" fmla="*/ 99 w 2738556"/>
              <a:gd name="connsiteY7" fmla="*/ 140399 h 2954675"/>
              <a:gd name="connsiteX8" fmla="*/ 4671 w 2738556"/>
              <a:gd name="connsiteY8" fmla="*/ 0 h 295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8556" h="2954675">
                <a:moveTo>
                  <a:pt x="4671" y="0"/>
                </a:moveTo>
                <a:lnTo>
                  <a:pt x="1087663" y="0"/>
                </a:lnTo>
                <a:cubicBezTo>
                  <a:pt x="1087663" y="0"/>
                  <a:pt x="1079662" y="159068"/>
                  <a:pt x="1079662" y="159068"/>
                </a:cubicBezTo>
                <a:cubicBezTo>
                  <a:pt x="1079472" y="935736"/>
                  <a:pt x="1580201" y="1657350"/>
                  <a:pt x="2359727" y="1900523"/>
                </a:cubicBezTo>
                <a:cubicBezTo>
                  <a:pt x="2643953" y="1989201"/>
                  <a:pt x="2802639" y="2291620"/>
                  <a:pt x="2713962" y="2575846"/>
                </a:cubicBezTo>
                <a:cubicBezTo>
                  <a:pt x="2625284" y="2860072"/>
                  <a:pt x="2322865" y="3018758"/>
                  <a:pt x="2038639" y="2930081"/>
                </a:cubicBezTo>
                <a:cubicBezTo>
                  <a:pt x="1298928" y="2699290"/>
                  <a:pt x="693328" y="2194274"/>
                  <a:pt x="333378" y="1507998"/>
                </a:cubicBezTo>
                <a:cubicBezTo>
                  <a:pt x="108398" y="1079087"/>
                  <a:pt x="-3807" y="611410"/>
                  <a:pt x="99" y="140399"/>
                </a:cubicBezTo>
                <a:lnTo>
                  <a:pt x="467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1068110" y="1415134"/>
            <a:ext cx="6217877" cy="2610488"/>
          </a:xfrm>
          <a:noFill/>
        </p:spPr>
        <p:txBody>
          <a:bodyPr wrap="square" anchor="b" anchorCtr="0">
            <a:normAutofit/>
          </a:bodyPr>
          <a:lstStyle>
            <a:lvl1pPr>
              <a:defRPr lang="zh-CN" altLang="en-US" sz="6000" dirty="0">
                <a:solidFill>
                  <a:schemeClr val="tx2"/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</a:t>
            </a:r>
            <a:br>
              <a:rPr lang="en-US" altLang="zh-CN" dirty="0"/>
            </a:br>
            <a:r>
              <a:rPr lang="zh-CN" altLang="en-US" dirty="0"/>
              <a:t>编辑母版标题样式</a:t>
            </a:r>
            <a:endParaRPr lang="zh-CN" altLang="en-US" dirty="0"/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1442126" y="523878"/>
            <a:ext cx="2880000" cy="504000"/>
          </a:xfrm>
        </p:spPr>
        <p:txBody>
          <a:bodyPr wrap="square" anchor="ctr">
            <a:norm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5"/>
            </p:custDataLst>
          </p:nvPr>
        </p:nvSpPr>
        <p:spPr>
          <a:xfrm>
            <a:off x="1068109" y="4481316"/>
            <a:ext cx="2880000" cy="504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>
            <p:custDataLst>
              <p:tags r:id="rId3"/>
            </p:custDataLst>
          </p:nvPr>
        </p:nvSpPr>
        <p:spPr>
          <a:xfrm flipV="1">
            <a:off x="10654388" y="5436721"/>
            <a:ext cx="1537612" cy="1421279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gradFill>
            <a:gsLst>
              <a:gs pos="14000">
                <a:schemeClr val="accent1">
                  <a:alpha val="15000"/>
                </a:schemeClr>
              </a:gs>
              <a:gs pos="10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2" name="任意多边形: 形状 11"/>
          <p:cNvSpPr/>
          <p:nvPr userDrawn="1">
            <p:custDataLst>
              <p:tags r:id="rId4"/>
            </p:custDataLst>
          </p:nvPr>
        </p:nvSpPr>
        <p:spPr>
          <a:xfrm>
            <a:off x="11353800" y="1026561"/>
            <a:ext cx="70184" cy="305594"/>
          </a:xfrm>
          <a:custGeom>
            <a:avLst/>
            <a:gdLst>
              <a:gd name="connsiteX0" fmla="*/ 35092 w 70184"/>
              <a:gd name="connsiteY0" fmla="*/ 235410 h 305594"/>
              <a:gd name="connsiteX1" fmla="*/ 70184 w 70184"/>
              <a:gd name="connsiteY1" fmla="*/ 270502 h 305594"/>
              <a:gd name="connsiteX2" fmla="*/ 35092 w 70184"/>
              <a:gd name="connsiteY2" fmla="*/ 305594 h 305594"/>
              <a:gd name="connsiteX3" fmla="*/ 0 w 70184"/>
              <a:gd name="connsiteY3" fmla="*/ 270502 h 305594"/>
              <a:gd name="connsiteX4" fmla="*/ 35092 w 70184"/>
              <a:gd name="connsiteY4" fmla="*/ 235410 h 305594"/>
              <a:gd name="connsiteX5" fmla="*/ 35092 w 70184"/>
              <a:gd name="connsiteY5" fmla="*/ 117705 h 305594"/>
              <a:gd name="connsiteX6" fmla="*/ 70184 w 70184"/>
              <a:gd name="connsiteY6" fmla="*/ 152797 h 305594"/>
              <a:gd name="connsiteX7" fmla="*/ 35092 w 70184"/>
              <a:gd name="connsiteY7" fmla="*/ 187889 h 305594"/>
              <a:gd name="connsiteX8" fmla="*/ 0 w 70184"/>
              <a:gd name="connsiteY8" fmla="*/ 152797 h 305594"/>
              <a:gd name="connsiteX9" fmla="*/ 35092 w 70184"/>
              <a:gd name="connsiteY9" fmla="*/ 117705 h 305594"/>
              <a:gd name="connsiteX10" fmla="*/ 35092 w 70184"/>
              <a:gd name="connsiteY10" fmla="*/ 0 h 305594"/>
              <a:gd name="connsiteX11" fmla="*/ 70184 w 70184"/>
              <a:gd name="connsiteY11" fmla="*/ 35092 h 305594"/>
              <a:gd name="connsiteX12" fmla="*/ 35092 w 70184"/>
              <a:gd name="connsiteY12" fmla="*/ 70184 h 305594"/>
              <a:gd name="connsiteX13" fmla="*/ 0 w 70184"/>
              <a:gd name="connsiteY13" fmla="*/ 35092 h 305594"/>
              <a:gd name="connsiteX14" fmla="*/ 35092 w 70184"/>
              <a:gd name="connsiteY14" fmla="*/ 0 h 305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0184" h="305594">
                <a:moveTo>
                  <a:pt x="35092" y="235410"/>
                </a:moveTo>
                <a:cubicBezTo>
                  <a:pt x="54473" y="235410"/>
                  <a:pt x="70184" y="251121"/>
                  <a:pt x="70184" y="270502"/>
                </a:cubicBezTo>
                <a:cubicBezTo>
                  <a:pt x="70184" y="289883"/>
                  <a:pt x="54473" y="305594"/>
                  <a:pt x="35092" y="305594"/>
                </a:cubicBezTo>
                <a:cubicBezTo>
                  <a:pt x="15711" y="305594"/>
                  <a:pt x="0" y="289883"/>
                  <a:pt x="0" y="270502"/>
                </a:cubicBezTo>
                <a:cubicBezTo>
                  <a:pt x="0" y="251121"/>
                  <a:pt x="15711" y="235410"/>
                  <a:pt x="35092" y="235410"/>
                </a:cubicBezTo>
                <a:close/>
                <a:moveTo>
                  <a:pt x="35092" y="117705"/>
                </a:moveTo>
                <a:cubicBezTo>
                  <a:pt x="54473" y="117705"/>
                  <a:pt x="70184" y="133416"/>
                  <a:pt x="70184" y="152797"/>
                </a:cubicBezTo>
                <a:cubicBezTo>
                  <a:pt x="70184" y="172178"/>
                  <a:pt x="54473" y="187889"/>
                  <a:pt x="35092" y="187889"/>
                </a:cubicBezTo>
                <a:cubicBezTo>
                  <a:pt x="15711" y="187889"/>
                  <a:pt x="0" y="172178"/>
                  <a:pt x="0" y="152797"/>
                </a:cubicBezTo>
                <a:cubicBezTo>
                  <a:pt x="0" y="133416"/>
                  <a:pt x="15711" y="117705"/>
                  <a:pt x="35092" y="117705"/>
                </a:cubicBezTo>
                <a:close/>
                <a:moveTo>
                  <a:pt x="35092" y="0"/>
                </a:moveTo>
                <a:cubicBezTo>
                  <a:pt x="54473" y="0"/>
                  <a:pt x="70184" y="15711"/>
                  <a:pt x="70184" y="35092"/>
                </a:cubicBezTo>
                <a:cubicBezTo>
                  <a:pt x="70184" y="54473"/>
                  <a:pt x="54473" y="70184"/>
                  <a:pt x="35092" y="70184"/>
                </a:cubicBezTo>
                <a:cubicBezTo>
                  <a:pt x="15711" y="70184"/>
                  <a:pt x="0" y="54473"/>
                  <a:pt x="0" y="35092"/>
                </a:cubicBezTo>
                <a:cubicBezTo>
                  <a:pt x="0" y="15711"/>
                  <a:pt x="15711" y="0"/>
                  <a:pt x="3509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图形 12"/>
          <p:cNvSpPr/>
          <p:nvPr userDrawn="1">
            <p:custDataLst>
              <p:tags r:id="rId5"/>
            </p:custDataLst>
          </p:nvPr>
        </p:nvSpPr>
        <p:spPr>
          <a:xfrm flipH="1">
            <a:off x="0" y="0"/>
            <a:ext cx="2095499" cy="2260811"/>
          </a:xfrm>
          <a:custGeom>
            <a:avLst/>
            <a:gdLst>
              <a:gd name="connsiteX0" fmla="*/ 2815 w 1616032"/>
              <a:gd name="connsiteY0" fmla="*/ 0 h 1743519"/>
              <a:gd name="connsiteX1" fmla="*/ 641847 w 1616032"/>
              <a:gd name="connsiteY1" fmla="*/ 0 h 1743519"/>
              <a:gd name="connsiteX2" fmla="*/ 637180 w 1616032"/>
              <a:gd name="connsiteY2" fmla="*/ 93917 h 1743519"/>
              <a:gd name="connsiteX3" fmla="*/ 1392513 w 1616032"/>
              <a:gd name="connsiteY3" fmla="*/ 1121474 h 1743519"/>
              <a:gd name="connsiteX4" fmla="*/ 1601491 w 1616032"/>
              <a:gd name="connsiteY4" fmla="*/ 1520000 h 1743519"/>
              <a:gd name="connsiteX5" fmla="*/ 1202965 w 1616032"/>
              <a:gd name="connsiteY5" fmla="*/ 1728978 h 1743519"/>
              <a:gd name="connsiteX6" fmla="*/ 196744 w 1616032"/>
              <a:gd name="connsiteY6" fmla="*/ 889826 h 1743519"/>
              <a:gd name="connsiteX7" fmla="*/ 53 w 1616032"/>
              <a:gd name="connsiteY7" fmla="*/ 82868 h 1743519"/>
              <a:gd name="connsiteX8" fmla="*/ 2815 w 1616032"/>
              <a:gd name="connsiteY8" fmla="*/ 0 h 174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6032" h="1743519">
                <a:moveTo>
                  <a:pt x="2815" y="0"/>
                </a:moveTo>
                <a:lnTo>
                  <a:pt x="641847" y="0"/>
                </a:lnTo>
                <a:cubicBezTo>
                  <a:pt x="641847" y="0"/>
                  <a:pt x="637180" y="93917"/>
                  <a:pt x="637180" y="93917"/>
                </a:cubicBezTo>
                <a:cubicBezTo>
                  <a:pt x="637085" y="552164"/>
                  <a:pt x="932550" y="978027"/>
                  <a:pt x="1392513" y="1121474"/>
                </a:cubicBezTo>
                <a:cubicBezTo>
                  <a:pt x="1560248" y="1173766"/>
                  <a:pt x="1653879" y="1352264"/>
                  <a:pt x="1601491" y="1520000"/>
                </a:cubicBezTo>
                <a:cubicBezTo>
                  <a:pt x="1549199" y="1687735"/>
                  <a:pt x="1370700" y="1781366"/>
                  <a:pt x="1202965" y="1728978"/>
                </a:cubicBezTo>
                <a:cubicBezTo>
                  <a:pt x="766434" y="1592866"/>
                  <a:pt x="409151" y="1294829"/>
                  <a:pt x="196744" y="889826"/>
                </a:cubicBezTo>
                <a:cubicBezTo>
                  <a:pt x="63965" y="636746"/>
                  <a:pt x="-2138" y="360807"/>
                  <a:pt x="53" y="82868"/>
                </a:cubicBezTo>
                <a:lnTo>
                  <a:pt x="2815" y="0"/>
                </a:lnTo>
                <a:close/>
              </a:path>
            </a:pathLst>
          </a:cu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" name="任意多边形: 形状 3"/>
          <p:cNvSpPr/>
          <p:nvPr userDrawn="1">
            <p:custDataLst>
              <p:tags r:id="rId6"/>
            </p:custDataLst>
          </p:nvPr>
        </p:nvSpPr>
        <p:spPr>
          <a:xfrm flipH="1">
            <a:off x="1" y="331978"/>
            <a:ext cx="767050" cy="815541"/>
          </a:xfrm>
          <a:custGeom>
            <a:avLst/>
            <a:gdLst>
              <a:gd name="connsiteX0" fmla="*/ 266085 w 960878"/>
              <a:gd name="connsiteY0" fmla="*/ 601 h 1021622"/>
              <a:gd name="connsiteX1" fmla="*/ 124392 w 960878"/>
              <a:gd name="connsiteY1" fmla="*/ 33408 h 1021622"/>
              <a:gd name="connsiteX2" fmla="*/ 33363 w 960878"/>
              <a:gd name="connsiteY2" fmla="*/ 373190 h 1021622"/>
              <a:gd name="connsiteX3" fmla="*/ 846063 w 960878"/>
              <a:gd name="connsiteY3" fmla="*/ 996773 h 1021622"/>
              <a:gd name="connsiteX4" fmla="*/ 960878 w 960878"/>
              <a:gd name="connsiteY4" fmla="*/ 1021622 h 1021622"/>
              <a:gd name="connsiteX5" fmla="*/ 960878 w 960878"/>
              <a:gd name="connsiteY5" fmla="*/ 510304 h 1021622"/>
              <a:gd name="connsiteX6" fmla="*/ 860484 w 960878"/>
              <a:gd name="connsiteY6" fmla="*/ 476220 h 1021622"/>
              <a:gd name="connsiteX7" fmla="*/ 464256 w 960878"/>
              <a:gd name="connsiteY7" fmla="*/ 124437 h 1021622"/>
              <a:gd name="connsiteX8" fmla="*/ 266085 w 960878"/>
              <a:gd name="connsiteY8" fmla="*/ 601 h 102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0878" h="1021622">
                <a:moveTo>
                  <a:pt x="266085" y="601"/>
                </a:moveTo>
                <a:cubicBezTo>
                  <a:pt x="218244" y="-2721"/>
                  <a:pt x="168993" y="7661"/>
                  <a:pt x="124392" y="33408"/>
                </a:cubicBezTo>
                <a:cubicBezTo>
                  <a:pt x="5456" y="102096"/>
                  <a:pt x="-35325" y="254254"/>
                  <a:pt x="33363" y="373190"/>
                </a:cubicBezTo>
                <a:cubicBezTo>
                  <a:pt x="212099" y="682822"/>
                  <a:pt x="500718" y="904248"/>
                  <a:pt x="846063" y="996773"/>
                </a:cubicBezTo>
                <a:lnTo>
                  <a:pt x="960878" y="1021622"/>
                </a:lnTo>
                <a:lnTo>
                  <a:pt x="960878" y="510304"/>
                </a:lnTo>
                <a:lnTo>
                  <a:pt x="860484" y="476220"/>
                </a:lnTo>
                <a:cubicBezTo>
                  <a:pt x="699387" y="407201"/>
                  <a:pt x="558441" y="287559"/>
                  <a:pt x="464256" y="124437"/>
                </a:cubicBezTo>
                <a:cubicBezTo>
                  <a:pt x="421317" y="50019"/>
                  <a:pt x="345735" y="6249"/>
                  <a:pt x="266085" y="60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椭圆 14"/>
          <p:cNvSpPr/>
          <p:nvPr userDrawn="1">
            <p:custDataLst>
              <p:tags r:id="rId7"/>
            </p:custDataLst>
          </p:nvPr>
        </p:nvSpPr>
        <p:spPr>
          <a:xfrm>
            <a:off x="102870" y="140335"/>
            <a:ext cx="171450" cy="171450"/>
          </a:xfrm>
          <a:prstGeom prst="ellipse">
            <a:avLst/>
          </a:prstGeom>
          <a:gradFill flip="none" rotWithShape="1">
            <a:gsLst>
              <a:gs pos="76000">
                <a:schemeClr val="accent1"/>
              </a:gs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27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6" name="椭圆 15"/>
          <p:cNvSpPr/>
          <p:nvPr userDrawn="1">
            <p:custDataLst>
              <p:tags r:id="rId8"/>
            </p:custDataLst>
          </p:nvPr>
        </p:nvSpPr>
        <p:spPr>
          <a:xfrm>
            <a:off x="1499843" y="1269396"/>
            <a:ext cx="546697" cy="546697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9283700" y="547696"/>
            <a:ext cx="1814518" cy="1263324"/>
          </a:xfrm>
          <a:noFill/>
        </p:spPr>
        <p:txBody>
          <a:bodyPr vert="horz" wrap="square" rtlCol="0" anchor="ctr" anchorCtr="0">
            <a:normAutofit/>
          </a:bodyPr>
          <a:lstStyle>
            <a:lvl1pPr algn="ctr">
              <a:defRPr lang="zh-CN" altLang="en-US" sz="6000" dirty="0">
                <a:gradFill>
                  <a:gsLst>
                    <a:gs pos="0">
                      <a:schemeClr val="accent1">
                        <a:lumMod val="40000"/>
                        <a:lumOff val="60000"/>
                      </a:schemeClr>
                    </a:gs>
                    <a:gs pos="62000">
                      <a:schemeClr val="accent1"/>
                    </a:gs>
                  </a:gsLst>
                  <a:lin ang="2700000" scaled="1"/>
                </a:gradFill>
              </a:defRPr>
            </a:lvl1pPr>
          </a:lstStyle>
          <a:p>
            <a:pPr marL="0" lvl="0" algn="r"/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图形 23"/>
          <p:cNvSpPr/>
          <p:nvPr userDrawn="1">
            <p:custDataLst>
              <p:tags r:id="rId3"/>
            </p:custDataLst>
          </p:nvPr>
        </p:nvSpPr>
        <p:spPr>
          <a:xfrm>
            <a:off x="1068515" y="803142"/>
            <a:ext cx="4202128" cy="4488048"/>
          </a:xfrm>
          <a:custGeom>
            <a:avLst/>
            <a:gdLst>
              <a:gd name="connsiteX0" fmla="*/ 585922 w 3326429"/>
              <a:gd name="connsiteY0" fmla="*/ 283866 h 3552767"/>
              <a:gd name="connsiteX1" fmla="*/ 3042610 w 3326429"/>
              <a:gd name="connsiteY1" fmla="*/ 812123 h 3552767"/>
              <a:gd name="connsiteX2" fmla="*/ 2514258 w 3326429"/>
              <a:gd name="connsiteY2" fmla="*/ 3268906 h 3552767"/>
              <a:gd name="connsiteX3" fmla="*/ 57475 w 3326429"/>
              <a:gd name="connsiteY3" fmla="*/ 2740554 h 3552767"/>
              <a:gd name="connsiteX4" fmla="*/ 164250 w 3326429"/>
              <a:gd name="connsiteY4" fmla="*/ 2244302 h 3552767"/>
              <a:gd name="connsiteX5" fmla="*/ 660503 w 3326429"/>
              <a:gd name="connsiteY5" fmla="*/ 2351077 h 3552767"/>
              <a:gd name="connsiteX6" fmla="*/ 2124686 w 3326429"/>
              <a:gd name="connsiteY6" fmla="*/ 2665974 h 3552767"/>
              <a:gd name="connsiteX7" fmla="*/ 2439582 w 3326429"/>
              <a:gd name="connsiteY7" fmla="*/ 1201790 h 3552767"/>
              <a:gd name="connsiteX8" fmla="*/ 975399 w 3326429"/>
              <a:gd name="connsiteY8" fmla="*/ 886894 h 3552767"/>
              <a:gd name="connsiteX9" fmla="*/ 479147 w 3326429"/>
              <a:gd name="connsiteY9" fmla="*/ 780119 h 3552767"/>
              <a:gd name="connsiteX10" fmla="*/ 585922 w 3326429"/>
              <a:gd name="connsiteY10" fmla="*/ 283866 h 3552767"/>
              <a:gd name="connsiteX11" fmla="*/ 585922 w 3326429"/>
              <a:gd name="connsiteY11" fmla="*/ 283866 h 355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26429" h="3552767">
                <a:moveTo>
                  <a:pt x="585922" y="283866"/>
                </a:moveTo>
                <a:cubicBezTo>
                  <a:pt x="1408977" y="-247819"/>
                  <a:pt x="2511020" y="-10742"/>
                  <a:pt x="3042610" y="812123"/>
                </a:cubicBezTo>
                <a:cubicBezTo>
                  <a:pt x="3574200" y="1634987"/>
                  <a:pt x="3337218" y="2737220"/>
                  <a:pt x="2514258" y="3268906"/>
                </a:cubicBezTo>
                <a:cubicBezTo>
                  <a:pt x="1691203" y="3800592"/>
                  <a:pt x="589160" y="3563514"/>
                  <a:pt x="57475" y="2740554"/>
                </a:cubicBezTo>
                <a:cubicBezTo>
                  <a:pt x="-50062" y="2574057"/>
                  <a:pt x="-2342" y="2351839"/>
                  <a:pt x="164250" y="2244302"/>
                </a:cubicBezTo>
                <a:cubicBezTo>
                  <a:pt x="330747" y="2136764"/>
                  <a:pt x="552965" y="2184485"/>
                  <a:pt x="660503" y="2351077"/>
                </a:cubicBezTo>
                <a:cubicBezTo>
                  <a:pt x="977304" y="2841519"/>
                  <a:pt x="1634148" y="2982870"/>
                  <a:pt x="2124686" y="2665974"/>
                </a:cubicBezTo>
                <a:cubicBezTo>
                  <a:pt x="2615223" y="2349077"/>
                  <a:pt x="2756479" y="1692328"/>
                  <a:pt x="2439582" y="1201790"/>
                </a:cubicBezTo>
                <a:cubicBezTo>
                  <a:pt x="2122686" y="711253"/>
                  <a:pt x="1465937" y="569997"/>
                  <a:pt x="975399" y="886894"/>
                </a:cubicBezTo>
                <a:cubicBezTo>
                  <a:pt x="808902" y="994431"/>
                  <a:pt x="586684" y="946711"/>
                  <a:pt x="479147" y="780119"/>
                </a:cubicBezTo>
                <a:cubicBezTo>
                  <a:pt x="371609" y="613622"/>
                  <a:pt x="419330" y="391403"/>
                  <a:pt x="585922" y="283866"/>
                </a:cubicBezTo>
                <a:lnTo>
                  <a:pt x="585922" y="28386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4"/>
            </p:custDataLst>
          </p:nvPr>
        </p:nvSpPr>
        <p:spPr>
          <a:xfrm>
            <a:off x="8469650" y="2639425"/>
            <a:ext cx="2477770" cy="33464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图形 13"/>
          <p:cNvSpPr/>
          <p:nvPr userDrawn="1">
            <p:custDataLst>
              <p:tags r:id="rId5"/>
            </p:custDataLst>
          </p:nvPr>
        </p:nvSpPr>
        <p:spPr>
          <a:xfrm>
            <a:off x="1312042" y="1331347"/>
            <a:ext cx="3352258" cy="3352256"/>
          </a:xfrm>
          <a:custGeom>
            <a:avLst/>
            <a:gdLst>
              <a:gd name="connsiteX0" fmla="*/ 1509808 w 3019615"/>
              <a:gd name="connsiteY0" fmla="*/ 3019520 h 3019615"/>
              <a:gd name="connsiteX1" fmla="*/ 0 w 3019615"/>
              <a:gd name="connsiteY1" fmla="*/ 1509808 h 3019615"/>
              <a:gd name="connsiteX2" fmla="*/ 1509808 w 3019615"/>
              <a:gd name="connsiteY2" fmla="*/ 0 h 3019615"/>
              <a:gd name="connsiteX3" fmla="*/ 3019616 w 3019615"/>
              <a:gd name="connsiteY3" fmla="*/ 1509808 h 3019615"/>
              <a:gd name="connsiteX4" fmla="*/ 2638616 w 3019615"/>
              <a:gd name="connsiteY4" fmla="*/ 1890808 h 3019615"/>
              <a:gd name="connsiteX5" fmla="*/ 2257616 w 3019615"/>
              <a:gd name="connsiteY5" fmla="*/ 1509808 h 3019615"/>
              <a:gd name="connsiteX6" fmla="*/ 1509808 w 3019615"/>
              <a:gd name="connsiteY6" fmla="*/ 762000 h 3019615"/>
              <a:gd name="connsiteX7" fmla="*/ 762000 w 3019615"/>
              <a:gd name="connsiteY7" fmla="*/ 1509808 h 3019615"/>
              <a:gd name="connsiteX8" fmla="*/ 1509808 w 3019615"/>
              <a:gd name="connsiteY8" fmla="*/ 2257616 h 3019615"/>
              <a:gd name="connsiteX9" fmla="*/ 1890808 w 3019615"/>
              <a:gd name="connsiteY9" fmla="*/ 2638616 h 3019615"/>
              <a:gd name="connsiteX10" fmla="*/ 1509808 w 3019615"/>
              <a:gd name="connsiteY10" fmla="*/ 3019616 h 301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19615" h="3019615">
                <a:moveTo>
                  <a:pt x="1509808" y="3019520"/>
                </a:moveTo>
                <a:cubicBezTo>
                  <a:pt x="677323" y="3019520"/>
                  <a:pt x="0" y="2342293"/>
                  <a:pt x="0" y="1509808"/>
                </a:cubicBezTo>
                <a:cubicBezTo>
                  <a:pt x="0" y="677323"/>
                  <a:pt x="677323" y="0"/>
                  <a:pt x="1509808" y="0"/>
                </a:cubicBezTo>
                <a:cubicBezTo>
                  <a:pt x="2342293" y="0"/>
                  <a:pt x="3019616" y="677323"/>
                  <a:pt x="3019616" y="1509808"/>
                </a:cubicBezTo>
                <a:cubicBezTo>
                  <a:pt x="3019616" y="1720215"/>
                  <a:pt x="2849023" y="1890808"/>
                  <a:pt x="2638616" y="1890808"/>
                </a:cubicBezTo>
                <a:cubicBezTo>
                  <a:pt x="2428208" y="1890808"/>
                  <a:pt x="2257616" y="1720215"/>
                  <a:pt x="2257616" y="1509808"/>
                </a:cubicBezTo>
                <a:cubicBezTo>
                  <a:pt x="2257616" y="1097471"/>
                  <a:pt x="1922145" y="762000"/>
                  <a:pt x="1509808" y="762000"/>
                </a:cubicBezTo>
                <a:cubicBezTo>
                  <a:pt x="1097471" y="762000"/>
                  <a:pt x="762000" y="1097471"/>
                  <a:pt x="762000" y="1509808"/>
                </a:cubicBezTo>
                <a:cubicBezTo>
                  <a:pt x="762000" y="1922145"/>
                  <a:pt x="1097471" y="2257616"/>
                  <a:pt x="1509808" y="2257616"/>
                </a:cubicBezTo>
                <a:cubicBezTo>
                  <a:pt x="1720215" y="2257616"/>
                  <a:pt x="1890808" y="2428208"/>
                  <a:pt x="1890808" y="2638616"/>
                </a:cubicBezTo>
                <a:cubicBezTo>
                  <a:pt x="1890808" y="2849023"/>
                  <a:pt x="1720215" y="3019616"/>
                  <a:pt x="1509808" y="301961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0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cxnSp>
        <p:nvCxnSpPr>
          <p:cNvPr id="13" name="直接连接符 12"/>
          <p:cNvCxnSpPr/>
          <p:nvPr userDrawn="1">
            <p:custDataLst>
              <p:tags r:id="rId6"/>
            </p:custDataLst>
          </p:nvPr>
        </p:nvCxnSpPr>
        <p:spPr>
          <a:xfrm>
            <a:off x="11778000" y="2356902"/>
            <a:ext cx="0" cy="2871449"/>
          </a:xfrm>
          <a:prstGeom prst="line">
            <a:avLst/>
          </a:prstGeom>
          <a:ln>
            <a:solidFill>
              <a:schemeClr val="accent1"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 userDrawn="1">
            <p:custDataLst>
              <p:tags r:id="rId7"/>
            </p:custDataLst>
          </p:nvPr>
        </p:nvSpPr>
        <p:spPr>
          <a:xfrm>
            <a:off x="2620121" y="2639425"/>
            <a:ext cx="736100" cy="736100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椭圆 14"/>
          <p:cNvSpPr/>
          <p:nvPr userDrawn="1">
            <p:custDataLst>
              <p:tags r:id="rId8"/>
            </p:custDataLst>
          </p:nvPr>
        </p:nvSpPr>
        <p:spPr>
          <a:xfrm>
            <a:off x="4745253" y="3924161"/>
            <a:ext cx="444436" cy="444436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6" name="任意多边形: 形状 15"/>
          <p:cNvSpPr/>
          <p:nvPr userDrawn="1">
            <p:custDataLst>
              <p:tags r:id="rId9"/>
            </p:custDataLst>
          </p:nvPr>
        </p:nvSpPr>
        <p:spPr>
          <a:xfrm flipH="1" flipV="1">
            <a:off x="0" y="0"/>
            <a:ext cx="1259205" cy="833120"/>
          </a:xfrm>
          <a:custGeom>
            <a:avLst/>
            <a:gdLst>
              <a:gd name="connsiteX0" fmla="*/ 1259430 w 1259430"/>
              <a:gd name="connsiteY0" fmla="*/ 833045 h 833045"/>
              <a:gd name="connsiteX1" fmla="*/ 0 w 1259430"/>
              <a:gd name="connsiteY1" fmla="*/ 833045 h 833045"/>
              <a:gd name="connsiteX2" fmla="*/ 10126 w 1259430"/>
              <a:gd name="connsiteY2" fmla="*/ 819504 h 833045"/>
              <a:gd name="connsiteX3" fmla="*/ 1126137 w 1259430"/>
              <a:gd name="connsiteY3" fmla="*/ 38726 h 833045"/>
              <a:gd name="connsiteX4" fmla="*/ 1259430 w 1259430"/>
              <a:gd name="connsiteY4" fmla="*/ 0 h 833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430" h="833045">
                <a:moveTo>
                  <a:pt x="1259430" y="833045"/>
                </a:moveTo>
                <a:lnTo>
                  <a:pt x="0" y="833045"/>
                </a:lnTo>
                <a:lnTo>
                  <a:pt x="10126" y="819504"/>
                </a:lnTo>
                <a:cubicBezTo>
                  <a:pt x="301323" y="466655"/>
                  <a:pt x="685952" y="193770"/>
                  <a:pt x="1126137" y="38726"/>
                </a:cubicBezTo>
                <a:lnTo>
                  <a:pt x="125943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>
            <p:custDataLst>
              <p:tags r:id="rId10"/>
            </p:custDataLst>
          </p:nvPr>
        </p:nvSpPr>
        <p:spPr>
          <a:xfrm>
            <a:off x="1482507" y="4643034"/>
            <a:ext cx="217666" cy="217664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cxnSp>
        <p:nvCxnSpPr>
          <p:cNvPr id="29" name="直接连接符 28"/>
          <p:cNvCxnSpPr/>
          <p:nvPr userDrawn="1">
            <p:custDataLst>
              <p:tags r:id="rId11"/>
            </p:custDataLst>
          </p:nvPr>
        </p:nvCxnSpPr>
        <p:spPr>
          <a:xfrm>
            <a:off x="1069698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>
            <p:custDataLst>
              <p:tags r:id="rId12"/>
            </p:custDataLst>
          </p:nvPr>
        </p:nvCxnSpPr>
        <p:spPr>
          <a:xfrm>
            <a:off x="1069698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>
            <p:custDataLst>
              <p:tags r:id="rId13"/>
            </p:custDataLst>
          </p:nvPr>
        </p:nvCxnSpPr>
        <p:spPr>
          <a:xfrm>
            <a:off x="1069698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5514170" y="3048024"/>
            <a:ext cx="5412458" cy="1759920"/>
          </a:xfrm>
        </p:spPr>
        <p:txBody>
          <a:bodyPr wrap="square" anchor="b">
            <a:normAutofit/>
          </a:bodyPr>
          <a:lstStyle>
            <a:lvl1pPr algn="r"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6575549" y="966615"/>
            <a:ext cx="4351080" cy="2062700"/>
          </a:xfrm>
        </p:spPr>
        <p:txBody>
          <a:bodyPr wrap="none" anchor="b" anchorCtr="0">
            <a:normAutofit/>
          </a:bodyPr>
          <a:lstStyle>
            <a:lvl1pPr marL="0" indent="0" algn="r">
              <a:buNone/>
              <a:defRPr sz="8000" b="1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40000">
                      <a:schemeClr val="accent1"/>
                    </a:gs>
                  </a:gsLst>
                  <a:lin ang="2700000" scaled="1"/>
                  <a:tileRect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>
            <p:custDataLst>
              <p:tags r:id="rId3"/>
            </p:custDataLst>
          </p:nvPr>
        </p:nvSpPr>
        <p:spPr>
          <a:xfrm flipV="1">
            <a:off x="10733104" y="5509481"/>
            <a:ext cx="1458895" cy="1348518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72000">
                <a:schemeClr val="accent1">
                  <a:lumMod val="20000"/>
                  <a:lumOff val="80000"/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7" name="任意多边形: 形状 6"/>
          <p:cNvSpPr/>
          <p:nvPr userDrawn="1">
            <p:custDataLst>
              <p:tags r:id="rId4"/>
            </p:custDataLst>
          </p:nvPr>
        </p:nvSpPr>
        <p:spPr>
          <a:xfrm flipH="1">
            <a:off x="0" y="0"/>
            <a:ext cx="5272405" cy="48736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>
            <p:custDataLst>
              <p:tags r:id="rId5"/>
            </p:custDataLst>
          </p:nvPr>
        </p:nvSpPr>
        <p:spPr>
          <a:xfrm flipH="1">
            <a:off x="0" y="0"/>
            <a:ext cx="3750945" cy="3641725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>
            <p:custDataLst>
              <p:tags r:id="rId6"/>
            </p:custDataLst>
          </p:nvPr>
        </p:nvSpPr>
        <p:spPr>
          <a:xfrm flipH="1">
            <a:off x="4859423" y="917634"/>
            <a:ext cx="288925" cy="288925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5" name="任意多边形: 形状 14"/>
          <p:cNvSpPr/>
          <p:nvPr userDrawn="1">
            <p:custDataLst>
              <p:tags r:id="rId7"/>
            </p:custDataLst>
          </p:nvPr>
        </p:nvSpPr>
        <p:spPr>
          <a:xfrm flipH="1">
            <a:off x="0" y="0"/>
            <a:ext cx="2228850" cy="2164080"/>
          </a:xfrm>
          <a:custGeom>
            <a:avLst/>
            <a:gdLst>
              <a:gd name="connsiteX0" fmla="*/ 0 w 5045967"/>
              <a:gd name="connsiteY0" fmla="*/ 0 h 5048938"/>
              <a:gd name="connsiteX1" fmla="*/ 5045967 w 5045967"/>
              <a:gd name="connsiteY1" fmla="*/ 0 h 5048938"/>
              <a:gd name="connsiteX2" fmla="*/ 5045967 w 5045967"/>
              <a:gd name="connsiteY2" fmla="*/ 5048938 h 5048938"/>
              <a:gd name="connsiteX3" fmla="*/ 4808055 w 5045967"/>
              <a:gd name="connsiteY3" fmla="*/ 5042922 h 5048938"/>
              <a:gd name="connsiteX4" fmla="*/ 6093 w 5045967"/>
              <a:gd name="connsiteY4" fmla="*/ 240959 h 50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5967" h="5048938">
                <a:moveTo>
                  <a:pt x="0" y="0"/>
                </a:moveTo>
                <a:lnTo>
                  <a:pt x="5045967" y="0"/>
                </a:lnTo>
                <a:lnTo>
                  <a:pt x="5045967" y="5048938"/>
                </a:lnTo>
                <a:lnTo>
                  <a:pt x="4808055" y="5042922"/>
                </a:lnTo>
                <a:cubicBezTo>
                  <a:pt x="2215925" y="4911527"/>
                  <a:pt x="137488" y="2833089"/>
                  <a:pt x="6093" y="24095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zh-CN" altLang="en-US"/>
          </a:p>
        </p:txBody>
      </p:sp>
      <p:sp>
        <p:nvSpPr>
          <p:cNvPr id="16" name="图形 24"/>
          <p:cNvSpPr/>
          <p:nvPr userDrawn="1">
            <p:custDataLst>
              <p:tags r:id="rId8"/>
            </p:custDataLst>
          </p:nvPr>
        </p:nvSpPr>
        <p:spPr>
          <a:xfrm flipH="1">
            <a:off x="0" y="589915"/>
            <a:ext cx="2228850" cy="1643380"/>
          </a:xfrm>
          <a:custGeom>
            <a:avLst/>
            <a:gdLst>
              <a:gd name="connsiteX0" fmla="*/ 305151 w 1622268"/>
              <a:gd name="connsiteY0" fmla="*/ 689 h 1196098"/>
              <a:gd name="connsiteX1" fmla="*/ 532418 w 1622268"/>
              <a:gd name="connsiteY1" fmla="*/ 142707 h 1196098"/>
              <a:gd name="connsiteX2" fmla="*/ 1579882 w 1622268"/>
              <a:gd name="connsiteY2" fmla="*/ 601241 h 1196098"/>
              <a:gd name="connsiteX3" fmla="*/ 1622269 w 1622268"/>
              <a:gd name="connsiteY3" fmla="*/ 589430 h 1196098"/>
              <a:gd name="connsiteX4" fmla="*/ 1622269 w 1622268"/>
              <a:gd name="connsiteY4" fmla="*/ 1173217 h 1196098"/>
              <a:gd name="connsiteX5" fmla="*/ 1567976 w 1622268"/>
              <a:gd name="connsiteY5" fmla="*/ 1183123 h 1196098"/>
              <a:gd name="connsiteX6" fmla="*/ 970282 w 1622268"/>
              <a:gd name="connsiteY6" fmla="*/ 1143118 h 1196098"/>
              <a:gd name="connsiteX7" fmla="*/ 38261 w 1622268"/>
              <a:gd name="connsiteY7" fmla="*/ 427981 h 1196098"/>
              <a:gd name="connsiteX8" fmla="*/ 142655 w 1622268"/>
              <a:gd name="connsiteY8" fmla="*/ 38313 h 1196098"/>
              <a:gd name="connsiteX9" fmla="*/ 305151 w 1622268"/>
              <a:gd name="connsiteY9" fmla="*/ 689 h 1196098"/>
              <a:gd name="connsiteX10" fmla="*/ 305151 w 1622268"/>
              <a:gd name="connsiteY10" fmla="*/ 689 h 119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22268" h="1196098">
                <a:moveTo>
                  <a:pt x="305151" y="689"/>
                </a:moveTo>
                <a:cubicBezTo>
                  <a:pt x="396496" y="7166"/>
                  <a:pt x="483174" y="57363"/>
                  <a:pt x="532418" y="142707"/>
                </a:cubicBezTo>
                <a:cubicBezTo>
                  <a:pt x="748445" y="516849"/>
                  <a:pt x="1178975" y="691538"/>
                  <a:pt x="1579882" y="601241"/>
                </a:cubicBezTo>
                <a:lnTo>
                  <a:pt x="1622269" y="589430"/>
                </a:lnTo>
                <a:lnTo>
                  <a:pt x="1622269" y="1173217"/>
                </a:lnTo>
                <a:cubicBezTo>
                  <a:pt x="1622269" y="1173217"/>
                  <a:pt x="1567976" y="1183123"/>
                  <a:pt x="1567976" y="1183123"/>
                </a:cubicBezTo>
                <a:cubicBezTo>
                  <a:pt x="1370713" y="1209126"/>
                  <a:pt x="1168307" y="1196172"/>
                  <a:pt x="970282" y="1143118"/>
                </a:cubicBezTo>
                <a:cubicBezTo>
                  <a:pt x="574233" y="1037009"/>
                  <a:pt x="243239" y="783073"/>
                  <a:pt x="38261" y="427981"/>
                </a:cubicBezTo>
                <a:cubicBezTo>
                  <a:pt x="-40511" y="291583"/>
                  <a:pt x="6257" y="117085"/>
                  <a:pt x="142655" y="38313"/>
                </a:cubicBezTo>
                <a:cubicBezTo>
                  <a:pt x="193804" y="8786"/>
                  <a:pt x="250287" y="-3121"/>
                  <a:pt x="305151" y="689"/>
                </a:cubicBezTo>
                <a:lnTo>
                  <a:pt x="305151" y="68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图形 16"/>
          <p:cNvSpPr/>
          <p:nvPr userDrawn="1">
            <p:custDataLst>
              <p:tags r:id="rId9"/>
            </p:custDataLst>
          </p:nvPr>
        </p:nvSpPr>
        <p:spPr>
          <a:xfrm flipH="1">
            <a:off x="829945" y="0"/>
            <a:ext cx="3648710" cy="3936365"/>
          </a:xfrm>
          <a:custGeom>
            <a:avLst/>
            <a:gdLst>
              <a:gd name="connsiteX0" fmla="*/ 4671 w 2738556"/>
              <a:gd name="connsiteY0" fmla="*/ 0 h 2954675"/>
              <a:gd name="connsiteX1" fmla="*/ 1087663 w 2738556"/>
              <a:gd name="connsiteY1" fmla="*/ 0 h 2954675"/>
              <a:gd name="connsiteX2" fmla="*/ 1079662 w 2738556"/>
              <a:gd name="connsiteY2" fmla="*/ 159068 h 2954675"/>
              <a:gd name="connsiteX3" fmla="*/ 2359727 w 2738556"/>
              <a:gd name="connsiteY3" fmla="*/ 1900523 h 2954675"/>
              <a:gd name="connsiteX4" fmla="*/ 2713962 w 2738556"/>
              <a:gd name="connsiteY4" fmla="*/ 2575846 h 2954675"/>
              <a:gd name="connsiteX5" fmla="*/ 2038639 w 2738556"/>
              <a:gd name="connsiteY5" fmla="*/ 2930081 h 2954675"/>
              <a:gd name="connsiteX6" fmla="*/ 333378 w 2738556"/>
              <a:gd name="connsiteY6" fmla="*/ 1507998 h 2954675"/>
              <a:gd name="connsiteX7" fmla="*/ 99 w 2738556"/>
              <a:gd name="connsiteY7" fmla="*/ 140399 h 2954675"/>
              <a:gd name="connsiteX8" fmla="*/ 4671 w 2738556"/>
              <a:gd name="connsiteY8" fmla="*/ 0 h 2954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38556" h="2954675">
                <a:moveTo>
                  <a:pt x="4671" y="0"/>
                </a:moveTo>
                <a:lnTo>
                  <a:pt x="1087663" y="0"/>
                </a:lnTo>
                <a:cubicBezTo>
                  <a:pt x="1087663" y="0"/>
                  <a:pt x="1079662" y="159068"/>
                  <a:pt x="1079662" y="159068"/>
                </a:cubicBezTo>
                <a:cubicBezTo>
                  <a:pt x="1079472" y="935736"/>
                  <a:pt x="1580201" y="1657350"/>
                  <a:pt x="2359727" y="1900523"/>
                </a:cubicBezTo>
                <a:cubicBezTo>
                  <a:pt x="2643953" y="1989201"/>
                  <a:pt x="2802639" y="2291620"/>
                  <a:pt x="2713962" y="2575846"/>
                </a:cubicBezTo>
                <a:cubicBezTo>
                  <a:pt x="2625284" y="2860072"/>
                  <a:pt x="2322865" y="3018758"/>
                  <a:pt x="2038639" y="2930081"/>
                </a:cubicBezTo>
                <a:cubicBezTo>
                  <a:pt x="1298928" y="2699290"/>
                  <a:pt x="693328" y="2194274"/>
                  <a:pt x="333378" y="1507998"/>
                </a:cubicBezTo>
                <a:cubicBezTo>
                  <a:pt x="108398" y="1079087"/>
                  <a:pt x="-3807" y="611410"/>
                  <a:pt x="99" y="140399"/>
                </a:cubicBezTo>
                <a:lnTo>
                  <a:pt x="467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  <p:cxnSp>
        <p:nvCxnSpPr>
          <p:cNvPr id="27" name="直接连接符 26"/>
          <p:cNvCxnSpPr/>
          <p:nvPr userDrawn="1">
            <p:custDataLst>
              <p:tags r:id="rId10"/>
            </p:custDataLst>
          </p:nvPr>
        </p:nvCxnSpPr>
        <p:spPr>
          <a:xfrm>
            <a:off x="10930251" y="688340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>
            <p:custDataLst>
              <p:tags r:id="rId11"/>
            </p:custDataLst>
          </p:nvPr>
        </p:nvCxnSpPr>
        <p:spPr>
          <a:xfrm>
            <a:off x="10930251" y="75755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>
            <p:custDataLst>
              <p:tags r:id="rId12"/>
            </p:custDataLst>
          </p:nvPr>
        </p:nvCxnSpPr>
        <p:spPr>
          <a:xfrm>
            <a:off x="10930251" y="826135"/>
            <a:ext cx="191770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 userDrawn="1">
            <p:custDataLst>
              <p:tags r:id="rId13"/>
            </p:custDataLst>
          </p:nvPr>
        </p:nvSpPr>
        <p:spPr>
          <a:xfrm flipH="1">
            <a:off x="1401445" y="4279089"/>
            <a:ext cx="808355" cy="808355"/>
          </a:xfrm>
          <a:prstGeom prst="ellipse">
            <a:avLst/>
          </a:prstGeom>
          <a:gradFill flip="none" rotWithShape="1">
            <a:gsLst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254000" dist="254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17"/>
            </p:custDataLst>
          </p:nvPr>
        </p:nvSpPr>
        <p:spPr>
          <a:xfrm>
            <a:off x="2351686" y="2487519"/>
            <a:ext cx="8810024" cy="1222785"/>
          </a:xfrm>
        </p:spPr>
        <p:txBody>
          <a:bodyPr wrap="square" anchor="b" anchorCtr="0">
            <a:normAutofit/>
          </a:bodyPr>
          <a:lstStyle>
            <a:lvl1pPr algn="r">
              <a:lnSpc>
                <a:spcPct val="100000"/>
              </a:lnSpc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" name="公司名占位符 6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7861296" y="504000"/>
            <a:ext cx="2880000" cy="504000"/>
          </a:xfrm>
        </p:spPr>
        <p:txBody>
          <a:bodyPr wrap="square" anchor="ctr">
            <a:normAutofit/>
          </a:bodyPr>
          <a:lstStyle>
            <a:lvl1pPr marL="0" indent="0" algn="r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zh-CN" altLang="en-US" dirty="0"/>
              <a:t>公司名</a:t>
            </a:r>
            <a:endParaRPr lang="zh-CN" altLang="en-US" dirty="0"/>
          </a:p>
        </p:txBody>
      </p:sp>
      <p:sp>
        <p:nvSpPr>
          <p:cNvPr id="20" name="署名占位符 10"/>
          <p:cNvSpPr>
            <a:spLocks noGrp="1"/>
          </p:cNvSpPr>
          <p:nvPr>
            <p:ph type="body" sz="quarter" idx="17" hasCustomPrompt="1"/>
            <p:custDataLst>
              <p:tags r:id="rId19"/>
            </p:custDataLst>
          </p:nvPr>
        </p:nvSpPr>
        <p:spPr>
          <a:xfrm>
            <a:off x="8284455" y="4085899"/>
            <a:ext cx="2880000" cy="504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查看图片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314"/>
            <a:ext cx="12192000" cy="698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random/>
      </p:transition>
    </mc:Choice>
    <mc:Fallback>
      <p:transition spd="med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6" Type="http://schemas.openxmlformats.org/officeDocument/2006/relationships/theme" Target="../theme/theme2.xml"/><Relationship Id="rId25" Type="http://schemas.openxmlformats.org/officeDocument/2006/relationships/tags" Target="../tags/tag172.xml"/><Relationship Id="rId24" Type="http://schemas.openxmlformats.org/officeDocument/2006/relationships/tags" Target="../tags/tag171.xml"/><Relationship Id="rId23" Type="http://schemas.openxmlformats.org/officeDocument/2006/relationships/tags" Target="../tags/tag170.xml"/><Relationship Id="rId22" Type="http://schemas.openxmlformats.org/officeDocument/2006/relationships/tags" Target="../tags/tag169.xml"/><Relationship Id="rId21" Type="http://schemas.openxmlformats.org/officeDocument/2006/relationships/tags" Target="../tags/tag168.xml"/><Relationship Id="rId20" Type="http://schemas.openxmlformats.org/officeDocument/2006/relationships/tags" Target="../tags/tag167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66.xml"/><Relationship Id="rId18" Type="http://schemas.openxmlformats.org/officeDocument/2006/relationships/tags" Target="../tags/tag165.xml"/><Relationship Id="rId17" Type="http://schemas.openxmlformats.org/officeDocument/2006/relationships/tags" Target="../tags/tag164.xml"/><Relationship Id="rId16" Type="http://schemas.openxmlformats.org/officeDocument/2006/relationships/tags" Target="../tags/tag163.xml"/><Relationship Id="rId15" Type="http://schemas.openxmlformats.org/officeDocument/2006/relationships/tags" Target="../tags/tag162.xml"/><Relationship Id="rId14" Type="http://schemas.openxmlformats.org/officeDocument/2006/relationships/tags" Target="../tags/tag16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>
            <p:custDataLst>
              <p:tags r:id="rId15"/>
            </p:custDataLst>
          </p:nvPr>
        </p:nvSpPr>
        <p:spPr>
          <a:xfrm>
            <a:off x="10287001" y="450850"/>
            <a:ext cx="1219200" cy="711200"/>
          </a:xfrm>
          <a:custGeom>
            <a:avLst/>
            <a:gdLst>
              <a:gd name="connsiteX0" fmla="*/ 0 w 1219200"/>
              <a:gd name="connsiteY0" fmla="*/ 0 h 711200"/>
              <a:gd name="connsiteX1" fmla="*/ 1219200 w 1219200"/>
              <a:gd name="connsiteY1" fmla="*/ 165100 h 711200"/>
              <a:gd name="connsiteX2" fmla="*/ 488950 w 1219200"/>
              <a:gd name="connsiteY2" fmla="*/ 711200 h 711200"/>
              <a:gd name="connsiteX3" fmla="*/ 0 w 1219200"/>
              <a:gd name="connsiteY3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" h="711200">
                <a:moveTo>
                  <a:pt x="0" y="0"/>
                </a:moveTo>
                <a:lnTo>
                  <a:pt x="1219200" y="165100"/>
                </a:lnTo>
                <a:lnTo>
                  <a:pt x="488950" y="711200"/>
                </a:ln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chemeClr val="accent1">
                <a:lumMod val="20000"/>
                <a:lumOff val="80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>
            <p:custDataLst>
              <p:tags r:id="rId16"/>
            </p:custDataLst>
          </p:nvPr>
        </p:nvSpPr>
        <p:spPr>
          <a:xfrm>
            <a:off x="10718801" y="0"/>
            <a:ext cx="1473199" cy="1361739"/>
          </a:xfrm>
          <a:custGeom>
            <a:avLst/>
            <a:gdLst>
              <a:gd name="connsiteX0" fmla="*/ 0 w 3276599"/>
              <a:gd name="connsiteY0" fmla="*/ 0 h 3028696"/>
              <a:gd name="connsiteX1" fmla="*/ 945683 w 3276599"/>
              <a:gd name="connsiteY1" fmla="*/ 0 h 3028696"/>
              <a:gd name="connsiteX2" fmla="*/ 948498 w 3276599"/>
              <a:gd name="connsiteY2" fmla="*/ 108002 h 3028696"/>
              <a:gd name="connsiteX3" fmla="*/ 3166700 w 3276599"/>
              <a:gd name="connsiteY3" fmla="*/ 2260336 h 3028696"/>
              <a:gd name="connsiteX4" fmla="*/ 3276599 w 3276599"/>
              <a:gd name="connsiteY4" fmla="*/ 2263032 h 3028696"/>
              <a:gd name="connsiteX5" fmla="*/ 3276599 w 3276599"/>
              <a:gd name="connsiteY5" fmla="*/ 3028696 h 3028696"/>
              <a:gd name="connsiteX6" fmla="*/ 3122111 w 3276599"/>
              <a:gd name="connsiteY6" fmla="*/ 3025087 h 3028696"/>
              <a:gd name="connsiteX7" fmla="*/ 3956 w 3276599"/>
              <a:gd name="connsiteY7" fmla="*/ 144544 h 302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6599" h="3028696">
                <a:moveTo>
                  <a:pt x="0" y="0"/>
                </a:moveTo>
                <a:lnTo>
                  <a:pt x="945683" y="0"/>
                </a:lnTo>
                <a:lnTo>
                  <a:pt x="948498" y="108002"/>
                </a:lnTo>
                <a:cubicBezTo>
                  <a:pt x="1009194" y="1269845"/>
                  <a:pt x="1969300" y="2201442"/>
                  <a:pt x="3166700" y="2260336"/>
                </a:cubicBezTo>
                <a:lnTo>
                  <a:pt x="3276599" y="2263032"/>
                </a:lnTo>
                <a:lnTo>
                  <a:pt x="3276599" y="3028696"/>
                </a:lnTo>
                <a:lnTo>
                  <a:pt x="3122111" y="3025087"/>
                </a:lnTo>
                <a:cubicBezTo>
                  <a:pt x="1438911" y="2946268"/>
                  <a:pt x="89278" y="1699479"/>
                  <a:pt x="3956" y="14454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>
            <p:custDataLst>
              <p:tags r:id="rId17"/>
            </p:custDataLst>
          </p:nvPr>
        </p:nvSpPr>
        <p:spPr>
          <a:xfrm>
            <a:off x="11238485" y="423882"/>
            <a:ext cx="532212" cy="53221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5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905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3" name="椭圆 22"/>
          <p:cNvSpPr/>
          <p:nvPr userDrawn="1">
            <p:custDataLst>
              <p:tags r:id="rId18"/>
            </p:custDataLst>
          </p:nvPr>
        </p:nvSpPr>
        <p:spPr>
          <a:xfrm>
            <a:off x="10321724" y="357339"/>
            <a:ext cx="222138" cy="222138"/>
          </a:xfrm>
          <a:prstGeom prst="ellipse">
            <a:avLst/>
          </a:prstGeom>
          <a:gradFill flip="none" rotWithShape="1">
            <a:gsLst>
              <a:gs pos="76000">
                <a:schemeClr val="accent1"/>
              </a:gs>
              <a:gs pos="12000">
                <a:schemeClr val="accent1">
                  <a:lumMod val="20000"/>
                  <a:lumOff val="80000"/>
                </a:schemeClr>
              </a:gs>
              <a:gs pos="40000">
                <a:schemeClr val="accent1">
                  <a:lumMod val="60000"/>
                  <a:lumOff val="4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27000" dist="127000" dir="2700000" algn="tl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4" name="椭圆 23"/>
          <p:cNvSpPr/>
          <p:nvPr userDrawn="1">
            <p:custDataLst>
              <p:tags r:id="rId19"/>
            </p:custDataLst>
          </p:nvPr>
        </p:nvSpPr>
        <p:spPr>
          <a:xfrm>
            <a:off x="10856597" y="1110794"/>
            <a:ext cx="130033" cy="130033"/>
          </a:xfrm>
          <a:prstGeom prst="ellipse">
            <a:avLst/>
          </a:prstGeom>
          <a:gradFill flip="none" rotWithShape="1">
            <a:gsLst>
              <a:gs pos="13000">
                <a:schemeClr val="accent1">
                  <a:lumMod val="20000"/>
                  <a:lumOff val="80000"/>
                </a:schemeClr>
              </a:gs>
              <a:gs pos="75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3000">
                <a:schemeClr val="accent3"/>
              </a:gs>
              <a:gs pos="52000">
                <a:schemeClr val="accent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chemeClr val="lt1"/>
              </a:solidFill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75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174.xml"/><Relationship Id="rId1" Type="http://schemas.openxmlformats.org/officeDocument/2006/relationships/tags" Target="../tags/tag1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5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jpe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1" Type="http://schemas.openxmlformats.org/officeDocument/2006/relationships/slideLayout" Target="../slideLayouts/slideLayout18.xml"/><Relationship Id="rId20" Type="http://schemas.openxmlformats.org/officeDocument/2006/relationships/tags" Target="../tags/tag259.xml"/><Relationship Id="rId2" Type="http://schemas.openxmlformats.org/officeDocument/2006/relationships/tags" Target="../tags/tag258.xml"/><Relationship Id="rId19" Type="http://schemas.openxmlformats.org/officeDocument/2006/relationships/image" Target="../media/image28.png"/><Relationship Id="rId18" Type="http://schemas.openxmlformats.org/officeDocument/2006/relationships/image" Target="../media/image27.png"/><Relationship Id="rId17" Type="http://schemas.openxmlformats.org/officeDocument/2006/relationships/image" Target="../media/image26.png"/><Relationship Id="rId16" Type="http://schemas.openxmlformats.org/officeDocument/2006/relationships/image" Target="../media/image25.png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jpe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tags" Target="../tags/tag25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" Type="http://schemas.openxmlformats.org/officeDocument/2006/relationships/tags" Target="../tags/tag260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67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266.xml"/><Relationship Id="rId1" Type="http://schemas.openxmlformats.org/officeDocument/2006/relationships/tags" Target="../tags/tag26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24.xml"/><Relationship Id="rId14" Type="http://schemas.openxmlformats.org/officeDocument/2006/relationships/tags" Target="../tags/tag281.xml"/><Relationship Id="rId13" Type="http://schemas.openxmlformats.org/officeDocument/2006/relationships/tags" Target="../tags/tag280.xml"/><Relationship Id="rId12" Type="http://schemas.openxmlformats.org/officeDocument/2006/relationships/tags" Target="../tags/tag279.xml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6" Type="http://schemas.openxmlformats.org/officeDocument/2006/relationships/slideLayout" Target="../slideLayouts/slideLayout18.xml"/><Relationship Id="rId25" Type="http://schemas.openxmlformats.org/officeDocument/2006/relationships/tags" Target="../tags/tag306.xml"/><Relationship Id="rId24" Type="http://schemas.openxmlformats.org/officeDocument/2006/relationships/tags" Target="../tags/tag305.xml"/><Relationship Id="rId23" Type="http://schemas.openxmlformats.org/officeDocument/2006/relationships/tags" Target="../tags/tag304.xml"/><Relationship Id="rId22" Type="http://schemas.openxmlformats.org/officeDocument/2006/relationships/tags" Target="../tags/tag303.xml"/><Relationship Id="rId21" Type="http://schemas.openxmlformats.org/officeDocument/2006/relationships/tags" Target="../tags/tag302.xml"/><Relationship Id="rId20" Type="http://schemas.openxmlformats.org/officeDocument/2006/relationships/tags" Target="../tags/tag301.xml"/><Relationship Id="rId2" Type="http://schemas.openxmlformats.org/officeDocument/2006/relationships/tags" Target="../tags/tag283.xml"/><Relationship Id="rId19" Type="http://schemas.openxmlformats.org/officeDocument/2006/relationships/tags" Target="../tags/tag300.xml"/><Relationship Id="rId18" Type="http://schemas.openxmlformats.org/officeDocument/2006/relationships/tags" Target="../tags/tag299.xml"/><Relationship Id="rId17" Type="http://schemas.openxmlformats.org/officeDocument/2006/relationships/tags" Target="../tags/tag298.xml"/><Relationship Id="rId16" Type="http://schemas.openxmlformats.org/officeDocument/2006/relationships/tags" Target="../tags/tag297.xml"/><Relationship Id="rId15" Type="http://schemas.openxmlformats.org/officeDocument/2006/relationships/tags" Target="../tags/tag296.xml"/><Relationship Id="rId14" Type="http://schemas.openxmlformats.org/officeDocument/2006/relationships/tags" Target="../tags/tag295.xml"/><Relationship Id="rId13" Type="http://schemas.openxmlformats.org/officeDocument/2006/relationships/tags" Target="../tags/tag294.xml"/><Relationship Id="rId12" Type="http://schemas.openxmlformats.org/officeDocument/2006/relationships/tags" Target="../tags/tag29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tags" Target="../tags/tag309.xml"/><Relationship Id="rId3" Type="http://schemas.openxmlformats.org/officeDocument/2006/relationships/image" Target="../media/image2.png"/><Relationship Id="rId2" Type="http://schemas.openxmlformats.org/officeDocument/2006/relationships/tags" Target="../tags/tag308.xml"/><Relationship Id="rId1" Type="http://schemas.openxmlformats.org/officeDocument/2006/relationships/tags" Target="../tags/tag30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image" Target="../media/image6.jpeg"/><Relationship Id="rId6" Type="http://schemas.openxmlformats.org/officeDocument/2006/relationships/tags" Target="../tags/tag179.xml"/><Relationship Id="rId5" Type="http://schemas.openxmlformats.org/officeDocument/2006/relationships/image" Target="../media/image5.jpeg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8" Type="http://schemas.openxmlformats.org/officeDocument/2006/relationships/slideLayout" Target="../slideLayouts/slideLayout14.xml"/><Relationship Id="rId17" Type="http://schemas.openxmlformats.org/officeDocument/2006/relationships/tags" Target="../tags/tag188.xml"/><Relationship Id="rId16" Type="http://schemas.openxmlformats.org/officeDocument/2006/relationships/tags" Target="../tags/tag187.xml"/><Relationship Id="rId15" Type="http://schemas.openxmlformats.org/officeDocument/2006/relationships/tags" Target="../tags/tag186.xml"/><Relationship Id="rId14" Type="http://schemas.openxmlformats.org/officeDocument/2006/relationships/tags" Target="../tags/tag185.xml"/><Relationship Id="rId13" Type="http://schemas.openxmlformats.org/officeDocument/2006/relationships/tags" Target="../tags/tag184.xml"/><Relationship Id="rId12" Type="http://schemas.openxmlformats.org/officeDocument/2006/relationships/tags" Target="../tags/tag183.xml"/><Relationship Id="rId11" Type="http://schemas.openxmlformats.org/officeDocument/2006/relationships/tags" Target="../tags/tag182.xml"/><Relationship Id="rId10" Type="http://schemas.openxmlformats.org/officeDocument/2006/relationships/image" Target="../media/image7.jpe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5.xml"/><Relationship Id="rId6" Type="http://schemas.openxmlformats.org/officeDocument/2006/relationships/tags" Target="../tags/tag191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18.xml"/><Relationship Id="rId23" Type="http://schemas.openxmlformats.org/officeDocument/2006/relationships/tags" Target="../tags/tag214.xml"/><Relationship Id="rId22" Type="http://schemas.openxmlformats.org/officeDocument/2006/relationships/tags" Target="../tags/tag213.xml"/><Relationship Id="rId21" Type="http://schemas.openxmlformats.org/officeDocument/2006/relationships/tags" Target="../tags/tag212.xml"/><Relationship Id="rId20" Type="http://schemas.openxmlformats.org/officeDocument/2006/relationships/tags" Target="../tags/tag211.xml"/><Relationship Id="rId2" Type="http://schemas.openxmlformats.org/officeDocument/2006/relationships/tags" Target="../tags/tag193.xml"/><Relationship Id="rId19" Type="http://schemas.openxmlformats.org/officeDocument/2006/relationships/tags" Target="../tags/tag210.xml"/><Relationship Id="rId18" Type="http://schemas.openxmlformats.org/officeDocument/2006/relationships/tags" Target="../tags/tag209.xml"/><Relationship Id="rId17" Type="http://schemas.openxmlformats.org/officeDocument/2006/relationships/tags" Target="../tags/tag208.xml"/><Relationship Id="rId16" Type="http://schemas.openxmlformats.org/officeDocument/2006/relationships/tags" Target="../tags/tag207.xml"/><Relationship Id="rId15" Type="http://schemas.openxmlformats.org/officeDocument/2006/relationships/tags" Target="../tags/tag206.xml"/><Relationship Id="rId14" Type="http://schemas.openxmlformats.org/officeDocument/2006/relationships/tags" Target="../tags/tag205.xml"/><Relationship Id="rId13" Type="http://schemas.openxmlformats.org/officeDocument/2006/relationships/tags" Target="../tags/tag204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222.xml"/><Relationship Id="rId7" Type="http://schemas.openxmlformats.org/officeDocument/2006/relationships/tags" Target="../tags/tag221.xml"/><Relationship Id="rId6" Type="http://schemas.openxmlformats.org/officeDocument/2006/relationships/tags" Target="../tags/tag220.xml"/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4" Type="http://schemas.openxmlformats.org/officeDocument/2006/relationships/slideLayout" Target="../slideLayouts/slideLayout18.xml"/><Relationship Id="rId23" Type="http://schemas.openxmlformats.org/officeDocument/2006/relationships/tags" Target="../tags/tag233.xml"/><Relationship Id="rId22" Type="http://schemas.openxmlformats.org/officeDocument/2006/relationships/tags" Target="../tags/tag232.xml"/><Relationship Id="rId21" Type="http://schemas.openxmlformats.org/officeDocument/2006/relationships/tags" Target="../tags/tag231.xml"/><Relationship Id="rId20" Type="http://schemas.openxmlformats.org/officeDocument/2006/relationships/tags" Target="../tags/tag230.xml"/><Relationship Id="rId2" Type="http://schemas.openxmlformats.org/officeDocument/2006/relationships/tags" Target="../tags/tag216.xml"/><Relationship Id="rId19" Type="http://schemas.openxmlformats.org/officeDocument/2006/relationships/tags" Target="../tags/tag229.xml"/><Relationship Id="rId18" Type="http://schemas.openxmlformats.org/officeDocument/2006/relationships/tags" Target="../tags/tag228.xml"/><Relationship Id="rId17" Type="http://schemas.openxmlformats.org/officeDocument/2006/relationships/tags" Target="../tags/tag227.xml"/><Relationship Id="rId16" Type="http://schemas.openxmlformats.org/officeDocument/2006/relationships/tags" Target="../tags/tag226.xml"/><Relationship Id="rId15" Type="http://schemas.openxmlformats.org/officeDocument/2006/relationships/image" Target="../media/image11.jpeg"/><Relationship Id="rId14" Type="http://schemas.openxmlformats.org/officeDocument/2006/relationships/tags" Target="../tags/tag225.xml"/><Relationship Id="rId13" Type="http://schemas.openxmlformats.org/officeDocument/2006/relationships/image" Target="../media/image10.jpeg"/><Relationship Id="rId12" Type="http://schemas.openxmlformats.org/officeDocument/2006/relationships/tags" Target="../tags/tag224.xml"/><Relationship Id="rId11" Type="http://schemas.openxmlformats.org/officeDocument/2006/relationships/image" Target="../media/image9.jpeg"/><Relationship Id="rId10" Type="http://schemas.openxmlformats.org/officeDocument/2006/relationships/tags" Target="../tags/tag223.xml"/><Relationship Id="rId1" Type="http://schemas.openxmlformats.org/officeDocument/2006/relationships/tags" Target="../tags/tag21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45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4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48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247.xml"/><Relationship Id="rId1" Type="http://schemas.openxmlformats.org/officeDocument/2006/relationships/tags" Target="../tags/tag246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" Type="http://schemas.openxmlformats.org/officeDocument/2006/relationships/tags" Target="../tags/tag24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55.xml"/><Relationship Id="rId1" Type="http://schemas.openxmlformats.org/officeDocument/2006/relationships/tags" Target="../tags/tag2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068110" y="1415134"/>
            <a:ext cx="6217877" cy="2610488"/>
          </a:xfrm>
        </p:spPr>
        <p:txBody>
          <a:bodyPr/>
          <a:lstStyle/>
          <a:p>
            <a:r>
              <a:rPr lang="zh-CN" altLang="en-US" dirty="0"/>
              <a:t>ISV</a:t>
            </a:r>
            <a:r>
              <a:rPr lang="zh-CN" altLang="en-US" dirty="0"/>
              <a:t>服务版产品发布说明</a:t>
            </a:r>
            <a:endParaRPr lang="zh-CN" altLang="en-US" dirty="0"/>
          </a:p>
        </p:txBody>
      </p:sp>
      <p:sp>
        <p:nvSpPr>
          <p:cNvPr id="10" name="署名"/>
          <p:cNvSpPr>
            <a:spLocks noGrp="1"/>
          </p:cNvSpPr>
          <p:nvPr>
            <p:ph type="body" sz="quarter" idx="17"/>
            <p:custDataLst>
              <p:tags r:id="rId2"/>
            </p:custDataLst>
          </p:nvPr>
        </p:nvSpPr>
        <p:spPr>
          <a:xfrm>
            <a:off x="1068109" y="4481316"/>
            <a:ext cx="2880000" cy="504000"/>
          </a:xfrm>
        </p:spPr>
        <p:txBody>
          <a:bodyPr/>
          <a:lstStyle/>
          <a:p>
            <a:r>
              <a:rPr lang="en-US" altLang="zh-CN" dirty="0"/>
              <a:t>2024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151255" y="75565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1875" y="668655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1875" y="75565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8070" y="126619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00" y="610870"/>
            <a:ext cx="297180" cy="2895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3995"/>
            <a:ext cx="2731770" cy="85661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>
          <a:xfrm>
            <a:off x="695960" y="360045"/>
            <a:ext cx="4958080" cy="598805"/>
          </a:xfrm>
        </p:spPr>
        <p:txBody>
          <a:bodyPr/>
          <a:p>
            <a:r>
              <a:rPr lang="zh-CN" altLang="en-US">
                <a:solidFill>
                  <a:schemeClr val="tx2"/>
                </a:solidFill>
              </a:rPr>
              <a:t>商户服务</a:t>
            </a: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 userDrawn="1"/>
        </p:nvSpPr>
        <p:spPr>
          <a:xfrm>
            <a:off x="852845" y="1170072"/>
            <a:ext cx="10934917" cy="9318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zh-CN" altLang="en-US" sz="1600" kern="100" dirty="0">
                <a:solidFill>
                  <a:schemeClr val="tx1"/>
                </a:solidFill>
                <a:effectLst/>
                <a:cs typeface="江城圆体 400W" charset="0"/>
              </a:rPr>
              <a:t>通联提供接口能力，支持</a:t>
            </a:r>
            <a:r>
              <a:rPr lang="en-US" altLang="zh-CN" sz="1600" kern="100" dirty="0">
                <a:effectLst/>
                <a:latin typeface="+mn-ea"/>
                <a:cs typeface="江城圆体 400W" panose="020B0500000000000000" pitchFamily="34" charset="-122"/>
              </a:rPr>
              <a:t>ISV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在前端应用中整合功能，</a:t>
            </a:r>
            <a:r>
              <a:rPr lang="zh-CN" altLang="en-US" sz="1600" kern="100" dirty="0">
                <a:solidFill>
                  <a:schemeClr val="tx1"/>
                </a:solidFill>
                <a:effectLst/>
                <a:cs typeface="江城圆体 400W" charset="0"/>
              </a:rPr>
              <a:t>为各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业务参与方提供注册开户、协议签约、终端管理、订单支付、订单抽佣等能力。</a:t>
            </a:r>
            <a:endParaRPr lang="zh-CN" altLang="en-US" sz="16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768052" y="2101967"/>
            <a:ext cx="10655981" cy="3980966"/>
          </a:xfrm>
          <a:prstGeom prst="roundRect">
            <a:avLst/>
          </a:prstGeom>
          <a:noFill/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8" name="圆角矩形 7"/>
          <p:cNvSpPr/>
          <p:nvPr userDrawn="1"/>
        </p:nvSpPr>
        <p:spPr>
          <a:xfrm>
            <a:off x="2798974" y="2398713"/>
            <a:ext cx="1864101" cy="653826"/>
          </a:xfrm>
          <a:prstGeom prst="roundRect">
            <a:avLst/>
          </a:prstGeom>
          <a:solidFill>
            <a:srgbClr val="67A8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>
                <a:solidFill>
                  <a:srgbClr val="000000"/>
                </a:solidFill>
                <a:sym typeface="+mn-ea"/>
              </a:rPr>
              <a:t>ISV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9" name="圆角矩形 8"/>
          <p:cNvSpPr/>
          <p:nvPr userDrawn="1"/>
        </p:nvSpPr>
        <p:spPr>
          <a:xfrm>
            <a:off x="2798974" y="3719290"/>
            <a:ext cx="1864101" cy="653826"/>
          </a:xfrm>
          <a:prstGeom prst="roundRect">
            <a:avLst/>
          </a:prstGeom>
          <a:solidFill>
            <a:srgbClr val="67A8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收单商户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10" name="圆角矩形 9"/>
          <p:cNvSpPr/>
          <p:nvPr userDrawn="1"/>
        </p:nvSpPr>
        <p:spPr>
          <a:xfrm>
            <a:off x="2786109" y="4983306"/>
            <a:ext cx="1864101" cy="653826"/>
          </a:xfrm>
          <a:prstGeom prst="roundRect">
            <a:avLst/>
          </a:prstGeom>
          <a:solidFill>
            <a:srgbClr val="67A8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业务合作方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840567" y="2433485"/>
            <a:ext cx="4726184" cy="584270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l"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sym typeface="+mn-ea"/>
              </a:rPr>
              <a:t>提供</a:t>
            </a:r>
            <a:r>
              <a:rPr lang="zh-CN" altLang="en-US" sz="1600">
                <a:solidFill>
                  <a:srgbClr val="000000"/>
                </a:solidFill>
              </a:rPr>
              <a:t>交易发起、交易返佣、抽佣服务。</a:t>
            </a:r>
            <a:endParaRPr lang="zh-CN" altLang="en-US" sz="1600">
              <a:solidFill>
                <a:srgbClr val="000000"/>
              </a:solidFill>
              <a:sym typeface="+mn-ea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5840594" y="3754059"/>
            <a:ext cx="4726196" cy="584270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l"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</a:rPr>
              <a:t>提供进件、AT认证、协议签约、终端管理、订单收款等服务。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5840535" y="4983348"/>
            <a:ext cx="4726250" cy="763907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marL="0" indent="0" algn="l" defTabSz="0" rtl="0" eaLnBrk="1" latinLnBrk="0" hangingPunct="1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1600">
                <a:solidFill>
                  <a:srgbClr val="000000"/>
                </a:solidFill>
              </a:rPr>
              <a:t>提供分账能力，基于业务场景、合作协议关系由业管一户一审。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1686694" y="2987544"/>
            <a:ext cx="692515" cy="772642"/>
          </a:xfrm>
          <a:prstGeom prst="rect">
            <a:avLst/>
          </a:prstGeom>
          <a:noFill/>
          <a:ln w="12700" cap="flat" cmpd="sng" algn="ctr">
            <a:solidFill>
              <a:srgbClr val="AEB5C0"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平台抽佣协议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4" name="左大括号 13"/>
          <p:cNvSpPr/>
          <p:nvPr userDrawn="1"/>
        </p:nvSpPr>
        <p:spPr>
          <a:xfrm>
            <a:off x="2297517" y="2745837"/>
            <a:ext cx="500803" cy="1279831"/>
          </a:xfrm>
          <a:prstGeom prst="leftBrace">
            <a:avLst>
              <a:gd name="adj1" fmla="val 15852"/>
              <a:gd name="adj2" fmla="val 50113"/>
            </a:avLst>
          </a:prstGeom>
          <a:ln w="38100" cap="flat" cmpd="sng" algn="ctr">
            <a:solidFill>
              <a:srgbClr val="8FAADC">
                <a:alpha val="100000"/>
              </a:srgb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Autofit/>
          </a:bodyPr>
          <a:p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1700349" y="4287570"/>
            <a:ext cx="692515" cy="772642"/>
          </a:xfrm>
          <a:prstGeom prst="rect">
            <a:avLst/>
          </a:prstGeom>
          <a:noFill/>
          <a:ln w="12700" cap="flat" cmpd="sng" algn="ctr">
            <a:solidFill>
              <a:srgbClr val="AEB5C0">
                <a:alpha val="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业务合作协议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" name="左大括号 16"/>
          <p:cNvSpPr/>
          <p:nvPr userDrawn="1"/>
        </p:nvSpPr>
        <p:spPr>
          <a:xfrm>
            <a:off x="2298152" y="4047587"/>
            <a:ext cx="500803" cy="1279831"/>
          </a:xfrm>
          <a:prstGeom prst="leftBrace">
            <a:avLst>
              <a:gd name="adj1" fmla="val 15852"/>
              <a:gd name="adj2" fmla="val 50113"/>
            </a:avLst>
          </a:prstGeom>
          <a:ln w="38100" cap="flat" cmpd="sng" algn="ctr">
            <a:solidFill>
              <a:srgbClr val="8FAADC">
                <a:alpha val="100000"/>
              </a:srgb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>
            <a:noAutofit/>
          </a:bodyPr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>
          <a:xfrm>
            <a:off x="695960" y="360045"/>
            <a:ext cx="4958080" cy="598805"/>
          </a:xfrm>
        </p:spPr>
        <p:txBody>
          <a:bodyPr/>
          <a:p>
            <a:r>
              <a:rPr lang="zh-CN" altLang="en-US"/>
              <a:t>支付一点接入</a:t>
            </a: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9"/>
          <p:cNvSpPr txBox="1"/>
          <p:nvPr>
            <p:custDataLst>
              <p:tags r:id="rId1"/>
            </p:custDataLst>
          </p:nvPr>
        </p:nvSpPr>
        <p:spPr>
          <a:xfrm>
            <a:off x="735434" y="5146973"/>
            <a:ext cx="1093366" cy="995967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优势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5179" y="5019023"/>
            <a:ext cx="11068461" cy="1243455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标题 19"/>
          <p:cNvSpPr txBox="1"/>
          <p:nvPr>
            <p:custDataLst>
              <p:tags r:id="rId2"/>
            </p:custDataLst>
          </p:nvPr>
        </p:nvSpPr>
        <p:spPr>
          <a:xfrm>
            <a:off x="722630" y="1455420"/>
            <a:ext cx="2710815" cy="433705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支付收款</a:t>
            </a:r>
            <a:endParaRPr lang="zh-CN" altLang="en-US" sz="1800" dirty="0" smtClean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7613" y="2090695"/>
            <a:ext cx="3224344" cy="20313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>
                <a:latin typeface="+mn-ea"/>
              </a:rPr>
              <a:t>全</a:t>
            </a:r>
            <a:r>
              <a:rPr lang="zh-CN" altLang="en-US" sz="1200" b="1" dirty="0" smtClean="0">
                <a:latin typeface="+mn-ea"/>
              </a:rPr>
              <a:t>场景收款：</a:t>
            </a:r>
            <a:r>
              <a:rPr lang="zh-CN" altLang="en-US" sz="1200" dirty="0">
                <a:latin typeface="+mn-ea"/>
              </a:rPr>
              <a:t>提供</a:t>
            </a:r>
            <a:r>
              <a:rPr lang="en-US" altLang="zh-CN" sz="1200" dirty="0">
                <a:latin typeface="+mn-ea"/>
              </a:rPr>
              <a:t>POS</a:t>
            </a:r>
            <a:r>
              <a:rPr lang="zh-CN" altLang="en-US" sz="1200" dirty="0">
                <a:latin typeface="+mn-ea"/>
              </a:rPr>
              <a:t>、扫码、刷脸、统一收银台等多样的支付产品形态，应对各类付款场景</a:t>
            </a:r>
            <a:r>
              <a:rPr lang="zh-CN" altLang="en-US" sz="1200" dirty="0" smtClean="0">
                <a:latin typeface="+mn-ea"/>
              </a:rPr>
              <a:t>。</a:t>
            </a:r>
            <a:endParaRPr lang="en-US" altLang="zh-CN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200" b="1" dirty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全渠道支付：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多支付渠道能力的整合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，除银网联的渠道外，还整合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了银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企直联、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AT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直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连能力。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52575" y="1276603"/>
            <a:ext cx="3403638" cy="3497764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51" y="3659784"/>
            <a:ext cx="1334930" cy="45910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747" y="3536175"/>
            <a:ext cx="647704" cy="64452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6714814" y="3665200"/>
            <a:ext cx="111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微信支付</a:t>
            </a:r>
            <a:endParaRPr lang="zh-CN" altLang="en-US" b="1" dirty="0">
              <a:ln>
                <a:noFill/>
              </a:ln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26714" y="4377731"/>
            <a:ext cx="1160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银企直联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195" y="4148958"/>
            <a:ext cx="564808" cy="62020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94" y="4294927"/>
            <a:ext cx="468492" cy="468492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881843" y="4368270"/>
            <a:ext cx="136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数字人民币</a:t>
            </a:r>
            <a:endParaRPr lang="zh-CN" altLang="en-US" sz="17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569626" y="3700974"/>
            <a:ext cx="96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i="0" u="none" strike="noStrike" dirty="0">
                <a:effectLst/>
                <a:latin typeface="微软雅黑" panose="020B0503020204020204" charset="-122"/>
                <a:ea typeface="微软雅黑" panose="020B0503020204020204" charset="-122"/>
              </a:rPr>
              <a:t>云闪付</a:t>
            </a:r>
            <a:endParaRPr lang="zh-CN" altLang="en-US" b="1" i="0" u="none" strike="noStrike" dirty="0"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7" name="图片 36" descr="图片包含 文本&#10;&#10;描述已自动生成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75" y="3610124"/>
            <a:ext cx="485167" cy="485167"/>
          </a:xfrm>
          <a:prstGeom prst="rect">
            <a:avLst/>
          </a:prstGeom>
        </p:spPr>
      </p:pic>
      <p:sp>
        <p:nvSpPr>
          <p:cNvPr id="38" name="圆角矩形 37"/>
          <p:cNvSpPr/>
          <p:nvPr/>
        </p:nvSpPr>
        <p:spPr>
          <a:xfrm>
            <a:off x="3873253" y="1254021"/>
            <a:ext cx="7547782" cy="3581097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soli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60551" y="1418958"/>
            <a:ext cx="3224344" cy="41819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支付方式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60158" y="2757997"/>
            <a:ext cx="3224344" cy="69519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sz="1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err="1" smtClean="0">
                <a:latin typeface="微软雅黑" panose="020B0503020204020204" charset="-122"/>
                <a:ea typeface="微软雅黑" panose="020B0503020204020204" charset="-122"/>
              </a:rPr>
              <a:t>支付渠道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554946" y="3610124"/>
            <a:ext cx="891958" cy="460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3" descr="C:\Users\wangxx4\Desktop\银行\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17499" y="4363825"/>
            <a:ext cx="641149" cy="36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19" descr="MasterCard_Logo.svg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880802" y="4356641"/>
            <a:ext cx="599940" cy="355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图片 17" descr="JCB_Cards.svg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9676233" y="4308186"/>
            <a:ext cx="431071" cy="441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0381031" y="4308171"/>
            <a:ext cx="581153" cy="407827"/>
          </a:xfrm>
          <a:prstGeom prst="rect">
            <a:avLst/>
          </a:prstGeom>
        </p:spPr>
      </p:pic>
      <p:sp>
        <p:nvSpPr>
          <p:cNvPr id="50" name="文本框 49"/>
          <p:cNvSpPr txBox="1"/>
          <p:nvPr/>
        </p:nvSpPr>
        <p:spPr>
          <a:xfrm>
            <a:off x="10328171" y="3673771"/>
            <a:ext cx="111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n>
                  <a:noFill/>
                </a:ln>
                <a:latin typeface="微软雅黑" panose="020B0503020204020204" charset="-122"/>
                <a:ea typeface="微软雅黑" panose="020B0503020204020204" charset="-122"/>
              </a:rPr>
              <a:t>银行卡</a:t>
            </a:r>
            <a:endParaRPr lang="zh-CN" altLang="en-US" b="1" dirty="0">
              <a:ln>
                <a:noFill/>
              </a:ln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4394" y="5292697"/>
            <a:ext cx="6096000" cy="7372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da-DK" altLang="zh-CN" sz="1400" dirty="0">
                <a:latin typeface="微软雅黑" panose="020B0503020204020204" charset="-122"/>
                <a:ea typeface="微软雅黑" panose="020B0503020204020204" charset="-122"/>
              </a:rPr>
              <a:t>支付能力整合升级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，一点接入，全场景收款</a:t>
            </a:r>
            <a:endParaRPr lang="en-US" altLang="zh-CN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入网商户统一接入收单能力，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ISV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统一对账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可口可乐在乎体 楷体" panose="020B0A05030303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22751" y="2574647"/>
            <a:ext cx="901065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POS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86380" y="2574647"/>
            <a:ext cx="871220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扫码支付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55679" y="2574012"/>
            <a:ext cx="965200" cy="2774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公众号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/H5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42932" y="2575917"/>
            <a:ext cx="11436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APP/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小程序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36674" y="2574012"/>
            <a:ext cx="11442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网银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协议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916318" y="2574012"/>
            <a:ext cx="96520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统一收银台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081329" y="2574012"/>
            <a:ext cx="11442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刷脸支付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262" y="1942143"/>
            <a:ext cx="478637" cy="478637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012" y="1948129"/>
            <a:ext cx="480104" cy="480104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554" y="1919020"/>
            <a:ext cx="538321" cy="53832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383" y="1942143"/>
            <a:ext cx="538321" cy="538321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714" y="1889242"/>
            <a:ext cx="548034" cy="54803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25" y="1875816"/>
            <a:ext cx="548035" cy="54803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05" y="1864280"/>
            <a:ext cx="548036" cy="548036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>
          <a:xfrm>
            <a:off x="695960" y="360045"/>
            <a:ext cx="4958080" cy="598805"/>
          </a:xfrm>
        </p:spPr>
        <p:txBody>
          <a:bodyPr/>
          <a:p>
            <a:r>
              <a:rPr lang="zh-CN" altLang="en-US"/>
              <a:t>分类结算</a:t>
            </a:r>
            <a:endParaRPr lang="zh-CN" altLang="en-US"/>
          </a:p>
        </p:txBody>
      </p:sp>
      <p:sp>
        <p:nvSpPr>
          <p:cNvPr id="7" name="标题 19"/>
          <p:cNvSpPr txBox="1"/>
          <p:nvPr>
            <p:custDataLst>
              <p:tags r:id="rId1"/>
            </p:custDataLst>
          </p:nvPr>
        </p:nvSpPr>
        <p:spPr>
          <a:xfrm>
            <a:off x="735434" y="5146973"/>
            <a:ext cx="1093366" cy="995967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优势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2617" y="5019023"/>
            <a:ext cx="11666381" cy="1243455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标题 19"/>
          <p:cNvSpPr txBox="1"/>
          <p:nvPr>
            <p:custDataLst>
              <p:tags r:id="rId2"/>
            </p:custDataLst>
          </p:nvPr>
        </p:nvSpPr>
        <p:spPr>
          <a:xfrm>
            <a:off x="722630" y="1455420"/>
            <a:ext cx="2710815" cy="433705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资金管理</a:t>
            </a:r>
            <a:endParaRPr lang="zh-CN" altLang="en-US" sz="1800" dirty="0" smtClean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4696" y="1873399"/>
            <a:ext cx="3224344" cy="28613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订单收款：</a:t>
            </a:r>
            <a:r>
              <a:rPr lang="zh-CN" altLang="en-US" sz="1200" dirty="0" smtClean="0">
                <a:latin typeface="+mn-ea"/>
              </a:rPr>
              <a:t>即支持云商通交易模式，又支持存量收银宝交易模式。</a:t>
            </a:r>
            <a:endParaRPr lang="zh-CN" altLang="en-US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200" dirty="0" smtClean="0">
              <a:latin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latin typeface="+mn-ea"/>
              </a:rPr>
              <a:t>订单抽佣：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基于收款订单，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支持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实时分账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/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+mn-ea"/>
              </a:rPr>
              <a:t>延时分账至服务商，实现服务商基于商户流水抽佣。</a:t>
            </a:r>
            <a:endParaRPr lang="zh-CN" altLang="en-US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endParaRPr lang="zh-CN" altLang="en-US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+mn-ea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200" b="1" dirty="0" smtClean="0">
                <a:solidFill>
                  <a:schemeClr val="tx1"/>
                </a:solidFill>
              </a:rPr>
              <a:t>委托结算协议管理</a:t>
            </a:r>
            <a:r>
              <a:rPr lang="zh-CN" altLang="en-US" sz="1200" b="1" dirty="0" smtClean="0">
                <a:latin typeface="+mn-ea"/>
              </a:rPr>
              <a:t>：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基于收单商户与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ISV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及其他业务参与方在线签署授权协议，约定订单资金分配比例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</a:t>
            </a:r>
            <a:r>
              <a:rPr lang="zh-CN" alt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金额。</a:t>
            </a:r>
            <a:endParaRPr lang="en-US" altLang="zh-CN" sz="1200" dirty="0" err="1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52575" y="1276603"/>
            <a:ext cx="3403638" cy="3497764"/>
          </a:xfrm>
          <a:prstGeom prst="roundRect">
            <a:avLst>
              <a:gd name="adj" fmla="val 4965"/>
            </a:avLst>
          </a:prstGeom>
          <a:noFill/>
          <a:ln>
            <a:solidFill>
              <a:srgbClr val="2F5597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4394" y="5094089"/>
            <a:ext cx="8794750" cy="106045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支持已对接收银宝的</a:t>
            </a:r>
            <a:r>
              <a:rPr lang="zh-CN" altLang="en-US" sz="1400" dirty="0">
                <a:solidFill>
                  <a:schemeClr val="tx1"/>
                </a:solidFill>
                <a:latin typeface="微软雅黑" charset="0"/>
                <a:ea typeface="微软雅黑" charset="0"/>
              </a:rPr>
              <a:t>服务商</a:t>
            </a: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叠加账户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资金管理</a:t>
            </a: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服务，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收单交易功能无需改造。</a:t>
            </a:r>
            <a:endParaRPr lang="zh-CN" altLang="da-DK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da-DK" sz="1400" dirty="0">
                <a:latin typeface="微软雅黑" panose="020B0503020204020204" charset="-122"/>
                <a:ea typeface="微软雅黑" panose="020B0503020204020204" charset="-122"/>
              </a:rPr>
              <a:t>基于订单维度进行管理，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支持批量订单清分；基于业务规则支持自定义账期，实现管理账期。</a:t>
            </a:r>
            <a:endParaRPr lang="zh-CN" altLang="da-DK" sz="1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27330" indent="-22733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可口可乐在乎体 楷体" panose="020B0A05030303020204" charset="-122"/>
              </a:rPr>
              <a:t>基于真实的业务关系和委托结算协议支撑，实现</a:t>
            </a:r>
            <a:r>
              <a:rPr lang="zh-CN" altLang="en-US" sz="1400" dirty="0">
                <a:solidFill>
                  <a:schemeClr val="tx1"/>
                </a:solidFill>
                <a:latin typeface="微软雅黑" charset="0"/>
                <a:ea typeface="微软雅黑" charset="0"/>
                <a:cs typeface="可口可乐在乎体 楷体" charset="0"/>
              </a:rPr>
              <a:t>资金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可口可乐在乎体 楷体" panose="020B0A05030303020204" charset="-122"/>
              </a:rPr>
              <a:t>高效分类结算。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可口可乐在乎体 楷体" panose="020B0A0503030302020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002881" y="2178579"/>
            <a:ext cx="309563" cy="1893094"/>
          </a:xfrm>
          <a:prstGeom prst="rect">
            <a:avLst/>
          </a:prstGeom>
          <a:solidFill>
            <a:srgbClr val="EDEDED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消费者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5142679" y="2178627"/>
            <a:ext cx="351624" cy="1893059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通联收单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6" name="直接箭头连接符 5"/>
          <p:cNvCxnSpPr>
            <a:stCxn id="4" idx="3"/>
            <a:endCxn id="5" idx="1"/>
          </p:cNvCxnSpPr>
          <p:nvPr userDrawn="1"/>
        </p:nvCxnSpPr>
        <p:spPr>
          <a:xfrm>
            <a:off x="4313079" y="3125549"/>
            <a:ext cx="829945" cy="0"/>
          </a:xfrm>
          <a:prstGeom prst="straightConnector1">
            <a:avLst/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 userDrawn="1"/>
        </p:nvSpPr>
        <p:spPr>
          <a:xfrm>
            <a:off x="4468072" y="2775691"/>
            <a:ext cx="625475" cy="3492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40000"/>
              </a:lnSpc>
            </a:pPr>
            <a:r>
              <a:rPr lang="en-US" altLang="zh-CN" sz="1200" kern="100" dirty="0">
                <a:effectLst/>
                <a:latin typeface="+mn-ea"/>
                <a:cs typeface="江城圆体 400W" panose="020B0500000000000000" pitchFamily="34" charset="-122"/>
              </a:rPr>
              <a:t>1</a:t>
            </a:r>
            <a:r>
              <a:rPr lang="en-US" altLang="zh-CN" sz="1200" kern="100" dirty="0">
                <a:solidFill>
                  <a:schemeClr val="tx1"/>
                </a:solidFill>
                <a:cs typeface="江城圆体 400W" charset="0"/>
              </a:rPr>
              <a:t>.</a:t>
            </a:r>
            <a:r>
              <a:rPr lang="zh-CN" altLang="en-US" sz="1200" kern="100" dirty="0">
                <a:effectLst/>
                <a:latin typeface="+mn-ea"/>
                <a:cs typeface="江城圆体 400W" panose="020B0500000000000000" pitchFamily="34" charset="-122"/>
              </a:rPr>
              <a:t>消费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150437" y="2859193"/>
            <a:ext cx="1225584" cy="530543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收单商户</a:t>
            </a:r>
            <a:endParaRPr lang="zh-CN" altLang="en-US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  <a:sym typeface="+mn-ea"/>
              </a:rPr>
              <a:t>（待结算户）</a:t>
            </a:r>
            <a:endParaRPr lang="zh-CN" altLang="en-US" sz="1400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15" name="直接箭头连接符 14"/>
          <p:cNvCxnSpPr>
            <a:stCxn id="5" idx="3"/>
          </p:cNvCxnSpPr>
          <p:nvPr userDrawn="1"/>
        </p:nvCxnSpPr>
        <p:spPr>
          <a:xfrm>
            <a:off x="5494514" y="3125156"/>
            <a:ext cx="2617067" cy="0"/>
          </a:xfrm>
          <a:prstGeom prst="straightConnector1">
            <a:avLst/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 userDrawn="1"/>
        </p:nvSpPr>
        <p:spPr>
          <a:xfrm>
            <a:off x="7283127" y="2810789"/>
            <a:ext cx="740551" cy="278977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indent="0" algn="l" defTabSz="0" rtl="0" eaLnBrk="1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12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2.结算</a:t>
            </a:r>
            <a:endParaRPr lang="en-US" altLang="zh-CN" sz="12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10559036" y="2205703"/>
            <a:ext cx="1187580" cy="287655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</a:rPr>
              <a:t>服务商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10559025" y="3748395"/>
            <a:ext cx="1187613" cy="319456"/>
          </a:xfrm>
          <a:prstGeom prst="rect">
            <a:avLst/>
          </a:prstGeom>
          <a:solidFill>
            <a:srgbClr val="99C5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>
                <a:solidFill>
                  <a:srgbClr val="000000"/>
                </a:solidFill>
                <a:sym typeface="+mn-ea"/>
              </a:rPr>
              <a:t>合作方</a:t>
            </a: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cxnSp>
        <p:nvCxnSpPr>
          <p:cNvPr id="20" name="肘形连接符 19"/>
          <p:cNvCxnSpPr>
            <a:stCxn id="9" idx="3"/>
            <a:endCxn id="17" idx="1"/>
          </p:cNvCxnSpPr>
          <p:nvPr userDrawn="1"/>
        </p:nvCxnSpPr>
        <p:spPr>
          <a:xfrm flipV="1">
            <a:off x="9375775" y="2350135"/>
            <a:ext cx="1183005" cy="774700"/>
          </a:xfrm>
          <a:prstGeom prst="bentConnector3">
            <a:avLst>
              <a:gd name="adj1" fmla="val 50027"/>
            </a:avLst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>
            <a:stCxn id="9" idx="3"/>
            <a:endCxn id="18" idx="1"/>
          </p:cNvCxnSpPr>
          <p:nvPr userDrawn="1"/>
        </p:nvCxnSpPr>
        <p:spPr>
          <a:xfrm>
            <a:off x="9375775" y="3124835"/>
            <a:ext cx="1183005" cy="783590"/>
          </a:xfrm>
          <a:prstGeom prst="bentConnector3">
            <a:avLst>
              <a:gd name="adj1" fmla="val 50027"/>
            </a:avLst>
          </a:prstGeom>
          <a:ln w="19050" cap="flat" cmpd="sng" algn="ctr">
            <a:solidFill>
              <a:srgbClr val="979797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 userDrawn="1"/>
        </p:nvSpPr>
        <p:spPr>
          <a:xfrm>
            <a:off x="9996732" y="2721610"/>
            <a:ext cx="1927013" cy="6076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200" kern="100" dirty="0">
                <a:effectLst/>
                <a:latin typeface="+mn-ea"/>
                <a:cs typeface="江城圆体 400W" panose="020B0500000000000000" pitchFamily="34" charset="-122"/>
              </a:rPr>
              <a:t>3.</a:t>
            </a:r>
            <a:r>
              <a:rPr lang="zh-CN" altLang="en-US" sz="1200" kern="100" dirty="0">
                <a:effectLst/>
                <a:latin typeface="+mn-ea"/>
                <a:cs typeface="江城圆体 400W" panose="020B0500000000000000" pitchFamily="34" charset="-122"/>
              </a:rPr>
              <a:t>订单抽佣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  <a:p>
            <a:pPr algn="l">
              <a:lnSpc>
                <a:spcPct val="140000"/>
              </a:lnSpc>
            </a:pPr>
            <a:r>
              <a:rPr lang="zh-CN" altLang="en-US" sz="1200" kern="100" dirty="0">
                <a:effectLst/>
                <a:latin typeface="+mn-ea"/>
                <a:cs typeface="江城圆体 400W" charset="0"/>
              </a:rPr>
              <a:t>（自定义账期）</a:t>
            </a:r>
            <a:endParaRPr lang="zh-CN" altLang="en-US" sz="12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7970504" y="1667626"/>
            <a:ext cx="4048458" cy="2662335"/>
          </a:xfrm>
          <a:prstGeom prst="rect">
            <a:avLst/>
          </a:prstGeom>
          <a:noFill/>
          <a:ln w="19050" cap="flat" cmpd="sng" algn="ctr">
            <a:solidFill>
              <a:srgbClr val="ED7D31">
                <a:alpha val="100000"/>
              </a:srgbClr>
            </a:solidFill>
            <a:prstDash val="dashDot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7970520" y="3389736"/>
            <a:ext cx="2335366" cy="356447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indent="0" algn="l" defTabSz="0" rtl="0" eaLnBrk="1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2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签订委托授权结算协议</a:t>
            </a:r>
            <a:endParaRPr lang="zh-CN" altLang="en-US" sz="12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 userDrawn="1"/>
        </p:nvSpPr>
        <p:spPr>
          <a:xfrm>
            <a:off x="5494258" y="3396159"/>
            <a:ext cx="1552992" cy="512007"/>
          </a:xfrm>
          <a:prstGeom prst="roundRect">
            <a:avLst/>
          </a:prstGeom>
          <a:solidFill>
            <a:srgbClr val="FBE5D6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400" b="1">
                <a:solidFill>
                  <a:srgbClr val="000000"/>
                </a:solidFill>
              </a:rPr>
              <a:t>存量</a:t>
            </a:r>
            <a:r>
              <a:rPr lang="en-US" altLang="zh-CN" sz="1400" b="1">
                <a:solidFill>
                  <a:srgbClr val="000000"/>
                </a:solidFill>
              </a:rPr>
              <a:t>ISV</a:t>
            </a:r>
            <a:endParaRPr lang="en-US" altLang="zh-CN" sz="1400" b="1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</a:rPr>
              <a:t>收银宝</a:t>
            </a:r>
            <a:r>
              <a:rPr lang="zh-CN" altLang="en-US" sz="1400">
                <a:solidFill>
                  <a:srgbClr val="000000"/>
                </a:solidFill>
              </a:rPr>
              <a:t>交易模式</a:t>
            </a: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23" name="圆角矩形 22"/>
          <p:cNvSpPr/>
          <p:nvPr userDrawn="1"/>
        </p:nvSpPr>
        <p:spPr>
          <a:xfrm>
            <a:off x="5494258" y="2349549"/>
            <a:ext cx="1552992" cy="512007"/>
          </a:xfrm>
          <a:prstGeom prst="roundRect">
            <a:avLst/>
          </a:prstGeom>
          <a:solidFill>
            <a:srgbClr val="FBE5D6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400" b="1">
                <a:solidFill>
                  <a:srgbClr val="000000"/>
                </a:solidFill>
              </a:rPr>
              <a:t>新增</a:t>
            </a:r>
            <a:r>
              <a:rPr lang="en-US" altLang="zh-CN" sz="1400" b="1">
                <a:solidFill>
                  <a:srgbClr val="000000"/>
                </a:solidFill>
              </a:rPr>
              <a:t>ISV</a:t>
            </a:r>
            <a:endParaRPr lang="en-US" altLang="zh-CN" sz="1400" b="1">
              <a:solidFill>
                <a:srgbClr val="000000"/>
              </a:solidFill>
            </a:endParaRPr>
          </a:p>
          <a:p>
            <a:pPr algn="ctr">
              <a:buClrTx/>
              <a:buSzTx/>
              <a:buFontTx/>
            </a:pPr>
            <a:r>
              <a:rPr lang="zh-CN" altLang="en-US" sz="1400">
                <a:solidFill>
                  <a:srgbClr val="000000"/>
                </a:solidFill>
              </a:rPr>
              <a:t>云商通交易模式</a:t>
            </a:r>
            <a:endParaRPr lang="en-US" altLang="zh-CN" sz="1400">
              <a:solidFill>
                <a:srgbClr val="000000"/>
              </a:solidFill>
            </a:endParaRPr>
          </a:p>
        </p:txBody>
      </p:sp>
      <p:sp>
        <p:nvSpPr>
          <p:cNvPr id="25" name="标题 19"/>
          <p:cNvSpPr txBox="1"/>
          <p:nvPr>
            <p:custDataLst>
              <p:tags r:id="rId3"/>
            </p:custDataLst>
          </p:nvPr>
        </p:nvSpPr>
        <p:spPr>
          <a:xfrm>
            <a:off x="9267959" y="1741636"/>
            <a:ext cx="1581179" cy="344327"/>
          </a:xfrm>
          <a:prstGeom prst="rect">
            <a:avLst/>
          </a:prstGeom>
          <a:noFill/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rgbClr val="000000"/>
                </a:solidFill>
              </a:rPr>
              <a:t>账户服务</a:t>
            </a:r>
            <a:endParaRPr lang="zh-CN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3881239" y="1672317"/>
            <a:ext cx="3401844" cy="2662335"/>
          </a:xfrm>
          <a:prstGeom prst="rect">
            <a:avLst/>
          </a:prstGeom>
          <a:noFill/>
          <a:ln w="19050" cap="flat" cmpd="sng" algn="ctr">
            <a:solidFill>
              <a:srgbClr val="ED7D31">
                <a:alpha val="100000"/>
              </a:srgbClr>
            </a:solidFill>
            <a:prstDash val="dashDot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sym typeface="+mn-ea"/>
            </a:endParaRPr>
          </a:p>
        </p:txBody>
      </p:sp>
      <p:sp>
        <p:nvSpPr>
          <p:cNvPr id="27" name="标题 19"/>
          <p:cNvSpPr txBox="1"/>
          <p:nvPr>
            <p:custDataLst>
              <p:tags r:id="rId4"/>
            </p:custDataLst>
          </p:nvPr>
        </p:nvSpPr>
        <p:spPr>
          <a:xfrm>
            <a:off x="4791585" y="1741636"/>
            <a:ext cx="1581179" cy="344327"/>
          </a:xfrm>
          <a:prstGeom prst="rect">
            <a:avLst/>
          </a:prstGeom>
          <a:noFill/>
          <a:ln>
            <a:noFill/>
          </a:ln>
        </p:spPr>
        <p:txBody>
          <a:bodyPr rtlCol="0" anchor="ctr">
            <a:noAutofit/>
          </a:bodyPr>
          <a:lstStyle>
            <a:defPPr>
              <a:defRPr lang="zh-CN"/>
            </a:defPPr>
            <a:lvl1pPr algn="ctr">
              <a:defRPr kumimoji="1" sz="2800" b="1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1800" dirty="0" smtClean="0">
                <a:solidFill>
                  <a:srgbClr val="000000"/>
                </a:solidFill>
              </a:rPr>
              <a:t>收单服务</a:t>
            </a:r>
            <a:endParaRPr lang="zh-CN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8" name="加号 27"/>
          <p:cNvSpPr/>
          <p:nvPr userDrawn="1"/>
        </p:nvSpPr>
        <p:spPr>
          <a:xfrm>
            <a:off x="7494888" y="2280125"/>
            <a:ext cx="317007" cy="338141"/>
          </a:xfrm>
          <a:prstGeom prst="mathPlus">
            <a:avLst/>
          </a:prstGeom>
          <a:solidFill>
            <a:srgbClr val="016EFF">
              <a:alpha val="100000"/>
            </a:srgbClr>
          </a:solidFill>
          <a:ln w="12700" cap="flat" cmpd="sng" algn="ctr">
            <a:solidFill>
              <a:srgbClr val="AEB5C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>
              <a:solidFill>
                <a:srgbClr val="000000"/>
              </a:solidFill>
              <a:highlight>
                <a:srgbClr val="0000FF"/>
              </a:highlight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514340" y="3048000"/>
            <a:ext cx="5412740" cy="89344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tx2"/>
                </a:solidFill>
              </a:rPr>
              <a:t>业务运营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575549" y="966615"/>
            <a:ext cx="4351080" cy="2062700"/>
          </a:xfrm>
        </p:spPr>
        <p:txBody>
          <a:bodyPr/>
          <a:lstStyle/>
          <a:p>
            <a:r>
              <a:rPr lang="en-US" altLang="zh-CN" dirty="0"/>
              <a:t>0</a:t>
            </a:r>
            <a:r>
              <a:rPr lang="en-US" altLang="zh-CN" dirty="0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40000">
                      <a:schemeClr val="accent1"/>
                    </a:gs>
                  </a:gsLst>
                  <a:lin ang="2700000" scaled="1"/>
                  <a:tileRect/>
                </a:gradFill>
              </a:rPr>
              <a:t>3</a:t>
            </a:r>
            <a:endParaRPr lang="en-US" altLang="zh-CN" dirty="0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40000">
                    <a:schemeClr val="accent1"/>
                  </a:gs>
                </a:gsLst>
                <a:lin ang="2700000" scaled="1"/>
                <a:tileRect/>
              </a:gra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875" y="614680"/>
            <a:ext cx="297180" cy="2895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3995"/>
            <a:ext cx="2731770" cy="85661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22344" y="3597252"/>
            <a:ext cx="156210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b="1" dirty="0">
                <a:latin typeface="+mn-ea"/>
              </a:rPr>
              <a:t>Step2-</a:t>
            </a:r>
            <a:r>
              <a:rPr lang="zh-CN" altLang="en-US" sz="1200" b="1" dirty="0">
                <a:latin typeface="+mn-ea"/>
              </a:rPr>
              <a:t>客户注册</a:t>
            </a:r>
            <a:endParaRPr lang="en-US" altLang="zh-CN" sz="1200" b="1" dirty="0">
              <a:latin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253479" y="4151879"/>
            <a:ext cx="1921401" cy="70417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l">
              <a:buFont typeface="Wingdings" panose="05000000000000000000" pitchFamily="2" charset="2"/>
              <a:buChar char="l"/>
            </a:pPr>
            <a:r>
              <a:rPr lang="zh-CN" altLang="en-US" sz="1200" dirty="0"/>
              <a:t>客户信息录入</a:t>
            </a:r>
            <a:endParaRPr dirty="0"/>
          </a:p>
        </p:txBody>
      </p:sp>
      <p:sp>
        <p:nvSpPr>
          <p:cNvPr id="8" name="圆角矩形 7"/>
          <p:cNvSpPr/>
          <p:nvPr/>
        </p:nvSpPr>
        <p:spPr>
          <a:xfrm>
            <a:off x="2376624" y="5162534"/>
            <a:ext cx="165354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3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申请产品开通</a:t>
            </a:r>
            <a:endParaRPr lang="zh-CN" altLang="en-US" sz="1200" b="1" dirty="0">
              <a:latin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253526" y="5769156"/>
            <a:ext cx="1921401" cy="815201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账户产品：</a:t>
            </a:r>
            <a:r>
              <a:rPr lang="en-US" altLang="zh-CN" sz="1050" dirty="0">
                <a:solidFill>
                  <a:schemeClr val="dk1"/>
                </a:solidFill>
              </a:rPr>
              <a:t>ISV</a:t>
            </a:r>
            <a:r>
              <a:rPr lang="zh-CN" altLang="en-US" sz="1050" dirty="0">
                <a:solidFill>
                  <a:schemeClr val="dk1"/>
                </a:solidFill>
              </a:rPr>
              <a:t>服务版</a:t>
            </a:r>
            <a:endParaRPr lang="zh-CN" altLang="en-US" sz="1050" dirty="0">
              <a:solidFill>
                <a:schemeClr val="dk1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dk1"/>
                </a:solidFill>
                <a:latin typeface="+mn-ea"/>
              </a:rPr>
              <a:t>ISV代理商</a:t>
            </a:r>
            <a:r>
              <a:rPr lang="zh-CN" altLang="en-US" sz="1050" dirty="0">
                <a:latin typeface="+mn-ea"/>
              </a:rPr>
              <a:t>：客户注册时录入的代理商号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36326" y="2042633"/>
            <a:ext cx="156210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STEP4-</a:t>
            </a:r>
            <a:r>
              <a:rPr lang="zh-CN" altLang="en-US" sz="1200" b="1" dirty="0">
                <a:latin typeface="+mn-ea"/>
              </a:rPr>
              <a:t>准入审批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223986" y="2594610"/>
            <a:ext cx="1905517" cy="1114182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账户产品审批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336328" y="4117869"/>
            <a:ext cx="156210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5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上线审批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223986" y="4721701"/>
            <a:ext cx="1905547" cy="166878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账户产品上线材料：</a:t>
            </a:r>
            <a:r>
              <a:rPr lang="zh-CN" altLang="en-US" sz="1000" dirty="0">
                <a:latin typeface="+mn-ea"/>
              </a:rPr>
              <a:t>测试报告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商户上线申请表等</a:t>
            </a:r>
            <a:endParaRPr lang="zh-CN" altLang="en-US" sz="10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账户产品协议：</a:t>
            </a:r>
            <a:r>
              <a:rPr lang="zh-CN" altLang="en-US" sz="1000" dirty="0">
                <a:latin typeface="+mn-ea"/>
              </a:rPr>
              <a:t>云商通协议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收费情况</a:t>
            </a:r>
            <a:endParaRPr lang="zh-CN" altLang="en-US" sz="10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上线审批意见：</a:t>
            </a:r>
            <a:r>
              <a:rPr lang="zh-CN" altLang="en-US" sz="1000" dirty="0">
                <a:latin typeface="+mn-ea"/>
              </a:rPr>
              <a:t>订单限额</a:t>
            </a:r>
            <a:r>
              <a:rPr lang="en-US" altLang="zh-CN" sz="1000" dirty="0">
                <a:latin typeface="+mn-ea"/>
              </a:rPr>
              <a:t>/</a:t>
            </a:r>
            <a:r>
              <a:rPr lang="zh-CN" altLang="en-US" sz="1000" dirty="0">
                <a:latin typeface="+mn-ea"/>
              </a:rPr>
              <a:t>风险评级</a:t>
            </a:r>
            <a:endParaRPr lang="zh-CN" altLang="en-US" sz="1000" dirty="0">
              <a:latin typeface="+mn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355241" y="2042633"/>
            <a:ext cx="156210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latin typeface="+mn-ea"/>
              </a:rPr>
              <a:t>STEP</a:t>
            </a:r>
            <a:r>
              <a:rPr lang="en-US" altLang="zh-CN" sz="1200" b="1" dirty="0">
                <a:solidFill>
                  <a:schemeClr val="lt1"/>
                </a:solidFill>
              </a:rPr>
              <a:t>6</a:t>
            </a:r>
            <a:r>
              <a:rPr lang="en-US" altLang="zh-CN" sz="1200" b="1" dirty="0">
                <a:latin typeface="+mn-ea"/>
              </a:rPr>
              <a:t>-</a:t>
            </a:r>
            <a:r>
              <a:rPr lang="zh-CN" altLang="en-US" sz="1200" b="1" dirty="0">
                <a:latin typeface="+mn-ea"/>
              </a:rPr>
              <a:t>业务配置</a:t>
            </a:r>
            <a:endParaRPr lang="zh-CN" altLang="en-US" sz="1400" b="1" dirty="0">
              <a:latin typeface="+mn-ea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181848" y="2594555"/>
            <a:ext cx="1913230" cy="166878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按审批通过项系统自动执行配置</a:t>
            </a:r>
            <a:endParaRPr lang="en-US" altLang="zh-CN" sz="12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endParaRPr lang="zh-CN" altLang="en-US" sz="1200" dirty="0">
              <a:latin typeface="+mn-ea"/>
            </a:endParaRPr>
          </a:p>
          <a:p>
            <a:pPr marL="171450" indent="-171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l"/>
            </a:pPr>
            <a:r>
              <a:rPr lang="zh-CN" altLang="en-US" sz="1200" dirty="0">
                <a:latin typeface="+mn-ea"/>
              </a:rPr>
              <a:t>查询返回配置结果，并提供业务支撑系统展示。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9" name="文本占位符 6"/>
          <p:cNvSpPr txBox="1"/>
          <p:nvPr/>
        </p:nvSpPr>
        <p:spPr>
          <a:xfrm>
            <a:off x="2376587" y="1449617"/>
            <a:ext cx="2252718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分公司录入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分公司审批</a:t>
            </a:r>
            <a:endParaRPr lang="en-US" altLang="en-US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21" name="文本占位符 6"/>
          <p:cNvSpPr txBox="1"/>
          <p:nvPr/>
        </p:nvSpPr>
        <p:spPr>
          <a:xfrm>
            <a:off x="5316085" y="1421640"/>
            <a:ext cx="2252718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</a:rPr>
              <a:t>分公司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事业部</a:t>
            </a:r>
            <a:r>
              <a:rPr lang="en-US" altLang="zh-CN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</a:t>
            </a:r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运营中心</a:t>
            </a:r>
            <a:endParaRPr lang="en-US" altLang="zh-CN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23" name="文本占位符 6"/>
          <p:cNvSpPr txBox="1"/>
          <p:nvPr/>
        </p:nvSpPr>
        <p:spPr>
          <a:xfrm>
            <a:off x="8692144" y="1449586"/>
            <a:ext cx="888234" cy="5125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rgbClr val="0962AD"/>
                </a:solidFill>
                <a:latin typeface="+mn-ea"/>
                <a:sym typeface="Wingdings" panose="05000000000000000000" pitchFamily="2" charset="2"/>
              </a:rPr>
              <a:t>运营中心</a:t>
            </a:r>
            <a:endParaRPr lang="en-US" altLang="zh-CN" sz="1200" b="1" dirty="0">
              <a:solidFill>
                <a:srgbClr val="0962AD"/>
              </a:solidFill>
              <a:latin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23804" y="1881720"/>
            <a:ext cx="2593515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786965" y="1881720"/>
            <a:ext cx="2602158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840156" y="1875945"/>
            <a:ext cx="2592161" cy="4883826"/>
          </a:xfrm>
          <a:prstGeom prst="roundRect">
            <a:avLst/>
          </a:prstGeom>
          <a:noFill/>
          <a:ln w="19050">
            <a:prstDash val="dash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482796" y="1133952"/>
            <a:ext cx="1692111" cy="312777"/>
          </a:xfrm>
          <a:prstGeom prst="roundRect">
            <a:avLst/>
          </a:prstGeom>
          <a:solidFill>
            <a:srgbClr val="0962A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统一运营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5271388" y="1133952"/>
            <a:ext cx="1692111" cy="312777"/>
          </a:xfrm>
          <a:prstGeom prst="roundRect">
            <a:avLst/>
          </a:prstGeom>
          <a:solidFill>
            <a:srgbClr val="0962A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业务支撑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8290205" y="1133951"/>
            <a:ext cx="1692111" cy="312777"/>
          </a:xfrm>
          <a:prstGeom prst="roundRect">
            <a:avLst/>
          </a:prstGeom>
          <a:solidFill>
            <a:srgbClr val="0962A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统一运营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4265428" y="1206456"/>
            <a:ext cx="783532" cy="156333"/>
          </a:xfrm>
          <a:prstGeom prst="rightArrow">
            <a:avLst/>
          </a:prstGeom>
          <a:solidFill>
            <a:srgbClr val="0962A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065168" y="1202730"/>
            <a:ext cx="866875" cy="160059"/>
          </a:xfrm>
          <a:prstGeom prst="rightArrow">
            <a:avLst/>
          </a:prstGeom>
          <a:solidFill>
            <a:srgbClr val="0962AD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433161" y="2042636"/>
            <a:ext cx="1562100" cy="411480"/>
          </a:xfrm>
          <a:prstGeom prst="roundRect">
            <a:avLst/>
          </a:prstGeom>
          <a:gradFill>
            <a:gsLst>
              <a:gs pos="0">
                <a:srgbClr val="0962AD"/>
              </a:gs>
              <a:gs pos="100000">
                <a:schemeClr val="accent3"/>
              </a:gs>
            </a:gsLst>
            <a:lin ang="16200000" scaled="0"/>
          </a:gra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lvl="0" algn="ctr"/>
            <a:r>
              <a:rPr lang="en-US" altLang="zh-CN" sz="1200" b="1" dirty="0">
                <a:latin typeface="+mn-ea"/>
              </a:rPr>
              <a:t>Step1-</a:t>
            </a:r>
            <a:r>
              <a:rPr lang="zh-CN" altLang="en-US" sz="1200" b="1" dirty="0">
                <a:solidFill>
                  <a:schemeClr val="lt1"/>
                </a:solidFill>
              </a:rPr>
              <a:t>代理商</a:t>
            </a:r>
            <a:r>
              <a:rPr lang="zh-CN" altLang="en-US" sz="1200" b="1" dirty="0">
                <a:latin typeface="+mn-ea"/>
              </a:rPr>
              <a:t>注册</a:t>
            </a:r>
            <a:endParaRPr lang="en-US" altLang="zh-CN" sz="1200" b="1" dirty="0">
              <a:latin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242684" y="2594701"/>
            <a:ext cx="1921401" cy="704170"/>
          </a:xfrm>
          <a:prstGeom prst="roundRect">
            <a:avLst/>
          </a:prstGeom>
          <a:ln>
            <a:solidFill>
              <a:srgbClr val="0962A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marL="171450" lvl="0" indent="-171450" algn="l">
              <a:buFont typeface="Wingdings" panose="05000000000000000000" pitchFamily="2" charset="2"/>
              <a:buChar char="l"/>
            </a:pPr>
            <a:r>
              <a:rPr lang="zh-CN" altLang="en-US" sz="1200" dirty="0"/>
              <a:t>代理商信息录入</a:t>
            </a:r>
            <a:endParaRPr dirty="0"/>
          </a:p>
        </p:txBody>
      </p:sp>
      <p:sp>
        <p:nvSpPr>
          <p:cNvPr id="24" name="标题 2"/>
          <p:cNvSpPr/>
          <p:nvPr/>
        </p:nvSpPr>
        <p:spPr>
          <a:xfrm>
            <a:off x="695960" y="360045"/>
            <a:ext cx="4958080" cy="5988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产品开通流程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>
            <p:custDataLst>
              <p:tags r:id="rId1"/>
            </p:custDataLst>
          </p:nvPr>
        </p:nvGrpSpPr>
        <p:grpSpPr>
          <a:xfrm>
            <a:off x="7138153" y="1130102"/>
            <a:ext cx="2817212" cy="2806700"/>
            <a:chOff x="1333500" y="2025650"/>
            <a:chExt cx="2817212" cy="2806700"/>
          </a:xfrm>
          <a:solidFill>
            <a:srgbClr val="2F5597"/>
          </a:solidFill>
        </p:grpSpPr>
        <p:sp>
          <p:nvSpPr>
            <p:cNvPr id="39" name="椭圆 38"/>
            <p:cNvSpPr/>
            <p:nvPr>
              <p:custDataLst>
                <p:tags r:id="rId2"/>
              </p:custDataLst>
            </p:nvPr>
          </p:nvSpPr>
          <p:spPr>
            <a:xfrm>
              <a:off x="1333500" y="2025650"/>
              <a:ext cx="2817212" cy="28067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椭圆 39"/>
            <p:cNvSpPr/>
            <p:nvPr>
              <p:custDataLst>
                <p:tags r:id="rId3"/>
              </p:custDataLst>
            </p:nvPr>
          </p:nvSpPr>
          <p:spPr>
            <a:xfrm>
              <a:off x="1509485" y="2202543"/>
              <a:ext cx="2452914" cy="2452914"/>
            </a:xfrm>
            <a:prstGeom prst="ellipse">
              <a:avLst/>
            </a:prstGeom>
            <a:grpFill/>
            <a:ln w="28575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>
            <p:custDataLst>
              <p:tags r:id="rId4"/>
            </p:custDataLst>
          </p:nvPr>
        </p:nvGrpSpPr>
        <p:grpSpPr>
          <a:xfrm>
            <a:off x="7240102" y="1509328"/>
            <a:ext cx="2613025" cy="2074414"/>
            <a:chOff x="1435449" y="2404876"/>
            <a:chExt cx="2613025" cy="2074414"/>
          </a:xfrm>
          <a:solidFill>
            <a:srgbClr val="2F5597"/>
          </a:solidFill>
        </p:grpSpPr>
        <p:sp>
          <p:nvSpPr>
            <p:cNvPr id="45" name="文本框 44"/>
            <p:cNvSpPr txBox="1"/>
            <p:nvPr>
              <p:custDataLst>
                <p:tags r:id="rId5"/>
              </p:custDataLst>
            </p:nvPr>
          </p:nvSpPr>
          <p:spPr>
            <a:xfrm>
              <a:off x="1435449" y="3029716"/>
              <a:ext cx="2613025" cy="4603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外部合作</a:t>
              </a:r>
              <a:endPara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46" name="文本框 45"/>
            <p:cNvSpPr txBox="1"/>
            <p:nvPr>
              <p:custDataLst>
                <p:tags r:id="rId6"/>
              </p:custDataLst>
            </p:nvPr>
          </p:nvSpPr>
          <p:spPr>
            <a:xfrm>
              <a:off x="1711039" y="3429000"/>
              <a:ext cx="2127277" cy="1050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buClrTx/>
                <a:buSzTx/>
                <a:buFontTx/>
              </a:pPr>
              <a:r>
                <a:rPr lang="zh-CN" altLang="en-US" sz="12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外部合作方有支付抽佣</a:t>
              </a:r>
              <a:r>
                <a:rPr lang="en-US" altLang="zh-CN" sz="12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需求，已接收银宝可补充资金分账能力，未接收银宝可提供收单及资金分账能力</a:t>
              </a:r>
              <a:endParaRPr lang="en-US" altLang="zh-CN" sz="12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7" name="文本框 46"/>
            <p:cNvSpPr txBox="1"/>
            <p:nvPr>
              <p:custDataLst>
                <p:tags r:id="rId7"/>
              </p:custDataLst>
            </p:nvPr>
          </p:nvSpPr>
          <p:spPr>
            <a:xfrm>
              <a:off x="1911894" y="2404876"/>
              <a:ext cx="1648096" cy="6451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来源二</a:t>
              </a:r>
              <a:endParaRPr lang="zh-CN" altLang="en-US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2" name="组合 51"/>
          <p:cNvGrpSpPr/>
          <p:nvPr>
            <p:custDataLst>
              <p:tags r:id="rId8"/>
            </p:custDataLst>
          </p:nvPr>
        </p:nvGrpSpPr>
        <p:grpSpPr>
          <a:xfrm>
            <a:off x="2528968" y="1244441"/>
            <a:ext cx="2817212" cy="2806700"/>
            <a:chOff x="1333500" y="2025650"/>
            <a:chExt cx="2817212" cy="2806700"/>
          </a:xfrm>
          <a:solidFill>
            <a:srgbClr val="2F5597"/>
          </a:solidFill>
        </p:grpSpPr>
        <p:sp>
          <p:nvSpPr>
            <p:cNvPr id="53" name="椭圆 52"/>
            <p:cNvSpPr/>
            <p:nvPr>
              <p:custDataLst>
                <p:tags r:id="rId9"/>
              </p:custDataLst>
            </p:nvPr>
          </p:nvSpPr>
          <p:spPr>
            <a:xfrm>
              <a:off x="1333500" y="2025650"/>
              <a:ext cx="2817212" cy="28067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/>
            <p:cNvSpPr/>
            <p:nvPr>
              <p:custDataLst>
                <p:tags r:id="rId10"/>
              </p:custDataLst>
            </p:nvPr>
          </p:nvSpPr>
          <p:spPr>
            <a:xfrm>
              <a:off x="1509485" y="2202543"/>
              <a:ext cx="2452914" cy="2452914"/>
            </a:xfrm>
            <a:prstGeom prst="ellipse">
              <a:avLst/>
            </a:prstGeom>
            <a:grpFill/>
            <a:ln w="28575">
              <a:solidFill>
                <a:schemeClr val="bg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>
            <p:custDataLst>
              <p:tags r:id="rId11"/>
            </p:custDataLst>
          </p:nvPr>
        </p:nvGrpSpPr>
        <p:grpSpPr>
          <a:xfrm>
            <a:off x="2630917" y="1623667"/>
            <a:ext cx="2613025" cy="1630708"/>
            <a:chOff x="1435449" y="2404876"/>
            <a:chExt cx="2613025" cy="1630708"/>
          </a:xfrm>
          <a:solidFill>
            <a:srgbClr val="2F5597"/>
          </a:solidFill>
        </p:grpSpPr>
        <p:sp>
          <p:nvSpPr>
            <p:cNvPr id="56" name="文本框 55"/>
            <p:cNvSpPr txBox="1"/>
            <p:nvPr>
              <p:custDataLst>
                <p:tags r:id="rId12"/>
              </p:custDataLst>
            </p:nvPr>
          </p:nvSpPr>
          <p:spPr>
            <a:xfrm>
              <a:off x="1435449" y="3029716"/>
              <a:ext cx="2613025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分公司自拓</a:t>
              </a:r>
              <a:endParaRPr lang="zh-CN" altLang="en-US" sz="24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7" name="文本框 56"/>
            <p:cNvSpPr txBox="1"/>
            <p:nvPr>
              <p:custDataLst>
                <p:tags r:id="rId13"/>
              </p:custDataLst>
            </p:nvPr>
          </p:nvSpPr>
          <p:spPr>
            <a:xfrm>
              <a:off x="1746757" y="3429000"/>
              <a:ext cx="2040896" cy="606584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30000"/>
                </a:lnSpc>
                <a:buClrTx/>
                <a:buSzTx/>
                <a:buFontTx/>
              </a:pPr>
              <a:r>
                <a:rPr lang="zh-CN" altLang="en-US" sz="1200" dirty="0" smtClean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分公司存量客户或新客户，有支付抽佣诉求。</a:t>
              </a:r>
              <a:endParaRPr lang="en-US" altLang="zh-CN" sz="12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58" name="文本框 57"/>
            <p:cNvSpPr txBox="1"/>
            <p:nvPr>
              <p:custDataLst>
                <p:tags r:id="rId14"/>
              </p:custDataLst>
            </p:nvPr>
          </p:nvSpPr>
          <p:spPr>
            <a:xfrm>
              <a:off x="1911894" y="2404876"/>
              <a:ext cx="164809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来源一</a:t>
              </a:r>
              <a:endParaRPr lang="zh-CN" altLang="en-US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26" name="圆角矩形 6"/>
          <p:cNvSpPr/>
          <p:nvPr/>
        </p:nvSpPr>
        <p:spPr>
          <a:xfrm>
            <a:off x="370390" y="4504419"/>
            <a:ext cx="11424213" cy="2151024"/>
          </a:xfrm>
          <a:prstGeom prst="roundRect">
            <a:avLst>
              <a:gd name="adj" fmla="val 3888"/>
            </a:avLst>
          </a:prstGeom>
          <a:solidFill>
            <a:schemeClr val="bg1"/>
          </a:solidFill>
          <a:ln w="12700"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圆角矩形 4"/>
          <p:cNvSpPr/>
          <p:nvPr/>
        </p:nvSpPr>
        <p:spPr>
          <a:xfrm>
            <a:off x="4411622" y="4273793"/>
            <a:ext cx="3264363" cy="483490"/>
          </a:xfrm>
          <a:prstGeom prst="roundRect">
            <a:avLst/>
          </a:prstGeom>
          <a:solidFill>
            <a:srgbClr val="2F5597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zh-CN" altLang="en-US" sz="2800" b="1" spc="600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目标客户</a:t>
            </a:r>
            <a:endParaRPr lang="zh-CN" altLang="en-US" sz="2800" b="1" spc="600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Rectangle 12"/>
          <p:cNvSpPr/>
          <p:nvPr/>
        </p:nvSpPr>
        <p:spPr>
          <a:xfrm>
            <a:off x="469187" y="4987909"/>
            <a:ext cx="8717713" cy="19069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各类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软件技术服务商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，为线下门店提供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支付服务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能力和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手续费抽佣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诉求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各类</a:t>
            </a: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连锁品牌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门店单独收银，品牌方存在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抽佣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和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统一对账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诉求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标题 2"/>
          <p:cNvSpPr/>
          <p:nvPr/>
        </p:nvSpPr>
        <p:spPr>
          <a:xfrm>
            <a:off x="695960" y="360045"/>
            <a:ext cx="4958080" cy="5988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chemeClr val="tx2"/>
                </a:solidFill>
              </a:rPr>
              <a:t>如何获客</a:t>
            </a:r>
            <a:endParaRPr lang="zh-CN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xtraShape"/>
          <p:cNvSpPr/>
          <p:nvPr/>
        </p:nvSpPr>
        <p:spPr bwMode="auto">
          <a:xfrm>
            <a:off x="425450" y="5236210"/>
            <a:ext cx="11347450" cy="1565275"/>
          </a:xfrm>
          <a:prstGeom prst="trapezoid">
            <a:avLst>
              <a:gd name="adj" fmla="val 118025"/>
            </a:avLst>
          </a:prstGeom>
          <a:solidFill>
            <a:schemeClr val="tx2">
              <a:lumMod val="25000"/>
              <a:lumOff val="75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l"/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503286" y="1330607"/>
            <a:ext cx="10680582" cy="3740147"/>
            <a:chOff x="188226" y="7592868"/>
            <a:chExt cx="11955063" cy="4186447"/>
          </a:xfrm>
        </p:grpSpPr>
        <p:sp>
          <p:nvSpPr>
            <p:cNvPr id="101" name="iṥḻïḋê"/>
            <p:cNvSpPr/>
            <p:nvPr>
              <p:custDataLst>
                <p:tags r:id="rId2"/>
              </p:custDataLst>
            </p:nvPr>
          </p:nvSpPr>
          <p:spPr>
            <a:xfrm>
              <a:off x="1237874" y="7806242"/>
              <a:ext cx="10282613" cy="1507499"/>
            </a:xfrm>
            <a:custGeom>
              <a:avLst/>
              <a:gdLst>
                <a:gd name="connsiteX0" fmla="*/ 0 w 7928658"/>
                <a:gd name="connsiteY0" fmla="*/ 1145913 h 1277840"/>
                <a:gd name="connsiteX1" fmla="*/ 2639028 w 7928658"/>
                <a:gd name="connsiteY1" fmla="*/ 19 h 1277840"/>
                <a:gd name="connsiteX2" fmla="*/ 5289630 w 7928658"/>
                <a:gd name="connsiteY2" fmla="*/ 1169062 h 1277840"/>
                <a:gd name="connsiteX3" fmla="*/ 7928658 w 7928658"/>
                <a:gd name="connsiteY3" fmla="*/ 1157488 h 1277840"/>
                <a:gd name="connsiteX0-1" fmla="*/ 0 w 9528689"/>
                <a:gd name="connsiteY0-2" fmla="*/ 1149011 h 1192171"/>
                <a:gd name="connsiteX1-3" fmla="*/ 2639028 w 9528689"/>
                <a:gd name="connsiteY1-4" fmla="*/ 3117 h 1192171"/>
                <a:gd name="connsiteX2-5" fmla="*/ 5289630 w 9528689"/>
                <a:gd name="connsiteY2-6" fmla="*/ 1172160 h 1192171"/>
                <a:gd name="connsiteX3-7" fmla="*/ 9528689 w 9528689"/>
                <a:gd name="connsiteY3-8" fmla="*/ 0 h 1192171"/>
                <a:gd name="connsiteX0-9" fmla="*/ 0 w 9010369"/>
                <a:gd name="connsiteY0-10" fmla="*/ 1145914 h 1189741"/>
                <a:gd name="connsiteX1-11" fmla="*/ 2639028 w 9010369"/>
                <a:gd name="connsiteY1-12" fmla="*/ 20 h 1189741"/>
                <a:gd name="connsiteX2-13" fmla="*/ 5289630 w 9010369"/>
                <a:gd name="connsiteY2-14" fmla="*/ 1169063 h 1189741"/>
                <a:gd name="connsiteX3-15" fmla="*/ 9010369 w 9010369"/>
                <a:gd name="connsiteY3-16" fmla="*/ 41974 h 1189741"/>
                <a:gd name="connsiteX0-17" fmla="*/ 0 w 9010369"/>
                <a:gd name="connsiteY0-18" fmla="*/ 1145914 h 1290896"/>
                <a:gd name="connsiteX1-19" fmla="*/ 2639028 w 9010369"/>
                <a:gd name="connsiteY1-20" fmla="*/ 20 h 1290896"/>
                <a:gd name="connsiteX2-21" fmla="*/ 5289630 w 9010369"/>
                <a:gd name="connsiteY2-22" fmla="*/ 1169063 h 1290896"/>
                <a:gd name="connsiteX3-23" fmla="*/ 9010369 w 9010369"/>
                <a:gd name="connsiteY3-24" fmla="*/ 41974 h 1290896"/>
                <a:gd name="connsiteX0-25" fmla="*/ 0 w 9494885"/>
                <a:gd name="connsiteY0-26" fmla="*/ 1145914 h 1340639"/>
                <a:gd name="connsiteX1-27" fmla="*/ 2639028 w 9494885"/>
                <a:gd name="connsiteY1-28" fmla="*/ 20 h 1340639"/>
                <a:gd name="connsiteX2-29" fmla="*/ 5289630 w 9494885"/>
                <a:gd name="connsiteY2-30" fmla="*/ 1169063 h 1340639"/>
                <a:gd name="connsiteX3-31" fmla="*/ 9494885 w 9494885"/>
                <a:gd name="connsiteY3-32" fmla="*/ 210991 h 1340639"/>
                <a:gd name="connsiteX0-33" fmla="*/ 0 w 9393475"/>
                <a:gd name="connsiteY0-34" fmla="*/ 1145914 h 1299615"/>
                <a:gd name="connsiteX1-35" fmla="*/ 2639028 w 9393475"/>
                <a:gd name="connsiteY1-36" fmla="*/ 20 h 1299615"/>
                <a:gd name="connsiteX2-37" fmla="*/ 5289630 w 9393475"/>
                <a:gd name="connsiteY2-38" fmla="*/ 1169063 h 1299615"/>
                <a:gd name="connsiteX3-39" fmla="*/ 9393475 w 9393475"/>
                <a:gd name="connsiteY3-40" fmla="*/ 75777 h 1299615"/>
                <a:gd name="connsiteX0-41" fmla="*/ 0 w 9123047"/>
                <a:gd name="connsiteY0-42" fmla="*/ 1145914 h 1340639"/>
                <a:gd name="connsiteX1-43" fmla="*/ 2639028 w 9123047"/>
                <a:gd name="connsiteY1-44" fmla="*/ 20 h 1340639"/>
                <a:gd name="connsiteX2-45" fmla="*/ 5289630 w 9123047"/>
                <a:gd name="connsiteY2-46" fmla="*/ 1169063 h 1340639"/>
                <a:gd name="connsiteX3-47" fmla="*/ 9123047 w 9123047"/>
                <a:gd name="connsiteY3-48" fmla="*/ 210991 h 1340639"/>
                <a:gd name="connsiteX0-49" fmla="*/ 0 w 9123047"/>
                <a:gd name="connsiteY0-50" fmla="*/ 1145914 h 1266751"/>
                <a:gd name="connsiteX1-51" fmla="*/ 2639028 w 9123047"/>
                <a:gd name="connsiteY1-52" fmla="*/ 20 h 1266751"/>
                <a:gd name="connsiteX2-53" fmla="*/ 5289630 w 9123047"/>
                <a:gd name="connsiteY2-54" fmla="*/ 1169063 h 1266751"/>
                <a:gd name="connsiteX3-55" fmla="*/ 9123047 w 9123047"/>
                <a:gd name="connsiteY3-56" fmla="*/ 210991 h 1266751"/>
                <a:gd name="connsiteX0-57" fmla="*/ 0 w 9123047"/>
                <a:gd name="connsiteY0-58" fmla="*/ 1145914 h 1337500"/>
                <a:gd name="connsiteX1-59" fmla="*/ 2639028 w 9123047"/>
                <a:gd name="connsiteY1-60" fmla="*/ 20 h 1337500"/>
                <a:gd name="connsiteX2-61" fmla="*/ 5289630 w 9123047"/>
                <a:gd name="connsiteY2-62" fmla="*/ 1169063 h 1337500"/>
                <a:gd name="connsiteX3-63" fmla="*/ 9123047 w 9123047"/>
                <a:gd name="connsiteY3-64" fmla="*/ 210991 h 1337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9123047" h="1337500">
                  <a:moveTo>
                    <a:pt x="0" y="1145914"/>
                  </a:moveTo>
                  <a:cubicBezTo>
                    <a:pt x="878711" y="571038"/>
                    <a:pt x="1757423" y="-3838"/>
                    <a:pt x="2639028" y="20"/>
                  </a:cubicBezTo>
                  <a:cubicBezTo>
                    <a:pt x="3520633" y="3878"/>
                    <a:pt x="4408025" y="976151"/>
                    <a:pt x="5289630" y="1169063"/>
                  </a:cubicBezTo>
                  <a:cubicBezTo>
                    <a:pt x="6171235" y="1361975"/>
                    <a:pt x="8041514" y="1676642"/>
                    <a:pt x="9123047" y="210991"/>
                  </a:cubicBezTo>
                </a:path>
              </a:pathLst>
            </a:custGeom>
            <a:ln w="762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2" name="îŝļîḍè"/>
            <p:cNvGrpSpPr/>
            <p:nvPr>
              <p:custDataLst>
                <p:tags r:id="rId3"/>
              </p:custDataLst>
            </p:nvPr>
          </p:nvGrpSpPr>
          <p:grpSpPr>
            <a:xfrm>
              <a:off x="1013479" y="8863838"/>
              <a:ext cx="462338" cy="462335"/>
              <a:chOff x="8192481" y="-1358828"/>
              <a:chExt cx="410200" cy="410198"/>
            </a:xfrm>
          </p:grpSpPr>
          <p:sp>
            <p:nvSpPr>
              <p:cNvPr id="103" name="îŝļíďé"/>
              <p:cNvSpPr/>
              <p:nvPr>
                <p:custDataLst>
                  <p:tags r:id="rId4"/>
                </p:custDataLst>
              </p:nvPr>
            </p:nvSpPr>
            <p:spPr>
              <a:xfrm>
                <a:off x="8192481" y="-1358828"/>
                <a:ext cx="410200" cy="410198"/>
              </a:xfrm>
              <a:prstGeom prst="ellipse">
                <a:avLst/>
              </a:prstGeom>
              <a:gradFill flip="none" rotWithShape="1">
                <a:gsLst>
                  <a:gs pos="0">
                    <a:srgbClr val="2590FB"/>
                  </a:gs>
                  <a:gs pos="100000">
                    <a:srgbClr val="0045EA"/>
                  </a:gs>
                </a:gsLst>
                <a:lin ang="2700000" scaled="1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" name="ïŝ1iḋe"/>
              <p:cNvSpPr/>
              <p:nvPr>
                <p:custDataLst>
                  <p:tags r:id="rId5"/>
                </p:custDataLst>
              </p:nvPr>
            </p:nvSpPr>
            <p:spPr>
              <a:xfrm>
                <a:off x="8308581" y="-1224599"/>
                <a:ext cx="178001" cy="14174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5" name="iṩḷíďé"/>
            <p:cNvGrpSpPr/>
            <p:nvPr>
              <p:custDataLst>
                <p:tags r:id="rId6"/>
              </p:custDataLst>
            </p:nvPr>
          </p:nvGrpSpPr>
          <p:grpSpPr>
            <a:xfrm>
              <a:off x="3972746" y="7592868"/>
              <a:ext cx="462338" cy="462335"/>
              <a:chOff x="5196297" y="2338133"/>
              <a:chExt cx="410200" cy="410198"/>
            </a:xfrm>
          </p:grpSpPr>
          <p:sp>
            <p:nvSpPr>
              <p:cNvPr id="106" name="iśľídê"/>
              <p:cNvSpPr/>
              <p:nvPr>
                <p:custDataLst>
                  <p:tags r:id="rId7"/>
                </p:custDataLst>
              </p:nvPr>
            </p:nvSpPr>
            <p:spPr>
              <a:xfrm>
                <a:off x="5196297" y="2338133"/>
                <a:ext cx="410200" cy="410198"/>
              </a:xfrm>
              <a:prstGeom prst="ellipse">
                <a:avLst/>
              </a:prstGeom>
              <a:gradFill flip="none" rotWithShape="1">
                <a:gsLst>
                  <a:gs pos="0">
                    <a:srgbClr val="2590FB"/>
                  </a:gs>
                  <a:gs pos="100000">
                    <a:srgbClr val="0045EA"/>
                  </a:gs>
                </a:gsLst>
                <a:lin ang="2700000" scaled="1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7" name="îŝľíḑê"/>
              <p:cNvSpPr/>
              <p:nvPr>
                <p:custDataLst>
                  <p:tags r:id="rId8"/>
                </p:custDataLst>
              </p:nvPr>
            </p:nvSpPr>
            <p:spPr>
              <a:xfrm>
                <a:off x="5320204" y="2454232"/>
                <a:ext cx="162386" cy="178001"/>
              </a:xfrm>
              <a:custGeom>
                <a:avLst/>
                <a:gdLst>
                  <a:gd name="connsiteX0" fmla="*/ 248770 w 495300"/>
                  <a:gd name="connsiteY0" fmla="*/ 621 h 542925"/>
                  <a:gd name="connsiteX1" fmla="*/ 496420 w 495300"/>
                  <a:gd name="connsiteY1" fmla="*/ 248271 h 542925"/>
                  <a:gd name="connsiteX2" fmla="*/ 323827 w 495300"/>
                  <a:gd name="connsiteY2" fmla="*/ 484396 h 542925"/>
                  <a:gd name="connsiteX3" fmla="*/ 346973 w 495300"/>
                  <a:gd name="connsiteY3" fmla="*/ 524496 h 542925"/>
                  <a:gd name="connsiteX4" fmla="*/ 420220 w 495300"/>
                  <a:gd name="connsiteY4" fmla="*/ 524496 h 542925"/>
                  <a:gd name="connsiteX5" fmla="*/ 420220 w 495300"/>
                  <a:gd name="connsiteY5" fmla="*/ 543546 h 542925"/>
                  <a:gd name="connsiteX6" fmla="*/ 77320 w 495300"/>
                  <a:gd name="connsiteY6" fmla="*/ 543546 h 542925"/>
                  <a:gd name="connsiteX7" fmla="*/ 77320 w 495300"/>
                  <a:gd name="connsiteY7" fmla="*/ 524496 h 542925"/>
                  <a:gd name="connsiteX8" fmla="*/ 150567 w 495300"/>
                  <a:gd name="connsiteY8" fmla="*/ 524496 h 542925"/>
                  <a:gd name="connsiteX9" fmla="*/ 173713 w 495300"/>
                  <a:gd name="connsiteY9" fmla="*/ 484396 h 542925"/>
                  <a:gd name="connsiteX10" fmla="*/ 1120 w 495300"/>
                  <a:gd name="connsiteY10" fmla="*/ 248271 h 542925"/>
                  <a:gd name="connsiteX11" fmla="*/ 248770 w 495300"/>
                  <a:gd name="connsiteY11" fmla="*/ 621 h 542925"/>
                  <a:gd name="connsiteX12" fmla="*/ 192763 w 495300"/>
                  <a:gd name="connsiteY12" fmla="*/ 489539 h 542925"/>
                  <a:gd name="connsiteX13" fmla="*/ 172570 w 495300"/>
                  <a:gd name="connsiteY13" fmla="*/ 524496 h 542925"/>
                  <a:gd name="connsiteX14" fmla="*/ 324970 w 495300"/>
                  <a:gd name="connsiteY14" fmla="*/ 524496 h 542925"/>
                  <a:gd name="connsiteX15" fmla="*/ 304777 w 495300"/>
                  <a:gd name="connsiteY15" fmla="*/ 489539 h 542925"/>
                  <a:gd name="connsiteX16" fmla="*/ 248770 w 495300"/>
                  <a:gd name="connsiteY16" fmla="*/ 495921 h 542925"/>
                  <a:gd name="connsiteX17" fmla="*/ 192763 w 495300"/>
                  <a:gd name="connsiteY17" fmla="*/ 489539 h 542925"/>
                  <a:gd name="connsiteX18" fmla="*/ 248770 w 495300"/>
                  <a:gd name="connsiteY18" fmla="*/ 143496 h 542925"/>
                  <a:gd name="connsiteX19" fmla="*/ 143995 w 495300"/>
                  <a:gd name="connsiteY19" fmla="*/ 248271 h 542925"/>
                  <a:gd name="connsiteX20" fmla="*/ 248770 w 495300"/>
                  <a:gd name="connsiteY20" fmla="*/ 353046 h 542925"/>
                  <a:gd name="connsiteX21" fmla="*/ 353545 w 495300"/>
                  <a:gd name="connsiteY21" fmla="*/ 248271 h 542925"/>
                  <a:gd name="connsiteX22" fmla="*/ 248770 w 495300"/>
                  <a:gd name="connsiteY22" fmla="*/ 143496 h 542925"/>
                  <a:gd name="connsiteX23" fmla="*/ 367833 w 495300"/>
                  <a:gd name="connsiteY23" fmla="*/ 114921 h 542925"/>
                  <a:gd name="connsiteX24" fmla="*/ 353545 w 495300"/>
                  <a:gd name="connsiteY24" fmla="*/ 129209 h 542925"/>
                  <a:gd name="connsiteX25" fmla="*/ 367833 w 495300"/>
                  <a:gd name="connsiteY25" fmla="*/ 143496 h 542925"/>
                  <a:gd name="connsiteX26" fmla="*/ 382120 w 495300"/>
                  <a:gd name="connsiteY26" fmla="*/ 129209 h 542925"/>
                  <a:gd name="connsiteX27" fmla="*/ 367833 w 495300"/>
                  <a:gd name="connsiteY27" fmla="*/ 114921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5300" h="542925">
                    <a:moveTo>
                      <a:pt x="248770" y="621"/>
                    </a:moveTo>
                    <a:cubicBezTo>
                      <a:pt x="385549" y="621"/>
                      <a:pt x="496420" y="111492"/>
                      <a:pt x="496420" y="248271"/>
                    </a:cubicBezTo>
                    <a:cubicBezTo>
                      <a:pt x="496420" y="358856"/>
                      <a:pt x="423935" y="452582"/>
                      <a:pt x="323827" y="484396"/>
                    </a:cubicBezTo>
                    <a:lnTo>
                      <a:pt x="346973" y="524496"/>
                    </a:lnTo>
                    <a:lnTo>
                      <a:pt x="420220" y="524496"/>
                    </a:lnTo>
                    <a:lnTo>
                      <a:pt x="420220" y="543546"/>
                    </a:lnTo>
                    <a:lnTo>
                      <a:pt x="77320" y="543546"/>
                    </a:lnTo>
                    <a:lnTo>
                      <a:pt x="77320" y="524496"/>
                    </a:lnTo>
                    <a:lnTo>
                      <a:pt x="150567" y="524496"/>
                    </a:lnTo>
                    <a:lnTo>
                      <a:pt x="173713" y="484396"/>
                    </a:lnTo>
                    <a:cubicBezTo>
                      <a:pt x="73605" y="452582"/>
                      <a:pt x="1120" y="358856"/>
                      <a:pt x="1120" y="248271"/>
                    </a:cubicBezTo>
                    <a:cubicBezTo>
                      <a:pt x="1120" y="111492"/>
                      <a:pt x="111991" y="621"/>
                      <a:pt x="248770" y="621"/>
                    </a:cubicBezTo>
                    <a:close/>
                    <a:moveTo>
                      <a:pt x="192763" y="489539"/>
                    </a:moveTo>
                    <a:lnTo>
                      <a:pt x="172570" y="524496"/>
                    </a:lnTo>
                    <a:lnTo>
                      <a:pt x="324970" y="524496"/>
                    </a:lnTo>
                    <a:lnTo>
                      <a:pt x="304777" y="489539"/>
                    </a:lnTo>
                    <a:cubicBezTo>
                      <a:pt x="286775" y="493730"/>
                      <a:pt x="268010" y="495921"/>
                      <a:pt x="248770" y="495921"/>
                    </a:cubicBezTo>
                    <a:cubicBezTo>
                      <a:pt x="229530" y="495921"/>
                      <a:pt x="210765" y="493730"/>
                      <a:pt x="192763" y="489539"/>
                    </a:cubicBezTo>
                    <a:close/>
                    <a:moveTo>
                      <a:pt x="248770" y="143496"/>
                    </a:moveTo>
                    <a:cubicBezTo>
                      <a:pt x="190858" y="143496"/>
                      <a:pt x="143995" y="190359"/>
                      <a:pt x="143995" y="248271"/>
                    </a:cubicBezTo>
                    <a:cubicBezTo>
                      <a:pt x="143995" y="306183"/>
                      <a:pt x="190858" y="353046"/>
                      <a:pt x="248770" y="353046"/>
                    </a:cubicBezTo>
                    <a:cubicBezTo>
                      <a:pt x="306682" y="353046"/>
                      <a:pt x="353545" y="306183"/>
                      <a:pt x="353545" y="248271"/>
                    </a:cubicBezTo>
                    <a:cubicBezTo>
                      <a:pt x="353545" y="190359"/>
                      <a:pt x="306682" y="143496"/>
                      <a:pt x="248770" y="143496"/>
                    </a:cubicBezTo>
                    <a:close/>
                    <a:moveTo>
                      <a:pt x="367833" y="114921"/>
                    </a:moveTo>
                    <a:cubicBezTo>
                      <a:pt x="359927" y="114921"/>
                      <a:pt x="353545" y="121303"/>
                      <a:pt x="353545" y="129209"/>
                    </a:cubicBezTo>
                    <a:cubicBezTo>
                      <a:pt x="353545" y="137114"/>
                      <a:pt x="359927" y="143496"/>
                      <a:pt x="367833" y="143496"/>
                    </a:cubicBezTo>
                    <a:cubicBezTo>
                      <a:pt x="375738" y="143496"/>
                      <a:pt x="382120" y="137114"/>
                      <a:pt x="382120" y="129209"/>
                    </a:cubicBezTo>
                    <a:cubicBezTo>
                      <a:pt x="382120" y="121303"/>
                      <a:pt x="375738" y="114921"/>
                      <a:pt x="367833" y="11492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08" name="ïṧḻíḋè"/>
            <p:cNvGrpSpPr/>
            <p:nvPr>
              <p:custDataLst>
                <p:tags r:id="rId9"/>
              </p:custDataLst>
            </p:nvPr>
          </p:nvGrpSpPr>
          <p:grpSpPr>
            <a:xfrm>
              <a:off x="6932014" y="8866809"/>
              <a:ext cx="462338" cy="462336"/>
              <a:chOff x="8195609" y="3018802"/>
              <a:chExt cx="410200" cy="410198"/>
            </a:xfrm>
          </p:grpSpPr>
          <p:sp>
            <p:nvSpPr>
              <p:cNvPr id="109" name="î$ḻiḍe"/>
              <p:cNvSpPr/>
              <p:nvPr>
                <p:custDataLst>
                  <p:tags r:id="rId10"/>
                </p:custDataLst>
              </p:nvPr>
            </p:nvSpPr>
            <p:spPr>
              <a:xfrm>
                <a:off x="8195609" y="3018802"/>
                <a:ext cx="410200" cy="410198"/>
              </a:xfrm>
              <a:prstGeom prst="ellipse">
                <a:avLst/>
              </a:prstGeom>
              <a:gradFill flip="none" rotWithShape="1">
                <a:gsLst>
                  <a:gs pos="0">
                    <a:srgbClr val="2590FB"/>
                  </a:gs>
                  <a:gs pos="100000">
                    <a:srgbClr val="0045EA"/>
                  </a:gs>
                </a:gsLst>
                <a:lin ang="2700000" scaled="1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0" name="îṩ1îḓe"/>
              <p:cNvSpPr/>
              <p:nvPr>
                <p:custDataLst>
                  <p:tags r:id="rId11"/>
                </p:custDataLst>
              </p:nvPr>
            </p:nvSpPr>
            <p:spPr>
              <a:xfrm>
                <a:off x="8311709" y="3136490"/>
                <a:ext cx="178001" cy="174822"/>
              </a:xfrm>
              <a:custGeom>
                <a:avLst/>
                <a:gdLst>
                  <a:gd name="connsiteX0" fmla="*/ 343764 w 533400"/>
                  <a:gd name="connsiteY0" fmla="*/ 276846 h 523875"/>
                  <a:gd name="connsiteX1" fmla="*/ 372339 w 533400"/>
                  <a:gd name="connsiteY1" fmla="*/ 305421 h 523875"/>
                  <a:gd name="connsiteX2" fmla="*/ 372339 w 533400"/>
                  <a:gd name="connsiteY2" fmla="*/ 495921 h 523875"/>
                  <a:gd name="connsiteX3" fmla="*/ 343764 w 533400"/>
                  <a:gd name="connsiteY3" fmla="*/ 524496 h 523875"/>
                  <a:gd name="connsiteX4" fmla="*/ 191364 w 533400"/>
                  <a:gd name="connsiteY4" fmla="*/ 524496 h 523875"/>
                  <a:gd name="connsiteX5" fmla="*/ 162789 w 533400"/>
                  <a:gd name="connsiteY5" fmla="*/ 495921 h 523875"/>
                  <a:gd name="connsiteX6" fmla="*/ 162789 w 533400"/>
                  <a:gd name="connsiteY6" fmla="*/ 305421 h 523875"/>
                  <a:gd name="connsiteX7" fmla="*/ 191364 w 533400"/>
                  <a:gd name="connsiteY7" fmla="*/ 276846 h 523875"/>
                  <a:gd name="connsiteX8" fmla="*/ 343764 w 533400"/>
                  <a:gd name="connsiteY8" fmla="*/ 276846 h 523875"/>
                  <a:gd name="connsiteX9" fmla="*/ 143739 w 533400"/>
                  <a:gd name="connsiteY9" fmla="*/ 114921 h 523875"/>
                  <a:gd name="connsiteX10" fmla="*/ 179934 w 533400"/>
                  <a:gd name="connsiteY10" fmla="*/ 153021 h 523875"/>
                  <a:gd name="connsiteX11" fmla="*/ 181839 w 533400"/>
                  <a:gd name="connsiteY11" fmla="*/ 153021 h 523875"/>
                  <a:gd name="connsiteX12" fmla="*/ 353289 w 533400"/>
                  <a:gd name="connsiteY12" fmla="*/ 153021 h 523875"/>
                  <a:gd name="connsiteX13" fmla="*/ 391389 w 533400"/>
                  <a:gd name="connsiteY13" fmla="*/ 116826 h 523875"/>
                  <a:gd name="connsiteX14" fmla="*/ 391389 w 533400"/>
                  <a:gd name="connsiteY14" fmla="*/ 114921 h 523875"/>
                  <a:gd name="connsiteX15" fmla="*/ 505689 w 533400"/>
                  <a:gd name="connsiteY15" fmla="*/ 114921 h 523875"/>
                  <a:gd name="connsiteX16" fmla="*/ 534264 w 533400"/>
                  <a:gd name="connsiteY16" fmla="*/ 143496 h 523875"/>
                  <a:gd name="connsiteX17" fmla="*/ 534264 w 533400"/>
                  <a:gd name="connsiteY17" fmla="*/ 381621 h 523875"/>
                  <a:gd name="connsiteX18" fmla="*/ 505689 w 533400"/>
                  <a:gd name="connsiteY18" fmla="*/ 410196 h 523875"/>
                  <a:gd name="connsiteX19" fmla="*/ 391389 w 533400"/>
                  <a:gd name="connsiteY19" fmla="*/ 410196 h 523875"/>
                  <a:gd name="connsiteX20" fmla="*/ 391389 w 533400"/>
                  <a:gd name="connsiteY20" fmla="*/ 295896 h 523875"/>
                  <a:gd name="connsiteX21" fmla="*/ 355194 w 533400"/>
                  <a:gd name="connsiteY21" fmla="*/ 257796 h 523875"/>
                  <a:gd name="connsiteX22" fmla="*/ 353289 w 533400"/>
                  <a:gd name="connsiteY22" fmla="*/ 257796 h 523875"/>
                  <a:gd name="connsiteX23" fmla="*/ 181839 w 533400"/>
                  <a:gd name="connsiteY23" fmla="*/ 257796 h 523875"/>
                  <a:gd name="connsiteX24" fmla="*/ 143739 w 533400"/>
                  <a:gd name="connsiteY24" fmla="*/ 293991 h 523875"/>
                  <a:gd name="connsiteX25" fmla="*/ 143739 w 533400"/>
                  <a:gd name="connsiteY25" fmla="*/ 295896 h 523875"/>
                  <a:gd name="connsiteX26" fmla="*/ 143739 w 533400"/>
                  <a:gd name="connsiteY26" fmla="*/ 410196 h 523875"/>
                  <a:gd name="connsiteX27" fmla="*/ 29439 w 533400"/>
                  <a:gd name="connsiteY27" fmla="*/ 410196 h 523875"/>
                  <a:gd name="connsiteX28" fmla="*/ 864 w 533400"/>
                  <a:gd name="connsiteY28" fmla="*/ 381621 h 523875"/>
                  <a:gd name="connsiteX29" fmla="*/ 864 w 533400"/>
                  <a:gd name="connsiteY29" fmla="*/ 201408 h 523875"/>
                  <a:gd name="connsiteX30" fmla="*/ 11151 w 533400"/>
                  <a:gd name="connsiteY30" fmla="*/ 175405 h 523875"/>
                  <a:gd name="connsiteX31" fmla="*/ 56300 w 533400"/>
                  <a:gd name="connsiteY31" fmla="*/ 127018 h 523875"/>
                  <a:gd name="connsiteX32" fmla="*/ 84112 w 533400"/>
                  <a:gd name="connsiteY32" fmla="*/ 114921 h 523875"/>
                  <a:gd name="connsiteX33" fmla="*/ 143739 w 533400"/>
                  <a:gd name="connsiteY33" fmla="*/ 114921 h 523875"/>
                  <a:gd name="connsiteX34" fmla="*/ 462827 w 533400"/>
                  <a:gd name="connsiteY34" fmla="*/ 172071 h 523875"/>
                  <a:gd name="connsiteX35" fmla="*/ 448539 w 533400"/>
                  <a:gd name="connsiteY35" fmla="*/ 186359 h 523875"/>
                  <a:gd name="connsiteX36" fmla="*/ 462827 w 533400"/>
                  <a:gd name="connsiteY36" fmla="*/ 200646 h 523875"/>
                  <a:gd name="connsiteX37" fmla="*/ 477114 w 533400"/>
                  <a:gd name="connsiteY37" fmla="*/ 186359 h 523875"/>
                  <a:gd name="connsiteX38" fmla="*/ 462827 w 533400"/>
                  <a:gd name="connsiteY38" fmla="*/ 172071 h 523875"/>
                  <a:gd name="connsiteX39" fmla="*/ 343764 w 533400"/>
                  <a:gd name="connsiteY39" fmla="*/ 621 h 523875"/>
                  <a:gd name="connsiteX40" fmla="*/ 372339 w 533400"/>
                  <a:gd name="connsiteY40" fmla="*/ 29196 h 523875"/>
                  <a:gd name="connsiteX41" fmla="*/ 372339 w 533400"/>
                  <a:gd name="connsiteY41" fmla="*/ 105396 h 523875"/>
                  <a:gd name="connsiteX42" fmla="*/ 343764 w 533400"/>
                  <a:gd name="connsiteY42" fmla="*/ 133971 h 523875"/>
                  <a:gd name="connsiteX43" fmla="*/ 191364 w 533400"/>
                  <a:gd name="connsiteY43" fmla="*/ 133971 h 523875"/>
                  <a:gd name="connsiteX44" fmla="*/ 162789 w 533400"/>
                  <a:gd name="connsiteY44" fmla="*/ 105396 h 523875"/>
                  <a:gd name="connsiteX45" fmla="*/ 162789 w 533400"/>
                  <a:gd name="connsiteY45" fmla="*/ 29196 h 523875"/>
                  <a:gd name="connsiteX46" fmla="*/ 191364 w 533400"/>
                  <a:gd name="connsiteY46" fmla="*/ 621 h 523875"/>
                  <a:gd name="connsiteX47" fmla="*/ 343764 w 533400"/>
                  <a:gd name="connsiteY47" fmla="*/ 6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3764" y="276846"/>
                    </a:moveTo>
                    <a:cubicBezTo>
                      <a:pt x="359576" y="276846"/>
                      <a:pt x="372339" y="289610"/>
                      <a:pt x="372339" y="305421"/>
                    </a:cubicBezTo>
                    <a:lnTo>
                      <a:pt x="372339" y="495921"/>
                    </a:lnTo>
                    <a:cubicBezTo>
                      <a:pt x="372339" y="511732"/>
                      <a:pt x="359576" y="524496"/>
                      <a:pt x="343764" y="524496"/>
                    </a:cubicBezTo>
                    <a:lnTo>
                      <a:pt x="191364" y="524496"/>
                    </a:lnTo>
                    <a:cubicBezTo>
                      <a:pt x="175552" y="524496"/>
                      <a:pt x="162789" y="511732"/>
                      <a:pt x="162789" y="495921"/>
                    </a:cubicBezTo>
                    <a:lnTo>
                      <a:pt x="162789" y="305421"/>
                    </a:lnTo>
                    <a:cubicBezTo>
                      <a:pt x="162789" y="289610"/>
                      <a:pt x="175552" y="276846"/>
                      <a:pt x="191364" y="276846"/>
                    </a:cubicBezTo>
                    <a:lnTo>
                      <a:pt x="343764" y="276846"/>
                    </a:lnTo>
                    <a:close/>
                    <a:moveTo>
                      <a:pt x="143739" y="114921"/>
                    </a:moveTo>
                    <a:cubicBezTo>
                      <a:pt x="143739" y="135305"/>
                      <a:pt x="159741" y="151973"/>
                      <a:pt x="179934" y="153021"/>
                    </a:cubicBezTo>
                    <a:lnTo>
                      <a:pt x="181839" y="153021"/>
                    </a:lnTo>
                    <a:lnTo>
                      <a:pt x="353289" y="153021"/>
                    </a:lnTo>
                    <a:cubicBezTo>
                      <a:pt x="373673" y="153021"/>
                      <a:pt x="390341" y="137019"/>
                      <a:pt x="391389" y="116826"/>
                    </a:cubicBezTo>
                    <a:lnTo>
                      <a:pt x="391389" y="114921"/>
                    </a:lnTo>
                    <a:lnTo>
                      <a:pt x="505689" y="114921"/>
                    </a:lnTo>
                    <a:cubicBezTo>
                      <a:pt x="521501" y="114921"/>
                      <a:pt x="534264" y="127685"/>
                      <a:pt x="534264" y="143496"/>
                    </a:cubicBezTo>
                    <a:lnTo>
                      <a:pt x="534264" y="381621"/>
                    </a:lnTo>
                    <a:cubicBezTo>
                      <a:pt x="534264" y="397432"/>
                      <a:pt x="521501" y="410196"/>
                      <a:pt x="505689" y="410196"/>
                    </a:cubicBezTo>
                    <a:lnTo>
                      <a:pt x="391389" y="410196"/>
                    </a:lnTo>
                    <a:lnTo>
                      <a:pt x="391389" y="295896"/>
                    </a:lnTo>
                    <a:cubicBezTo>
                      <a:pt x="391389" y="275512"/>
                      <a:pt x="375387" y="258844"/>
                      <a:pt x="355194" y="257796"/>
                    </a:cubicBezTo>
                    <a:lnTo>
                      <a:pt x="353289" y="257796"/>
                    </a:lnTo>
                    <a:lnTo>
                      <a:pt x="181839" y="257796"/>
                    </a:lnTo>
                    <a:cubicBezTo>
                      <a:pt x="161455" y="257796"/>
                      <a:pt x="144787" y="273798"/>
                      <a:pt x="143739" y="293991"/>
                    </a:cubicBezTo>
                    <a:lnTo>
                      <a:pt x="143739" y="295896"/>
                    </a:lnTo>
                    <a:lnTo>
                      <a:pt x="143739" y="410196"/>
                    </a:lnTo>
                    <a:lnTo>
                      <a:pt x="29439" y="410196"/>
                    </a:lnTo>
                    <a:cubicBezTo>
                      <a:pt x="13627" y="410196"/>
                      <a:pt x="864" y="397432"/>
                      <a:pt x="864" y="381621"/>
                    </a:cubicBezTo>
                    <a:lnTo>
                      <a:pt x="864" y="201408"/>
                    </a:lnTo>
                    <a:cubicBezTo>
                      <a:pt x="864" y="191788"/>
                      <a:pt x="4484" y="182454"/>
                      <a:pt x="11151" y="175405"/>
                    </a:cubicBezTo>
                    <a:lnTo>
                      <a:pt x="56300" y="127018"/>
                    </a:lnTo>
                    <a:cubicBezTo>
                      <a:pt x="63538" y="119303"/>
                      <a:pt x="73635" y="114921"/>
                      <a:pt x="84112" y="114921"/>
                    </a:cubicBezTo>
                    <a:lnTo>
                      <a:pt x="143739" y="114921"/>
                    </a:lnTo>
                    <a:close/>
                    <a:moveTo>
                      <a:pt x="462827" y="172071"/>
                    </a:moveTo>
                    <a:cubicBezTo>
                      <a:pt x="454921" y="172071"/>
                      <a:pt x="448539" y="178453"/>
                      <a:pt x="448539" y="186359"/>
                    </a:cubicBezTo>
                    <a:cubicBezTo>
                      <a:pt x="448539" y="194264"/>
                      <a:pt x="454921" y="200646"/>
                      <a:pt x="462827" y="200646"/>
                    </a:cubicBezTo>
                    <a:cubicBezTo>
                      <a:pt x="470732" y="200646"/>
                      <a:pt x="477114" y="194264"/>
                      <a:pt x="477114" y="186359"/>
                    </a:cubicBezTo>
                    <a:cubicBezTo>
                      <a:pt x="477114" y="178453"/>
                      <a:pt x="470732" y="172071"/>
                      <a:pt x="462827" y="172071"/>
                    </a:cubicBezTo>
                    <a:close/>
                    <a:moveTo>
                      <a:pt x="343764" y="621"/>
                    </a:moveTo>
                    <a:cubicBezTo>
                      <a:pt x="359576" y="621"/>
                      <a:pt x="372339" y="13385"/>
                      <a:pt x="372339" y="29196"/>
                    </a:cubicBezTo>
                    <a:lnTo>
                      <a:pt x="372339" y="105396"/>
                    </a:lnTo>
                    <a:cubicBezTo>
                      <a:pt x="372339" y="121207"/>
                      <a:pt x="359576" y="133971"/>
                      <a:pt x="343764" y="133971"/>
                    </a:cubicBezTo>
                    <a:lnTo>
                      <a:pt x="191364" y="133971"/>
                    </a:lnTo>
                    <a:cubicBezTo>
                      <a:pt x="175552" y="133971"/>
                      <a:pt x="162789" y="121207"/>
                      <a:pt x="162789" y="105396"/>
                    </a:cubicBezTo>
                    <a:lnTo>
                      <a:pt x="162789" y="29196"/>
                    </a:lnTo>
                    <a:cubicBezTo>
                      <a:pt x="162789" y="13385"/>
                      <a:pt x="175552" y="621"/>
                      <a:pt x="191364" y="621"/>
                    </a:cubicBezTo>
                    <a:lnTo>
                      <a:pt x="343764" y="62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1" name="ï$ļidê"/>
            <p:cNvGrpSpPr/>
            <p:nvPr>
              <p:custDataLst>
                <p:tags r:id="rId12"/>
              </p:custDataLst>
            </p:nvPr>
          </p:nvGrpSpPr>
          <p:grpSpPr>
            <a:xfrm>
              <a:off x="9891278" y="8859720"/>
              <a:ext cx="467353" cy="462335"/>
              <a:chOff x="9139026" y="3018802"/>
              <a:chExt cx="414650" cy="410198"/>
            </a:xfrm>
          </p:grpSpPr>
          <p:sp>
            <p:nvSpPr>
              <p:cNvPr id="112" name="îśliḑé"/>
              <p:cNvSpPr/>
              <p:nvPr>
                <p:custDataLst>
                  <p:tags r:id="rId13"/>
                </p:custDataLst>
              </p:nvPr>
            </p:nvSpPr>
            <p:spPr>
              <a:xfrm>
                <a:off x="9139026" y="3018802"/>
                <a:ext cx="414650" cy="410198"/>
              </a:xfrm>
              <a:prstGeom prst="ellipse">
                <a:avLst/>
              </a:prstGeom>
              <a:gradFill flip="none" rotWithShape="1">
                <a:gsLst>
                  <a:gs pos="0">
                    <a:srgbClr val="2590FB"/>
                  </a:gs>
                  <a:gs pos="100000">
                    <a:srgbClr val="0045EA"/>
                  </a:gs>
                </a:gsLst>
                <a:lin ang="2700000" scaled="1"/>
                <a:tileRect/>
              </a:gradFill>
              <a:ln w="57150" cap="rnd">
                <a:noFill/>
                <a:prstDash val="solid"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5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3" name="ïṧľiḑé"/>
              <p:cNvSpPr/>
              <p:nvPr>
                <p:custDataLst>
                  <p:tags r:id="rId14"/>
                </p:custDataLst>
              </p:nvPr>
            </p:nvSpPr>
            <p:spPr>
              <a:xfrm>
                <a:off x="9257351" y="3142847"/>
                <a:ext cx="178001" cy="162108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4" name="组合 113"/>
            <p:cNvGrpSpPr/>
            <p:nvPr>
              <p:custDataLst>
                <p:tags r:id="rId15"/>
              </p:custDataLst>
            </p:nvPr>
          </p:nvGrpSpPr>
          <p:grpSpPr>
            <a:xfrm>
              <a:off x="188226" y="9535406"/>
              <a:ext cx="3071959" cy="2243909"/>
              <a:chOff x="5776359" y="2406670"/>
              <a:chExt cx="4283495" cy="2243909"/>
            </a:xfrm>
          </p:grpSpPr>
          <p:sp>
            <p:nvSpPr>
              <p:cNvPr id="115" name="îṩḷïḍê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6907972" y="2406670"/>
                <a:ext cx="2303282" cy="4463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rgbClr val="0962A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李平</a:t>
                </a:r>
                <a:endParaRPr lang="zh-CN" altLang="en-US" sz="2000" b="1" dirty="0">
                  <a:solidFill>
                    <a:srgbClr val="0962A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6" name="iṡļïdê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5776359" y="2740022"/>
                <a:ext cx="4283495" cy="19105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北方大区-</a:t>
                </a:r>
                <a:r>
                  <a:rPr lang="zh-CN" altLang="en-US" sz="1400" b="1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北京</a:t>
                </a:r>
                <a:r>
                  <a:rPr lang="en-US" altLang="zh-CN" sz="1400" b="1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/</a:t>
                </a:r>
                <a:r>
                  <a:rPr lang="zh-CN" altLang="en-US" sz="1400" b="1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吉林</a:t>
                </a:r>
                <a:r>
                  <a:rPr lang="en-US" altLang="zh-CN" sz="1400" b="1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/</a:t>
                </a:r>
                <a:r>
                  <a:rPr lang="zh-CN" altLang="en-US" sz="1400" b="1" dirty="0" smtClean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黑龙江</a:t>
                </a:r>
                <a:endParaRPr lang="en-US" altLang="zh-CN" sz="14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1400" b="1" dirty="0" smtClean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江苏分公司    宁波分公司</a:t>
                </a:r>
                <a:endParaRPr lang="zh-CN" alt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广西分公司</a:t>
                </a:r>
                <a:r>
                  <a:rPr lang="en-US" altLang="zh-CN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陕西分公司</a:t>
                </a:r>
                <a:endParaRPr lang="zh-CN" alt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山西分公司</a:t>
                </a:r>
                <a:r>
                  <a:rPr lang="en-US" altLang="zh-CN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内蒙古分公司</a:t>
                </a:r>
                <a:endParaRPr lang="zh-CN" alt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14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宁波分公司</a:t>
                </a:r>
                <a:endParaRPr lang="zh-CN" alt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</p:txBody>
          </p:sp>
        </p:grpSp>
        <p:sp>
          <p:nvSpPr>
            <p:cNvPr id="117" name="îṩḷïḍê"/>
            <p:cNvSpPr txBox="1"/>
            <p:nvPr>
              <p:custDataLst>
                <p:tags r:id="rId18"/>
              </p:custDataLst>
            </p:nvPr>
          </p:nvSpPr>
          <p:spPr>
            <a:xfrm>
              <a:off x="3889216" y="8199054"/>
              <a:ext cx="1530985" cy="44636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2000" b="1" dirty="0">
                  <a:solidFill>
                    <a:srgbClr val="0962AD"/>
                  </a:solidFill>
                  <a:latin typeface="微软雅黑" panose="020B0503020204020204" charset="-122"/>
                  <a:ea typeface="微软雅黑" panose="020B0503020204020204" charset="-122"/>
                </a:rPr>
                <a:t>魏才</a:t>
              </a:r>
              <a:endParaRPr lang="zh-CN" altLang="en-US" sz="2000" b="1" dirty="0">
                <a:solidFill>
                  <a:srgbClr val="0962A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îṩḷïḍê"/>
            <p:cNvSpPr txBox="1"/>
            <p:nvPr>
              <p:custDataLst>
                <p:tags r:id="rId19"/>
              </p:custDataLst>
            </p:nvPr>
          </p:nvSpPr>
          <p:spPr>
            <a:xfrm>
              <a:off x="6830536" y="9486834"/>
              <a:ext cx="1524635" cy="44636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2000" b="1" dirty="0">
                  <a:solidFill>
                    <a:srgbClr val="0962AD"/>
                  </a:solidFill>
                  <a:latin typeface="微软雅黑" panose="020B0503020204020204" charset="-122"/>
                  <a:ea typeface="微软雅黑" panose="020B0503020204020204" charset="-122"/>
                </a:rPr>
                <a:t>唐江鸿</a:t>
              </a:r>
              <a:endParaRPr lang="zh-CN" altLang="en-US" sz="2000" b="1" dirty="0">
                <a:solidFill>
                  <a:srgbClr val="0962A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19" name="组合 118"/>
            <p:cNvGrpSpPr/>
            <p:nvPr>
              <p:custDataLst>
                <p:tags r:id="rId20"/>
              </p:custDataLst>
            </p:nvPr>
          </p:nvGrpSpPr>
          <p:grpSpPr>
            <a:xfrm>
              <a:off x="9763944" y="9486795"/>
              <a:ext cx="2379345" cy="1948817"/>
              <a:chOff x="6907972" y="2406669"/>
              <a:chExt cx="3317724" cy="1948817"/>
            </a:xfrm>
          </p:grpSpPr>
          <p:sp>
            <p:nvSpPr>
              <p:cNvPr id="120" name="îṩḷïḍê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6907972" y="2406669"/>
                <a:ext cx="2301652" cy="4463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2000" b="1" dirty="0">
                    <a:solidFill>
                      <a:srgbClr val="0962AD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陈琳</a:t>
                </a:r>
                <a:endParaRPr lang="zh-CN" altLang="en-US" sz="2000" b="1" dirty="0">
                  <a:solidFill>
                    <a:srgbClr val="0962AD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1" name="iṡļïdê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6907972" y="2785747"/>
                <a:ext cx="3317724" cy="156973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50000"/>
                  </a:lnSpc>
                  <a:buClrTx/>
                  <a:buSzTx/>
                  <a:buNone/>
                </a:pP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甘肃分公司</a:t>
                </a:r>
                <a:r>
                  <a:rPr lang="en-US"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</a:t>
                </a: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广东分公司</a:t>
                </a:r>
                <a:endParaRPr sz="1400" b="1" dirty="0"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  <a:buClrTx/>
                  <a:buSzTx/>
                  <a:buNone/>
                </a:pP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四川分公司</a:t>
                </a:r>
                <a:r>
                  <a:rPr lang="en-US"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</a:t>
                </a: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河北分公司</a:t>
                </a:r>
                <a:endParaRPr sz="1400" b="1" dirty="0"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  <a:buClrTx/>
                  <a:buSzTx/>
                  <a:buNone/>
                </a:pP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厦门分公司</a:t>
                </a:r>
                <a:r>
                  <a:rPr lang="en-US"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</a:t>
                </a: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海南分公司</a:t>
                </a:r>
                <a:endParaRPr sz="1400" b="1" dirty="0"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  <a:p>
                <a:pPr algn="just">
                  <a:lnSpc>
                    <a:spcPct val="150000"/>
                  </a:lnSpc>
                  <a:buClrTx/>
                  <a:buSzTx/>
                  <a:buNone/>
                </a:pP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新疆分公司</a:t>
                </a:r>
                <a:r>
                  <a:rPr lang="en-US"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  </a:t>
                </a:r>
                <a:r>
                  <a:rPr lang="zh-CN" altLang="en-US"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辽</a:t>
                </a:r>
                <a:r>
                  <a:rPr sz="1400" b="1" dirty="0">
                    <a:latin typeface="微软雅黑" panose="020B0503020204020204" charset="-122"/>
                    <a:ea typeface="微软雅黑" panose="020B0503020204020204" charset="-122"/>
                    <a:cs typeface="思源宋体 CN Medium" panose="02020500000000000000" charset="-122"/>
                  </a:rPr>
                  <a:t>宁分公司</a:t>
                </a:r>
                <a:endParaRPr sz="1400" b="1" dirty="0"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endParaRPr>
              </a:p>
            </p:txBody>
          </p:sp>
        </p:grpSp>
        <p:sp>
          <p:nvSpPr>
            <p:cNvPr id="122" name="iṡļïdê"/>
            <p:cNvSpPr txBox="1"/>
            <p:nvPr>
              <p:custDataLst>
                <p:tags r:id="rId23"/>
              </p:custDataLst>
            </p:nvPr>
          </p:nvSpPr>
          <p:spPr>
            <a:xfrm>
              <a:off x="3371500" y="8499066"/>
              <a:ext cx="3522345" cy="15487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山东分公司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上海分公司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 err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河南分公司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 </a:t>
              </a:r>
              <a:r>
                <a:rPr lang="en-US" sz="14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</a:t>
              </a:r>
              <a:r>
                <a:rPr sz="1400" b="1" dirty="0" err="1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青岛分公司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大连分公司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云南分公司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天津分公司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 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湖北分公司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</p:txBody>
        </p:sp>
        <p:sp>
          <p:nvSpPr>
            <p:cNvPr id="123" name="iṡļïdê"/>
            <p:cNvSpPr txBox="1"/>
            <p:nvPr>
              <p:custDataLst>
                <p:tags r:id="rId24"/>
              </p:custDataLst>
            </p:nvPr>
          </p:nvSpPr>
          <p:spPr>
            <a:xfrm>
              <a:off x="6459696" y="9857654"/>
              <a:ext cx="2404745" cy="1548774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江西分公司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浙江分公司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安徽分公司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重庆分公司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湖北分公司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深圳分公司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贵州分公司</a:t>
              </a:r>
              <a:r>
                <a:rPr lang="en-US"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  </a:t>
              </a:r>
              <a:r>
                <a:rPr sz="14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宋体 CN Medium" panose="02020500000000000000" charset="-122"/>
                </a:rPr>
                <a:t>福建分公司</a:t>
              </a:r>
              <a:endParaRPr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宋体 CN Medium" panose="02020500000000000000" charset="-122"/>
              </a:endParaRPr>
            </a:p>
          </p:txBody>
        </p:sp>
      </p:grpSp>
      <p:sp>
        <p:nvSpPr>
          <p:cNvPr id="125" name="íṥ1ïḋê"/>
          <p:cNvSpPr txBox="1"/>
          <p:nvPr/>
        </p:nvSpPr>
        <p:spPr>
          <a:xfrm>
            <a:off x="3889380" y="5490900"/>
            <a:ext cx="3910348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zh-CN" altLang="en-US" b="1" dirty="0" smtClean="0">
                <a:solidFill>
                  <a:srgbClr val="07497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研发中心</a:t>
            </a:r>
            <a:r>
              <a:rPr lang="en-US" altLang="zh-CN" b="1" dirty="0" smtClean="0">
                <a:solidFill>
                  <a:srgbClr val="07497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b="1" dirty="0" smtClean="0">
                <a:solidFill>
                  <a:srgbClr val="07497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账户产品部</a:t>
            </a:r>
            <a:r>
              <a:rPr lang="en-US" altLang="zh-CN" b="1" dirty="0" smtClean="0">
                <a:solidFill>
                  <a:srgbClr val="07497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-</a:t>
            </a:r>
            <a:r>
              <a:rPr lang="zh-CN" altLang="en-US" b="1" dirty="0" smtClean="0">
                <a:solidFill>
                  <a:srgbClr val="07497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产品对口人</a:t>
            </a:r>
            <a:endParaRPr lang="zh-CN" altLang="en-US" b="1" dirty="0">
              <a:solidFill>
                <a:srgbClr val="0749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标题 2"/>
          <p:cNvSpPr/>
          <p:nvPr/>
        </p:nvSpPr>
        <p:spPr>
          <a:xfrm>
            <a:off x="695960" y="360045"/>
            <a:ext cx="4958080" cy="59880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产品</a:t>
            </a:r>
            <a:r>
              <a:rPr lang="zh-CN" altLang="en-US"/>
              <a:t>支持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130935" y="6278880"/>
            <a:ext cx="9806305" cy="44704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zh-CN" altLang="en-US" sz="1600" b="1" kern="100" dirty="0">
                <a:effectLst/>
                <a:latin typeface="+mn-ea"/>
                <a:cs typeface="江城圆体 400W" panose="020B0500000000000000" pitchFamily="34" charset="-122"/>
              </a:rPr>
              <a:t>接口文档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： 云商通二代ISV服务版接口规范V1.0.0_20240624</a:t>
            </a:r>
            <a:r>
              <a:rPr lang="en-US" altLang="zh-CN" sz="1600" kern="100" dirty="0">
                <a:effectLst/>
                <a:latin typeface="+mn-ea"/>
                <a:cs typeface="江城圆体 400W" panose="020B0500000000000000" pitchFamily="34" charset="-122"/>
              </a:rPr>
              <a:t>  </a:t>
            </a:r>
            <a:r>
              <a:rPr lang="zh-CN" altLang="en-US" sz="1600" kern="100" dirty="0">
                <a:effectLst/>
                <a:latin typeface="+mn-ea"/>
                <a:cs typeface="江城圆体 400W" panose="020B0500000000000000" pitchFamily="34" charset="-122"/>
              </a:rPr>
              <a:t>https://kdocs.cn/l/ceSu6FIiU8t8</a:t>
            </a:r>
            <a:endParaRPr lang="zh-CN" altLang="en-US" sz="16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</p:spTree>
    <p:custDataLst>
      <p:tags r:id="rId25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7192645" y="2487295"/>
            <a:ext cx="3971925" cy="1223010"/>
          </a:xfrm>
        </p:spPr>
        <p:txBody>
          <a:bodyPr/>
          <a:lstStyle/>
          <a:p>
            <a:r>
              <a:rPr lang="en-US" altLang="zh-CN" dirty="0"/>
              <a:t>THANKS</a:t>
            </a:r>
            <a:endParaRPr lang="en-US" altLang="zh-CN" dirty="0"/>
          </a:p>
        </p:txBody>
      </p:sp>
      <p:sp>
        <p:nvSpPr>
          <p:cNvPr id="5" name="副标题"/>
          <p:cNvSpPr>
            <a:spLocks noGrp="1"/>
          </p:cNvSpPr>
          <p:nvPr>
            <p:ph type="body" sz="quarter" idx="17"/>
            <p:custDataLst>
              <p:tags r:id="rId2"/>
            </p:custDataLst>
          </p:nvPr>
        </p:nvSpPr>
        <p:spPr>
          <a:xfrm>
            <a:off x="8284455" y="4085899"/>
            <a:ext cx="2880000" cy="504000"/>
          </a:xfrm>
        </p:spPr>
        <p:txBody>
          <a:bodyPr>
            <a:normAutofit/>
          </a:bodyPr>
          <a:lstStyle/>
          <a:p>
            <a:r>
              <a:rPr lang="zh-CN"/>
              <a:t>账户产品</a:t>
            </a:r>
            <a:r>
              <a:rPr lang="zh-CN"/>
              <a:t>部</a:t>
            </a:r>
            <a:endParaRPr 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7390" y="614680"/>
            <a:ext cx="297180" cy="2895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1387455" y="1179195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222990" y="928370"/>
            <a:ext cx="373380" cy="50292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7706063" y="2207920"/>
            <a:ext cx="2170372" cy="3946271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effectLst>
            <a:outerShdw blurRad="127000" dist="38100" dir="2700000" algn="tl" rotWithShape="0">
              <a:schemeClr val="accent1">
                <a:alpha val="10000"/>
              </a:schemeClr>
            </a:outerShdw>
          </a:effectLst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28" name="矩形 27"/>
          <p:cNvSpPr/>
          <p:nvPr>
            <p:custDataLst>
              <p:tags r:id="rId3"/>
            </p:custDataLst>
          </p:nvPr>
        </p:nvSpPr>
        <p:spPr>
          <a:xfrm>
            <a:off x="5131268" y="2207920"/>
            <a:ext cx="2170372" cy="3946271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effectLst>
            <a:outerShdw blurRad="127000" dist="38100" dir="2700000" algn="tl" rotWithShape="0">
              <a:schemeClr val="accent1">
                <a:alpha val="10000"/>
              </a:schemeClr>
            </a:outerShdw>
          </a:effectLst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pic>
        <p:nvPicPr>
          <p:cNvPr id="15" name="图片 14" descr="C:/Users/NYX/Desktop/图片/7895980_现代白色空间内部螺旋坡道3d渲染图像.jpg7895980_现代白色空间内部螺旋坡道3d渲染图像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5843" r="5843"/>
          <a:stretch>
            <a:fillRect/>
          </a:stretch>
        </p:blipFill>
        <p:spPr>
          <a:xfrm>
            <a:off x="5131268" y="2217665"/>
            <a:ext cx="2170122" cy="13675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18" h="1965">
                <a:moveTo>
                  <a:pt x="0" y="0"/>
                </a:moveTo>
                <a:lnTo>
                  <a:pt x="3118" y="0"/>
                </a:lnTo>
                <a:lnTo>
                  <a:pt x="3118" y="1965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16" name="图片 15" descr="C:/Users/NYX/Desktop/图片/7741821_3D抽象留白的背景空间.jpg7741821_3D抽象留白的背景空间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t="2769" b="2769"/>
          <a:stretch>
            <a:fillRect/>
          </a:stretch>
        </p:blipFill>
        <p:spPr>
          <a:xfrm>
            <a:off x="7706063" y="2217665"/>
            <a:ext cx="2170122" cy="13675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18" h="1965">
                <a:moveTo>
                  <a:pt x="0" y="0"/>
                </a:moveTo>
                <a:lnTo>
                  <a:pt x="3118" y="0"/>
                </a:lnTo>
                <a:lnTo>
                  <a:pt x="3118" y="1965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24" name="矩形 23"/>
          <p:cNvSpPr/>
          <p:nvPr>
            <p:custDataLst>
              <p:tags r:id="rId8"/>
            </p:custDataLst>
          </p:nvPr>
        </p:nvSpPr>
        <p:spPr>
          <a:xfrm>
            <a:off x="2556475" y="2207920"/>
            <a:ext cx="2170372" cy="3946271"/>
          </a:xfrm>
          <a:prstGeom prst="rect">
            <a:avLst/>
          </a:prstGeom>
          <a:solidFill>
            <a:schemeClr val="tx1">
              <a:lumMod val="40000"/>
              <a:lumOff val="60000"/>
              <a:alpha val="20000"/>
            </a:schemeClr>
          </a:solidFill>
          <a:effectLst>
            <a:outerShdw blurRad="127000" dist="38100" dir="2700000" algn="tl" rotWithShape="0">
              <a:schemeClr val="accent1">
                <a:alpha val="10000"/>
              </a:schemeClr>
            </a:outerShdw>
          </a:effectLst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pic>
        <p:nvPicPr>
          <p:cNvPr id="30" name="图片 29" descr="7896068_立方体的混沌构造。三维演示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 l="1981" t="708"/>
          <a:stretch>
            <a:fillRect/>
          </a:stretch>
        </p:blipFill>
        <p:spPr>
          <a:xfrm>
            <a:off x="2556475" y="2217665"/>
            <a:ext cx="2170122" cy="136750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118" h="1965">
                <a:moveTo>
                  <a:pt x="0" y="0"/>
                </a:moveTo>
                <a:lnTo>
                  <a:pt x="3118" y="0"/>
                </a:lnTo>
                <a:lnTo>
                  <a:pt x="3118" y="1965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32" name="标题"/>
          <p:cNvSpPr txBox="1"/>
          <p:nvPr>
            <p:custDataLst>
              <p:tags r:id="rId11"/>
            </p:custDataLst>
          </p:nvPr>
        </p:nvSpPr>
        <p:spPr>
          <a:xfrm>
            <a:off x="2733975" y="4086257"/>
            <a:ext cx="1815285" cy="552478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r>
              <a:rPr lang="zh-CN" altLang="en-US" sz="2400" b="1" spc="300">
                <a:gradFill>
                  <a:gsLst>
                    <a:gs pos="0">
                      <a:schemeClr val="accent1">
                        <a:lumMod val="70000"/>
                        <a:lumOff val="30000"/>
                      </a:schemeClr>
                    </a:gs>
                    <a:gs pos="53000">
                      <a:schemeClr val="accent1"/>
                    </a:gs>
                  </a:gsLst>
                  <a:lin ang="2700000" scaled="0"/>
                </a:gradFill>
                <a:effectLst>
                  <a:outerShdw blurRad="50800" dist="38100" dir="2700000" algn="tl" rotWithShape="0">
                    <a:schemeClr val="accent1">
                      <a:alpha val="10000"/>
                    </a:schemeClr>
                  </a:outerShdw>
                </a:effectLst>
                <a:latin typeface="+mn-ea"/>
                <a:cs typeface="+mn-ea"/>
                <a:sym typeface="+mn-ea"/>
              </a:rPr>
              <a:t>业务方案</a:t>
            </a:r>
            <a:endParaRPr lang="zh-CN" altLang="en-US" sz="2400" b="1" spc="300">
              <a:gradFill>
                <a:gsLst>
                  <a:gs pos="0">
                    <a:schemeClr val="accent1">
                      <a:lumMod val="70000"/>
                      <a:lumOff val="30000"/>
                    </a:schemeClr>
                  </a:gs>
                  <a:gs pos="53000">
                    <a:schemeClr val="accent1"/>
                  </a:gs>
                </a:gsLst>
                <a:lin ang="2700000" scaled="0"/>
              </a:gradFill>
              <a:effectLst>
                <a:outerShdw blurRad="50800" dist="38100" dir="2700000" algn="tl" rotWithShape="0">
                  <a:schemeClr val="accent1">
                    <a:alpha val="1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33" name="序号"/>
          <p:cNvSpPr txBox="1"/>
          <p:nvPr>
            <p:custDataLst>
              <p:tags r:id="rId12"/>
            </p:custDataLst>
          </p:nvPr>
        </p:nvSpPr>
        <p:spPr>
          <a:xfrm>
            <a:off x="2733975" y="3314685"/>
            <a:ext cx="513015" cy="513015"/>
          </a:xfrm>
          <a:prstGeom prst="ellipse">
            <a:avLst/>
          </a:prstGeom>
          <a:gradFill>
            <a:gsLst>
              <a:gs pos="3000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/>
              </a:gs>
            </a:gsLst>
            <a:lin ang="2700000" scaled="0"/>
          </a:gradFill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en-US" sz="16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01</a:t>
            </a:r>
            <a:endParaRPr lang="en-US" sz="1600" b="1" dirty="0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5" name="序号"/>
          <p:cNvSpPr txBox="1"/>
          <p:nvPr>
            <p:custDataLst>
              <p:tags r:id="rId13"/>
            </p:custDataLst>
          </p:nvPr>
        </p:nvSpPr>
        <p:spPr>
          <a:xfrm>
            <a:off x="5308768" y="3315380"/>
            <a:ext cx="513015" cy="513015"/>
          </a:xfrm>
          <a:prstGeom prst="ellipse">
            <a:avLst/>
          </a:prstGeom>
          <a:gradFill>
            <a:gsLst>
              <a:gs pos="3000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/>
              </a:gs>
            </a:gsLst>
            <a:lin ang="2700000" scaled="0"/>
          </a:gradFill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en-US" sz="1600" b="1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02</a:t>
            </a:r>
            <a:endParaRPr lang="en-US" sz="1600" b="1" dirty="0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4" name="序号"/>
          <p:cNvSpPr txBox="1"/>
          <p:nvPr>
            <p:custDataLst>
              <p:tags r:id="rId14"/>
            </p:custDataLst>
          </p:nvPr>
        </p:nvSpPr>
        <p:spPr>
          <a:xfrm>
            <a:off x="7883563" y="3315380"/>
            <a:ext cx="513015" cy="513015"/>
          </a:xfrm>
          <a:prstGeom prst="ellipse">
            <a:avLst/>
          </a:prstGeom>
          <a:gradFill>
            <a:gsLst>
              <a:gs pos="30000">
                <a:schemeClr val="accent1">
                  <a:lumMod val="60000"/>
                  <a:lumOff val="40000"/>
                  <a:alpha val="100000"/>
                </a:schemeClr>
              </a:gs>
              <a:gs pos="100000">
                <a:schemeClr val="accent1"/>
              </a:gs>
            </a:gsLst>
            <a:lin ang="2700000" scaled="0"/>
          </a:gradFill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en-US" sz="1600" b="1" dirty="0"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  <a:sym typeface="+mn-ea"/>
              </a:rPr>
              <a:t>03</a:t>
            </a:r>
            <a:endParaRPr lang="en-US" sz="1600" b="1" dirty="0">
              <a:solidFill>
                <a:schemeClr val="lt1">
                  <a:lumMod val="100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4" name="标题"/>
          <p:cNvSpPr txBox="1"/>
          <p:nvPr>
            <p:custDataLst>
              <p:tags r:id="rId15"/>
            </p:custDataLst>
          </p:nvPr>
        </p:nvSpPr>
        <p:spPr>
          <a:xfrm>
            <a:off x="5308854" y="3722328"/>
            <a:ext cx="1992835" cy="917531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r>
              <a:rPr lang="zh-CN" altLang="en-US" sz="2400" b="1" spc="300">
                <a:gradFill>
                  <a:gsLst>
                    <a:gs pos="0">
                      <a:schemeClr val="accent1">
                        <a:lumMod val="70000"/>
                        <a:lumOff val="30000"/>
                      </a:schemeClr>
                    </a:gs>
                    <a:gs pos="53000">
                      <a:schemeClr val="accent1"/>
                    </a:gs>
                  </a:gsLst>
                  <a:lin ang="2700000" scaled="0"/>
                </a:gradFill>
                <a:effectLst>
                  <a:outerShdw blurRad="50800" dist="38100" dir="2700000" algn="tl" rotWithShape="0">
                    <a:schemeClr val="accent1">
                      <a:alpha val="10000"/>
                    </a:schemeClr>
                  </a:outerShdw>
                </a:effectLst>
                <a:latin typeface="+mn-ea"/>
                <a:cs typeface="+mn-ea"/>
                <a:sym typeface="+mn-ea"/>
              </a:rPr>
              <a:t>产品功能</a:t>
            </a:r>
            <a:endParaRPr lang="zh-CN" altLang="en-US" sz="2400" b="1" spc="300">
              <a:gradFill>
                <a:gsLst>
                  <a:gs pos="0">
                    <a:schemeClr val="accent1">
                      <a:lumMod val="70000"/>
                      <a:lumOff val="30000"/>
                    </a:schemeClr>
                  </a:gs>
                  <a:gs pos="53000">
                    <a:schemeClr val="accent1"/>
                  </a:gs>
                </a:gsLst>
                <a:lin ang="2700000" scaled="0"/>
              </a:gradFill>
              <a:effectLst>
                <a:outerShdw blurRad="50800" dist="38100" dir="2700000" algn="tl" rotWithShape="0">
                  <a:schemeClr val="accent1">
                    <a:alpha val="1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6" name="标题"/>
          <p:cNvSpPr txBox="1"/>
          <p:nvPr>
            <p:custDataLst>
              <p:tags r:id="rId16"/>
            </p:custDataLst>
          </p:nvPr>
        </p:nvSpPr>
        <p:spPr>
          <a:xfrm>
            <a:off x="7884258" y="4086257"/>
            <a:ext cx="1815285" cy="552478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r>
              <a:rPr lang="zh-CN" altLang="en-US" sz="2400" b="1" spc="300">
                <a:gradFill>
                  <a:gsLst>
                    <a:gs pos="0">
                      <a:schemeClr val="accent1">
                        <a:lumMod val="70000"/>
                        <a:lumOff val="30000"/>
                      </a:schemeClr>
                    </a:gs>
                    <a:gs pos="53000">
                      <a:schemeClr val="accent1"/>
                    </a:gs>
                  </a:gsLst>
                  <a:lin ang="2700000" scaled="0"/>
                </a:gradFill>
                <a:effectLst>
                  <a:outerShdw blurRad="50800" dist="38100" dir="2700000" algn="tl" rotWithShape="0">
                    <a:schemeClr val="accent1">
                      <a:alpha val="10000"/>
                    </a:schemeClr>
                  </a:outerShdw>
                </a:effectLst>
                <a:latin typeface="+mn-ea"/>
                <a:cs typeface="+mn-ea"/>
                <a:sym typeface="+mn-ea"/>
              </a:rPr>
              <a:t>业务</a:t>
            </a:r>
            <a:r>
              <a:rPr lang="zh-CN" altLang="en-US" sz="2400" b="1" spc="300">
                <a:gradFill>
                  <a:gsLst>
                    <a:gs pos="0">
                      <a:schemeClr val="accent1">
                        <a:lumMod val="70000"/>
                        <a:lumOff val="30000"/>
                      </a:schemeClr>
                    </a:gs>
                    <a:gs pos="53000">
                      <a:schemeClr val="accent1"/>
                    </a:gs>
                  </a:gsLst>
                  <a:lin ang="2700000" scaled="0"/>
                </a:gradFill>
                <a:effectLst>
                  <a:outerShdw blurRad="50800" dist="38100" dir="2700000" algn="tl" rotWithShape="0">
                    <a:schemeClr val="accent1">
                      <a:alpha val="10000"/>
                    </a:schemeClr>
                  </a:outerShdw>
                </a:effectLst>
                <a:latin typeface="+mn-ea"/>
                <a:cs typeface="+mn-ea"/>
                <a:sym typeface="+mn-ea"/>
              </a:rPr>
              <a:t>运营   </a:t>
            </a:r>
            <a:endParaRPr lang="zh-CN" altLang="en-US" sz="2400" b="1" spc="300">
              <a:gradFill>
                <a:gsLst>
                  <a:gs pos="0">
                    <a:schemeClr val="accent1">
                      <a:lumMod val="70000"/>
                      <a:lumOff val="30000"/>
                    </a:schemeClr>
                  </a:gs>
                  <a:gs pos="53000">
                    <a:schemeClr val="accent1"/>
                  </a:gs>
                </a:gsLst>
                <a:lin ang="2700000" scaled="0"/>
              </a:gradFill>
              <a:effectLst>
                <a:outerShdw blurRad="50800" dist="38100" dir="2700000" algn="tl" rotWithShape="0">
                  <a:schemeClr val="accent1">
                    <a:alpha val="10000"/>
                  </a:schemeClr>
                </a:outerShdw>
              </a:effectLst>
              <a:latin typeface="+mn-ea"/>
              <a:cs typeface="+mn-ea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442210" y="798195"/>
            <a:ext cx="3654425" cy="1031875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r>
              <a:rPr lang="en-US" altLang="zh-CN" sz="3600" b="1" kern="100" dirty="0">
                <a:effectLst/>
                <a:latin typeface="华光行楷_CNKI" panose="02000500000000000000" charset="-122"/>
                <a:ea typeface="华光行楷_CNKI" panose="02000500000000000000" charset="-122"/>
                <a:cs typeface="江城圆体 400W" panose="020B0500000000000000" pitchFamily="34" charset="-122"/>
              </a:rPr>
              <a:t>CONTENTS</a:t>
            </a:r>
            <a:endParaRPr lang="en-US" altLang="zh-CN" sz="3600" b="1" kern="100" dirty="0">
              <a:effectLst/>
              <a:latin typeface="华光行楷_CNKI" panose="02000500000000000000" charset="-122"/>
              <a:ea typeface="华光行楷_CNKI" panose="02000500000000000000" charset="-122"/>
              <a:cs typeface="江城圆体 400W" panose="020B0500000000000000" pitchFamily="34" charset="-122"/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514340" y="3048000"/>
            <a:ext cx="5412105" cy="901700"/>
          </a:xfrm>
        </p:spPr>
        <p:txBody>
          <a:bodyPr/>
          <a:lstStyle/>
          <a:p>
            <a:r>
              <a:rPr lang="zh-CN" altLang="en-US" dirty="0">
                <a:solidFill>
                  <a:schemeClr val="tx2"/>
                </a:solidFill>
              </a:rPr>
              <a:t>业务方案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575549" y="966615"/>
            <a:ext cx="4351080" cy="2062700"/>
          </a:xfrm>
        </p:spPr>
        <p:txBody>
          <a:bodyPr/>
          <a:lstStyle/>
          <a:p>
            <a:r>
              <a:rPr lang="en-US" altLang="zh-CN" dirty="0"/>
              <a:t>01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00" y="610870"/>
            <a:ext cx="297180" cy="2895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3995"/>
            <a:ext cx="2731770" cy="8566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9310" y="3177540"/>
            <a:ext cx="373380" cy="5029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市场分析</a:t>
            </a:r>
            <a:endParaRPr lang="zh-CN" altLang="en-US" dirty="0"/>
          </a:p>
        </p:txBody>
      </p:sp>
      <p:sp>
        <p:nvSpPr>
          <p:cNvPr id="13" name="圆角矩形 12"/>
          <p:cNvSpPr/>
          <p:nvPr>
            <p:custDataLst>
              <p:tags r:id="rId2"/>
            </p:custDataLst>
          </p:nvPr>
        </p:nvSpPr>
        <p:spPr>
          <a:xfrm>
            <a:off x="1826831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>
            <p:custDataLst>
              <p:tags r:id="rId3"/>
            </p:custDataLst>
          </p:nvPr>
        </p:nvSpPr>
        <p:spPr>
          <a:xfrm>
            <a:off x="4800622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4"/>
            </p:custDataLst>
          </p:nvPr>
        </p:nvSpPr>
        <p:spPr>
          <a:xfrm>
            <a:off x="2073961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受到数字化转型、云计算、SaaS（软件即服务）的普及以及远程工作模式的影响，ISV市场的</a:t>
            </a:r>
            <a:r>
              <a:rPr lang="zh-CN" altLang="en-US" sz="1400" b="1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行业规模</a:t>
            </a: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及</a:t>
            </a:r>
            <a:r>
              <a:rPr lang="zh-CN" altLang="en-US" sz="1400" b="1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交易体量</a:t>
            </a: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越来越大。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5"/>
            </p:custDataLst>
          </p:nvPr>
        </p:nvSpPr>
        <p:spPr>
          <a:xfrm>
            <a:off x="2011664" y="3428259"/>
            <a:ext cx="2254027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市场趋势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8" name="矩形 17"/>
          <p:cNvSpPr/>
          <p:nvPr>
            <p:custDataLst>
              <p:tags r:id="rId6"/>
            </p:custDataLst>
          </p:nvPr>
        </p:nvSpPr>
        <p:spPr>
          <a:xfrm>
            <a:off x="5082762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软件开发商主要针对大规模或细分市场，目前国内的软件开发产业主要针对</a:t>
            </a:r>
            <a:r>
              <a:rPr lang="zh-CN" altLang="en-US" sz="1400" b="1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餐饮、娱乐、电商、生活服务</a:t>
            </a: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等行业</a:t>
            </a:r>
            <a:endParaRPr lang="zh-CN" altLang="en-US" sz="14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4985455" y="3428259"/>
            <a:ext cx="2254027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目标市场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0" name="圆角矩形 19"/>
          <p:cNvSpPr/>
          <p:nvPr>
            <p:custDataLst>
              <p:tags r:id="rId8"/>
            </p:custDataLst>
          </p:nvPr>
        </p:nvSpPr>
        <p:spPr>
          <a:xfrm>
            <a:off x="7828473" y="2876336"/>
            <a:ext cx="2623691" cy="3403178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>
            <p:custDataLst>
              <p:tags r:id="rId9"/>
            </p:custDataLst>
          </p:nvPr>
        </p:nvSpPr>
        <p:spPr>
          <a:xfrm>
            <a:off x="8091563" y="3934359"/>
            <a:ext cx="2113987" cy="1893629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ISV行业的竞争格局较为激烈，各个三方支付公司均提供有成熟的支付方案，要获得竞争优势，需要通过提供</a:t>
            </a:r>
            <a:r>
              <a:rPr lang="zh-CN" altLang="en-US" sz="1400" b="1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差异化</a:t>
            </a:r>
            <a:r>
              <a:rPr lang="zh-CN" altLang="en-US" sz="14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的服务和解决方案。</a:t>
            </a:r>
            <a:endParaRPr lang="zh-CN" altLang="en-US" sz="14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10"/>
            </p:custDataLst>
          </p:nvPr>
        </p:nvSpPr>
        <p:spPr>
          <a:xfrm>
            <a:off x="8013305" y="3428259"/>
            <a:ext cx="2254026" cy="3588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>
                <a:solidFill>
                  <a:schemeClr val="accent1"/>
                </a:solidFill>
                <a:latin typeface="+mn-ea"/>
                <a:cs typeface="+mn-ea"/>
              </a:rPr>
              <a:t>竞争情况</a:t>
            </a:r>
            <a:endParaRPr lang="zh-CN" altLang="en-US" sz="2400" b="1" kern="0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11"/>
            </p:custDataLst>
          </p:nvPr>
        </p:nvCxnSpPr>
        <p:spPr>
          <a:xfrm>
            <a:off x="3001726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12"/>
            </p:custDataLst>
          </p:nvPr>
        </p:nvCxnSpPr>
        <p:spPr>
          <a:xfrm>
            <a:off x="5975517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3"/>
            </p:custDataLst>
          </p:nvPr>
        </p:nvCxnSpPr>
        <p:spPr>
          <a:xfrm>
            <a:off x="9003367" y="6021573"/>
            <a:ext cx="273902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5" name="椭圆 24"/>
          <p:cNvSpPr/>
          <p:nvPr>
            <p:custDataLst>
              <p:tags r:id="rId14"/>
            </p:custDataLst>
          </p:nvPr>
        </p:nvSpPr>
        <p:spPr>
          <a:xfrm>
            <a:off x="2808142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>
            <p:custDataLst>
              <p:tags r:id="rId15"/>
            </p:custDataLst>
          </p:nvPr>
        </p:nvSpPr>
        <p:spPr>
          <a:xfrm>
            <a:off x="2832340" y="2529840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椭圆 26"/>
          <p:cNvSpPr/>
          <p:nvPr>
            <p:custDataLst>
              <p:tags r:id="rId16"/>
            </p:custDataLst>
          </p:nvPr>
        </p:nvSpPr>
        <p:spPr>
          <a:xfrm>
            <a:off x="5751556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椭圆 27"/>
          <p:cNvSpPr/>
          <p:nvPr>
            <p:custDataLst>
              <p:tags r:id="rId17"/>
            </p:custDataLst>
          </p:nvPr>
        </p:nvSpPr>
        <p:spPr>
          <a:xfrm>
            <a:off x="5775754" y="2529840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椭圆 28"/>
          <p:cNvSpPr/>
          <p:nvPr>
            <p:custDataLst>
              <p:tags r:id="rId18"/>
            </p:custDataLst>
          </p:nvPr>
        </p:nvSpPr>
        <p:spPr>
          <a:xfrm>
            <a:off x="8779406" y="2530355"/>
            <a:ext cx="721824" cy="721824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>
            <p:custDataLst>
              <p:tags r:id="rId19"/>
            </p:custDataLst>
          </p:nvPr>
        </p:nvSpPr>
        <p:spPr>
          <a:xfrm>
            <a:off x="8803605" y="2530355"/>
            <a:ext cx="672913" cy="672913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任意多边形: 形状 24"/>
          <p:cNvSpPr/>
          <p:nvPr>
            <p:custDataLst>
              <p:tags r:id="rId20"/>
            </p:custDataLst>
          </p:nvPr>
        </p:nvSpPr>
        <p:spPr>
          <a:xfrm>
            <a:off x="3055271" y="2734752"/>
            <a:ext cx="226021" cy="262921"/>
          </a:xfrm>
          <a:custGeom>
            <a:avLst/>
            <a:gdLst>
              <a:gd name="connsiteX0" fmla="*/ 127720 w 256244"/>
              <a:gd name="connsiteY0" fmla="*/ 213145 h 213449"/>
              <a:gd name="connsiteX1" fmla="*/ 110602 w 256244"/>
              <a:gd name="connsiteY1" fmla="*/ 207216 h 213449"/>
              <a:gd name="connsiteX2" fmla="*/ 10141 w 256244"/>
              <a:gd name="connsiteY2" fmla="*/ 128033 h 213449"/>
              <a:gd name="connsiteX3" fmla="*/ -379 w 256244"/>
              <a:gd name="connsiteY3" fmla="*/ 106324 h 213449"/>
              <a:gd name="connsiteX4" fmla="*/ 10141 w 256244"/>
              <a:gd name="connsiteY4" fmla="*/ 84616 h 213449"/>
              <a:gd name="connsiteX5" fmla="*/ 110650 w 256244"/>
              <a:gd name="connsiteY5" fmla="*/ 5433 h 213449"/>
              <a:gd name="connsiteX6" fmla="*/ 144838 w 256244"/>
              <a:gd name="connsiteY6" fmla="*/ 5433 h 213449"/>
              <a:gd name="connsiteX7" fmla="*/ 245347 w 256244"/>
              <a:gd name="connsiteY7" fmla="*/ 84616 h 213449"/>
              <a:gd name="connsiteX8" fmla="*/ 255866 w 256244"/>
              <a:gd name="connsiteY8" fmla="*/ 106324 h 213449"/>
              <a:gd name="connsiteX9" fmla="*/ 245347 w 256244"/>
              <a:gd name="connsiteY9" fmla="*/ 128033 h 213449"/>
              <a:gd name="connsiteX10" fmla="*/ 144838 w 256244"/>
              <a:gd name="connsiteY10" fmla="*/ 207216 h 213449"/>
              <a:gd name="connsiteX11" fmla="*/ 127720 w 256244"/>
              <a:gd name="connsiteY11" fmla="*/ 213145 h 213449"/>
              <a:gd name="connsiteX12" fmla="*/ 127720 w 256244"/>
              <a:gd name="connsiteY12" fmla="*/ 17961 h 213449"/>
              <a:gd name="connsiteX13" fmla="*/ 122030 w 256244"/>
              <a:gd name="connsiteY13" fmla="*/ 19921 h 213449"/>
              <a:gd name="connsiteX14" fmla="*/ 21521 w 256244"/>
              <a:gd name="connsiteY14" fmla="*/ 99104 h 213449"/>
              <a:gd name="connsiteX15" fmla="*/ 18030 w 256244"/>
              <a:gd name="connsiteY15" fmla="*/ 106324 h 213449"/>
              <a:gd name="connsiteX16" fmla="*/ 21521 w 256244"/>
              <a:gd name="connsiteY16" fmla="*/ 113544 h 213449"/>
              <a:gd name="connsiteX17" fmla="*/ 122030 w 256244"/>
              <a:gd name="connsiteY17" fmla="*/ 192727 h 213449"/>
              <a:gd name="connsiteX18" fmla="*/ 133410 w 256244"/>
              <a:gd name="connsiteY18" fmla="*/ 192727 h 213449"/>
              <a:gd name="connsiteX19" fmla="*/ 233919 w 256244"/>
              <a:gd name="connsiteY19" fmla="*/ 113544 h 213449"/>
              <a:gd name="connsiteX20" fmla="*/ 237409 w 256244"/>
              <a:gd name="connsiteY20" fmla="*/ 106324 h 213449"/>
              <a:gd name="connsiteX21" fmla="*/ 233919 w 256244"/>
              <a:gd name="connsiteY21" fmla="*/ 99104 h 213449"/>
              <a:gd name="connsiteX22" fmla="*/ 133458 w 256244"/>
              <a:gd name="connsiteY22" fmla="*/ 19921 h 213449"/>
              <a:gd name="connsiteX23" fmla="*/ 127720 w 256244"/>
              <a:gd name="connsiteY23" fmla="*/ 17961 h 2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" h="511">
                <a:moveTo>
                  <a:pt x="220" y="336"/>
                </a:moveTo>
                <a:cubicBezTo>
                  <a:pt x="210" y="336"/>
                  <a:pt x="201" y="333"/>
                  <a:pt x="193" y="327"/>
                </a:cubicBezTo>
                <a:lnTo>
                  <a:pt x="35" y="202"/>
                </a:lnTo>
                <a:cubicBezTo>
                  <a:pt x="24" y="194"/>
                  <a:pt x="18" y="181"/>
                  <a:pt x="18" y="168"/>
                </a:cubicBezTo>
                <a:cubicBezTo>
                  <a:pt x="18" y="154"/>
                  <a:pt x="24" y="142"/>
                  <a:pt x="35" y="134"/>
                </a:cubicBezTo>
                <a:lnTo>
                  <a:pt x="193" y="9"/>
                </a:lnTo>
                <a:cubicBezTo>
                  <a:pt x="208" y="-3"/>
                  <a:pt x="232" y="-3"/>
                  <a:pt x="247" y="9"/>
                </a:cubicBezTo>
                <a:lnTo>
                  <a:pt x="405" y="134"/>
                </a:lnTo>
                <a:cubicBezTo>
                  <a:pt x="416" y="142"/>
                  <a:pt x="422" y="154"/>
                  <a:pt x="422" y="168"/>
                </a:cubicBezTo>
                <a:cubicBezTo>
                  <a:pt x="422" y="181"/>
                  <a:pt x="416" y="194"/>
                  <a:pt x="405" y="202"/>
                </a:cubicBezTo>
                <a:lnTo>
                  <a:pt x="247" y="327"/>
                </a:lnTo>
                <a:cubicBezTo>
                  <a:pt x="239" y="333"/>
                  <a:pt x="230" y="336"/>
                  <a:pt x="220" y="336"/>
                </a:cubicBezTo>
                <a:close/>
                <a:moveTo>
                  <a:pt x="220" y="29"/>
                </a:moveTo>
                <a:cubicBezTo>
                  <a:pt x="217" y="29"/>
                  <a:pt x="214" y="30"/>
                  <a:pt x="211" y="32"/>
                </a:cubicBezTo>
                <a:lnTo>
                  <a:pt x="53" y="156"/>
                </a:lnTo>
                <a:cubicBezTo>
                  <a:pt x="49" y="159"/>
                  <a:pt x="47" y="163"/>
                  <a:pt x="47" y="168"/>
                </a:cubicBezTo>
                <a:cubicBezTo>
                  <a:pt x="47" y="172"/>
                  <a:pt x="49" y="177"/>
                  <a:pt x="53" y="179"/>
                </a:cubicBezTo>
                <a:lnTo>
                  <a:pt x="211" y="304"/>
                </a:lnTo>
                <a:cubicBezTo>
                  <a:pt x="216" y="308"/>
                  <a:pt x="224" y="308"/>
                  <a:pt x="229" y="304"/>
                </a:cubicBezTo>
                <a:lnTo>
                  <a:pt x="387" y="179"/>
                </a:lnTo>
                <a:cubicBezTo>
                  <a:pt x="391" y="176"/>
                  <a:pt x="393" y="172"/>
                  <a:pt x="393" y="168"/>
                </a:cubicBezTo>
                <a:cubicBezTo>
                  <a:pt x="393" y="163"/>
                  <a:pt x="391" y="159"/>
                  <a:pt x="387" y="156"/>
                </a:cubicBezTo>
                <a:lnTo>
                  <a:pt x="229" y="32"/>
                </a:lnTo>
                <a:cubicBezTo>
                  <a:pt x="226" y="30"/>
                  <a:pt x="223" y="29"/>
                  <a:pt x="220" y="29"/>
                </a:cubicBezTo>
                <a:close/>
                <a:moveTo>
                  <a:pt x="219" y="424"/>
                </a:moveTo>
                <a:cubicBezTo>
                  <a:pt x="210" y="424"/>
                  <a:pt x="200" y="421"/>
                  <a:pt x="192" y="414"/>
                </a:cubicBezTo>
                <a:lnTo>
                  <a:pt x="6" y="267"/>
                </a:lnTo>
                <a:cubicBezTo>
                  <a:pt x="-1" y="262"/>
                  <a:pt x="-2" y="253"/>
                  <a:pt x="3" y="246"/>
                </a:cubicBezTo>
                <a:cubicBezTo>
                  <a:pt x="8" y="240"/>
                  <a:pt x="17" y="239"/>
                  <a:pt x="24" y="244"/>
                </a:cubicBezTo>
                <a:lnTo>
                  <a:pt x="211" y="392"/>
                </a:lnTo>
                <a:cubicBezTo>
                  <a:pt x="216" y="396"/>
                  <a:pt x="223" y="396"/>
                  <a:pt x="228" y="392"/>
                </a:cubicBezTo>
                <a:lnTo>
                  <a:pt x="415" y="244"/>
                </a:lnTo>
                <a:cubicBezTo>
                  <a:pt x="422" y="239"/>
                  <a:pt x="431" y="240"/>
                  <a:pt x="436" y="246"/>
                </a:cubicBezTo>
                <a:cubicBezTo>
                  <a:pt x="441" y="253"/>
                  <a:pt x="440" y="262"/>
                  <a:pt x="433" y="267"/>
                </a:cubicBezTo>
                <a:lnTo>
                  <a:pt x="246" y="414"/>
                </a:lnTo>
                <a:cubicBezTo>
                  <a:pt x="238" y="421"/>
                  <a:pt x="229" y="424"/>
                  <a:pt x="219" y="424"/>
                </a:cubicBezTo>
                <a:close/>
                <a:moveTo>
                  <a:pt x="219" y="511"/>
                </a:moveTo>
                <a:cubicBezTo>
                  <a:pt x="210" y="511"/>
                  <a:pt x="200" y="508"/>
                  <a:pt x="192" y="501"/>
                </a:cubicBezTo>
                <a:lnTo>
                  <a:pt x="6" y="354"/>
                </a:lnTo>
                <a:cubicBezTo>
                  <a:pt x="-1" y="349"/>
                  <a:pt x="-2" y="340"/>
                  <a:pt x="3" y="333"/>
                </a:cubicBezTo>
                <a:cubicBezTo>
                  <a:pt x="8" y="327"/>
                  <a:pt x="17" y="326"/>
                  <a:pt x="24" y="331"/>
                </a:cubicBezTo>
                <a:lnTo>
                  <a:pt x="211" y="478"/>
                </a:lnTo>
                <a:cubicBezTo>
                  <a:pt x="216" y="483"/>
                  <a:pt x="223" y="483"/>
                  <a:pt x="228" y="478"/>
                </a:cubicBezTo>
                <a:lnTo>
                  <a:pt x="415" y="331"/>
                </a:lnTo>
                <a:cubicBezTo>
                  <a:pt x="422" y="326"/>
                  <a:pt x="431" y="327"/>
                  <a:pt x="436" y="333"/>
                </a:cubicBezTo>
                <a:cubicBezTo>
                  <a:pt x="441" y="340"/>
                  <a:pt x="440" y="349"/>
                  <a:pt x="433" y="354"/>
                </a:cubicBezTo>
                <a:lnTo>
                  <a:pt x="246" y="501"/>
                </a:lnTo>
                <a:cubicBezTo>
                  <a:pt x="238" y="508"/>
                  <a:pt x="229" y="511"/>
                  <a:pt x="219" y="511"/>
                </a:cubicBezTo>
                <a:close/>
              </a:path>
            </a:pathLst>
          </a:custGeom>
          <a:solidFill>
            <a:srgbClr val="FFFFFF"/>
          </a:solidFill>
          <a:ln w="478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6" name="任意多边形: 形状 35"/>
          <p:cNvSpPr/>
          <p:nvPr>
            <p:custDataLst>
              <p:tags r:id="rId21"/>
            </p:custDataLst>
          </p:nvPr>
        </p:nvSpPr>
        <p:spPr>
          <a:xfrm>
            <a:off x="8994100" y="2749168"/>
            <a:ext cx="291600" cy="234619"/>
          </a:xfrm>
          <a:custGeom>
            <a:avLst/>
            <a:gdLst>
              <a:gd name="connsiteX0" fmla="*/ 39291 w 79345"/>
              <a:gd name="connsiteY0" fmla="*/ 79085 h 79345"/>
              <a:gd name="connsiteX1" fmla="*/ -382 w 79345"/>
              <a:gd name="connsiteY1" fmla="*/ 39412 h 79345"/>
              <a:gd name="connsiteX2" fmla="*/ 39291 w 79345"/>
              <a:gd name="connsiteY2" fmla="*/ -261 h 79345"/>
              <a:gd name="connsiteX3" fmla="*/ 78964 w 79345"/>
              <a:gd name="connsiteY3" fmla="*/ 39412 h 79345"/>
              <a:gd name="connsiteX4" fmla="*/ 39291 w 79345"/>
              <a:gd name="connsiteY4" fmla="*/ 79085 h 79345"/>
              <a:gd name="connsiteX5" fmla="*/ 39291 w 79345"/>
              <a:gd name="connsiteY5" fmla="*/ 19042 h 79345"/>
              <a:gd name="connsiteX6" fmla="*/ 18921 w 79345"/>
              <a:gd name="connsiteY6" fmla="*/ 39412 h 79345"/>
              <a:gd name="connsiteX7" fmla="*/ 39291 w 79345"/>
              <a:gd name="connsiteY7" fmla="*/ 59782 h 79345"/>
              <a:gd name="connsiteX8" fmla="*/ 59661 w 79345"/>
              <a:gd name="connsiteY8" fmla="*/ 39412 h 79345"/>
              <a:gd name="connsiteX9" fmla="*/ 39291 w 79345"/>
              <a:gd name="connsiteY9" fmla="*/ 19042 h 7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" h="456">
                <a:moveTo>
                  <a:pt x="141" y="392"/>
                </a:moveTo>
                <a:cubicBezTo>
                  <a:pt x="139" y="392"/>
                  <a:pt x="138" y="393"/>
                  <a:pt x="138" y="395"/>
                </a:cubicBezTo>
                <a:lnTo>
                  <a:pt x="138" y="422"/>
                </a:lnTo>
                <a:cubicBezTo>
                  <a:pt x="138" y="424"/>
                  <a:pt x="139" y="425"/>
                  <a:pt x="141" y="425"/>
                </a:cubicBezTo>
                <a:lnTo>
                  <a:pt x="423" y="425"/>
                </a:lnTo>
                <a:cubicBezTo>
                  <a:pt x="425" y="425"/>
                  <a:pt x="426" y="424"/>
                  <a:pt x="426" y="422"/>
                </a:cubicBezTo>
                <a:lnTo>
                  <a:pt x="426" y="395"/>
                </a:lnTo>
                <a:cubicBezTo>
                  <a:pt x="426" y="393"/>
                  <a:pt x="425" y="392"/>
                  <a:pt x="423" y="392"/>
                </a:cubicBezTo>
                <a:lnTo>
                  <a:pt x="141" y="392"/>
                </a:lnTo>
                <a:close/>
                <a:moveTo>
                  <a:pt x="471" y="261"/>
                </a:moveTo>
                <a:lnTo>
                  <a:pt x="471" y="294"/>
                </a:lnTo>
                <a:lnTo>
                  <a:pt x="536" y="294"/>
                </a:lnTo>
                <a:lnTo>
                  <a:pt x="536" y="261"/>
                </a:lnTo>
                <a:lnTo>
                  <a:pt x="471" y="261"/>
                </a:lnTo>
                <a:close/>
                <a:moveTo>
                  <a:pt x="30" y="261"/>
                </a:moveTo>
                <a:lnTo>
                  <a:pt x="30" y="294"/>
                </a:lnTo>
                <a:lnTo>
                  <a:pt x="96" y="294"/>
                </a:lnTo>
                <a:lnTo>
                  <a:pt x="96" y="261"/>
                </a:lnTo>
                <a:lnTo>
                  <a:pt x="30" y="261"/>
                </a:lnTo>
                <a:close/>
                <a:moveTo>
                  <a:pt x="284" y="30"/>
                </a:moveTo>
                <a:cubicBezTo>
                  <a:pt x="266" y="30"/>
                  <a:pt x="252" y="45"/>
                  <a:pt x="252" y="62"/>
                </a:cubicBezTo>
                <a:cubicBezTo>
                  <a:pt x="252" y="80"/>
                  <a:pt x="266" y="95"/>
                  <a:pt x="284" y="95"/>
                </a:cubicBezTo>
                <a:cubicBezTo>
                  <a:pt x="297" y="95"/>
                  <a:pt x="308" y="86"/>
                  <a:pt x="313" y="75"/>
                </a:cubicBezTo>
                <a:lnTo>
                  <a:pt x="315" y="70"/>
                </a:lnTo>
                <a:lnTo>
                  <a:pt x="315" y="55"/>
                </a:lnTo>
                <a:lnTo>
                  <a:pt x="313" y="50"/>
                </a:lnTo>
                <a:cubicBezTo>
                  <a:pt x="308" y="38"/>
                  <a:pt x="297" y="30"/>
                  <a:pt x="284" y="30"/>
                </a:cubicBezTo>
                <a:close/>
                <a:moveTo>
                  <a:pt x="284" y="0"/>
                </a:moveTo>
                <a:cubicBezTo>
                  <a:pt x="312" y="0"/>
                  <a:pt x="336" y="18"/>
                  <a:pt x="343" y="44"/>
                </a:cubicBezTo>
                <a:lnTo>
                  <a:pt x="344" y="44"/>
                </a:lnTo>
                <a:lnTo>
                  <a:pt x="474" y="44"/>
                </a:lnTo>
                <a:cubicBezTo>
                  <a:pt x="500" y="44"/>
                  <a:pt x="521" y="65"/>
                  <a:pt x="521" y="91"/>
                </a:cubicBezTo>
                <a:lnTo>
                  <a:pt x="521" y="231"/>
                </a:lnTo>
                <a:lnTo>
                  <a:pt x="536" y="231"/>
                </a:lnTo>
                <a:cubicBezTo>
                  <a:pt x="553" y="231"/>
                  <a:pt x="566" y="244"/>
                  <a:pt x="566" y="261"/>
                </a:cubicBezTo>
                <a:lnTo>
                  <a:pt x="566" y="294"/>
                </a:lnTo>
                <a:cubicBezTo>
                  <a:pt x="566" y="311"/>
                  <a:pt x="553" y="325"/>
                  <a:pt x="536" y="325"/>
                </a:cubicBezTo>
                <a:lnTo>
                  <a:pt x="471" y="325"/>
                </a:lnTo>
                <a:cubicBezTo>
                  <a:pt x="454" y="325"/>
                  <a:pt x="440" y="311"/>
                  <a:pt x="440" y="294"/>
                </a:cubicBezTo>
                <a:lnTo>
                  <a:pt x="440" y="261"/>
                </a:lnTo>
                <a:cubicBezTo>
                  <a:pt x="440" y="244"/>
                  <a:pt x="454" y="231"/>
                  <a:pt x="471" y="231"/>
                </a:cubicBezTo>
                <a:lnTo>
                  <a:pt x="491" y="231"/>
                </a:lnTo>
                <a:lnTo>
                  <a:pt x="491" y="91"/>
                </a:lnTo>
                <a:cubicBezTo>
                  <a:pt x="491" y="82"/>
                  <a:pt x="483" y="75"/>
                  <a:pt x="474" y="75"/>
                </a:cubicBezTo>
                <a:lnTo>
                  <a:pt x="345" y="75"/>
                </a:lnTo>
                <a:lnTo>
                  <a:pt x="344" y="79"/>
                </a:lnTo>
                <a:cubicBezTo>
                  <a:pt x="338" y="101"/>
                  <a:pt x="319" y="119"/>
                  <a:pt x="296" y="124"/>
                </a:cubicBezTo>
                <a:lnTo>
                  <a:pt x="296" y="124"/>
                </a:lnTo>
                <a:lnTo>
                  <a:pt x="296" y="361"/>
                </a:lnTo>
                <a:lnTo>
                  <a:pt x="423" y="361"/>
                </a:lnTo>
                <a:cubicBezTo>
                  <a:pt x="442" y="361"/>
                  <a:pt x="457" y="376"/>
                  <a:pt x="457" y="395"/>
                </a:cubicBezTo>
                <a:lnTo>
                  <a:pt x="457" y="422"/>
                </a:lnTo>
                <a:cubicBezTo>
                  <a:pt x="457" y="441"/>
                  <a:pt x="442" y="456"/>
                  <a:pt x="423" y="456"/>
                </a:cubicBezTo>
                <a:lnTo>
                  <a:pt x="141" y="456"/>
                </a:lnTo>
                <a:cubicBezTo>
                  <a:pt x="122" y="456"/>
                  <a:pt x="107" y="441"/>
                  <a:pt x="107" y="422"/>
                </a:cubicBezTo>
                <a:lnTo>
                  <a:pt x="107" y="395"/>
                </a:lnTo>
                <a:cubicBezTo>
                  <a:pt x="107" y="376"/>
                  <a:pt x="122" y="361"/>
                  <a:pt x="141" y="361"/>
                </a:cubicBezTo>
                <a:lnTo>
                  <a:pt x="265" y="361"/>
                </a:lnTo>
                <a:lnTo>
                  <a:pt x="265" y="123"/>
                </a:lnTo>
                <a:lnTo>
                  <a:pt x="269" y="123"/>
                </a:lnTo>
                <a:lnTo>
                  <a:pt x="265" y="122"/>
                </a:lnTo>
                <a:cubicBezTo>
                  <a:pt x="245" y="116"/>
                  <a:pt x="228" y="99"/>
                  <a:pt x="223" y="78"/>
                </a:cubicBezTo>
                <a:lnTo>
                  <a:pt x="223" y="75"/>
                </a:lnTo>
                <a:lnTo>
                  <a:pt x="92" y="75"/>
                </a:lnTo>
                <a:cubicBezTo>
                  <a:pt x="83" y="75"/>
                  <a:pt x="75" y="82"/>
                  <a:pt x="75" y="91"/>
                </a:cubicBezTo>
                <a:lnTo>
                  <a:pt x="75" y="231"/>
                </a:lnTo>
                <a:lnTo>
                  <a:pt x="96" y="231"/>
                </a:lnTo>
                <a:cubicBezTo>
                  <a:pt x="112" y="231"/>
                  <a:pt x="126" y="244"/>
                  <a:pt x="126" y="261"/>
                </a:cubicBezTo>
                <a:lnTo>
                  <a:pt x="126" y="294"/>
                </a:lnTo>
                <a:cubicBezTo>
                  <a:pt x="126" y="311"/>
                  <a:pt x="112" y="325"/>
                  <a:pt x="96" y="325"/>
                </a:cubicBezTo>
                <a:lnTo>
                  <a:pt x="30" y="325"/>
                </a:lnTo>
                <a:cubicBezTo>
                  <a:pt x="14" y="325"/>
                  <a:pt x="0" y="311"/>
                  <a:pt x="0" y="294"/>
                </a:cubicBezTo>
                <a:lnTo>
                  <a:pt x="0" y="261"/>
                </a:lnTo>
                <a:cubicBezTo>
                  <a:pt x="0" y="244"/>
                  <a:pt x="14" y="231"/>
                  <a:pt x="30" y="231"/>
                </a:cubicBezTo>
                <a:lnTo>
                  <a:pt x="45" y="231"/>
                </a:lnTo>
                <a:lnTo>
                  <a:pt x="45" y="91"/>
                </a:lnTo>
                <a:cubicBezTo>
                  <a:pt x="45" y="65"/>
                  <a:pt x="66" y="44"/>
                  <a:pt x="92" y="44"/>
                </a:cubicBezTo>
                <a:lnTo>
                  <a:pt x="224" y="44"/>
                </a:lnTo>
                <a:lnTo>
                  <a:pt x="224" y="44"/>
                </a:lnTo>
                <a:cubicBezTo>
                  <a:pt x="232" y="18"/>
                  <a:pt x="256" y="0"/>
                  <a:pt x="284" y="0"/>
                </a:cubicBezTo>
                <a:close/>
              </a:path>
            </a:pathLst>
          </a:custGeom>
          <a:solidFill>
            <a:srgbClr val="FFFFFF"/>
          </a:solidFill>
          <a:ln w="497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3" name="任意多边形: 形状 15"/>
          <p:cNvSpPr/>
          <p:nvPr>
            <p:custDataLst>
              <p:tags r:id="rId22"/>
            </p:custDataLst>
          </p:nvPr>
        </p:nvSpPr>
        <p:spPr>
          <a:xfrm>
            <a:off x="5998170" y="2734752"/>
            <a:ext cx="227670" cy="262576"/>
          </a:xfrm>
          <a:custGeom>
            <a:avLst/>
            <a:gdLst>
              <a:gd name="connsiteX0" fmla="*/ 131280 w 141701"/>
              <a:gd name="connsiteY0" fmla="*/ 20007 h 20395"/>
              <a:gd name="connsiteX1" fmla="*/ 9780 w 141701"/>
              <a:gd name="connsiteY1" fmla="*/ 20007 h 20395"/>
              <a:gd name="connsiteX2" fmla="*/ -321 w 141701"/>
              <a:gd name="connsiteY2" fmla="*/ 9809 h 20395"/>
              <a:gd name="connsiteX3" fmla="*/ 9780 w 141701"/>
              <a:gd name="connsiteY3" fmla="*/ -389 h 20395"/>
              <a:gd name="connsiteX4" fmla="*/ 131280 w 141701"/>
              <a:gd name="connsiteY4" fmla="*/ -389 h 20395"/>
              <a:gd name="connsiteX5" fmla="*/ 141381 w 141701"/>
              <a:gd name="connsiteY5" fmla="*/ 9809 h 20395"/>
              <a:gd name="connsiteX6" fmla="*/ 131280 w 141701"/>
              <a:gd name="connsiteY6" fmla="*/ 20007 h 20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" h="510">
                <a:moveTo>
                  <a:pt x="278" y="270"/>
                </a:moveTo>
                <a:lnTo>
                  <a:pt x="87" y="270"/>
                </a:lnTo>
                <a:cubicBezTo>
                  <a:pt x="78" y="270"/>
                  <a:pt x="71" y="263"/>
                  <a:pt x="71" y="254"/>
                </a:cubicBezTo>
                <a:cubicBezTo>
                  <a:pt x="71" y="245"/>
                  <a:pt x="78" y="238"/>
                  <a:pt x="87" y="238"/>
                </a:cubicBezTo>
                <a:lnTo>
                  <a:pt x="278" y="238"/>
                </a:lnTo>
                <a:cubicBezTo>
                  <a:pt x="287" y="238"/>
                  <a:pt x="294" y="245"/>
                  <a:pt x="294" y="254"/>
                </a:cubicBezTo>
                <a:cubicBezTo>
                  <a:pt x="294" y="263"/>
                  <a:pt x="287" y="270"/>
                  <a:pt x="278" y="270"/>
                </a:cubicBezTo>
                <a:close/>
                <a:moveTo>
                  <a:pt x="326" y="159"/>
                </a:moveTo>
                <a:lnTo>
                  <a:pt x="87" y="159"/>
                </a:lnTo>
                <a:cubicBezTo>
                  <a:pt x="78" y="159"/>
                  <a:pt x="71" y="152"/>
                  <a:pt x="71" y="143"/>
                </a:cubicBezTo>
                <a:cubicBezTo>
                  <a:pt x="71" y="134"/>
                  <a:pt x="78" y="127"/>
                  <a:pt x="87" y="127"/>
                </a:cubicBezTo>
                <a:lnTo>
                  <a:pt x="326" y="127"/>
                </a:lnTo>
                <a:cubicBezTo>
                  <a:pt x="335" y="127"/>
                  <a:pt x="342" y="134"/>
                  <a:pt x="342" y="143"/>
                </a:cubicBezTo>
                <a:cubicBezTo>
                  <a:pt x="342" y="152"/>
                  <a:pt x="335" y="159"/>
                  <a:pt x="326" y="159"/>
                </a:cubicBezTo>
                <a:close/>
                <a:moveTo>
                  <a:pt x="388" y="510"/>
                </a:moveTo>
                <a:lnTo>
                  <a:pt x="43" y="510"/>
                </a:lnTo>
                <a:cubicBezTo>
                  <a:pt x="19" y="510"/>
                  <a:pt x="0" y="492"/>
                  <a:pt x="0" y="470"/>
                </a:cubicBezTo>
                <a:lnTo>
                  <a:pt x="0" y="40"/>
                </a:lnTo>
                <a:cubicBezTo>
                  <a:pt x="0" y="18"/>
                  <a:pt x="19" y="0"/>
                  <a:pt x="43" y="0"/>
                </a:cubicBezTo>
                <a:lnTo>
                  <a:pt x="388" y="0"/>
                </a:lnTo>
                <a:cubicBezTo>
                  <a:pt x="412" y="0"/>
                  <a:pt x="431" y="18"/>
                  <a:pt x="431" y="40"/>
                </a:cubicBezTo>
                <a:lnTo>
                  <a:pt x="431" y="104"/>
                </a:lnTo>
                <a:cubicBezTo>
                  <a:pt x="431" y="113"/>
                  <a:pt x="424" y="120"/>
                  <a:pt x="415" y="120"/>
                </a:cubicBezTo>
                <a:cubicBezTo>
                  <a:pt x="406" y="120"/>
                  <a:pt x="399" y="113"/>
                  <a:pt x="399" y="104"/>
                </a:cubicBezTo>
                <a:lnTo>
                  <a:pt x="399" y="40"/>
                </a:lnTo>
                <a:cubicBezTo>
                  <a:pt x="399" y="36"/>
                  <a:pt x="394" y="32"/>
                  <a:pt x="388" y="32"/>
                </a:cubicBezTo>
                <a:lnTo>
                  <a:pt x="43" y="32"/>
                </a:lnTo>
                <a:cubicBezTo>
                  <a:pt x="37" y="32"/>
                  <a:pt x="32" y="36"/>
                  <a:pt x="32" y="40"/>
                </a:cubicBezTo>
                <a:lnTo>
                  <a:pt x="32" y="470"/>
                </a:lnTo>
                <a:cubicBezTo>
                  <a:pt x="32" y="474"/>
                  <a:pt x="37" y="478"/>
                  <a:pt x="43" y="478"/>
                </a:cubicBezTo>
                <a:lnTo>
                  <a:pt x="388" y="478"/>
                </a:lnTo>
                <a:cubicBezTo>
                  <a:pt x="394" y="478"/>
                  <a:pt x="399" y="474"/>
                  <a:pt x="399" y="470"/>
                </a:cubicBezTo>
                <a:lnTo>
                  <a:pt x="399" y="445"/>
                </a:lnTo>
                <a:cubicBezTo>
                  <a:pt x="399" y="436"/>
                  <a:pt x="406" y="429"/>
                  <a:pt x="415" y="429"/>
                </a:cubicBezTo>
                <a:cubicBezTo>
                  <a:pt x="424" y="429"/>
                  <a:pt x="431" y="436"/>
                  <a:pt x="431" y="445"/>
                </a:cubicBezTo>
                <a:lnTo>
                  <a:pt x="431" y="470"/>
                </a:lnTo>
                <a:cubicBezTo>
                  <a:pt x="431" y="492"/>
                  <a:pt x="412" y="510"/>
                  <a:pt x="388" y="510"/>
                </a:cubicBezTo>
                <a:close/>
                <a:moveTo>
                  <a:pt x="278" y="382"/>
                </a:moveTo>
                <a:lnTo>
                  <a:pt x="87" y="382"/>
                </a:lnTo>
                <a:cubicBezTo>
                  <a:pt x="78" y="382"/>
                  <a:pt x="71" y="375"/>
                  <a:pt x="71" y="366"/>
                </a:cubicBezTo>
                <a:cubicBezTo>
                  <a:pt x="71" y="357"/>
                  <a:pt x="78" y="350"/>
                  <a:pt x="87" y="350"/>
                </a:cubicBezTo>
                <a:lnTo>
                  <a:pt x="278" y="350"/>
                </a:lnTo>
                <a:cubicBezTo>
                  <a:pt x="287" y="350"/>
                  <a:pt x="294" y="357"/>
                  <a:pt x="294" y="366"/>
                </a:cubicBezTo>
                <a:cubicBezTo>
                  <a:pt x="294" y="375"/>
                  <a:pt x="287" y="382"/>
                  <a:pt x="278" y="382"/>
                </a:cubicBezTo>
                <a:close/>
                <a:moveTo>
                  <a:pt x="332" y="423"/>
                </a:moveTo>
                <a:cubicBezTo>
                  <a:pt x="329" y="423"/>
                  <a:pt x="326" y="422"/>
                  <a:pt x="324" y="421"/>
                </a:cubicBezTo>
                <a:cubicBezTo>
                  <a:pt x="316" y="416"/>
                  <a:pt x="313" y="407"/>
                  <a:pt x="318" y="399"/>
                </a:cubicBezTo>
                <a:lnTo>
                  <a:pt x="454" y="163"/>
                </a:lnTo>
                <a:cubicBezTo>
                  <a:pt x="458" y="155"/>
                  <a:pt x="468" y="153"/>
                  <a:pt x="476" y="157"/>
                </a:cubicBezTo>
                <a:cubicBezTo>
                  <a:pt x="483" y="162"/>
                  <a:pt x="486" y="171"/>
                  <a:pt x="482" y="179"/>
                </a:cubicBezTo>
                <a:lnTo>
                  <a:pt x="346" y="415"/>
                </a:lnTo>
                <a:cubicBezTo>
                  <a:pt x="343" y="420"/>
                  <a:pt x="337" y="423"/>
                  <a:pt x="332" y="423"/>
                </a:cubicBezTo>
                <a:close/>
              </a:path>
            </a:pathLst>
          </a:custGeom>
          <a:solidFill>
            <a:srgbClr val="FFFFFF"/>
          </a:solidFill>
          <a:ln w="485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715" y="1358265"/>
            <a:ext cx="8769985" cy="1059180"/>
          </a:xfrm>
          <a:prstGeom prst="rect">
            <a:avLst/>
          </a:prstGeom>
          <a:noFill/>
        </p:spPr>
        <p:txBody>
          <a:bodyPr wrap="square" rtlCol="0">
            <a:normAutofit fontScale="75000"/>
          </a:bodyPr>
          <a:p>
            <a:pPr indent="457200" algn="l">
              <a:lnSpc>
                <a:spcPct val="140000"/>
              </a:lnSpc>
            </a:pPr>
            <a:r>
              <a:rPr lang="en-US" altLang="zh-CN" sz="2000" spc="4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ISV英文全称是Independent Software Vendors ，意为“独立软件开发商”，特指专门从事软件的开发、生产、销售和服务的企业，同时也包括通过网络提供软件的SAAS服务商，SAAS服务的客户主要通过互联网向厂商定购所需的应用软件服务。</a:t>
            </a:r>
            <a:endParaRPr lang="en-US" altLang="zh-CN" sz="2000" spc="4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需求</a:t>
            </a:r>
            <a:r>
              <a:rPr lang="zh-CN" altLang="en-US" dirty="0"/>
              <a:t>分析</a:t>
            </a:r>
            <a:endParaRPr lang="zh-CN" altLang="en-US" dirty="0"/>
          </a:p>
        </p:txBody>
      </p:sp>
      <p:sp>
        <p:nvSpPr>
          <p:cNvPr id="2" name="任意多边形: 形状 16"/>
          <p:cNvSpPr/>
          <p:nvPr>
            <p:custDataLst>
              <p:tags r:id="rId2"/>
            </p:custDataLst>
          </p:nvPr>
        </p:nvSpPr>
        <p:spPr>
          <a:xfrm rot="2700000">
            <a:off x="1136065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3" name="任意多边形: 形状 67"/>
          <p:cNvSpPr/>
          <p:nvPr>
            <p:custDataLst>
              <p:tags r:id="rId3"/>
            </p:custDataLst>
          </p:nvPr>
        </p:nvSpPr>
        <p:spPr>
          <a:xfrm rot="2700000">
            <a:off x="3863459" y="1965413"/>
            <a:ext cx="1699829" cy="1711971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5" name="任意多边形: 形状 70"/>
          <p:cNvSpPr/>
          <p:nvPr>
            <p:custDataLst>
              <p:tags r:id="rId4"/>
            </p:custDataLst>
          </p:nvPr>
        </p:nvSpPr>
        <p:spPr>
          <a:xfrm rot="2700000">
            <a:off x="6594689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6" name="任意多边形: 形状 73"/>
          <p:cNvSpPr/>
          <p:nvPr>
            <p:custDataLst>
              <p:tags r:id="rId5"/>
            </p:custDataLst>
          </p:nvPr>
        </p:nvSpPr>
        <p:spPr>
          <a:xfrm rot="2700000">
            <a:off x="9320805" y="1966052"/>
            <a:ext cx="1699816" cy="1711787"/>
          </a:xfrm>
          <a:custGeom>
            <a:avLst/>
            <a:gdLst>
              <a:gd name="connsiteX0" fmla="*/ 37762 w 2705100"/>
              <a:gd name="connsiteY0" fmla="*/ 37761 h 2724150"/>
              <a:gd name="connsiteX1" fmla="*/ 128925 w 2705100"/>
              <a:gd name="connsiteY1" fmla="*/ 0 h 2724150"/>
              <a:gd name="connsiteX2" fmla="*/ 2576175 w 2705100"/>
              <a:gd name="connsiteY2" fmla="*/ 0 h 2724150"/>
              <a:gd name="connsiteX3" fmla="*/ 2705100 w 2705100"/>
              <a:gd name="connsiteY3" fmla="*/ 128925 h 2724150"/>
              <a:gd name="connsiteX4" fmla="*/ 2705100 w 2705100"/>
              <a:gd name="connsiteY4" fmla="*/ 1486815 h 2724150"/>
              <a:gd name="connsiteX5" fmla="*/ 1467765 w 2705100"/>
              <a:gd name="connsiteY5" fmla="*/ 2724150 h 2724150"/>
              <a:gd name="connsiteX6" fmla="*/ 128925 w 2705100"/>
              <a:gd name="connsiteY6" fmla="*/ 2724150 h 2724150"/>
              <a:gd name="connsiteX7" fmla="*/ 0 w 2705100"/>
              <a:gd name="connsiteY7" fmla="*/ 2595225 h 2724150"/>
              <a:gd name="connsiteX8" fmla="*/ 0 w 2705100"/>
              <a:gd name="connsiteY8" fmla="*/ 128925 h 2724150"/>
              <a:gd name="connsiteX9" fmla="*/ 37762 w 2705100"/>
              <a:gd name="connsiteY9" fmla="*/ 37761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5100" h="2724150">
                <a:moveTo>
                  <a:pt x="37762" y="37761"/>
                </a:moveTo>
                <a:cubicBezTo>
                  <a:pt x="61092" y="14431"/>
                  <a:pt x="93324" y="0"/>
                  <a:pt x="128925" y="0"/>
                </a:cubicBezTo>
                <a:lnTo>
                  <a:pt x="2576175" y="0"/>
                </a:lnTo>
                <a:cubicBezTo>
                  <a:pt x="2647378" y="0"/>
                  <a:pt x="2705100" y="57722"/>
                  <a:pt x="2705100" y="128925"/>
                </a:cubicBezTo>
                <a:lnTo>
                  <a:pt x="2705100" y="1486815"/>
                </a:lnTo>
                <a:lnTo>
                  <a:pt x="1467765" y="2724150"/>
                </a:lnTo>
                <a:lnTo>
                  <a:pt x="128925" y="2724150"/>
                </a:lnTo>
                <a:cubicBezTo>
                  <a:pt x="57722" y="2724150"/>
                  <a:pt x="0" y="2666428"/>
                  <a:pt x="0" y="2595225"/>
                </a:cubicBezTo>
                <a:lnTo>
                  <a:pt x="0" y="128925"/>
                </a:lnTo>
                <a:cubicBezTo>
                  <a:pt x="0" y="93324"/>
                  <a:pt x="14431" y="61092"/>
                  <a:pt x="37762" y="3776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865753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资金安全合规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2" name="矩形 11"/>
          <p:cNvSpPr/>
          <p:nvPr>
            <p:custDataLst>
              <p:tags r:id="rId7"/>
            </p:custDataLst>
          </p:nvPr>
        </p:nvSpPr>
        <p:spPr>
          <a:xfrm>
            <a:off x="865753" y="4384794"/>
            <a:ext cx="22415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en-US" altLang="zh-CN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不接触资金，避免二清风险，符合监管要求；</a:t>
            </a: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资金流基于云商通账户体系，交易透明合规</a:t>
            </a:r>
            <a:endParaRPr lang="zh-CN" altLang="en-US" sz="12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/>
          <a:srcRect t="14579" b="14579"/>
          <a:stretch>
            <a:fillRect/>
          </a:stretch>
        </p:blipFill>
        <p:spPr>
          <a:xfrm>
            <a:off x="813353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8 w 2330450"/>
              <a:gd name="connsiteY6" fmla="*/ 1226355 h 1650954"/>
              <a:gd name="connsiteX7" fmla="*/ 23578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8" y="1226355"/>
                </a:lnTo>
                <a:cubicBezTo>
                  <a:pt x="-7859" y="1194917"/>
                  <a:pt x="-7859" y="1143946"/>
                  <a:pt x="23578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/>
          <a:srcRect t="14579" b="14579"/>
          <a:stretch>
            <a:fillRect/>
          </a:stretch>
        </p:blipFill>
        <p:spPr>
          <a:xfrm>
            <a:off x="8998094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8 w 2330450"/>
              <a:gd name="connsiteY6" fmla="*/ 1226355 h 1650954"/>
              <a:gd name="connsiteX7" fmla="*/ 23578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8" y="1226355"/>
                </a:lnTo>
                <a:cubicBezTo>
                  <a:pt x="-7859" y="1194917"/>
                  <a:pt x="-7859" y="1143946"/>
                  <a:pt x="23578" y="1112508"/>
                </a:cubicBezTo>
                <a:lnTo>
                  <a:pt x="1112508" y="23578"/>
                </a:lnTo>
                <a:cubicBezTo>
                  <a:pt x="1128226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rcRect t="14579" b="14579"/>
          <a:stretch>
            <a:fillRect/>
          </a:stretch>
        </p:blipFill>
        <p:spPr>
          <a:xfrm>
            <a:off x="6271977" y="1827382"/>
            <a:ext cx="2345253" cy="1661441"/>
          </a:xfrm>
          <a:custGeom>
            <a:avLst/>
            <a:gdLst>
              <a:gd name="connsiteX0" fmla="*/ 1169431 w 2330450"/>
              <a:gd name="connsiteY0" fmla="*/ 0 h 1650954"/>
              <a:gd name="connsiteX1" fmla="*/ 1226354 w 2330450"/>
              <a:gd name="connsiteY1" fmla="*/ 23578 h 1650954"/>
              <a:gd name="connsiteX2" fmla="*/ 2306872 w 2330450"/>
              <a:gd name="connsiteY2" fmla="*/ 1104097 h 1650954"/>
              <a:gd name="connsiteX3" fmla="*/ 2306872 w 2330450"/>
              <a:gd name="connsiteY3" fmla="*/ 1217944 h 1650954"/>
              <a:gd name="connsiteX4" fmla="*/ 1873862 w 2330450"/>
              <a:gd name="connsiteY4" fmla="*/ 1650954 h 1650954"/>
              <a:gd name="connsiteX5" fmla="*/ 448177 w 2330450"/>
              <a:gd name="connsiteY5" fmla="*/ 1650954 h 1650954"/>
              <a:gd name="connsiteX6" fmla="*/ 23579 w 2330450"/>
              <a:gd name="connsiteY6" fmla="*/ 1226355 h 1650954"/>
              <a:gd name="connsiteX7" fmla="*/ 23579 w 2330450"/>
              <a:gd name="connsiteY7" fmla="*/ 1112508 h 1650954"/>
              <a:gd name="connsiteX8" fmla="*/ 1112508 w 2330450"/>
              <a:gd name="connsiteY8" fmla="*/ 23578 h 1650954"/>
              <a:gd name="connsiteX9" fmla="*/ 1169431 w 2330450"/>
              <a:gd name="connsiteY9" fmla="*/ 0 h 16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0954">
                <a:moveTo>
                  <a:pt x="1169431" y="0"/>
                </a:moveTo>
                <a:cubicBezTo>
                  <a:pt x="1190033" y="0"/>
                  <a:pt x="1210635" y="7859"/>
                  <a:pt x="1226354" y="23578"/>
                </a:cubicBezTo>
                <a:lnTo>
                  <a:pt x="2306872" y="1104097"/>
                </a:lnTo>
                <a:cubicBezTo>
                  <a:pt x="2338310" y="1135535"/>
                  <a:pt x="2338310" y="1186507"/>
                  <a:pt x="2306872" y="1217944"/>
                </a:cubicBezTo>
                <a:lnTo>
                  <a:pt x="1873862" y="1650954"/>
                </a:lnTo>
                <a:lnTo>
                  <a:pt x="448177" y="1650954"/>
                </a:lnTo>
                <a:lnTo>
                  <a:pt x="23579" y="1226355"/>
                </a:lnTo>
                <a:cubicBezTo>
                  <a:pt x="-7859" y="1194917"/>
                  <a:pt x="-7859" y="1143946"/>
                  <a:pt x="23579" y="1112508"/>
                </a:cubicBezTo>
                <a:lnTo>
                  <a:pt x="1112508" y="23578"/>
                </a:lnTo>
                <a:cubicBezTo>
                  <a:pt x="1128227" y="7859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4"/>
            </p:custDataLst>
          </p:nvPr>
        </p:nvPicPr>
        <p:blipFill rotWithShape="1">
          <a:blip r:embed="rId15"/>
          <a:srcRect t="14578" b="14578"/>
          <a:stretch>
            <a:fillRect/>
          </a:stretch>
        </p:blipFill>
        <p:spPr>
          <a:xfrm>
            <a:off x="3540748" y="1827382"/>
            <a:ext cx="2345253" cy="1661487"/>
          </a:xfrm>
          <a:custGeom>
            <a:avLst/>
            <a:gdLst>
              <a:gd name="connsiteX0" fmla="*/ 1169431 w 2330450"/>
              <a:gd name="connsiteY0" fmla="*/ 0 h 1651000"/>
              <a:gd name="connsiteX1" fmla="*/ 1226354 w 2330450"/>
              <a:gd name="connsiteY1" fmla="*/ 23579 h 1651000"/>
              <a:gd name="connsiteX2" fmla="*/ 2306872 w 2330450"/>
              <a:gd name="connsiteY2" fmla="*/ 1104128 h 1651000"/>
              <a:gd name="connsiteX3" fmla="*/ 2306872 w 2330450"/>
              <a:gd name="connsiteY3" fmla="*/ 1217978 h 1651000"/>
              <a:gd name="connsiteX4" fmla="*/ 1873862 w 2330450"/>
              <a:gd name="connsiteY4" fmla="*/ 1651000 h 1651000"/>
              <a:gd name="connsiteX5" fmla="*/ 448177 w 2330450"/>
              <a:gd name="connsiteY5" fmla="*/ 1651000 h 1651000"/>
              <a:gd name="connsiteX6" fmla="*/ 23578 w 2330450"/>
              <a:gd name="connsiteY6" fmla="*/ 1226389 h 1651000"/>
              <a:gd name="connsiteX7" fmla="*/ 23578 w 2330450"/>
              <a:gd name="connsiteY7" fmla="*/ 1112539 h 1651000"/>
              <a:gd name="connsiteX8" fmla="*/ 1112508 w 2330450"/>
              <a:gd name="connsiteY8" fmla="*/ 23579 h 1651000"/>
              <a:gd name="connsiteX9" fmla="*/ 1169431 w 2330450"/>
              <a:gd name="connsiteY9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0450" h="1651000">
                <a:moveTo>
                  <a:pt x="1169431" y="0"/>
                </a:moveTo>
                <a:cubicBezTo>
                  <a:pt x="1190033" y="0"/>
                  <a:pt x="1210635" y="7860"/>
                  <a:pt x="1226354" y="23579"/>
                </a:cubicBezTo>
                <a:lnTo>
                  <a:pt x="2306872" y="1104128"/>
                </a:lnTo>
                <a:cubicBezTo>
                  <a:pt x="2338310" y="1135566"/>
                  <a:pt x="2338310" y="1186540"/>
                  <a:pt x="2306872" y="1217978"/>
                </a:cubicBezTo>
                <a:lnTo>
                  <a:pt x="1873862" y="1651000"/>
                </a:lnTo>
                <a:lnTo>
                  <a:pt x="448177" y="1651000"/>
                </a:lnTo>
                <a:lnTo>
                  <a:pt x="23578" y="1226389"/>
                </a:lnTo>
                <a:cubicBezTo>
                  <a:pt x="-7859" y="1194951"/>
                  <a:pt x="-7859" y="1143978"/>
                  <a:pt x="23578" y="1112539"/>
                </a:cubicBezTo>
                <a:lnTo>
                  <a:pt x="1112508" y="23579"/>
                </a:lnTo>
                <a:cubicBezTo>
                  <a:pt x="1128227" y="7860"/>
                  <a:pt x="1148829" y="0"/>
                  <a:pt x="1169431" y="0"/>
                </a:cubicBezTo>
                <a:close/>
              </a:path>
            </a:pathLst>
          </a:custGeom>
          <a:ln w="3175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23" name="矩形 22"/>
          <p:cNvSpPr/>
          <p:nvPr>
            <p:custDataLst>
              <p:tags r:id="rId16"/>
            </p:custDataLst>
          </p:nvPr>
        </p:nvSpPr>
        <p:spPr>
          <a:xfrm>
            <a:off x="3592509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accent1"/>
                </a:solidFill>
              </a:rPr>
              <a:t>商户进件及协议管理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24" name="矩形 23"/>
          <p:cNvSpPr/>
          <p:nvPr>
            <p:custDataLst>
              <p:tags r:id="rId17"/>
            </p:custDataLst>
          </p:nvPr>
        </p:nvSpPr>
        <p:spPr>
          <a:xfrm>
            <a:off x="3592509" y="4384794"/>
            <a:ext cx="22415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一点式接入商户进件能力；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支付入网协议、合作关系确认</a:t>
            </a: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函统一签约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18"/>
            </p:custDataLst>
          </p:nvPr>
        </p:nvSpPr>
        <p:spPr>
          <a:xfrm>
            <a:off x="6323738" y="3747677"/>
            <a:ext cx="2241525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支付收款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9"/>
            </p:custDataLst>
          </p:nvPr>
        </p:nvSpPr>
        <p:spPr>
          <a:xfrm>
            <a:off x="6323738" y="4384794"/>
            <a:ext cx="2508225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提供线上、线下全场景收款能力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支持微信、支付宝、银行卡、数币等全渠道支付能力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矩形 26"/>
          <p:cNvSpPr/>
          <p:nvPr>
            <p:custDataLst>
              <p:tags r:id="rId20"/>
            </p:custDataLst>
          </p:nvPr>
        </p:nvSpPr>
        <p:spPr>
          <a:xfrm>
            <a:off x="9049855" y="3747677"/>
            <a:ext cx="2241526" cy="52725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chemeClr val="accent1"/>
                </a:solidFill>
                <a:latin typeface="+mn-ea"/>
                <a:cs typeface="+mn-ea"/>
              </a:rPr>
              <a:t>分账结算</a:t>
            </a:r>
            <a:endParaRPr lang="zh-CN" altLang="en-US" sz="16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21"/>
            </p:custDataLst>
          </p:nvPr>
        </p:nvSpPr>
        <p:spPr>
          <a:xfrm>
            <a:off x="9049855" y="4384794"/>
            <a:ext cx="2241526" cy="1613253"/>
          </a:xfrm>
          <a:prstGeom prst="rect">
            <a:avLst/>
          </a:prstGeom>
          <a:noFill/>
        </p:spPr>
        <p:txBody>
          <a:bodyPr wrap="square" lIns="0" tIns="0" rIns="0" bIns="0" anchor="t" anchorCtr="0">
            <a:noAutofit/>
          </a:bodyPr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基于业务交易场景提供资金分账能力；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</a:pPr>
            <a:r>
              <a:rPr lang="zh-CN" altLang="en-US" sz="120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基于订单业务场景分类结算</a:t>
            </a:r>
            <a:endParaRPr lang="zh-CN" altLang="en-US" sz="120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9" name="直接连接符 28"/>
          <p:cNvCxnSpPr/>
          <p:nvPr>
            <p:custDataLst>
              <p:tags r:id="rId22"/>
            </p:custDataLst>
          </p:nvPr>
        </p:nvCxnSpPr>
        <p:spPr>
          <a:xfrm>
            <a:off x="979501" y="3486313"/>
            <a:ext cx="1022773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9"/>
          <p:cNvSpPr txBox="1"/>
          <p:nvPr>
            <p:custDataLst>
              <p:tags r:id="rId1"/>
            </p:custDataLst>
          </p:nvPr>
        </p:nvSpPr>
        <p:spPr>
          <a:xfrm>
            <a:off x="441960" y="1370330"/>
            <a:ext cx="5283200" cy="96012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altLang="zh-CN" sz="1600" spc="150" dirty="0">
                <a:solidFill>
                  <a:srgbClr val="333333"/>
                </a:solidFill>
                <a:latin typeface="+mn-ea"/>
                <a:sym typeface="+mn-ea"/>
              </a:rPr>
              <a:t>ISV</a:t>
            </a:r>
            <a:r>
              <a:rPr lang="zh-CN" altLang="en-US" sz="1600" spc="150" dirty="0">
                <a:solidFill>
                  <a:srgbClr val="333333"/>
                </a:solidFill>
                <a:latin typeface="+mn-ea"/>
                <a:sym typeface="+mn-ea"/>
              </a:rPr>
              <a:t>服务版基于</a:t>
            </a:r>
            <a:r>
              <a:rPr lang="zh-CN" altLang="en-US" sz="1600" spc="150" dirty="0">
                <a:solidFill>
                  <a:srgbClr val="333333"/>
                </a:solidFill>
              </a:rPr>
              <a:t>云商通</a:t>
            </a:r>
            <a:r>
              <a:rPr lang="zh-CN" altLang="en-US" sz="1600" spc="150" dirty="0">
                <a:solidFill>
                  <a:srgbClr val="333333"/>
                </a:solidFill>
                <a:latin typeface="+mn-ea"/>
                <a:sym typeface="+mn-ea"/>
              </a:rPr>
              <a:t>的账户体系，</a:t>
            </a:r>
            <a:r>
              <a:rPr lang="zh-CN" altLang="en-US" sz="1600" spc="150" dirty="0">
                <a:solidFill>
                  <a:srgbClr val="333333"/>
                </a:solidFill>
              </a:rPr>
              <a:t>提供一站式资金管理解决方案，优先支付处理、账务自动化，从而解决资金管理的复杂性和效率问题。</a:t>
            </a:r>
            <a:endParaRPr lang="zh-CN" altLang="en-US" sz="1600" spc="150" dirty="0">
              <a:solidFill>
                <a:srgbClr val="333333"/>
              </a:solidFill>
            </a:endParaRPr>
          </a:p>
        </p:txBody>
      </p:sp>
      <p:sp>
        <p:nvSpPr>
          <p:cNvPr id="6" name="任意多边形: 形状 5"/>
          <p:cNvSpPr/>
          <p:nvPr>
            <p:custDataLst>
              <p:tags r:id="rId2"/>
            </p:custDataLst>
          </p:nvPr>
        </p:nvSpPr>
        <p:spPr>
          <a:xfrm>
            <a:off x="1087261" y="1165267"/>
            <a:ext cx="200025" cy="133350"/>
          </a:xfrm>
          <a:custGeom>
            <a:avLst/>
            <a:gdLst>
              <a:gd name="connsiteX0" fmla="*/ 104775 w 200025"/>
              <a:gd name="connsiteY0" fmla="*/ 0 h 133350"/>
              <a:gd name="connsiteX1" fmla="*/ 0 w 200025"/>
              <a:gd name="connsiteY1" fmla="*/ 133350 h 133350"/>
              <a:gd name="connsiteX2" fmla="*/ 95250 w 200025"/>
              <a:gd name="connsiteY2" fmla="*/ 133350 h 133350"/>
              <a:gd name="connsiteX3" fmla="*/ 200025 w 200025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" h="133350">
                <a:moveTo>
                  <a:pt x="104775" y="0"/>
                </a:moveTo>
                <a:lnTo>
                  <a:pt x="0" y="133350"/>
                </a:lnTo>
                <a:lnTo>
                  <a:pt x="95250" y="133350"/>
                </a:lnTo>
                <a:lnTo>
                  <a:pt x="20002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846659" y="1165267"/>
            <a:ext cx="285750" cy="133350"/>
          </a:xfrm>
          <a:custGeom>
            <a:avLst/>
            <a:gdLst>
              <a:gd name="connsiteX0" fmla="*/ 200025 w 285750"/>
              <a:gd name="connsiteY0" fmla="*/ 0 h 133350"/>
              <a:gd name="connsiteX1" fmla="*/ 190500 w 285750"/>
              <a:gd name="connsiteY1" fmla="*/ 0 h 133350"/>
              <a:gd name="connsiteX2" fmla="*/ 104775 w 285750"/>
              <a:gd name="connsiteY2" fmla="*/ 0 h 133350"/>
              <a:gd name="connsiteX3" fmla="*/ 0 w 285750"/>
              <a:gd name="connsiteY3" fmla="*/ 133350 h 133350"/>
              <a:gd name="connsiteX4" fmla="*/ 85725 w 285750"/>
              <a:gd name="connsiteY4" fmla="*/ 133350 h 133350"/>
              <a:gd name="connsiteX5" fmla="*/ 95250 w 285750"/>
              <a:gd name="connsiteY5" fmla="*/ 133350 h 133350"/>
              <a:gd name="connsiteX6" fmla="*/ 180975 w 285750"/>
              <a:gd name="connsiteY6" fmla="*/ 133350 h 133350"/>
              <a:gd name="connsiteX7" fmla="*/ 285750 w 285750"/>
              <a:gd name="connsiteY7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750" h="133350">
                <a:moveTo>
                  <a:pt x="200025" y="0"/>
                </a:move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80975" y="133350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任意多边形: 形状 7"/>
          <p:cNvSpPr/>
          <p:nvPr>
            <p:custDataLst>
              <p:tags r:id="rId4"/>
            </p:custDataLst>
          </p:nvPr>
        </p:nvSpPr>
        <p:spPr>
          <a:xfrm>
            <a:off x="441847" y="1165267"/>
            <a:ext cx="457200" cy="133350"/>
          </a:xfrm>
          <a:custGeom>
            <a:avLst/>
            <a:gdLst>
              <a:gd name="connsiteX0" fmla="*/ 371475 w 457200"/>
              <a:gd name="connsiteY0" fmla="*/ 0 h 133350"/>
              <a:gd name="connsiteX1" fmla="*/ 361950 w 457200"/>
              <a:gd name="connsiteY1" fmla="*/ 0 h 133350"/>
              <a:gd name="connsiteX2" fmla="*/ 285750 w 457200"/>
              <a:gd name="connsiteY2" fmla="*/ 0 h 133350"/>
              <a:gd name="connsiteX3" fmla="*/ 276225 w 457200"/>
              <a:gd name="connsiteY3" fmla="*/ 0 h 133350"/>
              <a:gd name="connsiteX4" fmla="*/ 200025 w 457200"/>
              <a:gd name="connsiteY4" fmla="*/ 0 h 133350"/>
              <a:gd name="connsiteX5" fmla="*/ 190500 w 457200"/>
              <a:gd name="connsiteY5" fmla="*/ 0 h 133350"/>
              <a:gd name="connsiteX6" fmla="*/ 104775 w 457200"/>
              <a:gd name="connsiteY6" fmla="*/ 0 h 133350"/>
              <a:gd name="connsiteX7" fmla="*/ 0 w 457200"/>
              <a:gd name="connsiteY7" fmla="*/ 133350 h 133350"/>
              <a:gd name="connsiteX8" fmla="*/ 85725 w 457200"/>
              <a:gd name="connsiteY8" fmla="*/ 133350 h 133350"/>
              <a:gd name="connsiteX9" fmla="*/ 95250 w 457200"/>
              <a:gd name="connsiteY9" fmla="*/ 133350 h 133350"/>
              <a:gd name="connsiteX10" fmla="*/ 171450 w 457200"/>
              <a:gd name="connsiteY10" fmla="*/ 133350 h 133350"/>
              <a:gd name="connsiteX11" fmla="*/ 180975 w 457200"/>
              <a:gd name="connsiteY11" fmla="*/ 133350 h 133350"/>
              <a:gd name="connsiteX12" fmla="*/ 257175 w 457200"/>
              <a:gd name="connsiteY12" fmla="*/ 133350 h 133350"/>
              <a:gd name="connsiteX13" fmla="*/ 266700 w 457200"/>
              <a:gd name="connsiteY13" fmla="*/ 133350 h 133350"/>
              <a:gd name="connsiteX14" fmla="*/ 352425 w 457200"/>
              <a:gd name="connsiteY14" fmla="*/ 133350 h 133350"/>
              <a:gd name="connsiteX15" fmla="*/ 457200 w 457200"/>
              <a:gd name="connsiteY15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7200" h="133350">
                <a:moveTo>
                  <a:pt x="371475" y="0"/>
                </a:moveTo>
                <a:lnTo>
                  <a:pt x="361950" y="0"/>
                </a:lnTo>
                <a:lnTo>
                  <a:pt x="285750" y="0"/>
                </a:lnTo>
                <a:lnTo>
                  <a:pt x="276225" y="0"/>
                </a:lnTo>
                <a:lnTo>
                  <a:pt x="200025" y="0"/>
                </a:ln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71450" y="133350"/>
                </a:lnTo>
                <a:lnTo>
                  <a:pt x="180975" y="133350"/>
                </a:lnTo>
                <a:lnTo>
                  <a:pt x="257175" y="133350"/>
                </a:lnTo>
                <a:lnTo>
                  <a:pt x="266700" y="133350"/>
                </a:lnTo>
                <a:lnTo>
                  <a:pt x="352425" y="133350"/>
                </a:lnTo>
                <a:lnTo>
                  <a:pt x="45720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任意多边形: 形状 2"/>
          <p:cNvSpPr/>
          <p:nvPr>
            <p:custDataLst>
              <p:tags r:id="rId5"/>
            </p:custDataLst>
          </p:nvPr>
        </p:nvSpPr>
        <p:spPr>
          <a:xfrm>
            <a:off x="357313" y="2923593"/>
            <a:ext cx="5792788" cy="1400525"/>
          </a:xfrm>
          <a:custGeom>
            <a:avLst/>
            <a:gdLst>
              <a:gd name="connsiteX0" fmla="*/ 3639884 w 4088964"/>
              <a:gd name="connsiteY0" fmla="*/ 904875 h 904875"/>
              <a:gd name="connsiteX1" fmla="*/ 120587 w 4088964"/>
              <a:gd name="connsiteY1" fmla="*/ 904875 h 904875"/>
              <a:gd name="connsiteX2" fmla="*/ 0 w 4088964"/>
              <a:gd name="connsiteY2" fmla="*/ 784288 h 904875"/>
              <a:gd name="connsiteX3" fmla="*/ 0 w 4088964"/>
              <a:gd name="connsiteY3" fmla="*/ 120587 h 904875"/>
              <a:gd name="connsiteX4" fmla="*/ 120587 w 4088964"/>
              <a:gd name="connsiteY4" fmla="*/ 0 h 904875"/>
              <a:gd name="connsiteX5" fmla="*/ 3968210 w 4088964"/>
              <a:gd name="connsiteY5" fmla="*/ 0 h 904875"/>
              <a:gd name="connsiteX6" fmla="*/ 4076319 w 4088964"/>
              <a:gd name="connsiteY6" fmla="*/ 174022 h 904875"/>
              <a:gd name="connsiteX7" fmla="*/ 3747992 w 4088964"/>
              <a:gd name="connsiteY7" fmla="*/ 837724 h 904875"/>
              <a:gd name="connsiteX8" fmla="*/ 3639884 w 4088964"/>
              <a:gd name="connsiteY8" fmla="*/ 90487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88964" h="904875">
                <a:moveTo>
                  <a:pt x="3639884" y="904875"/>
                </a:moveTo>
                <a:lnTo>
                  <a:pt x="120587" y="904875"/>
                </a:lnTo>
                <a:cubicBezTo>
                  <a:pt x="54007" y="904875"/>
                  <a:pt x="0" y="850868"/>
                  <a:pt x="0" y="784288"/>
                </a:cubicBezTo>
                <a:lnTo>
                  <a:pt x="0" y="120587"/>
                </a:lnTo>
                <a:cubicBezTo>
                  <a:pt x="0" y="54007"/>
                  <a:pt x="54007" y="0"/>
                  <a:pt x="120587" y="0"/>
                </a:cubicBezTo>
                <a:lnTo>
                  <a:pt x="3968210" y="0"/>
                </a:lnTo>
                <a:cubicBezTo>
                  <a:pt x="4057650" y="0"/>
                  <a:pt x="4115943" y="93917"/>
                  <a:pt x="4076319" y="174022"/>
                </a:cubicBezTo>
                <a:lnTo>
                  <a:pt x="3747992" y="837724"/>
                </a:lnTo>
                <a:cubicBezTo>
                  <a:pt x="3727609" y="878872"/>
                  <a:pt x="3685699" y="904875"/>
                  <a:pt x="3639884" y="90487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270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" name="任意多边形: 形状 3"/>
          <p:cNvSpPr/>
          <p:nvPr>
            <p:custDataLst>
              <p:tags r:id="rId6"/>
            </p:custDataLst>
          </p:nvPr>
        </p:nvSpPr>
        <p:spPr>
          <a:xfrm>
            <a:off x="357313" y="4796708"/>
            <a:ext cx="5202987" cy="1289941"/>
          </a:xfrm>
          <a:custGeom>
            <a:avLst/>
            <a:gdLst>
              <a:gd name="connsiteX0" fmla="*/ 3198971 w 3593675"/>
              <a:gd name="connsiteY0" fmla="*/ 904875 h 904875"/>
              <a:gd name="connsiteX1" fmla="*/ 106013 w 3593675"/>
              <a:gd name="connsiteY1" fmla="*/ 904875 h 904875"/>
              <a:gd name="connsiteX2" fmla="*/ 0 w 3593675"/>
              <a:gd name="connsiteY2" fmla="*/ 784288 h 904875"/>
              <a:gd name="connsiteX3" fmla="*/ 0 w 3593675"/>
              <a:gd name="connsiteY3" fmla="*/ 120587 h 904875"/>
              <a:gd name="connsiteX4" fmla="*/ 106013 w 3593675"/>
              <a:gd name="connsiteY4" fmla="*/ 0 h 904875"/>
              <a:gd name="connsiteX5" fmla="*/ 3487579 w 3593675"/>
              <a:gd name="connsiteY5" fmla="*/ 0 h 904875"/>
              <a:gd name="connsiteX6" fmla="*/ 3582543 w 3593675"/>
              <a:gd name="connsiteY6" fmla="*/ 174022 h 904875"/>
              <a:gd name="connsiteX7" fmla="*/ 3293936 w 3593675"/>
              <a:gd name="connsiteY7" fmla="*/ 837724 h 904875"/>
              <a:gd name="connsiteX8" fmla="*/ 3198971 w 3593675"/>
              <a:gd name="connsiteY8" fmla="*/ 904875 h 9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93675" h="904875">
                <a:moveTo>
                  <a:pt x="3198971" y="904875"/>
                </a:moveTo>
                <a:lnTo>
                  <a:pt x="106013" y="904875"/>
                </a:lnTo>
                <a:cubicBezTo>
                  <a:pt x="47435" y="904875"/>
                  <a:pt x="0" y="850868"/>
                  <a:pt x="0" y="784288"/>
                </a:cubicBezTo>
                <a:lnTo>
                  <a:pt x="0" y="120587"/>
                </a:lnTo>
                <a:cubicBezTo>
                  <a:pt x="0" y="54007"/>
                  <a:pt x="47435" y="0"/>
                  <a:pt x="106013" y="0"/>
                </a:cubicBezTo>
                <a:lnTo>
                  <a:pt x="3487579" y="0"/>
                </a:lnTo>
                <a:cubicBezTo>
                  <a:pt x="3566160" y="0"/>
                  <a:pt x="3617405" y="93917"/>
                  <a:pt x="3582543" y="174022"/>
                </a:cubicBezTo>
                <a:lnTo>
                  <a:pt x="3293936" y="837724"/>
                </a:lnTo>
                <a:cubicBezTo>
                  <a:pt x="3276124" y="878872"/>
                  <a:pt x="3239262" y="904875"/>
                  <a:pt x="3198971" y="90487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27000" dist="38100" dir="2700000" algn="tl" rotWithShape="0">
              <a:schemeClr val="accent1">
                <a:lumMod val="75000"/>
                <a:alpha val="10000"/>
              </a:schemeClr>
            </a:outerShdw>
          </a:effectLst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1212215" y="3073408"/>
            <a:ext cx="4039235" cy="1070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</a:rPr>
              <a:t>收款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</a:rPr>
              <a:t>：平台内各收款商户主体支付及结算，按收单逻辑处理，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仅以技术身份调起交易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支持商户的收单交易走云商通系统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收银宝系统；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1250950" y="4922300"/>
            <a:ext cx="4077924" cy="10791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抽佣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：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在收款商户授权的前提下，由</a:t>
            </a:r>
            <a:r>
              <a:rPr lang="en-US" altLang="zh-CN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ISV</a:t>
            </a: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从收款商户结算资金中按比率抽佣；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kern="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其他合作方的分账，支持项目定制。</a:t>
            </a:r>
            <a:endParaRPr lang="zh-CN" altLang="en-US" sz="1400" kern="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图片 17" descr="343435383038363b343532323430323bcdc6b9e3b7bdb0b8"/>
          <p:cNvSpPr/>
          <p:nvPr>
            <p:custDataLst>
              <p:tags r:id="rId9"/>
            </p:custDataLst>
          </p:nvPr>
        </p:nvSpPr>
        <p:spPr>
          <a:xfrm>
            <a:off x="565393" y="5038404"/>
            <a:ext cx="431999" cy="431999"/>
          </a:xfrm>
          <a:custGeom>
            <a:avLst/>
            <a:gdLst>
              <a:gd name="connsiteX0" fmla="*/ 215616 w 431999"/>
              <a:gd name="connsiteY0" fmla="*/ 431616 h 431999"/>
              <a:gd name="connsiteX1" fmla="*/ -384 w 431999"/>
              <a:gd name="connsiteY1" fmla="*/ 215616 h 431999"/>
              <a:gd name="connsiteX2" fmla="*/ 215616 w 431999"/>
              <a:gd name="connsiteY2" fmla="*/ -384 h 431999"/>
              <a:gd name="connsiteX3" fmla="*/ 431616 w 431999"/>
              <a:gd name="connsiteY3" fmla="*/ 215616 h 431999"/>
              <a:gd name="connsiteX4" fmla="*/ 215616 w 431999"/>
              <a:gd name="connsiteY4" fmla="*/ 431616 h 431999"/>
              <a:gd name="connsiteX5" fmla="*/ 301349 w 431999"/>
              <a:gd name="connsiteY5" fmla="*/ 108898 h 431999"/>
              <a:gd name="connsiteX6" fmla="*/ 291550 w 431999"/>
              <a:gd name="connsiteY6" fmla="*/ 108898 h 431999"/>
              <a:gd name="connsiteX7" fmla="*/ 95493 w 431999"/>
              <a:gd name="connsiteY7" fmla="*/ 206429 h 431999"/>
              <a:gd name="connsiteX8" fmla="*/ 89616 w 431999"/>
              <a:gd name="connsiteY8" fmla="*/ 214239 h 431999"/>
              <a:gd name="connsiteX9" fmla="*/ 93538 w 431999"/>
              <a:gd name="connsiteY9" fmla="*/ 222050 h 431999"/>
              <a:gd name="connsiteX10" fmla="*/ 140603 w 431999"/>
              <a:gd name="connsiteY10" fmla="*/ 251324 h 431999"/>
              <a:gd name="connsiteX11" fmla="*/ 152369 w 431999"/>
              <a:gd name="connsiteY11" fmla="*/ 249369 h 431999"/>
              <a:gd name="connsiteX12" fmla="*/ 255114 w 431999"/>
              <a:gd name="connsiteY12" fmla="*/ 156782 h 431999"/>
              <a:gd name="connsiteX13" fmla="*/ 257446 w 431999"/>
              <a:gd name="connsiteY13" fmla="*/ 156749 h 431999"/>
              <a:gd name="connsiteX14" fmla="*/ 257971 w 431999"/>
              <a:gd name="connsiteY14" fmla="*/ 157796 h 431999"/>
              <a:gd name="connsiteX15" fmla="*/ 257570 w 431999"/>
              <a:gd name="connsiteY15" fmla="*/ 158897 h 431999"/>
              <a:gd name="connsiteX16" fmla="*/ 166078 w 431999"/>
              <a:gd name="connsiteY16" fmla="*/ 257122 h 431999"/>
              <a:gd name="connsiteX17" fmla="*/ 164135 w 431999"/>
              <a:gd name="connsiteY17" fmla="*/ 262988 h 431999"/>
              <a:gd name="connsiteX18" fmla="*/ 164135 w 431999"/>
              <a:gd name="connsiteY18" fmla="*/ 305905 h 431999"/>
              <a:gd name="connsiteX19" fmla="*/ 170000 w 431999"/>
              <a:gd name="connsiteY19" fmla="*/ 315682 h 431999"/>
              <a:gd name="connsiteX20" fmla="*/ 179800 w 431999"/>
              <a:gd name="connsiteY20" fmla="*/ 313716 h 431999"/>
              <a:gd name="connsiteX21" fmla="*/ 203332 w 431999"/>
              <a:gd name="connsiteY21" fmla="*/ 290295 h 431999"/>
              <a:gd name="connsiteX22" fmla="*/ 250396 w 431999"/>
              <a:gd name="connsiteY22" fmla="*/ 321502 h 431999"/>
              <a:gd name="connsiteX23" fmla="*/ 260196 w 431999"/>
              <a:gd name="connsiteY23" fmla="*/ 323458 h 431999"/>
              <a:gd name="connsiteX24" fmla="*/ 266062 w 431999"/>
              <a:gd name="connsiteY24" fmla="*/ 315648 h 431999"/>
              <a:gd name="connsiteX25" fmla="*/ 305282 w 431999"/>
              <a:gd name="connsiteY25" fmla="*/ 120584 h 431999"/>
              <a:gd name="connsiteX26" fmla="*/ 301349 w 431999"/>
              <a:gd name="connsiteY26" fmla="*/ 108898 h 43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31999" h="431999">
                <a:moveTo>
                  <a:pt x="215616" y="431616"/>
                </a:moveTo>
                <a:cubicBezTo>
                  <a:pt x="96323" y="431616"/>
                  <a:pt x="-384" y="334909"/>
                  <a:pt x="-384" y="215616"/>
                </a:cubicBezTo>
                <a:cubicBezTo>
                  <a:pt x="-384" y="96323"/>
                  <a:pt x="96323" y="-384"/>
                  <a:pt x="215616" y="-384"/>
                </a:cubicBezTo>
                <a:cubicBezTo>
                  <a:pt x="334909" y="-384"/>
                  <a:pt x="431616" y="96323"/>
                  <a:pt x="431616" y="215616"/>
                </a:cubicBezTo>
                <a:cubicBezTo>
                  <a:pt x="431616" y="334909"/>
                  <a:pt x="334909" y="431616"/>
                  <a:pt x="215616" y="431616"/>
                </a:cubicBezTo>
                <a:moveTo>
                  <a:pt x="301349" y="108898"/>
                </a:moveTo>
                <a:cubicBezTo>
                  <a:pt x="297427" y="106942"/>
                  <a:pt x="294699" y="107454"/>
                  <a:pt x="291550" y="108898"/>
                </a:cubicBezTo>
                <a:lnTo>
                  <a:pt x="95493" y="206429"/>
                </a:lnTo>
                <a:cubicBezTo>
                  <a:pt x="92049" y="208396"/>
                  <a:pt x="89616" y="211022"/>
                  <a:pt x="89616" y="214239"/>
                </a:cubicBezTo>
                <a:cubicBezTo>
                  <a:pt x="89616" y="217446"/>
                  <a:pt x="91060" y="220571"/>
                  <a:pt x="93538" y="222050"/>
                </a:cubicBezTo>
                <a:lnTo>
                  <a:pt x="140603" y="251324"/>
                </a:lnTo>
                <a:cubicBezTo>
                  <a:pt x="144513" y="253268"/>
                  <a:pt x="148447" y="253268"/>
                  <a:pt x="152369" y="249369"/>
                </a:cubicBezTo>
                <a:lnTo>
                  <a:pt x="255114" y="156782"/>
                </a:lnTo>
                <a:cubicBezTo>
                  <a:pt x="255774" y="156190"/>
                  <a:pt x="256768" y="156176"/>
                  <a:pt x="257446" y="156749"/>
                </a:cubicBezTo>
                <a:cubicBezTo>
                  <a:pt x="257757" y="157010"/>
                  <a:pt x="257948" y="157389"/>
                  <a:pt x="257971" y="157796"/>
                </a:cubicBezTo>
                <a:cubicBezTo>
                  <a:pt x="257995" y="158203"/>
                  <a:pt x="257850" y="158601"/>
                  <a:pt x="257570" y="158897"/>
                </a:cubicBezTo>
                <a:lnTo>
                  <a:pt x="166078" y="257122"/>
                </a:lnTo>
                <a:cubicBezTo>
                  <a:pt x="164135" y="259078"/>
                  <a:pt x="164135" y="261033"/>
                  <a:pt x="164135" y="262988"/>
                </a:cubicBezTo>
                <a:lnTo>
                  <a:pt x="164135" y="305905"/>
                </a:lnTo>
                <a:cubicBezTo>
                  <a:pt x="164135" y="309816"/>
                  <a:pt x="166078" y="313716"/>
                  <a:pt x="170000" y="315682"/>
                </a:cubicBezTo>
                <a:cubicBezTo>
                  <a:pt x="173934" y="317615"/>
                  <a:pt x="177845" y="315682"/>
                  <a:pt x="179800" y="313716"/>
                </a:cubicBezTo>
                <a:lnTo>
                  <a:pt x="203332" y="290295"/>
                </a:lnTo>
                <a:lnTo>
                  <a:pt x="250396" y="321502"/>
                </a:lnTo>
                <a:cubicBezTo>
                  <a:pt x="252875" y="323458"/>
                  <a:pt x="258502" y="323901"/>
                  <a:pt x="260196" y="323458"/>
                </a:cubicBezTo>
                <a:cubicBezTo>
                  <a:pt x="261889" y="323014"/>
                  <a:pt x="265300" y="319593"/>
                  <a:pt x="266062" y="315648"/>
                </a:cubicBezTo>
                <a:lnTo>
                  <a:pt x="305282" y="120584"/>
                </a:lnTo>
                <a:cubicBezTo>
                  <a:pt x="306214" y="116287"/>
                  <a:pt x="305282" y="110853"/>
                  <a:pt x="301349" y="108898"/>
                </a:cubicBezTo>
              </a:path>
            </a:pathLst>
          </a:custGeom>
          <a:solidFill>
            <a:schemeClr val="accent1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7" name="图片 6" descr="343435383038363b343532323338363bb9d8bcfcb5e3"/>
          <p:cNvSpPr/>
          <p:nvPr>
            <p:custDataLst>
              <p:tags r:id="rId10"/>
            </p:custDataLst>
          </p:nvPr>
        </p:nvSpPr>
        <p:spPr>
          <a:xfrm>
            <a:off x="577677" y="3189394"/>
            <a:ext cx="431999" cy="431999"/>
          </a:xfrm>
          <a:custGeom>
            <a:avLst/>
            <a:gdLst>
              <a:gd name="connsiteX0" fmla="*/ 215616 w 431999"/>
              <a:gd name="connsiteY0" fmla="*/ 431616 h 431999"/>
              <a:gd name="connsiteX1" fmla="*/ -384 w 431999"/>
              <a:gd name="connsiteY1" fmla="*/ 215616 h 431999"/>
              <a:gd name="connsiteX2" fmla="*/ 215616 w 431999"/>
              <a:gd name="connsiteY2" fmla="*/ -384 h 431999"/>
              <a:gd name="connsiteX3" fmla="*/ 431616 w 431999"/>
              <a:gd name="connsiteY3" fmla="*/ 215616 h 431999"/>
              <a:gd name="connsiteX4" fmla="*/ 215616 w 431999"/>
              <a:gd name="connsiteY4" fmla="*/ 431616 h 431999"/>
              <a:gd name="connsiteX5" fmla="*/ 197616 w 431999"/>
              <a:gd name="connsiteY5" fmla="*/ 322122 h 431999"/>
              <a:gd name="connsiteX6" fmla="*/ 197616 w 431999"/>
              <a:gd name="connsiteY6" fmla="*/ 341616 h 431999"/>
              <a:gd name="connsiteX7" fmla="*/ 215616 w 431999"/>
              <a:gd name="connsiteY7" fmla="*/ 359616 h 431999"/>
              <a:gd name="connsiteX8" fmla="*/ 233616 w 431999"/>
              <a:gd name="connsiteY8" fmla="*/ 341616 h 431999"/>
              <a:gd name="connsiteX9" fmla="*/ 233616 w 431999"/>
              <a:gd name="connsiteY9" fmla="*/ 322122 h 431999"/>
              <a:gd name="connsiteX10" fmla="*/ 322122 w 431999"/>
              <a:gd name="connsiteY10" fmla="*/ 233616 h 431999"/>
              <a:gd name="connsiteX11" fmla="*/ 341616 w 431999"/>
              <a:gd name="connsiteY11" fmla="*/ 233616 h 431999"/>
              <a:gd name="connsiteX12" fmla="*/ 359616 w 431999"/>
              <a:gd name="connsiteY12" fmla="*/ 215616 h 431999"/>
              <a:gd name="connsiteX13" fmla="*/ 341616 w 431999"/>
              <a:gd name="connsiteY13" fmla="*/ 197616 h 431999"/>
              <a:gd name="connsiteX14" fmla="*/ 322122 w 431999"/>
              <a:gd name="connsiteY14" fmla="*/ 197616 h 431999"/>
              <a:gd name="connsiteX15" fmla="*/ 233616 w 431999"/>
              <a:gd name="connsiteY15" fmla="*/ 109109 h 431999"/>
              <a:gd name="connsiteX16" fmla="*/ 233616 w 431999"/>
              <a:gd name="connsiteY16" fmla="*/ 89616 h 431999"/>
              <a:gd name="connsiteX17" fmla="*/ 215616 w 431999"/>
              <a:gd name="connsiteY17" fmla="*/ 71616 h 431999"/>
              <a:gd name="connsiteX18" fmla="*/ 197616 w 431999"/>
              <a:gd name="connsiteY18" fmla="*/ 89616 h 431999"/>
              <a:gd name="connsiteX19" fmla="*/ 197616 w 431999"/>
              <a:gd name="connsiteY19" fmla="*/ 109109 h 431999"/>
              <a:gd name="connsiteX20" fmla="*/ 109109 w 431999"/>
              <a:gd name="connsiteY20" fmla="*/ 197616 h 431999"/>
              <a:gd name="connsiteX21" fmla="*/ 89616 w 431999"/>
              <a:gd name="connsiteY21" fmla="*/ 197616 h 431999"/>
              <a:gd name="connsiteX22" fmla="*/ 71616 w 431999"/>
              <a:gd name="connsiteY22" fmla="*/ 215616 h 431999"/>
              <a:gd name="connsiteX23" fmla="*/ 89616 w 431999"/>
              <a:gd name="connsiteY23" fmla="*/ 233616 h 431999"/>
              <a:gd name="connsiteX24" fmla="*/ 109109 w 431999"/>
              <a:gd name="connsiteY24" fmla="*/ 233616 h 431999"/>
              <a:gd name="connsiteX25" fmla="*/ 197616 w 431999"/>
              <a:gd name="connsiteY25" fmla="*/ 322122 h 431999"/>
              <a:gd name="connsiteX26" fmla="*/ 215616 w 431999"/>
              <a:gd name="connsiteY26" fmla="*/ 296616 h 431999"/>
              <a:gd name="connsiteX27" fmla="*/ 134616 w 431999"/>
              <a:gd name="connsiteY27" fmla="*/ 215616 h 431999"/>
              <a:gd name="connsiteX28" fmla="*/ 215616 w 431999"/>
              <a:gd name="connsiteY28" fmla="*/ 134616 h 431999"/>
              <a:gd name="connsiteX29" fmla="*/ 296616 w 431999"/>
              <a:gd name="connsiteY29" fmla="*/ 215616 h 431999"/>
              <a:gd name="connsiteX30" fmla="*/ 215616 w 431999"/>
              <a:gd name="connsiteY30" fmla="*/ 296616 h 431999"/>
              <a:gd name="connsiteX31" fmla="*/ 215616 w 431999"/>
              <a:gd name="connsiteY31" fmla="*/ 260616 h 431999"/>
              <a:gd name="connsiteX32" fmla="*/ 260616 w 431999"/>
              <a:gd name="connsiteY32" fmla="*/ 215616 h 431999"/>
              <a:gd name="connsiteX33" fmla="*/ 215616 w 431999"/>
              <a:gd name="connsiteY33" fmla="*/ 170616 h 431999"/>
              <a:gd name="connsiteX34" fmla="*/ 170616 w 431999"/>
              <a:gd name="connsiteY34" fmla="*/ 215616 h 431999"/>
              <a:gd name="connsiteX35" fmla="*/ 215616 w 431999"/>
              <a:gd name="connsiteY35" fmla="*/ 260616 h 43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31999" h="431999">
                <a:moveTo>
                  <a:pt x="215616" y="431616"/>
                </a:moveTo>
                <a:cubicBezTo>
                  <a:pt x="96323" y="431616"/>
                  <a:pt x="-384" y="334909"/>
                  <a:pt x="-384" y="215616"/>
                </a:cubicBezTo>
                <a:cubicBezTo>
                  <a:pt x="-384" y="96323"/>
                  <a:pt x="96323" y="-384"/>
                  <a:pt x="215616" y="-384"/>
                </a:cubicBezTo>
                <a:cubicBezTo>
                  <a:pt x="334909" y="-384"/>
                  <a:pt x="431616" y="96323"/>
                  <a:pt x="431616" y="215616"/>
                </a:cubicBezTo>
                <a:cubicBezTo>
                  <a:pt x="431616" y="334909"/>
                  <a:pt x="334909" y="431616"/>
                  <a:pt x="215616" y="431616"/>
                </a:cubicBezTo>
                <a:moveTo>
                  <a:pt x="197616" y="322122"/>
                </a:moveTo>
                <a:lnTo>
                  <a:pt x="197616" y="341616"/>
                </a:lnTo>
                <a:cubicBezTo>
                  <a:pt x="197616" y="351557"/>
                  <a:pt x="205675" y="359616"/>
                  <a:pt x="215616" y="359616"/>
                </a:cubicBezTo>
                <a:cubicBezTo>
                  <a:pt x="225557" y="359616"/>
                  <a:pt x="233616" y="351557"/>
                  <a:pt x="233616" y="341616"/>
                </a:cubicBezTo>
                <a:lnTo>
                  <a:pt x="233616" y="322122"/>
                </a:lnTo>
                <a:cubicBezTo>
                  <a:pt x="278841" y="314535"/>
                  <a:pt x="314535" y="278841"/>
                  <a:pt x="322122" y="233616"/>
                </a:cubicBezTo>
                <a:lnTo>
                  <a:pt x="341616" y="233616"/>
                </a:lnTo>
                <a:cubicBezTo>
                  <a:pt x="351557" y="233616"/>
                  <a:pt x="359616" y="225557"/>
                  <a:pt x="359616" y="215616"/>
                </a:cubicBezTo>
                <a:cubicBezTo>
                  <a:pt x="359616" y="205675"/>
                  <a:pt x="351557" y="197616"/>
                  <a:pt x="341616" y="197616"/>
                </a:cubicBezTo>
                <a:lnTo>
                  <a:pt x="322122" y="197616"/>
                </a:lnTo>
                <a:cubicBezTo>
                  <a:pt x="314535" y="152391"/>
                  <a:pt x="278841" y="116696"/>
                  <a:pt x="233616" y="109109"/>
                </a:cubicBezTo>
                <a:lnTo>
                  <a:pt x="233616" y="89616"/>
                </a:lnTo>
                <a:cubicBezTo>
                  <a:pt x="233616" y="79675"/>
                  <a:pt x="225557" y="71616"/>
                  <a:pt x="215616" y="71616"/>
                </a:cubicBezTo>
                <a:cubicBezTo>
                  <a:pt x="205675" y="71616"/>
                  <a:pt x="197616" y="79675"/>
                  <a:pt x="197616" y="89616"/>
                </a:cubicBezTo>
                <a:lnTo>
                  <a:pt x="197616" y="109109"/>
                </a:lnTo>
                <a:cubicBezTo>
                  <a:pt x="152391" y="116696"/>
                  <a:pt x="116696" y="152391"/>
                  <a:pt x="109109" y="197616"/>
                </a:cubicBezTo>
                <a:lnTo>
                  <a:pt x="89616" y="197616"/>
                </a:lnTo>
                <a:cubicBezTo>
                  <a:pt x="79675" y="197616"/>
                  <a:pt x="71616" y="205675"/>
                  <a:pt x="71616" y="215616"/>
                </a:cubicBezTo>
                <a:cubicBezTo>
                  <a:pt x="71616" y="225557"/>
                  <a:pt x="79675" y="233616"/>
                  <a:pt x="89616" y="233616"/>
                </a:cubicBezTo>
                <a:lnTo>
                  <a:pt x="109109" y="233616"/>
                </a:lnTo>
                <a:cubicBezTo>
                  <a:pt x="116696" y="278841"/>
                  <a:pt x="152391" y="314535"/>
                  <a:pt x="197616" y="322122"/>
                </a:cubicBezTo>
                <a:moveTo>
                  <a:pt x="215616" y="296616"/>
                </a:moveTo>
                <a:cubicBezTo>
                  <a:pt x="170881" y="296616"/>
                  <a:pt x="134616" y="260351"/>
                  <a:pt x="134616" y="215616"/>
                </a:cubicBezTo>
                <a:cubicBezTo>
                  <a:pt x="134616" y="170881"/>
                  <a:pt x="170881" y="134616"/>
                  <a:pt x="215616" y="134616"/>
                </a:cubicBezTo>
                <a:cubicBezTo>
                  <a:pt x="260351" y="134616"/>
                  <a:pt x="296616" y="170881"/>
                  <a:pt x="296616" y="215616"/>
                </a:cubicBezTo>
                <a:cubicBezTo>
                  <a:pt x="296616" y="260351"/>
                  <a:pt x="260351" y="296616"/>
                  <a:pt x="215616" y="296616"/>
                </a:cubicBezTo>
                <a:moveTo>
                  <a:pt x="215616" y="260616"/>
                </a:moveTo>
                <a:cubicBezTo>
                  <a:pt x="240469" y="260616"/>
                  <a:pt x="260616" y="240469"/>
                  <a:pt x="260616" y="215616"/>
                </a:cubicBezTo>
                <a:cubicBezTo>
                  <a:pt x="260616" y="190763"/>
                  <a:pt x="240469" y="170616"/>
                  <a:pt x="215616" y="170616"/>
                </a:cubicBezTo>
                <a:cubicBezTo>
                  <a:pt x="190763" y="170616"/>
                  <a:pt x="170616" y="190763"/>
                  <a:pt x="170616" y="215616"/>
                </a:cubicBezTo>
                <a:cubicBezTo>
                  <a:pt x="170616" y="240469"/>
                  <a:pt x="190763" y="260616"/>
                  <a:pt x="215616" y="260616"/>
                </a:cubicBezTo>
              </a:path>
            </a:pathLst>
          </a:custGeom>
          <a:solidFill>
            <a:schemeClr val="accent1"/>
          </a:solidFill>
          <a:ln w="55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8" name="标题 1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695960" y="360045"/>
            <a:ext cx="4034155" cy="72009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方案概述</a:t>
            </a:r>
            <a:endParaRPr lang="zh-CN" altLang="en-US" dirty="0"/>
          </a:p>
        </p:txBody>
      </p:sp>
      <p:sp>
        <p:nvSpPr>
          <p:cNvPr id="20" name="圆角矩形 19"/>
          <p:cNvSpPr/>
          <p:nvPr/>
        </p:nvSpPr>
        <p:spPr>
          <a:xfrm>
            <a:off x="7165975" y="1489710"/>
            <a:ext cx="3462655" cy="1746885"/>
          </a:xfrm>
          <a:prstGeom prst="roundRect">
            <a:avLst>
              <a:gd name="adj" fmla="val 6659"/>
            </a:avLst>
          </a:prstGeom>
          <a:solidFill>
            <a:schemeClr val="bg2">
              <a:lumMod val="75000"/>
              <a:alpha val="97000"/>
            </a:schemeClr>
          </a:solidFill>
          <a:ln w="12700" cmpd="sng">
            <a:solidFill>
              <a:schemeClr val="accent1">
                <a:shade val="50000"/>
                <a:alpha val="88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437120" y="2548255"/>
            <a:ext cx="1316990" cy="506730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服务商</a:t>
            </a:r>
            <a:endParaRPr sz="1600"/>
          </a:p>
        </p:txBody>
      </p:sp>
      <p:sp>
        <p:nvSpPr>
          <p:cNvPr id="23" name="圆角矩形 22"/>
          <p:cNvSpPr/>
          <p:nvPr/>
        </p:nvSpPr>
        <p:spPr>
          <a:xfrm>
            <a:off x="7437120" y="1660525"/>
            <a:ext cx="869251" cy="54437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1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458835" y="1660525"/>
            <a:ext cx="869331" cy="54440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2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043035" y="2506980"/>
            <a:ext cx="1316990" cy="548005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合作</a:t>
            </a:r>
            <a:r>
              <a:rPr lang="zh-CN" altLang="en-US" sz="1600">
                <a:solidFill>
                  <a:schemeClr val="tx1"/>
                </a:solidFill>
                <a:sym typeface="+mn-ea"/>
              </a:rPr>
              <a:t>方</a:t>
            </a:r>
            <a:endParaRPr lang="zh-CN" altLang="en-US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9480550" y="1660525"/>
            <a:ext cx="869275" cy="544407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3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93305" y="1605915"/>
            <a:ext cx="3009900" cy="678836"/>
          </a:xfrm>
          <a:prstGeom prst="rect">
            <a:avLst/>
          </a:prstGeom>
          <a:noFill/>
          <a:ln w="28575" cap="flat" cmpd="thickThin" algn="ctr">
            <a:solidFill>
              <a:srgbClr val="0962AD"/>
            </a:solidFill>
            <a:prstDash val="lg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 rot="10800000" flipV="1">
            <a:off x="11053445" y="2763583"/>
            <a:ext cx="1682084" cy="7645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600" b="1" kern="100" dirty="0">
                <a:solidFill>
                  <a:schemeClr val="tx1"/>
                </a:solidFill>
                <a:effectLst/>
              </a:rPr>
              <a:t>1</a:t>
            </a:r>
            <a:r>
              <a:rPr lang="zh-CN" altLang="en-US" sz="1600" b="1" kern="100" dirty="0">
                <a:solidFill>
                  <a:schemeClr val="tx1"/>
                </a:solidFill>
                <a:effectLst/>
              </a:rPr>
              <a:t>、收款</a:t>
            </a:r>
            <a:endParaRPr lang="zh-CN" altLang="en-US" sz="1600" b="1" kern="100" dirty="0">
              <a:solidFill>
                <a:schemeClr val="tx1"/>
              </a:solidFill>
              <a:effectLst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64452" y="1489710"/>
            <a:ext cx="242570" cy="160464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zh-CN" altLang="en-US" sz="2000" b="1" kern="100" dirty="0">
                <a:solidFill>
                  <a:srgbClr val="2E75B6"/>
                </a:solidFill>
                <a:effectLst/>
                <a:latin typeface="+mn-ea"/>
                <a:cs typeface="江城圆体 400W" panose="020B0500000000000000" pitchFamily="34" charset="-122"/>
              </a:rPr>
              <a:t>业务角色</a:t>
            </a:r>
            <a:endParaRPr lang="zh-CN" altLang="en-US" sz="2000" b="1" kern="100" dirty="0">
              <a:solidFill>
                <a:srgbClr val="2E75B6"/>
              </a:solidFill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166039" y="3782060"/>
            <a:ext cx="3462592" cy="2219325"/>
          </a:xfrm>
          <a:prstGeom prst="roundRect">
            <a:avLst>
              <a:gd name="adj" fmla="val 6659"/>
            </a:avLst>
          </a:prstGeom>
          <a:solidFill>
            <a:schemeClr val="bg2">
              <a:lumMod val="90000"/>
              <a:alpha val="91000"/>
            </a:schemeClr>
          </a:solidFill>
          <a:ln w="12700" cmpd="sng">
            <a:solidFill>
              <a:schemeClr val="accent6">
                <a:lumMod val="20000"/>
                <a:lumOff val="80000"/>
                <a:alpha val="88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7437120" y="5366385"/>
            <a:ext cx="1316990" cy="506730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服务商</a:t>
            </a:r>
            <a:endParaRPr sz="1600"/>
          </a:p>
        </p:txBody>
      </p:sp>
      <p:sp>
        <p:nvSpPr>
          <p:cNvPr id="44" name="圆角矩形 43"/>
          <p:cNvSpPr/>
          <p:nvPr/>
        </p:nvSpPr>
        <p:spPr>
          <a:xfrm>
            <a:off x="7437120" y="3884537"/>
            <a:ext cx="871371" cy="533191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收单商户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1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8458835" y="3884552"/>
            <a:ext cx="869331" cy="533176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 sz="1600">
                <a:solidFill>
                  <a:schemeClr val="tx1"/>
                </a:solidFill>
                <a:sym typeface="+mn-ea"/>
              </a:rPr>
              <a:t>收单商户2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9043035" y="5325110"/>
            <a:ext cx="1316990" cy="548005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zh-CN" altLang="en-US" sz="1600">
                <a:solidFill>
                  <a:schemeClr val="tx1"/>
                </a:solidFill>
              </a:rPr>
              <a:t>合作方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9480550" y="3884552"/>
            <a:ext cx="869275" cy="533176"/>
          </a:xfrm>
          <a:prstGeom prst="roundRect">
            <a:avLst/>
          </a:prstGeom>
          <a:solidFill>
            <a:srgbClr val="FFFFFF">
              <a:alpha val="9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r>
              <a:rPr lang="en-US" altLang="zh-CN" sz="1600">
                <a:solidFill>
                  <a:schemeClr val="tx1"/>
                </a:solidFill>
                <a:sym typeface="+mn-ea"/>
              </a:rPr>
              <a:t>收单商户3</a:t>
            </a:r>
            <a:endParaRPr lang="en-US" altLang="zh-CN" sz="1600">
              <a:solidFill>
                <a:schemeClr val="tx1"/>
              </a:solidFill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393305" y="3782044"/>
            <a:ext cx="3009900" cy="723977"/>
          </a:xfrm>
          <a:prstGeom prst="rect">
            <a:avLst/>
          </a:prstGeom>
          <a:noFill/>
          <a:ln w="28575" cap="flat" cmpd="thickThin" algn="ctr">
            <a:solidFill>
              <a:srgbClr val="0962AD"/>
            </a:solidFill>
            <a:prstDash val="lgDash"/>
            <a:miter lim="800000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buClrTx/>
              <a:buSzTx/>
              <a:buFontTx/>
            </a:pPr>
            <a:endParaRPr lang="zh-CN" altLang="en-US" sz="1600">
              <a:solidFill>
                <a:schemeClr val="lt1"/>
              </a:solidFill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664452" y="3979164"/>
            <a:ext cx="481330" cy="1604645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zh-CN" altLang="en-US" sz="2000" b="1" kern="100" dirty="0">
                <a:solidFill>
                  <a:srgbClr val="2E75B6"/>
                </a:solidFill>
              </a:rPr>
              <a:t>资金管理</a:t>
            </a:r>
            <a:endParaRPr b="1">
              <a:solidFill>
                <a:srgbClr val="2E75B6"/>
              </a:solidFill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8095615" y="4522470"/>
            <a:ext cx="1" cy="843915"/>
          </a:xfrm>
          <a:prstGeom prst="straightConnector1">
            <a:avLst/>
          </a:prstGeom>
          <a:ln w="12700" cap="flat" cmpd="sng" algn="ctr">
            <a:solidFill>
              <a:srgbClr val="0962AD"/>
            </a:solidFill>
            <a:prstDash val="solid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9701530" y="4512945"/>
            <a:ext cx="1" cy="812165"/>
          </a:xfrm>
          <a:prstGeom prst="straightConnector1">
            <a:avLst/>
          </a:prstGeom>
          <a:ln w="12700" cap="flat" cmpd="sng" algn="ctr">
            <a:solidFill>
              <a:srgbClr val="0962AD"/>
            </a:solidFill>
            <a:prstDash val="solid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7747900" y="4718368"/>
            <a:ext cx="3602586" cy="452120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40000"/>
              </a:lnSpc>
            </a:pPr>
            <a:r>
              <a:rPr lang="en-US" altLang="zh-CN" sz="1600" b="1" kern="100" dirty="0">
                <a:solidFill>
                  <a:schemeClr val="tx1"/>
                </a:solidFill>
                <a:effectLst/>
                <a:cs typeface="江城圆体 400W" charset="0"/>
              </a:rPr>
              <a:t>2</a:t>
            </a:r>
            <a:r>
              <a:rPr lang="zh-CN" altLang="en-US" sz="1600" b="1" kern="100" dirty="0">
                <a:effectLst/>
                <a:latin typeface="+mn-ea"/>
                <a:cs typeface="江城圆体 400W" panose="020B0500000000000000" pitchFamily="34" charset="-122"/>
              </a:rPr>
              <a:t>、订单抽佣       </a:t>
            </a:r>
            <a:r>
              <a:rPr lang="zh-CN" altLang="en-US" sz="1600" b="1" kern="100" dirty="0">
                <a:solidFill>
                  <a:schemeClr val="tx1"/>
                </a:solidFill>
                <a:effectLst/>
                <a:cs typeface="江城圆体 400W" charset="0"/>
              </a:rPr>
              <a:t> </a:t>
            </a:r>
            <a:endParaRPr lang="zh-CN" altLang="en-US" sz="1600" b="1" kern="100" dirty="0">
              <a:solidFill>
                <a:schemeClr val="tx1"/>
              </a:solidFill>
              <a:effectLst/>
              <a:cs typeface="江城圆体 400W" charset="0"/>
            </a:endParaRPr>
          </a:p>
        </p:txBody>
      </p:sp>
      <p:cxnSp>
        <p:nvCxnSpPr>
          <p:cNvPr id="2" name="肘形连接符 1"/>
          <p:cNvCxnSpPr>
            <a:stCxn id="27" idx="3"/>
            <a:endCxn id="48" idx="3"/>
          </p:cNvCxnSpPr>
          <p:nvPr userDrawn="1"/>
        </p:nvCxnSpPr>
        <p:spPr>
          <a:xfrm>
            <a:off x="10403205" y="1945640"/>
            <a:ext cx="3175" cy="2198370"/>
          </a:xfrm>
          <a:prstGeom prst="bentConnector3">
            <a:avLst>
              <a:gd name="adj1" fmla="val 19740000"/>
            </a:avLst>
          </a:prstGeom>
          <a:ln w="19050" cap="flat" cmpd="sng" algn="ctr">
            <a:solidFill>
              <a:srgbClr val="0962AD">
                <a:alpha val="100000"/>
              </a:srgbClr>
            </a:solidFill>
            <a:prstDash val="solid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514340" y="3048000"/>
            <a:ext cx="5412740" cy="77216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产品功能</a:t>
            </a:r>
            <a:endParaRPr lang="zh-CN" altLang="en-US" dirty="0"/>
          </a:p>
        </p:txBody>
      </p:sp>
      <p:sp>
        <p:nvSpPr>
          <p:cNvPr id="6" name="节编号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575549" y="966615"/>
            <a:ext cx="4351080" cy="2062700"/>
          </a:xfrm>
        </p:spPr>
        <p:txBody>
          <a:bodyPr/>
          <a:lstStyle/>
          <a:p>
            <a:r>
              <a:rPr lang="en-US" altLang="zh-CN" dirty="0"/>
              <a:t>0</a:t>
            </a:r>
            <a:r>
              <a:rPr lang="en-US" altLang="zh-CN" dirty="0"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40000">
                      <a:schemeClr val="accent1"/>
                    </a:gs>
                  </a:gsLst>
                  <a:lin ang="2700000" scaled="1"/>
                  <a:tileRect/>
                </a:gradFill>
              </a:rPr>
              <a:t>2</a:t>
            </a:r>
            <a:endParaRPr lang="en-US" altLang="zh-CN" dirty="0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40000">
                    <a:schemeClr val="accent1"/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1875" y="614680"/>
            <a:ext cx="4204970" cy="1055370"/>
          </a:xfrm>
          <a:prstGeom prst="rect">
            <a:avLst/>
          </a:prstGeom>
          <a:noFill/>
        </p:spPr>
        <p:txBody>
          <a:bodyPr wrap="square" rtlCol="0">
            <a:normAutofit/>
          </a:bodyPr>
          <a:p>
            <a:pPr algn="l">
              <a:lnSpc>
                <a:spcPct val="140000"/>
              </a:lnSpc>
            </a:pPr>
            <a:endParaRPr lang="zh-CN" altLang="en-US" sz="20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875" y="614680"/>
            <a:ext cx="297180" cy="2895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3995"/>
            <a:ext cx="2731770" cy="85661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fade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4"/>
          <p:cNvGrpSpPr/>
          <p:nvPr/>
        </p:nvGrpSpPr>
        <p:grpSpPr>
          <a:xfrm>
            <a:off x="3863599" y="1830330"/>
            <a:ext cx="1451146" cy="2650985"/>
            <a:chOff x="4114800" y="2168525"/>
            <a:chExt cx="1503363" cy="2746375"/>
          </a:xfrm>
        </p:grpSpPr>
        <p:sp>
          <p:nvSpPr>
            <p:cNvPr id="30" name="Freeform 21"/>
            <p:cNvSpPr/>
            <p:nvPr/>
          </p:nvSpPr>
          <p:spPr bwMode="auto">
            <a:xfrm>
              <a:off x="4114800" y="2682875"/>
              <a:ext cx="995363" cy="2232025"/>
            </a:xfrm>
            <a:custGeom>
              <a:avLst/>
              <a:gdLst>
                <a:gd name="T0" fmla="*/ 102 w 369"/>
                <a:gd name="T1" fmla="*/ 782 h 827"/>
                <a:gd name="T2" fmla="*/ 246 w 369"/>
                <a:gd name="T3" fmla="*/ 708 h 827"/>
                <a:gd name="T4" fmla="*/ 365 w 369"/>
                <a:gd name="T5" fmla="*/ 153 h 827"/>
                <a:gd name="T6" fmla="*/ 369 w 369"/>
                <a:gd name="T7" fmla="*/ 149 h 827"/>
                <a:gd name="T8" fmla="*/ 220 w 369"/>
                <a:gd name="T9" fmla="*/ 0 h 827"/>
                <a:gd name="T10" fmla="*/ 215 w 369"/>
                <a:gd name="T11" fmla="*/ 4 h 827"/>
                <a:gd name="T12" fmla="*/ 0 w 369"/>
                <a:gd name="T13" fmla="*/ 523 h 827"/>
                <a:gd name="T14" fmla="*/ 66 w 369"/>
                <a:gd name="T15" fmla="*/ 827 h 827"/>
                <a:gd name="T16" fmla="*/ 102 w 369"/>
                <a:gd name="T17" fmla="*/ 782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827">
                  <a:moveTo>
                    <a:pt x="102" y="782"/>
                  </a:moveTo>
                  <a:cubicBezTo>
                    <a:pt x="142" y="741"/>
                    <a:pt x="193" y="717"/>
                    <a:pt x="246" y="708"/>
                  </a:cubicBezTo>
                  <a:cubicBezTo>
                    <a:pt x="175" y="522"/>
                    <a:pt x="215" y="303"/>
                    <a:pt x="365" y="153"/>
                  </a:cubicBezTo>
                  <a:cubicBezTo>
                    <a:pt x="366" y="152"/>
                    <a:pt x="368" y="151"/>
                    <a:pt x="369" y="14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8" y="1"/>
                    <a:pt x="217" y="2"/>
                    <a:pt x="215" y="4"/>
                  </a:cubicBezTo>
                  <a:cubicBezTo>
                    <a:pt x="77" y="142"/>
                    <a:pt x="0" y="327"/>
                    <a:pt x="0" y="523"/>
                  </a:cubicBezTo>
                  <a:cubicBezTo>
                    <a:pt x="0" y="629"/>
                    <a:pt x="23" y="732"/>
                    <a:pt x="66" y="827"/>
                  </a:cubicBezTo>
                  <a:cubicBezTo>
                    <a:pt x="76" y="811"/>
                    <a:pt x="88" y="796"/>
                    <a:pt x="102" y="782"/>
                  </a:cubicBezTo>
                  <a:close/>
                </a:path>
              </a:pathLst>
            </a:custGeom>
            <a:solidFill>
              <a:srgbClr val="2045D4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4173538" y="2168525"/>
              <a:ext cx="1444625" cy="1444625"/>
            </a:xfrm>
            <a:custGeom>
              <a:avLst/>
              <a:gdLst>
                <a:gd name="T0" fmla="*/ 440 w 535"/>
                <a:gd name="T1" fmla="*/ 95 h 535"/>
                <a:gd name="T2" fmla="*/ 440 w 535"/>
                <a:gd name="T3" fmla="*/ 440 h 535"/>
                <a:gd name="T4" fmla="*/ 95 w 535"/>
                <a:gd name="T5" fmla="*/ 440 h 535"/>
                <a:gd name="T6" fmla="*/ 95 w 535"/>
                <a:gd name="T7" fmla="*/ 95 h 535"/>
                <a:gd name="T8" fmla="*/ 440 w 535"/>
                <a:gd name="T9" fmla="*/ 9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95"/>
                  </a:moveTo>
                  <a:cubicBezTo>
                    <a:pt x="535" y="191"/>
                    <a:pt x="535" y="345"/>
                    <a:pt x="440" y="440"/>
                  </a:cubicBezTo>
                  <a:cubicBezTo>
                    <a:pt x="344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5"/>
                  </a:cubicBezTo>
                  <a:cubicBezTo>
                    <a:pt x="190" y="0"/>
                    <a:pt x="344" y="0"/>
                    <a:pt x="440" y="95"/>
                  </a:cubicBezTo>
                  <a:close/>
                </a:path>
              </a:pathLst>
            </a:custGeom>
            <a:solidFill>
              <a:srgbClr val="2045D4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"/>
          <p:cNvGrpSpPr/>
          <p:nvPr/>
        </p:nvGrpSpPr>
        <p:grpSpPr>
          <a:xfrm>
            <a:off x="6241826" y="2901453"/>
            <a:ext cx="1446550" cy="2647920"/>
            <a:chOff x="6578600" y="3278188"/>
            <a:chExt cx="1498601" cy="2743199"/>
          </a:xfrm>
        </p:grpSpPr>
        <p:sp>
          <p:nvSpPr>
            <p:cNvPr id="33" name="Freeform 23"/>
            <p:cNvSpPr/>
            <p:nvPr/>
          </p:nvSpPr>
          <p:spPr bwMode="auto">
            <a:xfrm>
              <a:off x="7056438" y="3278188"/>
              <a:ext cx="1020763" cy="2249487"/>
            </a:xfrm>
            <a:custGeom>
              <a:avLst/>
              <a:gdLst>
                <a:gd name="T0" fmla="*/ 278 w 378"/>
                <a:gd name="T1" fmla="*/ 44 h 833"/>
                <a:gd name="T2" fmla="*/ 133 w 378"/>
                <a:gd name="T3" fmla="*/ 118 h 833"/>
                <a:gd name="T4" fmla="*/ 13 w 378"/>
                <a:gd name="T5" fmla="*/ 671 h 833"/>
                <a:gd name="T6" fmla="*/ 0 w 378"/>
                <a:gd name="T7" fmla="*/ 684 h 833"/>
                <a:gd name="T8" fmla="*/ 150 w 378"/>
                <a:gd name="T9" fmla="*/ 833 h 833"/>
                <a:gd name="T10" fmla="*/ 163 w 378"/>
                <a:gd name="T11" fmla="*/ 820 h 833"/>
                <a:gd name="T12" fmla="*/ 378 w 378"/>
                <a:gd name="T13" fmla="*/ 302 h 833"/>
                <a:gd name="T14" fmla="*/ 313 w 378"/>
                <a:gd name="T15" fmla="*/ 0 h 833"/>
                <a:gd name="T16" fmla="*/ 278 w 378"/>
                <a:gd name="T17" fmla="*/ 44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" h="833">
                  <a:moveTo>
                    <a:pt x="278" y="44"/>
                  </a:moveTo>
                  <a:cubicBezTo>
                    <a:pt x="237" y="85"/>
                    <a:pt x="186" y="110"/>
                    <a:pt x="133" y="118"/>
                  </a:cubicBezTo>
                  <a:cubicBezTo>
                    <a:pt x="202" y="304"/>
                    <a:pt x="163" y="522"/>
                    <a:pt x="13" y="671"/>
                  </a:cubicBezTo>
                  <a:cubicBezTo>
                    <a:pt x="9" y="675"/>
                    <a:pt x="5" y="679"/>
                    <a:pt x="0" y="684"/>
                  </a:cubicBezTo>
                  <a:cubicBezTo>
                    <a:pt x="150" y="833"/>
                    <a:pt x="150" y="833"/>
                    <a:pt x="150" y="833"/>
                  </a:cubicBezTo>
                  <a:cubicBezTo>
                    <a:pt x="154" y="829"/>
                    <a:pt x="159" y="825"/>
                    <a:pt x="163" y="820"/>
                  </a:cubicBezTo>
                  <a:cubicBezTo>
                    <a:pt x="301" y="682"/>
                    <a:pt x="378" y="498"/>
                    <a:pt x="378" y="302"/>
                  </a:cubicBezTo>
                  <a:cubicBezTo>
                    <a:pt x="378" y="196"/>
                    <a:pt x="355" y="94"/>
                    <a:pt x="313" y="0"/>
                  </a:cubicBezTo>
                  <a:cubicBezTo>
                    <a:pt x="303" y="16"/>
                    <a:pt x="291" y="30"/>
                    <a:pt x="278" y="44"/>
                  </a:cubicBezTo>
                  <a:close/>
                </a:path>
              </a:pathLst>
            </a:custGeom>
            <a:solidFill>
              <a:srgbClr val="B7C2F2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6578600" y="4575175"/>
              <a:ext cx="1444625" cy="1446212"/>
            </a:xfrm>
            <a:custGeom>
              <a:avLst/>
              <a:gdLst>
                <a:gd name="T0" fmla="*/ 440 w 535"/>
                <a:gd name="T1" fmla="*/ 96 h 536"/>
                <a:gd name="T2" fmla="*/ 440 w 535"/>
                <a:gd name="T3" fmla="*/ 440 h 536"/>
                <a:gd name="T4" fmla="*/ 95 w 535"/>
                <a:gd name="T5" fmla="*/ 440 h 536"/>
                <a:gd name="T6" fmla="*/ 95 w 535"/>
                <a:gd name="T7" fmla="*/ 96 h 536"/>
                <a:gd name="T8" fmla="*/ 440 w 535"/>
                <a:gd name="T9" fmla="*/ 9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6">
                  <a:moveTo>
                    <a:pt x="440" y="96"/>
                  </a:moveTo>
                  <a:cubicBezTo>
                    <a:pt x="535" y="191"/>
                    <a:pt x="535" y="345"/>
                    <a:pt x="440" y="440"/>
                  </a:cubicBezTo>
                  <a:cubicBezTo>
                    <a:pt x="345" y="536"/>
                    <a:pt x="190" y="536"/>
                    <a:pt x="95" y="440"/>
                  </a:cubicBezTo>
                  <a:cubicBezTo>
                    <a:pt x="0" y="345"/>
                    <a:pt x="0" y="191"/>
                    <a:pt x="95" y="96"/>
                  </a:cubicBezTo>
                  <a:cubicBezTo>
                    <a:pt x="190" y="0"/>
                    <a:pt x="345" y="0"/>
                    <a:pt x="440" y="96"/>
                  </a:cubicBezTo>
                  <a:close/>
                </a:path>
              </a:pathLst>
            </a:custGeom>
            <a:solidFill>
              <a:srgbClr val="B7C2F2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5"/>
          <p:cNvGrpSpPr/>
          <p:nvPr/>
        </p:nvGrpSpPr>
        <p:grpSpPr>
          <a:xfrm>
            <a:off x="4930022" y="1809260"/>
            <a:ext cx="2706252" cy="1415522"/>
            <a:chOff x="5219595" y="2146694"/>
            <a:chExt cx="2803630" cy="1466456"/>
          </a:xfrm>
        </p:grpSpPr>
        <p:sp>
          <p:nvSpPr>
            <p:cNvPr id="36" name="Freeform 20"/>
            <p:cNvSpPr/>
            <p:nvPr/>
          </p:nvSpPr>
          <p:spPr bwMode="auto">
            <a:xfrm>
              <a:off x="5219595" y="2146694"/>
              <a:ext cx="2309814" cy="1084263"/>
            </a:xfrm>
            <a:custGeom>
              <a:avLst/>
              <a:gdLst>
                <a:gd name="T0" fmla="*/ 46 w 856"/>
                <a:gd name="T1" fmla="*/ 102 h 402"/>
                <a:gd name="T2" fmla="*/ 119 w 856"/>
                <a:gd name="T3" fmla="*/ 245 h 402"/>
                <a:gd name="T4" fmla="*/ 672 w 856"/>
                <a:gd name="T5" fmla="*/ 364 h 402"/>
                <a:gd name="T6" fmla="*/ 706 w 856"/>
                <a:gd name="T7" fmla="*/ 402 h 402"/>
                <a:gd name="T8" fmla="*/ 856 w 856"/>
                <a:gd name="T9" fmla="*/ 252 h 402"/>
                <a:gd name="T10" fmla="*/ 822 w 856"/>
                <a:gd name="T11" fmla="*/ 215 h 402"/>
                <a:gd name="T12" fmla="*/ 303 w 856"/>
                <a:gd name="T13" fmla="*/ 0 h 402"/>
                <a:gd name="T14" fmla="*/ 0 w 856"/>
                <a:gd name="T15" fmla="*/ 65 h 402"/>
                <a:gd name="T16" fmla="*/ 46 w 856"/>
                <a:gd name="T17" fmla="*/ 1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6" h="402">
                  <a:moveTo>
                    <a:pt x="46" y="102"/>
                  </a:moveTo>
                  <a:cubicBezTo>
                    <a:pt x="86" y="142"/>
                    <a:pt x="110" y="192"/>
                    <a:pt x="119" y="245"/>
                  </a:cubicBezTo>
                  <a:cubicBezTo>
                    <a:pt x="305" y="175"/>
                    <a:pt x="523" y="215"/>
                    <a:pt x="672" y="364"/>
                  </a:cubicBezTo>
                  <a:cubicBezTo>
                    <a:pt x="684" y="376"/>
                    <a:pt x="696" y="389"/>
                    <a:pt x="706" y="402"/>
                  </a:cubicBezTo>
                  <a:cubicBezTo>
                    <a:pt x="856" y="252"/>
                    <a:pt x="856" y="252"/>
                    <a:pt x="856" y="252"/>
                  </a:cubicBezTo>
                  <a:cubicBezTo>
                    <a:pt x="845" y="239"/>
                    <a:pt x="834" y="227"/>
                    <a:pt x="822" y="215"/>
                  </a:cubicBezTo>
                  <a:cubicBezTo>
                    <a:pt x="683" y="76"/>
                    <a:pt x="499" y="0"/>
                    <a:pt x="303" y="0"/>
                  </a:cubicBezTo>
                  <a:cubicBezTo>
                    <a:pt x="197" y="0"/>
                    <a:pt x="94" y="22"/>
                    <a:pt x="0" y="65"/>
                  </a:cubicBezTo>
                  <a:cubicBezTo>
                    <a:pt x="16" y="75"/>
                    <a:pt x="31" y="87"/>
                    <a:pt x="46" y="102"/>
                  </a:cubicBezTo>
                  <a:close/>
                </a:path>
              </a:pathLst>
            </a:custGeom>
            <a:solidFill>
              <a:srgbClr val="5C83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4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26"/>
            <p:cNvSpPr/>
            <p:nvPr/>
          </p:nvSpPr>
          <p:spPr bwMode="auto">
            <a:xfrm>
              <a:off x="6578600" y="2168525"/>
              <a:ext cx="1444625" cy="1444625"/>
            </a:xfrm>
            <a:custGeom>
              <a:avLst/>
              <a:gdLst>
                <a:gd name="T0" fmla="*/ 440 w 535"/>
                <a:gd name="T1" fmla="*/ 440 h 535"/>
                <a:gd name="T2" fmla="*/ 95 w 535"/>
                <a:gd name="T3" fmla="*/ 440 h 535"/>
                <a:gd name="T4" fmla="*/ 95 w 535"/>
                <a:gd name="T5" fmla="*/ 95 h 535"/>
                <a:gd name="T6" fmla="*/ 440 w 535"/>
                <a:gd name="T7" fmla="*/ 95 h 535"/>
                <a:gd name="T8" fmla="*/ 440 w 535"/>
                <a:gd name="T9" fmla="*/ 44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440"/>
                  </a:moveTo>
                  <a:cubicBezTo>
                    <a:pt x="345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5"/>
                  </a:cubicBezTo>
                  <a:cubicBezTo>
                    <a:pt x="190" y="0"/>
                    <a:pt x="345" y="0"/>
                    <a:pt x="440" y="95"/>
                  </a:cubicBezTo>
                  <a:cubicBezTo>
                    <a:pt x="535" y="191"/>
                    <a:pt x="535" y="345"/>
                    <a:pt x="440" y="440"/>
                  </a:cubicBezTo>
                  <a:close/>
                </a:path>
              </a:pathLst>
            </a:custGeom>
            <a:solidFill>
              <a:srgbClr val="5C83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400" ker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7"/>
          <p:cNvGrpSpPr/>
          <p:nvPr/>
        </p:nvGrpSpPr>
        <p:grpSpPr>
          <a:xfrm>
            <a:off x="3920298" y="4153390"/>
            <a:ext cx="2644856" cy="1446549"/>
            <a:chOff x="4173538" y="4575175"/>
            <a:chExt cx="2740025" cy="1498600"/>
          </a:xfrm>
        </p:grpSpPr>
        <p:sp>
          <p:nvSpPr>
            <p:cNvPr id="39" name="Freeform 22"/>
            <p:cNvSpPr/>
            <p:nvPr/>
          </p:nvSpPr>
          <p:spPr bwMode="auto">
            <a:xfrm>
              <a:off x="4551363" y="4926013"/>
              <a:ext cx="2362200" cy="1147762"/>
            </a:xfrm>
            <a:custGeom>
              <a:avLst/>
              <a:gdLst>
                <a:gd name="T0" fmla="*/ 831 w 875"/>
                <a:gd name="T1" fmla="*/ 325 h 425"/>
                <a:gd name="T2" fmla="*/ 757 w 875"/>
                <a:gd name="T3" fmla="*/ 180 h 425"/>
                <a:gd name="T4" fmla="*/ 203 w 875"/>
                <a:gd name="T5" fmla="*/ 61 h 425"/>
                <a:gd name="T6" fmla="*/ 151 w 875"/>
                <a:gd name="T7" fmla="*/ 0 h 425"/>
                <a:gd name="T8" fmla="*/ 0 w 875"/>
                <a:gd name="T9" fmla="*/ 151 h 425"/>
                <a:gd name="T10" fmla="*/ 53 w 875"/>
                <a:gd name="T11" fmla="*/ 210 h 425"/>
                <a:gd name="T12" fmla="*/ 572 w 875"/>
                <a:gd name="T13" fmla="*/ 425 h 425"/>
                <a:gd name="T14" fmla="*/ 875 w 875"/>
                <a:gd name="T15" fmla="*/ 360 h 425"/>
                <a:gd name="T16" fmla="*/ 831 w 875"/>
                <a:gd name="T17" fmla="*/ 3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5" h="425">
                  <a:moveTo>
                    <a:pt x="831" y="325"/>
                  </a:moveTo>
                  <a:cubicBezTo>
                    <a:pt x="790" y="284"/>
                    <a:pt x="765" y="233"/>
                    <a:pt x="757" y="180"/>
                  </a:cubicBezTo>
                  <a:cubicBezTo>
                    <a:pt x="571" y="250"/>
                    <a:pt x="352" y="211"/>
                    <a:pt x="203" y="61"/>
                  </a:cubicBezTo>
                  <a:cubicBezTo>
                    <a:pt x="184" y="42"/>
                    <a:pt x="166" y="22"/>
                    <a:pt x="151" y="0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7" y="172"/>
                    <a:pt x="34" y="192"/>
                    <a:pt x="53" y="210"/>
                  </a:cubicBezTo>
                  <a:cubicBezTo>
                    <a:pt x="192" y="349"/>
                    <a:pt x="376" y="425"/>
                    <a:pt x="572" y="425"/>
                  </a:cubicBezTo>
                  <a:cubicBezTo>
                    <a:pt x="678" y="425"/>
                    <a:pt x="781" y="403"/>
                    <a:pt x="875" y="360"/>
                  </a:cubicBezTo>
                  <a:cubicBezTo>
                    <a:pt x="859" y="350"/>
                    <a:pt x="845" y="339"/>
                    <a:pt x="831" y="325"/>
                  </a:cubicBezTo>
                  <a:close/>
                </a:path>
              </a:pathLst>
            </a:custGeom>
            <a:solidFill>
              <a:srgbClr val="9887FF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7"/>
            <p:cNvSpPr/>
            <p:nvPr/>
          </p:nvSpPr>
          <p:spPr bwMode="auto">
            <a:xfrm>
              <a:off x="4173538" y="4575175"/>
              <a:ext cx="1444625" cy="1444625"/>
            </a:xfrm>
            <a:custGeom>
              <a:avLst/>
              <a:gdLst>
                <a:gd name="T0" fmla="*/ 440 w 535"/>
                <a:gd name="T1" fmla="*/ 440 h 535"/>
                <a:gd name="T2" fmla="*/ 95 w 535"/>
                <a:gd name="T3" fmla="*/ 440 h 535"/>
                <a:gd name="T4" fmla="*/ 95 w 535"/>
                <a:gd name="T5" fmla="*/ 96 h 535"/>
                <a:gd name="T6" fmla="*/ 440 w 535"/>
                <a:gd name="T7" fmla="*/ 96 h 535"/>
                <a:gd name="T8" fmla="*/ 440 w 535"/>
                <a:gd name="T9" fmla="*/ 44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535">
                  <a:moveTo>
                    <a:pt x="440" y="440"/>
                  </a:moveTo>
                  <a:cubicBezTo>
                    <a:pt x="344" y="535"/>
                    <a:pt x="190" y="535"/>
                    <a:pt x="95" y="440"/>
                  </a:cubicBezTo>
                  <a:cubicBezTo>
                    <a:pt x="0" y="345"/>
                    <a:pt x="0" y="191"/>
                    <a:pt x="95" y="96"/>
                  </a:cubicBezTo>
                  <a:cubicBezTo>
                    <a:pt x="190" y="0"/>
                    <a:pt x="344" y="0"/>
                    <a:pt x="440" y="96"/>
                  </a:cubicBezTo>
                  <a:cubicBezTo>
                    <a:pt x="535" y="191"/>
                    <a:pt x="535" y="345"/>
                    <a:pt x="440" y="440"/>
                  </a:cubicBezTo>
                  <a:close/>
                </a:path>
              </a:pathLst>
            </a:custGeom>
            <a:solidFill>
              <a:srgbClr val="9887FF"/>
            </a:solidFill>
            <a:ln>
              <a:noFill/>
            </a:ln>
          </p:spPr>
          <p:txBody>
            <a:bodyPr vert="horz" wrap="square" lIns="88264" tIns="44132" rIns="88264" bIns="44132" numCol="1" anchor="t" anchorCtr="0" compatLnSpc="1"/>
            <a:lstStyle/>
            <a:p>
              <a:pPr>
                <a:lnSpc>
                  <a:spcPct val="120000"/>
                </a:lnSpc>
              </a:pPr>
              <a:endParaRPr lang="id-ID" sz="165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Freeform 28"/>
          <p:cNvSpPr/>
          <p:nvPr/>
        </p:nvSpPr>
        <p:spPr bwMode="auto">
          <a:xfrm>
            <a:off x="4136360" y="2047927"/>
            <a:ext cx="962323" cy="960790"/>
          </a:xfrm>
          <a:custGeom>
            <a:avLst/>
            <a:gdLst>
              <a:gd name="T0" fmla="*/ 303 w 369"/>
              <a:gd name="T1" fmla="*/ 304 h 369"/>
              <a:gd name="T2" fmla="*/ 65 w 369"/>
              <a:gd name="T3" fmla="*/ 304 h 369"/>
              <a:gd name="T4" fmla="*/ 65 w 369"/>
              <a:gd name="T5" fmla="*/ 66 h 369"/>
              <a:gd name="T6" fmla="*/ 303 w 369"/>
              <a:gd name="T7" fmla="*/ 66 h 369"/>
              <a:gd name="T8" fmla="*/ 303 w 369"/>
              <a:gd name="T9" fmla="*/ 30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69">
                <a:moveTo>
                  <a:pt x="303" y="304"/>
                </a:moveTo>
                <a:cubicBezTo>
                  <a:pt x="238" y="369"/>
                  <a:pt x="131" y="369"/>
                  <a:pt x="65" y="304"/>
                </a:cubicBezTo>
                <a:cubicBezTo>
                  <a:pt x="0" y="238"/>
                  <a:pt x="0" y="131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1"/>
                  <a:pt x="369" y="238"/>
                  <a:pt x="303" y="304"/>
                </a:cubicBezTo>
                <a:close/>
              </a:path>
            </a:pathLst>
          </a:custGeom>
          <a:solidFill>
            <a:srgbClr val="5C83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29"/>
          <p:cNvSpPr/>
          <p:nvPr/>
        </p:nvSpPr>
        <p:spPr bwMode="auto">
          <a:xfrm>
            <a:off x="6459419" y="4369454"/>
            <a:ext cx="960791" cy="963855"/>
          </a:xfrm>
          <a:custGeom>
            <a:avLst/>
            <a:gdLst>
              <a:gd name="T0" fmla="*/ 303 w 369"/>
              <a:gd name="T1" fmla="*/ 304 h 370"/>
              <a:gd name="T2" fmla="*/ 65 w 369"/>
              <a:gd name="T3" fmla="*/ 304 h 370"/>
              <a:gd name="T4" fmla="*/ 65 w 369"/>
              <a:gd name="T5" fmla="*/ 66 h 370"/>
              <a:gd name="T6" fmla="*/ 303 w 369"/>
              <a:gd name="T7" fmla="*/ 66 h 370"/>
              <a:gd name="T8" fmla="*/ 303 w 369"/>
              <a:gd name="T9" fmla="*/ 30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70">
                <a:moveTo>
                  <a:pt x="303" y="304"/>
                </a:moveTo>
                <a:cubicBezTo>
                  <a:pt x="238" y="370"/>
                  <a:pt x="131" y="370"/>
                  <a:pt x="65" y="304"/>
                </a:cubicBezTo>
                <a:cubicBezTo>
                  <a:pt x="0" y="238"/>
                  <a:pt x="0" y="132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2"/>
                  <a:pt x="369" y="238"/>
                  <a:pt x="303" y="304"/>
                </a:cubicBezTo>
                <a:close/>
              </a:path>
            </a:pathLst>
          </a:custGeom>
          <a:solidFill>
            <a:srgbClr val="D4D8F8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30"/>
          <p:cNvSpPr/>
          <p:nvPr/>
        </p:nvSpPr>
        <p:spPr bwMode="auto">
          <a:xfrm>
            <a:off x="6459419" y="2047927"/>
            <a:ext cx="960791" cy="960790"/>
          </a:xfrm>
          <a:custGeom>
            <a:avLst/>
            <a:gdLst>
              <a:gd name="T0" fmla="*/ 303 w 369"/>
              <a:gd name="T1" fmla="*/ 304 h 369"/>
              <a:gd name="T2" fmla="*/ 65 w 369"/>
              <a:gd name="T3" fmla="*/ 304 h 369"/>
              <a:gd name="T4" fmla="*/ 65 w 369"/>
              <a:gd name="T5" fmla="*/ 66 h 369"/>
              <a:gd name="T6" fmla="*/ 303 w 369"/>
              <a:gd name="T7" fmla="*/ 66 h 369"/>
              <a:gd name="T8" fmla="*/ 303 w 369"/>
              <a:gd name="T9" fmla="*/ 304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69">
                <a:moveTo>
                  <a:pt x="303" y="304"/>
                </a:moveTo>
                <a:cubicBezTo>
                  <a:pt x="238" y="369"/>
                  <a:pt x="131" y="369"/>
                  <a:pt x="65" y="304"/>
                </a:cubicBezTo>
                <a:cubicBezTo>
                  <a:pt x="0" y="238"/>
                  <a:pt x="0" y="131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1"/>
                  <a:pt x="369" y="238"/>
                  <a:pt x="303" y="304"/>
                </a:cubicBezTo>
                <a:close/>
              </a:path>
            </a:pathLst>
          </a:custGeom>
          <a:solidFill>
            <a:srgbClr val="8AB6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31"/>
          <p:cNvSpPr/>
          <p:nvPr/>
        </p:nvSpPr>
        <p:spPr bwMode="auto">
          <a:xfrm>
            <a:off x="4136360" y="4369454"/>
            <a:ext cx="962323" cy="963855"/>
          </a:xfrm>
          <a:custGeom>
            <a:avLst/>
            <a:gdLst>
              <a:gd name="T0" fmla="*/ 303 w 369"/>
              <a:gd name="T1" fmla="*/ 304 h 370"/>
              <a:gd name="T2" fmla="*/ 65 w 369"/>
              <a:gd name="T3" fmla="*/ 304 h 370"/>
              <a:gd name="T4" fmla="*/ 65 w 369"/>
              <a:gd name="T5" fmla="*/ 66 h 370"/>
              <a:gd name="T6" fmla="*/ 303 w 369"/>
              <a:gd name="T7" fmla="*/ 66 h 370"/>
              <a:gd name="T8" fmla="*/ 303 w 369"/>
              <a:gd name="T9" fmla="*/ 30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" h="370">
                <a:moveTo>
                  <a:pt x="303" y="304"/>
                </a:moveTo>
                <a:cubicBezTo>
                  <a:pt x="238" y="370"/>
                  <a:pt x="131" y="370"/>
                  <a:pt x="65" y="304"/>
                </a:cubicBezTo>
                <a:cubicBezTo>
                  <a:pt x="0" y="238"/>
                  <a:pt x="0" y="132"/>
                  <a:pt x="65" y="66"/>
                </a:cubicBezTo>
                <a:cubicBezTo>
                  <a:pt x="131" y="0"/>
                  <a:pt x="238" y="0"/>
                  <a:pt x="303" y="66"/>
                </a:cubicBezTo>
                <a:cubicBezTo>
                  <a:pt x="369" y="132"/>
                  <a:pt x="369" y="238"/>
                  <a:pt x="303" y="304"/>
                </a:cubicBezTo>
                <a:close/>
              </a:path>
            </a:pathLst>
          </a:custGeom>
          <a:solidFill>
            <a:srgbClr val="C2BCFF"/>
          </a:solidFill>
          <a:ln>
            <a:noFill/>
          </a:ln>
        </p:spPr>
        <p:txBody>
          <a:bodyPr vert="horz" wrap="square" lIns="88264" tIns="44132" rIns="88264" bIns="44132" numCol="1" anchor="t" anchorCtr="0" compatLnSpc="1"/>
          <a:lstStyle/>
          <a:p>
            <a:pPr>
              <a:lnSpc>
                <a:spcPct val="120000"/>
              </a:lnSpc>
            </a:pPr>
            <a:endParaRPr lang="id-ID" sz="165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36"/>
          <p:cNvSpPr txBox="1"/>
          <p:nvPr/>
        </p:nvSpPr>
        <p:spPr>
          <a:xfrm>
            <a:off x="8125857" y="18965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分类结算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6" name="Rectangle 37"/>
          <p:cNvSpPr/>
          <p:nvPr/>
        </p:nvSpPr>
        <p:spPr>
          <a:xfrm>
            <a:off x="8125856" y="2399250"/>
            <a:ext cx="28382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每笔交易根据业务场景拆分至真实各服务提供方账户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基于商户的流水资金，抽取软件服务费；避免</a:t>
            </a:r>
            <a:r>
              <a:rPr lang="en-US" altLang="zh-CN" sz="1200" dirty="0">
                <a:solidFill>
                  <a:schemeClr val="tx1"/>
                </a:solidFill>
                <a:latin typeface="微软雅黑 Light" charset="0"/>
                <a:ea typeface="微软雅黑 Light" charset="0"/>
              </a:rPr>
              <a:t>ISV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二清风险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TextBox 38"/>
          <p:cNvSpPr txBox="1"/>
          <p:nvPr/>
        </p:nvSpPr>
        <p:spPr>
          <a:xfrm>
            <a:off x="1216872" y="4469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账户服务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8" name="Rectangle 39"/>
          <p:cNvSpPr/>
          <p:nvPr/>
        </p:nvSpPr>
        <p:spPr>
          <a:xfrm>
            <a:off x="1216872" y="5038871"/>
            <a:ext cx="2414663" cy="89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提供服务商平台独立账户对接，支持账户资金交易及查询等账户服务交易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1" name="TextBox 42"/>
          <p:cNvSpPr txBox="1"/>
          <p:nvPr/>
        </p:nvSpPr>
        <p:spPr>
          <a:xfrm>
            <a:off x="8149617" y="446949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支付一点接入</a:t>
            </a:r>
            <a:endParaRPr lang="id-ID" sz="2000" b="1" dirty="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TextBox 50"/>
          <p:cNvSpPr txBox="1">
            <a:spLocks noChangeAspect="1"/>
          </p:cNvSpPr>
          <p:nvPr/>
        </p:nvSpPr>
        <p:spPr>
          <a:xfrm>
            <a:off x="4366443" y="4614055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04</a:t>
            </a:r>
            <a:endParaRPr lang="ru-RU" sz="309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1"/>
          <p:cNvSpPr txBox="1">
            <a:spLocks noChangeAspect="1"/>
          </p:cNvSpPr>
          <p:nvPr/>
        </p:nvSpPr>
        <p:spPr>
          <a:xfrm>
            <a:off x="4366443" y="2262228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01</a:t>
            </a:r>
            <a:endParaRPr lang="ru-RU" sz="309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2"/>
          <p:cNvSpPr txBox="1">
            <a:spLocks noChangeAspect="1"/>
          </p:cNvSpPr>
          <p:nvPr/>
        </p:nvSpPr>
        <p:spPr>
          <a:xfrm>
            <a:off x="6706132" y="2262228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02</a:t>
            </a:r>
            <a:endParaRPr lang="ru-RU" sz="309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3"/>
          <p:cNvSpPr txBox="1">
            <a:spLocks noChangeAspect="1"/>
          </p:cNvSpPr>
          <p:nvPr/>
        </p:nvSpPr>
        <p:spPr>
          <a:xfrm>
            <a:off x="6706132" y="4614055"/>
            <a:ext cx="451746" cy="45174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090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03</a:t>
            </a:r>
            <a:endParaRPr lang="ru-RU" sz="309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4"/>
          <p:cNvSpPr txBox="1"/>
          <p:nvPr/>
        </p:nvSpPr>
        <p:spPr>
          <a:xfrm rot="16200000">
            <a:off x="3794106" y="3459685"/>
            <a:ext cx="1144673" cy="297087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1344129"/>
              </a:avLst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账务清晰</a:t>
            </a:r>
            <a:endParaRPr lang="id-ID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6"/>
          <p:cNvSpPr txBox="1"/>
          <p:nvPr/>
        </p:nvSpPr>
        <p:spPr>
          <a:xfrm rot="5400000">
            <a:off x="6895724" y="3564989"/>
            <a:ext cx="743822" cy="254175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350" b="1" dirty="0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资金效率</a:t>
            </a:r>
            <a:endParaRPr lang="id-ID" sz="1350" b="1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7"/>
          <p:cNvSpPr txBox="1"/>
          <p:nvPr/>
        </p:nvSpPr>
        <p:spPr>
          <a:xfrm>
            <a:off x="5094950" y="4789124"/>
            <a:ext cx="1334688" cy="554839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1567417"/>
              </a:avLst>
            </a:prstTxWarp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 pitchFamily="34" charset="0"/>
              </a:rPr>
              <a:t>支付便捷</a:t>
            </a:r>
            <a:endParaRPr lang="id-ID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03897" y="3505878"/>
            <a:ext cx="1854995" cy="546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ISV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服务版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268852" y="1898187"/>
            <a:ext cx="1804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商户服务</a:t>
            </a:r>
            <a:endParaRPr lang="en-US" altLang="zh-CN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227894" y="2397747"/>
            <a:ext cx="2577361" cy="116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提供服务商一整套商户进件及产品开通、协议管理、收款管理、订单规则管理、交易投诉管理等服务。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149996" y="5059757"/>
            <a:ext cx="3635171" cy="61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与</a:t>
            </a:r>
            <a:r>
              <a:rPr lang="en-GB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SAAS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" panose="020B0503020204020204" charset="-122"/>
                <a:sym typeface="+mn-ea"/>
              </a:rPr>
              <a:t>平台联合拓展商户，为商户开通支付产品；一点接入通联所有支付产品。</a:t>
            </a: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78176" y="198522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灵活结算</a:t>
            </a:r>
            <a:endParaRPr lang="id-ID" altLang="zh-CN" sz="1200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95960" y="360045"/>
            <a:ext cx="4034155" cy="72009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产品核心功能</a:t>
            </a:r>
            <a:r>
              <a:rPr lang="zh-CN" altLang="en-US" dirty="0"/>
              <a:t>概述</a:t>
            </a:r>
            <a:endParaRPr lang="zh-CN" altLang="en-US" dirty="0"/>
          </a:p>
        </p:txBody>
      </p:sp>
      <p:sp>
        <p:nvSpPr>
          <p:cNvPr id="9" name="任意多边形: 形状 5"/>
          <p:cNvSpPr/>
          <p:nvPr>
            <p:custDataLst>
              <p:tags r:id="rId2"/>
            </p:custDataLst>
          </p:nvPr>
        </p:nvSpPr>
        <p:spPr>
          <a:xfrm>
            <a:off x="1249821" y="1165267"/>
            <a:ext cx="200025" cy="133350"/>
          </a:xfrm>
          <a:custGeom>
            <a:avLst/>
            <a:gdLst>
              <a:gd name="connsiteX0" fmla="*/ 104775 w 200025"/>
              <a:gd name="connsiteY0" fmla="*/ 0 h 133350"/>
              <a:gd name="connsiteX1" fmla="*/ 0 w 200025"/>
              <a:gd name="connsiteY1" fmla="*/ 133350 h 133350"/>
              <a:gd name="connsiteX2" fmla="*/ 95250 w 200025"/>
              <a:gd name="connsiteY2" fmla="*/ 133350 h 133350"/>
              <a:gd name="connsiteX3" fmla="*/ 200025 w 200025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025" h="133350">
                <a:moveTo>
                  <a:pt x="104775" y="0"/>
                </a:moveTo>
                <a:lnTo>
                  <a:pt x="0" y="133350"/>
                </a:lnTo>
                <a:lnTo>
                  <a:pt x="95250" y="133350"/>
                </a:lnTo>
                <a:lnTo>
                  <a:pt x="200025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任意多边形: 形状 6"/>
          <p:cNvSpPr/>
          <p:nvPr>
            <p:custDataLst>
              <p:tags r:id="rId3"/>
            </p:custDataLst>
          </p:nvPr>
        </p:nvSpPr>
        <p:spPr>
          <a:xfrm>
            <a:off x="1009219" y="1165267"/>
            <a:ext cx="285750" cy="133350"/>
          </a:xfrm>
          <a:custGeom>
            <a:avLst/>
            <a:gdLst>
              <a:gd name="connsiteX0" fmla="*/ 200025 w 285750"/>
              <a:gd name="connsiteY0" fmla="*/ 0 h 133350"/>
              <a:gd name="connsiteX1" fmla="*/ 190500 w 285750"/>
              <a:gd name="connsiteY1" fmla="*/ 0 h 133350"/>
              <a:gd name="connsiteX2" fmla="*/ 104775 w 285750"/>
              <a:gd name="connsiteY2" fmla="*/ 0 h 133350"/>
              <a:gd name="connsiteX3" fmla="*/ 0 w 285750"/>
              <a:gd name="connsiteY3" fmla="*/ 133350 h 133350"/>
              <a:gd name="connsiteX4" fmla="*/ 85725 w 285750"/>
              <a:gd name="connsiteY4" fmla="*/ 133350 h 133350"/>
              <a:gd name="connsiteX5" fmla="*/ 95250 w 285750"/>
              <a:gd name="connsiteY5" fmla="*/ 133350 h 133350"/>
              <a:gd name="connsiteX6" fmla="*/ 180975 w 285750"/>
              <a:gd name="connsiteY6" fmla="*/ 133350 h 133350"/>
              <a:gd name="connsiteX7" fmla="*/ 285750 w 285750"/>
              <a:gd name="connsiteY7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750" h="133350">
                <a:moveTo>
                  <a:pt x="200025" y="0"/>
                </a:move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80975" y="133350"/>
                </a:lnTo>
                <a:lnTo>
                  <a:pt x="28575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任意多边形: 形状 7"/>
          <p:cNvSpPr/>
          <p:nvPr>
            <p:custDataLst>
              <p:tags r:id="rId4"/>
            </p:custDataLst>
          </p:nvPr>
        </p:nvSpPr>
        <p:spPr>
          <a:xfrm>
            <a:off x="604407" y="1165267"/>
            <a:ext cx="457200" cy="133350"/>
          </a:xfrm>
          <a:custGeom>
            <a:avLst/>
            <a:gdLst>
              <a:gd name="connsiteX0" fmla="*/ 371475 w 457200"/>
              <a:gd name="connsiteY0" fmla="*/ 0 h 133350"/>
              <a:gd name="connsiteX1" fmla="*/ 361950 w 457200"/>
              <a:gd name="connsiteY1" fmla="*/ 0 h 133350"/>
              <a:gd name="connsiteX2" fmla="*/ 285750 w 457200"/>
              <a:gd name="connsiteY2" fmla="*/ 0 h 133350"/>
              <a:gd name="connsiteX3" fmla="*/ 276225 w 457200"/>
              <a:gd name="connsiteY3" fmla="*/ 0 h 133350"/>
              <a:gd name="connsiteX4" fmla="*/ 200025 w 457200"/>
              <a:gd name="connsiteY4" fmla="*/ 0 h 133350"/>
              <a:gd name="connsiteX5" fmla="*/ 190500 w 457200"/>
              <a:gd name="connsiteY5" fmla="*/ 0 h 133350"/>
              <a:gd name="connsiteX6" fmla="*/ 104775 w 457200"/>
              <a:gd name="connsiteY6" fmla="*/ 0 h 133350"/>
              <a:gd name="connsiteX7" fmla="*/ 0 w 457200"/>
              <a:gd name="connsiteY7" fmla="*/ 133350 h 133350"/>
              <a:gd name="connsiteX8" fmla="*/ 85725 w 457200"/>
              <a:gd name="connsiteY8" fmla="*/ 133350 h 133350"/>
              <a:gd name="connsiteX9" fmla="*/ 95250 w 457200"/>
              <a:gd name="connsiteY9" fmla="*/ 133350 h 133350"/>
              <a:gd name="connsiteX10" fmla="*/ 171450 w 457200"/>
              <a:gd name="connsiteY10" fmla="*/ 133350 h 133350"/>
              <a:gd name="connsiteX11" fmla="*/ 180975 w 457200"/>
              <a:gd name="connsiteY11" fmla="*/ 133350 h 133350"/>
              <a:gd name="connsiteX12" fmla="*/ 257175 w 457200"/>
              <a:gd name="connsiteY12" fmla="*/ 133350 h 133350"/>
              <a:gd name="connsiteX13" fmla="*/ 266700 w 457200"/>
              <a:gd name="connsiteY13" fmla="*/ 133350 h 133350"/>
              <a:gd name="connsiteX14" fmla="*/ 352425 w 457200"/>
              <a:gd name="connsiteY14" fmla="*/ 133350 h 133350"/>
              <a:gd name="connsiteX15" fmla="*/ 457200 w 457200"/>
              <a:gd name="connsiteY15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7200" h="133350">
                <a:moveTo>
                  <a:pt x="371475" y="0"/>
                </a:moveTo>
                <a:lnTo>
                  <a:pt x="361950" y="0"/>
                </a:lnTo>
                <a:lnTo>
                  <a:pt x="285750" y="0"/>
                </a:lnTo>
                <a:lnTo>
                  <a:pt x="276225" y="0"/>
                </a:lnTo>
                <a:lnTo>
                  <a:pt x="200025" y="0"/>
                </a:lnTo>
                <a:lnTo>
                  <a:pt x="190500" y="0"/>
                </a:lnTo>
                <a:lnTo>
                  <a:pt x="104775" y="0"/>
                </a:lnTo>
                <a:lnTo>
                  <a:pt x="0" y="133350"/>
                </a:lnTo>
                <a:lnTo>
                  <a:pt x="85725" y="133350"/>
                </a:lnTo>
                <a:lnTo>
                  <a:pt x="95250" y="133350"/>
                </a:lnTo>
                <a:lnTo>
                  <a:pt x="171450" y="133350"/>
                </a:lnTo>
                <a:lnTo>
                  <a:pt x="180975" y="133350"/>
                </a:lnTo>
                <a:lnTo>
                  <a:pt x="257175" y="133350"/>
                </a:lnTo>
                <a:lnTo>
                  <a:pt x="266700" y="133350"/>
                </a:lnTo>
                <a:lnTo>
                  <a:pt x="352425" y="133350"/>
                </a:lnTo>
                <a:lnTo>
                  <a:pt x="457200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/>
          <p:nvPr>
            <p:ph type="title"/>
          </p:nvPr>
        </p:nvSpPr>
        <p:spPr>
          <a:xfrm>
            <a:off x="695960" y="360045"/>
            <a:ext cx="4958080" cy="598805"/>
          </a:xfrm>
        </p:spPr>
        <p:txBody>
          <a:bodyPr/>
          <a:p>
            <a:r>
              <a:rPr lang="zh-CN" altLang="en-US">
                <a:solidFill>
                  <a:schemeClr val="tx2"/>
                </a:solidFill>
              </a:rPr>
              <a:t>商户服务</a:t>
            </a:r>
            <a:r>
              <a:rPr lang="en-US" altLang="zh-CN"/>
              <a:t>--</a:t>
            </a:r>
            <a:r>
              <a:rPr lang="zh-CN" altLang="en-US">
                <a:solidFill>
                  <a:schemeClr val="tx2"/>
                </a:solidFill>
              </a:rPr>
              <a:t>协议</a:t>
            </a:r>
            <a:r>
              <a:rPr lang="zh-CN" altLang="en-US"/>
              <a:t>管理</a:t>
            </a: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7360" y="1127760"/>
            <a:ext cx="99466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71083" y="1996984"/>
          <a:ext cx="11764645" cy="4627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0175"/>
                <a:gridCol w="1903730"/>
                <a:gridCol w="1146175"/>
                <a:gridCol w="1094105"/>
                <a:gridCol w="6220460"/>
              </a:tblGrid>
              <a:tr h="3371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业务流程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0D66B3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</a:t>
                      </a: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角色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0D66B3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协议类型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D66B3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协议签署方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D66B3"/>
                    </a:solidFill>
                  </a:tcPr>
                </a:tc>
                <a:tc>
                  <a:txBody>
                    <a:bodyPr/>
                    <a:p>
                      <a:pPr algn="ctr"/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</a:t>
                      </a:r>
                      <a:r>
                        <a:rPr lang="zh-CN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要求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D66B3"/>
                    </a:solidFill>
                  </a:tcPr>
                </a:tc>
              </a:tr>
              <a:tr h="337185"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chemeClr val="lt1"/>
                          </a:solidFill>
                          <a:latin typeface="仿宋" charset="0"/>
                          <a:ea typeface="仿宋" charset="0"/>
                        </a:rPr>
                        <a:t>注册入网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latin typeface="仿宋" charset="0"/>
                        <a:ea typeface="仿宋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</a:t>
                      </a: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调用进件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会员实名接口完成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收单商户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业务合作方的入网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548640"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验证</a:t>
                      </a: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手机管理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</a:t>
                      </a: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/业务合作方</a:t>
                      </a:r>
                      <a:endParaRPr lang="en-US" altLang="zh-CN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--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场景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1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：绑定手机号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法人运营商三要素认证----成功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，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charset="0"/>
                          <a:ea typeface="仿宋" charset="0"/>
                        </a:rPr>
                        <a:t>绑定手机号短信验证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548640">
                <a:tc vMerge="1"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授权委托书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授权人、被授权人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场景</a:t>
                      </a:r>
                      <a:r>
                        <a:rPr lang="en-US" altLang="zh-CN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2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：绑定手机号法人运营商三要素认证----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失败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，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  <a:cs typeface="仿宋" charset="0"/>
                        </a:rPr>
                        <a:t>法人人脸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latin typeface="仿宋" charset="0"/>
                          <a:ea typeface="仿宋" charset="0"/>
                          <a:cs typeface="仿宋" charset="0"/>
                        </a:rPr>
                        <a:t>验证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  <a:cs typeface="仿宋" charset="0"/>
                        </a:rPr>
                        <a:t>通过后，签署授权委托书</a:t>
                      </a:r>
                      <a:endParaRPr sz="1200">
                        <a:latin typeface="仿宋" charset="0"/>
                        <a:ea typeface="仿宋" charset="0"/>
                        <a:cs typeface="仿宋" charset="0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rowSpan="6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协议</a:t>
                      </a:r>
                      <a:r>
                        <a:rPr lang="zh-CN" altLang="en-US" sz="14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签约</a:t>
                      </a:r>
                      <a:endParaRPr lang="zh-CN" altLang="en-US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p>
                      <a:pPr algn="just">
                        <a:buNone/>
                      </a:pPr>
                      <a:r>
                        <a:rPr lang="en-US" altLang="zh-CN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（平台方）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服务商入网协议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ISV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入网时签署，线下纸质协议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vMerge="1">
                  <a:tcPr marL="68580" marR="68580" marT="0" marB="0" anchor="ctr"/>
                </a:tc>
                <a:tc vMerge="1"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平台抽佣协议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ISV、收单商户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收单商户入网完成后签署，</a:t>
                      </a:r>
                      <a:r>
                        <a:rPr lang="en-US" altLang="zh-CN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ISV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静默签署完成电子协议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365760">
                <a:tc vMerge="1"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收单商户（卖方）</a:t>
                      </a:r>
                      <a:endParaRPr lang="zh-CN" altLang="en-US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收单协议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algn="l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收单商户进件完成，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调用协议签约接口发起，必须签署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 anchorCtr="0"/>
                </a:tc>
              </a:tr>
              <a:tr h="457200">
                <a:tc vMerge="1">
                  <a:tcPr/>
                </a:tc>
                <a:tc vMerge="1">
                  <a:tcPr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平台抽佣协议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通联、ISV、收单商户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+mn-ea"/>
                        </a:rPr>
                        <a:t>收单商户进件完成，调用协议签约接口</a:t>
                      </a:r>
                      <a:r>
                        <a:rPr lang="zh-CN" altLang="en-US" sz="1200" kern="100" dirty="0">
                          <a:solidFill>
                            <a:schemeClr val="dk1"/>
                          </a:solidFill>
                          <a:effectLst/>
                          <a:latin typeface="仿宋" charset="0"/>
                          <a:ea typeface="仿宋" charset="0"/>
                        </a:rPr>
                        <a:t>发起</a:t>
                      </a: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sym typeface="+mn-ea"/>
                        </a:rPr>
                        <a:t>，必须签署</a:t>
                      </a:r>
                      <a:endParaRPr lang="zh-CN" altLang="en-US" sz="1200" kern="100" dirty="0">
                        <a:solidFill>
                          <a:srgbClr val="0000FF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80" marR="68580" marT="0" marB="0" anchor="ctr" anchorCtr="0"/>
                </a:tc>
              </a:tr>
              <a:tr h="650875">
                <a:tc vMerge="1">
                  <a:tcPr/>
                </a:tc>
                <a:tc vMerge="1">
                  <a:tcPr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分账协议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通联、收单商户、业务合作方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收单商户有</a:t>
                      </a:r>
                      <a:r>
                        <a:rPr lang="zh-CN" altLang="en-US" sz="1200" kern="100" dirty="0">
                          <a:solidFill>
                            <a:schemeClr val="tx1"/>
                          </a:solidFill>
                          <a:effectLst/>
                          <a:latin typeface="仿宋" charset="0"/>
                          <a:ea typeface="仿宋" charset="0"/>
                          <a:cs typeface="Times New Roman" panose="02020603050405020304" pitchFamily="18" charset="0"/>
                        </a:rPr>
                        <a:t>业务合作方</a:t>
                      </a: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的分账诉求，且需签署协议时可在签约时上送分账方信息一并签署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</a:tr>
              <a:tr h="650240">
                <a:tc vMerge="1">
                  <a:tcPr anchor="ctr" anchorCtr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>
                        <a:buNone/>
                      </a:pPr>
                      <a:r>
                        <a:rPr lang="zh-CN" altLang="en-US" sz="1400" b="1" kern="100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</a:rPr>
                        <a:t>业务合作方（分账方）</a:t>
                      </a:r>
                      <a:endParaRPr lang="en-US" altLang="zh-CN" sz="1400" b="1" kern="100" dirty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 anchorCtr="0">
                    <a:solidFill>
                      <a:srgbClr val="99C5FF"/>
                    </a:solidFill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分账协议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altLang="en-US" sz="1200" kern="100" dirty="0"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通联、收单商户、业务合作方</a:t>
                      </a:r>
                      <a:endParaRPr lang="zh-CN" altLang="en-US" sz="12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marL="0" lvl="0" indent="0" algn="l">
                        <a:lnSpc>
                          <a:spcPct val="150000"/>
                        </a:lnSpc>
                        <a:buFontTx/>
                        <a:buNone/>
                      </a:pPr>
                      <a:r>
                        <a:rPr lang="zh-CN" altLang="en-US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业务合作方</a:t>
                      </a:r>
                      <a:r>
                        <a:rPr lang="zh-CN" altLang="zh-CN" sz="1200" kern="100" dirty="0">
                          <a:solidFill>
                            <a:schemeClr val="tx1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实名且绑定手机后，由收单商户发起签约，可以进行分账协议的签署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 userDrawn="1"/>
        </p:nvSpPr>
        <p:spPr>
          <a:xfrm>
            <a:off x="695977" y="1127781"/>
            <a:ext cx="10588360" cy="9183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40000"/>
              </a:lnSpc>
            </a:pPr>
            <a:r>
              <a:rPr lang="en-US" altLang="zh-CN" sz="1600" kern="100" dirty="0">
                <a:solidFill>
                  <a:schemeClr val="tx1"/>
                </a:solidFill>
                <a:effectLst/>
                <a:latin typeface="+mn-ea"/>
                <a:cs typeface="江城圆体 400W" charset="0"/>
              </a:rPr>
              <a:t>云商通基于电子签章能力支持各业务方在线签约协议，确保收单商户与ISV/合作方基于订单及业务协议完成后续资金管理，确保基于真实业务场景进行资金流转，并提高资金流转效率。</a:t>
            </a:r>
            <a:endParaRPr lang="en-US" altLang="zh-CN" sz="1600" kern="100" dirty="0">
              <a:solidFill>
                <a:schemeClr val="tx1"/>
              </a:solidFill>
              <a:effectLst/>
              <a:latin typeface="+mn-ea"/>
              <a:cs typeface="江城圆体 400W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4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1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4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2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4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3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4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4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4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5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4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6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4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7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4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8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9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4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2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节编号"/>
  <p:tag name="KSO_WM_UNIT_ID" val="_4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3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5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4.xml><?xml version="1.0" encoding="utf-8"?>
<p:tagLst xmlns:p="http://schemas.openxmlformats.org/presentationml/2006/main">
  <p:tag name="KSO_WM_UNIT_TYPE" val="f"/>
  <p:tag name="KSO_WM_UNIT_SUBTYPE" val="a"/>
  <p:tag name="KSO_WM_UNIT_INDEX" val="2"/>
  <p:tag name="KSO_WM_BEAUTIFY_FLAG" val="#wm#"/>
  <p:tag name="KSO_WM_TAG_VERSION" val="3.0"/>
  <p:tag name="KSO_WM_UNIT_PRESET_TEXT" val="单击此处编辑母版文本样式&#13;第二级&#13;第三级&#13;第四级&#13;第五级"/>
  <p:tag name="KSO_WM_UNIT_ID" val="_5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5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6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7.xml><?xml version="1.0" encoding="utf-8"?>
<p:tagLst xmlns:p="http://schemas.openxmlformats.org/presentationml/2006/main">
  <p:tag name="KSO_WM_UNIT_ID" val="_5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5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19.xml><?xml version="1.0" encoding="utf-8"?>
<p:tagLst xmlns:p="http://schemas.openxmlformats.org/presentationml/2006/main">
  <p:tag name="KSO_WM_UNIT_TYPE" val="h_a"/>
  <p:tag name="KSO_WM_UNIT_INDEX" val="1_1"/>
  <p:tag name="KSO_WM_BEAUTIFY_FLAG" val="#wm#"/>
  <p:tag name="KSO_WM_TAG_VERSION" val="3.0"/>
  <p:tag name="KSO_WM_UNIT_PRESET_TEXT" val="单击此处编辑母版文本样式"/>
  <p:tag name="KSO_WM_UNIT_ID" val="_6*h_a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TYPE" val="h_f"/>
  <p:tag name="KSO_WM_UNIT_SUBTYPE" val="a"/>
  <p:tag name="KSO_WM_UNIT_INDEX" val="1_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6*h_f*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21.xml><?xml version="1.0" encoding="utf-8"?>
<p:tagLst xmlns:p="http://schemas.openxmlformats.org/presentationml/2006/main">
  <p:tag name="KSO_WM_UNIT_TYPE" val="h_a"/>
  <p:tag name="KSO_WM_UNIT_INDEX" val="2_1"/>
  <p:tag name="KSO_WM_BEAUTIFY_FLAG" val="#wm#"/>
  <p:tag name="KSO_WM_TAG_VERSION" val="3.0"/>
  <p:tag name="KSO_WM_UNIT_PRESET_TEXT" val="单击此处编辑母版文本样式"/>
  <p:tag name="KSO_WM_UNIT_ID" val="_6*h_a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UNIT_ISCONTENTSTITLE" val="0"/>
</p:tagLst>
</file>

<file path=ppt/tags/tag122.xml><?xml version="1.0" encoding="utf-8"?>
<p:tagLst xmlns:p="http://schemas.openxmlformats.org/presentationml/2006/main">
  <p:tag name="KSO_WM_UNIT_TYPE" val="h_f"/>
  <p:tag name="KSO_WM_UNIT_SUBTYPE" val="a"/>
  <p:tag name="KSO_WM_UNIT_INDEX" val="2_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6*h_f*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"/>
</p:tagLst>
</file>

<file path=ppt/tags/tag123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4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5.xml><?xml version="1.0" encoding="utf-8"?>
<p:tagLst xmlns:p="http://schemas.openxmlformats.org/presentationml/2006/main">
  <p:tag name="KSO_WM_UNIT_ID" val="_6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6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2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28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9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1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2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3.xml><?xml version="1.0" encoding="utf-8"?>
<p:tagLst xmlns:p="http://schemas.openxmlformats.org/presentationml/2006/main">
  <p:tag name="KSO_WM_UNIT_ID" val="_8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4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5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6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7.xml><?xml version="1.0" encoding="utf-8"?>
<p:tagLst xmlns:p="http://schemas.openxmlformats.org/presentationml/2006/main">
  <p:tag name="KSO_WM_UNIT_ID" val="_9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8.xml><?xml version="1.0" encoding="utf-8"?>
<p:tagLst xmlns:p="http://schemas.openxmlformats.org/presentationml/2006/main">
  <p:tag name="KSO_WM_UNIT_TYPE" val="b"/>
  <p:tag name="KSO_WM_UNIT_INDEX" val="1"/>
  <p:tag name="KSO_WM_BEAUTIFY_FLAG" val="#wm#"/>
  <p:tag name="KSO_WM_TAG_VERSION" val="3.0"/>
  <p:tag name="KSO_WM_UNIT_PRESET_TEXT" val="单击此处编辑副标题"/>
  <p:tag name="KSO_WM_UNIT_ID" val="_10*b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39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1.xml><?xml version="1.0" encoding="utf-8"?>
<p:tagLst xmlns:p="http://schemas.openxmlformats.org/presentationml/2006/main">
  <p:tag name="KSO_WM_UNIT_ID" val="_1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2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4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4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5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6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7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9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3.xml><?xml version="1.0" encoding="utf-8"?>
<p:tagLst xmlns:p="http://schemas.openxmlformats.org/presentationml/2006/main">
  <p:tag name="KSO_WM_UNIT_TYPE" val="i"/>
  <p:tag name="KSO_WM_UNIT_INDEX" val="12"/>
  <p:tag name="KSO_WM_BEAUTIFY_FLAG" val="#wm#"/>
  <p:tag name="KSO_WM_TAG_VERSION" val="3.0"/>
  <p:tag name="KSO_WM_UNIT_ID" val="_11*i*1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4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5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6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7.xml><?xml version="1.0" encoding="utf-8"?>
<p:tagLst xmlns:p="http://schemas.openxmlformats.org/presentationml/2006/main">
  <p:tag name="KSO_WM_UNIT_ID" val="_1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8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1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59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2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3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0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4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0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5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0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0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7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8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69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5919"/>
</p:tagLst>
</file>

<file path=ppt/tags/tag171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5919"/>
</p:tagLst>
</file>

<file path=ppt/tags/tag172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20235919"/>
  <p:tag name="KSO_WM_TEMPLATE_CATEGORY" val="custom"/>
  <p:tag name="KSO_WM_TEMPLATE_MASTER_TYPE" val="0"/>
  <p:tag name="KSO_WM_TEMPLATE_COLORSEQUENCE" val="1,2,3,1,2,3"/>
</p:tagLst>
</file>

<file path=ppt/tags/tag173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&#13;添加文档标题内容"/>
  <p:tag name="KSO_WM_UNIT_ID" val="custom20235919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ISCONTENTSTITLE" val="0"/>
</p:tagLst>
</file>

<file path=ppt/tags/tag174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汇报人：WPS"/>
  <p:tag name="KSO_WM_UNIT_ID" val="custom20235919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VALUE" val="11"/>
</p:tagLst>
</file>

<file path=ppt/tags/tag175.xml><?xml version="1.0" encoding="utf-8"?>
<p:tagLst xmlns:p="http://schemas.openxmlformats.org/presentationml/2006/main">
  <p:tag name="KSO_WM_SLIDE_TYPE" val="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THUMBS_INDEX" val="1、9"/>
  <p:tag name="KSO_WM_BEAUTIFY_FLAG" val="#wm#"/>
  <p:tag name="KSO_WM_TEMPLATE_INDEX" val="20235919"/>
  <p:tag name="KSO_WM_TEMPLATE_CATEGORY" val="custom"/>
  <p:tag name="KSO_WM_SLIDE_INDEX" val="1"/>
  <p:tag name="KSO_WM_SLIDE_ID" val="custom20235919_1"/>
  <p:tag name="KSO_WM_TEMPLATE_MASTER_TYPE" val="0"/>
  <p:tag name="KSO_WM_SLIDE_LAYOUT" val="a_f"/>
  <p:tag name="KSO_WM_SLIDE_LAYOUT_CNT" val="1_2"/>
  <p:tag name="KSO_WM_TEMPLATE_COLORSEQUENCE" val="1,2,3,1,2,3"/>
</p:tagLst>
</file>

<file path=ppt/tags/tag176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solid&quot;:{&quot;brightness&quot;:0.6000000238418579,&quot;colorType&quot;:1,&quot;foreColorIndex&quot;:13,&quot;transparency&quot;:0.800000011920929},&quot;type&quot;:1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715_3*l_h_i*1_3_2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77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solid&quot;:{&quot;brightness&quot;:0.6000000238418579,&quot;colorType&quot;:1,&quot;foreColorIndex&quot;:13,&quot;transparency&quot;:0.800000011920929},&quot;type&quot;:1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715_3*l_h_i*1_2_2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78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VERSION" val="3"/>
  <p:tag name="KSO_WM_DIAGRAM_COLOR_TRICK" val="1"/>
  <p:tag name="KSO_WM_DIAGRAM_COLOR_TEXT_CAN_REMOVE" val="n"/>
  <p:tag name="KSO_WM_UNIT_VALUE" val="346*5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2_1"/>
  <p:tag name="KSO_WM_UNIT_ID" val="diagram20231715_3*l_h_d*1_2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79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VERSION" val="3"/>
  <p:tag name="KSO_WM_DIAGRAM_COLOR_TRICK" val="1"/>
  <p:tag name="KSO_WM_DIAGRAM_COLOR_TEXT_CAN_REMOVE" val="n"/>
  <p:tag name="KSO_WM_UNIT_VALUE" val="346*5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3_1"/>
  <p:tag name="KSO_WM_UNIT_ID" val="diagram20231715_3*l_h_d*1_3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solid&quot;:{&quot;brightness&quot;:0.6000000238418579,&quot;colorType&quot;:1,&quot;foreColorIndex&quot;:13,&quot;transparency&quot;:0.800000011920929},&quot;type&quot;:1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715_3*l_h_i*1_1_2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1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DIAGRAM_VERSION" val="3"/>
  <p:tag name="KSO_WM_DIAGRAM_COLOR_TRICK" val="1"/>
  <p:tag name="KSO_WM_DIAGRAM_COLOR_TEXT_CAN_REMOVE" val="n"/>
  <p:tag name="KSO_WM_UNIT_VALUE" val="346*54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d"/>
  <p:tag name="KSO_WM_UNIT_INDEX" val="1_1_1"/>
  <p:tag name="KSO_WM_UNIT_ID" val="diagram20231715_3*l_h_d*1_1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2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.30000001192092896,&quot;colorType&quot;:1,&quot;foreColorIndex&quot;:5,&quot;pos&quot;:0,&quot;transparency&quot;:0},{&quot;brightness&quot;:0,&quot;colorType&quot;:1,&quot;foreColorIndex&quot;:5,&quot;pos&quot;:0.5299999713897705,&quot;transparency&quot;:0}],&quot;type&quot;:3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}"/>
  <p:tag name="KSO_WM_UNIT_TEXT_FILL_FORE_SCHEMECOLOR_INDEX" val="3"/>
  <p:tag name="KSO_WM_UNIT_TEXT_FILL_TYPE" val="3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715_3*l_h_a*1_1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3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gradient&quot;:[{&quot;brightness&quot;:0.4000000059604645,&quot;colorType&quot;:1,&quot;foreColorIndex&quot;:5,&quot;pos&quot;:0.30000001192092896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715_3*l_h_i*1_1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4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gradient&quot;:[{&quot;brightness&quot;:0.4000000059604645,&quot;colorType&quot;:1,&quot;foreColorIndex&quot;:5,&quot;pos&quot;:0.30000001192092896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715_3*l_h_i*1_2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5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gradient&quot;:[{&quot;brightness&quot;:0.4000000059604645,&quot;colorType&quot;:1,&quot;foreColorIndex&quot;:5,&quot;pos&quot;:0.30000001192092896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1"/>
  <p:tag name="KSO_WM_UNIT_TEXT_FILL_TYPE" val="1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715_3*l_h_i*1_3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6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.30000001192092896,&quot;colorType&quot;:1,&quot;foreColorIndex&quot;:5,&quot;pos&quot;:0,&quot;transparency&quot;:0},{&quot;brightness&quot;:0,&quot;colorType&quot;:1,&quot;foreColorIndex&quot;:5,&quot;pos&quot;:0.5299999713897705,&quot;transparency&quot;:0}],&quot;type&quot;:3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}"/>
  <p:tag name="KSO_WM_UNIT_TEXT_FILL_FORE_SCHEMECOLOR_INDEX" val="3"/>
  <p:tag name="KSO_WM_UNIT_TEXT_FILL_TYPE" val="3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715_3*l_h_a*1_2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7.xml><?xml version="1.0" encoding="utf-8"?>
<p:tagLst xmlns:p="http://schemas.openxmlformats.org/presentationml/2006/main">
  <p:tag name="KSO_WM_DIAGRAM_MAX_ITEMCNT" val="6"/>
  <p:tag name="KSO_WM_DIAGRAM_MIN_ITEMCNT" val="2"/>
  <p:tag name="KSO_WM_DIAGRAM_VIRTUALLY_FRAME" val="{&quot;height&quot;:266.73070896899605,&quot;left&quot;:66.12503051757821,&quot;top&quot;:189.98299181840548,&quot;width&quot;:827.7737883800597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gradient&quot;:[{&quot;brightness&quot;:0.30000001192092896,&quot;colorType&quot;:1,&quot;foreColorIndex&quot;:5,&quot;pos&quot;:0,&quot;transparency&quot;:0},{&quot;brightness&quot;:0,&quot;colorType&quot;:1,&quot;foreColorIndex&quot;:5,&quot;pos&quot;:0.5299999713897705,&quot;transparency&quot;:0}],&quot;type&quot;:3},&quot;glow&quot;:{&quot;colorType&quot;:0},&quot;line&quot;:{&quot;type&quot;:0},&quot;shadow&quot;:{&quot;brightness&quot;:0,&quot;colorType&quot;:1,&quot;foreColorIndex&quot;:5,&quot;transparency&quot;:0.8999999761581421},&quot;threeD&quot;:{&quot;curvedSurface&quot;:{&quot;brightness&quot;:0,&quot;colorType&quot;:2,&quot;rgb&quot;:&quot;#000000&quot;},&quot;depth&quot;:{&quot;colorType&quot;:0}}}}"/>
  <p:tag name="KSO_WM_UNIT_TEXT_FILL_FORE_SCHEMECOLOR_INDEX" val="3"/>
  <p:tag name="KSO_WM_UNIT_TEXT_FILL_TYPE" val="3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715_3*l_h_a*1_3_1"/>
  <p:tag name="KSO_WM_TEMPLATE_CATEGORY" val="diagram"/>
  <p:tag name="KSO_WM_TEMPLATE_INDEX" val="20231715"/>
  <p:tag name="KSO_WM_UNIT_LAYERLEVEL" val="1_1_1"/>
  <p:tag name="KSO_WM_TAG_VERSION" val="3.0"/>
  <p:tag name="KSO_WM_BEAUTIFY_FLAG" val="#wm#"/>
  <p:tag name="KSO_WM_DIAGRAM_USE_COLOR_VALUE" val="{&quot;color_scheme&quot;:1,&quot;color_type&quot;:1,&quot;theme_color_indexes&quot;:[]}"/>
</p:tagLst>
</file>

<file path=ppt/tags/tag188.xml><?xml version="1.0" encoding="utf-8"?>
<p:tagLst xmlns:p="http://schemas.openxmlformats.org/presentationml/2006/main">
  <p:tag name="KSO_WM_SLIDE_TYPE" val="contents"/>
  <p:tag name="KSO_WM_TEMPLATE_SUBCATEGORY" val="29"/>
  <p:tag name="KSO_WM_TEMPLATE_COLOR_TYPE" val="0"/>
  <p:tag name="KSO_WM_TAG_VERSION" val="3.0"/>
  <p:tag name="KSO_WM_SLIDE_SUBTYPE" val="diag"/>
  <p:tag name="KSO_WM_SLIDE_ITEM_CNT" val="4"/>
  <p:tag name="KSO_WM_DIAGRAM_GROUP_CODE" val="l1-1"/>
  <p:tag name="KSO_WM_BEAUTIFY_FLAG" val="#wm#"/>
  <p:tag name="KSO_WM_TEMPLATE_INDEX" val="20235919"/>
  <p:tag name="KSO_WM_TEMPLATE_CATEGORY" val="custom"/>
  <p:tag name="KSO_WM_SLIDE_INDEX" val="6"/>
  <p:tag name="KSO_WM_SLIDE_ID" val="custom20235919_6"/>
  <p:tag name="KSO_WM_TEMPLATE_MASTER_TYPE" val="0"/>
  <p:tag name="KSO_WM_SLIDE_LAYOUT" val="a_l"/>
  <p:tag name="KSO_WM_SLIDE_LAYOUT_CNT" val="1_1"/>
  <p:tag name="KSO_WM_SLIDE_DIAGTYPE" val="l"/>
  <p:tag name="KSO_WM_TEMPLATE_COLORSEQUENCE" val="1,2,3,1,2,3"/>
  <p:tag name="RESOURCE_RECORD_KEY" val="{&quot;65&quot;:[20235919],&quot;70&quot;:[3314060,3315787,3320059]}"/>
</p:tagLst>
</file>

<file path=ppt/tags/tag18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19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ISCONTENTSTITLE" val="0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1"/>
  <p:tag name="KSO_WM_UNIT_ID" val="custom20235919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</p:tagLst>
</file>

<file path=ppt/tags/tag191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19"/>
  <p:tag name="KSO_WM_TEMPLATE_CATEGORY" val="custom"/>
  <p:tag name="KSO_WM_SLIDE_INDEX" val="7"/>
  <p:tag name="KSO_WM_SLIDE_ID" val="custom20235919_7"/>
  <p:tag name="KSO_WM_TEMPLATE_MASTER_TYPE" val="0"/>
  <p:tag name="KSO_WM_SLIDE_LAYOUT" val="a_e"/>
  <p:tag name="KSO_WM_SLIDE_LAYOUT_CNT" val="1_1"/>
  <p:tag name="KSO_WM_TEMPLATE_COLORSEQUENCE" val="1,2,3,1,2,3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205_3*a*1"/>
  <p:tag name="KSO_WM_TEMPLATE_CATEGORY" val="diagram"/>
  <p:tag name="KSO_WM_TEMPLATE_INDEX" val="20233205"/>
  <p:tag name="KSO_WM_UNIT_LAYERLEVEL" val="1"/>
  <p:tag name="KSO_WM_TAG_VERSION" val="3.0"/>
  <p:tag name="KSO_WM_BEAUTIFY_FLAG" val="#wm#"/>
  <p:tag name="KSO_WM_DIAGRAM_GROUP_CODE" val="l1-1"/>
  <p:tag name="KSO_WM_UNIT_ISCONTENTSTITLE" val="0"/>
  <p:tag name="KSO_WM_UNIT_ISNUMDGMTITLE" val="0"/>
  <p:tag name="KSO_WM_UNIT_NOCLEAR" val="0"/>
  <p:tag name="KSO_WM_UNIT_VALUE" val="29"/>
  <p:tag name="KSO_WM_UNIT_TYPE" val="a"/>
  <p:tag name="KSO_WM_UNIT_INDEX" val="1"/>
  <p:tag name="KSO_WM_UNIT_PRESET_TEXT" val="单击此处添加标题"/>
  <p:tag name="KSO_WM_UNIT_TEXT_FILL_FORE_SCHEMECOLOR_INDEX" val="15"/>
  <p:tag name="KSO_WM_UNIT_TEXT_FILL_TYPE" val="1"/>
  <p:tag name="KSO_WM_UNIT_USESOURCEFORMAT_APPLY" val="1"/>
</p:tagLst>
</file>

<file path=ppt/tags/tag193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4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1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95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1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1_1"/>
  <p:tag name="KSO_WM_UNIT_VALUE" val="14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19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205_2*l_h_a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197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2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2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1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205_2*l_h_a*1_2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199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1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f*1_3_1"/>
  <p:tag name="KSO_WM_TEMPLATE_CATEGORY" val="diagram"/>
  <p:tag name="KSO_WM_TEMPLATE_INDEX" val="20233205"/>
  <p:tag name="KSO_WM_UNIT_LAYERLEVEL" val="1_1_1"/>
  <p:tag name="KSO_WM_TAG_VERSION" val="3.0"/>
  <p:tag name="KSO_WM_UNIT_SUBTYPE" val="a"/>
  <p:tag name="KSO_WM_UNIT_NOCLEAR" val="0"/>
  <p:tag name="KSO_WM_DIAGRAM_GROUP_CODE" val="l1-1"/>
  <p:tag name="KSO_WM_UNIT_TYPE" val="l_h_f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2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3205_2*l_h_a*1_3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IRTUALLY_FRAME" val="{&quot;height&quot;:295.24998779296874,&quot;left&quot;:60.15,&quot;top&quot;:199.20000610351562,&quot;width&quot;:846.55}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202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1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03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04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4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4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05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1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6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1_3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7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8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2_3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2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09.xml><?xml version="1.0" encoding="utf-8"?>
<p:tagLst xmlns:p="http://schemas.openxmlformats.org/presentationml/2006/main">
  <p:tag name="KSO_WM_BEAUTIFY_FLAG" val="#wm#"/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2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2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3205_2*l_h_i*1_3_3"/>
  <p:tag name="KSO_WM_TEMPLATE_CATEGORY" val="diagram"/>
  <p:tag name="KSO_WM_TEMPLATE_INDEX" val="20233205"/>
  <p:tag name="KSO_WM_UNIT_LAYERLEVEL" val="1_1_1"/>
  <p:tag name="KSO_WM_TAG_VERSION" val="3.0"/>
  <p:tag name="KSO_WM_DIAGRAM_GROUP_CODE" val="l1-1"/>
  <p:tag name="KSO_WM_UNIT_TYPE" val="l_h_i"/>
  <p:tag name="KSO_WM_UNIT_INDEX" val="1_3_3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211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x*1_1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VALUE" val="59*71"/>
  <p:tag name="KSO_WM_DIAGRAM_GROUP_CODE" val="l1-1"/>
  <p:tag name="KSO_WM_UNIT_TYPE" val="l_h_x"/>
  <p:tag name="KSO_WM_UNIT_INDEX" val="1_1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12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HIGHLIGHT" val="0"/>
  <p:tag name="KSO_WM_UNIT_COMPATIBLE" val="0"/>
  <p:tag name="KSO_WM_UNIT_DIAGRAM_ISNUMVISUAL" val="0"/>
  <p:tag name="KSO_WM_UNIT_DIAGRAM_ISREFERUNIT" val="0"/>
  <p:tag name="KSO_WM_UNIT_ID" val="diagram20233205_2*l_h_x*1_3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UNIT_VALUE" val="22*22"/>
  <p:tag name="KSO_WM_DIAGRAM_GROUP_CODE" val="l1-1"/>
  <p:tag name="KSO_WM_UNIT_TYPE" val="l_h_x"/>
  <p:tag name="KSO_WM_UNIT_INDEX" val="1_3_1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13.xml><?xml version="1.0" encoding="utf-8"?>
<p:tagLst xmlns:p="http://schemas.openxmlformats.org/presentationml/2006/main">
  <p:tag name="KSO_WM_DIAGRAM_VIRTUALLY_FRAME" val="{&quot;height&quot;:295.24998779296874,&quot;left&quot;:60.15,&quot;top&quot;:199.20000610351562,&quot;width&quot;:846.55}"/>
  <p:tag name="KSO_WM_UNIT_VALUE" val="90*8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3205_2*l_h_x*1_2_1"/>
  <p:tag name="KSO_WM_TEMPLATE_CATEGORY" val="diagram"/>
  <p:tag name="KSO_WM_TEMPLATE_INDEX" val="20233205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14.xml><?xml version="1.0" encoding="utf-8"?>
<p:tagLst xmlns:p="http://schemas.openxmlformats.org/presentationml/2006/main">
  <p:tag name="KSO_WM_SLIDE_ID" val="diagram20233205_3"/>
  <p:tag name="KSO_WM_TEMPLATE_SUBCATEGORY" val="0"/>
  <p:tag name="KSO_WM_TEMPLATE_MASTER_TYPE" val="0"/>
  <p:tag name="KSO_WM_TEMPLATE_COLOR_TYPE" val="0"/>
  <p:tag name="KSO_WM_SLIDE_ITEM_CNT" val="4"/>
  <p:tag name="KSO_WM_SLIDE_INDEX" val="3"/>
  <p:tag name="KSO_WM_TAG_VERSION" val="3.0"/>
  <p:tag name="KSO_WM_BEAUTIFY_FLAG" val="#wm#"/>
  <p:tag name="KSO_WM_TEMPLATE_CATEGORY" val="diagram"/>
  <p:tag name="KSO_WM_TEMPLATE_INDEX" val="20233205"/>
  <p:tag name="KSO_WM_SLIDE_LAYOUT" val="a_l"/>
  <p:tag name="KSO_WM_SLIDE_LAYOUT_CNT" val="1_1"/>
  <p:tag name="KSO_WM_SPECIAL_SOURCE" val="bdnull"/>
  <p:tag name="KSO_WM_SLIDE_TYPE" val="text"/>
  <p:tag name="KSO_WM_SLIDE_SIZE" val="846.55*348.45"/>
  <p:tag name="KSO_WM_SLIDE_POSITION" val="58.45*127.65"/>
  <p:tag name="KSO_WM_ASSIST_SLIDE" val="1"/>
  <p:tag name="KSO_WM_SLIDE_SUBTYPE" val="diag"/>
  <p:tag name="KSO_WM_DIAGRAM_GROUP_CODE" val="l1-1"/>
  <p:tag name="KSO_WM_SLIDE_DIAGTYPE" val="l"/>
</p:tagLst>
</file>

<file path=ppt/tags/tag2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233331_2*a*1"/>
  <p:tag name="KSO_WM_TEMPLATE_CATEGORY" val="diagram"/>
  <p:tag name="KSO_WM_TEMPLATE_INDEX" val="20233331"/>
  <p:tag name="KSO_WM_UNIT_LAYERLEVEL" val="1"/>
  <p:tag name="KSO_WM_TAG_VERSION" val="3.0"/>
  <p:tag name="KSO_WM_BEAUTIFY_FLAG" val="#wm#"/>
  <p:tag name="KSO_WM_UNIT_PRESET_TEXT" val="单击此处添加标题"/>
  <p:tag name="KSO_WM_UNIT_TEXT_FILL_FORE_SCHEMECOLOR_INDEX" val="15"/>
  <p:tag name="KSO_WM_UNIT_TEXT_FILL_TYPE" val="1"/>
  <p:tag name="KSO_WM_UNIT_USESOURCEFORMAT_APPLY" val="1"/>
</p:tagLst>
</file>

<file path=ppt/tags/tag216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7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8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19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i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21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DIAGRAM_GROUP_CODE" val="l1-1"/>
  <p:tag name="KSO_WM_UNIT_TYPE" val="l_h_f"/>
  <p:tag name="KSO_WM_UNIT_INDEX" val="1_1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4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1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1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4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3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331_2*l_h_d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VALUE" val="458*647"/>
  <p:tag name="KSO_WM_DIAGRAM_GROUP_CODE" val="l1-1"/>
  <p:tag name="KSO_WM_UNIT_TYPE" val="l_h_d"/>
  <p:tag name="KSO_WM_UNIT_INDEX" val="1_2_1"/>
  <p:tag name="KSO_WM_DIAGRAM_MAX_ITEMCNT" val="4"/>
  <p:tag name="KSO_WM_DIAGRAM_MIN_ITEMCNT" val="3"/>
  <p:tag name="KSO_WM_DIAGRAM_VIRTUALLY_FRAME" val="{&quot;height&quot;:345.1103903957584,&quot;left&quot;:61.400723778883126,&quot;top&quot;:127.17677495857234,&quot;width&quot;:834.4179225209739}"/>
  <p:tag name="KSO_WM_DIAGRAM_COLOR_MATCH_VALUE" val="{&quot;shape&quot;:{&quot;fill&quot;:{&quot;type&quot;:0},&quot;glow&quot;:{&quot;colorType&quot;:0},&quot;line&quot;:{&quot;solidLine&quot;:{&quot;brightness&quot;:0.6000000238418579,&quot;colorType&quot;:1,&quot;foreColorIndex&quot;:13,&quot;transparency&quot;:0.800000011920929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13"/>
  <p:tag name="KSO_WM_UNIT_LINE_FILL_TYPE" val="2"/>
  <p:tag name="KSO_WM_UNIT_USESOURCEFORMAT_APPLY" val="1"/>
</p:tagLst>
</file>

<file path=ppt/tags/tag226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27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2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2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28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29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3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3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a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20"/>
  <p:tag name="KSO_WM_DIAGRAM_GROUP_CODE" val="l1-1"/>
  <p:tag name="KSO_WM_UNIT_TYPE" val="l_h_a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此处添加项标题"/>
  <p:tag name="KSO_WM_UNIT_TEXT_FILL_FORE_SCHEMECOLOR_INDEX" val="1"/>
  <p:tag name="KSO_WM_UNIT_TEXT_FILL_TYPE" val="1"/>
  <p:tag name="KSO_WM_UNIT_USESOURCEFORMAT_APPLY" val="1"/>
</p:tagLst>
</file>

<file path=ppt/tags/tag231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h_f*1_4_1"/>
  <p:tag name="KSO_WM_TEMPLATE_CATEGORY" val="diagram"/>
  <p:tag name="KSO_WM_TEMPLATE_INDEX" val="20233331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84"/>
  <p:tag name="KSO_WM_DIAGRAM_GROUP_CODE" val="l1-1"/>
  <p:tag name="KSO_WM_UNIT_TYPE" val="l_h_f"/>
  <p:tag name="KSO_WM_UNIT_INDEX" val="1_4_1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您的文本具体内容，简明扼要地阐述您的内容。"/>
  <p:tag name="KSO_WM_UNIT_TEXT_FILL_FORE_SCHEMECOLOR_INDEX" val="1"/>
  <p:tag name="KSO_WM_UNIT_TEXT_FILL_TYPE" val="1"/>
  <p:tag name="KSO_WM_UNIT_USESOURCEFORMAT_APPLY" val="1"/>
</p:tagLst>
</file>

<file path=ppt/tags/tag232.xml><?xml version="1.0" encoding="utf-8"?>
<p:tagLst xmlns:p="http://schemas.openxmlformats.org/presentationml/2006/main">
  <p:tag name="KSO_WM_DIAGRAM_VIRTUALLY_FRAME" val="{&quot;height&quot;:345.1103903957584,&quot;left&quot;:61.400723778883126,&quot;top&quot;:127.17677495857234,&quot;width&quot;:834.4179225209739}"/>
  <p:tag name="KSO_WM_UNIT_HIGHLIGHT" val="0"/>
  <p:tag name="KSO_WM_UNIT_COMPATIBLE" val="0"/>
  <p:tag name="KSO_WM_UNIT_DIAGRAM_ISNUMVISUAL" val="0"/>
  <p:tag name="KSO_WM_UNIT_DIAGRAM_ISREFERUNIT" val="0"/>
  <p:tag name="KSO_WM_UNIT_ID" val="diagram20233331_2*l_i*1_1"/>
  <p:tag name="KSO_WM_TEMPLATE_CATEGORY" val="diagram"/>
  <p:tag name="KSO_WM_TEMPLATE_INDEX" val="20233331"/>
  <p:tag name="KSO_WM_UNIT_LAYERLEVEL" val="1_1"/>
  <p:tag name="KSO_WM_TAG_VERSION" val="3.0"/>
  <p:tag name="KSO_WM_BEAUTIFY_FLAG" val="#wm#"/>
  <p:tag name="KSO_WM_DIAGRAM_GROUP_CODE" val="l1-1"/>
  <p:tag name="KSO_WM_UNIT_TYPE" val="l_i"/>
  <p:tag name="KSO_WM_UNIT_INDEX" val="1_1"/>
  <p:tag name="KSO_WM_DIAGRAM_VERSION" val="3"/>
  <p:tag name="KSO_WM_DIAGRAM_COLOR_TRICK" val="1"/>
  <p:tag name="KSO_WM_DIAGRAM_COLOR_TEXT_CAN_REMOVE" val="n"/>
  <p:tag name="KSO_WM_DIAGRAM_MAX_ITEMCNT" val="4"/>
  <p:tag name="KSO_WM_DIAGRAM_MIN_ITEMCNT" val="3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233.xml><?xml version="1.0" encoding="utf-8"?>
<p:tagLst xmlns:p="http://schemas.openxmlformats.org/presentationml/2006/main">
  <p:tag name="KSO_WM_SLIDE_ID" val="diagram20233331_2"/>
  <p:tag name="KSO_WM_TEMPLATE_SUBCATEGORY" val="0"/>
  <p:tag name="KSO_WM_TEMPLATE_MASTER_TYPE" val="0"/>
  <p:tag name="KSO_WM_TEMPLATE_COLOR_TYPE" val="0"/>
  <p:tag name="KSO_WM_SLIDE_ITEM_CNT" val="4"/>
  <p:tag name="KSO_WM_SLIDE_INDEX" val="2"/>
  <p:tag name="KSO_WM_TAG_VERSION" val="3.0"/>
  <p:tag name="KSO_WM_BEAUTIFY_FLAG" val="#wm#"/>
  <p:tag name="KSO_WM_TEMPLATE_CATEGORY" val="diagram"/>
  <p:tag name="KSO_WM_TEMPLATE_INDEX" val="20233331"/>
  <p:tag name="KSO_WM_SLIDE_TYPE" val="text"/>
  <p:tag name="KSO_WM_SLIDE_SUBTYPE" val="diag"/>
  <p:tag name="KSO_WM_SLIDE_SIZE" val="823.882*326.351"/>
  <p:tag name="KSO_WM_SLIDE_POSITION" val="66.6691*144.899"/>
  <p:tag name="KSO_WM_SLIDE_LAYOUT" val="a_l"/>
  <p:tag name="KSO_WM_SLIDE_LAYOUT_CNT" val="1_1"/>
  <p:tag name="KSO_WM_SPECIAL_SOURCE" val="bdnull"/>
  <p:tag name="KSO_WM_DIAGRAM_GROUP_CODE" val="l1-1"/>
  <p:tag name="KSO_WM_SLIDE_DIAGTYPE" val="l"/>
</p:tagLst>
</file>

<file path=ppt/tags/tag234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f"/>
  <p:tag name="KSO_WM_UNIT_INDEX" val="1"/>
  <p:tag name="KSO_WM_UNIT_ID" val="custom20234786_1*f*1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VALUE" val="23"/>
  <p:tag name="KSO_WM_UNIT_PRESET_TEXT" val="单击此处添加文本具体内容，简明扼要地阐述观点。&#10;"/>
  <p:tag name="KSO_WM_UNIT_TEXT_FILL_FORE_SCHEMECOLOR_INDEX" val="13"/>
  <p:tag name="KSO_WM_UNIT_TEXT_FILL_TYPE" val="1"/>
  <p:tag name="KSO_WM_UNIT_USESOURCEFORMAT_APPLY" val="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4786_1*i*2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34786_1*i*3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34786_1*i*4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4782_2*l_h_i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4782_2*l_h_i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brightness&quot;:-0.25,&quot;colorType&quot;:1,&quot;foreColorIndex&quot;:5,&quot;transparency&quot;:0.8999999761581421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SHADOW_SCHEMECOLOR_INDEX" val="5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4782_2*l_h_f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42"/>
  <p:tag name="KSO_WM_UNIT_PRESET_TEXT" val="单击此处添加文本，简明扼要地阐述观点。根据需要可增减文字。"/>
  <p:tag name="KSO_WM_UNIT_USESOURCEFORMAT_APPLY" val="1"/>
</p:tagLst>
</file>

<file path=ppt/tags/tag24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4782_2*l_h_f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TEXT_FILL_FORE_SCHEMECOLOR_INDEX" val="1"/>
  <p:tag name="KSO_WM_UNIT_TEXT_FILL_TYPE" val="1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，简明扼要地阐述观点。根据需要可增减文字。"/>
  <p:tag name="KSO_WM_UNIT_USESOURCEFORMAT_APPLY" val="1"/>
</p:tagLst>
</file>

<file path=ppt/tags/tag24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120*1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4782_2*l_h_x*1_2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FILL_TYPE" val="1"/>
  <p:tag name="KSO_WM_UNIT_FILL_FORE_SCHEMECOLOR_INDEX" val="5"/>
  <p:tag name="KSO_WM_UNIT_FILL_FORE_SCHEMECOLOR_INDEX_BRIGHTNESS" val="0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4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120*12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4782_2*l_h_x*1_1_1"/>
  <p:tag name="KSO_WM_TEMPLATE_CATEGORY" val="diagram"/>
  <p:tag name="KSO_WM_TEMPLATE_INDEX" val="20234782"/>
  <p:tag name="KSO_WM_UNIT_LAYERLEVEL" val="1_1_1"/>
  <p:tag name="KSO_WM_TAG_VERSION" val="3.0"/>
  <p:tag name="KSO_WM_BEAUTIFY_FLAG" val="#wm#"/>
  <p:tag name="KSO_WM_UNIT_FILL_TYPE" val="1"/>
  <p:tag name="KSO_WM_UNIT_FILL_FORE_SCHEMECOLOR_INDEX" val="5"/>
  <p:tag name="KSO_WM_UNIT_FILL_FORE_SCHEMECOLOR_INDEX_BRIGHTNESS" val="0"/>
  <p:tag name="KSO_WM_DIAGRAM_MAX_ITEMCNT" val="3"/>
  <p:tag name="KSO_WM_DIAGRAM_MIN_ITEMCNT" val="2"/>
  <p:tag name="KSO_WM_DIAGRAM_VIRTUALLY_FRAME" val="{&quot;height&quot;:259.69685039370086,&quot;left&quot;:28.13488188976378,&quot;top&quot;:224.2515748031496,&quot;width&quot;:465.6303149606298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205_3*a*1"/>
  <p:tag name="KSO_WM_TEMPLATE_CATEGORY" val="diagram"/>
  <p:tag name="KSO_WM_TEMPLATE_INDEX" val="20233205"/>
  <p:tag name="KSO_WM_UNIT_LAYERLEVEL" val="1"/>
  <p:tag name="KSO_WM_TAG_VERSION" val="3.0"/>
  <p:tag name="KSO_WM_BEAUTIFY_FLAG" val="#wm#"/>
  <p:tag name="KSO_WM_DIAGRAM_GROUP_CODE" val="l1-1"/>
  <p:tag name="KSO_WM_UNIT_ISCONTENTSTITLE" val="0"/>
  <p:tag name="KSO_WM_UNIT_ISNUMDGMTITLE" val="0"/>
  <p:tag name="KSO_WM_UNIT_NOCLEAR" val="0"/>
  <p:tag name="KSO_WM_UNIT_VALUE" val="29"/>
  <p:tag name="KSO_WM_UNIT_TYPE" val="a"/>
  <p:tag name="KSO_WM_UNIT_INDEX" val="1"/>
  <p:tag name="KSO_WM_UNIT_PRESET_TEXT" val="单击此处添加标题"/>
  <p:tag name="KSO_WM_UNIT_TEXT_FILL_FORE_SCHEMECOLOR_INDEX" val="15"/>
  <p:tag name="KSO_WM_UNIT_TEXT_FILL_TYPE" val="1"/>
  <p:tag name="KSO_WM_UNIT_USESOURCEFORMAT_APPLY" val="1"/>
</p:tagLst>
</file>

<file path=ppt/tags/tag245.xml><?xml version="1.0" encoding="utf-8"?>
<p:tagLst xmlns:p="http://schemas.openxmlformats.org/presentationml/2006/main">
  <p:tag name="KSO_WM_SLIDE_ID" val="custom20234786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3"/>
  <p:tag name="KSO_WM_SLIDE_INDEX" val="1"/>
  <p:tag name="KSO_WM_SLIDE_SIZE" val="416.13*259.697"/>
  <p:tag name="KSO_WM_SLIDE_POSITION" val="77.6349*224.252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4786"/>
  <p:tag name="KSO_WM_SLIDE_LAYOUT" val="a_d_f_l"/>
  <p:tag name="KSO_WM_SLIDE_LAYOUT_CNT" val="1_1_1_1"/>
</p:tagLst>
</file>

<file path=ppt/tags/tag246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19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ISCONTENTSTITLE" val="0"/>
</p:tagLst>
</file>

<file path=ppt/tags/tag247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3"/>
  <p:tag name="KSO_WM_UNIT_ID" val="custom20235919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</p:tagLst>
</file>

<file path=ppt/tags/tag248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19"/>
  <p:tag name="KSO_WM_TEMPLATE_CATEGORY" val="custom"/>
  <p:tag name="KSO_WM_SLIDE_INDEX" val="7"/>
  <p:tag name="KSO_WM_SLIDE_ID" val="custom20235919_7"/>
  <p:tag name="KSO_WM_TEMPLATE_MASTER_TYPE" val="0"/>
  <p:tag name="KSO_WM_SLIDE_LAYOUT" val="a_e"/>
  <p:tag name="KSO_WM_SLIDE_LAYOUT_CNT" val="1_1"/>
  <p:tag name="KSO_WM_TEMPLATE_COLORSEQUENCE" val="1,2,3,1,2,3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3205_3*a*1"/>
  <p:tag name="KSO_WM_TEMPLATE_CATEGORY" val="diagram"/>
  <p:tag name="KSO_WM_TEMPLATE_INDEX" val="20233205"/>
  <p:tag name="KSO_WM_UNIT_LAYERLEVEL" val="1"/>
  <p:tag name="KSO_WM_TAG_VERSION" val="3.0"/>
  <p:tag name="KSO_WM_BEAUTIFY_FLAG" val="#wm#"/>
  <p:tag name="KSO_WM_DIAGRAM_GROUP_CODE" val="l1-1"/>
  <p:tag name="KSO_WM_UNIT_ISCONTENTSTITLE" val="0"/>
  <p:tag name="KSO_WM_UNIT_ISNUMDGMTITLE" val="0"/>
  <p:tag name="KSO_WM_UNIT_NOCLEAR" val="0"/>
  <p:tag name="KSO_WM_UNIT_VALUE" val="29"/>
  <p:tag name="KSO_WM_UNIT_TYPE" val="a"/>
  <p:tag name="KSO_WM_UNIT_INDEX" val="1"/>
  <p:tag name="KSO_WM_UNIT_PRESET_TEXT" val="单击此处添加标题"/>
  <p:tag name="KSO_WM_UNIT_TEXT_FILL_FORE_SCHEMECOLOR_INDEX" val="15"/>
  <p:tag name="KSO_WM_UNIT_TEXT_FILL_TYPE" val="1"/>
  <p:tag name="KSO_WM_UNIT_USESOURCEFORMAT_APPLY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34786_1*i*2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3"/>
  <p:tag name="KSO_WM_UNIT_ID" val="custom20234786_1*i*3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4"/>
  <p:tag name="KSO_WM_UNIT_ID" val="custom20234786_1*i*4"/>
  <p:tag name="KSO_WM_TEMPLATE_CATEGORY" val="custom"/>
  <p:tag name="KSO_WM_TEMPLATE_INDEX" val="20234786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253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4.xml><?xml version="1.0" encoding="utf-8"?>
<p:tagLst xmlns:p="http://schemas.openxmlformats.org/presentationml/2006/main">
  <p:tag name="TABLE_ENDDRAG_ORIGIN_RECT" val="782*351"/>
  <p:tag name="TABLE_ENDDRAG_RECT" val="52*99*782*351"/>
</p:tagLst>
</file>

<file path=ppt/tags/tag255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6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57.xml><?xml version="1.0" encoding="utf-8"?>
<p:tagLst xmlns:p="http://schemas.openxmlformats.org/presentationml/2006/main">
  <p:tag name="KSO_WM_FULL_TEXT_BEAUTIFY_COPY_ID" val="20"/>
</p:tagLst>
</file>

<file path=ppt/tags/tag258.xml><?xml version="1.0" encoding="utf-8"?>
<p:tagLst xmlns:p="http://schemas.openxmlformats.org/presentationml/2006/main">
  <p:tag name="KSO_WM_FULL_TEXT_BEAUTIFY_COPY_ID" val="20"/>
</p:tagLst>
</file>

<file path=ppt/tags/tag259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FULL_TEXT_BEAUTIFY_COPY_ID" val="20"/>
</p:tagLst>
</file>

<file path=ppt/tags/tag261.xml><?xml version="1.0" encoding="utf-8"?>
<p:tagLst xmlns:p="http://schemas.openxmlformats.org/presentationml/2006/main">
  <p:tag name="KSO_WM_FULL_TEXT_BEAUTIFY_COPY_ID" val="20"/>
</p:tagLst>
</file>

<file path=ppt/tags/tag262.xml><?xml version="1.0" encoding="utf-8"?>
<p:tagLst xmlns:p="http://schemas.openxmlformats.org/presentationml/2006/main">
  <p:tag name="KSO_WM_FULL_TEXT_BEAUTIFY_COPY_ID" val="20"/>
</p:tagLst>
</file>

<file path=ppt/tags/tag263.xml><?xml version="1.0" encoding="utf-8"?>
<p:tagLst xmlns:p="http://schemas.openxmlformats.org/presentationml/2006/main">
  <p:tag name="KSO_WM_FULL_TEXT_BEAUTIFY_COPY_ID" val="20"/>
</p:tagLst>
</file>

<file path=ppt/tags/tag264.xml><?xml version="1.0" encoding="utf-8"?>
<p:tagLst xmlns:p="http://schemas.openxmlformats.org/presentationml/2006/main">
  <p:tag name="KSO_WM_BEAUTIFY_FLAG" val="#wm#"/>
  <p:tag name="KSO_WM_TEMPLATE_CATEGORY" val="custom"/>
  <p:tag name="KSO_WM_TEMPLATE_INDEX" val="20231187"/>
  <p:tag name="KSO_WM_SPECIAL_SOURCE" val="bdnull"/>
  <p:tag name="KSO_WM_SLIDE_ID" val="custom202311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0"/>
  <p:tag name="KSO_WM_SLIDE_INDEX" val="1"/>
  <p:tag name="KSO_WM_SLIDE_SIZE" val="961*415"/>
  <p:tag name="KSO_WM_SLIDE_POSITION" val="0*65"/>
  <p:tag name="KSO_WM_TAG_VERSION" val="3.0"/>
  <p:tag name="KSO_WM_SLIDE_LAYOUT" val="a_d_f"/>
  <p:tag name="KSO_WM_SLIDE_LAYOUT_CNT" val="1_1_1"/>
</p:tagLst>
</file>

<file path=ppt/tags/tag26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添加章节标题"/>
  <p:tag name="KSO_WM_UNIT_ID" val="custom20235919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ISCONTENTSTITLE" val="0"/>
</p:tagLst>
</file>

<file path=ppt/tags/tag266.xml><?xml version="1.0" encoding="utf-8"?>
<p:tagLst xmlns:p="http://schemas.openxmlformats.org/presentationml/2006/main">
  <p:tag name="KSO_WM_UNIT_TYPE" val="e"/>
  <p:tag name="KSO_WM_UNIT_INDEX" val="1"/>
  <p:tag name="KSO_WM_BEAUTIFY_FLAG" val="#wm#"/>
  <p:tag name="KSO_WM_TAG_VERSION" val="3.0"/>
  <p:tag name="KSO_WM_UNIT_PRESET_TEXT" val="04"/>
  <p:tag name="KSO_WM_UNIT_ID" val="custom20235919_7*e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</p:tagLst>
</file>

<file path=ppt/tags/tag267.xml><?xml version="1.0" encoding="utf-8"?>
<p:tagLst xmlns:p="http://schemas.openxmlformats.org/presentationml/2006/main">
  <p:tag name="KSO_WM_SLIDE_TYPE" val="section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19"/>
  <p:tag name="KSO_WM_TEMPLATE_CATEGORY" val="custom"/>
  <p:tag name="KSO_WM_SLIDE_INDEX" val="7"/>
  <p:tag name="KSO_WM_SLIDE_ID" val="custom20235919_7"/>
  <p:tag name="KSO_WM_TEMPLATE_MASTER_TYPE" val="0"/>
  <p:tag name="KSO_WM_SLIDE_LAYOUT" val="a_e"/>
  <p:tag name="KSO_WM_SLIDE_LAYOUT_CNT" val="1_1"/>
  <p:tag name="KSO_WM_TEMPLATE_COLORSEQUENCE" val="1,2,3,1,2,3"/>
</p:tagLst>
</file>

<file path=ppt/tags/tag268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69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1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2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3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4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5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6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7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8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79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1.xml><?xml version="1.0" encoding="utf-8"?>
<p:tagLst xmlns:p="http://schemas.openxmlformats.org/presentationml/2006/main">
  <p:tag name="KSO_WM_DIAGRAM_VIRTUALLY_FRAME" val="{&quot;height&quot;:267,&quot;left&quot;:105,&quot;top&quot;:136.5,&quot;width&quot;:750}"/>
</p:tagLst>
</file>

<file path=ppt/tags/tag282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83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84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285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86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87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288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89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291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2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3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294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5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6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297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8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299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01.xml><?xml version="1.0" encoding="utf-8"?>
<p:tagLst xmlns:p="http://schemas.openxmlformats.org/presentationml/2006/main">
  <p:tag name="KSO_WM_DIAGRAM_VIRTUALLY_FRAME" val="{&quot;height&quot;:359.95417322834646,&quot;left&quot;:20.684960172033534,&quot;top&quot;:180.3703937007874,&quot;width&quot;:888.3151973082813}"/>
</p:tagLst>
</file>

<file path=ppt/tags/tag302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03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04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05.xml><?xml version="1.0" encoding="utf-8"?>
<p:tagLst xmlns:p="http://schemas.openxmlformats.org/presentationml/2006/main">
  <p:tag name="KSO_WM_DIAGRAM_VIRTUALLY_FRAME" val="{&quot;height&quot;:296.07449482515824,&quot;left&quot;:27.761732283464568,&quot;top&quot;:104.77220472440945,&quot;width&quot;:916.6919685039369}"/>
</p:tagLst>
</file>

<file path=ppt/tags/tag306.xml><?xml version="1.0" encoding="utf-8"?>
<p:tagLst xmlns:p="http://schemas.openxmlformats.org/presentationml/2006/main">
  <p:tag name="KSO_WM_SLIDE_ID" val="custom20234787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5"/>
  <p:tag name="KSO_WM_SLIDE_INDEX" val="1"/>
  <p:tag name="KSO_WM_SLIDE_SIZE" val="816.864*185.941"/>
  <p:tag name="KSO_WM_SLIDE_POSITION" val="73.6365*314.53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4787"/>
  <p:tag name="KSO_WM_SLIDE_LAYOUT" val="a_d_f_l"/>
  <p:tag name="KSO_WM_SLIDE_LAYOUT_CNT" val="1_1_1_1"/>
</p:tagLst>
</file>

<file path=ppt/tags/tag30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感谢您的观看"/>
  <p:tag name="KSO_WM_UNIT_ID" val="custom20235919_9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ISCONTENTSTITLE" val="0"/>
</p:tagLst>
</file>

<file path=ppt/tags/tag308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汇报人：WPS"/>
  <p:tag name="KSO_WM_UNIT_ID" val="custom20235919_9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19"/>
  <p:tag name="KSO_WM_TEMPLATE_CATEGORY" val="custom"/>
  <p:tag name="KSO_WM_UNIT_VALUE" val="11"/>
</p:tagLst>
</file>

<file path=ppt/tags/tag309.xml><?xml version="1.0" encoding="utf-8"?>
<p:tagLst xmlns:p="http://schemas.openxmlformats.org/presentationml/2006/main">
  <p:tag name="KSO_WM_SLIDE_TYPE" val="endPag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BEAUTIFY_FLAG" val="#wm#"/>
  <p:tag name="KSO_WM_TEMPLATE_INDEX" val="20235919"/>
  <p:tag name="KSO_WM_TEMPLATE_CATEGORY" val="custom"/>
  <p:tag name="KSO_WM_SLIDE_INDEX" val="9"/>
  <p:tag name="KSO_WM_SLIDE_ID" val="custom20235919_9"/>
  <p:tag name="KSO_WM_TEMPLATE_MASTER_TYPE" val="0"/>
  <p:tag name="KSO_WM_SLIDE_LAYOUT" val="a_f"/>
  <p:tag name="KSO_WM_SLIDE_LAYOUT_CNT" val="1_2"/>
  <p:tag name="KSO_WM_TEMPLATE_COLORSEQUENCE" val="1,2,3,1,2,3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resource_record_key" val="{&quot;65&quot;:[20235919],&quot;70&quot;:[3314060,3315787,3320059,3312258,3312357,3320071]}"/>
  <p:tag name="commondata" val="eyJoZGlkIjoiNDg5NTM5ZTQwYmI4NTI0ZTU5NDI5MmVmMzQ3ZWY5ZjIifQ==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4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1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5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6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1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8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1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69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1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i"/>
  <p:tag name="KSO_WM_UNIT_INDEX" val="9"/>
  <p:tag name="KSO_WM_BEAUTIFY_FLAG" val="#wm#"/>
  <p:tag name="KSO_WM_TAG_VERSION" val="3.0"/>
  <p:tag name="KSO_WM_UNIT_ID" val="_1*i*9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1.xml><?xml version="1.0" encoding="utf-8"?>
<p:tagLst xmlns:p="http://schemas.openxmlformats.org/presentationml/2006/main">
  <p:tag name="KSO_WM_UNIT_TYPE" val="i"/>
  <p:tag name="KSO_WM_UNIT_INDEX" val="10"/>
  <p:tag name="KSO_WM_BEAUTIFY_FLAG" val="#wm#"/>
  <p:tag name="KSO_WM_TAG_VERSION" val="3.0"/>
  <p:tag name="KSO_WM_UNIT_ID" val="_1*i*1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2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3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1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4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&#13;编辑母版标题样式"/>
  <p:tag name="KSO_WM_UNIT_ID" val="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75.xml><?xml version="1.0" encoding="utf-8"?>
<p:tagLst xmlns:p="http://schemas.openxmlformats.org/presentationml/2006/main">
  <p:tag name="KSO_WM_UNIT_TYPE" val="f"/>
  <p:tag name="KSO_WM_UNIT_SUBTYPE" val="g"/>
  <p:tag name="KSO_WM_UNIT_INDEX" val="2"/>
  <p:tag name="KSO_WM_BEAUTIFY_FLAG" val="#wm#"/>
  <p:tag name="KSO_WM_TAG_VERSION" val="3.0"/>
  <p:tag name="KSO_WM_UNIT_PRESET_TEXT" val="公司名"/>
  <p:tag name="KSO_WM_UNIT_ID" val="_1*f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6.xml><?xml version="1.0" encoding="utf-8"?>
<p:tagLst xmlns:p="http://schemas.openxmlformats.org/presentationml/2006/main">
  <p:tag name="KSO_WM_UNIT_TYPE" val="f"/>
  <p:tag name="KSO_WM_UNIT_SUBTYPE" val="b"/>
  <p:tag name="KSO_WM_UNIT_INDEX" val="1"/>
  <p:tag name="KSO_WM_BEAUTIFY_FLAG" val="#wm#"/>
  <p:tag name="KSO_WM_TAG_VERSION" val="3.0"/>
  <p:tag name="KSO_WM_UNIT_PRESET_TEXT" val="署名"/>
  <p:tag name="KSO_WM_UNIT_ID" val="_1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7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8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9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2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81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3;第二级&#13;第三级&#13;第四级&#13;第五级"/>
  <p:tag name="KSO_WM_UNIT_ID" val="_2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2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3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4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5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3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6.xml><?xml version="1.0" encoding="utf-8"?>
<p:tagLst xmlns:p="http://schemas.openxmlformats.org/presentationml/2006/main">
  <p:tag name="KSO_WM_UNIT_TYPE" val="i"/>
  <p:tag name="KSO_WM_UNIT_INDEX" val="6"/>
  <p:tag name="KSO_WM_BEAUTIFY_FLAG" val="#wm#"/>
  <p:tag name="KSO_WM_TAG_VERSION" val="3.0"/>
  <p:tag name="KSO_WM_UNIT_ID" val="_3*i*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7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3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3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9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3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3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1.xml><?xml version="1.0" encoding="utf-8"?>
<p:tagLst xmlns:p="http://schemas.openxmlformats.org/presentationml/2006/main">
  <p:tag name="KSO_WM_UNIT_TYPE" val="i"/>
  <p:tag name="KSO_WM_UNIT_INDEX" val="5"/>
  <p:tag name="KSO_WM_BEAUTIFY_FLAG" val="#wm#"/>
  <p:tag name="KSO_WM_TAG_VERSION" val="3.0"/>
  <p:tag name="KSO_WM_UNIT_ID" val="_3*i*5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2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3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4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标题"/>
  <p:tag name="KSO_WM_UNIT_ID" val="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1"/>
  <p:tag name="KSO_WM_UNIT_VALUE" val="2"/>
</p:tagLst>
</file>

<file path=ppt/tags/tag96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4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7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4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8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4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9.xml><?xml version="1.0" encoding="utf-8"?>
<p:tagLst xmlns:p="http://schemas.openxmlformats.org/presentationml/2006/main">
  <p:tag name="KSO_WM_UNIT_TYPE" val="i"/>
  <p:tag name="KSO_WM_UNIT_INDEX" val="7"/>
  <p:tag name="KSO_WM_BEAUTIFY_FLAG" val="#wm#"/>
  <p:tag name="KSO_WM_TAG_VERSION" val="3.0"/>
  <p:tag name="KSO_WM_UNIT_ID" val="_4*i*7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2024.3.8【NO.09】-几何简约风主题模板">
      <a:dk1>
        <a:srgbClr val="333333"/>
      </a:dk1>
      <a:lt1>
        <a:sysClr val="window" lastClr="FFFFFF"/>
      </a:lt1>
      <a:dk2>
        <a:srgbClr val="001A3A"/>
      </a:dk2>
      <a:lt2>
        <a:srgbClr val="F7FAFF"/>
      </a:lt2>
      <a:accent1>
        <a:srgbClr val="016EFF"/>
      </a:accent1>
      <a:accent2>
        <a:srgbClr val="624AF0"/>
      </a:accent2>
      <a:accent3>
        <a:srgbClr val="9618F4"/>
      </a:accent3>
      <a:accent4>
        <a:srgbClr val="F7219B"/>
      </a:accent4>
      <a:accent5>
        <a:srgbClr val="F02836"/>
      </a:accent5>
      <a:accent6>
        <a:srgbClr val="EE672A"/>
      </a:accent6>
      <a:hlink>
        <a:srgbClr val="0026E5"/>
      </a:hlink>
      <a:folHlink>
        <a:srgbClr val="7E1FAD"/>
      </a:folHlink>
    </a:clrScheme>
    <a:fontScheme name="qm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93000">
              <a:schemeClr val="accent3"/>
            </a:gs>
            <a:gs pos="52000">
              <a:schemeClr val="accent1"/>
            </a:gs>
          </a:gsLst>
          <a:path path="circle">
            <a:fillToRect r="100000" b="100000"/>
          </a:path>
          <a:tileRect l="-100000" t="-100000"/>
        </a:gra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buClrTx/>
          <a:buSzTx/>
          <a:buFontTx/>
          <a:defRPr>
            <a:solidFill>
              <a:schemeClr val="lt1"/>
            </a:solidFill>
            <a:sym typeface="+mn-ea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lnSpc>
            <a:spcPct val="140000"/>
          </a:lnSpc>
          <a:defRPr sz="2000" kern="100" dirty="0">
            <a:effectLst/>
            <a:latin typeface="+mn-ea"/>
            <a:cs typeface="江城圆体 400W" panose="020B05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3029</Words>
  <Application>WPS Office WWO_wpscloud_20240620175157-2f259bf60d</Application>
  <PresentationFormat>宽屏</PresentationFormat>
  <Paragraphs>460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45" baseType="lpstr">
      <vt:lpstr>Arial</vt:lpstr>
      <vt:lpstr>宋体</vt:lpstr>
      <vt:lpstr>Wingdings</vt:lpstr>
      <vt:lpstr>Wingdings</vt:lpstr>
      <vt:lpstr>Kingsoft Confetti</vt:lpstr>
      <vt:lpstr>江城圆体 400W</vt:lpstr>
      <vt:lpstr>Noto Serif CJK SC</vt:lpstr>
      <vt:lpstr>华光行楷_CNKI</vt:lpstr>
      <vt:lpstr>华文行楷</vt:lpstr>
      <vt:lpstr>微软雅黑</vt:lpstr>
      <vt:lpstr>汉仪旗黑KW 55S</vt:lpstr>
      <vt:lpstr>江城圆体 400W</vt:lpstr>
      <vt:lpstr>微软雅黑 Light</vt:lpstr>
      <vt:lpstr>微软雅黑 Light</vt:lpstr>
      <vt:lpstr>仿宋</vt:lpstr>
      <vt:lpstr>汉仪仿宋KW</vt:lpstr>
      <vt:lpstr>Times New Roman</vt:lpstr>
      <vt:lpstr>仿宋</vt:lpstr>
      <vt:lpstr>可口可乐在乎体 楷体</vt:lpstr>
      <vt:lpstr>微软雅黑</vt:lpstr>
      <vt:lpstr>可口可乐在乎体 楷体</vt:lpstr>
      <vt:lpstr>思源黑体 CN Bold</vt:lpstr>
      <vt:lpstr>思源黑体 CN Light</vt:lpstr>
      <vt:lpstr>思源宋体 CN Medium</vt:lpstr>
      <vt:lpstr>汉仪书宋二KW</vt:lpstr>
      <vt:lpstr>汉仪楷体KW</vt:lpstr>
      <vt:lpstr>WPS</vt:lpstr>
      <vt:lpstr>Office 主题​​</vt:lpstr>
      <vt:lpstr>ISV服务版产品发布说明</vt:lpstr>
      <vt:lpstr>PowerPoint 演示文稿</vt:lpstr>
      <vt:lpstr>业务方案</vt:lpstr>
      <vt:lpstr>市场分析</vt:lpstr>
      <vt:lpstr>需求分析</vt:lpstr>
      <vt:lpstr>PowerPoint 演示文稿</vt:lpstr>
      <vt:lpstr>产品功能</vt:lpstr>
      <vt:lpstr>PowerPoint 演示文稿</vt:lpstr>
      <vt:lpstr>商户服务--签约管理</vt:lpstr>
      <vt:lpstr>商户服务</vt:lpstr>
      <vt:lpstr>支付一点接入</vt:lpstr>
      <vt:lpstr>分类结算</vt:lpstr>
      <vt:lpstr>业务运营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ISV服务版产品发布说明</dc:title>
  <dc:creator/>
  <cp:lastModifiedBy>唐江鸿</cp:lastModifiedBy>
  <dcterms:created xsi:type="dcterms:W3CDTF">2024-07-11T02:09:08Z</dcterms:created>
  <dcterms:modified xsi:type="dcterms:W3CDTF">2024-07-11T02:09:08Z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11D9D694FDAD49738421A75582F9E472_11</vt:lpwstr>
  </property>
</Properties>
</file>