
<file path=[Content_Types].xml><?xml version="1.0" encoding="utf-8"?>
<Types xmlns="http://schemas.openxmlformats.org/package/2006/content-types">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35.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firstSlideNum="0" showSpecialPlsOnTitleSld="0">
  <p:sldMasterIdLst>
    <p:sldMasterId id="2147483648" r:id="rId1"/>
  </p:sldMasterIdLst>
  <p:notesMasterIdLst>
    <p:notesMasterId r:id="rId4"/>
  </p:notesMasterIdLst>
  <p:handoutMasterIdLst>
    <p:handoutMasterId r:id="rId39"/>
  </p:handoutMasterIdLst>
  <p:sldIdLst>
    <p:sldId id="1987" r:id="rId3"/>
    <p:sldId id="2032" r:id="rId5"/>
    <p:sldId id="2045" r:id="rId6"/>
    <p:sldId id="2033" r:id="rId7"/>
    <p:sldId id="2034" r:id="rId8"/>
    <p:sldId id="2047" r:id="rId9"/>
    <p:sldId id="2035" r:id="rId10"/>
    <p:sldId id="2038" r:id="rId11"/>
    <p:sldId id="2139" r:id="rId12"/>
    <p:sldId id="2041" r:id="rId13"/>
    <p:sldId id="2114" r:id="rId14"/>
    <p:sldId id="2115" r:id="rId15"/>
    <p:sldId id="2039" r:id="rId16"/>
    <p:sldId id="2013" r:id="rId17"/>
    <p:sldId id="2014" r:id="rId18"/>
    <p:sldId id="2042" r:id="rId19"/>
    <p:sldId id="478" r:id="rId20"/>
    <p:sldId id="2006" r:id="rId21"/>
    <p:sldId id="2008" r:id="rId22"/>
    <p:sldId id="2048" r:id="rId23"/>
    <p:sldId id="590" r:id="rId24"/>
    <p:sldId id="2100" r:id="rId25"/>
    <p:sldId id="2101" r:id="rId26"/>
    <p:sldId id="2102" r:id="rId27"/>
    <p:sldId id="2103" r:id="rId28"/>
    <p:sldId id="2104" r:id="rId29"/>
    <p:sldId id="2046" r:id="rId30"/>
    <p:sldId id="522" r:id="rId31"/>
    <p:sldId id="2074" r:id="rId32"/>
    <p:sldId id="2071" r:id="rId33"/>
    <p:sldId id="668" r:id="rId34"/>
    <p:sldId id="2043" r:id="rId35"/>
    <p:sldId id="2049" r:id="rId36"/>
    <p:sldId id="2054" r:id="rId37"/>
    <p:sldId id="1975" r:id="rId38"/>
  </p:sldIdLst>
  <p:sldSz cx="12192000" cy="6858000"/>
  <p:notesSz cx="6797675" cy="99822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xian" initial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80FE"/>
    <a:srgbClr val="0193D9"/>
    <a:srgbClr val="0B66B4"/>
    <a:srgbClr val="0D66B4"/>
    <a:srgbClr val="0432FF"/>
    <a:srgbClr val="0A67FE"/>
    <a:srgbClr val="0492D9"/>
    <a:srgbClr val="0886CF"/>
    <a:srgbClr val="90AFFF"/>
    <a:srgbClr val="B8C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94" autoAdjust="0"/>
    <p:restoredTop sz="78901" autoAdjust="0"/>
  </p:normalViewPr>
  <p:slideViewPr>
    <p:cSldViewPr snapToGrid="0">
      <p:cViewPr>
        <p:scale>
          <a:sx n="70" d="100"/>
          <a:sy n="70" d="100"/>
        </p:scale>
        <p:origin x="488" y="280"/>
      </p:cViewPr>
      <p:guideLst/>
    </p:cSldViewPr>
  </p:slideViewPr>
  <p:notesTextViewPr>
    <p:cViewPr>
      <p:scale>
        <a:sx n="95" d="100"/>
        <a:sy n="95" d="100"/>
      </p:scale>
      <p:origin x="0" y="0"/>
    </p:cViewPr>
  </p:notesTextViewPr>
  <p:sorterViewPr>
    <p:cViewPr>
      <p:scale>
        <a:sx n="75" d="100"/>
        <a:sy n="75" d="100"/>
      </p:scale>
      <p:origin x="0" y="0"/>
    </p:cViewPr>
  </p:sorterViewPr>
  <p:notesViewPr>
    <p:cSldViewPr snapToGrid="0">
      <p:cViewPr varScale="1">
        <p:scale>
          <a:sx n="81" d="100"/>
          <a:sy n="81" d="100"/>
        </p:scale>
        <p:origin x="2720" y="6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4" Type="http://schemas.openxmlformats.org/officeDocument/2006/relationships/tags" Target="tags/tag209.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500844"/>
          </a:xfrm>
          <a:prstGeom prst="rect">
            <a:avLst/>
          </a:prstGeom>
        </p:spPr>
        <p:txBody>
          <a:bodyPr vert="horz" lIns="95875" tIns="47938" rIns="95875" bIns="47938" rtlCol="0"/>
          <a:lstStyle>
            <a:lvl1pPr algn="l">
              <a:defRPr sz="1300"/>
            </a:lvl1pPr>
          </a:lstStyle>
          <a:p>
            <a:endParaRPr lang="zh-CN" altLang="en-US"/>
          </a:p>
        </p:txBody>
      </p:sp>
      <p:sp>
        <p:nvSpPr>
          <p:cNvPr id="3" name="日期占位符 2"/>
          <p:cNvSpPr>
            <a:spLocks noGrp="1"/>
          </p:cNvSpPr>
          <p:nvPr>
            <p:ph type="dt" sz="quarter" idx="1"/>
          </p:nvPr>
        </p:nvSpPr>
        <p:spPr>
          <a:xfrm>
            <a:off x="3850443" y="0"/>
            <a:ext cx="2945659" cy="500844"/>
          </a:xfrm>
          <a:prstGeom prst="rect">
            <a:avLst/>
          </a:prstGeom>
        </p:spPr>
        <p:txBody>
          <a:bodyPr vert="horz" lIns="95875" tIns="47938" rIns="95875" bIns="47938" rtlCol="0"/>
          <a:lstStyle>
            <a:lvl1pPr algn="r">
              <a:defRPr sz="1300"/>
            </a:lvl1pPr>
          </a:lstStyle>
          <a:p>
            <a:fld id="{E0D5A47F-1E6C-4E37-AF23-CC2071EFA546}" type="datetimeFigureOut">
              <a:rPr lang="zh-CN" altLang="en-US" smtClean="0"/>
            </a:fld>
            <a:endParaRPr lang="zh-CN" altLang="en-US"/>
          </a:p>
        </p:txBody>
      </p:sp>
      <p:sp>
        <p:nvSpPr>
          <p:cNvPr id="4" name="页脚占位符 3"/>
          <p:cNvSpPr>
            <a:spLocks noGrp="1"/>
          </p:cNvSpPr>
          <p:nvPr>
            <p:ph type="ftr" sz="quarter" idx="2"/>
          </p:nvPr>
        </p:nvSpPr>
        <p:spPr>
          <a:xfrm>
            <a:off x="0" y="9481359"/>
            <a:ext cx="2945659" cy="500843"/>
          </a:xfrm>
          <a:prstGeom prst="rect">
            <a:avLst/>
          </a:prstGeom>
        </p:spPr>
        <p:txBody>
          <a:bodyPr vert="horz" lIns="95875" tIns="47938" rIns="95875" bIns="47938" rtlCol="0" anchor="b"/>
          <a:lstStyle>
            <a:lvl1pPr algn="l">
              <a:defRPr sz="1300"/>
            </a:lvl1pPr>
          </a:lstStyle>
          <a:p>
            <a:endParaRPr lang="zh-CN" altLang="en-US"/>
          </a:p>
        </p:txBody>
      </p:sp>
      <p:sp>
        <p:nvSpPr>
          <p:cNvPr id="5" name="灯片编号占位符 4"/>
          <p:cNvSpPr>
            <a:spLocks noGrp="1"/>
          </p:cNvSpPr>
          <p:nvPr>
            <p:ph type="sldNum" sz="quarter" idx="3"/>
          </p:nvPr>
        </p:nvSpPr>
        <p:spPr>
          <a:xfrm>
            <a:off x="3850443" y="9481359"/>
            <a:ext cx="2945659" cy="500843"/>
          </a:xfrm>
          <a:prstGeom prst="rect">
            <a:avLst/>
          </a:prstGeom>
        </p:spPr>
        <p:txBody>
          <a:bodyPr vert="horz" lIns="95875" tIns="47938" rIns="95875" bIns="47938" rtlCol="0" anchor="b"/>
          <a:lstStyle>
            <a:lvl1pPr algn="r">
              <a:defRPr sz="1300"/>
            </a:lvl1pPr>
          </a:lstStyle>
          <a:p>
            <a:fld id="{C1217209-FB82-46F9-8EF6-D7EDD6899DA9}"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500844"/>
          </a:xfrm>
          <a:prstGeom prst="rect">
            <a:avLst/>
          </a:prstGeom>
        </p:spPr>
        <p:txBody>
          <a:bodyPr vert="horz" lIns="95875" tIns="47938" rIns="95875" bIns="47938" rtlCol="0"/>
          <a:lstStyle>
            <a:lvl1pPr algn="l">
              <a:defRPr sz="1300"/>
            </a:lvl1pPr>
          </a:lstStyle>
          <a:p>
            <a:endParaRPr lang="zh-CN" altLang="en-US"/>
          </a:p>
        </p:txBody>
      </p:sp>
      <p:sp>
        <p:nvSpPr>
          <p:cNvPr id="3" name="日期占位符 2"/>
          <p:cNvSpPr>
            <a:spLocks noGrp="1"/>
          </p:cNvSpPr>
          <p:nvPr>
            <p:ph type="dt" idx="1"/>
          </p:nvPr>
        </p:nvSpPr>
        <p:spPr>
          <a:xfrm>
            <a:off x="3850443" y="0"/>
            <a:ext cx="2945659" cy="500844"/>
          </a:xfrm>
          <a:prstGeom prst="rect">
            <a:avLst/>
          </a:prstGeom>
        </p:spPr>
        <p:txBody>
          <a:bodyPr vert="horz" lIns="95875" tIns="47938" rIns="95875" bIns="47938" rtlCol="0"/>
          <a:lstStyle>
            <a:lvl1pPr algn="r">
              <a:defRPr sz="1300"/>
            </a:lvl1pPr>
          </a:lstStyle>
          <a:p>
            <a:fld id="{E86D8963-CFCD-4740-AF60-049850373C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06400" y="1247775"/>
            <a:ext cx="5986463" cy="3368675"/>
          </a:xfrm>
          <a:prstGeom prst="rect">
            <a:avLst/>
          </a:prstGeom>
          <a:noFill/>
          <a:ln w="12700">
            <a:solidFill>
              <a:prstClr val="black"/>
            </a:solidFill>
          </a:ln>
        </p:spPr>
        <p:txBody>
          <a:bodyPr vert="horz" lIns="95875" tIns="47938" rIns="95875" bIns="47938" rtlCol="0" anchor="ctr"/>
          <a:lstStyle/>
          <a:p>
            <a:endParaRPr lang="zh-CN" altLang="en-US"/>
          </a:p>
        </p:txBody>
      </p:sp>
      <p:sp>
        <p:nvSpPr>
          <p:cNvPr id="5" name="备注占位符 4"/>
          <p:cNvSpPr>
            <a:spLocks noGrp="1"/>
          </p:cNvSpPr>
          <p:nvPr>
            <p:ph type="body" sz="quarter" idx="3"/>
          </p:nvPr>
        </p:nvSpPr>
        <p:spPr>
          <a:xfrm>
            <a:off x="679768" y="4803934"/>
            <a:ext cx="5438140" cy="3930491"/>
          </a:xfrm>
          <a:prstGeom prst="rect">
            <a:avLst/>
          </a:prstGeom>
        </p:spPr>
        <p:txBody>
          <a:bodyPr vert="horz" lIns="95875" tIns="47938" rIns="95875" bIns="47938"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81359"/>
            <a:ext cx="2945659" cy="500843"/>
          </a:xfrm>
          <a:prstGeom prst="rect">
            <a:avLst/>
          </a:prstGeom>
        </p:spPr>
        <p:txBody>
          <a:bodyPr vert="horz" lIns="95875" tIns="47938" rIns="95875" bIns="47938" rtlCol="0" anchor="b"/>
          <a:lstStyle>
            <a:lvl1pPr algn="l">
              <a:defRPr sz="1300"/>
            </a:lvl1pPr>
          </a:lstStyle>
          <a:p>
            <a:endParaRPr lang="zh-CN" altLang="en-US"/>
          </a:p>
        </p:txBody>
      </p:sp>
      <p:sp>
        <p:nvSpPr>
          <p:cNvPr id="7" name="灯片编号占位符 6"/>
          <p:cNvSpPr>
            <a:spLocks noGrp="1"/>
          </p:cNvSpPr>
          <p:nvPr>
            <p:ph type="sldNum" sz="quarter" idx="5"/>
          </p:nvPr>
        </p:nvSpPr>
        <p:spPr>
          <a:xfrm>
            <a:off x="3850443" y="9481359"/>
            <a:ext cx="2945659" cy="500843"/>
          </a:xfrm>
          <a:prstGeom prst="rect">
            <a:avLst/>
          </a:prstGeom>
        </p:spPr>
        <p:txBody>
          <a:bodyPr vert="horz" lIns="95875" tIns="47938" rIns="95875" bIns="47938" rtlCol="0" anchor="b"/>
          <a:lstStyle>
            <a:lvl1pPr algn="r">
              <a:defRPr sz="1300"/>
            </a:lvl1pPr>
          </a:lstStyle>
          <a:p>
            <a:fld id="{E9E6FDB6-6D2B-46C1-9FA1-D82906A37C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zh-CN"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BF94EB1-A1CB-41E6-99DE-474450FFEB0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479E8EC-F4BF-4071-82EC-F38DE445F2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B1B1867E-88D9-4E84-88E9-0A7F203BA17A}"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grpSp>
        <p:nvGrpSpPr>
          <p:cNvPr id="3" name="组合 2"/>
          <p:cNvGrpSpPr/>
          <p:nvPr userDrawn="1"/>
        </p:nvGrpSpPr>
        <p:grpSpPr>
          <a:xfrm>
            <a:off x="5236198" y="2111610"/>
            <a:ext cx="6955803" cy="4746391"/>
            <a:chOff x="5236198" y="2111610"/>
            <a:chExt cx="6955803" cy="4746391"/>
          </a:xfrm>
        </p:grpSpPr>
        <p:sp>
          <p:nvSpPr>
            <p:cNvPr id="22" name="任意多边形: 形状 21"/>
            <p:cNvSpPr/>
            <p:nvPr/>
          </p:nvSpPr>
          <p:spPr>
            <a:xfrm>
              <a:off x="5236198" y="3488570"/>
              <a:ext cx="6955803" cy="3369431"/>
            </a:xfrm>
            <a:custGeom>
              <a:avLst/>
              <a:gdLst>
                <a:gd name="connsiteX0" fmla="*/ 3582605 w 6955803"/>
                <a:gd name="connsiteY0" fmla="*/ 0 h 3369431"/>
                <a:gd name="connsiteX1" fmla="*/ 6883671 w 6955803"/>
                <a:gd name="connsiteY1" fmla="*/ 1309918 h 3369431"/>
                <a:gd name="connsiteX2" fmla="*/ 6955803 w 6955803"/>
                <a:gd name="connsiteY2" fmla="*/ 1427901 h 3369431"/>
                <a:gd name="connsiteX3" fmla="*/ 6955803 w 6955803"/>
                <a:gd name="connsiteY3" fmla="*/ 2864717 h 3369431"/>
                <a:gd name="connsiteX4" fmla="*/ 6916708 w 6955803"/>
                <a:gd name="connsiteY4" fmla="*/ 2931179 h 3369431"/>
                <a:gd name="connsiteX5" fmla="*/ 6553357 w 6955803"/>
                <a:gd name="connsiteY5" fmla="*/ 3343904 h 3369431"/>
                <a:gd name="connsiteX6" fmla="*/ 6521470 w 6955803"/>
                <a:gd name="connsiteY6" fmla="*/ 3369431 h 3369431"/>
                <a:gd name="connsiteX7" fmla="*/ 643740 w 6955803"/>
                <a:gd name="connsiteY7" fmla="*/ 3369431 h 3369431"/>
                <a:gd name="connsiteX8" fmla="*/ 611853 w 6955803"/>
                <a:gd name="connsiteY8" fmla="*/ 3343904 h 3369431"/>
                <a:gd name="connsiteX9" fmla="*/ 0 w 6955803"/>
                <a:gd name="connsiteY9" fmla="*/ 2144752 h 3369431"/>
                <a:gd name="connsiteX10" fmla="*/ 3582605 w 6955803"/>
                <a:gd name="connsiteY10" fmla="*/ 0 h 336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5803" h="3369431">
                  <a:moveTo>
                    <a:pt x="3582605" y="0"/>
                  </a:moveTo>
                  <a:cubicBezTo>
                    <a:pt x="5066569" y="0"/>
                    <a:pt x="6339802" y="540134"/>
                    <a:pt x="6883671" y="1309918"/>
                  </a:cubicBezTo>
                  <a:lnTo>
                    <a:pt x="6955803" y="1427901"/>
                  </a:lnTo>
                  <a:lnTo>
                    <a:pt x="6955803" y="2864717"/>
                  </a:lnTo>
                  <a:lnTo>
                    <a:pt x="6916708" y="2931179"/>
                  </a:lnTo>
                  <a:cubicBezTo>
                    <a:pt x="6820473" y="3077283"/>
                    <a:pt x="6698217" y="3215540"/>
                    <a:pt x="6553357" y="3343904"/>
                  </a:cubicBezTo>
                  <a:lnTo>
                    <a:pt x="6521470" y="3369431"/>
                  </a:lnTo>
                  <a:lnTo>
                    <a:pt x="643740" y="3369431"/>
                  </a:lnTo>
                  <a:lnTo>
                    <a:pt x="611853" y="3343904"/>
                  </a:lnTo>
                  <a:cubicBezTo>
                    <a:pt x="225561" y="3001599"/>
                    <a:pt x="0" y="2588945"/>
                    <a:pt x="0" y="2144752"/>
                  </a:cubicBezTo>
                  <a:cubicBezTo>
                    <a:pt x="0" y="960238"/>
                    <a:pt x="1603987" y="0"/>
                    <a:pt x="3582605"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5824995" y="3720064"/>
              <a:ext cx="6062496" cy="3137936"/>
            </a:xfrm>
            <a:custGeom>
              <a:avLst/>
              <a:gdLst>
                <a:gd name="connsiteX0" fmla="*/ 3031248 w 6062496"/>
                <a:gd name="connsiteY0" fmla="*/ 0 h 3137936"/>
                <a:gd name="connsiteX1" fmla="*/ 6062496 w 6062496"/>
                <a:gd name="connsiteY1" fmla="*/ 1814678 h 3137936"/>
                <a:gd name="connsiteX2" fmla="*/ 5174664 w 6062496"/>
                <a:gd name="connsiteY2" fmla="*/ 3097849 h 3137936"/>
                <a:gd name="connsiteX3" fmla="*/ 5100988 w 6062496"/>
                <a:gd name="connsiteY3" fmla="*/ 3137936 h 3137936"/>
                <a:gd name="connsiteX4" fmla="*/ 961508 w 6062496"/>
                <a:gd name="connsiteY4" fmla="*/ 3137936 h 3137936"/>
                <a:gd name="connsiteX5" fmla="*/ 887832 w 6062496"/>
                <a:gd name="connsiteY5" fmla="*/ 3097849 h 3137936"/>
                <a:gd name="connsiteX6" fmla="*/ 0 w 6062496"/>
                <a:gd name="connsiteY6" fmla="*/ 1814678 h 3137936"/>
                <a:gd name="connsiteX7" fmla="*/ 3031248 w 6062496"/>
                <a:gd name="connsiteY7" fmla="*/ 0 h 3137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2496" h="3137936">
                  <a:moveTo>
                    <a:pt x="3031248" y="0"/>
                  </a:moveTo>
                  <a:cubicBezTo>
                    <a:pt x="4705360" y="0"/>
                    <a:pt x="6062496" y="812459"/>
                    <a:pt x="6062496" y="1814678"/>
                  </a:cubicBezTo>
                  <a:cubicBezTo>
                    <a:pt x="6062496" y="2315788"/>
                    <a:pt x="5723212" y="2769457"/>
                    <a:pt x="5174664" y="3097849"/>
                  </a:cubicBezTo>
                  <a:lnTo>
                    <a:pt x="5100988" y="3137936"/>
                  </a:lnTo>
                  <a:lnTo>
                    <a:pt x="961508" y="3137936"/>
                  </a:lnTo>
                  <a:lnTo>
                    <a:pt x="887832" y="3097849"/>
                  </a:lnTo>
                  <a:cubicBezTo>
                    <a:pt x="339284" y="2769457"/>
                    <a:pt x="0" y="2315788"/>
                    <a:pt x="0" y="1814678"/>
                  </a:cubicBezTo>
                  <a:cubicBezTo>
                    <a:pt x="0" y="812459"/>
                    <a:pt x="1357136" y="0"/>
                    <a:pt x="3031248" y="0"/>
                  </a:cubicBezTo>
                  <a:close/>
                </a:path>
              </a:pathLst>
            </a:custGeom>
            <a:solidFill>
              <a:schemeClr val="accent1">
                <a:lumMod val="40000"/>
                <a:lumOff val="60000"/>
              </a:schemeClr>
            </a:solidFill>
            <a:ln>
              <a:noFill/>
            </a:ln>
            <a:effectLst>
              <a:outerShdw blurRad="279400" sx="97000" sy="97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任意多边形: 形状 19"/>
            <p:cNvSpPr/>
            <p:nvPr/>
          </p:nvSpPr>
          <p:spPr>
            <a:xfrm>
              <a:off x="6260476" y="3976086"/>
              <a:ext cx="5116652" cy="2881915"/>
            </a:xfrm>
            <a:custGeom>
              <a:avLst/>
              <a:gdLst>
                <a:gd name="connsiteX0" fmla="*/ 2558326 w 5116652"/>
                <a:gd name="connsiteY0" fmla="*/ 0 h 2881915"/>
                <a:gd name="connsiteX1" fmla="*/ 5116652 w 5116652"/>
                <a:gd name="connsiteY1" fmla="*/ 1531559 h 2881915"/>
                <a:gd name="connsiteX2" fmla="*/ 3777776 w 5116652"/>
                <a:gd name="connsiteY2" fmla="*/ 2878267 h 2881915"/>
                <a:gd name="connsiteX3" fmla="*/ 3765127 w 5116652"/>
                <a:gd name="connsiteY3" fmla="*/ 2881915 h 2881915"/>
                <a:gd name="connsiteX4" fmla="*/ 1351526 w 5116652"/>
                <a:gd name="connsiteY4" fmla="*/ 2881915 h 2881915"/>
                <a:gd name="connsiteX5" fmla="*/ 1338876 w 5116652"/>
                <a:gd name="connsiteY5" fmla="*/ 2878267 h 2881915"/>
                <a:gd name="connsiteX6" fmla="*/ 0 w 5116652"/>
                <a:gd name="connsiteY6" fmla="*/ 1531559 h 2881915"/>
                <a:gd name="connsiteX7" fmla="*/ 2558326 w 5116652"/>
                <a:gd name="connsiteY7" fmla="*/ 0 h 2881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6652" h="2881915">
                  <a:moveTo>
                    <a:pt x="2558326" y="0"/>
                  </a:moveTo>
                  <a:cubicBezTo>
                    <a:pt x="3971250" y="0"/>
                    <a:pt x="5116652" y="685702"/>
                    <a:pt x="5116652" y="1531559"/>
                  </a:cubicBezTo>
                  <a:cubicBezTo>
                    <a:pt x="5116652" y="2113086"/>
                    <a:pt x="4575271" y="2618914"/>
                    <a:pt x="3777776" y="2878267"/>
                  </a:cubicBezTo>
                  <a:lnTo>
                    <a:pt x="3765127" y="2881915"/>
                  </a:lnTo>
                  <a:lnTo>
                    <a:pt x="1351526" y="2881915"/>
                  </a:lnTo>
                  <a:lnTo>
                    <a:pt x="1338876" y="2878267"/>
                  </a:lnTo>
                  <a:cubicBezTo>
                    <a:pt x="541382" y="2618914"/>
                    <a:pt x="0" y="2113086"/>
                    <a:pt x="0" y="1531559"/>
                  </a:cubicBezTo>
                  <a:cubicBezTo>
                    <a:pt x="0" y="685702"/>
                    <a:pt x="1145402" y="0"/>
                    <a:pt x="2558326" y="0"/>
                  </a:cubicBezTo>
                  <a:close/>
                </a:path>
              </a:pathLst>
            </a:custGeom>
            <a:solidFill>
              <a:schemeClr val="accent1">
                <a:lumMod val="60000"/>
                <a:lumOff val="40000"/>
              </a:schemeClr>
            </a:solidFill>
            <a:ln>
              <a:noFill/>
            </a:ln>
            <a:effectLst>
              <a:outerShdw blurRad="1397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8" name="图片 17"/>
            <p:cNvPicPr>
              <a:picLocks noChangeAspect="1"/>
            </p:cNvPicPr>
            <p:nvPr/>
          </p:nvPicPr>
          <p:blipFill>
            <a:blip r:embed="rId2"/>
            <a:srcRect b="1602"/>
            <a:stretch>
              <a:fillRect/>
            </a:stretch>
          </p:blipFill>
          <p:spPr>
            <a:xfrm>
              <a:off x="6482664" y="2111610"/>
              <a:ext cx="4672277" cy="4746390"/>
            </a:xfrm>
            <a:custGeom>
              <a:avLst/>
              <a:gdLst>
                <a:gd name="connsiteX0" fmla="*/ 0 w 4672277"/>
                <a:gd name="connsiteY0" fmla="*/ 0 h 4746390"/>
                <a:gd name="connsiteX1" fmla="*/ 4672277 w 4672277"/>
                <a:gd name="connsiteY1" fmla="*/ 0 h 4746390"/>
                <a:gd name="connsiteX2" fmla="*/ 4672277 w 4672277"/>
                <a:gd name="connsiteY2" fmla="*/ 4746390 h 4746390"/>
                <a:gd name="connsiteX3" fmla="*/ 0 w 4672277"/>
                <a:gd name="connsiteY3" fmla="*/ 4746390 h 4746390"/>
              </a:gdLst>
              <a:ahLst/>
              <a:cxnLst>
                <a:cxn ang="0">
                  <a:pos x="connsiteX0" y="connsiteY0"/>
                </a:cxn>
                <a:cxn ang="0">
                  <a:pos x="connsiteX1" y="connsiteY1"/>
                </a:cxn>
                <a:cxn ang="0">
                  <a:pos x="connsiteX2" y="connsiteY2"/>
                </a:cxn>
                <a:cxn ang="0">
                  <a:pos x="connsiteX3" y="connsiteY3"/>
                </a:cxn>
              </a:cxnLst>
              <a:rect l="l" t="t" r="r" b="b"/>
              <a:pathLst>
                <a:path w="4672277" h="4746390">
                  <a:moveTo>
                    <a:pt x="0" y="0"/>
                  </a:moveTo>
                  <a:lnTo>
                    <a:pt x="4672277" y="0"/>
                  </a:lnTo>
                  <a:lnTo>
                    <a:pt x="4672277" y="4746390"/>
                  </a:lnTo>
                  <a:lnTo>
                    <a:pt x="0" y="4746390"/>
                  </a:lnTo>
                  <a:close/>
                </a:path>
              </a:pathLst>
            </a:custGeom>
          </p:spPr>
        </p:pic>
      </p:grpSp>
      <p:sp>
        <p:nvSpPr>
          <p:cNvPr id="9801" name="副标题 2"/>
          <p:cNvSpPr>
            <a:spLocks noGrp="1"/>
          </p:cNvSpPr>
          <p:nvPr userDrawn="1">
            <p:ph type="subTitle" idx="1"/>
          </p:nvPr>
        </p:nvSpPr>
        <p:spPr>
          <a:xfrm>
            <a:off x="741941" y="2543079"/>
            <a:ext cx="4967396" cy="558799"/>
          </a:xfrm>
        </p:spPr>
        <p:txBody>
          <a:bodyPr anchor="ctr">
            <a:norm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altLang="zh-CN" dirty="0"/>
              <a:t>Click to edit Master subtitle style</a:t>
            </a:r>
            <a:endParaRPr lang="en-US" altLang="zh-CN" dirty="0"/>
          </a:p>
        </p:txBody>
      </p:sp>
      <p:sp>
        <p:nvSpPr>
          <p:cNvPr id="9802" name="标题 1"/>
          <p:cNvSpPr>
            <a:spLocks noGrp="1"/>
          </p:cNvSpPr>
          <p:nvPr userDrawn="1">
            <p:ph type="ctrTitle"/>
          </p:nvPr>
        </p:nvSpPr>
        <p:spPr>
          <a:xfrm>
            <a:off x="741941" y="1391368"/>
            <a:ext cx="4967396" cy="1133976"/>
          </a:xfrm>
        </p:spPr>
        <p:txBody>
          <a:bodyPr anchor="ctr">
            <a:normAutofit/>
          </a:bodyPr>
          <a:lstStyle>
            <a:lvl1pPr algn="l">
              <a:defRPr sz="3600">
                <a:solidFill>
                  <a:schemeClr val="accent1"/>
                </a:solidFill>
              </a:defRPr>
            </a:lvl1pPr>
          </a:lstStyle>
          <a:p>
            <a:r>
              <a:rPr lang="en-US" altLang="zh-CN" dirty="0"/>
              <a:t>Click to edit Master title style</a:t>
            </a:r>
            <a:endParaRPr lang="zh-CN" altLang="en-US" dirty="0"/>
          </a:p>
        </p:txBody>
      </p:sp>
      <p:sp>
        <p:nvSpPr>
          <p:cNvPr id="12" name="文本占位符 13"/>
          <p:cNvSpPr>
            <a:spLocks noGrp="1"/>
          </p:cNvSpPr>
          <p:nvPr userDrawn="1">
            <p:ph type="body" sz="quarter" idx="10" hasCustomPrompt="1"/>
          </p:nvPr>
        </p:nvSpPr>
        <p:spPr>
          <a:xfrm>
            <a:off x="741942" y="3916968"/>
            <a:ext cx="4967396" cy="296271"/>
          </a:xfrm>
        </p:spPr>
        <p:txBody>
          <a:bodyPr vert="horz" anchor="ctr">
            <a:noAutofit/>
          </a:bodyPr>
          <a:lstStyle>
            <a:lvl1pPr marL="0" indent="0" algn="l">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endParaRPr lang="zh-CN" altLang="en-US" dirty="0"/>
          </a:p>
        </p:txBody>
      </p:sp>
      <p:sp>
        <p:nvSpPr>
          <p:cNvPr id="13" name="文本占位符 13"/>
          <p:cNvSpPr>
            <a:spLocks noGrp="1"/>
          </p:cNvSpPr>
          <p:nvPr userDrawn="1">
            <p:ph type="body" sz="quarter" idx="11" hasCustomPrompt="1"/>
          </p:nvPr>
        </p:nvSpPr>
        <p:spPr>
          <a:xfrm>
            <a:off x="741942" y="4196368"/>
            <a:ext cx="4967396" cy="296271"/>
          </a:xfrm>
        </p:spPr>
        <p:txBody>
          <a:bodyPr vert="horz" anchor="ctr">
            <a:noAutofit/>
          </a:bodyPr>
          <a:lstStyle>
            <a:lvl1pPr marL="0" indent="0" algn="l">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Market Adoption Page 02">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W.O.T Analysis Page 02">
    <p:spTree>
      <p:nvGrpSpPr>
        <p:cNvPr id="1" name=""/>
        <p:cNvGrpSpPr/>
        <p:nvPr/>
      </p:nvGrpSpPr>
      <p:grpSpPr>
        <a:xfrm>
          <a:off x="0" y="0"/>
          <a:ext cx="0" cy="0"/>
          <a:chOff x="0" y="0"/>
          <a:chExt cx="0" cy="0"/>
        </a:xfrm>
      </p:grpSpPr>
      <p:sp>
        <p:nvSpPr>
          <p:cNvPr id="16" name="Picture Placeholder 15"/>
          <p:cNvSpPr>
            <a:spLocks noGrp="1"/>
          </p:cNvSpPr>
          <p:nvPr>
            <p:ph type="pic" sz="quarter" idx="11"/>
          </p:nvPr>
        </p:nvSpPr>
        <p:spPr>
          <a:xfrm>
            <a:off x="3943684"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19" name="Picture Placeholder 18"/>
          <p:cNvSpPr>
            <a:spLocks noGrp="1"/>
          </p:cNvSpPr>
          <p:nvPr>
            <p:ph type="pic" sz="quarter" idx="14"/>
          </p:nvPr>
        </p:nvSpPr>
        <p:spPr>
          <a:xfrm>
            <a:off x="1466071"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0" name="Picture Placeholder 19"/>
          <p:cNvSpPr>
            <a:spLocks noGrp="1"/>
          </p:cNvSpPr>
          <p:nvPr>
            <p:ph type="pic" sz="quarter" idx="15"/>
          </p:nvPr>
        </p:nvSpPr>
        <p:spPr>
          <a:xfrm>
            <a:off x="641832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
        <p:nvSpPr>
          <p:cNvPr id="23" name="Picture Placeholder 22"/>
          <p:cNvSpPr>
            <a:spLocks noGrp="1"/>
          </p:cNvSpPr>
          <p:nvPr>
            <p:ph type="pic" sz="quarter" idx="16"/>
          </p:nvPr>
        </p:nvSpPr>
        <p:spPr>
          <a:xfrm>
            <a:off x="8894456" y="2217674"/>
            <a:ext cx="1840386" cy="1846328"/>
          </a:xfrm>
          <a:custGeom>
            <a:avLst/>
            <a:gdLst>
              <a:gd name="connsiteX0" fmla="*/ 920193 w 1840386"/>
              <a:gd name="connsiteY0" fmla="*/ 0 h 1846328"/>
              <a:gd name="connsiteX1" fmla="*/ 1840386 w 1840386"/>
              <a:gd name="connsiteY1" fmla="*/ 923164 h 1846328"/>
              <a:gd name="connsiteX2" fmla="*/ 920193 w 1840386"/>
              <a:gd name="connsiteY2" fmla="*/ 1846328 h 1846328"/>
              <a:gd name="connsiteX3" fmla="*/ 0 w 1840386"/>
              <a:gd name="connsiteY3" fmla="*/ 923164 h 1846328"/>
              <a:gd name="connsiteX4" fmla="*/ 920193 w 1840386"/>
              <a:gd name="connsiteY4" fmla="*/ 0 h 1846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386" h="1846328">
                <a:moveTo>
                  <a:pt x="920193" y="0"/>
                </a:moveTo>
                <a:cubicBezTo>
                  <a:pt x="1428402" y="0"/>
                  <a:pt x="1840386" y="413315"/>
                  <a:pt x="1840386" y="923164"/>
                </a:cubicBezTo>
                <a:cubicBezTo>
                  <a:pt x="1840386" y="1433013"/>
                  <a:pt x="1428402" y="1846328"/>
                  <a:pt x="920193" y="1846328"/>
                </a:cubicBezTo>
                <a:cubicBezTo>
                  <a:pt x="411984" y="1846328"/>
                  <a:pt x="0" y="1433013"/>
                  <a:pt x="0" y="923164"/>
                </a:cubicBezTo>
                <a:cubicBezTo>
                  <a:pt x="0" y="413315"/>
                  <a:pt x="411984" y="0"/>
                  <a:pt x="920193" y="0"/>
                </a:cubicBezTo>
                <a:close/>
              </a:path>
            </a:pathLst>
          </a:custGeom>
        </p:spPr>
        <p:txBody>
          <a:bodyPr wrap="square">
            <a:noAutofit/>
          </a:bodyPr>
          <a:lstStyle/>
          <a:p>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ur Service Page 13">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Market Trend Page 03">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8199298" y="4656668"/>
            <a:ext cx="3992702" cy="2201332"/>
          </a:xfrm>
          <a:prstGeom prst="rect">
            <a:avLst/>
          </a:prstGeom>
        </p:spPr>
        <p:txBody>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Break Section Page 1">
    <p:spTree>
      <p:nvGrpSpPr>
        <p:cNvPr id="1" name=""/>
        <p:cNvGrpSpPr/>
        <p:nvPr/>
      </p:nvGrpSpPr>
      <p:grpSpPr>
        <a:xfrm>
          <a:off x="0" y="0"/>
          <a:ext cx="0" cy="0"/>
          <a:chOff x="0" y="0"/>
          <a:chExt cx="0" cy="0"/>
        </a:xfrm>
      </p:grpSpPr>
      <p:sp>
        <p:nvSpPr>
          <p:cNvPr id="3" name="Picture Placeholder 3"/>
          <p:cNvSpPr>
            <a:spLocks noGrp="1"/>
          </p:cNvSpPr>
          <p:nvPr>
            <p:ph type="pic" sz="quarter" idx="10"/>
          </p:nvPr>
        </p:nvSpPr>
        <p:spPr>
          <a:xfrm>
            <a:off x="0" y="0"/>
            <a:ext cx="12192000" cy="6858000"/>
          </a:xfrm>
          <a:prstGeom prst="rect">
            <a:avLst/>
          </a:prstGeom>
        </p:spPr>
        <p:txBody>
          <a:body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About Us Page 01">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77311"/>
          </a:xfrm>
          <a:custGeom>
            <a:avLst/>
            <a:gdLst>
              <a:gd name="connsiteX0" fmla="*/ 0 w 12192000"/>
              <a:gd name="connsiteY0" fmla="*/ 0 h 6877311"/>
              <a:gd name="connsiteX1" fmla="*/ 12192000 w 12192000"/>
              <a:gd name="connsiteY1" fmla="*/ 0 h 6877311"/>
              <a:gd name="connsiteX2" fmla="*/ 12192000 w 12192000"/>
              <a:gd name="connsiteY2" fmla="*/ 6877311 h 6877311"/>
              <a:gd name="connsiteX3" fmla="*/ 0 w 12192000"/>
              <a:gd name="connsiteY3" fmla="*/ 6877311 h 6877311"/>
            </a:gdLst>
            <a:ahLst/>
            <a:cxnLst>
              <a:cxn ang="0">
                <a:pos x="connsiteX0" y="connsiteY0"/>
              </a:cxn>
              <a:cxn ang="0">
                <a:pos x="connsiteX1" y="connsiteY1"/>
              </a:cxn>
              <a:cxn ang="0">
                <a:pos x="connsiteX2" y="connsiteY2"/>
              </a:cxn>
              <a:cxn ang="0">
                <a:pos x="connsiteX3" y="connsiteY3"/>
              </a:cxn>
            </a:cxnLst>
            <a:rect l="l" t="t" r="r" b="b"/>
            <a:pathLst>
              <a:path w="12192000" h="6877311">
                <a:moveTo>
                  <a:pt x="0" y="0"/>
                </a:moveTo>
                <a:lnTo>
                  <a:pt x="12192000" y="0"/>
                </a:lnTo>
                <a:lnTo>
                  <a:pt x="12192000" y="6877311"/>
                </a:lnTo>
                <a:lnTo>
                  <a:pt x="0" y="6877311"/>
                </a:lnTo>
                <a:close/>
              </a:path>
            </a:pathLst>
          </a:custGeom>
        </p:spPr>
        <p:txBody>
          <a:bodyPr wrap="square">
            <a:noAutofit/>
          </a:body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F0FD2253-4A5E-4E15-B5C5-B7AE66026D07}" type="datetime1">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6453C1-EA32-4E82-9BA4-585D54BE109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random/>
      </p:transition>
    </mc:Choice>
    <mc:Fallback>
      <p:transition spd="med">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sp>
        <p:nvSpPr>
          <p:cNvPr id="20" name="标题 1"/>
          <p:cNvSpPr>
            <a:spLocks noGrp="1"/>
          </p:cNvSpPr>
          <p:nvPr userDrawn="1">
            <p:ph type="title"/>
          </p:nvPr>
        </p:nvSpPr>
        <p:spPr>
          <a:xfrm>
            <a:off x="5372724" y="1490988"/>
            <a:ext cx="5419185" cy="895350"/>
          </a:xfrm>
        </p:spPr>
        <p:txBody>
          <a:bodyPr anchor="b">
            <a:normAutofit/>
          </a:bodyPr>
          <a:lstStyle>
            <a:lvl1pPr algn="l">
              <a:defRPr sz="2400" b="1">
                <a:solidFill>
                  <a:schemeClr val="accent1"/>
                </a:solidFill>
              </a:defRPr>
            </a:lvl1pPr>
          </a:lstStyle>
          <a:p>
            <a:r>
              <a:rPr lang="en-US" altLang="zh-CN" dirty="0"/>
              <a:t>Click to edit Master title style</a:t>
            </a:r>
            <a:endParaRPr lang="zh-CN" altLang="en-US" dirty="0"/>
          </a:p>
        </p:txBody>
      </p:sp>
      <p:sp>
        <p:nvSpPr>
          <p:cNvPr id="21" name="文本占位符 2"/>
          <p:cNvSpPr>
            <a:spLocks noGrp="1"/>
          </p:cNvSpPr>
          <p:nvPr userDrawn="1">
            <p:ph type="body" idx="1"/>
          </p:nvPr>
        </p:nvSpPr>
        <p:spPr>
          <a:xfrm>
            <a:off x="5366950" y="2462538"/>
            <a:ext cx="5426075" cy="1015623"/>
          </a:xfrm>
        </p:spPr>
        <p:txBody>
          <a:bodyPr anchor="t">
            <a:normAutofit/>
          </a:bodyPr>
          <a:lstStyle>
            <a:lvl1pPr marL="0" indent="0" algn="l">
              <a:buNone/>
              <a:defRPr sz="11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dirty="0"/>
              <a:t>Edit Master text styles</a:t>
            </a:r>
            <a:endParaRPr lang="en-US" altLang="zh-CN" dirty="0"/>
          </a:p>
        </p:txBody>
      </p:sp>
      <p:sp>
        <p:nvSpPr>
          <p:cNvPr id="7" name="椭圆 6"/>
          <p:cNvSpPr/>
          <p:nvPr userDrawn="1"/>
        </p:nvSpPr>
        <p:spPr>
          <a:xfrm rot="1818683">
            <a:off x="866708" y="1193013"/>
            <a:ext cx="3989599" cy="3242022"/>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rot="1818683">
            <a:off x="1810273" y="1348935"/>
            <a:ext cx="2766634" cy="241643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rot="1818683">
            <a:off x="2634792" y="1463236"/>
            <a:ext cx="1701798" cy="17017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zh-CN" altLang="en-US" dirty="0"/>
          </a:p>
        </p:txBody>
      </p:sp>
      <p:sp>
        <p:nvSpPr>
          <p:cNvPr id="3" name="内容占位符 2"/>
          <p:cNvSpPr>
            <a:spLocks noGrp="1"/>
          </p:cNvSpPr>
          <p:nvPr>
            <p:ph idx="1"/>
          </p:nvPr>
        </p:nvSpPr>
        <p:spPr/>
        <p:txBody>
          <a:bodyPr/>
          <a:lst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3pPr>
            <a:lvl4pPr marL="16002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lvl4pPr>
            <a:lvl5pPr marL="2000250" marR="0"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kumimoji="0" lang="zh-CN" altLang="en-US" sz="1200" b="0" i="0" u="none" strike="noStrike" kern="1200" cap="none" spc="0" normalizeH="0" baseline="0" noProof="0">
                <a:ln>
                  <a:noFill/>
                </a:ln>
                <a:solidFill>
                  <a:srgbClr val="000000"/>
                </a:solidFill>
                <a:effectLst/>
                <a:uLnTx/>
                <a:uFillTx/>
              </a:defRPr>
            </a:lvl5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rgbClr val="000000"/>
                </a:solidFill>
                <a:effectLst/>
                <a:uLnTx/>
                <a:uFillTx/>
                <a:latin typeface="+mn-lt"/>
                <a:ea typeface="+mn-ea"/>
                <a:cs typeface="+mn-cs"/>
              </a:rPr>
              <a:t>Edit Master text styles</a:t>
            </a:r>
            <a:endParaRPr kumimoji="0" lang="en-US" altLang="zh-CN" sz="1800" b="0" i="0" u="none" strike="noStrike" kern="1200" cap="none" spc="0" normalizeH="0" baseline="0" noProof="0" dirty="0">
              <a:ln>
                <a:noFill/>
              </a:ln>
              <a:solidFill>
                <a:srgbClr val="000000"/>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rgbClr val="000000"/>
                </a:solidFill>
                <a:effectLst/>
                <a:uLnTx/>
                <a:uFillTx/>
                <a:latin typeface="+mn-lt"/>
                <a:ea typeface="+mn-ea"/>
                <a:cs typeface="+mn-cs"/>
              </a:rPr>
              <a:t>Second level</a:t>
            </a:r>
            <a:endParaRPr kumimoji="0" lang="en-US" altLang="zh-CN" sz="1600" b="0" i="0" u="none" strike="noStrike" kern="1200" cap="none" spc="0" normalizeH="0" baseline="0" noProof="0" dirty="0">
              <a:ln>
                <a:noFill/>
              </a:ln>
              <a:solidFill>
                <a:srgbClr val="000000"/>
              </a:solidFill>
              <a:effectLst/>
              <a:uLnTx/>
              <a:uFillTx/>
              <a:latin typeface="+mn-lt"/>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rgbClr val="000000"/>
                </a:solidFill>
                <a:effectLst/>
                <a:uLnTx/>
                <a:uFillTx/>
                <a:latin typeface="+mn-lt"/>
                <a:ea typeface="+mn-ea"/>
                <a:cs typeface="+mn-cs"/>
              </a:rPr>
              <a:t>Third level</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p>
            <a:pPr marL="1600200" marR="0" lvl="3"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rgbClr val="000000"/>
              </a:solidFill>
              <a:effectLst/>
              <a:uLnTx/>
              <a:uFillTx/>
              <a:latin typeface="+mn-lt"/>
              <a:ea typeface="+mn-ea"/>
              <a:cs typeface="+mn-cs"/>
            </a:endParaRPr>
          </a:p>
          <a:p>
            <a:pPr marL="2000250" marR="0" lvl="4"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j-lt"/>
                <a:ea typeface="+mn-ea"/>
                <a:cs typeface="+mn-cs"/>
              </a:rPr>
              <a:t>Fifth level</a:t>
            </a:r>
            <a:endParaRPr kumimoji="0" lang="zh-CN" altLang="en-US" sz="1200" b="0" i="0" u="none" strike="noStrike" kern="1200" cap="none" spc="0" normalizeH="0" baseline="0" noProof="0" dirty="0">
              <a:ln>
                <a:noFill/>
              </a:ln>
              <a:solidFill>
                <a:srgbClr val="000000"/>
              </a:solidFill>
              <a:effectLst/>
              <a:uLnTx/>
              <a:uFillTx/>
              <a:latin typeface="+mj-lt"/>
              <a:ea typeface="+mn-ea"/>
              <a:cs typeface="+mn-cs"/>
            </a:endParaRP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5DD3DB80-B894-403A-B48E-6FDC1A72010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en-US" altLang="zh-CN" dirty="0"/>
              <a:t>Click to edit Master title style</a:t>
            </a:r>
            <a:endParaRPr lang="zh-CN" altLang="en-US" dirty="0"/>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grpSp>
        <p:nvGrpSpPr>
          <p:cNvPr id="2" name="组合 1"/>
          <p:cNvGrpSpPr/>
          <p:nvPr userDrawn="1"/>
        </p:nvGrpSpPr>
        <p:grpSpPr>
          <a:xfrm>
            <a:off x="2942996" y="2612762"/>
            <a:ext cx="6306007" cy="4245238"/>
            <a:chOff x="2742743" y="2347782"/>
            <a:chExt cx="6706514" cy="4514861"/>
          </a:xfrm>
        </p:grpSpPr>
        <p:sp>
          <p:nvSpPr>
            <p:cNvPr id="11" name="任意多边形: 形状 10"/>
            <p:cNvSpPr/>
            <p:nvPr/>
          </p:nvSpPr>
          <p:spPr>
            <a:xfrm>
              <a:off x="2742743" y="4129824"/>
              <a:ext cx="6706514" cy="2728176"/>
            </a:xfrm>
            <a:custGeom>
              <a:avLst/>
              <a:gdLst>
                <a:gd name="connsiteX0" fmla="*/ 3353257 w 6706514"/>
                <a:gd name="connsiteY0" fmla="*/ 0 h 2728176"/>
                <a:gd name="connsiteX1" fmla="*/ 6706514 w 6706514"/>
                <a:gd name="connsiteY1" fmla="*/ 2007451 h 2728176"/>
                <a:gd name="connsiteX2" fmla="*/ 6555758 w 6706514"/>
                <a:gd name="connsiteY2" fmla="*/ 2604406 h 2728176"/>
                <a:gd name="connsiteX3" fmla="*/ 6480088 w 6706514"/>
                <a:gd name="connsiteY3" fmla="*/ 2728176 h 2728176"/>
                <a:gd name="connsiteX4" fmla="*/ 226426 w 6706514"/>
                <a:gd name="connsiteY4" fmla="*/ 2728176 h 2728176"/>
                <a:gd name="connsiteX5" fmla="*/ 150756 w 6706514"/>
                <a:gd name="connsiteY5" fmla="*/ 2604406 h 2728176"/>
                <a:gd name="connsiteX6" fmla="*/ 0 w 6706514"/>
                <a:gd name="connsiteY6" fmla="*/ 2007451 h 2728176"/>
                <a:gd name="connsiteX7" fmla="*/ 3353257 w 6706514"/>
                <a:gd name="connsiteY7" fmla="*/ 0 h 2728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06514" h="2728176">
                  <a:moveTo>
                    <a:pt x="3353257" y="0"/>
                  </a:moveTo>
                  <a:cubicBezTo>
                    <a:pt x="5205210" y="0"/>
                    <a:pt x="6706514" y="898766"/>
                    <a:pt x="6706514" y="2007451"/>
                  </a:cubicBezTo>
                  <a:cubicBezTo>
                    <a:pt x="6706514" y="2215330"/>
                    <a:pt x="6653734" y="2415828"/>
                    <a:pt x="6555758" y="2604406"/>
                  </a:cubicBezTo>
                  <a:lnTo>
                    <a:pt x="6480088" y="2728176"/>
                  </a:lnTo>
                  <a:lnTo>
                    <a:pt x="226426" y="2728176"/>
                  </a:lnTo>
                  <a:lnTo>
                    <a:pt x="150756" y="2604406"/>
                  </a:lnTo>
                  <a:cubicBezTo>
                    <a:pt x="52781" y="2415828"/>
                    <a:pt x="0" y="2215330"/>
                    <a:pt x="0" y="2007451"/>
                  </a:cubicBezTo>
                  <a:cubicBezTo>
                    <a:pt x="0" y="898766"/>
                    <a:pt x="1501304" y="0"/>
                    <a:pt x="3353257" y="0"/>
                  </a:cubicBez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 name="任意多边形: 形状 15"/>
            <p:cNvSpPr/>
            <p:nvPr/>
          </p:nvSpPr>
          <p:spPr>
            <a:xfrm>
              <a:off x="3293847" y="4094567"/>
              <a:ext cx="5674394" cy="2763433"/>
            </a:xfrm>
            <a:custGeom>
              <a:avLst/>
              <a:gdLst>
                <a:gd name="connsiteX0" fmla="*/ 2837197 w 5674394"/>
                <a:gd name="connsiteY0" fmla="*/ 0 h 2763433"/>
                <a:gd name="connsiteX1" fmla="*/ 5674394 w 5674394"/>
                <a:gd name="connsiteY1" fmla="*/ 1698508 h 2763433"/>
                <a:gd name="connsiteX2" fmla="*/ 5189845 w 5674394"/>
                <a:gd name="connsiteY2" fmla="*/ 2648160 h 2763433"/>
                <a:gd name="connsiteX3" fmla="*/ 5045858 w 5674394"/>
                <a:gd name="connsiteY3" fmla="*/ 2763433 h 2763433"/>
                <a:gd name="connsiteX4" fmla="*/ 628537 w 5674394"/>
                <a:gd name="connsiteY4" fmla="*/ 2763433 h 2763433"/>
                <a:gd name="connsiteX5" fmla="*/ 484549 w 5674394"/>
                <a:gd name="connsiteY5" fmla="*/ 2648160 h 2763433"/>
                <a:gd name="connsiteX6" fmla="*/ 0 w 5674394"/>
                <a:gd name="connsiteY6" fmla="*/ 1698508 h 2763433"/>
                <a:gd name="connsiteX7" fmla="*/ 2837197 w 5674394"/>
                <a:gd name="connsiteY7" fmla="*/ 0 h 2763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74394" h="2763433">
                  <a:moveTo>
                    <a:pt x="2837197" y="0"/>
                  </a:moveTo>
                  <a:cubicBezTo>
                    <a:pt x="4404138" y="0"/>
                    <a:pt x="5674394" y="760448"/>
                    <a:pt x="5674394" y="1698508"/>
                  </a:cubicBezTo>
                  <a:cubicBezTo>
                    <a:pt x="5674394" y="2050281"/>
                    <a:pt x="5495764" y="2377077"/>
                    <a:pt x="5189845" y="2648160"/>
                  </a:cubicBezTo>
                  <a:lnTo>
                    <a:pt x="5045858" y="2763433"/>
                  </a:lnTo>
                  <a:lnTo>
                    <a:pt x="628537" y="2763433"/>
                  </a:lnTo>
                  <a:lnTo>
                    <a:pt x="484549" y="2648160"/>
                  </a:lnTo>
                  <a:cubicBezTo>
                    <a:pt x="178630" y="2377077"/>
                    <a:pt x="0" y="2050281"/>
                    <a:pt x="0" y="1698508"/>
                  </a:cubicBezTo>
                  <a:cubicBezTo>
                    <a:pt x="0" y="760448"/>
                    <a:pt x="1270257" y="0"/>
                    <a:pt x="2837197" y="0"/>
                  </a:cubicBezTo>
                  <a:close/>
                </a:path>
              </a:pathLst>
            </a:custGeom>
            <a:solidFill>
              <a:schemeClr val="accent1">
                <a:lumMod val="40000"/>
                <a:lumOff val="60000"/>
              </a:schemeClr>
            </a:solidFill>
            <a:ln>
              <a:noFill/>
            </a:ln>
            <a:effectLst>
              <a:outerShdw blurRad="279400" sx="97000" sy="97000" algn="ctr"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p:cNvSpPr/>
            <p:nvPr/>
          </p:nvSpPr>
          <p:spPr>
            <a:xfrm>
              <a:off x="3701451" y="4092900"/>
              <a:ext cx="4789098" cy="2765101"/>
            </a:xfrm>
            <a:custGeom>
              <a:avLst/>
              <a:gdLst>
                <a:gd name="connsiteX0" fmla="*/ 2394549 w 4789098"/>
                <a:gd name="connsiteY0" fmla="*/ 0 h 2765101"/>
                <a:gd name="connsiteX1" fmla="*/ 4789098 w 4789098"/>
                <a:gd name="connsiteY1" fmla="*/ 1433513 h 2765101"/>
                <a:gd name="connsiteX2" fmla="*/ 3326616 w 4789098"/>
                <a:gd name="connsiteY2" fmla="*/ 2754374 h 2765101"/>
                <a:gd name="connsiteX3" fmla="*/ 3277656 w 4789098"/>
                <a:gd name="connsiteY3" fmla="*/ 2765101 h 2765101"/>
                <a:gd name="connsiteX4" fmla="*/ 1511442 w 4789098"/>
                <a:gd name="connsiteY4" fmla="*/ 2765101 h 2765101"/>
                <a:gd name="connsiteX5" fmla="*/ 1462483 w 4789098"/>
                <a:gd name="connsiteY5" fmla="*/ 2754374 h 2765101"/>
                <a:gd name="connsiteX6" fmla="*/ 0 w 4789098"/>
                <a:gd name="connsiteY6" fmla="*/ 1433513 h 2765101"/>
                <a:gd name="connsiteX7" fmla="*/ 2394549 w 4789098"/>
                <a:gd name="connsiteY7" fmla="*/ 0 h 276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9098" h="2765101">
                  <a:moveTo>
                    <a:pt x="2394549" y="0"/>
                  </a:moveTo>
                  <a:cubicBezTo>
                    <a:pt x="3717022" y="0"/>
                    <a:pt x="4789098" y="641806"/>
                    <a:pt x="4789098" y="1433513"/>
                  </a:cubicBezTo>
                  <a:cubicBezTo>
                    <a:pt x="4789098" y="2027294"/>
                    <a:pt x="4186056" y="2536754"/>
                    <a:pt x="3326616" y="2754374"/>
                  </a:cubicBezTo>
                  <a:lnTo>
                    <a:pt x="3277656" y="2765101"/>
                  </a:lnTo>
                  <a:lnTo>
                    <a:pt x="1511442" y="2765101"/>
                  </a:lnTo>
                  <a:lnTo>
                    <a:pt x="1462483" y="2754374"/>
                  </a:lnTo>
                  <a:cubicBezTo>
                    <a:pt x="603043" y="2536754"/>
                    <a:pt x="0" y="2027294"/>
                    <a:pt x="0" y="1433513"/>
                  </a:cubicBezTo>
                  <a:cubicBezTo>
                    <a:pt x="0" y="641806"/>
                    <a:pt x="1072076" y="0"/>
                    <a:pt x="2394549" y="0"/>
                  </a:cubicBezTo>
                  <a:close/>
                </a:path>
              </a:pathLst>
            </a:custGeom>
            <a:solidFill>
              <a:schemeClr val="accent1">
                <a:lumMod val="60000"/>
                <a:lumOff val="40000"/>
              </a:schemeClr>
            </a:solidFill>
            <a:ln>
              <a:noFill/>
            </a:ln>
            <a:effectLst>
              <a:outerShdw blurRad="1397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9" name="图片 8"/>
            <p:cNvPicPr>
              <a:picLocks noChangeAspect="1"/>
            </p:cNvPicPr>
            <p:nvPr/>
          </p:nvPicPr>
          <p:blipFill>
            <a:blip r:embed="rId2"/>
            <a:stretch>
              <a:fillRect/>
            </a:stretch>
          </p:blipFill>
          <p:spPr>
            <a:xfrm>
              <a:off x="3909414" y="2347782"/>
              <a:ext cx="4373171" cy="4514861"/>
            </a:xfrm>
            <a:prstGeom prst="rect">
              <a:avLst/>
            </a:prstGeom>
          </p:spPr>
        </p:pic>
      </p:grpSp>
      <p:sp>
        <p:nvSpPr>
          <p:cNvPr id="13" name="标题 1"/>
          <p:cNvSpPr>
            <a:spLocks noGrp="1"/>
          </p:cNvSpPr>
          <p:nvPr userDrawn="1">
            <p:ph type="ctrTitle" hasCustomPrompt="1"/>
          </p:nvPr>
        </p:nvSpPr>
        <p:spPr>
          <a:xfrm>
            <a:off x="3542165" y="1044012"/>
            <a:ext cx="5426076" cy="1032329"/>
          </a:xfrm>
        </p:spPr>
        <p:txBody>
          <a:bodyPr anchor="b">
            <a:normAutofit/>
          </a:bodyPr>
          <a:lstStyle>
            <a:lvl1pPr marL="0" indent="0" algn="ctr">
              <a:buFont typeface="Arial" panose="020B0604020202020204" pitchFamily="34" charset="0"/>
              <a:buNone/>
              <a:defRPr sz="3200">
                <a:solidFill>
                  <a:schemeClr val="accent1"/>
                </a:solidFill>
              </a:defRPr>
            </a:lvl1pPr>
          </a:lstStyle>
          <a:p>
            <a:r>
              <a:rPr lang="en-US" altLang="zh-CN" dirty="0"/>
              <a:t>conclusion</a:t>
            </a:r>
            <a:endParaRPr lang="zh-CN" altLang="en-US" dirty="0"/>
          </a:p>
        </p:txBody>
      </p:sp>
      <p:sp>
        <p:nvSpPr>
          <p:cNvPr id="14" name="文本占位符 62"/>
          <p:cNvSpPr>
            <a:spLocks noGrp="1"/>
          </p:cNvSpPr>
          <p:nvPr userDrawn="1">
            <p:ph type="body" sz="quarter" idx="17" hasCustomPrompt="1"/>
          </p:nvPr>
        </p:nvSpPr>
        <p:spPr>
          <a:xfrm>
            <a:off x="3542165" y="2414182"/>
            <a:ext cx="5426076" cy="310871"/>
          </a:xfrm>
        </p:spPr>
        <p:txBody>
          <a:bodyPr vert="horz" lIns="91440" tIns="45720" rIns="91440" bIns="45720" rtlCol="0">
            <a:normAutofit/>
          </a:bodyPr>
          <a:lstStyle>
            <a:lvl1pPr marL="0" indent="0" algn="ctr">
              <a:buNone/>
              <a:defRPr lang="zh-CN" altLang="en-US" sz="1600" smtClean="0">
                <a:solidFill>
                  <a:schemeClr val="tx1">
                    <a:lumMod val="75000"/>
                    <a:lumOff val="2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228600" marR="0" lvl="0" indent="-228600" fontAlgn="auto">
              <a:spcAft>
                <a:spcPts val="0"/>
              </a:spcAft>
              <a:buClrTx/>
              <a:buSzTx/>
            </a:pPr>
            <a:r>
              <a:rPr lang="en-US" altLang="zh-CN" dirty="0"/>
              <a:t>signature</a:t>
            </a:r>
            <a:endParaRPr lang="en-US" altLang="zh-CN" dirty="0"/>
          </a:p>
        </p:txBody>
      </p:sp>
      <p:sp>
        <p:nvSpPr>
          <p:cNvPr id="15" name="文本占位符 62"/>
          <p:cNvSpPr>
            <a:spLocks noGrp="1"/>
          </p:cNvSpPr>
          <p:nvPr userDrawn="1">
            <p:ph type="body" sz="quarter" idx="18" hasCustomPrompt="1"/>
          </p:nvPr>
        </p:nvSpPr>
        <p:spPr>
          <a:xfrm>
            <a:off x="3542165" y="2725053"/>
            <a:ext cx="5426076" cy="310871"/>
          </a:xfrm>
        </p:spPr>
        <p:txBody>
          <a:bodyPr vert="horz" lIns="91440" tIns="45720" rIns="91440" bIns="45720" rtlCol="0">
            <a:normAutofit/>
          </a:bodyPr>
          <a:lstStyle>
            <a:lvl1pPr marL="0" indent="0" algn="ctr">
              <a:buNone/>
              <a:defRPr lang="zh-CN" altLang="en-US" sz="1600" smtClean="0">
                <a:solidFill>
                  <a:schemeClr val="tx1">
                    <a:lumMod val="75000"/>
                    <a:lumOff val="25000"/>
                  </a:schemeClr>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Infographics">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6858000"/>
          </a:xfrm>
          <a:prstGeom prst="rect">
            <a:avLst/>
          </a:prstGeom>
        </p:spPr>
        <p:txBody>
          <a:bodyPr/>
          <a:lstStyle/>
          <a:p>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4678978"/>
            <a:ext cx="12192000" cy="2179021"/>
          </a:xfrm>
          <a:prstGeom prst="rect">
            <a:avLst/>
          </a:prstGeom>
        </p:spPr>
        <p:txBody>
          <a:bodyPr/>
          <a:lstStyle/>
          <a:p>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 Page 09">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804619" y="1467198"/>
            <a:ext cx="8387383" cy="5408438"/>
          </a:xfrm>
          <a:custGeom>
            <a:avLst/>
            <a:gdLst>
              <a:gd name="connsiteX0" fmla="*/ 3182394 w 8387383"/>
              <a:gd name="connsiteY0" fmla="*/ 0 h 5408438"/>
              <a:gd name="connsiteX1" fmla="*/ 8387383 w 8387383"/>
              <a:gd name="connsiteY1" fmla="*/ 0 h 5408438"/>
              <a:gd name="connsiteX2" fmla="*/ 8387383 w 8387383"/>
              <a:gd name="connsiteY2" fmla="*/ 5408438 h 5408438"/>
              <a:gd name="connsiteX3" fmla="*/ 0 w 8387383"/>
              <a:gd name="connsiteY3" fmla="*/ 5408438 h 5408438"/>
            </a:gdLst>
            <a:ahLst/>
            <a:cxnLst>
              <a:cxn ang="0">
                <a:pos x="connsiteX0" y="connsiteY0"/>
              </a:cxn>
              <a:cxn ang="0">
                <a:pos x="connsiteX1" y="connsiteY1"/>
              </a:cxn>
              <a:cxn ang="0">
                <a:pos x="connsiteX2" y="connsiteY2"/>
              </a:cxn>
              <a:cxn ang="0">
                <a:pos x="connsiteX3" y="connsiteY3"/>
              </a:cxn>
            </a:cxnLst>
            <a:rect l="l" t="t" r="r" b="b"/>
            <a:pathLst>
              <a:path w="8387383" h="5408438">
                <a:moveTo>
                  <a:pt x="3182394" y="0"/>
                </a:moveTo>
                <a:lnTo>
                  <a:pt x="8387383" y="0"/>
                </a:lnTo>
                <a:lnTo>
                  <a:pt x="8387383" y="5408438"/>
                </a:lnTo>
                <a:lnTo>
                  <a:pt x="0" y="5408438"/>
                </a:lnTo>
                <a:close/>
              </a:path>
            </a:pathLst>
          </a:custGeom>
        </p:spPr>
        <p:txBody>
          <a:bodyPr wrap="square">
            <a:noAutofit/>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69924" y="1"/>
            <a:ext cx="10850563" cy="1028699"/>
          </a:xfrm>
          <a:prstGeom prst="rect">
            <a:avLst/>
          </a:prstGeom>
        </p:spPr>
        <p:txBody>
          <a:bodyPr vert="horz" lIns="91440" tIns="45720" rIns="91440" bIns="45720" rtlCol="0" anchor="b">
            <a:normAutofit/>
          </a:bodyPr>
          <a:lstStyle/>
          <a:p>
            <a:r>
              <a:rPr lang="en-US" altLang="zh-CN" dirty="0"/>
              <a:t>Click to edit Master title style</a:t>
            </a:r>
            <a:endParaRPr lang="zh-CN" altLang="en-US" dirty="0"/>
          </a:p>
        </p:txBody>
      </p:sp>
      <p:sp>
        <p:nvSpPr>
          <p:cNvPr id="3" name="文本占位符 2"/>
          <p:cNvSpPr>
            <a:spLocks noGrp="1"/>
          </p:cNvSpPr>
          <p:nvPr>
            <p:ph type="body" idx="1"/>
          </p:nvPr>
        </p:nvSpPr>
        <p:spPr>
          <a:xfrm>
            <a:off x="669924" y="1123950"/>
            <a:ext cx="10850563" cy="5019675"/>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r>
              <a:rPr kumimoji="0" lang="en-US" altLang="zh-CN" sz="1800" b="0" i="0" u="none" strike="noStrike" kern="1200" cap="none" spc="0" normalizeH="0" baseline="0" noProof="0" dirty="0">
                <a:ln>
                  <a:noFill/>
                </a:ln>
                <a:solidFill>
                  <a:srgbClr val="000000"/>
                </a:solidFill>
                <a:effectLst/>
                <a:uLnTx/>
                <a:uFillTx/>
                <a:latin typeface="+mn-lt"/>
                <a:ea typeface="+mn-ea"/>
                <a:cs typeface="+mn-cs"/>
              </a:rPr>
              <a:t>Edit Master text styles</a:t>
            </a:r>
            <a:endParaRPr kumimoji="0" lang="en-US" altLang="zh-CN" sz="1800" b="0" i="0" u="none" strike="noStrike" kern="1200" cap="none" spc="0" normalizeH="0" baseline="0" noProof="0" dirty="0">
              <a:ln>
                <a:noFill/>
              </a:ln>
              <a:solidFill>
                <a:srgbClr val="000000"/>
              </a:solidFill>
              <a:effectLst/>
              <a:uLnTx/>
              <a:uFillTx/>
              <a:latin typeface="+mn-lt"/>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600" b="0" i="0" u="none" strike="noStrike" kern="1200" cap="none" spc="0" normalizeH="0" baseline="0" noProof="0" dirty="0">
                <a:ln>
                  <a:noFill/>
                </a:ln>
                <a:solidFill>
                  <a:srgbClr val="000000"/>
                </a:solidFill>
                <a:effectLst/>
                <a:uLnTx/>
                <a:uFillTx/>
                <a:latin typeface="+mn-lt"/>
                <a:ea typeface="+mn-ea"/>
                <a:cs typeface="+mn-cs"/>
              </a:rPr>
              <a:t>Second level</a:t>
            </a:r>
            <a:endParaRPr kumimoji="0" lang="en-US" altLang="zh-CN" sz="1600" b="0" i="0" u="none" strike="noStrike" kern="1200" cap="none" spc="0" normalizeH="0" baseline="0" noProof="0" dirty="0">
              <a:ln>
                <a:noFill/>
              </a:ln>
              <a:solidFill>
                <a:srgbClr val="000000"/>
              </a:solidFill>
              <a:effectLst/>
              <a:uLnTx/>
              <a:uFillTx/>
              <a:latin typeface="+mn-lt"/>
              <a:ea typeface="+mn-ea"/>
              <a:cs typeface="+mn-cs"/>
            </a:endParaRPr>
          </a:p>
          <a:p>
            <a:pPr marL="1143000" marR="0" lvl="2"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400" b="0" i="0" u="none" strike="noStrike" kern="1200" cap="none" spc="0" normalizeH="0" baseline="0" noProof="0" dirty="0">
                <a:ln>
                  <a:noFill/>
                </a:ln>
                <a:solidFill>
                  <a:srgbClr val="000000"/>
                </a:solidFill>
                <a:effectLst/>
                <a:uLnTx/>
                <a:uFillTx/>
                <a:latin typeface="+mn-lt"/>
                <a:ea typeface="+mn-ea"/>
                <a:cs typeface="+mn-cs"/>
              </a:rPr>
              <a:t>Third level</a:t>
            </a:r>
            <a:endParaRPr kumimoji="0" lang="en-US" altLang="zh-CN" sz="1400" b="0" i="0" u="none" strike="noStrike" kern="1200" cap="none" spc="0" normalizeH="0" baseline="0" noProof="0" dirty="0">
              <a:ln>
                <a:noFill/>
              </a:ln>
              <a:solidFill>
                <a:srgbClr val="000000"/>
              </a:solidFill>
              <a:effectLst/>
              <a:uLnTx/>
              <a:uFillTx/>
              <a:latin typeface="+mn-lt"/>
              <a:ea typeface="+mn-ea"/>
              <a:cs typeface="+mn-cs"/>
            </a:endParaRPr>
          </a:p>
          <a:p>
            <a:pPr marL="1600200" marR="0" lvl="3"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n-lt"/>
                <a:ea typeface="+mn-ea"/>
                <a:cs typeface="+mn-cs"/>
              </a:rPr>
              <a:t>Fourth level</a:t>
            </a:r>
            <a:endParaRPr kumimoji="0" lang="en-US" altLang="zh-CN" sz="1200" b="0" i="0" u="none" strike="noStrike" kern="1200" cap="none" spc="0" normalizeH="0" baseline="0" noProof="0" dirty="0">
              <a:ln>
                <a:noFill/>
              </a:ln>
              <a:solidFill>
                <a:srgbClr val="000000"/>
              </a:solidFill>
              <a:effectLst/>
              <a:uLnTx/>
              <a:uFillTx/>
              <a:latin typeface="+mn-lt"/>
              <a:ea typeface="+mn-ea"/>
              <a:cs typeface="+mn-cs"/>
            </a:endParaRPr>
          </a:p>
          <a:p>
            <a:pPr marL="2000250" marR="0" lvl="4"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mj-lt"/>
                <a:ea typeface="+mn-ea"/>
                <a:cs typeface="+mn-cs"/>
              </a:rPr>
              <a:t>Fifth level</a:t>
            </a:r>
            <a:endParaRPr kumimoji="0" lang="zh-CN" altLang="en-US" sz="1200" b="0" i="0" u="none" strike="noStrike" kern="1200" cap="none" spc="0" normalizeH="0" baseline="0" noProof="0" dirty="0">
              <a:ln>
                <a:noFill/>
              </a:ln>
              <a:solidFill>
                <a:srgbClr val="000000"/>
              </a:solidFill>
              <a:effectLst/>
              <a:uLnTx/>
              <a:uFillTx/>
              <a:latin typeface="+mj-lt"/>
              <a:ea typeface="+mn-ea"/>
              <a:cs typeface="+mn-cs"/>
            </a:endParaRPr>
          </a:p>
        </p:txBody>
      </p:sp>
      <p:sp>
        <p:nvSpPr>
          <p:cNvPr id="4" name="日期占位符 3"/>
          <p:cNvSpPr>
            <a:spLocks noGrp="1"/>
          </p:cNvSpPr>
          <p:nvPr>
            <p:ph type="dt" sz="half" idx="2"/>
          </p:nvPr>
        </p:nvSpPr>
        <p:spPr>
          <a:xfrm>
            <a:off x="5401732" y="6240463"/>
            <a:ext cx="1388536" cy="206381"/>
          </a:xfrm>
          <a:prstGeom prst="rect">
            <a:avLst/>
          </a:prstGeom>
        </p:spPr>
        <p:txBody>
          <a:bodyPr vert="horz" lIns="91440" tIns="45720" rIns="91440" bIns="45720" rtlCol="0" anchor="ctr"/>
          <a:lstStyle>
            <a:lvl1pPr algn="ctr">
              <a:defRPr sz="1000">
                <a:solidFill>
                  <a:schemeClr val="tx1">
                    <a:lumMod val="50000"/>
                    <a:lumOff val="50000"/>
                  </a:schemeClr>
                </a:solidFill>
              </a:defRPr>
            </a:lvl1pPr>
          </a:lstStyle>
          <a:p>
            <a:endParaRPr lang="zh-CN" altLang="en-US"/>
          </a:p>
        </p:txBody>
      </p:sp>
      <p:sp>
        <p:nvSpPr>
          <p:cNvPr id="5" name="页脚占位符 4"/>
          <p:cNvSpPr>
            <a:spLocks noGrp="1"/>
          </p:cNvSpPr>
          <p:nvPr>
            <p:ph type="ftr" sz="quarter" idx="3"/>
          </p:nvPr>
        </p:nvSpPr>
        <p:spPr>
          <a:xfrm>
            <a:off x="669924" y="6240463"/>
            <a:ext cx="4140201" cy="206381"/>
          </a:xfrm>
          <a:prstGeom prst="rect">
            <a:avLst/>
          </a:prstGeom>
        </p:spPr>
        <p:txBody>
          <a:bodyPr vert="horz" lIns="91440" tIns="45720" rIns="91440" bIns="45720" rtlCol="0" anchor="ctr"/>
          <a:lstStyle>
            <a:lvl1pPr algn="l">
              <a:defRPr sz="1000">
                <a:solidFill>
                  <a:schemeClr val="tx1">
                    <a:lumMod val="50000"/>
                    <a:lumOff val="50000"/>
                  </a:schemeClr>
                </a:solidFill>
              </a:defRPr>
            </a:lvl1pPr>
          </a:lstStyle>
          <a:p>
            <a:endParaRPr lang="zh-CN" altLang="en-US" dirty="0"/>
          </a:p>
        </p:txBody>
      </p:sp>
      <p:sp>
        <p:nvSpPr>
          <p:cNvPr id="6" name="灯片编号占位符 5"/>
          <p:cNvSpPr>
            <a:spLocks noGrp="1"/>
          </p:cNvSpPr>
          <p:nvPr>
            <p:ph type="sldNum" sz="quarter" idx="4"/>
          </p:nvPr>
        </p:nvSpPr>
        <p:spPr>
          <a:xfrm>
            <a:off x="8610599" y="6240463"/>
            <a:ext cx="2909888" cy="206381"/>
          </a:xfrm>
          <a:prstGeom prst="rect">
            <a:avLst/>
          </a:prstGeom>
        </p:spPr>
        <p:txBody>
          <a:bodyPr vert="horz" lIns="91440" tIns="45720" rIns="91440" bIns="45720" rtlCol="0" anchor="ctr"/>
          <a:lstStyle>
            <a:lvl1pPr algn="r">
              <a:defRPr sz="1000">
                <a:solidFill>
                  <a:schemeClr val="tx1">
                    <a:lumMod val="50000"/>
                    <a:lumOff val="50000"/>
                  </a:schemeClr>
                </a:solidFill>
              </a:defRPr>
            </a:lvl1pPr>
          </a:lstStyle>
          <a:p>
            <a:fld id="{5DD3DB80-B894-403A-B48E-6FDC1A72010E}" type="slidenum">
              <a:rPr lang="zh-CN" altLang="en-US" smtClean="0"/>
            </a:fld>
            <a:endParaRPr lang="zh-CN" altLang="en-US"/>
          </a:p>
        </p:txBody>
      </p:sp>
      <p:cxnSp>
        <p:nvCxnSpPr>
          <p:cNvPr id="7" name="直接连接符 6"/>
          <p:cNvCxnSpPr/>
          <p:nvPr userDrawn="1"/>
        </p:nvCxnSpPr>
        <p:spPr>
          <a:xfrm>
            <a:off x="669924" y="1028700"/>
            <a:ext cx="10850563"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hdr="0" ftr="0" dt="0"/>
  <p:txStyles>
    <p:title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p:titleStyle>
    <p:bodyStyle>
      <a:lvl1pPr marL="228600" marR="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sz="2000" kern="1200">
          <a:solidFill>
            <a:schemeClr val="tx1"/>
          </a:solidFill>
          <a:latin typeface="+mn-lt"/>
          <a:ea typeface="+mn-ea"/>
          <a:cs typeface="+mn-cs"/>
        </a:defRPr>
      </a:lvl1pPr>
      <a:lvl2pPr marL="6858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800" kern="1200">
          <a:solidFill>
            <a:schemeClr val="tx1"/>
          </a:solidFill>
          <a:latin typeface="+mn-lt"/>
          <a:ea typeface="+mn-ea"/>
          <a:cs typeface="+mn-cs"/>
        </a:defRPr>
      </a:lvl2pPr>
      <a:lvl3pPr marL="11430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600" kern="1200">
          <a:solidFill>
            <a:schemeClr val="tx1"/>
          </a:solidFill>
          <a:latin typeface="+mn-lt"/>
          <a:ea typeface="+mn-ea"/>
          <a:cs typeface="+mn-cs"/>
        </a:defRPr>
      </a:lvl3pPr>
      <a:lvl4pPr marL="16002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sz="1400" kern="1200">
          <a:solidFill>
            <a:schemeClr val="tx1"/>
          </a:solidFill>
          <a:latin typeface="+mn-lt"/>
          <a:ea typeface="+mn-ea"/>
          <a:cs typeface="+mn-cs"/>
        </a:defRPr>
      </a:lvl4pPr>
      <a:lvl5pPr marL="2000250" marR="0" indent="-171450" algn="l" defTabSz="914400" rtl="0" eaLnBrk="1" fontAlgn="auto" latinLnBrk="0" hangingPunct="1">
        <a:lnSpc>
          <a:spcPct val="90000"/>
        </a:lnSpc>
        <a:spcBef>
          <a:spcPts val="500"/>
        </a:spcBef>
        <a:spcAft>
          <a:spcPts val="0"/>
        </a:spcAft>
        <a:buClrTx/>
        <a:buSzTx/>
        <a:buFont typeface="Arial" panose="020B0604020202020204" pitchFamily="34" charset="0"/>
        <a:buChar char="•"/>
        <a:defRPr kumimoji="0" lang="zh-CN" altLang="en-US" sz="1200" b="0" i="0" u="none" strike="noStrike" kern="1200" cap="none" spc="0" normalizeH="0" baseline="0" noProof="0">
          <a:ln>
            <a:noFill/>
          </a:ln>
          <a:solidFill>
            <a:srgbClr val="000000"/>
          </a:solidFill>
          <a:effectLst/>
          <a:uLnTx/>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9.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8" Type="http://schemas.openxmlformats.org/officeDocument/2006/relationships/notesSlide" Target="../notesSlides/notesSlide8.xml"/><Relationship Id="rId37" Type="http://schemas.openxmlformats.org/officeDocument/2006/relationships/slideLayout" Target="../slideLayouts/slideLayout7.xml"/><Relationship Id="rId36" Type="http://schemas.openxmlformats.org/officeDocument/2006/relationships/tags" Target="../tags/tag36.xml"/><Relationship Id="rId35" Type="http://schemas.openxmlformats.org/officeDocument/2006/relationships/tags" Target="../tags/tag35.xml"/><Relationship Id="rId34" Type="http://schemas.openxmlformats.org/officeDocument/2006/relationships/tags" Target="../tags/tag34.xml"/><Relationship Id="rId33" Type="http://schemas.openxmlformats.org/officeDocument/2006/relationships/tags" Target="../tags/tag33.xml"/><Relationship Id="rId32" Type="http://schemas.openxmlformats.org/officeDocument/2006/relationships/tags" Target="../tags/tag32.xml"/><Relationship Id="rId31" Type="http://schemas.openxmlformats.org/officeDocument/2006/relationships/tags" Target="../tags/tag31.xml"/><Relationship Id="rId30" Type="http://schemas.openxmlformats.org/officeDocument/2006/relationships/tags" Target="../tags/tag30.xml"/><Relationship Id="rId3" Type="http://schemas.openxmlformats.org/officeDocument/2006/relationships/tags" Target="../tags/tag3.xml"/><Relationship Id="rId29" Type="http://schemas.openxmlformats.org/officeDocument/2006/relationships/tags" Target="../tags/tag29.xml"/><Relationship Id="rId28" Type="http://schemas.openxmlformats.org/officeDocument/2006/relationships/tags" Target="../tags/tag28.xml"/><Relationship Id="rId27" Type="http://schemas.openxmlformats.org/officeDocument/2006/relationships/tags" Target="../tags/tag27.xml"/><Relationship Id="rId26" Type="http://schemas.openxmlformats.org/officeDocument/2006/relationships/tags" Target="../tags/tag26.xml"/><Relationship Id="rId25" Type="http://schemas.openxmlformats.org/officeDocument/2006/relationships/tags" Target="../tags/tag25.xml"/><Relationship Id="rId24" Type="http://schemas.openxmlformats.org/officeDocument/2006/relationships/tags" Target="../tags/tag24.xml"/><Relationship Id="rId23" Type="http://schemas.openxmlformats.org/officeDocument/2006/relationships/tags" Target="../tags/tag2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image" Target="../media/image28.png"/><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0" Type="http://schemas.openxmlformats.org/officeDocument/2006/relationships/notesSlide" Target="../notesSlides/notesSlide9.xml"/><Relationship Id="rId2" Type="http://schemas.openxmlformats.org/officeDocument/2006/relationships/tags" Target="../tags/tag38.xml"/><Relationship Id="rId19" Type="http://schemas.openxmlformats.org/officeDocument/2006/relationships/slideLayout" Target="../slideLayouts/slideLayout7.xml"/><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7.xml"/></Relationships>
</file>

<file path=ppt/slides/_rels/slide12.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image" Target="../media/image28.png"/><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6" Type="http://schemas.openxmlformats.org/officeDocument/2006/relationships/notesSlide" Target="../notesSlides/notesSlide10.xml"/><Relationship Id="rId15" Type="http://schemas.openxmlformats.org/officeDocument/2006/relationships/slideLayout" Target="../slideLayouts/slideLayout7.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1.xml"/><Relationship Id="rId1" Type="http://schemas.openxmlformats.org/officeDocument/2006/relationships/image" Target="../media/image29.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0.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32.png"/><Relationship Id="rId1" Type="http://schemas.openxmlformats.org/officeDocument/2006/relationships/image" Target="../media/image31.png"/></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image" Target="../media/image3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0.xml"/><Relationship Id="rId1"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0.xml"/><Relationship Id="rId1"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3.xml"/><Relationship Id="rId1" Type="http://schemas.openxmlformats.org/officeDocument/2006/relationships/image" Target="../media/image3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4.xml"/><Relationship Id="rId4" Type="http://schemas.openxmlformats.org/officeDocument/2006/relationships/tags" Target="../tags/tag67.xml"/><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image" Target="../media/image39.emf"/></Relationships>
</file>

<file path=ppt/slides/_rels/slide23.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image" Target="../media/image44.png"/><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image" Target="../media/image43.png"/><Relationship Id="rId4" Type="http://schemas.openxmlformats.org/officeDocument/2006/relationships/tags" Target="../tags/tag70.xml"/><Relationship Id="rId3" Type="http://schemas.openxmlformats.org/officeDocument/2006/relationships/image" Target="../media/image42.png"/><Relationship Id="rId26" Type="http://schemas.openxmlformats.org/officeDocument/2006/relationships/notesSlide" Target="../notesSlides/notesSlide19.xml"/><Relationship Id="rId25" Type="http://schemas.openxmlformats.org/officeDocument/2006/relationships/slideLayout" Target="../slideLayouts/slideLayout4.xml"/><Relationship Id="rId24" Type="http://schemas.openxmlformats.org/officeDocument/2006/relationships/tags" Target="../tags/tag87.xml"/><Relationship Id="rId23" Type="http://schemas.openxmlformats.org/officeDocument/2006/relationships/tags" Target="../tags/tag86.xml"/><Relationship Id="rId22" Type="http://schemas.openxmlformats.org/officeDocument/2006/relationships/tags" Target="../tags/tag85.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9.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tags" Target="../tags/tag76.xml"/><Relationship Id="rId12" Type="http://schemas.openxmlformats.org/officeDocument/2006/relationships/tags" Target="../tags/tag75.xml"/><Relationship Id="rId11" Type="http://schemas.openxmlformats.org/officeDocument/2006/relationships/image" Target="../media/image45.png"/><Relationship Id="rId10" Type="http://schemas.openxmlformats.org/officeDocument/2006/relationships/tags" Target="../tags/tag74.xml"/><Relationship Id="rId1" Type="http://schemas.openxmlformats.org/officeDocument/2006/relationships/tags" Target="../tags/tag68.xml"/></Relationships>
</file>

<file path=ppt/slides/_rels/slide24.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image" Target="../media/image47.png"/><Relationship Id="rId7" Type="http://schemas.openxmlformats.org/officeDocument/2006/relationships/tags" Target="../tags/tag93.xml"/><Relationship Id="rId6" Type="http://schemas.openxmlformats.org/officeDocument/2006/relationships/image" Target="../media/image46.png"/><Relationship Id="rId5" Type="http://schemas.openxmlformats.org/officeDocument/2006/relationships/tags" Target="../tags/tag92.xml"/><Relationship Id="rId4" Type="http://schemas.openxmlformats.org/officeDocument/2006/relationships/tags" Target="../tags/tag91.xml"/><Relationship Id="rId30" Type="http://schemas.openxmlformats.org/officeDocument/2006/relationships/notesSlide" Target="../notesSlides/notesSlide20.xml"/><Relationship Id="rId3" Type="http://schemas.openxmlformats.org/officeDocument/2006/relationships/tags" Target="../tags/tag90.xml"/><Relationship Id="rId29" Type="http://schemas.openxmlformats.org/officeDocument/2006/relationships/slideLayout" Target="../slideLayouts/slideLayout4.xml"/><Relationship Id="rId28" Type="http://schemas.openxmlformats.org/officeDocument/2006/relationships/image" Target="../media/image50.png"/><Relationship Id="rId27" Type="http://schemas.openxmlformats.org/officeDocument/2006/relationships/tags" Target="../tags/tag110.xml"/><Relationship Id="rId26" Type="http://schemas.openxmlformats.org/officeDocument/2006/relationships/image" Target="../media/image49.png"/><Relationship Id="rId25" Type="http://schemas.openxmlformats.org/officeDocument/2006/relationships/tags" Target="../tags/tag109.xml"/><Relationship Id="rId24" Type="http://schemas.openxmlformats.org/officeDocument/2006/relationships/image" Target="../media/image48.png"/><Relationship Id="rId23" Type="http://schemas.openxmlformats.org/officeDocument/2006/relationships/tags" Target="../tags/tag108.xml"/><Relationship Id="rId22" Type="http://schemas.openxmlformats.org/officeDocument/2006/relationships/tags" Target="../tags/tag107.xml"/><Relationship Id="rId21" Type="http://schemas.openxmlformats.org/officeDocument/2006/relationships/tags" Target="../tags/tag106.xml"/><Relationship Id="rId20" Type="http://schemas.openxmlformats.org/officeDocument/2006/relationships/tags" Target="../tags/tag105.xml"/><Relationship Id="rId2" Type="http://schemas.openxmlformats.org/officeDocument/2006/relationships/tags" Target="../tags/tag89.xml"/><Relationship Id="rId19" Type="http://schemas.openxmlformats.org/officeDocument/2006/relationships/tags" Target="../tags/tag104.xml"/><Relationship Id="rId18" Type="http://schemas.openxmlformats.org/officeDocument/2006/relationships/tags" Target="../tags/tag103.xml"/><Relationship Id="rId17" Type="http://schemas.openxmlformats.org/officeDocument/2006/relationships/tags" Target="../tags/tag102.xml"/><Relationship Id="rId16" Type="http://schemas.openxmlformats.org/officeDocument/2006/relationships/tags" Target="../tags/tag101.xml"/><Relationship Id="rId15" Type="http://schemas.openxmlformats.org/officeDocument/2006/relationships/tags" Target="../tags/tag100.xml"/><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tags" Target="../tags/tag88.xml"/></Relationships>
</file>

<file path=ppt/slides/_rels/slide25.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image" Target="../media/image51.png"/><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6" Type="http://schemas.openxmlformats.org/officeDocument/2006/relationships/notesSlide" Target="../notesSlides/notesSlide21.xml"/><Relationship Id="rId15" Type="http://schemas.openxmlformats.org/officeDocument/2006/relationships/slideLayout" Target="../slideLayouts/slideLayout10.xml"/><Relationship Id="rId14" Type="http://schemas.openxmlformats.org/officeDocument/2006/relationships/tags" Target="../tags/tag121.xml"/><Relationship Id="rId13" Type="http://schemas.openxmlformats.org/officeDocument/2006/relationships/tags" Target="../tags/tag120.xml"/><Relationship Id="rId12" Type="http://schemas.openxmlformats.org/officeDocument/2006/relationships/image" Target="../media/image53.png"/><Relationship Id="rId11" Type="http://schemas.openxmlformats.org/officeDocument/2006/relationships/tags" Target="../tags/tag119.xml"/><Relationship Id="rId10" Type="http://schemas.openxmlformats.org/officeDocument/2006/relationships/image" Target="../media/image52.png"/><Relationship Id="rId1" Type="http://schemas.openxmlformats.org/officeDocument/2006/relationships/tags" Target="../tags/tag111.xml"/></Relationships>
</file>

<file path=ppt/slides/_rels/slide26.xml.rels><?xml version="1.0" encoding="UTF-8" standalone="yes"?>
<Relationships xmlns="http://schemas.openxmlformats.org/package/2006/relationships"><Relationship Id="rId9" Type="http://schemas.openxmlformats.org/officeDocument/2006/relationships/image" Target="../media/image54.png"/><Relationship Id="rId8" Type="http://schemas.openxmlformats.org/officeDocument/2006/relationships/tags" Target="../tags/tag129.xml"/><Relationship Id="rId7" Type="http://schemas.openxmlformats.org/officeDocument/2006/relationships/tags" Target="../tags/tag128.xml"/><Relationship Id="rId6" Type="http://schemas.openxmlformats.org/officeDocument/2006/relationships/tags" Target="../tags/tag127.xml"/><Relationship Id="rId50" Type="http://schemas.openxmlformats.org/officeDocument/2006/relationships/notesSlide" Target="../notesSlides/notesSlide22.xml"/><Relationship Id="rId5" Type="http://schemas.openxmlformats.org/officeDocument/2006/relationships/tags" Target="../tags/tag126.xml"/><Relationship Id="rId49" Type="http://schemas.openxmlformats.org/officeDocument/2006/relationships/slideLayout" Target="../slideLayouts/slideLayout10.xml"/><Relationship Id="rId48" Type="http://schemas.openxmlformats.org/officeDocument/2006/relationships/tags" Target="../tags/tag162.xml"/><Relationship Id="rId47" Type="http://schemas.openxmlformats.org/officeDocument/2006/relationships/tags" Target="../tags/tag161.xml"/><Relationship Id="rId46" Type="http://schemas.openxmlformats.org/officeDocument/2006/relationships/tags" Target="../tags/tag160.xml"/><Relationship Id="rId45" Type="http://schemas.openxmlformats.org/officeDocument/2006/relationships/tags" Target="../tags/tag159.xml"/><Relationship Id="rId44" Type="http://schemas.openxmlformats.org/officeDocument/2006/relationships/tags" Target="../tags/tag158.xml"/><Relationship Id="rId43" Type="http://schemas.openxmlformats.org/officeDocument/2006/relationships/tags" Target="../tags/tag157.xml"/><Relationship Id="rId42" Type="http://schemas.openxmlformats.org/officeDocument/2006/relationships/tags" Target="../tags/tag156.xml"/><Relationship Id="rId41" Type="http://schemas.openxmlformats.org/officeDocument/2006/relationships/image" Target="../media/image17.png"/><Relationship Id="rId40" Type="http://schemas.openxmlformats.org/officeDocument/2006/relationships/tags" Target="../tags/tag155.xml"/><Relationship Id="rId4" Type="http://schemas.openxmlformats.org/officeDocument/2006/relationships/tags" Target="../tags/tag125.xml"/><Relationship Id="rId39" Type="http://schemas.openxmlformats.org/officeDocument/2006/relationships/image" Target="../media/image15.png"/><Relationship Id="rId38" Type="http://schemas.openxmlformats.org/officeDocument/2006/relationships/tags" Target="../tags/tag154.xml"/><Relationship Id="rId37" Type="http://schemas.openxmlformats.org/officeDocument/2006/relationships/image" Target="../media/image14.png"/><Relationship Id="rId36" Type="http://schemas.openxmlformats.org/officeDocument/2006/relationships/tags" Target="../tags/tag153.xml"/><Relationship Id="rId35" Type="http://schemas.openxmlformats.org/officeDocument/2006/relationships/image" Target="../media/image13.png"/><Relationship Id="rId34" Type="http://schemas.openxmlformats.org/officeDocument/2006/relationships/tags" Target="../tags/tag152.xml"/><Relationship Id="rId33" Type="http://schemas.openxmlformats.org/officeDocument/2006/relationships/image" Target="../media/image12.png"/><Relationship Id="rId32" Type="http://schemas.openxmlformats.org/officeDocument/2006/relationships/tags" Target="../tags/tag151.xml"/><Relationship Id="rId31" Type="http://schemas.openxmlformats.org/officeDocument/2006/relationships/image" Target="../media/image11.png"/><Relationship Id="rId30" Type="http://schemas.openxmlformats.org/officeDocument/2006/relationships/tags" Target="../tags/tag150.xml"/><Relationship Id="rId3" Type="http://schemas.openxmlformats.org/officeDocument/2006/relationships/tags" Target="../tags/tag124.xml"/><Relationship Id="rId29" Type="http://schemas.openxmlformats.org/officeDocument/2006/relationships/tags" Target="../tags/tag149.xml"/><Relationship Id="rId28" Type="http://schemas.openxmlformats.org/officeDocument/2006/relationships/tags" Target="../tags/tag148.xml"/><Relationship Id="rId27" Type="http://schemas.openxmlformats.org/officeDocument/2006/relationships/tags" Target="../tags/tag147.xml"/><Relationship Id="rId26" Type="http://schemas.openxmlformats.org/officeDocument/2006/relationships/tags" Target="../tags/tag146.xml"/><Relationship Id="rId25" Type="http://schemas.openxmlformats.org/officeDocument/2006/relationships/tags" Target="../tags/tag145.xml"/><Relationship Id="rId24" Type="http://schemas.openxmlformats.org/officeDocument/2006/relationships/tags" Target="../tags/tag144.xml"/><Relationship Id="rId23" Type="http://schemas.openxmlformats.org/officeDocument/2006/relationships/tags" Target="../tags/tag143.xml"/><Relationship Id="rId22" Type="http://schemas.openxmlformats.org/officeDocument/2006/relationships/tags" Target="../tags/tag142.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tags" Target="../tags/tag123.xml"/><Relationship Id="rId19" Type="http://schemas.openxmlformats.org/officeDocument/2006/relationships/tags" Target="../tags/tag139.xml"/><Relationship Id="rId18" Type="http://schemas.openxmlformats.org/officeDocument/2006/relationships/tags" Target="../tags/tag138.xml"/><Relationship Id="rId17" Type="http://schemas.openxmlformats.org/officeDocument/2006/relationships/tags" Target="../tags/tag137.xml"/><Relationship Id="rId16" Type="http://schemas.openxmlformats.org/officeDocument/2006/relationships/tags" Target="../tags/tag136.xml"/><Relationship Id="rId15" Type="http://schemas.openxmlformats.org/officeDocument/2006/relationships/tags" Target="../tags/tag135.xml"/><Relationship Id="rId14" Type="http://schemas.openxmlformats.org/officeDocument/2006/relationships/tags" Target="../tags/tag134.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9" Type="http://schemas.openxmlformats.org/officeDocument/2006/relationships/tags" Target="../tags/tag171.xml"/><Relationship Id="rId8" Type="http://schemas.openxmlformats.org/officeDocument/2006/relationships/tags" Target="../tags/tag170.xml"/><Relationship Id="rId7" Type="http://schemas.openxmlformats.org/officeDocument/2006/relationships/tags" Target="../tags/tag169.xml"/><Relationship Id="rId6" Type="http://schemas.openxmlformats.org/officeDocument/2006/relationships/tags" Target="../tags/tag168.xml"/><Relationship Id="rId5" Type="http://schemas.openxmlformats.org/officeDocument/2006/relationships/tags" Target="../tags/tag167.xml"/><Relationship Id="rId4" Type="http://schemas.openxmlformats.org/officeDocument/2006/relationships/tags" Target="../tags/tag166.xml"/><Relationship Id="rId3" Type="http://schemas.openxmlformats.org/officeDocument/2006/relationships/tags" Target="../tags/tag165.xml"/><Relationship Id="rId23" Type="http://schemas.openxmlformats.org/officeDocument/2006/relationships/notesSlide" Target="../notesSlides/notesSlide23.xml"/><Relationship Id="rId22" Type="http://schemas.openxmlformats.org/officeDocument/2006/relationships/slideLayout" Target="../slideLayouts/slideLayout16.xml"/><Relationship Id="rId21" Type="http://schemas.openxmlformats.org/officeDocument/2006/relationships/tags" Target="../tags/tag183.xml"/><Relationship Id="rId20" Type="http://schemas.openxmlformats.org/officeDocument/2006/relationships/tags" Target="../tags/tag182.xml"/><Relationship Id="rId2" Type="http://schemas.openxmlformats.org/officeDocument/2006/relationships/tags" Target="../tags/tag164.xml"/><Relationship Id="rId19" Type="http://schemas.openxmlformats.org/officeDocument/2006/relationships/tags" Target="../tags/tag181.xml"/><Relationship Id="rId18" Type="http://schemas.openxmlformats.org/officeDocument/2006/relationships/tags" Target="../tags/tag180.xml"/><Relationship Id="rId17" Type="http://schemas.openxmlformats.org/officeDocument/2006/relationships/tags" Target="../tags/tag179.xml"/><Relationship Id="rId16" Type="http://schemas.openxmlformats.org/officeDocument/2006/relationships/tags" Target="../tags/tag178.xml"/><Relationship Id="rId15" Type="http://schemas.openxmlformats.org/officeDocument/2006/relationships/tags" Target="../tags/tag177.xml"/><Relationship Id="rId14" Type="http://schemas.openxmlformats.org/officeDocument/2006/relationships/tags" Target="../tags/tag176.xml"/><Relationship Id="rId13" Type="http://schemas.openxmlformats.org/officeDocument/2006/relationships/tags" Target="../tags/tag175.xml"/><Relationship Id="rId12" Type="http://schemas.openxmlformats.org/officeDocument/2006/relationships/tags" Target="../tags/tag174.xml"/><Relationship Id="rId11" Type="http://schemas.openxmlformats.org/officeDocument/2006/relationships/tags" Target="../tags/tag173.xml"/><Relationship Id="rId10" Type="http://schemas.openxmlformats.org/officeDocument/2006/relationships/tags" Target="../tags/tag172.xml"/><Relationship Id="rId1" Type="http://schemas.openxmlformats.org/officeDocument/2006/relationships/tags" Target="../tags/tag16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18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5.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9" Type="http://schemas.openxmlformats.org/officeDocument/2006/relationships/tags" Target="../tags/tag192.xml"/><Relationship Id="rId8" Type="http://schemas.openxmlformats.org/officeDocument/2006/relationships/tags" Target="../tags/tag191.xml"/><Relationship Id="rId7" Type="http://schemas.openxmlformats.org/officeDocument/2006/relationships/tags" Target="../tags/tag190.xml"/><Relationship Id="rId6" Type="http://schemas.openxmlformats.org/officeDocument/2006/relationships/tags" Target="../tags/tag189.xml"/><Relationship Id="rId5" Type="http://schemas.openxmlformats.org/officeDocument/2006/relationships/tags" Target="../tags/tag188.xml"/><Relationship Id="rId4" Type="http://schemas.openxmlformats.org/officeDocument/2006/relationships/tags" Target="../tags/tag187.xml"/><Relationship Id="rId3" Type="http://schemas.openxmlformats.org/officeDocument/2006/relationships/tags" Target="../tags/tag186.xml"/><Relationship Id="rId27" Type="http://schemas.openxmlformats.org/officeDocument/2006/relationships/notesSlide" Target="../notesSlides/notesSlide24.xml"/><Relationship Id="rId26" Type="http://schemas.openxmlformats.org/officeDocument/2006/relationships/slideLayout" Target="../slideLayouts/slideLayout17.xml"/><Relationship Id="rId25" Type="http://schemas.openxmlformats.org/officeDocument/2006/relationships/tags" Target="../tags/tag208.xml"/><Relationship Id="rId24" Type="http://schemas.openxmlformats.org/officeDocument/2006/relationships/tags" Target="../tags/tag207.xml"/><Relationship Id="rId23" Type="http://schemas.openxmlformats.org/officeDocument/2006/relationships/tags" Target="../tags/tag206.xml"/><Relationship Id="rId22" Type="http://schemas.openxmlformats.org/officeDocument/2006/relationships/tags" Target="../tags/tag205.xml"/><Relationship Id="rId21" Type="http://schemas.openxmlformats.org/officeDocument/2006/relationships/tags" Target="../tags/tag204.xml"/><Relationship Id="rId20" Type="http://schemas.openxmlformats.org/officeDocument/2006/relationships/tags" Target="../tags/tag203.xml"/><Relationship Id="rId2" Type="http://schemas.openxmlformats.org/officeDocument/2006/relationships/tags" Target="../tags/tag185.xml"/><Relationship Id="rId19" Type="http://schemas.openxmlformats.org/officeDocument/2006/relationships/tags" Target="../tags/tag202.xml"/><Relationship Id="rId18" Type="http://schemas.openxmlformats.org/officeDocument/2006/relationships/tags" Target="../tags/tag201.xml"/><Relationship Id="rId17" Type="http://schemas.openxmlformats.org/officeDocument/2006/relationships/tags" Target="../tags/tag200.xml"/><Relationship Id="rId16" Type="http://schemas.openxmlformats.org/officeDocument/2006/relationships/tags" Target="../tags/tag199.xml"/><Relationship Id="rId15" Type="http://schemas.openxmlformats.org/officeDocument/2006/relationships/tags" Target="../tags/tag198.xml"/><Relationship Id="rId14" Type="http://schemas.openxmlformats.org/officeDocument/2006/relationships/tags" Target="../tags/tag197.xml"/><Relationship Id="rId13" Type="http://schemas.openxmlformats.org/officeDocument/2006/relationships/tags" Target="../tags/tag196.xml"/><Relationship Id="rId12" Type="http://schemas.openxmlformats.org/officeDocument/2006/relationships/tags" Target="../tags/tag195.xml"/><Relationship Id="rId11" Type="http://schemas.openxmlformats.org/officeDocument/2006/relationships/tags" Target="../tags/tag194.xml"/><Relationship Id="rId10" Type="http://schemas.openxmlformats.org/officeDocument/2006/relationships/tags" Target="../tags/tag193.xml"/><Relationship Id="rId1" Type="http://schemas.openxmlformats.org/officeDocument/2006/relationships/image" Target="../media/image56.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image" Target="../media/image13.png"/><Relationship Id="rId7" Type="http://schemas.openxmlformats.org/officeDocument/2006/relationships/image" Target="../media/image12.png"/><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0" Type="http://schemas.openxmlformats.org/officeDocument/2006/relationships/notesSlide" Target="../notesSlides/notesSlide6.xml"/><Relationship Id="rId2" Type="http://schemas.openxmlformats.org/officeDocument/2006/relationships/image" Target="../media/image7.png"/><Relationship Id="rId19" Type="http://schemas.openxmlformats.org/officeDocument/2006/relationships/slideLayout" Target="../slideLayouts/slideLayout7.xml"/><Relationship Id="rId18" Type="http://schemas.openxmlformats.org/officeDocument/2006/relationships/image" Target="../media/image23.jpeg"/><Relationship Id="rId17" Type="http://schemas.openxmlformats.org/officeDocument/2006/relationships/image" Target="../media/image22.png"/><Relationship Id="rId16" Type="http://schemas.openxmlformats.org/officeDocument/2006/relationships/image" Target="../media/image21.png"/><Relationship Id="rId15" Type="http://schemas.openxmlformats.org/officeDocument/2006/relationships/image" Target="../media/image20.png"/><Relationship Id="rId14" Type="http://schemas.openxmlformats.org/officeDocument/2006/relationships/image" Target="../media/image19.png"/><Relationship Id="rId13" Type="http://schemas.openxmlformats.org/officeDocument/2006/relationships/image" Target="../media/image18.png"/><Relationship Id="rId12" Type="http://schemas.openxmlformats.org/officeDocument/2006/relationships/image" Target="../media/image17.png"/><Relationship Id="rId11" Type="http://schemas.openxmlformats.org/officeDocument/2006/relationships/image" Target="../media/image16.png"/><Relationship Id="rId10" Type="http://schemas.openxmlformats.org/officeDocument/2006/relationships/image" Target="../media/image15.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7.xml"/><Relationship Id="rId4" Type="http://schemas.openxmlformats.org/officeDocument/2006/relationships/image" Target="../media/image27.png"/><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9"/>
          <p:cNvSpPr/>
          <p:nvPr/>
        </p:nvSpPr>
        <p:spPr bwMode="auto">
          <a:xfrm>
            <a:off x="3804618" y="1467198"/>
            <a:ext cx="8387383" cy="5408438"/>
          </a:xfrm>
          <a:custGeom>
            <a:avLst/>
            <a:gdLst>
              <a:gd name="T0" fmla="*/ 0 w 5648"/>
              <a:gd name="T1" fmla="*/ 3642 h 3642"/>
              <a:gd name="T2" fmla="*/ 5648 w 5648"/>
              <a:gd name="T3" fmla="*/ 3642 h 3642"/>
              <a:gd name="T4" fmla="*/ 5648 w 5648"/>
              <a:gd name="T5" fmla="*/ 0 h 3642"/>
              <a:gd name="T6" fmla="*/ 2143 w 5648"/>
              <a:gd name="T7" fmla="*/ 0 h 3642"/>
              <a:gd name="T8" fmla="*/ 0 w 5648"/>
              <a:gd name="T9" fmla="*/ 3642 h 3642"/>
            </a:gdLst>
            <a:ahLst/>
            <a:cxnLst>
              <a:cxn ang="0">
                <a:pos x="T0" y="T1"/>
              </a:cxn>
              <a:cxn ang="0">
                <a:pos x="T2" y="T3"/>
              </a:cxn>
              <a:cxn ang="0">
                <a:pos x="T4" y="T5"/>
              </a:cxn>
              <a:cxn ang="0">
                <a:pos x="T6" y="T7"/>
              </a:cxn>
              <a:cxn ang="0">
                <a:pos x="T8" y="T9"/>
              </a:cxn>
            </a:cxnLst>
            <a:rect l="0" t="0" r="r" b="b"/>
            <a:pathLst>
              <a:path w="5648" h="3642">
                <a:moveTo>
                  <a:pt x="0" y="3642"/>
                </a:moveTo>
                <a:lnTo>
                  <a:pt x="5648" y="3642"/>
                </a:lnTo>
                <a:lnTo>
                  <a:pt x="5648" y="0"/>
                </a:lnTo>
                <a:lnTo>
                  <a:pt x="2143" y="0"/>
                </a:lnTo>
                <a:lnTo>
                  <a:pt x="0" y="3642"/>
                </a:lnTo>
                <a:close/>
              </a:path>
            </a:pathLst>
          </a:custGeom>
          <a:solidFill>
            <a:schemeClr val="bg2">
              <a:lumMod val="20000"/>
              <a:lumOff val="80000"/>
            </a:schemeClr>
          </a:solidFill>
          <a:ln>
            <a:noFill/>
          </a:ln>
        </p:spPr>
        <p:txBody>
          <a:bodyPr vert="horz" wrap="square" lIns="91440" tIns="45720" rIns="91440" bIns="45720" numCol="1" anchor="t" anchorCtr="0" compatLnSpc="1"/>
          <a:lstStyle/>
          <a:p>
            <a:endParaRPr lang="en-US"/>
          </a:p>
        </p:txBody>
      </p:sp>
      <p:pic>
        <p:nvPicPr>
          <p:cNvPr id="35" name="Picture Placeholder 34"/>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638" b="1638"/>
          <a:stretch>
            <a:fillRect/>
          </a:stretch>
        </p:blipFill>
        <p:spPr>
          <a:xfrm>
            <a:off x="3804619" y="1467198"/>
            <a:ext cx="8387383" cy="5408438"/>
          </a:xfrm>
        </p:spPr>
      </p:pic>
      <p:sp>
        <p:nvSpPr>
          <p:cNvPr id="22" name="Freeform 20"/>
          <p:cNvSpPr/>
          <p:nvPr/>
        </p:nvSpPr>
        <p:spPr bwMode="auto">
          <a:xfrm>
            <a:off x="13597" y="1045958"/>
            <a:ext cx="8535885" cy="4254578"/>
          </a:xfrm>
          <a:custGeom>
            <a:avLst/>
            <a:gdLst>
              <a:gd name="T0" fmla="*/ 4261 w 5748"/>
              <a:gd name="T1" fmla="*/ 0 h 2865"/>
              <a:gd name="T2" fmla="*/ 0 w 5748"/>
              <a:gd name="T3" fmla="*/ 0 h 2865"/>
              <a:gd name="T4" fmla="*/ 0 w 5748"/>
              <a:gd name="T5" fmla="*/ 2865 h 2865"/>
              <a:gd name="T6" fmla="*/ 5748 w 5748"/>
              <a:gd name="T7" fmla="*/ 2865 h 2865"/>
              <a:gd name="T8" fmla="*/ 4261 w 5748"/>
              <a:gd name="T9" fmla="*/ 0 h 2865"/>
            </a:gdLst>
            <a:ahLst/>
            <a:cxnLst>
              <a:cxn ang="0">
                <a:pos x="T0" y="T1"/>
              </a:cxn>
              <a:cxn ang="0">
                <a:pos x="T2" y="T3"/>
              </a:cxn>
              <a:cxn ang="0">
                <a:pos x="T4" y="T5"/>
              </a:cxn>
              <a:cxn ang="0">
                <a:pos x="T6" y="T7"/>
              </a:cxn>
              <a:cxn ang="0">
                <a:pos x="T8" y="T9"/>
              </a:cxn>
            </a:cxnLst>
            <a:rect l="0" t="0" r="r" b="b"/>
            <a:pathLst>
              <a:path w="5748" h="2865">
                <a:moveTo>
                  <a:pt x="4261" y="0"/>
                </a:moveTo>
                <a:lnTo>
                  <a:pt x="0" y="0"/>
                </a:lnTo>
                <a:lnTo>
                  <a:pt x="0" y="2865"/>
                </a:lnTo>
                <a:lnTo>
                  <a:pt x="5748" y="2865"/>
                </a:lnTo>
                <a:lnTo>
                  <a:pt x="4261" y="0"/>
                </a:lnTo>
                <a:close/>
              </a:path>
            </a:pathLst>
          </a:custGeom>
          <a:solidFill>
            <a:schemeClr val="accent1">
              <a:alpha val="84000"/>
            </a:schemeClr>
          </a:solidFill>
          <a:ln>
            <a:noFill/>
          </a:ln>
        </p:spPr>
        <p:txBody>
          <a:bodyPr vert="horz" wrap="square" lIns="91440" tIns="45720" rIns="91440" bIns="45720" numCol="1" anchor="t" anchorCtr="0" compatLnSpc="1"/>
          <a:lstStyle/>
          <a:p>
            <a:endParaRPr lang="en-US"/>
          </a:p>
        </p:txBody>
      </p:sp>
      <p:sp>
        <p:nvSpPr>
          <p:cNvPr id="23" name="Freeform 21"/>
          <p:cNvSpPr/>
          <p:nvPr/>
        </p:nvSpPr>
        <p:spPr bwMode="auto">
          <a:xfrm>
            <a:off x="2971" y="592523"/>
            <a:ext cx="9031881" cy="4878286"/>
          </a:xfrm>
          <a:custGeom>
            <a:avLst/>
            <a:gdLst>
              <a:gd name="T0" fmla="*/ 4395 w 6082"/>
              <a:gd name="T1" fmla="*/ 0 h 3285"/>
              <a:gd name="T2" fmla="*/ 0 w 6082"/>
              <a:gd name="T3" fmla="*/ 0 h 3285"/>
              <a:gd name="T4" fmla="*/ 0 w 6082"/>
              <a:gd name="T5" fmla="*/ 218 h 3285"/>
              <a:gd name="T6" fmla="*/ 4261 w 6082"/>
              <a:gd name="T7" fmla="*/ 218 h 3285"/>
              <a:gd name="T8" fmla="*/ 5748 w 6082"/>
              <a:gd name="T9" fmla="*/ 3083 h 3285"/>
              <a:gd name="T10" fmla="*/ 0 w 6082"/>
              <a:gd name="T11" fmla="*/ 3083 h 3285"/>
              <a:gd name="T12" fmla="*/ 0 w 6082"/>
              <a:gd name="T13" fmla="*/ 3285 h 3285"/>
              <a:gd name="T14" fmla="*/ 6082 w 6082"/>
              <a:gd name="T15" fmla="*/ 3285 h 3285"/>
              <a:gd name="T16" fmla="*/ 4395 w 6082"/>
              <a:gd name="T17" fmla="*/ 0 h 3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82" h="3285">
                <a:moveTo>
                  <a:pt x="4395" y="0"/>
                </a:moveTo>
                <a:lnTo>
                  <a:pt x="0" y="0"/>
                </a:lnTo>
                <a:lnTo>
                  <a:pt x="0" y="218"/>
                </a:lnTo>
                <a:lnTo>
                  <a:pt x="4261" y="218"/>
                </a:lnTo>
                <a:lnTo>
                  <a:pt x="5748" y="3083"/>
                </a:lnTo>
                <a:lnTo>
                  <a:pt x="0" y="3083"/>
                </a:lnTo>
                <a:lnTo>
                  <a:pt x="0" y="3285"/>
                </a:lnTo>
                <a:lnTo>
                  <a:pt x="6082" y="3285"/>
                </a:lnTo>
                <a:lnTo>
                  <a:pt x="4395" y="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30" name="TextBox 29"/>
          <p:cNvSpPr txBox="1"/>
          <p:nvPr/>
        </p:nvSpPr>
        <p:spPr>
          <a:xfrm>
            <a:off x="77401" y="2738493"/>
            <a:ext cx="6340197" cy="707886"/>
          </a:xfrm>
          <a:prstGeom prst="rect">
            <a:avLst/>
          </a:prstGeom>
          <a:noFill/>
          <a:effectLst>
            <a:outerShdw blurRad="134838" dist="38100" dir="5400000" algn="t" rotWithShape="0">
              <a:schemeClr val="accent1">
                <a:lumMod val="50000"/>
                <a:alpha val="70398"/>
              </a:schemeClr>
            </a:outerShdw>
          </a:effectLst>
        </p:spPr>
        <p:txBody>
          <a:bodyPr wrap="none" rtlCol="0">
            <a:spAutoFit/>
          </a:bodyPr>
          <a:lstStyle>
            <a:defPPr>
              <a:defRPr lang="en-US"/>
            </a:defPPr>
            <a:lvl1pPr>
              <a:defRPr kumimoji="1" sz="6000" b="1">
                <a:solidFill>
                  <a:schemeClr val="bg1"/>
                </a:solidFill>
                <a:latin typeface="微软雅黑" panose="020B0503020204020204" pitchFamily="34" charset="-122"/>
                <a:ea typeface="微软雅黑" panose="020B0503020204020204" pitchFamily="34" charset="-122"/>
              </a:defRPr>
            </a:lvl1pPr>
          </a:lstStyle>
          <a:p>
            <a:r>
              <a:rPr lang="en-GB" sz="4000" dirty="0" err="1"/>
              <a:t>云商通</a:t>
            </a:r>
            <a:r>
              <a:rPr lang="zh-CN" altLang="en-US" sz="4000" dirty="0"/>
              <a:t>二代账户版产品发布</a:t>
            </a:r>
            <a:endParaRPr lang="zh-CN" altLang="en-US" sz="4000" dirty="0"/>
          </a:p>
        </p:txBody>
      </p:sp>
      <p:grpSp>
        <p:nvGrpSpPr>
          <p:cNvPr id="2" name="Group 1"/>
          <p:cNvGrpSpPr/>
          <p:nvPr/>
        </p:nvGrpSpPr>
        <p:grpSpPr>
          <a:xfrm>
            <a:off x="6633578" y="2193373"/>
            <a:ext cx="1798358" cy="1804298"/>
            <a:chOff x="6633578" y="2193373"/>
            <a:chExt cx="1798358" cy="1804298"/>
          </a:xfrm>
        </p:grpSpPr>
        <p:sp>
          <p:nvSpPr>
            <p:cNvPr id="24" name="Oval 22"/>
            <p:cNvSpPr>
              <a:spLocks noChangeArrowheads="1"/>
            </p:cNvSpPr>
            <p:nvPr/>
          </p:nvSpPr>
          <p:spPr bwMode="auto">
            <a:xfrm>
              <a:off x="6633578" y="2193373"/>
              <a:ext cx="1798358" cy="180429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5" name="Oval 23"/>
            <p:cNvSpPr>
              <a:spLocks noChangeArrowheads="1"/>
            </p:cNvSpPr>
            <p:nvPr/>
          </p:nvSpPr>
          <p:spPr bwMode="auto">
            <a:xfrm>
              <a:off x="6847421" y="2411670"/>
              <a:ext cx="1370672" cy="1372157"/>
            </a:xfrm>
            <a:prstGeom prst="ellipse">
              <a:avLst/>
            </a:prstGeom>
            <a:gradFill>
              <a:gsLst>
                <a:gs pos="0">
                  <a:srgbClr val="1F82FF"/>
                </a:gs>
                <a:gs pos="99000">
                  <a:srgbClr val="4EC9FF"/>
                </a:gs>
              </a:gsLst>
              <a:lin ang="16200000" scaled="0"/>
            </a:gradFill>
            <a:ln>
              <a:noFill/>
            </a:ln>
          </p:spPr>
          <p:txBody>
            <a:bodyPr vert="horz" wrap="square" lIns="91440" tIns="45720" rIns="91440" bIns="45720" numCol="1" anchor="t" anchorCtr="0" compatLnSpc="1"/>
            <a:lstStyle/>
            <a:p>
              <a:endParaRPr lang="en-US"/>
            </a:p>
          </p:txBody>
        </p:sp>
      </p:gr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6942207" y="2747749"/>
            <a:ext cx="1181100" cy="762000"/>
          </a:xfrm>
          <a:prstGeom prst="rect">
            <a:avLst/>
          </a:prstGeom>
        </p:spPr>
      </p:pic>
      <p:grpSp>
        <p:nvGrpSpPr>
          <p:cNvPr id="8" name="组合 7"/>
          <p:cNvGrpSpPr/>
          <p:nvPr/>
        </p:nvGrpSpPr>
        <p:grpSpPr>
          <a:xfrm>
            <a:off x="11664137" y="916257"/>
            <a:ext cx="270273" cy="5387647"/>
            <a:chOff x="11351481" y="993478"/>
            <a:chExt cx="270273" cy="5387647"/>
          </a:xfrm>
        </p:grpSpPr>
        <p:grpSp>
          <p:nvGrpSpPr>
            <p:cNvPr id="20" name="Group 38"/>
            <p:cNvGrpSpPr/>
            <p:nvPr/>
          </p:nvGrpSpPr>
          <p:grpSpPr>
            <a:xfrm>
              <a:off x="11479192" y="993478"/>
              <a:ext cx="14850" cy="5387647"/>
              <a:chOff x="11479192" y="993478"/>
              <a:chExt cx="14850" cy="5387647"/>
            </a:xfrm>
            <a:solidFill>
              <a:schemeClr val="accent2">
                <a:lumMod val="50000"/>
                <a:lumOff val="50000"/>
              </a:schemeClr>
            </a:solidFill>
          </p:grpSpPr>
          <p:sp>
            <p:nvSpPr>
              <p:cNvPr id="29" name="Freeform 7"/>
              <p:cNvSpPr>
                <a:spLocks noEditPoints="1"/>
              </p:cNvSpPr>
              <p:nvPr/>
            </p:nvSpPr>
            <p:spPr bwMode="auto">
              <a:xfrm>
                <a:off x="11479192" y="4395655"/>
                <a:ext cx="14850" cy="1985470"/>
              </a:xfrm>
              <a:custGeom>
                <a:avLst/>
                <a:gdLst>
                  <a:gd name="T0" fmla="*/ 2 w 5"/>
                  <a:gd name="T1" fmla="*/ 535 h 667"/>
                  <a:gd name="T2" fmla="*/ 2 w 5"/>
                  <a:gd name="T3" fmla="*/ 510 h 667"/>
                  <a:gd name="T4" fmla="*/ 5 w 5"/>
                  <a:gd name="T5" fmla="*/ 513 h 667"/>
                  <a:gd name="T6" fmla="*/ 0 w 5"/>
                  <a:gd name="T7" fmla="*/ 456 h 667"/>
                  <a:gd name="T8" fmla="*/ 2 w 5"/>
                  <a:gd name="T9" fmla="*/ 454 h 667"/>
                  <a:gd name="T10" fmla="*/ 2 w 5"/>
                  <a:gd name="T11" fmla="*/ 497 h 667"/>
                  <a:gd name="T12" fmla="*/ 2 w 5"/>
                  <a:gd name="T13" fmla="*/ 473 h 667"/>
                  <a:gd name="T14" fmla="*/ 5 w 5"/>
                  <a:gd name="T15" fmla="*/ 475 h 667"/>
                  <a:gd name="T16" fmla="*/ 0 w 5"/>
                  <a:gd name="T17" fmla="*/ 381 h 667"/>
                  <a:gd name="T18" fmla="*/ 2 w 5"/>
                  <a:gd name="T19" fmla="*/ 378 h 667"/>
                  <a:gd name="T20" fmla="*/ 2 w 5"/>
                  <a:gd name="T21" fmla="*/ 440 h 667"/>
                  <a:gd name="T22" fmla="*/ 2 w 5"/>
                  <a:gd name="T23" fmla="*/ 397 h 667"/>
                  <a:gd name="T24" fmla="*/ 5 w 5"/>
                  <a:gd name="T25" fmla="*/ 400 h 667"/>
                  <a:gd name="T26" fmla="*/ 0 w 5"/>
                  <a:gd name="T27" fmla="*/ 570 h 667"/>
                  <a:gd name="T28" fmla="*/ 2 w 5"/>
                  <a:gd name="T29" fmla="*/ 567 h 667"/>
                  <a:gd name="T30" fmla="*/ 2 w 5"/>
                  <a:gd name="T31" fmla="*/ 648 h 667"/>
                  <a:gd name="T32" fmla="*/ 2 w 5"/>
                  <a:gd name="T33" fmla="*/ 662 h 667"/>
                  <a:gd name="T34" fmla="*/ 5 w 5"/>
                  <a:gd name="T35" fmla="*/ 664 h 667"/>
                  <a:gd name="T36" fmla="*/ 0 w 5"/>
                  <a:gd name="T37" fmla="*/ 627 h 667"/>
                  <a:gd name="T38" fmla="*/ 2 w 5"/>
                  <a:gd name="T39" fmla="*/ 624 h 667"/>
                  <a:gd name="T40" fmla="*/ 2 w 5"/>
                  <a:gd name="T41" fmla="*/ 0 h 667"/>
                  <a:gd name="T42" fmla="*/ 2 w 5"/>
                  <a:gd name="T43" fmla="*/ 359 h 667"/>
                  <a:gd name="T44" fmla="*/ 5 w 5"/>
                  <a:gd name="T45" fmla="*/ 362 h 667"/>
                  <a:gd name="T46" fmla="*/ 0 w 5"/>
                  <a:gd name="T47" fmla="*/ 608 h 667"/>
                  <a:gd name="T48" fmla="*/ 2 w 5"/>
                  <a:gd name="T49" fmla="*/ 605 h 667"/>
                  <a:gd name="T50" fmla="*/ 2 w 5"/>
                  <a:gd name="T51" fmla="*/ 554 h 667"/>
                  <a:gd name="T52" fmla="*/ 2 w 5"/>
                  <a:gd name="T53" fmla="*/ 586 h 667"/>
                  <a:gd name="T54" fmla="*/ 5 w 5"/>
                  <a:gd name="T55" fmla="*/ 589 h 667"/>
                  <a:gd name="T56" fmla="*/ 0 w 5"/>
                  <a:gd name="T57" fmla="*/ 418 h 667"/>
                  <a:gd name="T58" fmla="*/ 2 w 5"/>
                  <a:gd name="T59" fmla="*/ 416 h 667"/>
                  <a:gd name="T60" fmla="*/ 2 w 5"/>
                  <a:gd name="T61" fmla="*/ 119 h 667"/>
                  <a:gd name="T62" fmla="*/ 2 w 5"/>
                  <a:gd name="T63" fmla="*/ 132 h 667"/>
                  <a:gd name="T64" fmla="*/ 5 w 5"/>
                  <a:gd name="T65" fmla="*/ 135 h 667"/>
                  <a:gd name="T66" fmla="*/ 0 w 5"/>
                  <a:gd name="T67" fmla="*/ 154 h 667"/>
                  <a:gd name="T68" fmla="*/ 2 w 5"/>
                  <a:gd name="T69" fmla="*/ 151 h 667"/>
                  <a:gd name="T70" fmla="*/ 2 w 5"/>
                  <a:gd name="T71" fmla="*/ 100 h 667"/>
                  <a:gd name="T72" fmla="*/ 2 w 5"/>
                  <a:gd name="T73" fmla="*/ 19 h 667"/>
                  <a:gd name="T74" fmla="*/ 5 w 5"/>
                  <a:gd name="T75" fmla="*/ 21 h 667"/>
                  <a:gd name="T76" fmla="*/ 0 w 5"/>
                  <a:gd name="T77" fmla="*/ 173 h 667"/>
                  <a:gd name="T78" fmla="*/ 2 w 5"/>
                  <a:gd name="T79" fmla="*/ 170 h 667"/>
                  <a:gd name="T80" fmla="*/ 2 w 5"/>
                  <a:gd name="T81" fmla="*/ 43 h 667"/>
                  <a:gd name="T82" fmla="*/ 2 w 5"/>
                  <a:gd name="T83" fmla="*/ 75 h 667"/>
                  <a:gd name="T84" fmla="*/ 5 w 5"/>
                  <a:gd name="T85" fmla="*/ 78 h 667"/>
                  <a:gd name="T86" fmla="*/ 0 w 5"/>
                  <a:gd name="T87" fmla="*/ 59 h 667"/>
                  <a:gd name="T88" fmla="*/ 2 w 5"/>
                  <a:gd name="T89" fmla="*/ 57 h 667"/>
                  <a:gd name="T90" fmla="*/ 2 w 5"/>
                  <a:gd name="T91" fmla="*/ 270 h 667"/>
                  <a:gd name="T92" fmla="*/ 2 w 5"/>
                  <a:gd name="T93" fmla="*/ 189 h 667"/>
                  <a:gd name="T94" fmla="*/ 5 w 5"/>
                  <a:gd name="T95" fmla="*/ 192 h 667"/>
                  <a:gd name="T96" fmla="*/ 0 w 5"/>
                  <a:gd name="T97" fmla="*/ 343 h 667"/>
                  <a:gd name="T98" fmla="*/ 2 w 5"/>
                  <a:gd name="T99" fmla="*/ 340 h 667"/>
                  <a:gd name="T100" fmla="*/ 2 w 5"/>
                  <a:gd name="T101" fmla="*/ 308 h 667"/>
                  <a:gd name="T102" fmla="*/ 2 w 5"/>
                  <a:gd name="T103" fmla="*/ 321 h 667"/>
                  <a:gd name="T104" fmla="*/ 5 w 5"/>
                  <a:gd name="T105" fmla="*/ 324 h 667"/>
                  <a:gd name="T106" fmla="*/ 0 w 5"/>
                  <a:gd name="T107" fmla="*/ 286 h 667"/>
                  <a:gd name="T108" fmla="*/ 2 w 5"/>
                  <a:gd name="T109" fmla="*/ 284 h 667"/>
                  <a:gd name="T110" fmla="*/ 2 w 5"/>
                  <a:gd name="T111" fmla="*/ 213 h 667"/>
                  <a:gd name="T112" fmla="*/ 2 w 5"/>
                  <a:gd name="T113" fmla="*/ 246 h 667"/>
                  <a:gd name="T114" fmla="*/ 5 w 5"/>
                  <a:gd name="T115" fmla="*/ 248 h 667"/>
                  <a:gd name="T116" fmla="*/ 0 w 5"/>
                  <a:gd name="T117" fmla="*/ 229 h 667"/>
                  <a:gd name="T118" fmla="*/ 2 w 5"/>
                  <a:gd name="T119" fmla="*/ 227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 h="667">
                    <a:moveTo>
                      <a:pt x="2" y="529"/>
                    </a:moveTo>
                    <a:cubicBezTo>
                      <a:pt x="1" y="529"/>
                      <a:pt x="0" y="530"/>
                      <a:pt x="0" y="532"/>
                    </a:cubicBezTo>
                    <a:cubicBezTo>
                      <a:pt x="0" y="534"/>
                      <a:pt x="1" y="535"/>
                      <a:pt x="2" y="535"/>
                    </a:cubicBezTo>
                    <a:cubicBezTo>
                      <a:pt x="4" y="535"/>
                      <a:pt x="5" y="534"/>
                      <a:pt x="5" y="532"/>
                    </a:cubicBezTo>
                    <a:cubicBezTo>
                      <a:pt x="5" y="530"/>
                      <a:pt x="4" y="529"/>
                      <a:pt x="2" y="529"/>
                    </a:cubicBezTo>
                    <a:close/>
                    <a:moveTo>
                      <a:pt x="2" y="510"/>
                    </a:moveTo>
                    <a:cubicBezTo>
                      <a:pt x="1" y="510"/>
                      <a:pt x="0" y="512"/>
                      <a:pt x="0" y="513"/>
                    </a:cubicBezTo>
                    <a:cubicBezTo>
                      <a:pt x="0" y="515"/>
                      <a:pt x="1" y="516"/>
                      <a:pt x="2" y="516"/>
                    </a:cubicBezTo>
                    <a:cubicBezTo>
                      <a:pt x="4" y="516"/>
                      <a:pt x="5" y="515"/>
                      <a:pt x="5" y="513"/>
                    </a:cubicBezTo>
                    <a:cubicBezTo>
                      <a:pt x="5" y="512"/>
                      <a:pt x="4" y="510"/>
                      <a:pt x="2" y="510"/>
                    </a:cubicBezTo>
                    <a:close/>
                    <a:moveTo>
                      <a:pt x="2" y="454"/>
                    </a:moveTo>
                    <a:cubicBezTo>
                      <a:pt x="1" y="454"/>
                      <a:pt x="0" y="455"/>
                      <a:pt x="0" y="456"/>
                    </a:cubicBezTo>
                    <a:cubicBezTo>
                      <a:pt x="0" y="458"/>
                      <a:pt x="1" y="459"/>
                      <a:pt x="2" y="459"/>
                    </a:cubicBezTo>
                    <a:cubicBezTo>
                      <a:pt x="4" y="459"/>
                      <a:pt x="5" y="458"/>
                      <a:pt x="5" y="456"/>
                    </a:cubicBezTo>
                    <a:cubicBezTo>
                      <a:pt x="5" y="455"/>
                      <a:pt x="4" y="454"/>
                      <a:pt x="2" y="454"/>
                    </a:cubicBezTo>
                    <a:close/>
                    <a:moveTo>
                      <a:pt x="2" y="492"/>
                    </a:moveTo>
                    <a:cubicBezTo>
                      <a:pt x="1" y="492"/>
                      <a:pt x="0" y="493"/>
                      <a:pt x="0" y="494"/>
                    </a:cubicBezTo>
                    <a:cubicBezTo>
                      <a:pt x="0" y="496"/>
                      <a:pt x="1" y="497"/>
                      <a:pt x="2" y="497"/>
                    </a:cubicBezTo>
                    <a:cubicBezTo>
                      <a:pt x="4" y="497"/>
                      <a:pt x="5" y="496"/>
                      <a:pt x="5" y="494"/>
                    </a:cubicBezTo>
                    <a:cubicBezTo>
                      <a:pt x="5" y="493"/>
                      <a:pt x="4" y="492"/>
                      <a:pt x="2" y="492"/>
                    </a:cubicBezTo>
                    <a:close/>
                    <a:moveTo>
                      <a:pt x="2" y="473"/>
                    </a:moveTo>
                    <a:cubicBezTo>
                      <a:pt x="1" y="473"/>
                      <a:pt x="0" y="474"/>
                      <a:pt x="0" y="475"/>
                    </a:cubicBezTo>
                    <a:cubicBezTo>
                      <a:pt x="0" y="477"/>
                      <a:pt x="1" y="478"/>
                      <a:pt x="2" y="478"/>
                    </a:cubicBezTo>
                    <a:cubicBezTo>
                      <a:pt x="4" y="478"/>
                      <a:pt x="5" y="477"/>
                      <a:pt x="5" y="475"/>
                    </a:cubicBezTo>
                    <a:cubicBezTo>
                      <a:pt x="5" y="474"/>
                      <a:pt x="4" y="473"/>
                      <a:pt x="2" y="473"/>
                    </a:cubicBezTo>
                    <a:close/>
                    <a:moveTo>
                      <a:pt x="2" y="378"/>
                    </a:moveTo>
                    <a:cubicBezTo>
                      <a:pt x="1" y="378"/>
                      <a:pt x="0" y="379"/>
                      <a:pt x="0" y="381"/>
                    </a:cubicBezTo>
                    <a:cubicBezTo>
                      <a:pt x="0" y="382"/>
                      <a:pt x="1" y="383"/>
                      <a:pt x="2" y="383"/>
                    </a:cubicBezTo>
                    <a:cubicBezTo>
                      <a:pt x="4" y="383"/>
                      <a:pt x="5" y="382"/>
                      <a:pt x="5" y="381"/>
                    </a:cubicBezTo>
                    <a:cubicBezTo>
                      <a:pt x="5" y="379"/>
                      <a:pt x="4" y="378"/>
                      <a:pt x="2" y="378"/>
                    </a:cubicBezTo>
                    <a:close/>
                    <a:moveTo>
                      <a:pt x="2" y="435"/>
                    </a:moveTo>
                    <a:cubicBezTo>
                      <a:pt x="1" y="435"/>
                      <a:pt x="0" y="436"/>
                      <a:pt x="0" y="437"/>
                    </a:cubicBezTo>
                    <a:cubicBezTo>
                      <a:pt x="0" y="439"/>
                      <a:pt x="1" y="440"/>
                      <a:pt x="2" y="440"/>
                    </a:cubicBezTo>
                    <a:cubicBezTo>
                      <a:pt x="4" y="440"/>
                      <a:pt x="5" y="439"/>
                      <a:pt x="5" y="437"/>
                    </a:cubicBezTo>
                    <a:cubicBezTo>
                      <a:pt x="5" y="436"/>
                      <a:pt x="4" y="435"/>
                      <a:pt x="2" y="435"/>
                    </a:cubicBezTo>
                    <a:close/>
                    <a:moveTo>
                      <a:pt x="2" y="397"/>
                    </a:moveTo>
                    <a:cubicBezTo>
                      <a:pt x="1" y="397"/>
                      <a:pt x="0" y="398"/>
                      <a:pt x="0" y="400"/>
                    </a:cubicBezTo>
                    <a:cubicBezTo>
                      <a:pt x="0" y="401"/>
                      <a:pt x="1" y="402"/>
                      <a:pt x="2" y="402"/>
                    </a:cubicBezTo>
                    <a:cubicBezTo>
                      <a:pt x="4" y="402"/>
                      <a:pt x="5" y="401"/>
                      <a:pt x="5" y="400"/>
                    </a:cubicBezTo>
                    <a:cubicBezTo>
                      <a:pt x="5" y="398"/>
                      <a:pt x="4" y="397"/>
                      <a:pt x="2" y="397"/>
                    </a:cubicBezTo>
                    <a:close/>
                    <a:moveTo>
                      <a:pt x="2" y="567"/>
                    </a:moveTo>
                    <a:cubicBezTo>
                      <a:pt x="1" y="567"/>
                      <a:pt x="0" y="568"/>
                      <a:pt x="0" y="570"/>
                    </a:cubicBezTo>
                    <a:cubicBezTo>
                      <a:pt x="0" y="571"/>
                      <a:pt x="1" y="572"/>
                      <a:pt x="2" y="572"/>
                    </a:cubicBezTo>
                    <a:cubicBezTo>
                      <a:pt x="4" y="572"/>
                      <a:pt x="5" y="571"/>
                      <a:pt x="5" y="570"/>
                    </a:cubicBezTo>
                    <a:cubicBezTo>
                      <a:pt x="5" y="568"/>
                      <a:pt x="4" y="567"/>
                      <a:pt x="2" y="567"/>
                    </a:cubicBezTo>
                    <a:close/>
                    <a:moveTo>
                      <a:pt x="2" y="643"/>
                    </a:moveTo>
                    <a:cubicBezTo>
                      <a:pt x="1" y="643"/>
                      <a:pt x="0" y="644"/>
                      <a:pt x="0" y="645"/>
                    </a:cubicBezTo>
                    <a:cubicBezTo>
                      <a:pt x="0" y="647"/>
                      <a:pt x="1" y="648"/>
                      <a:pt x="2" y="648"/>
                    </a:cubicBezTo>
                    <a:cubicBezTo>
                      <a:pt x="4" y="648"/>
                      <a:pt x="5" y="647"/>
                      <a:pt x="5" y="645"/>
                    </a:cubicBezTo>
                    <a:cubicBezTo>
                      <a:pt x="5" y="644"/>
                      <a:pt x="4" y="643"/>
                      <a:pt x="2" y="643"/>
                    </a:cubicBezTo>
                    <a:close/>
                    <a:moveTo>
                      <a:pt x="2" y="662"/>
                    </a:moveTo>
                    <a:cubicBezTo>
                      <a:pt x="1" y="662"/>
                      <a:pt x="0" y="663"/>
                      <a:pt x="0" y="664"/>
                    </a:cubicBezTo>
                    <a:cubicBezTo>
                      <a:pt x="0" y="666"/>
                      <a:pt x="1" y="667"/>
                      <a:pt x="2" y="667"/>
                    </a:cubicBezTo>
                    <a:cubicBezTo>
                      <a:pt x="4" y="667"/>
                      <a:pt x="5" y="666"/>
                      <a:pt x="5" y="664"/>
                    </a:cubicBezTo>
                    <a:cubicBezTo>
                      <a:pt x="5" y="663"/>
                      <a:pt x="4" y="662"/>
                      <a:pt x="2" y="662"/>
                    </a:cubicBezTo>
                    <a:close/>
                    <a:moveTo>
                      <a:pt x="2" y="624"/>
                    </a:moveTo>
                    <a:cubicBezTo>
                      <a:pt x="1" y="624"/>
                      <a:pt x="0" y="625"/>
                      <a:pt x="0" y="627"/>
                    </a:cubicBezTo>
                    <a:cubicBezTo>
                      <a:pt x="0" y="628"/>
                      <a:pt x="1" y="629"/>
                      <a:pt x="2" y="629"/>
                    </a:cubicBezTo>
                    <a:cubicBezTo>
                      <a:pt x="4" y="629"/>
                      <a:pt x="5" y="628"/>
                      <a:pt x="5" y="627"/>
                    </a:cubicBezTo>
                    <a:cubicBezTo>
                      <a:pt x="5" y="625"/>
                      <a:pt x="4" y="624"/>
                      <a:pt x="2" y="624"/>
                    </a:cubicBezTo>
                    <a:close/>
                    <a:moveTo>
                      <a:pt x="2" y="5"/>
                    </a:moveTo>
                    <a:cubicBezTo>
                      <a:pt x="4" y="5"/>
                      <a:pt x="5" y="4"/>
                      <a:pt x="5" y="2"/>
                    </a:cubicBezTo>
                    <a:cubicBezTo>
                      <a:pt x="5" y="1"/>
                      <a:pt x="4" y="0"/>
                      <a:pt x="2" y="0"/>
                    </a:cubicBezTo>
                    <a:cubicBezTo>
                      <a:pt x="1" y="0"/>
                      <a:pt x="0" y="1"/>
                      <a:pt x="0" y="2"/>
                    </a:cubicBezTo>
                    <a:cubicBezTo>
                      <a:pt x="0" y="4"/>
                      <a:pt x="1" y="5"/>
                      <a:pt x="2" y="5"/>
                    </a:cubicBezTo>
                    <a:close/>
                    <a:moveTo>
                      <a:pt x="2" y="359"/>
                    </a:moveTo>
                    <a:cubicBezTo>
                      <a:pt x="1" y="359"/>
                      <a:pt x="0" y="360"/>
                      <a:pt x="0" y="362"/>
                    </a:cubicBezTo>
                    <a:cubicBezTo>
                      <a:pt x="0" y="363"/>
                      <a:pt x="1" y="364"/>
                      <a:pt x="2" y="364"/>
                    </a:cubicBezTo>
                    <a:cubicBezTo>
                      <a:pt x="4" y="364"/>
                      <a:pt x="5" y="363"/>
                      <a:pt x="5" y="362"/>
                    </a:cubicBezTo>
                    <a:cubicBezTo>
                      <a:pt x="5" y="360"/>
                      <a:pt x="4" y="359"/>
                      <a:pt x="2" y="359"/>
                    </a:cubicBezTo>
                    <a:close/>
                    <a:moveTo>
                      <a:pt x="2" y="605"/>
                    </a:moveTo>
                    <a:cubicBezTo>
                      <a:pt x="1" y="605"/>
                      <a:pt x="0" y="606"/>
                      <a:pt x="0" y="608"/>
                    </a:cubicBezTo>
                    <a:cubicBezTo>
                      <a:pt x="0" y="609"/>
                      <a:pt x="1" y="610"/>
                      <a:pt x="2" y="610"/>
                    </a:cubicBezTo>
                    <a:cubicBezTo>
                      <a:pt x="4" y="610"/>
                      <a:pt x="5" y="609"/>
                      <a:pt x="5" y="608"/>
                    </a:cubicBezTo>
                    <a:cubicBezTo>
                      <a:pt x="5" y="606"/>
                      <a:pt x="4" y="605"/>
                      <a:pt x="2" y="605"/>
                    </a:cubicBezTo>
                    <a:close/>
                    <a:moveTo>
                      <a:pt x="2" y="548"/>
                    </a:moveTo>
                    <a:cubicBezTo>
                      <a:pt x="1" y="548"/>
                      <a:pt x="0" y="549"/>
                      <a:pt x="0" y="551"/>
                    </a:cubicBezTo>
                    <a:cubicBezTo>
                      <a:pt x="0" y="553"/>
                      <a:pt x="1" y="554"/>
                      <a:pt x="2" y="554"/>
                    </a:cubicBezTo>
                    <a:cubicBezTo>
                      <a:pt x="4" y="554"/>
                      <a:pt x="5" y="552"/>
                      <a:pt x="5" y="551"/>
                    </a:cubicBezTo>
                    <a:cubicBezTo>
                      <a:pt x="5" y="549"/>
                      <a:pt x="4" y="548"/>
                      <a:pt x="2" y="548"/>
                    </a:cubicBezTo>
                    <a:close/>
                    <a:moveTo>
                      <a:pt x="2" y="586"/>
                    </a:moveTo>
                    <a:cubicBezTo>
                      <a:pt x="1" y="586"/>
                      <a:pt x="0" y="587"/>
                      <a:pt x="0" y="589"/>
                    </a:cubicBezTo>
                    <a:cubicBezTo>
                      <a:pt x="0" y="590"/>
                      <a:pt x="1" y="591"/>
                      <a:pt x="2" y="591"/>
                    </a:cubicBezTo>
                    <a:cubicBezTo>
                      <a:pt x="4" y="591"/>
                      <a:pt x="5" y="590"/>
                      <a:pt x="5" y="589"/>
                    </a:cubicBezTo>
                    <a:cubicBezTo>
                      <a:pt x="5" y="587"/>
                      <a:pt x="4" y="586"/>
                      <a:pt x="2" y="586"/>
                    </a:cubicBezTo>
                    <a:close/>
                    <a:moveTo>
                      <a:pt x="2" y="416"/>
                    </a:moveTo>
                    <a:cubicBezTo>
                      <a:pt x="1" y="416"/>
                      <a:pt x="0" y="417"/>
                      <a:pt x="0" y="418"/>
                    </a:cubicBezTo>
                    <a:cubicBezTo>
                      <a:pt x="0" y="420"/>
                      <a:pt x="1" y="421"/>
                      <a:pt x="2" y="421"/>
                    </a:cubicBezTo>
                    <a:cubicBezTo>
                      <a:pt x="4" y="421"/>
                      <a:pt x="5" y="420"/>
                      <a:pt x="5" y="419"/>
                    </a:cubicBezTo>
                    <a:cubicBezTo>
                      <a:pt x="5" y="417"/>
                      <a:pt x="4" y="416"/>
                      <a:pt x="2" y="416"/>
                    </a:cubicBezTo>
                    <a:close/>
                    <a:moveTo>
                      <a:pt x="2" y="113"/>
                    </a:moveTo>
                    <a:cubicBezTo>
                      <a:pt x="1" y="113"/>
                      <a:pt x="0" y="114"/>
                      <a:pt x="0" y="116"/>
                    </a:cubicBezTo>
                    <a:cubicBezTo>
                      <a:pt x="0" y="118"/>
                      <a:pt x="1" y="119"/>
                      <a:pt x="2" y="119"/>
                    </a:cubicBezTo>
                    <a:cubicBezTo>
                      <a:pt x="4" y="119"/>
                      <a:pt x="5" y="118"/>
                      <a:pt x="5" y="116"/>
                    </a:cubicBezTo>
                    <a:cubicBezTo>
                      <a:pt x="5" y="114"/>
                      <a:pt x="4" y="113"/>
                      <a:pt x="2" y="113"/>
                    </a:cubicBezTo>
                    <a:close/>
                    <a:moveTo>
                      <a:pt x="2" y="132"/>
                    </a:moveTo>
                    <a:cubicBezTo>
                      <a:pt x="1" y="132"/>
                      <a:pt x="0" y="133"/>
                      <a:pt x="0" y="135"/>
                    </a:cubicBezTo>
                    <a:cubicBezTo>
                      <a:pt x="0" y="136"/>
                      <a:pt x="1" y="137"/>
                      <a:pt x="2" y="137"/>
                    </a:cubicBezTo>
                    <a:cubicBezTo>
                      <a:pt x="4" y="137"/>
                      <a:pt x="5" y="136"/>
                      <a:pt x="5" y="135"/>
                    </a:cubicBezTo>
                    <a:cubicBezTo>
                      <a:pt x="5" y="133"/>
                      <a:pt x="4" y="132"/>
                      <a:pt x="2" y="132"/>
                    </a:cubicBezTo>
                    <a:close/>
                    <a:moveTo>
                      <a:pt x="2" y="151"/>
                    </a:moveTo>
                    <a:cubicBezTo>
                      <a:pt x="1" y="151"/>
                      <a:pt x="0" y="152"/>
                      <a:pt x="0" y="154"/>
                    </a:cubicBezTo>
                    <a:cubicBezTo>
                      <a:pt x="0" y="155"/>
                      <a:pt x="1" y="156"/>
                      <a:pt x="2" y="156"/>
                    </a:cubicBezTo>
                    <a:cubicBezTo>
                      <a:pt x="4" y="156"/>
                      <a:pt x="5" y="155"/>
                      <a:pt x="5" y="154"/>
                    </a:cubicBezTo>
                    <a:cubicBezTo>
                      <a:pt x="5" y="152"/>
                      <a:pt x="4" y="151"/>
                      <a:pt x="2" y="151"/>
                    </a:cubicBezTo>
                    <a:close/>
                    <a:moveTo>
                      <a:pt x="2" y="94"/>
                    </a:moveTo>
                    <a:cubicBezTo>
                      <a:pt x="1" y="94"/>
                      <a:pt x="0" y="95"/>
                      <a:pt x="0" y="97"/>
                    </a:cubicBezTo>
                    <a:cubicBezTo>
                      <a:pt x="0" y="99"/>
                      <a:pt x="1" y="100"/>
                      <a:pt x="2" y="100"/>
                    </a:cubicBezTo>
                    <a:cubicBezTo>
                      <a:pt x="4" y="100"/>
                      <a:pt x="5" y="99"/>
                      <a:pt x="5" y="97"/>
                    </a:cubicBezTo>
                    <a:cubicBezTo>
                      <a:pt x="5" y="95"/>
                      <a:pt x="4" y="94"/>
                      <a:pt x="2" y="94"/>
                    </a:cubicBezTo>
                    <a:close/>
                    <a:moveTo>
                      <a:pt x="2" y="19"/>
                    </a:moveTo>
                    <a:cubicBezTo>
                      <a:pt x="1" y="19"/>
                      <a:pt x="0" y="20"/>
                      <a:pt x="0" y="21"/>
                    </a:cubicBezTo>
                    <a:cubicBezTo>
                      <a:pt x="0" y="23"/>
                      <a:pt x="1" y="24"/>
                      <a:pt x="2" y="24"/>
                    </a:cubicBezTo>
                    <a:cubicBezTo>
                      <a:pt x="4" y="24"/>
                      <a:pt x="5" y="23"/>
                      <a:pt x="5" y="21"/>
                    </a:cubicBezTo>
                    <a:cubicBezTo>
                      <a:pt x="5" y="20"/>
                      <a:pt x="4" y="19"/>
                      <a:pt x="2" y="19"/>
                    </a:cubicBezTo>
                    <a:close/>
                    <a:moveTo>
                      <a:pt x="2" y="170"/>
                    </a:moveTo>
                    <a:cubicBezTo>
                      <a:pt x="1" y="170"/>
                      <a:pt x="0" y="171"/>
                      <a:pt x="0" y="173"/>
                    </a:cubicBezTo>
                    <a:cubicBezTo>
                      <a:pt x="0" y="174"/>
                      <a:pt x="1" y="175"/>
                      <a:pt x="2" y="175"/>
                    </a:cubicBezTo>
                    <a:cubicBezTo>
                      <a:pt x="4" y="175"/>
                      <a:pt x="5" y="174"/>
                      <a:pt x="5" y="173"/>
                    </a:cubicBezTo>
                    <a:cubicBezTo>
                      <a:pt x="5" y="171"/>
                      <a:pt x="4" y="170"/>
                      <a:pt x="2" y="170"/>
                    </a:cubicBezTo>
                    <a:close/>
                    <a:moveTo>
                      <a:pt x="2" y="38"/>
                    </a:moveTo>
                    <a:cubicBezTo>
                      <a:pt x="1" y="38"/>
                      <a:pt x="0" y="39"/>
                      <a:pt x="0" y="40"/>
                    </a:cubicBezTo>
                    <a:cubicBezTo>
                      <a:pt x="0" y="42"/>
                      <a:pt x="1" y="43"/>
                      <a:pt x="2" y="43"/>
                    </a:cubicBezTo>
                    <a:cubicBezTo>
                      <a:pt x="4" y="43"/>
                      <a:pt x="5" y="42"/>
                      <a:pt x="5" y="40"/>
                    </a:cubicBezTo>
                    <a:cubicBezTo>
                      <a:pt x="5" y="39"/>
                      <a:pt x="4" y="38"/>
                      <a:pt x="2" y="38"/>
                    </a:cubicBezTo>
                    <a:close/>
                    <a:moveTo>
                      <a:pt x="2" y="75"/>
                    </a:moveTo>
                    <a:cubicBezTo>
                      <a:pt x="1" y="75"/>
                      <a:pt x="0" y="77"/>
                      <a:pt x="0" y="78"/>
                    </a:cubicBezTo>
                    <a:cubicBezTo>
                      <a:pt x="0" y="80"/>
                      <a:pt x="1" y="81"/>
                      <a:pt x="2" y="81"/>
                    </a:cubicBezTo>
                    <a:cubicBezTo>
                      <a:pt x="4" y="81"/>
                      <a:pt x="5" y="80"/>
                      <a:pt x="5" y="78"/>
                    </a:cubicBezTo>
                    <a:cubicBezTo>
                      <a:pt x="5" y="77"/>
                      <a:pt x="4" y="75"/>
                      <a:pt x="2" y="75"/>
                    </a:cubicBezTo>
                    <a:close/>
                    <a:moveTo>
                      <a:pt x="2" y="57"/>
                    </a:moveTo>
                    <a:cubicBezTo>
                      <a:pt x="1" y="57"/>
                      <a:pt x="0" y="58"/>
                      <a:pt x="0" y="59"/>
                    </a:cubicBezTo>
                    <a:cubicBezTo>
                      <a:pt x="0" y="61"/>
                      <a:pt x="1" y="62"/>
                      <a:pt x="2" y="62"/>
                    </a:cubicBezTo>
                    <a:cubicBezTo>
                      <a:pt x="4" y="62"/>
                      <a:pt x="5" y="61"/>
                      <a:pt x="5" y="59"/>
                    </a:cubicBezTo>
                    <a:cubicBezTo>
                      <a:pt x="5" y="58"/>
                      <a:pt x="4" y="57"/>
                      <a:pt x="2" y="57"/>
                    </a:cubicBezTo>
                    <a:close/>
                    <a:moveTo>
                      <a:pt x="2" y="265"/>
                    </a:moveTo>
                    <a:cubicBezTo>
                      <a:pt x="1" y="265"/>
                      <a:pt x="0" y="266"/>
                      <a:pt x="0" y="267"/>
                    </a:cubicBezTo>
                    <a:cubicBezTo>
                      <a:pt x="0" y="269"/>
                      <a:pt x="1" y="270"/>
                      <a:pt x="2" y="270"/>
                    </a:cubicBezTo>
                    <a:cubicBezTo>
                      <a:pt x="4" y="270"/>
                      <a:pt x="5" y="269"/>
                      <a:pt x="5" y="267"/>
                    </a:cubicBezTo>
                    <a:cubicBezTo>
                      <a:pt x="5" y="266"/>
                      <a:pt x="4" y="265"/>
                      <a:pt x="2" y="265"/>
                    </a:cubicBezTo>
                    <a:close/>
                    <a:moveTo>
                      <a:pt x="2" y="189"/>
                    </a:moveTo>
                    <a:cubicBezTo>
                      <a:pt x="1" y="189"/>
                      <a:pt x="0" y="190"/>
                      <a:pt x="0" y="192"/>
                    </a:cubicBezTo>
                    <a:cubicBezTo>
                      <a:pt x="0" y="193"/>
                      <a:pt x="1" y="194"/>
                      <a:pt x="2" y="194"/>
                    </a:cubicBezTo>
                    <a:cubicBezTo>
                      <a:pt x="4" y="194"/>
                      <a:pt x="5" y="193"/>
                      <a:pt x="5" y="192"/>
                    </a:cubicBezTo>
                    <a:cubicBezTo>
                      <a:pt x="5" y="190"/>
                      <a:pt x="4" y="189"/>
                      <a:pt x="2" y="189"/>
                    </a:cubicBezTo>
                    <a:close/>
                    <a:moveTo>
                      <a:pt x="2" y="340"/>
                    </a:moveTo>
                    <a:cubicBezTo>
                      <a:pt x="1" y="340"/>
                      <a:pt x="0" y="341"/>
                      <a:pt x="0" y="343"/>
                    </a:cubicBezTo>
                    <a:cubicBezTo>
                      <a:pt x="0" y="344"/>
                      <a:pt x="1" y="346"/>
                      <a:pt x="2" y="346"/>
                    </a:cubicBezTo>
                    <a:cubicBezTo>
                      <a:pt x="4" y="346"/>
                      <a:pt x="5" y="344"/>
                      <a:pt x="5" y="343"/>
                    </a:cubicBezTo>
                    <a:cubicBezTo>
                      <a:pt x="5" y="341"/>
                      <a:pt x="4" y="340"/>
                      <a:pt x="2" y="340"/>
                    </a:cubicBezTo>
                    <a:close/>
                    <a:moveTo>
                      <a:pt x="2" y="302"/>
                    </a:moveTo>
                    <a:cubicBezTo>
                      <a:pt x="1" y="302"/>
                      <a:pt x="0" y="303"/>
                      <a:pt x="0" y="305"/>
                    </a:cubicBezTo>
                    <a:cubicBezTo>
                      <a:pt x="0" y="307"/>
                      <a:pt x="1" y="308"/>
                      <a:pt x="2" y="308"/>
                    </a:cubicBezTo>
                    <a:cubicBezTo>
                      <a:pt x="4" y="308"/>
                      <a:pt x="5" y="307"/>
                      <a:pt x="5" y="305"/>
                    </a:cubicBezTo>
                    <a:cubicBezTo>
                      <a:pt x="5" y="304"/>
                      <a:pt x="4" y="302"/>
                      <a:pt x="2" y="302"/>
                    </a:cubicBezTo>
                    <a:close/>
                    <a:moveTo>
                      <a:pt x="2" y="321"/>
                    </a:moveTo>
                    <a:cubicBezTo>
                      <a:pt x="1" y="321"/>
                      <a:pt x="0" y="322"/>
                      <a:pt x="0" y="324"/>
                    </a:cubicBezTo>
                    <a:cubicBezTo>
                      <a:pt x="0" y="326"/>
                      <a:pt x="1" y="327"/>
                      <a:pt x="2" y="327"/>
                    </a:cubicBezTo>
                    <a:cubicBezTo>
                      <a:pt x="4" y="327"/>
                      <a:pt x="5" y="326"/>
                      <a:pt x="5" y="324"/>
                    </a:cubicBezTo>
                    <a:cubicBezTo>
                      <a:pt x="5" y="322"/>
                      <a:pt x="4" y="321"/>
                      <a:pt x="2" y="321"/>
                    </a:cubicBezTo>
                    <a:close/>
                    <a:moveTo>
                      <a:pt x="2" y="284"/>
                    </a:moveTo>
                    <a:cubicBezTo>
                      <a:pt x="1" y="284"/>
                      <a:pt x="0" y="285"/>
                      <a:pt x="0" y="286"/>
                    </a:cubicBezTo>
                    <a:cubicBezTo>
                      <a:pt x="0" y="288"/>
                      <a:pt x="1" y="289"/>
                      <a:pt x="2" y="289"/>
                    </a:cubicBezTo>
                    <a:cubicBezTo>
                      <a:pt x="4" y="289"/>
                      <a:pt x="5" y="288"/>
                      <a:pt x="5" y="286"/>
                    </a:cubicBezTo>
                    <a:cubicBezTo>
                      <a:pt x="5" y="285"/>
                      <a:pt x="4" y="284"/>
                      <a:pt x="2" y="284"/>
                    </a:cubicBezTo>
                    <a:close/>
                    <a:moveTo>
                      <a:pt x="2" y="208"/>
                    </a:moveTo>
                    <a:cubicBezTo>
                      <a:pt x="1" y="208"/>
                      <a:pt x="0" y="209"/>
                      <a:pt x="0" y="210"/>
                    </a:cubicBezTo>
                    <a:cubicBezTo>
                      <a:pt x="0" y="212"/>
                      <a:pt x="1" y="213"/>
                      <a:pt x="2" y="213"/>
                    </a:cubicBezTo>
                    <a:cubicBezTo>
                      <a:pt x="4" y="213"/>
                      <a:pt x="5" y="212"/>
                      <a:pt x="5" y="211"/>
                    </a:cubicBezTo>
                    <a:cubicBezTo>
                      <a:pt x="5" y="209"/>
                      <a:pt x="4" y="208"/>
                      <a:pt x="2" y="208"/>
                    </a:cubicBezTo>
                    <a:close/>
                    <a:moveTo>
                      <a:pt x="2" y="246"/>
                    </a:moveTo>
                    <a:cubicBezTo>
                      <a:pt x="1" y="246"/>
                      <a:pt x="0" y="247"/>
                      <a:pt x="0" y="248"/>
                    </a:cubicBezTo>
                    <a:cubicBezTo>
                      <a:pt x="0" y="250"/>
                      <a:pt x="1" y="251"/>
                      <a:pt x="2" y="251"/>
                    </a:cubicBezTo>
                    <a:cubicBezTo>
                      <a:pt x="4" y="251"/>
                      <a:pt x="5" y="250"/>
                      <a:pt x="5" y="248"/>
                    </a:cubicBezTo>
                    <a:cubicBezTo>
                      <a:pt x="5" y="247"/>
                      <a:pt x="4" y="246"/>
                      <a:pt x="2" y="246"/>
                    </a:cubicBezTo>
                    <a:close/>
                    <a:moveTo>
                      <a:pt x="2" y="227"/>
                    </a:moveTo>
                    <a:cubicBezTo>
                      <a:pt x="1" y="227"/>
                      <a:pt x="0" y="228"/>
                      <a:pt x="0" y="229"/>
                    </a:cubicBezTo>
                    <a:cubicBezTo>
                      <a:pt x="0" y="231"/>
                      <a:pt x="1" y="232"/>
                      <a:pt x="2" y="232"/>
                    </a:cubicBezTo>
                    <a:cubicBezTo>
                      <a:pt x="4" y="232"/>
                      <a:pt x="5" y="231"/>
                      <a:pt x="5" y="229"/>
                    </a:cubicBezTo>
                    <a:cubicBezTo>
                      <a:pt x="5" y="228"/>
                      <a:pt x="4" y="227"/>
                      <a:pt x="2" y="227"/>
                    </a:cubicBez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4" name="Freeform 8"/>
              <p:cNvSpPr>
                <a:spLocks noEditPoints="1"/>
              </p:cNvSpPr>
              <p:nvPr/>
            </p:nvSpPr>
            <p:spPr bwMode="auto">
              <a:xfrm>
                <a:off x="11479192" y="993478"/>
                <a:ext cx="14850" cy="1256326"/>
              </a:xfrm>
              <a:custGeom>
                <a:avLst/>
                <a:gdLst>
                  <a:gd name="T0" fmla="*/ 0 w 5"/>
                  <a:gd name="T1" fmla="*/ 287 h 422"/>
                  <a:gd name="T2" fmla="*/ 5 w 5"/>
                  <a:gd name="T3" fmla="*/ 287 h 422"/>
                  <a:gd name="T4" fmla="*/ 2 w 5"/>
                  <a:gd name="T5" fmla="*/ 265 h 422"/>
                  <a:gd name="T6" fmla="*/ 2 w 5"/>
                  <a:gd name="T7" fmla="*/ 270 h 422"/>
                  <a:gd name="T8" fmla="*/ 2 w 5"/>
                  <a:gd name="T9" fmla="*/ 265 h 422"/>
                  <a:gd name="T10" fmla="*/ 0 w 5"/>
                  <a:gd name="T11" fmla="*/ 211 h 422"/>
                  <a:gd name="T12" fmla="*/ 5 w 5"/>
                  <a:gd name="T13" fmla="*/ 211 h 422"/>
                  <a:gd name="T14" fmla="*/ 2 w 5"/>
                  <a:gd name="T15" fmla="*/ 246 h 422"/>
                  <a:gd name="T16" fmla="*/ 2 w 5"/>
                  <a:gd name="T17" fmla="*/ 251 h 422"/>
                  <a:gd name="T18" fmla="*/ 2 w 5"/>
                  <a:gd name="T19" fmla="*/ 246 h 422"/>
                  <a:gd name="T20" fmla="*/ 0 w 5"/>
                  <a:gd name="T21" fmla="*/ 230 h 422"/>
                  <a:gd name="T22" fmla="*/ 5 w 5"/>
                  <a:gd name="T23" fmla="*/ 230 h 422"/>
                  <a:gd name="T24" fmla="*/ 2 w 5"/>
                  <a:gd name="T25" fmla="*/ 133 h 422"/>
                  <a:gd name="T26" fmla="*/ 2 w 5"/>
                  <a:gd name="T27" fmla="*/ 138 h 422"/>
                  <a:gd name="T28" fmla="*/ 2 w 5"/>
                  <a:gd name="T29" fmla="*/ 133 h 422"/>
                  <a:gd name="T30" fmla="*/ 0 w 5"/>
                  <a:gd name="T31" fmla="*/ 192 h 422"/>
                  <a:gd name="T32" fmla="*/ 5 w 5"/>
                  <a:gd name="T33" fmla="*/ 192 h 422"/>
                  <a:gd name="T34" fmla="*/ 2 w 5"/>
                  <a:gd name="T35" fmla="*/ 152 h 422"/>
                  <a:gd name="T36" fmla="*/ 2 w 5"/>
                  <a:gd name="T37" fmla="*/ 157 h 422"/>
                  <a:gd name="T38" fmla="*/ 2 w 5"/>
                  <a:gd name="T39" fmla="*/ 152 h 422"/>
                  <a:gd name="T40" fmla="*/ 0 w 5"/>
                  <a:gd name="T41" fmla="*/ 324 h 422"/>
                  <a:gd name="T42" fmla="*/ 5 w 5"/>
                  <a:gd name="T43" fmla="*/ 324 h 422"/>
                  <a:gd name="T44" fmla="*/ 2 w 5"/>
                  <a:gd name="T45" fmla="*/ 397 h 422"/>
                  <a:gd name="T46" fmla="*/ 2 w 5"/>
                  <a:gd name="T47" fmla="*/ 403 h 422"/>
                  <a:gd name="T48" fmla="*/ 2 w 5"/>
                  <a:gd name="T49" fmla="*/ 397 h 422"/>
                  <a:gd name="T50" fmla="*/ 0 w 5"/>
                  <a:gd name="T51" fmla="*/ 419 h 422"/>
                  <a:gd name="T52" fmla="*/ 5 w 5"/>
                  <a:gd name="T53" fmla="*/ 419 h 422"/>
                  <a:gd name="T54" fmla="*/ 2 w 5"/>
                  <a:gd name="T55" fmla="*/ 379 h 422"/>
                  <a:gd name="T56" fmla="*/ 2 w 5"/>
                  <a:gd name="T57" fmla="*/ 384 h 422"/>
                  <a:gd name="T58" fmla="*/ 2 w 5"/>
                  <a:gd name="T59" fmla="*/ 379 h 422"/>
                  <a:gd name="T60" fmla="*/ 0 w 5"/>
                  <a:gd name="T61" fmla="*/ 116 h 422"/>
                  <a:gd name="T62" fmla="*/ 5 w 5"/>
                  <a:gd name="T63" fmla="*/ 116 h 422"/>
                  <a:gd name="T64" fmla="*/ 2 w 5"/>
                  <a:gd name="T65" fmla="*/ 360 h 422"/>
                  <a:gd name="T66" fmla="*/ 2 w 5"/>
                  <a:gd name="T67" fmla="*/ 365 h 422"/>
                  <a:gd name="T68" fmla="*/ 2 w 5"/>
                  <a:gd name="T69" fmla="*/ 360 h 422"/>
                  <a:gd name="T70" fmla="*/ 0 w 5"/>
                  <a:gd name="T71" fmla="*/ 306 h 422"/>
                  <a:gd name="T72" fmla="*/ 5 w 5"/>
                  <a:gd name="T73" fmla="*/ 306 h 422"/>
                  <a:gd name="T74" fmla="*/ 2 w 5"/>
                  <a:gd name="T75" fmla="*/ 341 h 422"/>
                  <a:gd name="T76" fmla="*/ 2 w 5"/>
                  <a:gd name="T77" fmla="*/ 346 h 422"/>
                  <a:gd name="T78" fmla="*/ 2 w 5"/>
                  <a:gd name="T79" fmla="*/ 341 h 422"/>
                  <a:gd name="T80" fmla="*/ 0 w 5"/>
                  <a:gd name="T81" fmla="*/ 173 h 422"/>
                  <a:gd name="T82" fmla="*/ 5 w 5"/>
                  <a:gd name="T83" fmla="*/ 173 h 422"/>
                  <a:gd name="T84" fmla="*/ 2 w 5"/>
                  <a:gd name="T85" fmla="*/ 19 h 422"/>
                  <a:gd name="T86" fmla="*/ 2 w 5"/>
                  <a:gd name="T87" fmla="*/ 25 h 422"/>
                  <a:gd name="T88" fmla="*/ 2 w 5"/>
                  <a:gd name="T89" fmla="*/ 19 h 422"/>
                  <a:gd name="T90" fmla="*/ 0 w 5"/>
                  <a:gd name="T91" fmla="*/ 98 h 422"/>
                  <a:gd name="T92" fmla="*/ 5 w 5"/>
                  <a:gd name="T93" fmla="*/ 98 h 422"/>
                  <a:gd name="T94" fmla="*/ 2 w 5"/>
                  <a:gd name="T95" fmla="*/ 57 h 422"/>
                  <a:gd name="T96" fmla="*/ 2 w 5"/>
                  <a:gd name="T97" fmla="*/ 62 h 422"/>
                  <a:gd name="T98" fmla="*/ 2 w 5"/>
                  <a:gd name="T99" fmla="*/ 57 h 422"/>
                  <a:gd name="T100" fmla="*/ 0 w 5"/>
                  <a:gd name="T101" fmla="*/ 79 h 422"/>
                  <a:gd name="T102" fmla="*/ 5 w 5"/>
                  <a:gd name="T103" fmla="*/ 79 h 422"/>
                  <a:gd name="T104" fmla="*/ 2 w 5"/>
                  <a:gd name="T105" fmla="*/ 38 h 422"/>
                  <a:gd name="T106" fmla="*/ 2 w 5"/>
                  <a:gd name="T107" fmla="*/ 43 h 422"/>
                  <a:gd name="T108" fmla="*/ 2 w 5"/>
                  <a:gd name="T109" fmla="*/ 38 h 422"/>
                  <a:gd name="T110" fmla="*/ 0 w 5"/>
                  <a:gd name="T111" fmla="*/ 3 h 422"/>
                  <a:gd name="T112" fmla="*/ 5 w 5"/>
                  <a:gd name="T113" fmla="*/ 3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 h="422">
                    <a:moveTo>
                      <a:pt x="2" y="284"/>
                    </a:moveTo>
                    <a:cubicBezTo>
                      <a:pt x="1" y="284"/>
                      <a:pt x="0" y="285"/>
                      <a:pt x="0" y="287"/>
                    </a:cubicBezTo>
                    <a:cubicBezTo>
                      <a:pt x="0" y="288"/>
                      <a:pt x="1" y="289"/>
                      <a:pt x="2" y="289"/>
                    </a:cubicBezTo>
                    <a:cubicBezTo>
                      <a:pt x="4" y="289"/>
                      <a:pt x="5" y="288"/>
                      <a:pt x="5" y="287"/>
                    </a:cubicBezTo>
                    <a:cubicBezTo>
                      <a:pt x="5" y="285"/>
                      <a:pt x="4" y="284"/>
                      <a:pt x="2" y="284"/>
                    </a:cubicBezTo>
                    <a:close/>
                    <a:moveTo>
                      <a:pt x="2" y="265"/>
                    </a:moveTo>
                    <a:cubicBezTo>
                      <a:pt x="1" y="265"/>
                      <a:pt x="0" y="266"/>
                      <a:pt x="0" y="268"/>
                    </a:cubicBezTo>
                    <a:cubicBezTo>
                      <a:pt x="0" y="269"/>
                      <a:pt x="1" y="270"/>
                      <a:pt x="2" y="270"/>
                    </a:cubicBezTo>
                    <a:cubicBezTo>
                      <a:pt x="4" y="270"/>
                      <a:pt x="5" y="269"/>
                      <a:pt x="5" y="268"/>
                    </a:cubicBezTo>
                    <a:cubicBezTo>
                      <a:pt x="5" y="266"/>
                      <a:pt x="4" y="265"/>
                      <a:pt x="2" y="265"/>
                    </a:cubicBezTo>
                    <a:close/>
                    <a:moveTo>
                      <a:pt x="2" y="208"/>
                    </a:moveTo>
                    <a:cubicBezTo>
                      <a:pt x="1" y="208"/>
                      <a:pt x="0" y="209"/>
                      <a:pt x="0" y="211"/>
                    </a:cubicBezTo>
                    <a:cubicBezTo>
                      <a:pt x="0" y="213"/>
                      <a:pt x="1" y="214"/>
                      <a:pt x="2" y="214"/>
                    </a:cubicBezTo>
                    <a:cubicBezTo>
                      <a:pt x="4" y="214"/>
                      <a:pt x="5" y="213"/>
                      <a:pt x="5" y="211"/>
                    </a:cubicBezTo>
                    <a:cubicBezTo>
                      <a:pt x="5" y="209"/>
                      <a:pt x="4" y="208"/>
                      <a:pt x="2" y="208"/>
                    </a:cubicBezTo>
                    <a:close/>
                    <a:moveTo>
                      <a:pt x="2" y="246"/>
                    </a:moveTo>
                    <a:cubicBezTo>
                      <a:pt x="1" y="246"/>
                      <a:pt x="0" y="247"/>
                      <a:pt x="0" y="249"/>
                    </a:cubicBezTo>
                    <a:cubicBezTo>
                      <a:pt x="0" y="250"/>
                      <a:pt x="1" y="251"/>
                      <a:pt x="2" y="251"/>
                    </a:cubicBezTo>
                    <a:cubicBezTo>
                      <a:pt x="4" y="251"/>
                      <a:pt x="5" y="250"/>
                      <a:pt x="5" y="249"/>
                    </a:cubicBezTo>
                    <a:cubicBezTo>
                      <a:pt x="5" y="247"/>
                      <a:pt x="4" y="246"/>
                      <a:pt x="2" y="246"/>
                    </a:cubicBezTo>
                    <a:close/>
                    <a:moveTo>
                      <a:pt x="2" y="227"/>
                    </a:moveTo>
                    <a:cubicBezTo>
                      <a:pt x="1" y="227"/>
                      <a:pt x="0" y="228"/>
                      <a:pt x="0" y="230"/>
                    </a:cubicBezTo>
                    <a:cubicBezTo>
                      <a:pt x="0" y="232"/>
                      <a:pt x="1" y="233"/>
                      <a:pt x="2" y="233"/>
                    </a:cubicBezTo>
                    <a:cubicBezTo>
                      <a:pt x="4" y="233"/>
                      <a:pt x="5" y="231"/>
                      <a:pt x="5" y="230"/>
                    </a:cubicBezTo>
                    <a:cubicBezTo>
                      <a:pt x="5" y="228"/>
                      <a:pt x="4" y="227"/>
                      <a:pt x="2" y="227"/>
                    </a:cubicBezTo>
                    <a:close/>
                    <a:moveTo>
                      <a:pt x="2" y="133"/>
                    </a:moveTo>
                    <a:cubicBezTo>
                      <a:pt x="1" y="133"/>
                      <a:pt x="0" y="134"/>
                      <a:pt x="0" y="135"/>
                    </a:cubicBezTo>
                    <a:cubicBezTo>
                      <a:pt x="0" y="137"/>
                      <a:pt x="1" y="138"/>
                      <a:pt x="2" y="138"/>
                    </a:cubicBezTo>
                    <a:cubicBezTo>
                      <a:pt x="4" y="138"/>
                      <a:pt x="5" y="137"/>
                      <a:pt x="5" y="135"/>
                    </a:cubicBezTo>
                    <a:cubicBezTo>
                      <a:pt x="5" y="134"/>
                      <a:pt x="4" y="133"/>
                      <a:pt x="2" y="133"/>
                    </a:cubicBezTo>
                    <a:close/>
                    <a:moveTo>
                      <a:pt x="2" y="189"/>
                    </a:moveTo>
                    <a:cubicBezTo>
                      <a:pt x="1" y="189"/>
                      <a:pt x="0" y="191"/>
                      <a:pt x="0" y="192"/>
                    </a:cubicBezTo>
                    <a:cubicBezTo>
                      <a:pt x="0" y="194"/>
                      <a:pt x="1" y="195"/>
                      <a:pt x="2" y="195"/>
                    </a:cubicBezTo>
                    <a:cubicBezTo>
                      <a:pt x="4" y="195"/>
                      <a:pt x="5" y="194"/>
                      <a:pt x="5" y="192"/>
                    </a:cubicBezTo>
                    <a:cubicBezTo>
                      <a:pt x="5" y="191"/>
                      <a:pt x="4" y="189"/>
                      <a:pt x="2" y="189"/>
                    </a:cubicBezTo>
                    <a:close/>
                    <a:moveTo>
                      <a:pt x="2" y="152"/>
                    </a:moveTo>
                    <a:cubicBezTo>
                      <a:pt x="1" y="152"/>
                      <a:pt x="0" y="153"/>
                      <a:pt x="0" y="154"/>
                    </a:cubicBezTo>
                    <a:cubicBezTo>
                      <a:pt x="0" y="156"/>
                      <a:pt x="1" y="157"/>
                      <a:pt x="2" y="157"/>
                    </a:cubicBezTo>
                    <a:cubicBezTo>
                      <a:pt x="4" y="157"/>
                      <a:pt x="5" y="156"/>
                      <a:pt x="5" y="154"/>
                    </a:cubicBezTo>
                    <a:cubicBezTo>
                      <a:pt x="5" y="153"/>
                      <a:pt x="4" y="152"/>
                      <a:pt x="2" y="152"/>
                    </a:cubicBezTo>
                    <a:close/>
                    <a:moveTo>
                      <a:pt x="2" y="322"/>
                    </a:moveTo>
                    <a:cubicBezTo>
                      <a:pt x="1" y="322"/>
                      <a:pt x="0" y="323"/>
                      <a:pt x="0" y="324"/>
                    </a:cubicBezTo>
                    <a:cubicBezTo>
                      <a:pt x="0" y="326"/>
                      <a:pt x="1" y="327"/>
                      <a:pt x="2" y="327"/>
                    </a:cubicBezTo>
                    <a:cubicBezTo>
                      <a:pt x="4" y="327"/>
                      <a:pt x="5" y="326"/>
                      <a:pt x="5" y="324"/>
                    </a:cubicBezTo>
                    <a:cubicBezTo>
                      <a:pt x="5" y="323"/>
                      <a:pt x="4" y="322"/>
                      <a:pt x="2" y="322"/>
                    </a:cubicBezTo>
                    <a:close/>
                    <a:moveTo>
                      <a:pt x="2" y="397"/>
                    </a:moveTo>
                    <a:cubicBezTo>
                      <a:pt x="1" y="397"/>
                      <a:pt x="0" y="399"/>
                      <a:pt x="0" y="400"/>
                    </a:cubicBezTo>
                    <a:cubicBezTo>
                      <a:pt x="0" y="402"/>
                      <a:pt x="1" y="403"/>
                      <a:pt x="2" y="403"/>
                    </a:cubicBezTo>
                    <a:cubicBezTo>
                      <a:pt x="4" y="403"/>
                      <a:pt x="5" y="402"/>
                      <a:pt x="5" y="400"/>
                    </a:cubicBezTo>
                    <a:cubicBezTo>
                      <a:pt x="5" y="399"/>
                      <a:pt x="4" y="397"/>
                      <a:pt x="2" y="397"/>
                    </a:cubicBezTo>
                    <a:close/>
                    <a:moveTo>
                      <a:pt x="2" y="416"/>
                    </a:moveTo>
                    <a:cubicBezTo>
                      <a:pt x="1" y="416"/>
                      <a:pt x="0" y="417"/>
                      <a:pt x="0" y="419"/>
                    </a:cubicBezTo>
                    <a:cubicBezTo>
                      <a:pt x="0" y="421"/>
                      <a:pt x="1" y="422"/>
                      <a:pt x="2" y="422"/>
                    </a:cubicBezTo>
                    <a:cubicBezTo>
                      <a:pt x="4" y="422"/>
                      <a:pt x="5" y="421"/>
                      <a:pt x="5" y="419"/>
                    </a:cubicBezTo>
                    <a:cubicBezTo>
                      <a:pt x="5" y="417"/>
                      <a:pt x="4" y="416"/>
                      <a:pt x="2" y="416"/>
                    </a:cubicBezTo>
                    <a:close/>
                    <a:moveTo>
                      <a:pt x="2" y="379"/>
                    </a:moveTo>
                    <a:cubicBezTo>
                      <a:pt x="1" y="379"/>
                      <a:pt x="0" y="380"/>
                      <a:pt x="0" y="381"/>
                    </a:cubicBezTo>
                    <a:cubicBezTo>
                      <a:pt x="0" y="383"/>
                      <a:pt x="1" y="384"/>
                      <a:pt x="2" y="384"/>
                    </a:cubicBezTo>
                    <a:cubicBezTo>
                      <a:pt x="4" y="384"/>
                      <a:pt x="5" y="383"/>
                      <a:pt x="5" y="381"/>
                    </a:cubicBezTo>
                    <a:cubicBezTo>
                      <a:pt x="5" y="380"/>
                      <a:pt x="4" y="379"/>
                      <a:pt x="2" y="379"/>
                    </a:cubicBezTo>
                    <a:close/>
                    <a:moveTo>
                      <a:pt x="2" y="114"/>
                    </a:moveTo>
                    <a:cubicBezTo>
                      <a:pt x="1" y="114"/>
                      <a:pt x="0" y="115"/>
                      <a:pt x="0" y="116"/>
                    </a:cubicBezTo>
                    <a:cubicBezTo>
                      <a:pt x="0" y="118"/>
                      <a:pt x="1" y="119"/>
                      <a:pt x="2" y="119"/>
                    </a:cubicBezTo>
                    <a:cubicBezTo>
                      <a:pt x="4" y="119"/>
                      <a:pt x="5" y="118"/>
                      <a:pt x="5" y="116"/>
                    </a:cubicBezTo>
                    <a:cubicBezTo>
                      <a:pt x="5" y="115"/>
                      <a:pt x="4" y="114"/>
                      <a:pt x="2" y="114"/>
                    </a:cubicBezTo>
                    <a:close/>
                    <a:moveTo>
                      <a:pt x="2" y="360"/>
                    </a:moveTo>
                    <a:cubicBezTo>
                      <a:pt x="1" y="360"/>
                      <a:pt x="0" y="361"/>
                      <a:pt x="0" y="362"/>
                    </a:cubicBezTo>
                    <a:cubicBezTo>
                      <a:pt x="0" y="364"/>
                      <a:pt x="1" y="365"/>
                      <a:pt x="2" y="365"/>
                    </a:cubicBezTo>
                    <a:cubicBezTo>
                      <a:pt x="4" y="365"/>
                      <a:pt x="5" y="364"/>
                      <a:pt x="5" y="362"/>
                    </a:cubicBezTo>
                    <a:cubicBezTo>
                      <a:pt x="5" y="361"/>
                      <a:pt x="4" y="360"/>
                      <a:pt x="2" y="360"/>
                    </a:cubicBezTo>
                    <a:close/>
                    <a:moveTo>
                      <a:pt x="2" y="303"/>
                    </a:moveTo>
                    <a:cubicBezTo>
                      <a:pt x="1" y="303"/>
                      <a:pt x="0" y="304"/>
                      <a:pt x="0" y="306"/>
                    </a:cubicBezTo>
                    <a:cubicBezTo>
                      <a:pt x="0" y="307"/>
                      <a:pt x="1" y="308"/>
                      <a:pt x="2" y="308"/>
                    </a:cubicBezTo>
                    <a:cubicBezTo>
                      <a:pt x="4" y="308"/>
                      <a:pt x="5" y="307"/>
                      <a:pt x="5" y="306"/>
                    </a:cubicBezTo>
                    <a:cubicBezTo>
                      <a:pt x="5" y="304"/>
                      <a:pt x="4" y="303"/>
                      <a:pt x="2" y="303"/>
                    </a:cubicBezTo>
                    <a:close/>
                    <a:moveTo>
                      <a:pt x="2" y="341"/>
                    </a:moveTo>
                    <a:cubicBezTo>
                      <a:pt x="1" y="341"/>
                      <a:pt x="0" y="342"/>
                      <a:pt x="0" y="343"/>
                    </a:cubicBezTo>
                    <a:cubicBezTo>
                      <a:pt x="0" y="345"/>
                      <a:pt x="1" y="346"/>
                      <a:pt x="2" y="346"/>
                    </a:cubicBezTo>
                    <a:cubicBezTo>
                      <a:pt x="4" y="346"/>
                      <a:pt x="5" y="345"/>
                      <a:pt x="5" y="343"/>
                    </a:cubicBezTo>
                    <a:cubicBezTo>
                      <a:pt x="5" y="342"/>
                      <a:pt x="4" y="341"/>
                      <a:pt x="2" y="341"/>
                    </a:cubicBezTo>
                    <a:close/>
                    <a:moveTo>
                      <a:pt x="2" y="171"/>
                    </a:moveTo>
                    <a:cubicBezTo>
                      <a:pt x="1" y="171"/>
                      <a:pt x="0" y="172"/>
                      <a:pt x="0" y="173"/>
                    </a:cubicBezTo>
                    <a:cubicBezTo>
                      <a:pt x="0" y="175"/>
                      <a:pt x="1" y="176"/>
                      <a:pt x="2" y="176"/>
                    </a:cubicBezTo>
                    <a:cubicBezTo>
                      <a:pt x="4" y="176"/>
                      <a:pt x="5" y="175"/>
                      <a:pt x="5" y="173"/>
                    </a:cubicBezTo>
                    <a:cubicBezTo>
                      <a:pt x="5" y="172"/>
                      <a:pt x="4" y="171"/>
                      <a:pt x="2" y="171"/>
                    </a:cubicBezTo>
                    <a:close/>
                    <a:moveTo>
                      <a:pt x="2" y="19"/>
                    </a:moveTo>
                    <a:cubicBezTo>
                      <a:pt x="1" y="19"/>
                      <a:pt x="0" y="20"/>
                      <a:pt x="0" y="22"/>
                    </a:cubicBezTo>
                    <a:cubicBezTo>
                      <a:pt x="0" y="23"/>
                      <a:pt x="1" y="25"/>
                      <a:pt x="2" y="25"/>
                    </a:cubicBezTo>
                    <a:cubicBezTo>
                      <a:pt x="4" y="25"/>
                      <a:pt x="5" y="23"/>
                      <a:pt x="5" y="22"/>
                    </a:cubicBezTo>
                    <a:cubicBezTo>
                      <a:pt x="5" y="20"/>
                      <a:pt x="4" y="19"/>
                      <a:pt x="2" y="19"/>
                    </a:cubicBezTo>
                    <a:close/>
                    <a:moveTo>
                      <a:pt x="2" y="95"/>
                    </a:moveTo>
                    <a:cubicBezTo>
                      <a:pt x="1" y="95"/>
                      <a:pt x="0" y="96"/>
                      <a:pt x="0" y="98"/>
                    </a:cubicBezTo>
                    <a:cubicBezTo>
                      <a:pt x="0" y="99"/>
                      <a:pt x="1" y="100"/>
                      <a:pt x="2" y="100"/>
                    </a:cubicBezTo>
                    <a:cubicBezTo>
                      <a:pt x="4" y="100"/>
                      <a:pt x="5" y="99"/>
                      <a:pt x="5" y="98"/>
                    </a:cubicBezTo>
                    <a:cubicBezTo>
                      <a:pt x="5" y="96"/>
                      <a:pt x="4" y="95"/>
                      <a:pt x="2" y="95"/>
                    </a:cubicBezTo>
                    <a:close/>
                    <a:moveTo>
                      <a:pt x="2" y="57"/>
                    </a:moveTo>
                    <a:cubicBezTo>
                      <a:pt x="1" y="57"/>
                      <a:pt x="0" y="58"/>
                      <a:pt x="0" y="60"/>
                    </a:cubicBezTo>
                    <a:cubicBezTo>
                      <a:pt x="0" y="61"/>
                      <a:pt x="1" y="62"/>
                      <a:pt x="2" y="62"/>
                    </a:cubicBezTo>
                    <a:cubicBezTo>
                      <a:pt x="4" y="62"/>
                      <a:pt x="5" y="61"/>
                      <a:pt x="5" y="60"/>
                    </a:cubicBezTo>
                    <a:cubicBezTo>
                      <a:pt x="5" y="58"/>
                      <a:pt x="4" y="57"/>
                      <a:pt x="2" y="57"/>
                    </a:cubicBezTo>
                    <a:close/>
                    <a:moveTo>
                      <a:pt x="2" y="76"/>
                    </a:moveTo>
                    <a:cubicBezTo>
                      <a:pt x="1" y="76"/>
                      <a:pt x="0" y="77"/>
                      <a:pt x="0" y="79"/>
                    </a:cubicBezTo>
                    <a:cubicBezTo>
                      <a:pt x="0" y="80"/>
                      <a:pt x="1" y="81"/>
                      <a:pt x="2" y="81"/>
                    </a:cubicBezTo>
                    <a:cubicBezTo>
                      <a:pt x="4" y="81"/>
                      <a:pt x="5" y="80"/>
                      <a:pt x="5" y="79"/>
                    </a:cubicBezTo>
                    <a:cubicBezTo>
                      <a:pt x="5" y="77"/>
                      <a:pt x="4" y="76"/>
                      <a:pt x="2" y="76"/>
                    </a:cubicBezTo>
                    <a:close/>
                    <a:moveTo>
                      <a:pt x="2" y="38"/>
                    </a:moveTo>
                    <a:cubicBezTo>
                      <a:pt x="1" y="38"/>
                      <a:pt x="0" y="39"/>
                      <a:pt x="0" y="41"/>
                    </a:cubicBezTo>
                    <a:cubicBezTo>
                      <a:pt x="0" y="42"/>
                      <a:pt x="1" y="43"/>
                      <a:pt x="2" y="43"/>
                    </a:cubicBezTo>
                    <a:cubicBezTo>
                      <a:pt x="4" y="43"/>
                      <a:pt x="5" y="42"/>
                      <a:pt x="5" y="41"/>
                    </a:cubicBezTo>
                    <a:cubicBezTo>
                      <a:pt x="5" y="39"/>
                      <a:pt x="4" y="38"/>
                      <a:pt x="2" y="38"/>
                    </a:cubicBezTo>
                    <a:close/>
                    <a:moveTo>
                      <a:pt x="2" y="0"/>
                    </a:moveTo>
                    <a:cubicBezTo>
                      <a:pt x="1" y="0"/>
                      <a:pt x="0" y="1"/>
                      <a:pt x="0" y="3"/>
                    </a:cubicBezTo>
                    <a:cubicBezTo>
                      <a:pt x="0" y="5"/>
                      <a:pt x="1" y="6"/>
                      <a:pt x="2" y="6"/>
                    </a:cubicBezTo>
                    <a:cubicBezTo>
                      <a:pt x="4" y="6"/>
                      <a:pt x="5" y="5"/>
                      <a:pt x="5" y="3"/>
                    </a:cubicBezTo>
                    <a:cubicBezTo>
                      <a:pt x="5" y="1"/>
                      <a:pt x="4" y="0"/>
                      <a:pt x="2" y="0"/>
                    </a:cubicBezTo>
                    <a:close/>
                  </a:path>
                </a:pathLst>
              </a:custGeom>
              <a:solidFill>
                <a:schemeClr val="tx2"/>
              </a:solidFill>
              <a:ln>
                <a:noFill/>
              </a:ln>
            </p:spPr>
            <p:txBody>
              <a:bodyPr vert="horz" wrap="square" lIns="91440" tIns="45720" rIns="91440" bIns="45720" numCol="1" anchor="t" anchorCtr="0" compatLnSpc="1"/>
              <a:lstStyle/>
              <a:p>
                <a:endParaRPr lang="en-US"/>
              </a:p>
            </p:txBody>
          </p:sp>
        </p:grpSp>
        <p:sp>
          <p:nvSpPr>
            <p:cNvPr id="36" name="Freeform 9"/>
            <p:cNvSpPr>
              <a:spLocks noEditPoints="1"/>
            </p:cNvSpPr>
            <p:nvPr/>
          </p:nvSpPr>
          <p:spPr bwMode="auto">
            <a:xfrm>
              <a:off x="11351481" y="3396237"/>
              <a:ext cx="270273" cy="616283"/>
            </a:xfrm>
            <a:custGeom>
              <a:avLst/>
              <a:gdLst>
                <a:gd name="T0" fmla="*/ 87 w 91"/>
                <a:gd name="T1" fmla="*/ 33 h 207"/>
                <a:gd name="T2" fmla="*/ 28 w 91"/>
                <a:gd name="T3" fmla="*/ 10 h 207"/>
                <a:gd name="T4" fmla="*/ 0 w 91"/>
                <a:gd name="T5" fmla="*/ 52 h 207"/>
                <a:gd name="T6" fmla="*/ 0 w 91"/>
                <a:gd name="T7" fmla="*/ 106 h 207"/>
                <a:gd name="T8" fmla="*/ 1 w 91"/>
                <a:gd name="T9" fmla="*/ 115 h 207"/>
                <a:gd name="T10" fmla="*/ 53 w 91"/>
                <a:gd name="T11" fmla="*/ 150 h 207"/>
                <a:gd name="T12" fmla="*/ 91 w 91"/>
                <a:gd name="T13" fmla="*/ 106 h 207"/>
                <a:gd name="T14" fmla="*/ 91 w 91"/>
                <a:gd name="T15" fmla="*/ 79 h 207"/>
                <a:gd name="T16" fmla="*/ 91 w 91"/>
                <a:gd name="T17" fmla="*/ 79 h 207"/>
                <a:gd name="T18" fmla="*/ 91 w 91"/>
                <a:gd name="T19" fmla="*/ 52 h 207"/>
                <a:gd name="T20" fmla="*/ 87 w 91"/>
                <a:gd name="T21" fmla="*/ 33 h 207"/>
                <a:gd name="T22" fmla="*/ 84 w 91"/>
                <a:gd name="T23" fmla="*/ 79 h 207"/>
                <a:gd name="T24" fmla="*/ 84 w 91"/>
                <a:gd name="T25" fmla="*/ 105 h 207"/>
                <a:gd name="T26" fmla="*/ 54 w 91"/>
                <a:gd name="T27" fmla="*/ 144 h 207"/>
                <a:gd name="T28" fmla="*/ 8 w 91"/>
                <a:gd name="T29" fmla="*/ 116 h 207"/>
                <a:gd name="T30" fmla="*/ 6 w 91"/>
                <a:gd name="T31" fmla="*/ 106 h 207"/>
                <a:gd name="T32" fmla="*/ 6 w 91"/>
                <a:gd name="T33" fmla="*/ 51 h 207"/>
                <a:gd name="T34" fmla="*/ 40 w 91"/>
                <a:gd name="T35" fmla="*/ 13 h 207"/>
                <a:gd name="T36" fmla="*/ 83 w 91"/>
                <a:gd name="T37" fmla="*/ 43 h 207"/>
                <a:gd name="T38" fmla="*/ 84 w 91"/>
                <a:gd name="T39" fmla="*/ 51 h 207"/>
                <a:gd name="T40" fmla="*/ 84 w 91"/>
                <a:gd name="T41" fmla="*/ 79 h 207"/>
                <a:gd name="T42" fmla="*/ 74 w 91"/>
                <a:gd name="T43" fmla="*/ 177 h 207"/>
                <a:gd name="T44" fmla="*/ 71 w 91"/>
                <a:gd name="T45" fmla="*/ 178 h 207"/>
                <a:gd name="T46" fmla="*/ 47 w 91"/>
                <a:gd name="T47" fmla="*/ 198 h 207"/>
                <a:gd name="T48" fmla="*/ 44 w 91"/>
                <a:gd name="T49" fmla="*/ 198 h 207"/>
                <a:gd name="T50" fmla="*/ 18 w 91"/>
                <a:gd name="T51" fmla="*/ 177 h 207"/>
                <a:gd name="T52" fmla="*/ 13 w 91"/>
                <a:gd name="T53" fmla="*/ 177 h 207"/>
                <a:gd name="T54" fmla="*/ 14 w 91"/>
                <a:gd name="T55" fmla="*/ 182 h 207"/>
                <a:gd name="T56" fmla="*/ 43 w 91"/>
                <a:gd name="T57" fmla="*/ 206 h 207"/>
                <a:gd name="T58" fmla="*/ 47 w 91"/>
                <a:gd name="T59" fmla="*/ 206 h 207"/>
                <a:gd name="T60" fmla="*/ 77 w 91"/>
                <a:gd name="T61" fmla="*/ 182 h 207"/>
                <a:gd name="T62" fmla="*/ 78 w 91"/>
                <a:gd name="T63" fmla="*/ 180 h 207"/>
                <a:gd name="T64" fmla="*/ 74 w 91"/>
                <a:gd name="T65" fmla="*/ 177 h 207"/>
                <a:gd name="T66" fmla="*/ 45 w 91"/>
                <a:gd name="T67" fmla="*/ 34 h 207"/>
                <a:gd name="T68" fmla="*/ 39 w 91"/>
                <a:gd name="T69" fmla="*/ 40 h 207"/>
                <a:gd name="T70" fmla="*/ 39 w 91"/>
                <a:gd name="T71" fmla="*/ 47 h 207"/>
                <a:gd name="T72" fmla="*/ 39 w 91"/>
                <a:gd name="T73" fmla="*/ 55 h 207"/>
                <a:gd name="T74" fmla="*/ 45 w 91"/>
                <a:gd name="T75" fmla="*/ 61 h 207"/>
                <a:gd name="T76" fmla="*/ 52 w 91"/>
                <a:gd name="T77" fmla="*/ 55 h 207"/>
                <a:gd name="T78" fmla="*/ 52 w 91"/>
                <a:gd name="T79" fmla="*/ 40 h 207"/>
                <a:gd name="T80" fmla="*/ 45 w 91"/>
                <a:gd name="T81" fmla="*/ 34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1" h="207">
                  <a:moveTo>
                    <a:pt x="87" y="33"/>
                  </a:moveTo>
                  <a:cubicBezTo>
                    <a:pt x="77" y="11"/>
                    <a:pt x="50" y="0"/>
                    <a:pt x="28" y="10"/>
                  </a:cubicBezTo>
                  <a:cubicBezTo>
                    <a:pt x="10" y="18"/>
                    <a:pt x="1" y="32"/>
                    <a:pt x="0" y="52"/>
                  </a:cubicBezTo>
                  <a:cubicBezTo>
                    <a:pt x="0" y="70"/>
                    <a:pt x="0" y="88"/>
                    <a:pt x="0" y="106"/>
                  </a:cubicBezTo>
                  <a:cubicBezTo>
                    <a:pt x="0" y="109"/>
                    <a:pt x="0" y="112"/>
                    <a:pt x="1" y="115"/>
                  </a:cubicBezTo>
                  <a:cubicBezTo>
                    <a:pt x="6" y="139"/>
                    <a:pt x="28" y="154"/>
                    <a:pt x="53" y="150"/>
                  </a:cubicBezTo>
                  <a:cubicBezTo>
                    <a:pt x="74" y="147"/>
                    <a:pt x="90" y="128"/>
                    <a:pt x="91" y="106"/>
                  </a:cubicBezTo>
                  <a:cubicBezTo>
                    <a:pt x="91" y="97"/>
                    <a:pt x="91" y="88"/>
                    <a:pt x="91" y="79"/>
                  </a:cubicBezTo>
                  <a:cubicBezTo>
                    <a:pt x="91" y="79"/>
                    <a:pt x="91" y="79"/>
                    <a:pt x="91" y="79"/>
                  </a:cubicBezTo>
                  <a:cubicBezTo>
                    <a:pt x="91" y="70"/>
                    <a:pt x="91" y="61"/>
                    <a:pt x="91" y="52"/>
                  </a:cubicBezTo>
                  <a:cubicBezTo>
                    <a:pt x="91" y="45"/>
                    <a:pt x="89" y="39"/>
                    <a:pt x="87" y="33"/>
                  </a:cubicBezTo>
                  <a:close/>
                  <a:moveTo>
                    <a:pt x="84" y="79"/>
                  </a:moveTo>
                  <a:cubicBezTo>
                    <a:pt x="84" y="88"/>
                    <a:pt x="84" y="97"/>
                    <a:pt x="84" y="105"/>
                  </a:cubicBezTo>
                  <a:cubicBezTo>
                    <a:pt x="84" y="124"/>
                    <a:pt x="72" y="139"/>
                    <a:pt x="54" y="144"/>
                  </a:cubicBezTo>
                  <a:cubicBezTo>
                    <a:pt x="34" y="149"/>
                    <a:pt x="13" y="136"/>
                    <a:pt x="8" y="116"/>
                  </a:cubicBezTo>
                  <a:cubicBezTo>
                    <a:pt x="7" y="113"/>
                    <a:pt x="7" y="109"/>
                    <a:pt x="6" y="106"/>
                  </a:cubicBezTo>
                  <a:cubicBezTo>
                    <a:pt x="6" y="88"/>
                    <a:pt x="6" y="70"/>
                    <a:pt x="6" y="51"/>
                  </a:cubicBezTo>
                  <a:cubicBezTo>
                    <a:pt x="7" y="32"/>
                    <a:pt x="22" y="15"/>
                    <a:pt x="40" y="13"/>
                  </a:cubicBezTo>
                  <a:cubicBezTo>
                    <a:pt x="61" y="10"/>
                    <a:pt x="79" y="23"/>
                    <a:pt x="83" y="43"/>
                  </a:cubicBezTo>
                  <a:cubicBezTo>
                    <a:pt x="84" y="46"/>
                    <a:pt x="84" y="49"/>
                    <a:pt x="84" y="51"/>
                  </a:cubicBezTo>
                  <a:cubicBezTo>
                    <a:pt x="84" y="60"/>
                    <a:pt x="84" y="70"/>
                    <a:pt x="84" y="79"/>
                  </a:cubicBezTo>
                  <a:close/>
                  <a:moveTo>
                    <a:pt x="74" y="177"/>
                  </a:moveTo>
                  <a:cubicBezTo>
                    <a:pt x="73" y="177"/>
                    <a:pt x="72" y="178"/>
                    <a:pt x="71" y="178"/>
                  </a:cubicBezTo>
                  <a:cubicBezTo>
                    <a:pt x="63" y="185"/>
                    <a:pt x="55" y="191"/>
                    <a:pt x="47" y="198"/>
                  </a:cubicBezTo>
                  <a:cubicBezTo>
                    <a:pt x="46" y="199"/>
                    <a:pt x="45" y="199"/>
                    <a:pt x="44" y="198"/>
                  </a:cubicBezTo>
                  <a:cubicBezTo>
                    <a:pt x="35" y="191"/>
                    <a:pt x="27" y="184"/>
                    <a:pt x="18" y="177"/>
                  </a:cubicBezTo>
                  <a:cubicBezTo>
                    <a:pt x="16" y="176"/>
                    <a:pt x="15" y="176"/>
                    <a:pt x="13" y="177"/>
                  </a:cubicBezTo>
                  <a:cubicBezTo>
                    <a:pt x="12" y="179"/>
                    <a:pt x="12" y="180"/>
                    <a:pt x="14" y="182"/>
                  </a:cubicBezTo>
                  <a:cubicBezTo>
                    <a:pt x="24" y="190"/>
                    <a:pt x="34" y="198"/>
                    <a:pt x="43" y="206"/>
                  </a:cubicBezTo>
                  <a:cubicBezTo>
                    <a:pt x="45" y="207"/>
                    <a:pt x="46" y="207"/>
                    <a:pt x="47" y="206"/>
                  </a:cubicBezTo>
                  <a:cubicBezTo>
                    <a:pt x="57" y="198"/>
                    <a:pt x="67" y="190"/>
                    <a:pt x="77" y="182"/>
                  </a:cubicBezTo>
                  <a:cubicBezTo>
                    <a:pt x="78" y="181"/>
                    <a:pt x="78" y="180"/>
                    <a:pt x="78" y="180"/>
                  </a:cubicBezTo>
                  <a:cubicBezTo>
                    <a:pt x="78" y="177"/>
                    <a:pt x="76" y="175"/>
                    <a:pt x="74" y="177"/>
                  </a:cubicBezTo>
                  <a:close/>
                  <a:moveTo>
                    <a:pt x="45" y="34"/>
                  </a:moveTo>
                  <a:cubicBezTo>
                    <a:pt x="42" y="34"/>
                    <a:pt x="39" y="36"/>
                    <a:pt x="39" y="40"/>
                  </a:cubicBezTo>
                  <a:cubicBezTo>
                    <a:pt x="39" y="42"/>
                    <a:pt x="39" y="45"/>
                    <a:pt x="39" y="47"/>
                  </a:cubicBezTo>
                  <a:cubicBezTo>
                    <a:pt x="39" y="50"/>
                    <a:pt x="39" y="52"/>
                    <a:pt x="39" y="55"/>
                  </a:cubicBezTo>
                  <a:cubicBezTo>
                    <a:pt x="39" y="58"/>
                    <a:pt x="42" y="61"/>
                    <a:pt x="45" y="61"/>
                  </a:cubicBezTo>
                  <a:cubicBezTo>
                    <a:pt x="49" y="61"/>
                    <a:pt x="52" y="58"/>
                    <a:pt x="52" y="55"/>
                  </a:cubicBezTo>
                  <a:cubicBezTo>
                    <a:pt x="52" y="50"/>
                    <a:pt x="52" y="45"/>
                    <a:pt x="52" y="40"/>
                  </a:cubicBezTo>
                  <a:cubicBezTo>
                    <a:pt x="52" y="36"/>
                    <a:pt x="49" y="34"/>
                    <a:pt x="45" y="34"/>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7" name="TextBox 43"/>
            <p:cNvSpPr txBox="1"/>
            <p:nvPr/>
          </p:nvSpPr>
          <p:spPr>
            <a:xfrm rot="16200000">
              <a:off x="10873363" y="2700298"/>
              <a:ext cx="1217000" cy="230832"/>
            </a:xfrm>
            <a:prstGeom prst="rect">
              <a:avLst/>
            </a:prstGeom>
            <a:noFill/>
          </p:spPr>
          <p:txBody>
            <a:bodyPr wrap="none" rtlCol="0">
              <a:spAutoFit/>
            </a:bodyPr>
            <a:lstStyle/>
            <a:p>
              <a:pPr algn="ctr"/>
              <a:r>
                <a:rPr lang="zh-CN" altLang="en-US" sz="900" spc="250" dirty="0">
                  <a:solidFill>
                    <a:schemeClr val="tx2"/>
                  </a:solidFill>
                  <a:latin typeface="微软雅黑 Light" panose="020B0502040204020203" pitchFamily="34" charset="-122"/>
                  <a:ea typeface="微软雅黑 Light" panose="020B0502040204020203" pitchFamily="34" charset="-122"/>
                </a:rPr>
                <a:t>通联云商通二代</a:t>
              </a:r>
              <a:endParaRPr lang="en-GB" sz="900" spc="250" dirty="0">
                <a:solidFill>
                  <a:schemeClr val="tx2"/>
                </a:solidFill>
                <a:latin typeface="微软雅黑 Light" panose="020B0502040204020203" pitchFamily="34" charset="-122"/>
                <a:ea typeface="微软雅黑 Light" panose="020B0502040204020203" pitchFamily="34" charset="-122"/>
              </a:endParaRPr>
            </a:p>
          </p:txBody>
        </p:sp>
      </p:grpSp>
      <p:sp>
        <p:nvSpPr>
          <p:cNvPr id="3" name="文本框 2"/>
          <p:cNvSpPr txBox="1"/>
          <p:nvPr/>
        </p:nvSpPr>
        <p:spPr>
          <a:xfrm>
            <a:off x="183269" y="4471453"/>
            <a:ext cx="2410691" cy="369332"/>
          </a:xfrm>
          <a:prstGeom prst="rect">
            <a:avLst/>
          </a:prstGeom>
          <a:noFill/>
        </p:spPr>
        <p:txBody>
          <a:bodyPr wrap="square" rtlCol="0">
            <a:spAutoFit/>
          </a:bodyPr>
          <a:lstStyle/>
          <a:p>
            <a:r>
              <a:rPr kumimoji="1" lang="zh-CN" altLang="en-US" dirty="0">
                <a:solidFill>
                  <a:schemeClr val="bg1"/>
                </a:solidFill>
              </a:rPr>
              <a:t>研发中心</a:t>
            </a:r>
            <a:endParaRPr kumimoji="1" lang="zh-CN" altLang="en-US"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多交易场景</a:t>
            </a:r>
            <a:endParaRPr lang="zh-CN" altLang="en-US" dirty="0"/>
          </a:p>
        </p:txBody>
      </p:sp>
      <p:grpSp>
        <p:nvGrpSpPr>
          <p:cNvPr id="37" name="Group 2"/>
          <p:cNvGrpSpPr/>
          <p:nvPr/>
        </p:nvGrpSpPr>
        <p:grpSpPr>
          <a:xfrm>
            <a:off x="896161" y="4044615"/>
            <a:ext cx="10397037" cy="960926"/>
            <a:chOff x="896161" y="4044615"/>
            <a:chExt cx="10397037" cy="960926"/>
          </a:xfrm>
        </p:grpSpPr>
        <p:sp>
          <p:nvSpPr>
            <p:cNvPr id="38" name="Freeform 6"/>
            <p:cNvSpPr/>
            <p:nvPr>
              <p:custDataLst>
                <p:tags r:id="rId1"/>
              </p:custDataLst>
            </p:nvPr>
          </p:nvSpPr>
          <p:spPr bwMode="auto">
            <a:xfrm>
              <a:off x="896161" y="4044615"/>
              <a:ext cx="10397037" cy="709790"/>
            </a:xfrm>
            <a:custGeom>
              <a:avLst/>
              <a:gdLst>
                <a:gd name="T0" fmla="*/ 331 w 3930"/>
                <a:gd name="T1" fmla="*/ 268 h 268"/>
                <a:gd name="T2" fmla="*/ 0 w 3930"/>
                <a:gd name="T3" fmla="*/ 261 h 268"/>
                <a:gd name="T4" fmla="*/ 326 w 3930"/>
                <a:gd name="T5" fmla="*/ 253 h 268"/>
                <a:gd name="T6" fmla="*/ 412 w 3930"/>
                <a:gd name="T7" fmla="*/ 111 h 268"/>
                <a:gd name="T8" fmla="*/ 485 w 3930"/>
                <a:gd name="T9" fmla="*/ 8 h 268"/>
                <a:gd name="T10" fmla="*/ 500 w 3930"/>
                <a:gd name="T11" fmla="*/ 8 h 268"/>
                <a:gd name="T12" fmla="*/ 573 w 3930"/>
                <a:gd name="T13" fmla="*/ 111 h 268"/>
                <a:gd name="T14" fmla="*/ 659 w 3930"/>
                <a:gd name="T15" fmla="*/ 253 h 268"/>
                <a:gd name="T16" fmla="*/ 1143 w 3930"/>
                <a:gd name="T17" fmla="*/ 115 h 268"/>
                <a:gd name="T18" fmla="*/ 1222 w 3930"/>
                <a:gd name="T19" fmla="*/ 111 h 268"/>
                <a:gd name="T20" fmla="*/ 1229 w 3930"/>
                <a:gd name="T21" fmla="*/ 0 h 268"/>
                <a:gd name="T22" fmla="*/ 1237 w 3930"/>
                <a:gd name="T23" fmla="*/ 111 h 268"/>
                <a:gd name="T24" fmla="*/ 1316 w 3930"/>
                <a:gd name="T25" fmla="*/ 115 h 268"/>
                <a:gd name="T26" fmla="*/ 1797 w 3930"/>
                <a:gd name="T27" fmla="*/ 253 h 268"/>
                <a:gd name="T28" fmla="*/ 1883 w 3930"/>
                <a:gd name="T29" fmla="*/ 111 h 268"/>
                <a:gd name="T30" fmla="*/ 1955 w 3930"/>
                <a:gd name="T31" fmla="*/ 8 h 268"/>
                <a:gd name="T32" fmla="*/ 1971 w 3930"/>
                <a:gd name="T33" fmla="*/ 8 h 268"/>
                <a:gd name="T34" fmla="*/ 2044 w 3930"/>
                <a:gd name="T35" fmla="*/ 111 h 268"/>
                <a:gd name="T36" fmla="*/ 2130 w 3930"/>
                <a:gd name="T37" fmla="*/ 253 h 268"/>
                <a:gd name="T38" fmla="*/ 2613 w 3930"/>
                <a:gd name="T39" fmla="*/ 115 h 268"/>
                <a:gd name="T40" fmla="*/ 2693 w 3930"/>
                <a:gd name="T41" fmla="*/ 111 h 268"/>
                <a:gd name="T42" fmla="*/ 2700 w 3930"/>
                <a:gd name="T43" fmla="*/ 0 h 268"/>
                <a:gd name="T44" fmla="*/ 2708 w 3930"/>
                <a:gd name="T45" fmla="*/ 111 h 268"/>
                <a:gd name="T46" fmla="*/ 2787 w 3930"/>
                <a:gd name="T47" fmla="*/ 115 h 268"/>
                <a:gd name="T48" fmla="*/ 3271 w 3930"/>
                <a:gd name="T49" fmla="*/ 253 h 268"/>
                <a:gd name="T50" fmla="*/ 3357 w 3930"/>
                <a:gd name="T51" fmla="*/ 111 h 268"/>
                <a:gd name="T52" fmla="*/ 3430 w 3930"/>
                <a:gd name="T53" fmla="*/ 8 h 268"/>
                <a:gd name="T54" fmla="*/ 3445 w 3930"/>
                <a:gd name="T55" fmla="*/ 8 h 268"/>
                <a:gd name="T56" fmla="*/ 3518 w 3930"/>
                <a:gd name="T57" fmla="*/ 111 h 268"/>
                <a:gd name="T58" fmla="*/ 3604 w 3930"/>
                <a:gd name="T59" fmla="*/ 253 h 268"/>
                <a:gd name="T60" fmla="*/ 3930 w 3930"/>
                <a:gd name="T61" fmla="*/ 261 h 268"/>
                <a:gd name="T62" fmla="*/ 3599 w 3930"/>
                <a:gd name="T63" fmla="*/ 268 h 268"/>
                <a:gd name="T64" fmla="*/ 3513 w 3930"/>
                <a:gd name="T65" fmla="*/ 126 h 268"/>
                <a:gd name="T66" fmla="*/ 3283 w 3930"/>
                <a:gd name="T67" fmla="*/ 263 h 268"/>
                <a:gd name="T68" fmla="*/ 2862 w 3930"/>
                <a:gd name="T69" fmla="*/ 268 h 268"/>
                <a:gd name="T70" fmla="*/ 2776 w 3930"/>
                <a:gd name="T71" fmla="*/ 126 h 268"/>
                <a:gd name="T72" fmla="*/ 2546 w 3930"/>
                <a:gd name="T73" fmla="*/ 263 h 268"/>
                <a:gd name="T74" fmla="*/ 2125 w 3930"/>
                <a:gd name="T75" fmla="*/ 268 h 268"/>
                <a:gd name="T76" fmla="*/ 2039 w 3930"/>
                <a:gd name="T77" fmla="*/ 126 h 268"/>
                <a:gd name="T78" fmla="*/ 1809 w 3930"/>
                <a:gd name="T79" fmla="*/ 263 h 268"/>
                <a:gd name="T80" fmla="*/ 1392 w 3930"/>
                <a:gd name="T81" fmla="*/ 268 h 268"/>
                <a:gd name="T82" fmla="*/ 1306 w 3930"/>
                <a:gd name="T83" fmla="*/ 126 h 268"/>
                <a:gd name="T84" fmla="*/ 1075 w 3930"/>
                <a:gd name="T85" fmla="*/ 263 h 268"/>
                <a:gd name="T86" fmla="*/ 655 w 3930"/>
                <a:gd name="T87" fmla="*/ 268 h 268"/>
                <a:gd name="T88" fmla="*/ 568 w 3930"/>
                <a:gd name="T89" fmla="*/ 126 h 268"/>
                <a:gd name="T90" fmla="*/ 338 w 3930"/>
                <a:gd name="T91" fmla="*/ 26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30" h="268">
                  <a:moveTo>
                    <a:pt x="338" y="263"/>
                  </a:moveTo>
                  <a:cubicBezTo>
                    <a:pt x="337" y="266"/>
                    <a:pt x="334" y="268"/>
                    <a:pt x="331" y="268"/>
                  </a:cubicBezTo>
                  <a:cubicBezTo>
                    <a:pt x="7" y="268"/>
                    <a:pt x="7" y="268"/>
                    <a:pt x="7" y="268"/>
                  </a:cubicBezTo>
                  <a:cubicBezTo>
                    <a:pt x="3" y="268"/>
                    <a:pt x="0" y="265"/>
                    <a:pt x="0" y="261"/>
                  </a:cubicBezTo>
                  <a:cubicBezTo>
                    <a:pt x="0" y="257"/>
                    <a:pt x="3" y="253"/>
                    <a:pt x="7" y="253"/>
                  </a:cubicBezTo>
                  <a:cubicBezTo>
                    <a:pt x="326" y="253"/>
                    <a:pt x="326" y="253"/>
                    <a:pt x="326" y="253"/>
                  </a:cubicBezTo>
                  <a:cubicBezTo>
                    <a:pt x="406" y="115"/>
                    <a:pt x="406" y="115"/>
                    <a:pt x="406" y="115"/>
                  </a:cubicBezTo>
                  <a:cubicBezTo>
                    <a:pt x="407" y="113"/>
                    <a:pt x="410" y="111"/>
                    <a:pt x="412" y="111"/>
                  </a:cubicBezTo>
                  <a:cubicBezTo>
                    <a:pt x="485" y="111"/>
                    <a:pt x="485" y="111"/>
                    <a:pt x="485" y="111"/>
                  </a:cubicBezTo>
                  <a:cubicBezTo>
                    <a:pt x="485" y="8"/>
                    <a:pt x="485" y="8"/>
                    <a:pt x="485" y="8"/>
                  </a:cubicBezTo>
                  <a:cubicBezTo>
                    <a:pt x="485" y="3"/>
                    <a:pt x="488" y="0"/>
                    <a:pt x="492" y="0"/>
                  </a:cubicBezTo>
                  <a:cubicBezTo>
                    <a:pt x="496" y="0"/>
                    <a:pt x="500" y="3"/>
                    <a:pt x="500" y="8"/>
                  </a:cubicBezTo>
                  <a:cubicBezTo>
                    <a:pt x="500" y="111"/>
                    <a:pt x="500" y="111"/>
                    <a:pt x="500" y="111"/>
                  </a:cubicBezTo>
                  <a:cubicBezTo>
                    <a:pt x="573" y="111"/>
                    <a:pt x="573" y="111"/>
                    <a:pt x="573" y="111"/>
                  </a:cubicBezTo>
                  <a:cubicBezTo>
                    <a:pt x="575" y="111"/>
                    <a:pt x="578" y="113"/>
                    <a:pt x="579" y="115"/>
                  </a:cubicBezTo>
                  <a:cubicBezTo>
                    <a:pt x="659" y="253"/>
                    <a:pt x="659" y="253"/>
                    <a:pt x="659" y="253"/>
                  </a:cubicBezTo>
                  <a:cubicBezTo>
                    <a:pt x="794" y="253"/>
                    <a:pt x="928" y="253"/>
                    <a:pt x="1063" y="253"/>
                  </a:cubicBezTo>
                  <a:cubicBezTo>
                    <a:pt x="1143" y="115"/>
                    <a:pt x="1143" y="115"/>
                    <a:pt x="1143" y="115"/>
                  </a:cubicBezTo>
                  <a:cubicBezTo>
                    <a:pt x="1144" y="113"/>
                    <a:pt x="1147" y="111"/>
                    <a:pt x="1149" y="111"/>
                  </a:cubicBezTo>
                  <a:cubicBezTo>
                    <a:pt x="1222" y="111"/>
                    <a:pt x="1222" y="111"/>
                    <a:pt x="1222" y="111"/>
                  </a:cubicBezTo>
                  <a:cubicBezTo>
                    <a:pt x="1222" y="8"/>
                    <a:pt x="1222" y="8"/>
                    <a:pt x="1222" y="8"/>
                  </a:cubicBezTo>
                  <a:cubicBezTo>
                    <a:pt x="1222" y="3"/>
                    <a:pt x="1225" y="0"/>
                    <a:pt x="1229" y="0"/>
                  </a:cubicBezTo>
                  <a:cubicBezTo>
                    <a:pt x="1234" y="0"/>
                    <a:pt x="1237" y="3"/>
                    <a:pt x="1237" y="8"/>
                  </a:cubicBezTo>
                  <a:cubicBezTo>
                    <a:pt x="1237" y="111"/>
                    <a:pt x="1237" y="111"/>
                    <a:pt x="1237" y="111"/>
                  </a:cubicBezTo>
                  <a:cubicBezTo>
                    <a:pt x="1310" y="111"/>
                    <a:pt x="1310" y="111"/>
                    <a:pt x="1310" y="111"/>
                  </a:cubicBezTo>
                  <a:cubicBezTo>
                    <a:pt x="1313" y="111"/>
                    <a:pt x="1315" y="113"/>
                    <a:pt x="1316" y="115"/>
                  </a:cubicBezTo>
                  <a:cubicBezTo>
                    <a:pt x="1396" y="253"/>
                    <a:pt x="1396" y="253"/>
                    <a:pt x="1396" y="253"/>
                  </a:cubicBezTo>
                  <a:cubicBezTo>
                    <a:pt x="1530" y="253"/>
                    <a:pt x="1663" y="253"/>
                    <a:pt x="1797" y="253"/>
                  </a:cubicBezTo>
                  <a:cubicBezTo>
                    <a:pt x="1876" y="115"/>
                    <a:pt x="1876" y="115"/>
                    <a:pt x="1876" y="115"/>
                  </a:cubicBezTo>
                  <a:cubicBezTo>
                    <a:pt x="1878" y="113"/>
                    <a:pt x="1880" y="111"/>
                    <a:pt x="1883" y="111"/>
                  </a:cubicBezTo>
                  <a:cubicBezTo>
                    <a:pt x="1955" y="111"/>
                    <a:pt x="1955" y="111"/>
                    <a:pt x="1955" y="111"/>
                  </a:cubicBezTo>
                  <a:cubicBezTo>
                    <a:pt x="1955" y="8"/>
                    <a:pt x="1955" y="8"/>
                    <a:pt x="1955" y="8"/>
                  </a:cubicBezTo>
                  <a:cubicBezTo>
                    <a:pt x="1955" y="3"/>
                    <a:pt x="1959" y="0"/>
                    <a:pt x="1963" y="0"/>
                  </a:cubicBezTo>
                  <a:cubicBezTo>
                    <a:pt x="1967" y="0"/>
                    <a:pt x="1971" y="3"/>
                    <a:pt x="1971" y="8"/>
                  </a:cubicBezTo>
                  <a:cubicBezTo>
                    <a:pt x="1971" y="111"/>
                    <a:pt x="1971" y="111"/>
                    <a:pt x="1971" y="111"/>
                  </a:cubicBezTo>
                  <a:cubicBezTo>
                    <a:pt x="2044" y="111"/>
                    <a:pt x="2044" y="111"/>
                    <a:pt x="2044" y="111"/>
                  </a:cubicBezTo>
                  <a:cubicBezTo>
                    <a:pt x="2046" y="111"/>
                    <a:pt x="2049" y="113"/>
                    <a:pt x="2050" y="115"/>
                  </a:cubicBezTo>
                  <a:cubicBezTo>
                    <a:pt x="2130" y="253"/>
                    <a:pt x="2130" y="253"/>
                    <a:pt x="2130" y="253"/>
                  </a:cubicBezTo>
                  <a:cubicBezTo>
                    <a:pt x="2264" y="253"/>
                    <a:pt x="2399" y="253"/>
                    <a:pt x="2534" y="253"/>
                  </a:cubicBezTo>
                  <a:cubicBezTo>
                    <a:pt x="2613" y="115"/>
                    <a:pt x="2613" y="115"/>
                    <a:pt x="2613" y="115"/>
                  </a:cubicBezTo>
                  <a:cubicBezTo>
                    <a:pt x="2615" y="113"/>
                    <a:pt x="2617" y="111"/>
                    <a:pt x="2620" y="111"/>
                  </a:cubicBezTo>
                  <a:cubicBezTo>
                    <a:pt x="2693" y="111"/>
                    <a:pt x="2693" y="111"/>
                    <a:pt x="2693" y="111"/>
                  </a:cubicBezTo>
                  <a:cubicBezTo>
                    <a:pt x="2693" y="8"/>
                    <a:pt x="2693" y="8"/>
                    <a:pt x="2693" y="8"/>
                  </a:cubicBezTo>
                  <a:cubicBezTo>
                    <a:pt x="2693" y="3"/>
                    <a:pt x="2696" y="0"/>
                    <a:pt x="2700" y="0"/>
                  </a:cubicBezTo>
                  <a:cubicBezTo>
                    <a:pt x="2704" y="0"/>
                    <a:pt x="2708" y="3"/>
                    <a:pt x="2708" y="8"/>
                  </a:cubicBezTo>
                  <a:cubicBezTo>
                    <a:pt x="2708" y="111"/>
                    <a:pt x="2708" y="111"/>
                    <a:pt x="2708" y="111"/>
                  </a:cubicBezTo>
                  <a:cubicBezTo>
                    <a:pt x="2781" y="111"/>
                    <a:pt x="2781" y="111"/>
                    <a:pt x="2781" y="111"/>
                  </a:cubicBezTo>
                  <a:cubicBezTo>
                    <a:pt x="2783" y="111"/>
                    <a:pt x="2786" y="113"/>
                    <a:pt x="2787" y="115"/>
                  </a:cubicBezTo>
                  <a:cubicBezTo>
                    <a:pt x="2867" y="253"/>
                    <a:pt x="2867" y="253"/>
                    <a:pt x="2867" y="253"/>
                  </a:cubicBezTo>
                  <a:cubicBezTo>
                    <a:pt x="3002" y="253"/>
                    <a:pt x="3136" y="253"/>
                    <a:pt x="3271" y="253"/>
                  </a:cubicBezTo>
                  <a:cubicBezTo>
                    <a:pt x="3351" y="115"/>
                    <a:pt x="3351" y="115"/>
                    <a:pt x="3351" y="115"/>
                  </a:cubicBezTo>
                  <a:cubicBezTo>
                    <a:pt x="3352" y="113"/>
                    <a:pt x="3355" y="111"/>
                    <a:pt x="3357" y="111"/>
                  </a:cubicBezTo>
                  <a:cubicBezTo>
                    <a:pt x="3430" y="111"/>
                    <a:pt x="3430" y="111"/>
                    <a:pt x="3430" y="111"/>
                  </a:cubicBezTo>
                  <a:cubicBezTo>
                    <a:pt x="3430" y="8"/>
                    <a:pt x="3430" y="8"/>
                    <a:pt x="3430" y="8"/>
                  </a:cubicBezTo>
                  <a:cubicBezTo>
                    <a:pt x="3430" y="3"/>
                    <a:pt x="3433" y="0"/>
                    <a:pt x="3437" y="0"/>
                  </a:cubicBezTo>
                  <a:cubicBezTo>
                    <a:pt x="3441" y="0"/>
                    <a:pt x="3445" y="3"/>
                    <a:pt x="3445" y="8"/>
                  </a:cubicBezTo>
                  <a:cubicBezTo>
                    <a:pt x="3445" y="111"/>
                    <a:pt x="3445" y="111"/>
                    <a:pt x="3445" y="111"/>
                  </a:cubicBezTo>
                  <a:cubicBezTo>
                    <a:pt x="3518" y="111"/>
                    <a:pt x="3518" y="111"/>
                    <a:pt x="3518" y="111"/>
                  </a:cubicBezTo>
                  <a:cubicBezTo>
                    <a:pt x="3520" y="111"/>
                    <a:pt x="3523" y="113"/>
                    <a:pt x="3524" y="115"/>
                  </a:cubicBezTo>
                  <a:cubicBezTo>
                    <a:pt x="3604" y="253"/>
                    <a:pt x="3604" y="253"/>
                    <a:pt x="3604" y="253"/>
                  </a:cubicBezTo>
                  <a:cubicBezTo>
                    <a:pt x="3923" y="253"/>
                    <a:pt x="3923" y="253"/>
                    <a:pt x="3923" y="253"/>
                  </a:cubicBezTo>
                  <a:cubicBezTo>
                    <a:pt x="3927" y="253"/>
                    <a:pt x="3930" y="257"/>
                    <a:pt x="3930" y="261"/>
                  </a:cubicBezTo>
                  <a:cubicBezTo>
                    <a:pt x="3930" y="265"/>
                    <a:pt x="3927" y="268"/>
                    <a:pt x="3923" y="268"/>
                  </a:cubicBezTo>
                  <a:cubicBezTo>
                    <a:pt x="3599" y="268"/>
                    <a:pt x="3599" y="268"/>
                    <a:pt x="3599" y="268"/>
                  </a:cubicBezTo>
                  <a:cubicBezTo>
                    <a:pt x="3596" y="268"/>
                    <a:pt x="3593" y="266"/>
                    <a:pt x="3592" y="263"/>
                  </a:cubicBezTo>
                  <a:cubicBezTo>
                    <a:pt x="3513" y="126"/>
                    <a:pt x="3513" y="126"/>
                    <a:pt x="3513" y="126"/>
                  </a:cubicBezTo>
                  <a:cubicBezTo>
                    <a:pt x="3463" y="126"/>
                    <a:pt x="3412" y="126"/>
                    <a:pt x="3362" y="126"/>
                  </a:cubicBezTo>
                  <a:cubicBezTo>
                    <a:pt x="3283" y="263"/>
                    <a:pt x="3283" y="263"/>
                    <a:pt x="3283" y="263"/>
                  </a:cubicBezTo>
                  <a:cubicBezTo>
                    <a:pt x="3282" y="266"/>
                    <a:pt x="3279" y="268"/>
                    <a:pt x="3276" y="268"/>
                  </a:cubicBezTo>
                  <a:cubicBezTo>
                    <a:pt x="3138" y="268"/>
                    <a:pt x="3000" y="268"/>
                    <a:pt x="2862" y="268"/>
                  </a:cubicBezTo>
                  <a:cubicBezTo>
                    <a:pt x="2859" y="268"/>
                    <a:pt x="2856" y="266"/>
                    <a:pt x="2855" y="263"/>
                  </a:cubicBezTo>
                  <a:cubicBezTo>
                    <a:pt x="2776" y="126"/>
                    <a:pt x="2776" y="126"/>
                    <a:pt x="2776" y="126"/>
                  </a:cubicBezTo>
                  <a:cubicBezTo>
                    <a:pt x="2726" y="126"/>
                    <a:pt x="2675" y="126"/>
                    <a:pt x="2624" y="126"/>
                  </a:cubicBezTo>
                  <a:cubicBezTo>
                    <a:pt x="2546" y="263"/>
                    <a:pt x="2546" y="263"/>
                    <a:pt x="2546" y="263"/>
                  </a:cubicBezTo>
                  <a:cubicBezTo>
                    <a:pt x="2545" y="266"/>
                    <a:pt x="2542" y="268"/>
                    <a:pt x="2538" y="268"/>
                  </a:cubicBezTo>
                  <a:cubicBezTo>
                    <a:pt x="2401" y="268"/>
                    <a:pt x="2263" y="268"/>
                    <a:pt x="2125" y="268"/>
                  </a:cubicBezTo>
                  <a:cubicBezTo>
                    <a:pt x="2122" y="268"/>
                    <a:pt x="2119" y="266"/>
                    <a:pt x="2118" y="263"/>
                  </a:cubicBezTo>
                  <a:cubicBezTo>
                    <a:pt x="2039" y="126"/>
                    <a:pt x="2039" y="126"/>
                    <a:pt x="2039" y="126"/>
                  </a:cubicBezTo>
                  <a:cubicBezTo>
                    <a:pt x="1989" y="126"/>
                    <a:pt x="1938" y="126"/>
                    <a:pt x="1887" y="126"/>
                  </a:cubicBezTo>
                  <a:cubicBezTo>
                    <a:pt x="1809" y="263"/>
                    <a:pt x="1809" y="263"/>
                    <a:pt x="1809" y="263"/>
                  </a:cubicBezTo>
                  <a:cubicBezTo>
                    <a:pt x="1808" y="266"/>
                    <a:pt x="1805" y="268"/>
                    <a:pt x="1801" y="268"/>
                  </a:cubicBezTo>
                  <a:cubicBezTo>
                    <a:pt x="1665" y="268"/>
                    <a:pt x="1528" y="268"/>
                    <a:pt x="1392" y="268"/>
                  </a:cubicBezTo>
                  <a:cubicBezTo>
                    <a:pt x="1388" y="268"/>
                    <a:pt x="1385" y="266"/>
                    <a:pt x="1384" y="263"/>
                  </a:cubicBezTo>
                  <a:cubicBezTo>
                    <a:pt x="1306" y="126"/>
                    <a:pt x="1306" y="126"/>
                    <a:pt x="1306" y="126"/>
                  </a:cubicBezTo>
                  <a:cubicBezTo>
                    <a:pt x="1255" y="126"/>
                    <a:pt x="1204" y="126"/>
                    <a:pt x="1154" y="126"/>
                  </a:cubicBezTo>
                  <a:cubicBezTo>
                    <a:pt x="1075" y="263"/>
                    <a:pt x="1075" y="263"/>
                    <a:pt x="1075" y="263"/>
                  </a:cubicBezTo>
                  <a:cubicBezTo>
                    <a:pt x="1074" y="266"/>
                    <a:pt x="1071" y="268"/>
                    <a:pt x="1068" y="268"/>
                  </a:cubicBezTo>
                  <a:cubicBezTo>
                    <a:pt x="930" y="268"/>
                    <a:pt x="792" y="268"/>
                    <a:pt x="655" y="268"/>
                  </a:cubicBezTo>
                  <a:cubicBezTo>
                    <a:pt x="651" y="268"/>
                    <a:pt x="648" y="266"/>
                    <a:pt x="647" y="263"/>
                  </a:cubicBezTo>
                  <a:cubicBezTo>
                    <a:pt x="568" y="126"/>
                    <a:pt x="568" y="126"/>
                    <a:pt x="568" y="126"/>
                  </a:cubicBezTo>
                  <a:cubicBezTo>
                    <a:pt x="518" y="126"/>
                    <a:pt x="467" y="126"/>
                    <a:pt x="417" y="126"/>
                  </a:cubicBezTo>
                  <a:cubicBezTo>
                    <a:pt x="338" y="263"/>
                    <a:pt x="338" y="263"/>
                    <a:pt x="338" y="263"/>
                  </a:cubicBezTo>
                  <a:close/>
                </a:path>
              </a:pathLst>
            </a:custGeom>
            <a:solidFill>
              <a:schemeClr val="tx2"/>
            </a:solidFill>
            <a:ln>
              <a:noFill/>
            </a:ln>
          </p:spPr>
          <p:txBody>
            <a:bodyPr vert="horz" wrap="square" lIns="91440" tIns="45720" rIns="91440" bIns="45720" numCol="1" anchor="t" anchorCtr="0" compatLnSpc="1"/>
            <a:lstStyle/>
            <a:p>
              <a:endParaRPr lang="en-US"/>
            </a:p>
          </p:txBody>
        </p:sp>
        <p:sp>
          <p:nvSpPr>
            <p:cNvPr id="39" name="Freeform 8"/>
            <p:cNvSpPr/>
            <p:nvPr>
              <p:custDataLst>
                <p:tags r:id="rId2"/>
              </p:custDataLst>
            </p:nvPr>
          </p:nvSpPr>
          <p:spPr bwMode="auto">
            <a:xfrm>
              <a:off x="1894097"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40" name="Freeform 10"/>
            <p:cNvSpPr/>
            <p:nvPr>
              <p:custDataLst>
                <p:tags r:id="rId3"/>
              </p:custDataLst>
            </p:nvPr>
          </p:nvSpPr>
          <p:spPr bwMode="auto">
            <a:xfrm>
              <a:off x="3843706"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1" name="Freeform 12"/>
            <p:cNvSpPr/>
            <p:nvPr>
              <p:custDataLst>
                <p:tags r:id="rId4"/>
              </p:custDataLst>
            </p:nvPr>
          </p:nvSpPr>
          <p:spPr bwMode="auto">
            <a:xfrm>
              <a:off x="5785385"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42" name="Freeform 14"/>
            <p:cNvSpPr/>
            <p:nvPr>
              <p:custDataLst>
                <p:tags r:id="rId5"/>
              </p:custDataLst>
            </p:nvPr>
          </p:nvSpPr>
          <p:spPr bwMode="auto">
            <a:xfrm>
              <a:off x="7734995"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43" name="Freeform 22"/>
            <p:cNvSpPr/>
            <p:nvPr>
              <p:custDataLst>
                <p:tags r:id="rId6"/>
              </p:custDataLst>
            </p:nvPr>
          </p:nvSpPr>
          <p:spPr bwMode="auto">
            <a:xfrm>
              <a:off x="9684604" y="4466259"/>
              <a:ext cx="623875" cy="539282"/>
            </a:xfrm>
            <a:custGeom>
              <a:avLst/>
              <a:gdLst>
                <a:gd name="T0" fmla="*/ 118 w 472"/>
                <a:gd name="T1" fmla="*/ 0 h 408"/>
                <a:gd name="T2" fmla="*/ 354 w 472"/>
                <a:gd name="T3" fmla="*/ 0 h 408"/>
                <a:gd name="T4" fmla="*/ 472 w 472"/>
                <a:gd name="T5" fmla="*/ 204 h 408"/>
                <a:gd name="T6" fmla="*/ 354 w 472"/>
                <a:gd name="T7" fmla="*/ 408 h 408"/>
                <a:gd name="T8" fmla="*/ 118 w 472"/>
                <a:gd name="T9" fmla="*/ 408 h 408"/>
                <a:gd name="T10" fmla="*/ 0 w 472"/>
                <a:gd name="T11" fmla="*/ 204 h 408"/>
                <a:gd name="T12" fmla="*/ 118 w 472"/>
                <a:gd name="T13" fmla="*/ 0 h 408"/>
                <a:gd name="T14" fmla="*/ 118 w 472"/>
                <a:gd name="T15" fmla="*/ 0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2" h="408">
                  <a:moveTo>
                    <a:pt x="118" y="0"/>
                  </a:moveTo>
                  <a:lnTo>
                    <a:pt x="354" y="0"/>
                  </a:lnTo>
                  <a:lnTo>
                    <a:pt x="472" y="204"/>
                  </a:lnTo>
                  <a:lnTo>
                    <a:pt x="354" y="408"/>
                  </a:lnTo>
                  <a:lnTo>
                    <a:pt x="118" y="408"/>
                  </a:lnTo>
                  <a:lnTo>
                    <a:pt x="0" y="204"/>
                  </a:lnTo>
                  <a:lnTo>
                    <a:pt x="118" y="0"/>
                  </a:lnTo>
                  <a:lnTo>
                    <a:pt x="118" y="0"/>
                  </a:lnTo>
                  <a:close/>
                </a:path>
              </a:pathLst>
            </a:custGeom>
            <a:solidFill>
              <a:schemeClr val="accent2"/>
            </a:solidFill>
            <a:ln>
              <a:noFill/>
            </a:ln>
          </p:spPr>
          <p:txBody>
            <a:bodyPr vert="horz" wrap="square" lIns="91440" tIns="45720" rIns="91440" bIns="45720" numCol="1" anchor="t" anchorCtr="0" compatLnSpc="1"/>
            <a:lstStyle/>
            <a:p>
              <a:endParaRPr lang="en-US"/>
            </a:p>
          </p:txBody>
        </p:sp>
      </p:grpSp>
      <p:sp>
        <p:nvSpPr>
          <p:cNvPr id="44" name="Freeform 23"/>
          <p:cNvSpPr>
            <a:spLocks noEditPoints="1"/>
          </p:cNvSpPr>
          <p:nvPr>
            <p:custDataLst>
              <p:tags r:id="rId7"/>
            </p:custDataLst>
          </p:nvPr>
        </p:nvSpPr>
        <p:spPr bwMode="auto">
          <a:xfrm>
            <a:off x="3177534"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45" name="Freeform 24"/>
          <p:cNvSpPr>
            <a:spLocks noEditPoints="1"/>
          </p:cNvSpPr>
          <p:nvPr>
            <p:custDataLst>
              <p:tags r:id="rId8"/>
            </p:custDataLst>
          </p:nvPr>
        </p:nvSpPr>
        <p:spPr bwMode="auto">
          <a:xfrm>
            <a:off x="5132431"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46" name="Freeform 25"/>
          <p:cNvSpPr>
            <a:spLocks noEditPoints="1"/>
          </p:cNvSpPr>
          <p:nvPr>
            <p:custDataLst>
              <p:tags r:id="rId9"/>
            </p:custDataLst>
          </p:nvPr>
        </p:nvSpPr>
        <p:spPr bwMode="auto">
          <a:xfrm>
            <a:off x="7051640"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sp>
        <p:nvSpPr>
          <p:cNvPr id="47" name="Freeform 26"/>
          <p:cNvSpPr>
            <a:spLocks noEditPoints="1"/>
          </p:cNvSpPr>
          <p:nvPr>
            <p:custDataLst>
              <p:tags r:id="rId10"/>
            </p:custDataLst>
          </p:nvPr>
        </p:nvSpPr>
        <p:spPr bwMode="auto">
          <a:xfrm>
            <a:off x="9030329" y="5250068"/>
            <a:ext cx="10574" cy="931848"/>
          </a:xfrm>
          <a:custGeom>
            <a:avLst/>
            <a:gdLst>
              <a:gd name="T0" fmla="*/ 0 w 4"/>
              <a:gd name="T1" fmla="*/ 340 h 352"/>
              <a:gd name="T2" fmla="*/ 2 w 4"/>
              <a:gd name="T3" fmla="*/ 352 h 352"/>
              <a:gd name="T4" fmla="*/ 4 w 4"/>
              <a:gd name="T5" fmla="*/ 340 h 352"/>
              <a:gd name="T6" fmla="*/ 2 w 4"/>
              <a:gd name="T7" fmla="*/ 222 h 352"/>
              <a:gd name="T8" fmla="*/ 0 w 4"/>
              <a:gd name="T9" fmla="*/ 244 h 352"/>
              <a:gd name="T10" fmla="*/ 4 w 4"/>
              <a:gd name="T11" fmla="*/ 244 h 352"/>
              <a:gd name="T12" fmla="*/ 2 w 4"/>
              <a:gd name="T13" fmla="*/ 222 h 352"/>
              <a:gd name="T14" fmla="*/ 0 w 4"/>
              <a:gd name="T15" fmla="*/ 263 h 352"/>
              <a:gd name="T16" fmla="*/ 2 w 4"/>
              <a:gd name="T17" fmla="*/ 284 h 352"/>
              <a:gd name="T18" fmla="*/ 4 w 4"/>
              <a:gd name="T19" fmla="*/ 263 h 352"/>
              <a:gd name="T20" fmla="*/ 2 w 4"/>
              <a:gd name="T21" fmla="*/ 184 h 352"/>
              <a:gd name="T22" fmla="*/ 0 w 4"/>
              <a:gd name="T23" fmla="*/ 205 h 352"/>
              <a:gd name="T24" fmla="*/ 4 w 4"/>
              <a:gd name="T25" fmla="*/ 205 h 352"/>
              <a:gd name="T26" fmla="*/ 2 w 4"/>
              <a:gd name="T27" fmla="*/ 184 h 352"/>
              <a:gd name="T28" fmla="*/ 0 w 4"/>
              <a:gd name="T29" fmla="*/ 301 h 352"/>
              <a:gd name="T30" fmla="*/ 2 w 4"/>
              <a:gd name="T31" fmla="*/ 323 h 352"/>
              <a:gd name="T32" fmla="*/ 4 w 4"/>
              <a:gd name="T33" fmla="*/ 301 h 352"/>
              <a:gd name="T34" fmla="*/ 2 w 4"/>
              <a:gd name="T35" fmla="*/ 29 h 352"/>
              <a:gd name="T36" fmla="*/ 0 w 4"/>
              <a:gd name="T37" fmla="*/ 51 h 352"/>
              <a:gd name="T38" fmla="*/ 4 w 4"/>
              <a:gd name="T39" fmla="*/ 51 h 352"/>
              <a:gd name="T40" fmla="*/ 2 w 4"/>
              <a:gd name="T41" fmla="*/ 29 h 352"/>
              <a:gd name="T42" fmla="*/ 0 w 4"/>
              <a:gd name="T43" fmla="*/ 2 h 352"/>
              <a:gd name="T44" fmla="*/ 2 w 4"/>
              <a:gd name="T45" fmla="*/ 14 h 352"/>
              <a:gd name="T46" fmla="*/ 4 w 4"/>
              <a:gd name="T47" fmla="*/ 2 h 352"/>
              <a:gd name="T48" fmla="*/ 2 w 4"/>
              <a:gd name="T49" fmla="*/ 145 h 352"/>
              <a:gd name="T50" fmla="*/ 0 w 4"/>
              <a:gd name="T51" fmla="*/ 166 h 352"/>
              <a:gd name="T52" fmla="*/ 4 w 4"/>
              <a:gd name="T53" fmla="*/ 166 h 352"/>
              <a:gd name="T54" fmla="*/ 2 w 4"/>
              <a:gd name="T55" fmla="*/ 145 h 352"/>
              <a:gd name="T56" fmla="*/ 0 w 4"/>
              <a:gd name="T57" fmla="*/ 70 h 352"/>
              <a:gd name="T58" fmla="*/ 2 w 4"/>
              <a:gd name="T59" fmla="*/ 91 h 352"/>
              <a:gd name="T60" fmla="*/ 4 w 4"/>
              <a:gd name="T61" fmla="*/ 70 h 352"/>
              <a:gd name="T62" fmla="*/ 2 w 4"/>
              <a:gd name="T63" fmla="*/ 106 h 352"/>
              <a:gd name="T64" fmla="*/ 0 w 4"/>
              <a:gd name="T65" fmla="*/ 128 h 352"/>
              <a:gd name="T66" fmla="*/ 4 w 4"/>
              <a:gd name="T67" fmla="*/ 128 h 352"/>
              <a:gd name="T68" fmla="*/ 2 w 4"/>
              <a:gd name="T69" fmla="*/ 106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 h="352">
                <a:moveTo>
                  <a:pt x="2" y="338"/>
                </a:moveTo>
                <a:cubicBezTo>
                  <a:pt x="1" y="338"/>
                  <a:pt x="0" y="339"/>
                  <a:pt x="0" y="340"/>
                </a:cubicBezTo>
                <a:cubicBezTo>
                  <a:pt x="0" y="350"/>
                  <a:pt x="0" y="350"/>
                  <a:pt x="0" y="350"/>
                </a:cubicBezTo>
                <a:cubicBezTo>
                  <a:pt x="0" y="351"/>
                  <a:pt x="1" y="352"/>
                  <a:pt x="2" y="352"/>
                </a:cubicBezTo>
                <a:cubicBezTo>
                  <a:pt x="3" y="352"/>
                  <a:pt x="4" y="351"/>
                  <a:pt x="4" y="350"/>
                </a:cubicBezTo>
                <a:cubicBezTo>
                  <a:pt x="4" y="340"/>
                  <a:pt x="4" y="340"/>
                  <a:pt x="4" y="340"/>
                </a:cubicBezTo>
                <a:cubicBezTo>
                  <a:pt x="4" y="339"/>
                  <a:pt x="3" y="338"/>
                  <a:pt x="2" y="338"/>
                </a:cubicBezTo>
                <a:close/>
                <a:moveTo>
                  <a:pt x="2" y="222"/>
                </a:moveTo>
                <a:cubicBezTo>
                  <a:pt x="1" y="222"/>
                  <a:pt x="0" y="223"/>
                  <a:pt x="0" y="224"/>
                </a:cubicBezTo>
                <a:cubicBezTo>
                  <a:pt x="0" y="244"/>
                  <a:pt x="0" y="244"/>
                  <a:pt x="0" y="244"/>
                </a:cubicBezTo>
                <a:cubicBezTo>
                  <a:pt x="0" y="245"/>
                  <a:pt x="1" y="246"/>
                  <a:pt x="2" y="246"/>
                </a:cubicBezTo>
                <a:cubicBezTo>
                  <a:pt x="3" y="246"/>
                  <a:pt x="4" y="245"/>
                  <a:pt x="4" y="244"/>
                </a:cubicBezTo>
                <a:cubicBezTo>
                  <a:pt x="4" y="224"/>
                  <a:pt x="4" y="224"/>
                  <a:pt x="4" y="224"/>
                </a:cubicBezTo>
                <a:cubicBezTo>
                  <a:pt x="4" y="223"/>
                  <a:pt x="3" y="222"/>
                  <a:pt x="2" y="222"/>
                </a:cubicBezTo>
                <a:close/>
                <a:moveTo>
                  <a:pt x="2" y="261"/>
                </a:moveTo>
                <a:cubicBezTo>
                  <a:pt x="1" y="261"/>
                  <a:pt x="0" y="262"/>
                  <a:pt x="0" y="263"/>
                </a:cubicBezTo>
                <a:cubicBezTo>
                  <a:pt x="0" y="282"/>
                  <a:pt x="0" y="282"/>
                  <a:pt x="0" y="282"/>
                </a:cubicBezTo>
                <a:cubicBezTo>
                  <a:pt x="0" y="283"/>
                  <a:pt x="1" y="284"/>
                  <a:pt x="2" y="284"/>
                </a:cubicBezTo>
                <a:cubicBezTo>
                  <a:pt x="3" y="284"/>
                  <a:pt x="4" y="283"/>
                  <a:pt x="4" y="282"/>
                </a:cubicBezTo>
                <a:cubicBezTo>
                  <a:pt x="4" y="263"/>
                  <a:pt x="4" y="263"/>
                  <a:pt x="4" y="263"/>
                </a:cubicBezTo>
                <a:cubicBezTo>
                  <a:pt x="4" y="262"/>
                  <a:pt x="3" y="261"/>
                  <a:pt x="2" y="261"/>
                </a:cubicBezTo>
                <a:close/>
                <a:moveTo>
                  <a:pt x="2" y="184"/>
                </a:moveTo>
                <a:cubicBezTo>
                  <a:pt x="1" y="184"/>
                  <a:pt x="0" y="185"/>
                  <a:pt x="0" y="186"/>
                </a:cubicBezTo>
                <a:cubicBezTo>
                  <a:pt x="0" y="205"/>
                  <a:pt x="0" y="205"/>
                  <a:pt x="0" y="205"/>
                </a:cubicBezTo>
                <a:cubicBezTo>
                  <a:pt x="0" y="206"/>
                  <a:pt x="1" y="207"/>
                  <a:pt x="2" y="207"/>
                </a:cubicBezTo>
                <a:cubicBezTo>
                  <a:pt x="3" y="207"/>
                  <a:pt x="4" y="206"/>
                  <a:pt x="4" y="205"/>
                </a:cubicBezTo>
                <a:cubicBezTo>
                  <a:pt x="4" y="186"/>
                  <a:pt x="4" y="186"/>
                  <a:pt x="4" y="186"/>
                </a:cubicBezTo>
                <a:cubicBezTo>
                  <a:pt x="4" y="185"/>
                  <a:pt x="3" y="184"/>
                  <a:pt x="2" y="184"/>
                </a:cubicBezTo>
                <a:close/>
                <a:moveTo>
                  <a:pt x="2" y="299"/>
                </a:moveTo>
                <a:cubicBezTo>
                  <a:pt x="1" y="299"/>
                  <a:pt x="0" y="300"/>
                  <a:pt x="0" y="301"/>
                </a:cubicBezTo>
                <a:cubicBezTo>
                  <a:pt x="0" y="321"/>
                  <a:pt x="0" y="321"/>
                  <a:pt x="0" y="321"/>
                </a:cubicBezTo>
                <a:cubicBezTo>
                  <a:pt x="0" y="322"/>
                  <a:pt x="1" y="323"/>
                  <a:pt x="2" y="323"/>
                </a:cubicBezTo>
                <a:cubicBezTo>
                  <a:pt x="3" y="323"/>
                  <a:pt x="4" y="322"/>
                  <a:pt x="4" y="321"/>
                </a:cubicBezTo>
                <a:cubicBezTo>
                  <a:pt x="4" y="301"/>
                  <a:pt x="4" y="301"/>
                  <a:pt x="4" y="301"/>
                </a:cubicBezTo>
                <a:cubicBezTo>
                  <a:pt x="4" y="300"/>
                  <a:pt x="3" y="299"/>
                  <a:pt x="2" y="299"/>
                </a:cubicBezTo>
                <a:close/>
                <a:moveTo>
                  <a:pt x="2" y="29"/>
                </a:moveTo>
                <a:cubicBezTo>
                  <a:pt x="1" y="29"/>
                  <a:pt x="0" y="30"/>
                  <a:pt x="0" y="31"/>
                </a:cubicBezTo>
                <a:cubicBezTo>
                  <a:pt x="0" y="51"/>
                  <a:pt x="0" y="51"/>
                  <a:pt x="0" y="51"/>
                </a:cubicBezTo>
                <a:cubicBezTo>
                  <a:pt x="0" y="52"/>
                  <a:pt x="1" y="53"/>
                  <a:pt x="2" y="53"/>
                </a:cubicBezTo>
                <a:cubicBezTo>
                  <a:pt x="3" y="53"/>
                  <a:pt x="4" y="52"/>
                  <a:pt x="4" y="51"/>
                </a:cubicBezTo>
                <a:cubicBezTo>
                  <a:pt x="4" y="31"/>
                  <a:pt x="4" y="31"/>
                  <a:pt x="4" y="31"/>
                </a:cubicBezTo>
                <a:cubicBezTo>
                  <a:pt x="4" y="30"/>
                  <a:pt x="3" y="29"/>
                  <a:pt x="2" y="29"/>
                </a:cubicBezTo>
                <a:close/>
                <a:moveTo>
                  <a:pt x="2" y="0"/>
                </a:moveTo>
                <a:cubicBezTo>
                  <a:pt x="1" y="0"/>
                  <a:pt x="0" y="1"/>
                  <a:pt x="0" y="2"/>
                </a:cubicBezTo>
                <a:cubicBezTo>
                  <a:pt x="0" y="12"/>
                  <a:pt x="0" y="12"/>
                  <a:pt x="0" y="12"/>
                </a:cubicBezTo>
                <a:cubicBezTo>
                  <a:pt x="0" y="13"/>
                  <a:pt x="1" y="14"/>
                  <a:pt x="2" y="14"/>
                </a:cubicBezTo>
                <a:cubicBezTo>
                  <a:pt x="3" y="14"/>
                  <a:pt x="4" y="13"/>
                  <a:pt x="4" y="12"/>
                </a:cubicBezTo>
                <a:cubicBezTo>
                  <a:pt x="4" y="2"/>
                  <a:pt x="4" y="2"/>
                  <a:pt x="4" y="2"/>
                </a:cubicBezTo>
                <a:cubicBezTo>
                  <a:pt x="4" y="1"/>
                  <a:pt x="3" y="0"/>
                  <a:pt x="2" y="0"/>
                </a:cubicBezTo>
                <a:close/>
                <a:moveTo>
                  <a:pt x="2" y="145"/>
                </a:moveTo>
                <a:cubicBezTo>
                  <a:pt x="1" y="145"/>
                  <a:pt x="0" y="146"/>
                  <a:pt x="0" y="147"/>
                </a:cubicBezTo>
                <a:cubicBezTo>
                  <a:pt x="0" y="166"/>
                  <a:pt x="0" y="166"/>
                  <a:pt x="0" y="166"/>
                </a:cubicBezTo>
                <a:cubicBezTo>
                  <a:pt x="0" y="167"/>
                  <a:pt x="1" y="168"/>
                  <a:pt x="2" y="168"/>
                </a:cubicBezTo>
                <a:cubicBezTo>
                  <a:pt x="3" y="168"/>
                  <a:pt x="4" y="167"/>
                  <a:pt x="4" y="166"/>
                </a:cubicBezTo>
                <a:cubicBezTo>
                  <a:pt x="4" y="147"/>
                  <a:pt x="4" y="147"/>
                  <a:pt x="4" y="147"/>
                </a:cubicBezTo>
                <a:cubicBezTo>
                  <a:pt x="4" y="146"/>
                  <a:pt x="3" y="145"/>
                  <a:pt x="2" y="145"/>
                </a:cubicBezTo>
                <a:close/>
                <a:moveTo>
                  <a:pt x="2" y="68"/>
                </a:moveTo>
                <a:cubicBezTo>
                  <a:pt x="1" y="68"/>
                  <a:pt x="0" y="69"/>
                  <a:pt x="0" y="70"/>
                </a:cubicBezTo>
                <a:cubicBezTo>
                  <a:pt x="0" y="89"/>
                  <a:pt x="0" y="89"/>
                  <a:pt x="0" y="89"/>
                </a:cubicBezTo>
                <a:cubicBezTo>
                  <a:pt x="0" y="90"/>
                  <a:pt x="1" y="91"/>
                  <a:pt x="2" y="91"/>
                </a:cubicBezTo>
                <a:cubicBezTo>
                  <a:pt x="3" y="91"/>
                  <a:pt x="4" y="90"/>
                  <a:pt x="4" y="89"/>
                </a:cubicBezTo>
                <a:cubicBezTo>
                  <a:pt x="4" y="70"/>
                  <a:pt x="4" y="70"/>
                  <a:pt x="4" y="70"/>
                </a:cubicBezTo>
                <a:cubicBezTo>
                  <a:pt x="4" y="69"/>
                  <a:pt x="3" y="68"/>
                  <a:pt x="2" y="68"/>
                </a:cubicBezTo>
                <a:close/>
                <a:moveTo>
                  <a:pt x="2" y="106"/>
                </a:moveTo>
                <a:cubicBezTo>
                  <a:pt x="1" y="106"/>
                  <a:pt x="0" y="107"/>
                  <a:pt x="0" y="108"/>
                </a:cubicBezTo>
                <a:cubicBezTo>
                  <a:pt x="0" y="128"/>
                  <a:pt x="0" y="128"/>
                  <a:pt x="0" y="128"/>
                </a:cubicBezTo>
                <a:cubicBezTo>
                  <a:pt x="0" y="129"/>
                  <a:pt x="1" y="130"/>
                  <a:pt x="2" y="130"/>
                </a:cubicBezTo>
                <a:cubicBezTo>
                  <a:pt x="3" y="130"/>
                  <a:pt x="4" y="129"/>
                  <a:pt x="4" y="128"/>
                </a:cubicBezTo>
                <a:cubicBezTo>
                  <a:pt x="4" y="108"/>
                  <a:pt x="4" y="108"/>
                  <a:pt x="4" y="108"/>
                </a:cubicBezTo>
                <a:cubicBezTo>
                  <a:pt x="4" y="107"/>
                  <a:pt x="3" y="106"/>
                  <a:pt x="2" y="106"/>
                </a:cubicBezTo>
                <a:close/>
              </a:path>
            </a:pathLst>
          </a:custGeom>
          <a:solidFill>
            <a:schemeClr val="tx1">
              <a:lumMod val="10000"/>
              <a:lumOff val="90000"/>
            </a:schemeClr>
          </a:solidFill>
          <a:ln w="12700" cap="flat">
            <a:solidFill>
              <a:srgbClr val="D1D3D4"/>
            </a:solidFill>
            <a:prstDash val="solid"/>
            <a:miter lim="800000"/>
          </a:ln>
        </p:spPr>
        <p:txBody>
          <a:bodyPr vert="horz" wrap="square" lIns="91440" tIns="45720" rIns="91440" bIns="45720" numCol="1" anchor="t" anchorCtr="0" compatLnSpc="1"/>
          <a:lstStyle/>
          <a:p>
            <a:endParaRPr lang="en-US"/>
          </a:p>
        </p:txBody>
      </p:sp>
      <p:grpSp>
        <p:nvGrpSpPr>
          <p:cNvPr id="48" name="Group 13"/>
          <p:cNvGrpSpPr/>
          <p:nvPr/>
        </p:nvGrpSpPr>
        <p:grpSpPr>
          <a:xfrm>
            <a:off x="1044199" y="1875591"/>
            <a:ext cx="10112857" cy="2026273"/>
            <a:chOff x="1044199" y="1875591"/>
            <a:chExt cx="10112857" cy="2026273"/>
          </a:xfrm>
        </p:grpSpPr>
        <p:sp>
          <p:nvSpPr>
            <p:cNvPr id="49" name="Freeform 7"/>
            <p:cNvSpPr/>
            <p:nvPr>
              <p:custDataLst>
                <p:tags r:id="rId11"/>
              </p:custDataLst>
            </p:nvPr>
          </p:nvSpPr>
          <p:spPr bwMode="auto">
            <a:xfrm>
              <a:off x="1537219"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50" name="Freeform 9"/>
            <p:cNvSpPr/>
            <p:nvPr>
              <p:custDataLst>
                <p:tags r:id="rId12"/>
              </p:custDataLst>
            </p:nvPr>
          </p:nvSpPr>
          <p:spPr bwMode="auto">
            <a:xfrm>
              <a:off x="3486828"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1" name="Freeform 11"/>
            <p:cNvSpPr/>
            <p:nvPr>
              <p:custDataLst>
                <p:tags r:id="rId13"/>
              </p:custDataLst>
            </p:nvPr>
          </p:nvSpPr>
          <p:spPr bwMode="auto">
            <a:xfrm>
              <a:off x="5428508" y="2306488"/>
              <a:ext cx="1334987" cy="1160513"/>
            </a:xfrm>
            <a:custGeom>
              <a:avLst/>
              <a:gdLst>
                <a:gd name="T0" fmla="*/ 252 w 1010"/>
                <a:gd name="T1" fmla="*/ 0 h 878"/>
                <a:gd name="T2" fmla="*/ 758 w 1010"/>
                <a:gd name="T3" fmla="*/ 0 h 878"/>
                <a:gd name="T4" fmla="*/ 1010 w 1010"/>
                <a:gd name="T5" fmla="*/ 439 h 878"/>
                <a:gd name="T6" fmla="*/ 758 w 1010"/>
                <a:gd name="T7" fmla="*/ 878 h 878"/>
                <a:gd name="T8" fmla="*/ 252 w 1010"/>
                <a:gd name="T9" fmla="*/ 878 h 878"/>
                <a:gd name="T10" fmla="*/ 0 w 1010"/>
                <a:gd name="T11" fmla="*/ 439 h 878"/>
                <a:gd name="T12" fmla="*/ 252 w 1010"/>
                <a:gd name="T13" fmla="*/ 0 h 878"/>
                <a:gd name="T14" fmla="*/ 252 w 1010"/>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0" h="878">
                  <a:moveTo>
                    <a:pt x="252" y="0"/>
                  </a:moveTo>
                  <a:lnTo>
                    <a:pt x="758" y="0"/>
                  </a:lnTo>
                  <a:lnTo>
                    <a:pt x="1010" y="439"/>
                  </a:lnTo>
                  <a:lnTo>
                    <a:pt x="758" y="878"/>
                  </a:lnTo>
                  <a:lnTo>
                    <a:pt x="252" y="878"/>
                  </a:lnTo>
                  <a:lnTo>
                    <a:pt x="0" y="439"/>
                  </a:lnTo>
                  <a:lnTo>
                    <a:pt x="252" y="0"/>
                  </a:lnTo>
                  <a:lnTo>
                    <a:pt x="252" y="0"/>
                  </a:ln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2" name="Freeform 13"/>
            <p:cNvSpPr/>
            <p:nvPr>
              <p:custDataLst>
                <p:tags r:id="rId14"/>
              </p:custDataLst>
            </p:nvPr>
          </p:nvSpPr>
          <p:spPr bwMode="auto">
            <a:xfrm>
              <a:off x="7378118"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53" name="Freeform 15"/>
            <p:cNvSpPr/>
            <p:nvPr>
              <p:custDataLst>
                <p:tags r:id="rId15"/>
              </p:custDataLst>
            </p:nvPr>
          </p:nvSpPr>
          <p:spPr bwMode="auto">
            <a:xfrm>
              <a:off x="1044199" y="1875591"/>
              <a:ext cx="2323670" cy="2026273"/>
            </a:xfrm>
            <a:custGeom>
              <a:avLst/>
              <a:gdLst>
                <a:gd name="T0" fmla="*/ 874 w 878"/>
                <a:gd name="T1" fmla="*/ 371 h 765"/>
                <a:gd name="T2" fmla="*/ 834 w 878"/>
                <a:gd name="T3" fmla="*/ 301 h 765"/>
                <a:gd name="T4" fmla="*/ 808 w 878"/>
                <a:gd name="T5" fmla="*/ 255 h 765"/>
                <a:gd name="T6" fmla="*/ 667 w 878"/>
                <a:gd name="T7" fmla="*/ 12 h 765"/>
                <a:gd name="T8" fmla="*/ 647 w 878"/>
                <a:gd name="T9" fmla="*/ 0 h 765"/>
                <a:gd name="T10" fmla="*/ 231 w 878"/>
                <a:gd name="T11" fmla="*/ 0 h 765"/>
                <a:gd name="T12" fmla="*/ 212 w 878"/>
                <a:gd name="T13" fmla="*/ 11 h 765"/>
                <a:gd name="T14" fmla="*/ 4 w 878"/>
                <a:gd name="T15" fmla="*/ 371 h 765"/>
                <a:gd name="T16" fmla="*/ 4 w 878"/>
                <a:gd name="T17" fmla="*/ 393 h 765"/>
                <a:gd name="T18" fmla="*/ 211 w 878"/>
                <a:gd name="T19" fmla="*/ 752 h 765"/>
                <a:gd name="T20" fmla="*/ 231 w 878"/>
                <a:gd name="T21" fmla="*/ 765 h 765"/>
                <a:gd name="T22" fmla="*/ 647 w 878"/>
                <a:gd name="T23" fmla="*/ 765 h 765"/>
                <a:gd name="T24" fmla="*/ 666 w 878"/>
                <a:gd name="T25" fmla="*/ 753 h 765"/>
                <a:gd name="T26" fmla="*/ 808 w 878"/>
                <a:gd name="T27" fmla="*/ 509 h 765"/>
                <a:gd name="T28" fmla="*/ 781 w 878"/>
                <a:gd name="T29" fmla="*/ 464 h 765"/>
                <a:gd name="T30" fmla="*/ 634 w 878"/>
                <a:gd name="T31" fmla="*/ 719 h 765"/>
                <a:gd name="T32" fmla="*/ 244 w 878"/>
                <a:gd name="T33" fmla="*/ 719 h 765"/>
                <a:gd name="T34" fmla="*/ 50 w 878"/>
                <a:gd name="T35" fmla="*/ 382 h 765"/>
                <a:gd name="T36" fmla="*/ 244 w 878"/>
                <a:gd name="T37" fmla="*/ 45 h 765"/>
                <a:gd name="T38" fmla="*/ 634 w 878"/>
                <a:gd name="T39" fmla="*/ 45 h 765"/>
                <a:gd name="T40" fmla="*/ 781 w 878"/>
                <a:gd name="T41" fmla="*/ 301 h 765"/>
                <a:gd name="T42" fmla="*/ 808 w 878"/>
                <a:gd name="T43" fmla="*/ 346 h 765"/>
                <a:gd name="T44" fmla="*/ 828 w 878"/>
                <a:gd name="T45" fmla="*/ 382 h 765"/>
                <a:gd name="T46" fmla="*/ 808 w 878"/>
                <a:gd name="T47" fmla="*/ 418 h 765"/>
                <a:gd name="T48" fmla="*/ 834 w 878"/>
                <a:gd name="T49" fmla="*/ 463 h 765"/>
                <a:gd name="T50" fmla="*/ 874 w 878"/>
                <a:gd name="T51" fmla="*/ 394 h 765"/>
                <a:gd name="T52" fmla="*/ 874 w 878"/>
                <a:gd name="T53"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8" h="765">
                  <a:moveTo>
                    <a:pt x="874" y="371"/>
                  </a:moveTo>
                  <a:cubicBezTo>
                    <a:pt x="834" y="301"/>
                    <a:pt x="834" y="301"/>
                    <a:pt x="834" y="301"/>
                  </a:cubicBezTo>
                  <a:cubicBezTo>
                    <a:pt x="808" y="255"/>
                    <a:pt x="808" y="255"/>
                    <a:pt x="808" y="255"/>
                  </a:cubicBezTo>
                  <a:cubicBezTo>
                    <a:pt x="667" y="12"/>
                    <a:pt x="667" y="12"/>
                    <a:pt x="667" y="12"/>
                  </a:cubicBezTo>
                  <a:cubicBezTo>
                    <a:pt x="664" y="5"/>
                    <a:pt x="656" y="0"/>
                    <a:pt x="647" y="0"/>
                  </a:cubicBezTo>
                  <a:cubicBezTo>
                    <a:pt x="231" y="0"/>
                    <a:pt x="231" y="0"/>
                    <a:pt x="231" y="0"/>
                  </a:cubicBezTo>
                  <a:cubicBezTo>
                    <a:pt x="223" y="0"/>
                    <a:pt x="216" y="4"/>
                    <a:pt x="212" y="11"/>
                  </a:cubicBezTo>
                  <a:cubicBezTo>
                    <a:pt x="4" y="371"/>
                    <a:pt x="4" y="371"/>
                    <a:pt x="4" y="371"/>
                  </a:cubicBezTo>
                  <a:cubicBezTo>
                    <a:pt x="0" y="377"/>
                    <a:pt x="0" y="386"/>
                    <a:pt x="4" y="393"/>
                  </a:cubicBezTo>
                  <a:cubicBezTo>
                    <a:pt x="211" y="752"/>
                    <a:pt x="211" y="752"/>
                    <a:pt x="211" y="752"/>
                  </a:cubicBezTo>
                  <a:cubicBezTo>
                    <a:pt x="215" y="759"/>
                    <a:pt x="222" y="765"/>
                    <a:pt x="231" y="765"/>
                  </a:cubicBezTo>
                  <a:cubicBezTo>
                    <a:pt x="647" y="765"/>
                    <a:pt x="647" y="765"/>
                    <a:pt x="647" y="765"/>
                  </a:cubicBezTo>
                  <a:cubicBezTo>
                    <a:pt x="655" y="765"/>
                    <a:pt x="662" y="761"/>
                    <a:pt x="666" y="753"/>
                  </a:cubicBezTo>
                  <a:cubicBezTo>
                    <a:pt x="808" y="509"/>
                    <a:pt x="808" y="509"/>
                    <a:pt x="808" y="509"/>
                  </a:cubicBezTo>
                  <a:cubicBezTo>
                    <a:pt x="781" y="464"/>
                    <a:pt x="781" y="464"/>
                    <a:pt x="781" y="464"/>
                  </a:cubicBezTo>
                  <a:cubicBezTo>
                    <a:pt x="634" y="719"/>
                    <a:pt x="634" y="719"/>
                    <a:pt x="634" y="719"/>
                  </a:cubicBezTo>
                  <a:cubicBezTo>
                    <a:pt x="244" y="719"/>
                    <a:pt x="244" y="719"/>
                    <a:pt x="244" y="719"/>
                  </a:cubicBezTo>
                  <a:cubicBezTo>
                    <a:pt x="50" y="382"/>
                    <a:pt x="50" y="382"/>
                    <a:pt x="50" y="382"/>
                  </a:cubicBezTo>
                  <a:cubicBezTo>
                    <a:pt x="244" y="45"/>
                    <a:pt x="244" y="45"/>
                    <a:pt x="244" y="45"/>
                  </a:cubicBezTo>
                  <a:cubicBezTo>
                    <a:pt x="634" y="45"/>
                    <a:pt x="634" y="45"/>
                    <a:pt x="634" y="45"/>
                  </a:cubicBezTo>
                  <a:cubicBezTo>
                    <a:pt x="781" y="301"/>
                    <a:pt x="781" y="301"/>
                    <a:pt x="781" y="301"/>
                  </a:cubicBezTo>
                  <a:cubicBezTo>
                    <a:pt x="808" y="346"/>
                    <a:pt x="808" y="346"/>
                    <a:pt x="808" y="346"/>
                  </a:cubicBezTo>
                  <a:cubicBezTo>
                    <a:pt x="828" y="382"/>
                    <a:pt x="828" y="382"/>
                    <a:pt x="828" y="382"/>
                  </a:cubicBezTo>
                  <a:cubicBezTo>
                    <a:pt x="808" y="418"/>
                    <a:pt x="808" y="418"/>
                    <a:pt x="808" y="418"/>
                  </a:cubicBezTo>
                  <a:cubicBezTo>
                    <a:pt x="834" y="463"/>
                    <a:pt x="834" y="463"/>
                    <a:pt x="834" y="463"/>
                  </a:cubicBezTo>
                  <a:cubicBezTo>
                    <a:pt x="874" y="394"/>
                    <a:pt x="874" y="394"/>
                    <a:pt x="874" y="394"/>
                  </a:cubicBezTo>
                  <a:cubicBezTo>
                    <a:pt x="878" y="387"/>
                    <a:pt x="878" y="378"/>
                    <a:pt x="874" y="371"/>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54" name="Freeform 16"/>
            <p:cNvSpPr>
              <a:spLocks noEditPoints="1"/>
            </p:cNvSpPr>
            <p:nvPr>
              <p:custDataLst>
                <p:tags r:id="rId16"/>
              </p:custDataLst>
            </p:nvPr>
          </p:nvSpPr>
          <p:spPr bwMode="auto">
            <a:xfrm>
              <a:off x="2993809" y="1875591"/>
              <a:ext cx="2326314" cy="2026273"/>
            </a:xfrm>
            <a:custGeom>
              <a:avLst/>
              <a:gdLst>
                <a:gd name="T0" fmla="*/ 874 w 879"/>
                <a:gd name="T1" fmla="*/ 371 h 765"/>
                <a:gd name="T2" fmla="*/ 832 w 879"/>
                <a:gd name="T3" fmla="*/ 298 h 765"/>
                <a:gd name="T4" fmla="*/ 806 w 879"/>
                <a:gd name="T5" fmla="*/ 252 h 765"/>
                <a:gd name="T6" fmla="*/ 667 w 879"/>
                <a:gd name="T7" fmla="*/ 12 h 765"/>
                <a:gd name="T8" fmla="*/ 647 w 879"/>
                <a:gd name="T9" fmla="*/ 0 h 765"/>
                <a:gd name="T10" fmla="*/ 231 w 879"/>
                <a:gd name="T11" fmla="*/ 0 h 765"/>
                <a:gd name="T12" fmla="*/ 212 w 879"/>
                <a:gd name="T13" fmla="*/ 11 h 765"/>
                <a:gd name="T14" fmla="*/ 71 w 879"/>
                <a:gd name="T15" fmla="*/ 255 h 765"/>
                <a:gd name="T16" fmla="*/ 97 w 879"/>
                <a:gd name="T17" fmla="*/ 301 h 765"/>
                <a:gd name="T18" fmla="*/ 244 w 879"/>
                <a:gd name="T19" fmla="*/ 45 h 765"/>
                <a:gd name="T20" fmla="*/ 634 w 879"/>
                <a:gd name="T21" fmla="*/ 45 h 765"/>
                <a:gd name="T22" fmla="*/ 780 w 879"/>
                <a:gd name="T23" fmla="*/ 298 h 765"/>
                <a:gd name="T24" fmla="*/ 806 w 879"/>
                <a:gd name="T25" fmla="*/ 343 h 765"/>
                <a:gd name="T26" fmla="*/ 829 w 879"/>
                <a:gd name="T27" fmla="*/ 382 h 765"/>
                <a:gd name="T28" fmla="*/ 806 w 879"/>
                <a:gd name="T29" fmla="*/ 421 h 765"/>
                <a:gd name="T30" fmla="*/ 832 w 879"/>
                <a:gd name="T31" fmla="*/ 467 h 765"/>
                <a:gd name="T32" fmla="*/ 874 w 879"/>
                <a:gd name="T33" fmla="*/ 394 h 765"/>
                <a:gd name="T34" fmla="*/ 874 w 879"/>
                <a:gd name="T35" fmla="*/ 371 h 765"/>
                <a:gd name="T36" fmla="*/ 634 w 879"/>
                <a:gd name="T37" fmla="*/ 719 h 765"/>
                <a:gd name="T38" fmla="*/ 244 w 879"/>
                <a:gd name="T39" fmla="*/ 719 h 765"/>
                <a:gd name="T40" fmla="*/ 97 w 879"/>
                <a:gd name="T41" fmla="*/ 463 h 765"/>
                <a:gd name="T42" fmla="*/ 71 w 879"/>
                <a:gd name="T43" fmla="*/ 418 h 765"/>
                <a:gd name="T44" fmla="*/ 50 w 879"/>
                <a:gd name="T45" fmla="*/ 382 h 765"/>
                <a:gd name="T46" fmla="*/ 71 w 879"/>
                <a:gd name="T47" fmla="*/ 346 h 765"/>
                <a:gd name="T48" fmla="*/ 44 w 879"/>
                <a:gd name="T49" fmla="*/ 301 h 765"/>
                <a:gd name="T50" fmla="*/ 4 w 879"/>
                <a:gd name="T51" fmla="*/ 371 h 765"/>
                <a:gd name="T52" fmla="*/ 4 w 879"/>
                <a:gd name="T53" fmla="*/ 393 h 765"/>
                <a:gd name="T54" fmla="*/ 44 w 879"/>
                <a:gd name="T55" fmla="*/ 464 h 765"/>
                <a:gd name="T56" fmla="*/ 71 w 879"/>
                <a:gd name="T57" fmla="*/ 509 h 765"/>
                <a:gd name="T58" fmla="*/ 211 w 879"/>
                <a:gd name="T59" fmla="*/ 752 h 765"/>
                <a:gd name="T60" fmla="*/ 231 w 879"/>
                <a:gd name="T61" fmla="*/ 765 h 765"/>
                <a:gd name="T62" fmla="*/ 647 w 879"/>
                <a:gd name="T63" fmla="*/ 765 h 765"/>
                <a:gd name="T64" fmla="*/ 667 w 879"/>
                <a:gd name="T65" fmla="*/ 753 h 765"/>
                <a:gd name="T66" fmla="*/ 806 w 879"/>
                <a:gd name="T67" fmla="*/ 512 h 765"/>
                <a:gd name="T68" fmla="*/ 780 w 879"/>
                <a:gd name="T69" fmla="*/ 467 h 765"/>
                <a:gd name="T70" fmla="*/ 634 w 879"/>
                <a:gd name="T71" fmla="*/ 719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9" h="765">
                  <a:moveTo>
                    <a:pt x="874" y="371"/>
                  </a:moveTo>
                  <a:cubicBezTo>
                    <a:pt x="832" y="298"/>
                    <a:pt x="832" y="298"/>
                    <a:pt x="832" y="298"/>
                  </a:cubicBezTo>
                  <a:cubicBezTo>
                    <a:pt x="806" y="252"/>
                    <a:pt x="806" y="252"/>
                    <a:pt x="806" y="252"/>
                  </a:cubicBezTo>
                  <a:cubicBezTo>
                    <a:pt x="667" y="12"/>
                    <a:pt x="667" y="12"/>
                    <a:pt x="667" y="12"/>
                  </a:cubicBezTo>
                  <a:cubicBezTo>
                    <a:pt x="664" y="5"/>
                    <a:pt x="656" y="0"/>
                    <a:pt x="647" y="0"/>
                  </a:cubicBezTo>
                  <a:cubicBezTo>
                    <a:pt x="231" y="0"/>
                    <a:pt x="231" y="0"/>
                    <a:pt x="231" y="0"/>
                  </a:cubicBezTo>
                  <a:cubicBezTo>
                    <a:pt x="224" y="0"/>
                    <a:pt x="216" y="4"/>
                    <a:pt x="212" y="11"/>
                  </a:cubicBezTo>
                  <a:cubicBezTo>
                    <a:pt x="71" y="255"/>
                    <a:pt x="71" y="255"/>
                    <a:pt x="71" y="255"/>
                  </a:cubicBezTo>
                  <a:cubicBezTo>
                    <a:pt x="97" y="301"/>
                    <a:pt x="97" y="301"/>
                    <a:pt x="97" y="301"/>
                  </a:cubicBezTo>
                  <a:cubicBezTo>
                    <a:pt x="244" y="45"/>
                    <a:pt x="244" y="45"/>
                    <a:pt x="244" y="45"/>
                  </a:cubicBezTo>
                  <a:cubicBezTo>
                    <a:pt x="634" y="45"/>
                    <a:pt x="634" y="45"/>
                    <a:pt x="634" y="45"/>
                  </a:cubicBezTo>
                  <a:cubicBezTo>
                    <a:pt x="780" y="298"/>
                    <a:pt x="780" y="298"/>
                    <a:pt x="780" y="298"/>
                  </a:cubicBezTo>
                  <a:cubicBezTo>
                    <a:pt x="806" y="343"/>
                    <a:pt x="806" y="343"/>
                    <a:pt x="806" y="343"/>
                  </a:cubicBezTo>
                  <a:cubicBezTo>
                    <a:pt x="829" y="382"/>
                    <a:pt x="829" y="382"/>
                    <a:pt x="829" y="382"/>
                  </a:cubicBezTo>
                  <a:cubicBezTo>
                    <a:pt x="806" y="421"/>
                    <a:pt x="806" y="421"/>
                    <a:pt x="806" y="421"/>
                  </a:cubicBezTo>
                  <a:cubicBezTo>
                    <a:pt x="832" y="467"/>
                    <a:pt x="832" y="467"/>
                    <a:pt x="832" y="467"/>
                  </a:cubicBezTo>
                  <a:cubicBezTo>
                    <a:pt x="874" y="394"/>
                    <a:pt x="874" y="394"/>
                    <a:pt x="874" y="394"/>
                  </a:cubicBezTo>
                  <a:cubicBezTo>
                    <a:pt x="878" y="387"/>
                    <a:pt x="879" y="378"/>
                    <a:pt x="874" y="371"/>
                  </a:cubicBezTo>
                  <a:close/>
                  <a:moveTo>
                    <a:pt x="634" y="719"/>
                  </a:moveTo>
                  <a:cubicBezTo>
                    <a:pt x="244" y="719"/>
                    <a:pt x="244" y="719"/>
                    <a:pt x="244" y="719"/>
                  </a:cubicBezTo>
                  <a:cubicBezTo>
                    <a:pt x="97" y="463"/>
                    <a:pt x="97" y="463"/>
                    <a:pt x="97" y="463"/>
                  </a:cubicBezTo>
                  <a:cubicBezTo>
                    <a:pt x="71" y="418"/>
                    <a:pt x="71" y="418"/>
                    <a:pt x="71" y="418"/>
                  </a:cubicBezTo>
                  <a:cubicBezTo>
                    <a:pt x="50" y="382"/>
                    <a:pt x="50" y="382"/>
                    <a:pt x="50" y="382"/>
                  </a:cubicBezTo>
                  <a:cubicBezTo>
                    <a:pt x="71" y="346"/>
                    <a:pt x="71" y="346"/>
                    <a:pt x="71" y="346"/>
                  </a:cubicBezTo>
                  <a:cubicBezTo>
                    <a:pt x="44" y="301"/>
                    <a:pt x="44" y="301"/>
                    <a:pt x="44" y="301"/>
                  </a:cubicBezTo>
                  <a:cubicBezTo>
                    <a:pt x="4" y="371"/>
                    <a:pt x="4" y="371"/>
                    <a:pt x="4" y="371"/>
                  </a:cubicBezTo>
                  <a:cubicBezTo>
                    <a:pt x="0" y="377"/>
                    <a:pt x="0" y="386"/>
                    <a:pt x="4" y="393"/>
                  </a:cubicBezTo>
                  <a:cubicBezTo>
                    <a:pt x="44" y="464"/>
                    <a:pt x="44" y="464"/>
                    <a:pt x="44" y="464"/>
                  </a:cubicBezTo>
                  <a:cubicBezTo>
                    <a:pt x="71" y="509"/>
                    <a:pt x="71" y="509"/>
                    <a:pt x="71" y="509"/>
                  </a:cubicBezTo>
                  <a:cubicBezTo>
                    <a:pt x="211" y="752"/>
                    <a:pt x="211" y="752"/>
                    <a:pt x="211" y="752"/>
                  </a:cubicBezTo>
                  <a:cubicBezTo>
                    <a:pt x="215" y="759"/>
                    <a:pt x="222" y="765"/>
                    <a:pt x="231" y="765"/>
                  </a:cubicBezTo>
                  <a:cubicBezTo>
                    <a:pt x="647" y="765"/>
                    <a:pt x="647" y="765"/>
                    <a:pt x="647" y="765"/>
                  </a:cubicBezTo>
                  <a:cubicBezTo>
                    <a:pt x="655" y="765"/>
                    <a:pt x="662" y="761"/>
                    <a:pt x="667" y="753"/>
                  </a:cubicBezTo>
                  <a:cubicBezTo>
                    <a:pt x="806" y="512"/>
                    <a:pt x="806" y="512"/>
                    <a:pt x="806" y="512"/>
                  </a:cubicBezTo>
                  <a:cubicBezTo>
                    <a:pt x="780" y="467"/>
                    <a:pt x="780" y="467"/>
                    <a:pt x="780" y="467"/>
                  </a:cubicBezTo>
                  <a:lnTo>
                    <a:pt x="634" y="71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5" name="Freeform 17"/>
            <p:cNvSpPr>
              <a:spLocks noEditPoints="1"/>
            </p:cNvSpPr>
            <p:nvPr>
              <p:custDataLst>
                <p:tags r:id="rId17"/>
              </p:custDataLst>
            </p:nvPr>
          </p:nvSpPr>
          <p:spPr bwMode="auto">
            <a:xfrm>
              <a:off x="4932844" y="1875591"/>
              <a:ext cx="2326314" cy="2026273"/>
            </a:xfrm>
            <a:custGeom>
              <a:avLst/>
              <a:gdLst>
                <a:gd name="T0" fmla="*/ 634 w 879"/>
                <a:gd name="T1" fmla="*/ 719 h 765"/>
                <a:gd name="T2" fmla="*/ 245 w 879"/>
                <a:gd name="T3" fmla="*/ 719 h 765"/>
                <a:gd name="T4" fmla="*/ 99 w 879"/>
                <a:gd name="T5" fmla="*/ 467 h 765"/>
                <a:gd name="T6" fmla="*/ 73 w 879"/>
                <a:gd name="T7" fmla="*/ 421 h 765"/>
                <a:gd name="T8" fmla="*/ 50 w 879"/>
                <a:gd name="T9" fmla="*/ 382 h 765"/>
                <a:gd name="T10" fmla="*/ 73 w 879"/>
                <a:gd name="T11" fmla="*/ 343 h 765"/>
                <a:gd name="T12" fmla="*/ 47 w 879"/>
                <a:gd name="T13" fmla="*/ 298 h 765"/>
                <a:gd name="T14" fmla="*/ 5 w 879"/>
                <a:gd name="T15" fmla="*/ 371 h 765"/>
                <a:gd name="T16" fmla="*/ 5 w 879"/>
                <a:gd name="T17" fmla="*/ 393 h 765"/>
                <a:gd name="T18" fmla="*/ 47 w 879"/>
                <a:gd name="T19" fmla="*/ 467 h 765"/>
                <a:gd name="T20" fmla="*/ 73 w 879"/>
                <a:gd name="T21" fmla="*/ 512 h 765"/>
                <a:gd name="T22" fmla="*/ 212 w 879"/>
                <a:gd name="T23" fmla="*/ 752 h 765"/>
                <a:gd name="T24" fmla="*/ 232 w 879"/>
                <a:gd name="T25" fmla="*/ 765 h 765"/>
                <a:gd name="T26" fmla="*/ 648 w 879"/>
                <a:gd name="T27" fmla="*/ 765 h 765"/>
                <a:gd name="T28" fmla="*/ 667 w 879"/>
                <a:gd name="T29" fmla="*/ 753 h 765"/>
                <a:gd name="T30" fmla="*/ 808 w 879"/>
                <a:gd name="T31" fmla="*/ 509 h 765"/>
                <a:gd name="T32" fmla="*/ 782 w 879"/>
                <a:gd name="T33" fmla="*/ 464 h 765"/>
                <a:gd name="T34" fmla="*/ 634 w 879"/>
                <a:gd name="T35" fmla="*/ 719 h 765"/>
                <a:gd name="T36" fmla="*/ 875 w 879"/>
                <a:gd name="T37" fmla="*/ 371 h 765"/>
                <a:gd name="T38" fmla="*/ 834 w 879"/>
                <a:gd name="T39" fmla="*/ 301 h 765"/>
                <a:gd name="T40" fmla="*/ 808 w 879"/>
                <a:gd name="T41" fmla="*/ 255 h 765"/>
                <a:gd name="T42" fmla="*/ 668 w 879"/>
                <a:gd name="T43" fmla="*/ 12 h 765"/>
                <a:gd name="T44" fmla="*/ 648 w 879"/>
                <a:gd name="T45" fmla="*/ 0 h 765"/>
                <a:gd name="T46" fmla="*/ 232 w 879"/>
                <a:gd name="T47" fmla="*/ 0 h 765"/>
                <a:gd name="T48" fmla="*/ 212 w 879"/>
                <a:gd name="T49" fmla="*/ 11 h 765"/>
                <a:gd name="T50" fmla="*/ 73 w 879"/>
                <a:gd name="T51" fmla="*/ 252 h 765"/>
                <a:gd name="T52" fmla="*/ 99 w 879"/>
                <a:gd name="T53" fmla="*/ 298 h 765"/>
                <a:gd name="T54" fmla="*/ 245 w 879"/>
                <a:gd name="T55" fmla="*/ 45 h 765"/>
                <a:gd name="T56" fmla="*/ 634 w 879"/>
                <a:gd name="T57" fmla="*/ 45 h 765"/>
                <a:gd name="T58" fmla="*/ 782 w 879"/>
                <a:gd name="T59" fmla="*/ 301 h 765"/>
                <a:gd name="T60" fmla="*/ 808 w 879"/>
                <a:gd name="T61" fmla="*/ 346 h 765"/>
                <a:gd name="T62" fmla="*/ 829 w 879"/>
                <a:gd name="T63" fmla="*/ 382 h 765"/>
                <a:gd name="T64" fmla="*/ 808 w 879"/>
                <a:gd name="T65" fmla="*/ 418 h 765"/>
                <a:gd name="T66" fmla="*/ 834 w 879"/>
                <a:gd name="T67" fmla="*/ 464 h 765"/>
                <a:gd name="T68" fmla="*/ 875 w 879"/>
                <a:gd name="T69" fmla="*/ 394 h 765"/>
                <a:gd name="T70" fmla="*/ 875 w 879"/>
                <a:gd name="T71"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79" h="765">
                  <a:moveTo>
                    <a:pt x="634" y="719"/>
                  </a:moveTo>
                  <a:cubicBezTo>
                    <a:pt x="245" y="719"/>
                    <a:pt x="245" y="719"/>
                    <a:pt x="245" y="719"/>
                  </a:cubicBezTo>
                  <a:cubicBezTo>
                    <a:pt x="99" y="467"/>
                    <a:pt x="99" y="467"/>
                    <a:pt x="99" y="467"/>
                  </a:cubicBezTo>
                  <a:cubicBezTo>
                    <a:pt x="73" y="421"/>
                    <a:pt x="73" y="421"/>
                    <a:pt x="73" y="421"/>
                  </a:cubicBezTo>
                  <a:cubicBezTo>
                    <a:pt x="50" y="382"/>
                    <a:pt x="50" y="382"/>
                    <a:pt x="50" y="382"/>
                  </a:cubicBezTo>
                  <a:cubicBezTo>
                    <a:pt x="73" y="343"/>
                    <a:pt x="73" y="343"/>
                    <a:pt x="73" y="343"/>
                  </a:cubicBezTo>
                  <a:cubicBezTo>
                    <a:pt x="47" y="298"/>
                    <a:pt x="47" y="298"/>
                    <a:pt x="47" y="298"/>
                  </a:cubicBezTo>
                  <a:cubicBezTo>
                    <a:pt x="5" y="371"/>
                    <a:pt x="5" y="371"/>
                    <a:pt x="5" y="371"/>
                  </a:cubicBezTo>
                  <a:cubicBezTo>
                    <a:pt x="1" y="377"/>
                    <a:pt x="0" y="386"/>
                    <a:pt x="5" y="393"/>
                  </a:cubicBezTo>
                  <a:cubicBezTo>
                    <a:pt x="47" y="467"/>
                    <a:pt x="47" y="467"/>
                    <a:pt x="47" y="467"/>
                  </a:cubicBezTo>
                  <a:cubicBezTo>
                    <a:pt x="73" y="512"/>
                    <a:pt x="73" y="512"/>
                    <a:pt x="73" y="512"/>
                  </a:cubicBezTo>
                  <a:cubicBezTo>
                    <a:pt x="212" y="752"/>
                    <a:pt x="212" y="752"/>
                    <a:pt x="212" y="752"/>
                  </a:cubicBezTo>
                  <a:cubicBezTo>
                    <a:pt x="215" y="759"/>
                    <a:pt x="223" y="765"/>
                    <a:pt x="232" y="765"/>
                  </a:cubicBezTo>
                  <a:cubicBezTo>
                    <a:pt x="648" y="765"/>
                    <a:pt x="648" y="765"/>
                    <a:pt x="648" y="765"/>
                  </a:cubicBezTo>
                  <a:cubicBezTo>
                    <a:pt x="655" y="765"/>
                    <a:pt x="663" y="761"/>
                    <a:pt x="667" y="753"/>
                  </a:cubicBezTo>
                  <a:cubicBezTo>
                    <a:pt x="808" y="509"/>
                    <a:pt x="808" y="509"/>
                    <a:pt x="808" y="509"/>
                  </a:cubicBezTo>
                  <a:cubicBezTo>
                    <a:pt x="782" y="464"/>
                    <a:pt x="782" y="464"/>
                    <a:pt x="782" y="464"/>
                  </a:cubicBezTo>
                  <a:lnTo>
                    <a:pt x="634" y="719"/>
                  </a:lnTo>
                  <a:close/>
                  <a:moveTo>
                    <a:pt x="875" y="371"/>
                  </a:moveTo>
                  <a:cubicBezTo>
                    <a:pt x="834" y="301"/>
                    <a:pt x="834" y="301"/>
                    <a:pt x="834" y="301"/>
                  </a:cubicBezTo>
                  <a:cubicBezTo>
                    <a:pt x="808" y="255"/>
                    <a:pt x="808" y="255"/>
                    <a:pt x="808" y="255"/>
                  </a:cubicBezTo>
                  <a:cubicBezTo>
                    <a:pt x="668" y="12"/>
                    <a:pt x="668" y="12"/>
                    <a:pt x="668" y="12"/>
                  </a:cubicBezTo>
                  <a:cubicBezTo>
                    <a:pt x="664" y="5"/>
                    <a:pt x="657" y="0"/>
                    <a:pt x="648" y="0"/>
                  </a:cubicBezTo>
                  <a:cubicBezTo>
                    <a:pt x="232" y="0"/>
                    <a:pt x="232" y="0"/>
                    <a:pt x="232" y="0"/>
                  </a:cubicBezTo>
                  <a:cubicBezTo>
                    <a:pt x="224" y="0"/>
                    <a:pt x="217" y="4"/>
                    <a:pt x="212" y="11"/>
                  </a:cubicBezTo>
                  <a:cubicBezTo>
                    <a:pt x="73" y="252"/>
                    <a:pt x="73" y="252"/>
                    <a:pt x="73" y="252"/>
                  </a:cubicBezTo>
                  <a:cubicBezTo>
                    <a:pt x="99" y="298"/>
                    <a:pt x="99" y="298"/>
                    <a:pt x="99" y="298"/>
                  </a:cubicBezTo>
                  <a:cubicBezTo>
                    <a:pt x="245" y="45"/>
                    <a:pt x="245" y="45"/>
                    <a:pt x="245" y="45"/>
                  </a:cubicBezTo>
                  <a:cubicBezTo>
                    <a:pt x="634" y="45"/>
                    <a:pt x="634" y="45"/>
                    <a:pt x="634" y="45"/>
                  </a:cubicBezTo>
                  <a:cubicBezTo>
                    <a:pt x="782" y="301"/>
                    <a:pt x="782" y="301"/>
                    <a:pt x="782" y="301"/>
                  </a:cubicBezTo>
                  <a:cubicBezTo>
                    <a:pt x="808" y="346"/>
                    <a:pt x="808" y="346"/>
                    <a:pt x="808" y="346"/>
                  </a:cubicBezTo>
                  <a:cubicBezTo>
                    <a:pt x="829" y="382"/>
                    <a:pt x="829" y="382"/>
                    <a:pt x="829" y="382"/>
                  </a:cubicBezTo>
                  <a:cubicBezTo>
                    <a:pt x="808" y="418"/>
                    <a:pt x="808" y="418"/>
                    <a:pt x="808" y="418"/>
                  </a:cubicBezTo>
                  <a:cubicBezTo>
                    <a:pt x="834" y="464"/>
                    <a:pt x="834" y="464"/>
                    <a:pt x="834" y="464"/>
                  </a:cubicBezTo>
                  <a:cubicBezTo>
                    <a:pt x="875" y="394"/>
                    <a:pt x="875" y="394"/>
                    <a:pt x="875" y="394"/>
                  </a:cubicBezTo>
                  <a:cubicBezTo>
                    <a:pt x="879" y="387"/>
                    <a:pt x="879" y="378"/>
                    <a:pt x="875" y="371"/>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p>
          </p:txBody>
        </p:sp>
        <p:sp>
          <p:nvSpPr>
            <p:cNvPr id="56" name="Freeform 18"/>
            <p:cNvSpPr/>
            <p:nvPr>
              <p:custDataLst>
                <p:tags r:id="rId18"/>
              </p:custDataLst>
            </p:nvPr>
          </p:nvSpPr>
          <p:spPr bwMode="auto">
            <a:xfrm>
              <a:off x="6882454" y="2672617"/>
              <a:ext cx="2137301" cy="1229245"/>
            </a:xfrm>
            <a:custGeom>
              <a:avLst/>
              <a:gdLst>
                <a:gd name="T0" fmla="*/ 782 w 808"/>
                <a:gd name="T1" fmla="*/ 162 h 464"/>
                <a:gd name="T2" fmla="*/ 635 w 808"/>
                <a:gd name="T3" fmla="*/ 418 h 464"/>
                <a:gd name="T4" fmla="*/ 245 w 808"/>
                <a:gd name="T5" fmla="*/ 418 h 464"/>
                <a:gd name="T6" fmla="*/ 97 w 808"/>
                <a:gd name="T7" fmla="*/ 163 h 464"/>
                <a:gd name="T8" fmla="*/ 71 w 808"/>
                <a:gd name="T9" fmla="*/ 117 h 464"/>
                <a:gd name="T10" fmla="*/ 50 w 808"/>
                <a:gd name="T11" fmla="*/ 81 h 464"/>
                <a:gd name="T12" fmla="*/ 71 w 808"/>
                <a:gd name="T13" fmla="*/ 45 h 464"/>
                <a:gd name="T14" fmla="*/ 45 w 808"/>
                <a:gd name="T15" fmla="*/ 0 h 464"/>
                <a:gd name="T16" fmla="*/ 5 w 808"/>
                <a:gd name="T17" fmla="*/ 70 h 464"/>
                <a:gd name="T18" fmla="*/ 5 w 808"/>
                <a:gd name="T19" fmla="*/ 92 h 464"/>
                <a:gd name="T20" fmla="*/ 45 w 808"/>
                <a:gd name="T21" fmla="*/ 163 h 464"/>
                <a:gd name="T22" fmla="*/ 71 w 808"/>
                <a:gd name="T23" fmla="*/ 208 h 464"/>
                <a:gd name="T24" fmla="*/ 212 w 808"/>
                <a:gd name="T25" fmla="*/ 451 h 464"/>
                <a:gd name="T26" fmla="*/ 232 w 808"/>
                <a:gd name="T27" fmla="*/ 464 h 464"/>
                <a:gd name="T28" fmla="*/ 648 w 808"/>
                <a:gd name="T29" fmla="*/ 464 h 464"/>
                <a:gd name="T30" fmla="*/ 667 w 808"/>
                <a:gd name="T31" fmla="*/ 452 h 464"/>
                <a:gd name="T32" fmla="*/ 808 w 808"/>
                <a:gd name="T33" fmla="*/ 208 h 464"/>
                <a:gd name="T34" fmla="*/ 782 w 808"/>
                <a:gd name="T35" fmla="*/ 162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8" h="464">
                  <a:moveTo>
                    <a:pt x="782" y="162"/>
                  </a:moveTo>
                  <a:cubicBezTo>
                    <a:pt x="635" y="418"/>
                    <a:pt x="635" y="418"/>
                    <a:pt x="635" y="418"/>
                  </a:cubicBezTo>
                  <a:cubicBezTo>
                    <a:pt x="245" y="418"/>
                    <a:pt x="245" y="418"/>
                    <a:pt x="245" y="418"/>
                  </a:cubicBezTo>
                  <a:cubicBezTo>
                    <a:pt x="97" y="163"/>
                    <a:pt x="97" y="163"/>
                    <a:pt x="97" y="163"/>
                  </a:cubicBezTo>
                  <a:cubicBezTo>
                    <a:pt x="71" y="117"/>
                    <a:pt x="71" y="117"/>
                    <a:pt x="71" y="117"/>
                  </a:cubicBezTo>
                  <a:cubicBezTo>
                    <a:pt x="50" y="81"/>
                    <a:pt x="50" y="81"/>
                    <a:pt x="50" y="81"/>
                  </a:cubicBezTo>
                  <a:cubicBezTo>
                    <a:pt x="71" y="45"/>
                    <a:pt x="71" y="45"/>
                    <a:pt x="71" y="45"/>
                  </a:cubicBezTo>
                  <a:cubicBezTo>
                    <a:pt x="45" y="0"/>
                    <a:pt x="45" y="0"/>
                    <a:pt x="45" y="0"/>
                  </a:cubicBezTo>
                  <a:cubicBezTo>
                    <a:pt x="5" y="70"/>
                    <a:pt x="5" y="70"/>
                    <a:pt x="5" y="70"/>
                  </a:cubicBezTo>
                  <a:cubicBezTo>
                    <a:pt x="1" y="76"/>
                    <a:pt x="0" y="85"/>
                    <a:pt x="5" y="92"/>
                  </a:cubicBezTo>
                  <a:cubicBezTo>
                    <a:pt x="45" y="163"/>
                    <a:pt x="45" y="163"/>
                    <a:pt x="45" y="163"/>
                  </a:cubicBezTo>
                  <a:cubicBezTo>
                    <a:pt x="71" y="208"/>
                    <a:pt x="71" y="208"/>
                    <a:pt x="71" y="208"/>
                  </a:cubicBezTo>
                  <a:cubicBezTo>
                    <a:pt x="212" y="451"/>
                    <a:pt x="212" y="451"/>
                    <a:pt x="212" y="451"/>
                  </a:cubicBezTo>
                  <a:cubicBezTo>
                    <a:pt x="215" y="458"/>
                    <a:pt x="223" y="464"/>
                    <a:pt x="232" y="464"/>
                  </a:cubicBezTo>
                  <a:cubicBezTo>
                    <a:pt x="648" y="464"/>
                    <a:pt x="648" y="464"/>
                    <a:pt x="648" y="464"/>
                  </a:cubicBezTo>
                  <a:cubicBezTo>
                    <a:pt x="655" y="464"/>
                    <a:pt x="663" y="460"/>
                    <a:pt x="667" y="452"/>
                  </a:cubicBezTo>
                  <a:cubicBezTo>
                    <a:pt x="808" y="208"/>
                    <a:pt x="808" y="208"/>
                    <a:pt x="808" y="208"/>
                  </a:cubicBezTo>
                  <a:lnTo>
                    <a:pt x="782" y="162"/>
                  </a:ln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57" name="Freeform 19"/>
            <p:cNvSpPr/>
            <p:nvPr>
              <p:custDataLst>
                <p:tags r:id="rId19"/>
              </p:custDataLst>
            </p:nvPr>
          </p:nvSpPr>
          <p:spPr bwMode="auto">
            <a:xfrm>
              <a:off x="7070145" y="1875591"/>
              <a:ext cx="2138623" cy="1226602"/>
            </a:xfrm>
            <a:custGeom>
              <a:avLst/>
              <a:gdLst>
                <a:gd name="T0" fmla="*/ 804 w 808"/>
                <a:gd name="T1" fmla="*/ 371 h 463"/>
                <a:gd name="T2" fmla="*/ 764 w 808"/>
                <a:gd name="T3" fmla="*/ 301 h 463"/>
                <a:gd name="T4" fmla="*/ 737 w 808"/>
                <a:gd name="T5" fmla="*/ 256 h 463"/>
                <a:gd name="T6" fmla="*/ 597 w 808"/>
                <a:gd name="T7" fmla="*/ 12 h 463"/>
                <a:gd name="T8" fmla="*/ 577 w 808"/>
                <a:gd name="T9" fmla="*/ 0 h 463"/>
                <a:gd name="T10" fmla="*/ 161 w 808"/>
                <a:gd name="T11" fmla="*/ 0 h 463"/>
                <a:gd name="T12" fmla="*/ 141 w 808"/>
                <a:gd name="T13" fmla="*/ 11 h 463"/>
                <a:gd name="T14" fmla="*/ 0 w 808"/>
                <a:gd name="T15" fmla="*/ 255 h 463"/>
                <a:gd name="T16" fmla="*/ 26 w 808"/>
                <a:gd name="T17" fmla="*/ 301 h 463"/>
                <a:gd name="T18" fmla="*/ 174 w 808"/>
                <a:gd name="T19" fmla="*/ 45 h 463"/>
                <a:gd name="T20" fmla="*/ 564 w 808"/>
                <a:gd name="T21" fmla="*/ 45 h 463"/>
                <a:gd name="T22" fmla="*/ 711 w 808"/>
                <a:gd name="T23" fmla="*/ 301 h 463"/>
                <a:gd name="T24" fmla="*/ 737 w 808"/>
                <a:gd name="T25" fmla="*/ 346 h 463"/>
                <a:gd name="T26" fmla="*/ 758 w 808"/>
                <a:gd name="T27" fmla="*/ 382 h 463"/>
                <a:gd name="T28" fmla="*/ 737 w 808"/>
                <a:gd name="T29" fmla="*/ 418 h 463"/>
                <a:gd name="T30" fmla="*/ 764 w 808"/>
                <a:gd name="T31" fmla="*/ 463 h 463"/>
                <a:gd name="T32" fmla="*/ 804 w 808"/>
                <a:gd name="T33" fmla="*/ 394 h 463"/>
                <a:gd name="T34" fmla="*/ 804 w 808"/>
                <a:gd name="T35" fmla="*/ 37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8" h="463">
                  <a:moveTo>
                    <a:pt x="804" y="371"/>
                  </a:moveTo>
                  <a:cubicBezTo>
                    <a:pt x="764" y="301"/>
                    <a:pt x="764" y="301"/>
                    <a:pt x="764" y="301"/>
                  </a:cubicBezTo>
                  <a:cubicBezTo>
                    <a:pt x="737" y="256"/>
                    <a:pt x="737" y="256"/>
                    <a:pt x="737" y="256"/>
                  </a:cubicBezTo>
                  <a:cubicBezTo>
                    <a:pt x="597" y="12"/>
                    <a:pt x="597" y="12"/>
                    <a:pt x="597" y="12"/>
                  </a:cubicBezTo>
                  <a:cubicBezTo>
                    <a:pt x="593" y="5"/>
                    <a:pt x="586" y="0"/>
                    <a:pt x="577" y="0"/>
                  </a:cubicBezTo>
                  <a:cubicBezTo>
                    <a:pt x="161" y="0"/>
                    <a:pt x="161" y="0"/>
                    <a:pt x="161" y="0"/>
                  </a:cubicBezTo>
                  <a:cubicBezTo>
                    <a:pt x="153" y="0"/>
                    <a:pt x="146" y="4"/>
                    <a:pt x="141" y="11"/>
                  </a:cubicBezTo>
                  <a:cubicBezTo>
                    <a:pt x="0" y="255"/>
                    <a:pt x="0" y="255"/>
                    <a:pt x="0" y="255"/>
                  </a:cubicBezTo>
                  <a:cubicBezTo>
                    <a:pt x="26" y="301"/>
                    <a:pt x="26" y="301"/>
                    <a:pt x="26" y="301"/>
                  </a:cubicBezTo>
                  <a:cubicBezTo>
                    <a:pt x="174" y="45"/>
                    <a:pt x="174" y="45"/>
                    <a:pt x="174" y="45"/>
                  </a:cubicBezTo>
                  <a:cubicBezTo>
                    <a:pt x="564" y="45"/>
                    <a:pt x="564" y="45"/>
                    <a:pt x="564" y="45"/>
                  </a:cubicBezTo>
                  <a:cubicBezTo>
                    <a:pt x="711" y="301"/>
                    <a:pt x="711" y="301"/>
                    <a:pt x="711" y="301"/>
                  </a:cubicBezTo>
                  <a:cubicBezTo>
                    <a:pt x="737" y="346"/>
                    <a:pt x="737" y="346"/>
                    <a:pt x="737" y="346"/>
                  </a:cubicBezTo>
                  <a:cubicBezTo>
                    <a:pt x="758" y="382"/>
                    <a:pt x="758" y="382"/>
                    <a:pt x="758" y="382"/>
                  </a:cubicBezTo>
                  <a:cubicBezTo>
                    <a:pt x="737" y="418"/>
                    <a:pt x="737" y="418"/>
                    <a:pt x="737" y="418"/>
                  </a:cubicBezTo>
                  <a:cubicBezTo>
                    <a:pt x="764" y="463"/>
                    <a:pt x="764" y="463"/>
                    <a:pt x="764" y="463"/>
                  </a:cubicBezTo>
                  <a:cubicBezTo>
                    <a:pt x="804" y="394"/>
                    <a:pt x="804" y="394"/>
                    <a:pt x="804" y="394"/>
                  </a:cubicBezTo>
                  <a:cubicBezTo>
                    <a:pt x="808" y="387"/>
                    <a:pt x="808" y="378"/>
                    <a:pt x="804" y="371"/>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en-US"/>
            </a:p>
          </p:txBody>
        </p:sp>
        <p:sp>
          <p:nvSpPr>
            <p:cNvPr id="58" name="Freeform 20"/>
            <p:cNvSpPr/>
            <p:nvPr>
              <p:custDataLst>
                <p:tags r:id="rId20"/>
              </p:custDataLst>
            </p:nvPr>
          </p:nvSpPr>
          <p:spPr bwMode="auto">
            <a:xfrm>
              <a:off x="8834707" y="1875591"/>
              <a:ext cx="2322349" cy="2026273"/>
            </a:xfrm>
            <a:custGeom>
              <a:avLst/>
              <a:gdLst>
                <a:gd name="T0" fmla="*/ 874 w 878"/>
                <a:gd name="T1" fmla="*/ 371 h 765"/>
                <a:gd name="T2" fmla="*/ 667 w 878"/>
                <a:gd name="T3" fmla="*/ 12 h 765"/>
                <a:gd name="T4" fmla="*/ 647 w 878"/>
                <a:gd name="T5" fmla="*/ 0 h 765"/>
                <a:gd name="T6" fmla="*/ 231 w 878"/>
                <a:gd name="T7" fmla="*/ 0 h 765"/>
                <a:gd name="T8" fmla="*/ 212 w 878"/>
                <a:gd name="T9" fmla="*/ 11 h 765"/>
                <a:gd name="T10" fmla="*/ 70 w 878"/>
                <a:gd name="T11" fmla="*/ 256 h 765"/>
                <a:gd name="T12" fmla="*/ 97 w 878"/>
                <a:gd name="T13" fmla="*/ 301 h 765"/>
                <a:gd name="T14" fmla="*/ 244 w 878"/>
                <a:gd name="T15" fmla="*/ 45 h 765"/>
                <a:gd name="T16" fmla="*/ 634 w 878"/>
                <a:gd name="T17" fmla="*/ 45 h 765"/>
                <a:gd name="T18" fmla="*/ 828 w 878"/>
                <a:gd name="T19" fmla="*/ 382 h 765"/>
                <a:gd name="T20" fmla="*/ 634 w 878"/>
                <a:gd name="T21" fmla="*/ 719 h 765"/>
                <a:gd name="T22" fmla="*/ 244 w 878"/>
                <a:gd name="T23" fmla="*/ 719 h 765"/>
                <a:gd name="T24" fmla="*/ 97 w 878"/>
                <a:gd name="T25" fmla="*/ 463 h 765"/>
                <a:gd name="T26" fmla="*/ 70 w 878"/>
                <a:gd name="T27" fmla="*/ 418 h 765"/>
                <a:gd name="T28" fmla="*/ 50 w 878"/>
                <a:gd name="T29" fmla="*/ 382 h 765"/>
                <a:gd name="T30" fmla="*/ 70 w 878"/>
                <a:gd name="T31" fmla="*/ 346 h 765"/>
                <a:gd name="T32" fmla="*/ 44 w 878"/>
                <a:gd name="T33" fmla="*/ 301 h 765"/>
                <a:gd name="T34" fmla="*/ 4 w 878"/>
                <a:gd name="T35" fmla="*/ 371 h 765"/>
                <a:gd name="T36" fmla="*/ 4 w 878"/>
                <a:gd name="T37" fmla="*/ 393 h 765"/>
                <a:gd name="T38" fmla="*/ 44 w 878"/>
                <a:gd name="T39" fmla="*/ 463 h 765"/>
                <a:gd name="T40" fmla="*/ 70 w 878"/>
                <a:gd name="T41" fmla="*/ 509 h 765"/>
                <a:gd name="T42" fmla="*/ 211 w 878"/>
                <a:gd name="T43" fmla="*/ 752 h 765"/>
                <a:gd name="T44" fmla="*/ 231 w 878"/>
                <a:gd name="T45" fmla="*/ 765 h 765"/>
                <a:gd name="T46" fmla="*/ 647 w 878"/>
                <a:gd name="T47" fmla="*/ 765 h 765"/>
                <a:gd name="T48" fmla="*/ 666 w 878"/>
                <a:gd name="T49" fmla="*/ 753 h 765"/>
                <a:gd name="T50" fmla="*/ 874 w 878"/>
                <a:gd name="T51" fmla="*/ 394 h 765"/>
                <a:gd name="T52" fmla="*/ 874 w 878"/>
                <a:gd name="T53" fmla="*/ 3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78" h="765">
                  <a:moveTo>
                    <a:pt x="874" y="371"/>
                  </a:moveTo>
                  <a:cubicBezTo>
                    <a:pt x="667" y="12"/>
                    <a:pt x="667" y="12"/>
                    <a:pt x="667" y="12"/>
                  </a:cubicBezTo>
                  <a:cubicBezTo>
                    <a:pt x="664" y="5"/>
                    <a:pt x="656" y="0"/>
                    <a:pt x="647" y="0"/>
                  </a:cubicBezTo>
                  <a:cubicBezTo>
                    <a:pt x="231" y="0"/>
                    <a:pt x="231" y="0"/>
                    <a:pt x="231" y="0"/>
                  </a:cubicBezTo>
                  <a:cubicBezTo>
                    <a:pt x="223" y="0"/>
                    <a:pt x="216" y="4"/>
                    <a:pt x="212" y="11"/>
                  </a:cubicBezTo>
                  <a:cubicBezTo>
                    <a:pt x="70" y="256"/>
                    <a:pt x="70" y="256"/>
                    <a:pt x="70" y="256"/>
                  </a:cubicBezTo>
                  <a:cubicBezTo>
                    <a:pt x="97" y="301"/>
                    <a:pt x="97" y="301"/>
                    <a:pt x="97" y="301"/>
                  </a:cubicBezTo>
                  <a:cubicBezTo>
                    <a:pt x="244" y="45"/>
                    <a:pt x="244" y="45"/>
                    <a:pt x="244" y="45"/>
                  </a:cubicBezTo>
                  <a:cubicBezTo>
                    <a:pt x="634" y="45"/>
                    <a:pt x="634" y="45"/>
                    <a:pt x="634" y="45"/>
                  </a:cubicBezTo>
                  <a:cubicBezTo>
                    <a:pt x="828" y="382"/>
                    <a:pt x="828" y="382"/>
                    <a:pt x="828" y="382"/>
                  </a:cubicBezTo>
                  <a:cubicBezTo>
                    <a:pt x="634" y="719"/>
                    <a:pt x="634" y="719"/>
                    <a:pt x="634" y="719"/>
                  </a:cubicBezTo>
                  <a:cubicBezTo>
                    <a:pt x="244" y="719"/>
                    <a:pt x="244" y="719"/>
                    <a:pt x="244" y="719"/>
                  </a:cubicBezTo>
                  <a:cubicBezTo>
                    <a:pt x="97" y="463"/>
                    <a:pt x="97" y="463"/>
                    <a:pt x="97" y="463"/>
                  </a:cubicBezTo>
                  <a:cubicBezTo>
                    <a:pt x="70" y="418"/>
                    <a:pt x="70" y="418"/>
                    <a:pt x="70" y="418"/>
                  </a:cubicBezTo>
                  <a:cubicBezTo>
                    <a:pt x="50" y="382"/>
                    <a:pt x="50" y="382"/>
                    <a:pt x="50" y="382"/>
                  </a:cubicBezTo>
                  <a:cubicBezTo>
                    <a:pt x="70" y="346"/>
                    <a:pt x="70" y="346"/>
                    <a:pt x="70" y="346"/>
                  </a:cubicBezTo>
                  <a:cubicBezTo>
                    <a:pt x="44" y="301"/>
                    <a:pt x="44" y="301"/>
                    <a:pt x="44" y="301"/>
                  </a:cubicBezTo>
                  <a:cubicBezTo>
                    <a:pt x="4" y="371"/>
                    <a:pt x="4" y="371"/>
                    <a:pt x="4" y="371"/>
                  </a:cubicBezTo>
                  <a:cubicBezTo>
                    <a:pt x="0" y="377"/>
                    <a:pt x="0" y="386"/>
                    <a:pt x="4" y="393"/>
                  </a:cubicBezTo>
                  <a:cubicBezTo>
                    <a:pt x="44" y="463"/>
                    <a:pt x="44" y="463"/>
                    <a:pt x="44" y="463"/>
                  </a:cubicBezTo>
                  <a:cubicBezTo>
                    <a:pt x="70" y="509"/>
                    <a:pt x="70" y="509"/>
                    <a:pt x="70" y="509"/>
                  </a:cubicBezTo>
                  <a:cubicBezTo>
                    <a:pt x="211" y="752"/>
                    <a:pt x="211" y="752"/>
                    <a:pt x="211" y="752"/>
                  </a:cubicBezTo>
                  <a:cubicBezTo>
                    <a:pt x="215" y="759"/>
                    <a:pt x="222" y="765"/>
                    <a:pt x="231" y="765"/>
                  </a:cubicBezTo>
                  <a:cubicBezTo>
                    <a:pt x="647" y="765"/>
                    <a:pt x="647" y="765"/>
                    <a:pt x="647" y="765"/>
                  </a:cubicBezTo>
                  <a:cubicBezTo>
                    <a:pt x="655" y="765"/>
                    <a:pt x="662" y="761"/>
                    <a:pt x="666" y="753"/>
                  </a:cubicBezTo>
                  <a:cubicBezTo>
                    <a:pt x="874" y="394"/>
                    <a:pt x="874" y="394"/>
                    <a:pt x="874" y="394"/>
                  </a:cubicBezTo>
                  <a:cubicBezTo>
                    <a:pt x="878" y="387"/>
                    <a:pt x="878" y="378"/>
                    <a:pt x="874" y="371"/>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59" name="Freeform 21"/>
            <p:cNvSpPr/>
            <p:nvPr>
              <p:custDataLst>
                <p:tags r:id="rId21"/>
              </p:custDataLst>
            </p:nvPr>
          </p:nvSpPr>
          <p:spPr bwMode="auto">
            <a:xfrm>
              <a:off x="9327727" y="2306488"/>
              <a:ext cx="1337630" cy="1160513"/>
            </a:xfrm>
            <a:custGeom>
              <a:avLst/>
              <a:gdLst>
                <a:gd name="T0" fmla="*/ 254 w 1012"/>
                <a:gd name="T1" fmla="*/ 0 h 878"/>
                <a:gd name="T2" fmla="*/ 758 w 1012"/>
                <a:gd name="T3" fmla="*/ 0 h 878"/>
                <a:gd name="T4" fmla="*/ 1012 w 1012"/>
                <a:gd name="T5" fmla="*/ 439 h 878"/>
                <a:gd name="T6" fmla="*/ 758 w 1012"/>
                <a:gd name="T7" fmla="*/ 878 h 878"/>
                <a:gd name="T8" fmla="*/ 254 w 1012"/>
                <a:gd name="T9" fmla="*/ 878 h 878"/>
                <a:gd name="T10" fmla="*/ 0 w 1012"/>
                <a:gd name="T11" fmla="*/ 439 h 878"/>
                <a:gd name="T12" fmla="*/ 254 w 1012"/>
                <a:gd name="T13" fmla="*/ 0 h 878"/>
                <a:gd name="T14" fmla="*/ 254 w 1012"/>
                <a:gd name="T15" fmla="*/ 0 h 8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2" h="878">
                  <a:moveTo>
                    <a:pt x="254" y="0"/>
                  </a:moveTo>
                  <a:lnTo>
                    <a:pt x="758" y="0"/>
                  </a:lnTo>
                  <a:lnTo>
                    <a:pt x="1012" y="439"/>
                  </a:lnTo>
                  <a:lnTo>
                    <a:pt x="758" y="878"/>
                  </a:lnTo>
                  <a:lnTo>
                    <a:pt x="254" y="878"/>
                  </a:lnTo>
                  <a:lnTo>
                    <a:pt x="0" y="439"/>
                  </a:lnTo>
                  <a:lnTo>
                    <a:pt x="254" y="0"/>
                  </a:lnTo>
                  <a:lnTo>
                    <a:pt x="254" y="0"/>
                  </a:lnTo>
                  <a:close/>
                </a:path>
              </a:pathLst>
            </a:custGeom>
            <a:solidFill>
              <a:schemeClr val="accent2"/>
            </a:solidFill>
            <a:ln>
              <a:noFill/>
            </a:ln>
          </p:spPr>
          <p:txBody>
            <a:bodyPr vert="horz" wrap="square" lIns="91440" tIns="45720" rIns="91440" bIns="45720" numCol="1" anchor="t" anchorCtr="0" compatLnSpc="1"/>
            <a:lstStyle/>
            <a:p>
              <a:endParaRPr lang="en-US"/>
            </a:p>
          </p:txBody>
        </p:sp>
      </p:grpSp>
      <p:sp>
        <p:nvSpPr>
          <p:cNvPr id="60" name="Subtitle 2"/>
          <p:cNvSpPr txBox="1"/>
          <p:nvPr>
            <p:custDataLst>
              <p:tags r:id="rId22"/>
            </p:custDataLst>
          </p:nvPr>
        </p:nvSpPr>
        <p:spPr>
          <a:xfrm>
            <a:off x="1404620" y="5132705"/>
            <a:ext cx="1453515" cy="9309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mn-ea"/>
                <a:sym typeface="+mn-ea"/>
              </a:rPr>
              <a:t>平台内的卖家收款的场景</a:t>
            </a:r>
            <a:r>
              <a:rPr lang="zh-CN" altLang="en-US" sz="1200" dirty="0">
                <a:solidFill>
                  <a:schemeClr val="tx1">
                    <a:lumMod val="75000"/>
                    <a:lumOff val="25000"/>
                  </a:schemeClr>
                </a:solidFill>
                <a:latin typeface="+mn-ea"/>
                <a:sym typeface="+mn-ea"/>
              </a:rPr>
              <a:t>，支持线上、线下支付。</a:t>
            </a:r>
            <a:endParaRPr lang="en-US" sz="1200" dirty="0">
              <a:solidFill>
                <a:schemeClr val="tx1">
                  <a:lumMod val="75000"/>
                  <a:lumOff val="25000"/>
                </a:schemeClr>
              </a:solidFill>
              <a:latin typeface="+mn-ea"/>
            </a:endParaRPr>
          </a:p>
          <a:p>
            <a:pPr marL="0" indent="0" algn="ctr">
              <a:lnSpc>
                <a:spcPct val="100000"/>
              </a:lnSpc>
              <a:buNone/>
            </a:pPr>
            <a:endParaRPr lang="en-US" sz="1200" dirty="0">
              <a:solidFill>
                <a:schemeClr val="tx1">
                  <a:lumMod val="90000"/>
                  <a:lumOff val="10000"/>
                </a:schemeClr>
              </a:solidFill>
              <a:latin typeface="Mont Heavy DEMO" panose="00000A00000000000000" pitchFamily="50" charset="0"/>
            </a:endParaRPr>
          </a:p>
        </p:txBody>
      </p:sp>
      <p:sp>
        <p:nvSpPr>
          <p:cNvPr id="61" name="Subtitle 2"/>
          <p:cNvSpPr txBox="1"/>
          <p:nvPr>
            <p:custDataLst>
              <p:tags r:id="rId23"/>
            </p:custDataLst>
          </p:nvPr>
        </p:nvSpPr>
        <p:spPr>
          <a:xfrm>
            <a:off x="1902098"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01</a:t>
            </a:r>
            <a:endParaRPr lang="en-US" sz="2000" dirty="0">
              <a:solidFill>
                <a:schemeClr val="bg1"/>
              </a:solidFill>
              <a:latin typeface="Mont Heavy DEMO" panose="00000A00000000000000" pitchFamily="50" charset="0"/>
            </a:endParaRPr>
          </a:p>
        </p:txBody>
      </p:sp>
      <p:sp>
        <p:nvSpPr>
          <p:cNvPr id="62" name="Subtitle 2"/>
          <p:cNvSpPr txBox="1"/>
          <p:nvPr>
            <p:custDataLst>
              <p:tags r:id="rId24"/>
            </p:custDataLst>
          </p:nvPr>
        </p:nvSpPr>
        <p:spPr>
          <a:xfrm>
            <a:off x="3487939" y="5132982"/>
            <a:ext cx="1333662" cy="313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Raleway" panose="020B0503030101060003" pitchFamily="34" charset="0"/>
                <a:sym typeface="+mn-ea"/>
              </a:rPr>
              <a:t>适用于撮合类平台</a:t>
            </a:r>
            <a:r>
              <a:rPr lang="zh-CN" altLang="en-US" sz="1200" dirty="0">
                <a:solidFill>
                  <a:schemeClr val="tx1">
                    <a:lumMod val="75000"/>
                    <a:lumOff val="25000"/>
                  </a:schemeClr>
                </a:solidFill>
                <a:latin typeface="Raleway" panose="020B0503030101060003" pitchFamily="34" charset="0"/>
                <a:sym typeface="+mn-ea"/>
              </a:rPr>
              <a:t>（电商、中介）在交易过程中需要被担保的场景。</a:t>
            </a:r>
            <a:endParaRPr lang="en-US" sz="1200" dirty="0">
              <a:solidFill>
                <a:schemeClr val="tx1">
                  <a:lumMod val="90000"/>
                  <a:lumOff val="10000"/>
                </a:schemeClr>
              </a:solidFill>
              <a:latin typeface="Mont Heavy DEMO" panose="00000A00000000000000" pitchFamily="50" charset="0"/>
            </a:endParaRPr>
          </a:p>
        </p:txBody>
      </p:sp>
      <p:sp>
        <p:nvSpPr>
          <p:cNvPr id="63" name="Subtitle 2"/>
          <p:cNvSpPr txBox="1"/>
          <p:nvPr>
            <p:custDataLst>
              <p:tags r:id="rId25"/>
            </p:custDataLst>
          </p:nvPr>
        </p:nvSpPr>
        <p:spPr>
          <a:xfrm>
            <a:off x="3865338"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02</a:t>
            </a:r>
            <a:endParaRPr lang="en-US" sz="2000" dirty="0">
              <a:solidFill>
                <a:schemeClr val="bg1"/>
              </a:solidFill>
              <a:latin typeface="Mont Heavy DEMO" panose="00000A00000000000000" pitchFamily="50" charset="0"/>
            </a:endParaRPr>
          </a:p>
        </p:txBody>
      </p:sp>
      <p:sp>
        <p:nvSpPr>
          <p:cNvPr id="64" name="Subtitle 2"/>
          <p:cNvSpPr txBox="1"/>
          <p:nvPr>
            <p:custDataLst>
              <p:tags r:id="rId26"/>
            </p:custDataLst>
          </p:nvPr>
        </p:nvSpPr>
        <p:spPr>
          <a:xfrm>
            <a:off x="5429885" y="5132705"/>
            <a:ext cx="1324610" cy="143700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600"/>
              </a:lnSpc>
              <a:spcBef>
                <a:spcPts val="0"/>
              </a:spcBef>
              <a:buNone/>
            </a:pPr>
            <a:r>
              <a:rPr lang="en-US" sz="1200" dirty="0" err="1">
                <a:solidFill>
                  <a:schemeClr val="tx1">
                    <a:lumMod val="75000"/>
                    <a:lumOff val="25000"/>
                  </a:schemeClr>
                </a:solidFill>
                <a:latin typeface="Raleway" panose="020B0503030101060003" pitchFamily="34" charset="0"/>
                <a:sym typeface="+mn-ea"/>
              </a:rPr>
              <a:t>支持积分兑换</a:t>
            </a:r>
            <a:r>
              <a:rPr lang="zh-CN" altLang="en-US" sz="1200" dirty="0">
                <a:solidFill>
                  <a:schemeClr val="tx1">
                    <a:lumMod val="75000"/>
                    <a:lumOff val="25000"/>
                  </a:schemeClr>
                </a:solidFill>
                <a:latin typeface="Raleway" panose="020B0503030101060003" pitchFamily="34" charset="0"/>
                <a:sym typeface="+mn-ea"/>
              </a:rPr>
              <a:t>、代金券、平台红包等平台营销补贴的场景。</a:t>
            </a:r>
            <a:endParaRPr lang="zh-CN" altLang="en-US" sz="1200" dirty="0">
              <a:solidFill>
                <a:schemeClr val="tx1">
                  <a:lumMod val="75000"/>
                  <a:lumOff val="25000"/>
                </a:schemeClr>
              </a:solidFill>
              <a:latin typeface="Raleway" panose="020B0503030101060003" pitchFamily="34" charset="0"/>
              <a:sym typeface="+mn-ea"/>
            </a:endParaRPr>
          </a:p>
          <a:p>
            <a:pPr marL="0" indent="0" algn="ctr">
              <a:lnSpc>
                <a:spcPts val="1600"/>
              </a:lnSpc>
              <a:spcBef>
                <a:spcPts val="0"/>
              </a:spcBef>
              <a:buNone/>
            </a:pPr>
            <a:r>
              <a:rPr lang="zh-CN" altLang="en-US" sz="1200" dirty="0">
                <a:solidFill>
                  <a:schemeClr val="tx1">
                    <a:lumMod val="75000"/>
                    <a:lumOff val="25000"/>
                  </a:schemeClr>
                </a:solidFill>
                <a:latin typeface="Raleway" panose="020B0503030101060003" pitchFamily="34" charset="0"/>
                <a:sym typeface="+mn-ea"/>
              </a:rPr>
              <a:t>且支持配置透支</a:t>
            </a:r>
            <a:r>
              <a:rPr lang="en-US" altLang="zh-CN" sz="1200" dirty="0">
                <a:solidFill>
                  <a:schemeClr val="tx1">
                    <a:lumMod val="75000"/>
                    <a:lumOff val="25000"/>
                  </a:schemeClr>
                </a:solidFill>
                <a:latin typeface="Raleway" panose="020B0503030101060003" pitchFamily="34" charset="0"/>
                <a:sym typeface="+mn-ea"/>
              </a:rPr>
              <a:t>/</a:t>
            </a:r>
            <a:r>
              <a:rPr lang="zh-CN" altLang="en-US" sz="1200" dirty="0">
                <a:solidFill>
                  <a:schemeClr val="tx1">
                    <a:lumMod val="75000"/>
                    <a:lumOff val="25000"/>
                  </a:schemeClr>
                </a:solidFill>
                <a:latin typeface="Raleway" panose="020B0503030101060003" pitchFamily="34" charset="0"/>
                <a:sym typeface="+mn-ea"/>
              </a:rPr>
              <a:t> 不透支两种模式。</a:t>
            </a:r>
            <a:endParaRPr lang="en-US" sz="1200" dirty="0">
              <a:solidFill>
                <a:schemeClr val="tx1">
                  <a:lumMod val="90000"/>
                  <a:lumOff val="10000"/>
                </a:schemeClr>
              </a:solidFill>
              <a:latin typeface="Mont Heavy DEMO" panose="00000A00000000000000" pitchFamily="50" charset="0"/>
            </a:endParaRPr>
          </a:p>
        </p:txBody>
      </p:sp>
      <p:sp>
        <p:nvSpPr>
          <p:cNvPr id="65" name="Subtitle 2"/>
          <p:cNvSpPr txBox="1"/>
          <p:nvPr>
            <p:custDataLst>
              <p:tags r:id="rId27"/>
            </p:custDataLst>
          </p:nvPr>
        </p:nvSpPr>
        <p:spPr>
          <a:xfrm>
            <a:off x="5807232"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03</a:t>
            </a:r>
            <a:endParaRPr lang="en-US" sz="2000" dirty="0">
              <a:solidFill>
                <a:schemeClr val="bg1"/>
              </a:solidFill>
              <a:latin typeface="Mont Heavy DEMO" panose="00000A00000000000000" pitchFamily="50" charset="0"/>
            </a:endParaRPr>
          </a:p>
        </p:txBody>
      </p:sp>
      <p:sp>
        <p:nvSpPr>
          <p:cNvPr id="66" name="Subtitle 2"/>
          <p:cNvSpPr txBox="1"/>
          <p:nvPr>
            <p:custDataLst>
              <p:tags r:id="rId28"/>
            </p:custDataLst>
          </p:nvPr>
        </p:nvSpPr>
        <p:spPr>
          <a:xfrm>
            <a:off x="7048995" y="5132982"/>
            <a:ext cx="1991908" cy="31365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1200" dirty="0" err="1">
                <a:solidFill>
                  <a:schemeClr val="tx1">
                    <a:lumMod val="75000"/>
                    <a:lumOff val="25000"/>
                  </a:schemeClr>
                </a:solidFill>
                <a:latin typeface="微软雅黑" panose="020B0503020204020204" pitchFamily="34" charset="-122"/>
                <a:ea typeface="微软雅黑" panose="020B0503020204020204" pitchFamily="34" charset="-122"/>
                <a:sym typeface="+mn-ea"/>
              </a:rPr>
              <a:t>平台内向供应链上游采购付款等业务场景</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en-US" sz="1200" dirty="0">
              <a:solidFill>
                <a:schemeClr val="tx1">
                  <a:lumMod val="90000"/>
                  <a:lumOff val="10000"/>
                </a:schemeClr>
              </a:solidFill>
              <a:latin typeface="Mont Heavy DEMO" panose="00000A00000000000000" pitchFamily="50" charset="0"/>
            </a:endParaRPr>
          </a:p>
        </p:txBody>
      </p:sp>
      <p:sp>
        <p:nvSpPr>
          <p:cNvPr id="67" name="Subtitle 2"/>
          <p:cNvSpPr txBox="1"/>
          <p:nvPr>
            <p:custDataLst>
              <p:tags r:id="rId29"/>
            </p:custDataLst>
          </p:nvPr>
        </p:nvSpPr>
        <p:spPr>
          <a:xfrm>
            <a:off x="7755517"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04</a:t>
            </a:r>
            <a:endParaRPr lang="en-US" sz="2000" dirty="0">
              <a:solidFill>
                <a:schemeClr val="bg1"/>
              </a:solidFill>
              <a:latin typeface="Mont Heavy DEMO" panose="00000A00000000000000" pitchFamily="50" charset="0"/>
            </a:endParaRPr>
          </a:p>
        </p:txBody>
      </p:sp>
      <p:sp>
        <p:nvSpPr>
          <p:cNvPr id="68" name="Subtitle 2"/>
          <p:cNvSpPr txBox="1"/>
          <p:nvPr>
            <p:custDataLst>
              <p:tags r:id="rId30"/>
            </p:custDataLst>
          </p:nvPr>
        </p:nvSpPr>
        <p:spPr>
          <a:xfrm>
            <a:off x="9208770" y="5132705"/>
            <a:ext cx="1912620" cy="104902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gn="ctr">
              <a:lnSpc>
                <a:spcPts val="1600"/>
              </a:lnSpc>
              <a:spcBef>
                <a:spcPts val="0"/>
              </a:spcBef>
              <a:buClrTx/>
              <a:buSzTx/>
              <a:buNone/>
            </a:pPr>
            <a:r>
              <a:rPr lang="en-US" sz="1200" dirty="0" err="1">
                <a:solidFill>
                  <a:schemeClr val="tx1">
                    <a:lumMod val="75000"/>
                    <a:lumOff val="25000"/>
                  </a:schemeClr>
                </a:solidFill>
                <a:latin typeface="Raleway" panose="020B0503030101060003" pitchFamily="34" charset="0"/>
              </a:rPr>
              <a:t>连锁品牌类会员储值充值后，根据储值用户消费核销到对应门店。</a:t>
            </a:r>
            <a:endParaRPr lang="en-US" sz="1200" dirty="0" err="1">
              <a:solidFill>
                <a:schemeClr val="tx1">
                  <a:lumMod val="75000"/>
                  <a:lumOff val="25000"/>
                </a:schemeClr>
              </a:solidFill>
              <a:latin typeface="Raleway" panose="020B0503030101060003" pitchFamily="34" charset="0"/>
            </a:endParaRPr>
          </a:p>
          <a:p>
            <a:pPr marL="0" algn="ctr">
              <a:lnSpc>
                <a:spcPts val="1600"/>
              </a:lnSpc>
              <a:spcBef>
                <a:spcPts val="0"/>
              </a:spcBef>
              <a:buClrTx/>
              <a:buSzTx/>
              <a:buNone/>
            </a:pPr>
            <a:r>
              <a:rPr lang="en-US" sz="1200" dirty="0" err="1">
                <a:solidFill>
                  <a:schemeClr val="tx1">
                    <a:lumMod val="75000"/>
                    <a:lumOff val="25000"/>
                  </a:schemeClr>
                </a:solidFill>
                <a:latin typeface="Raleway" panose="020B0503030101060003" pitchFamily="34" charset="0"/>
              </a:rPr>
              <a:t>共享充电桩场景中，预充资金后，根据实际充电使用情况核销至收款企业。</a:t>
            </a:r>
            <a:endParaRPr lang="en-US" sz="1200" dirty="0" err="1">
              <a:solidFill>
                <a:schemeClr val="tx1">
                  <a:lumMod val="75000"/>
                  <a:lumOff val="25000"/>
                </a:schemeClr>
              </a:solidFill>
              <a:latin typeface="Raleway" panose="020B0503030101060003" pitchFamily="34" charset="0"/>
            </a:endParaRPr>
          </a:p>
        </p:txBody>
      </p:sp>
      <p:sp>
        <p:nvSpPr>
          <p:cNvPr id="69" name="Subtitle 2"/>
          <p:cNvSpPr txBox="1"/>
          <p:nvPr>
            <p:custDataLst>
              <p:tags r:id="rId31"/>
            </p:custDataLst>
          </p:nvPr>
        </p:nvSpPr>
        <p:spPr>
          <a:xfrm>
            <a:off x="9707609" y="4548690"/>
            <a:ext cx="578864" cy="4911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buNone/>
            </a:pPr>
            <a:r>
              <a:rPr lang="en-US" sz="2000" dirty="0">
                <a:solidFill>
                  <a:schemeClr val="bg1"/>
                </a:solidFill>
                <a:latin typeface="Mont Heavy DEMO" panose="00000A00000000000000" pitchFamily="50" charset="0"/>
              </a:rPr>
              <a:t>05</a:t>
            </a:r>
            <a:endParaRPr lang="en-US" sz="2000" dirty="0">
              <a:solidFill>
                <a:schemeClr val="bg1"/>
              </a:solidFill>
              <a:latin typeface="Mont Heavy DEMO" panose="00000A00000000000000" pitchFamily="50" charset="0"/>
            </a:endParaRPr>
          </a:p>
        </p:txBody>
      </p:sp>
      <p:sp>
        <p:nvSpPr>
          <p:cNvPr id="70" name="TextBox 40"/>
          <p:cNvSpPr txBox="1"/>
          <p:nvPr>
            <p:custDataLst>
              <p:tags r:id="rId32"/>
            </p:custDataLst>
          </p:nvPr>
        </p:nvSpPr>
        <p:spPr>
          <a:xfrm>
            <a:off x="1902039" y="2672513"/>
            <a:ext cx="620683" cy="353943"/>
          </a:xfrm>
          <a:prstGeom prst="rect">
            <a:avLst/>
          </a:prstGeom>
          <a:noFill/>
        </p:spPr>
        <p:txBody>
          <a:bodyPr wrap="none" rtlCol="0">
            <a:spAutoFit/>
          </a:bodyPr>
          <a:p>
            <a:pPr algn="ctr"/>
            <a:r>
              <a:rPr lang="en-US" sz="1700" b="1" dirty="0" err="1">
                <a:solidFill>
                  <a:schemeClr val="bg1"/>
                </a:solidFill>
                <a:latin typeface="微软雅黑" panose="020B0503020204020204" pitchFamily="34" charset="-122"/>
                <a:ea typeface="微软雅黑" panose="020B0503020204020204" pitchFamily="34" charset="-122"/>
              </a:rPr>
              <a:t>消费</a:t>
            </a:r>
            <a:endParaRPr lang="en-US" sz="1700" b="1" dirty="0">
              <a:solidFill>
                <a:schemeClr val="bg1"/>
              </a:solidFill>
              <a:latin typeface="微软雅黑" panose="020B0503020204020204" pitchFamily="34" charset="-122"/>
              <a:ea typeface="微软雅黑" panose="020B0503020204020204" pitchFamily="34" charset="-122"/>
            </a:endParaRPr>
          </a:p>
        </p:txBody>
      </p:sp>
      <p:sp>
        <p:nvSpPr>
          <p:cNvPr id="71" name="TextBox 42"/>
          <p:cNvSpPr txBox="1"/>
          <p:nvPr>
            <p:custDataLst>
              <p:tags r:id="rId33"/>
            </p:custDataLst>
          </p:nvPr>
        </p:nvSpPr>
        <p:spPr>
          <a:xfrm>
            <a:off x="3629244" y="2672513"/>
            <a:ext cx="1056700" cy="353943"/>
          </a:xfrm>
          <a:prstGeom prst="rect">
            <a:avLst/>
          </a:prstGeom>
          <a:noFill/>
        </p:spPr>
        <p:txBody>
          <a:bodyPr wrap="none" rtlCol="0">
            <a:spAutoFit/>
          </a:bodyPr>
          <a:p>
            <a:pPr algn="ctr"/>
            <a:r>
              <a:rPr lang="en-US" sz="1700" b="1" dirty="0" err="1">
                <a:solidFill>
                  <a:schemeClr val="bg1"/>
                </a:solidFill>
                <a:latin typeface="微软雅黑" panose="020B0503020204020204" pitchFamily="34" charset="-122"/>
                <a:ea typeface="微软雅黑" panose="020B0503020204020204" pitchFamily="34" charset="-122"/>
              </a:rPr>
              <a:t>担保交易</a:t>
            </a:r>
            <a:endParaRPr lang="en-US" sz="1700" b="1" dirty="0">
              <a:solidFill>
                <a:schemeClr val="bg1"/>
              </a:solidFill>
              <a:latin typeface="微软雅黑" panose="020B0503020204020204" pitchFamily="34" charset="-122"/>
              <a:ea typeface="微软雅黑" panose="020B0503020204020204" pitchFamily="34" charset="-122"/>
            </a:endParaRPr>
          </a:p>
        </p:txBody>
      </p:sp>
      <p:sp>
        <p:nvSpPr>
          <p:cNvPr id="72" name="TextBox 44"/>
          <p:cNvSpPr txBox="1"/>
          <p:nvPr>
            <p:custDataLst>
              <p:tags r:id="rId34"/>
            </p:custDataLst>
          </p:nvPr>
        </p:nvSpPr>
        <p:spPr>
          <a:xfrm>
            <a:off x="5577615" y="2672513"/>
            <a:ext cx="1056700" cy="353943"/>
          </a:xfrm>
          <a:prstGeom prst="rect">
            <a:avLst/>
          </a:prstGeom>
          <a:noFill/>
        </p:spPr>
        <p:txBody>
          <a:bodyPr wrap="none" rtlCol="0">
            <a:spAutoFit/>
          </a:bodyPr>
          <a:p>
            <a:pPr algn="ctr"/>
            <a:r>
              <a:rPr lang="en-US" sz="1700" b="1" dirty="0" err="1">
                <a:solidFill>
                  <a:schemeClr val="bg1"/>
                </a:solidFill>
                <a:latin typeface="微软雅黑" panose="020B0503020204020204" pitchFamily="34" charset="-122"/>
                <a:ea typeface="微软雅黑" panose="020B0503020204020204" pitchFamily="34" charset="-122"/>
              </a:rPr>
              <a:t>营销补贴</a:t>
            </a:r>
            <a:endParaRPr lang="en-US" sz="1700" b="1" dirty="0">
              <a:solidFill>
                <a:schemeClr val="bg1"/>
              </a:solidFill>
              <a:latin typeface="微软雅黑" panose="020B0503020204020204" pitchFamily="34" charset="-122"/>
              <a:ea typeface="微软雅黑" panose="020B0503020204020204" pitchFamily="34" charset="-122"/>
            </a:endParaRPr>
          </a:p>
        </p:txBody>
      </p:sp>
      <p:sp>
        <p:nvSpPr>
          <p:cNvPr id="73" name="TextBox 46"/>
          <p:cNvSpPr txBox="1"/>
          <p:nvPr>
            <p:custDataLst>
              <p:tags r:id="rId35"/>
            </p:custDataLst>
          </p:nvPr>
        </p:nvSpPr>
        <p:spPr>
          <a:xfrm>
            <a:off x="7454602" y="2570003"/>
            <a:ext cx="1242412" cy="615553"/>
          </a:xfrm>
          <a:prstGeom prst="rect">
            <a:avLst/>
          </a:prstGeom>
          <a:noFill/>
        </p:spPr>
        <p:txBody>
          <a:bodyPr wrap="square" rtlCol="0">
            <a:spAutoFit/>
          </a:bodyPr>
          <a:p>
            <a:pPr algn="ctr"/>
            <a:r>
              <a:rPr lang="en-US" sz="1700" b="1" dirty="0" err="1">
                <a:solidFill>
                  <a:schemeClr val="bg1"/>
                </a:solidFill>
                <a:latin typeface="微软雅黑" panose="020B0503020204020204" pitchFamily="34" charset="-122"/>
                <a:ea typeface="微软雅黑" panose="020B0503020204020204" pitchFamily="34" charset="-122"/>
              </a:rPr>
              <a:t>支付账户转账</a:t>
            </a:r>
            <a:endParaRPr lang="en-US" sz="1700" b="1" dirty="0">
              <a:solidFill>
                <a:schemeClr val="bg1"/>
              </a:solidFill>
              <a:latin typeface="微软雅黑" panose="020B0503020204020204" pitchFamily="34" charset="-122"/>
              <a:ea typeface="微软雅黑" panose="020B0503020204020204" pitchFamily="34" charset="-122"/>
            </a:endParaRPr>
          </a:p>
        </p:txBody>
      </p:sp>
      <p:sp>
        <p:nvSpPr>
          <p:cNvPr id="74" name="TextBox 46"/>
          <p:cNvSpPr txBox="1"/>
          <p:nvPr>
            <p:custDataLst>
              <p:tags r:id="rId36"/>
            </p:custDataLst>
          </p:nvPr>
        </p:nvSpPr>
        <p:spPr>
          <a:xfrm>
            <a:off x="9411037" y="2570638"/>
            <a:ext cx="1242412" cy="614045"/>
          </a:xfrm>
          <a:prstGeom prst="rect">
            <a:avLst/>
          </a:prstGeom>
          <a:noFill/>
        </p:spPr>
        <p:txBody>
          <a:bodyPr wrap="square" rtlCol="0">
            <a:spAutoFit/>
          </a:bodyPr>
          <a:p>
            <a:pPr algn="ctr"/>
            <a:r>
              <a:rPr lang="zh-CN" altLang="en-US" sz="1700" b="1" dirty="0">
                <a:solidFill>
                  <a:schemeClr val="bg1"/>
                </a:solidFill>
                <a:latin typeface="微软雅黑" panose="020B0503020204020204" pitchFamily="34" charset="-122"/>
                <a:ea typeface="微软雅黑" panose="020B0503020204020204" pitchFamily="34" charset="-122"/>
              </a:rPr>
              <a:t>储值卡</a:t>
            </a:r>
            <a:endParaRPr lang="zh-CN" altLang="en-US" sz="1700" b="1" dirty="0">
              <a:solidFill>
                <a:schemeClr val="bg1"/>
              </a:solidFill>
              <a:latin typeface="微软雅黑" panose="020B0503020204020204" pitchFamily="34" charset="-122"/>
              <a:ea typeface="微软雅黑" panose="020B0503020204020204" pitchFamily="34" charset="-122"/>
            </a:endParaRPr>
          </a:p>
          <a:p>
            <a:pPr algn="ctr"/>
            <a:r>
              <a:rPr lang="zh-CN" altLang="en-US" sz="1700" b="1" dirty="0">
                <a:solidFill>
                  <a:schemeClr val="bg1"/>
                </a:solidFill>
                <a:latin typeface="微软雅黑" panose="020B0503020204020204" pitchFamily="34" charset="-122"/>
                <a:ea typeface="微软雅黑" panose="020B0503020204020204" pitchFamily="34" charset="-122"/>
              </a:rPr>
              <a:t>充值</a:t>
            </a:r>
            <a:endParaRPr lang="zh-CN" altLang="en-US" sz="17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多账户支撑复杂</a:t>
            </a:r>
            <a:r>
              <a:rPr lang="zh-CN" altLang="en-US" dirty="0"/>
              <a:t>场景</a:t>
            </a:r>
            <a:endParaRPr lang="zh-CN" altLang="en-US" dirty="0"/>
          </a:p>
        </p:txBody>
      </p:sp>
      <p:sp>
        <p:nvSpPr>
          <p:cNvPr id="37" name="圆角矩形 36"/>
          <p:cNvSpPr/>
          <p:nvPr/>
        </p:nvSpPr>
        <p:spPr>
          <a:xfrm>
            <a:off x="5357495" y="1453515"/>
            <a:ext cx="5906135" cy="3500120"/>
          </a:xfrm>
          <a:prstGeom prst="roundRect">
            <a:avLst>
              <a:gd name="adj" fmla="val 33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5794375" y="290258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簿记</a:t>
            </a:r>
            <a:r>
              <a:rPr lang="zh-CN" altLang="en-US" sz="1400"/>
              <a:t>账户</a:t>
            </a:r>
            <a:endParaRPr lang="zh-CN" altLang="en-US" sz="1400"/>
          </a:p>
        </p:txBody>
      </p:sp>
      <p:sp>
        <p:nvSpPr>
          <p:cNvPr id="45" name="椭圆 44"/>
          <p:cNvSpPr/>
          <p:nvPr>
            <p:custDataLst>
              <p:tags r:id="rId1"/>
            </p:custDataLst>
          </p:nvPr>
        </p:nvSpPr>
        <p:spPr>
          <a:xfrm>
            <a:off x="9054465" y="2902585"/>
            <a:ext cx="864000" cy="864000"/>
          </a:xfrm>
          <a:prstGeom prst="ellipse">
            <a:avLst/>
          </a:prstGeom>
          <a:solidFill>
            <a:srgbClr val="015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支付账户</a:t>
            </a:r>
            <a:endParaRPr lang="zh-CN" altLang="en-US" sz="1400"/>
          </a:p>
        </p:txBody>
      </p:sp>
      <p:sp>
        <p:nvSpPr>
          <p:cNvPr id="52" name="矩形 51"/>
          <p:cNvSpPr/>
          <p:nvPr/>
        </p:nvSpPr>
        <p:spPr>
          <a:xfrm>
            <a:off x="569912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平台客户</a:t>
            </a:r>
            <a:endParaRPr lang="zh-CN" altLang="en-US" sz="800">
              <a:solidFill>
                <a:schemeClr val="tx1"/>
              </a:solidFill>
            </a:endParaRPr>
          </a:p>
        </p:txBody>
      </p:sp>
      <p:sp>
        <p:nvSpPr>
          <p:cNvPr id="54" name="矩形 53"/>
          <p:cNvSpPr/>
          <p:nvPr>
            <p:custDataLst>
              <p:tags r:id="rId2"/>
            </p:custDataLst>
          </p:nvPr>
        </p:nvSpPr>
        <p:spPr>
          <a:xfrm>
            <a:off x="7085965" y="3996055"/>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平台营销预算资金</a:t>
            </a:r>
            <a:endParaRPr lang="zh-CN" altLang="en-US" sz="800">
              <a:solidFill>
                <a:schemeClr val="tx1"/>
              </a:solidFill>
            </a:endParaRPr>
          </a:p>
        </p:txBody>
      </p:sp>
      <p:sp>
        <p:nvSpPr>
          <p:cNvPr id="55" name="矩形 54"/>
          <p:cNvSpPr/>
          <p:nvPr>
            <p:custDataLst>
              <p:tags r:id="rId3"/>
            </p:custDataLst>
          </p:nvPr>
        </p:nvSpPr>
        <p:spPr>
          <a:xfrm>
            <a:off x="606234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1</a:t>
            </a:r>
            <a:endParaRPr lang="en-US" altLang="zh-CN" sz="800">
              <a:solidFill>
                <a:schemeClr val="tx1"/>
              </a:solidFill>
            </a:endParaRPr>
          </a:p>
        </p:txBody>
      </p:sp>
      <p:sp>
        <p:nvSpPr>
          <p:cNvPr id="56" name="矩形 55"/>
          <p:cNvSpPr/>
          <p:nvPr>
            <p:custDataLst>
              <p:tags r:id="rId4"/>
            </p:custDataLst>
          </p:nvPr>
        </p:nvSpPr>
        <p:spPr>
          <a:xfrm>
            <a:off x="642874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2</a:t>
            </a:r>
            <a:endParaRPr lang="en-US" altLang="zh-CN" sz="800">
              <a:solidFill>
                <a:schemeClr val="tx1"/>
              </a:solidFill>
            </a:endParaRPr>
          </a:p>
        </p:txBody>
      </p:sp>
      <p:sp>
        <p:nvSpPr>
          <p:cNvPr id="57" name="矩形 56"/>
          <p:cNvSpPr/>
          <p:nvPr>
            <p:custDataLst>
              <p:tags r:id="rId5"/>
            </p:custDataLst>
          </p:nvPr>
        </p:nvSpPr>
        <p:spPr>
          <a:xfrm>
            <a:off x="8203565" y="3996055"/>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平台内担保交易资金</a:t>
            </a:r>
            <a:endParaRPr lang="zh-CN" altLang="en-US" sz="800">
              <a:solidFill>
                <a:schemeClr val="tx1"/>
              </a:solidFill>
            </a:endParaRPr>
          </a:p>
        </p:txBody>
      </p:sp>
      <p:sp>
        <p:nvSpPr>
          <p:cNvPr id="58" name="矩形 57"/>
          <p:cNvSpPr/>
          <p:nvPr>
            <p:custDataLst>
              <p:tags r:id="rId6"/>
            </p:custDataLst>
          </p:nvPr>
        </p:nvSpPr>
        <p:spPr>
          <a:xfrm>
            <a:off x="899731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买家</a:t>
            </a:r>
            <a:r>
              <a:rPr lang="en-US" altLang="zh-CN" sz="800">
                <a:solidFill>
                  <a:schemeClr val="tx1"/>
                </a:solidFill>
              </a:rPr>
              <a:t>/</a:t>
            </a:r>
            <a:r>
              <a:rPr lang="zh-CN" altLang="en-US" sz="800">
                <a:solidFill>
                  <a:schemeClr val="tx1"/>
                </a:solidFill>
              </a:rPr>
              <a:t>卖家会员</a:t>
            </a:r>
            <a:r>
              <a:rPr lang="en-US" altLang="zh-CN" sz="800">
                <a:solidFill>
                  <a:schemeClr val="tx1"/>
                </a:solidFill>
              </a:rPr>
              <a:t>1</a:t>
            </a:r>
            <a:endParaRPr lang="en-US" altLang="zh-CN" sz="800">
              <a:solidFill>
                <a:schemeClr val="tx1"/>
              </a:solidFill>
            </a:endParaRPr>
          </a:p>
        </p:txBody>
      </p:sp>
      <p:sp>
        <p:nvSpPr>
          <p:cNvPr id="59" name="矩形 58"/>
          <p:cNvSpPr/>
          <p:nvPr>
            <p:custDataLst>
              <p:tags r:id="rId7"/>
            </p:custDataLst>
          </p:nvPr>
        </p:nvSpPr>
        <p:spPr>
          <a:xfrm>
            <a:off x="959675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sym typeface="+mn-ea"/>
              </a:rPr>
              <a:t>买家</a:t>
            </a:r>
            <a:r>
              <a:rPr lang="en-US" altLang="zh-CN" sz="800">
                <a:solidFill>
                  <a:schemeClr val="tx1"/>
                </a:solidFill>
                <a:sym typeface="+mn-ea"/>
              </a:rPr>
              <a:t>/</a:t>
            </a:r>
            <a:r>
              <a:rPr lang="zh-CN" altLang="en-US" sz="800">
                <a:solidFill>
                  <a:schemeClr val="tx1"/>
                </a:solidFill>
                <a:sym typeface="+mn-ea"/>
              </a:rPr>
              <a:t>卖家会员</a:t>
            </a:r>
            <a:r>
              <a:rPr lang="en-US" altLang="zh-CN" sz="800">
                <a:solidFill>
                  <a:schemeClr val="tx1"/>
                </a:solidFill>
                <a:sym typeface="+mn-ea"/>
              </a:rPr>
              <a:t>2</a:t>
            </a:r>
            <a:endParaRPr lang="en-US" altLang="zh-CN" sz="800">
              <a:solidFill>
                <a:schemeClr val="tx1"/>
              </a:solidFill>
              <a:sym typeface="+mn-ea"/>
            </a:endParaRPr>
          </a:p>
        </p:txBody>
      </p:sp>
      <p:cxnSp>
        <p:nvCxnSpPr>
          <p:cNvPr id="60" name="直接连接符 59"/>
          <p:cNvCxnSpPr>
            <a:stCxn id="44" idx="4"/>
            <a:endCxn id="52" idx="0"/>
          </p:cNvCxnSpPr>
          <p:nvPr/>
        </p:nvCxnSpPr>
        <p:spPr>
          <a:xfrm flipH="1">
            <a:off x="5860415" y="3766820"/>
            <a:ext cx="36639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1" name="直接连接符 60"/>
          <p:cNvCxnSpPr>
            <a:stCxn id="44" idx="4"/>
            <a:endCxn id="55" idx="0"/>
          </p:cNvCxnSpPr>
          <p:nvPr/>
        </p:nvCxnSpPr>
        <p:spPr>
          <a:xfrm flipH="1">
            <a:off x="6223635" y="3766820"/>
            <a:ext cx="317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2" name="直接连接符 61"/>
          <p:cNvCxnSpPr>
            <a:stCxn id="44" idx="4"/>
            <a:endCxn id="56" idx="0"/>
          </p:cNvCxnSpPr>
          <p:nvPr/>
        </p:nvCxnSpPr>
        <p:spPr>
          <a:xfrm>
            <a:off x="6226810" y="3766820"/>
            <a:ext cx="363220"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3" name="直接连接符 62"/>
          <p:cNvCxnSpPr>
            <a:stCxn id="78" idx="4"/>
            <a:endCxn id="54" idx="0"/>
          </p:cNvCxnSpPr>
          <p:nvPr/>
        </p:nvCxnSpPr>
        <p:spPr>
          <a:xfrm flipH="1">
            <a:off x="7322185" y="3768090"/>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4" name="直接连接符 63"/>
          <p:cNvCxnSpPr>
            <a:stCxn id="79" idx="4"/>
            <a:endCxn id="57" idx="0"/>
          </p:cNvCxnSpPr>
          <p:nvPr/>
        </p:nvCxnSpPr>
        <p:spPr>
          <a:xfrm>
            <a:off x="8429625" y="3769360"/>
            <a:ext cx="10160" cy="22669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5" name="直接连接符 64"/>
          <p:cNvCxnSpPr>
            <a:stCxn id="45" idx="4"/>
            <a:endCxn id="58" idx="0"/>
          </p:cNvCxnSpPr>
          <p:nvPr/>
        </p:nvCxnSpPr>
        <p:spPr>
          <a:xfrm flipH="1">
            <a:off x="9233535" y="3766820"/>
            <a:ext cx="25336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6" name="直接连接符 65"/>
          <p:cNvCxnSpPr>
            <a:stCxn id="45" idx="4"/>
            <a:endCxn id="59" idx="0"/>
          </p:cNvCxnSpPr>
          <p:nvPr/>
        </p:nvCxnSpPr>
        <p:spPr>
          <a:xfrm>
            <a:off x="9486900" y="3766820"/>
            <a:ext cx="34607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pic>
        <p:nvPicPr>
          <p:cNvPr id="68" name="图片 67" descr="kehu-2"/>
          <p:cNvPicPr>
            <a:picLocks noChangeAspect="1"/>
          </p:cNvPicPr>
          <p:nvPr/>
        </p:nvPicPr>
        <p:blipFill>
          <a:blip r:embed="rId8"/>
          <a:stretch>
            <a:fillRect/>
          </a:stretch>
        </p:blipFill>
        <p:spPr>
          <a:xfrm>
            <a:off x="8028940" y="1619250"/>
            <a:ext cx="622300" cy="622300"/>
          </a:xfrm>
          <a:prstGeom prst="rect">
            <a:avLst/>
          </a:prstGeom>
        </p:spPr>
      </p:pic>
      <p:sp>
        <p:nvSpPr>
          <p:cNvPr id="69" name="左大括号 68"/>
          <p:cNvSpPr/>
          <p:nvPr>
            <p:custDataLst>
              <p:tags r:id="rId9"/>
            </p:custDataLst>
          </p:nvPr>
        </p:nvSpPr>
        <p:spPr>
          <a:xfrm rot="5400000">
            <a:off x="8239760" y="579120"/>
            <a:ext cx="290195" cy="4323080"/>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0" name="矩形 69"/>
          <p:cNvSpPr/>
          <p:nvPr/>
        </p:nvSpPr>
        <p:spPr>
          <a:xfrm>
            <a:off x="5357495" y="5241925"/>
            <a:ext cx="5906135" cy="827405"/>
          </a:xfrm>
          <a:prstGeom prst="rect">
            <a:avLst/>
          </a:prstGeom>
          <a:gradFill>
            <a:gsLst>
              <a:gs pos="50000">
                <a:srgbClr val="EBA874"/>
              </a:gs>
              <a:gs pos="0">
                <a:srgbClr val="F2C5A2"/>
              </a:gs>
              <a:gs pos="100000">
                <a:srgbClr val="E48B45"/>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nvSpPr>
        <p:spPr>
          <a:xfrm>
            <a:off x="8047355" y="2141220"/>
            <a:ext cx="1320165" cy="368300"/>
          </a:xfrm>
          <a:prstGeom prst="rect">
            <a:avLst/>
          </a:prstGeom>
          <a:noFill/>
        </p:spPr>
        <p:txBody>
          <a:bodyPr wrap="square" rtlCol="0">
            <a:spAutoFit/>
          </a:bodyPr>
          <a:p>
            <a:r>
              <a:rPr lang="zh-CN" altLang="en-US"/>
              <a:t>客户</a:t>
            </a:r>
            <a:endParaRPr lang="zh-CN" altLang="en-US"/>
          </a:p>
        </p:txBody>
      </p:sp>
      <p:sp>
        <p:nvSpPr>
          <p:cNvPr id="73" name="文本框 72"/>
          <p:cNvSpPr txBox="1"/>
          <p:nvPr/>
        </p:nvSpPr>
        <p:spPr>
          <a:xfrm>
            <a:off x="6497320" y="5485765"/>
            <a:ext cx="1941195" cy="368300"/>
          </a:xfrm>
          <a:prstGeom prst="rect">
            <a:avLst/>
          </a:prstGeom>
          <a:noFill/>
        </p:spPr>
        <p:txBody>
          <a:bodyPr wrap="square" rtlCol="0">
            <a:spAutoFit/>
          </a:bodyPr>
          <a:p>
            <a:r>
              <a:rPr lang="zh-CN" altLang="en-US">
                <a:solidFill>
                  <a:schemeClr val="bg1"/>
                </a:solidFill>
              </a:rPr>
              <a:t>通联支付备付金</a:t>
            </a:r>
            <a:endParaRPr lang="zh-CN" altLang="en-US">
              <a:solidFill>
                <a:schemeClr val="bg1"/>
              </a:solidFill>
            </a:endParaRPr>
          </a:p>
        </p:txBody>
      </p:sp>
      <p:sp>
        <p:nvSpPr>
          <p:cNvPr id="74" name="文本框 73"/>
          <p:cNvSpPr txBox="1"/>
          <p:nvPr>
            <p:custDataLst>
              <p:tags r:id="rId10"/>
            </p:custDataLst>
          </p:nvPr>
        </p:nvSpPr>
        <p:spPr>
          <a:xfrm>
            <a:off x="9219565" y="5456555"/>
            <a:ext cx="1327150" cy="368300"/>
          </a:xfrm>
          <a:prstGeom prst="rect">
            <a:avLst/>
          </a:prstGeom>
          <a:noFill/>
        </p:spPr>
        <p:txBody>
          <a:bodyPr wrap="square" rtlCol="0">
            <a:spAutoFit/>
          </a:bodyPr>
          <a:p>
            <a:r>
              <a:rPr lang="zh-CN" altLang="en-US">
                <a:solidFill>
                  <a:schemeClr val="bg1"/>
                </a:solidFill>
              </a:rPr>
              <a:t>合作银行</a:t>
            </a:r>
            <a:endParaRPr lang="zh-CN" altLang="en-US">
              <a:solidFill>
                <a:schemeClr val="bg1"/>
              </a:solidFill>
            </a:endParaRPr>
          </a:p>
        </p:txBody>
      </p:sp>
      <p:sp>
        <p:nvSpPr>
          <p:cNvPr id="75" name="上下箭头 74"/>
          <p:cNvSpPr/>
          <p:nvPr/>
        </p:nvSpPr>
        <p:spPr>
          <a:xfrm>
            <a:off x="7126605" y="4822825"/>
            <a:ext cx="253365" cy="59626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7" name="上下箭头 76"/>
          <p:cNvSpPr/>
          <p:nvPr>
            <p:custDataLst>
              <p:tags r:id="rId11"/>
            </p:custDataLst>
          </p:nvPr>
        </p:nvSpPr>
        <p:spPr>
          <a:xfrm>
            <a:off x="9672320" y="4822825"/>
            <a:ext cx="253365" cy="57594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椭圆 77"/>
          <p:cNvSpPr/>
          <p:nvPr>
            <p:custDataLst>
              <p:tags r:id="rId12"/>
            </p:custDataLst>
          </p:nvPr>
        </p:nvSpPr>
        <p:spPr>
          <a:xfrm>
            <a:off x="6893560" y="290385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营销</a:t>
            </a:r>
            <a:r>
              <a:rPr lang="zh-CN" altLang="en-US" sz="1400"/>
              <a:t>账户</a:t>
            </a:r>
            <a:endParaRPr lang="zh-CN" altLang="en-US" sz="1400"/>
          </a:p>
        </p:txBody>
      </p:sp>
      <p:sp>
        <p:nvSpPr>
          <p:cNvPr id="79" name="椭圆 78"/>
          <p:cNvSpPr/>
          <p:nvPr>
            <p:custDataLst>
              <p:tags r:id="rId13"/>
            </p:custDataLst>
          </p:nvPr>
        </p:nvSpPr>
        <p:spPr>
          <a:xfrm>
            <a:off x="799719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担保账户</a:t>
            </a:r>
            <a:endParaRPr lang="zh-CN" altLang="en-US" sz="1400"/>
          </a:p>
        </p:txBody>
      </p:sp>
      <p:sp>
        <p:nvSpPr>
          <p:cNvPr id="80" name="文本框 79"/>
          <p:cNvSpPr txBox="1"/>
          <p:nvPr/>
        </p:nvSpPr>
        <p:spPr>
          <a:xfrm>
            <a:off x="732790" y="1793875"/>
            <a:ext cx="4058285" cy="4030980"/>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多账户体系：</a:t>
            </a:r>
            <a:endParaRPr lang="zh-CN" altLang="en-US" sz="1600" b="1"/>
          </a:p>
          <a:p>
            <a:pPr marL="285750" indent="-285750">
              <a:lnSpc>
                <a:spcPct val="100000"/>
              </a:lnSpc>
              <a:buFont typeface="Wingdings" panose="05000000000000000000" charset="0"/>
              <a:buChar char=""/>
            </a:pPr>
            <a:endParaRPr lang="zh-CN" altLang="en-US" sz="1600" b="1"/>
          </a:p>
          <a:p>
            <a:pPr marL="285750" indent="-285750">
              <a:lnSpc>
                <a:spcPct val="100000"/>
              </a:lnSpc>
              <a:buFont typeface="Wingdings" panose="05000000000000000000" charset="0"/>
              <a:buChar char=""/>
            </a:pPr>
            <a:r>
              <a:rPr lang="zh-CN" altLang="en-US" sz="1400"/>
              <a:t>簿记账户：为平台客户、平台内的卖家开立，作为卖家收款记账、分账的交易账户。</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营销账户：用于客户营销活劢的营销预算资金，支持充值、提现。</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担保账户：用于控制交易过程，实现交易资金灵活收付，例如担保交易、账期、竞标、借款筹资等业务。</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支付账户：用于企业间经营中，上下游付款的场景，例如连锁型供应链采购、灵活用工等。</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储值卡账户：平台内会员的预充资金，例如充电桩行业预充资金，充电完成后核销至收款</a:t>
            </a:r>
            <a:r>
              <a:rPr lang="zh-CN" altLang="en-US" sz="1400"/>
              <a:t>企业。</a:t>
            </a:r>
            <a:endParaRPr lang="zh-CN" altLang="en-US" sz="1400"/>
          </a:p>
        </p:txBody>
      </p:sp>
      <p:sp>
        <p:nvSpPr>
          <p:cNvPr id="81" name="文本框 80"/>
          <p:cNvSpPr txBox="1"/>
          <p:nvPr>
            <p:custDataLst>
              <p:tags r:id="rId14"/>
            </p:custDataLst>
          </p:nvPr>
        </p:nvSpPr>
        <p:spPr>
          <a:xfrm>
            <a:off x="775970" y="5883275"/>
            <a:ext cx="4058285" cy="553085"/>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资金</a:t>
            </a:r>
            <a:r>
              <a:rPr lang="zh-CN" altLang="en-US" sz="1600" b="1"/>
              <a:t>管理：</a:t>
            </a:r>
            <a:r>
              <a:rPr lang="zh-CN" altLang="en-US" sz="1400"/>
              <a:t>账户资金根据客户</a:t>
            </a:r>
            <a:r>
              <a:rPr lang="zh-CN" altLang="en-US" sz="1400"/>
              <a:t>诉求，支持存放于通联支付备付金，或存放于合作银行</a:t>
            </a:r>
            <a:r>
              <a:rPr lang="zh-CN" altLang="en-US" sz="1400"/>
              <a:t>内。</a:t>
            </a:r>
            <a:endParaRPr lang="zh-CN" altLang="en-US" sz="1400"/>
          </a:p>
        </p:txBody>
      </p:sp>
      <p:sp>
        <p:nvSpPr>
          <p:cNvPr id="2" name="椭圆 1"/>
          <p:cNvSpPr/>
          <p:nvPr>
            <p:custDataLst>
              <p:tags r:id="rId15"/>
            </p:custDataLst>
          </p:nvPr>
        </p:nvSpPr>
        <p:spPr>
          <a:xfrm>
            <a:off x="1010539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储值卡</a:t>
            </a:r>
            <a:r>
              <a:rPr lang="zh-CN" altLang="en-US" sz="1400"/>
              <a:t>账户</a:t>
            </a:r>
            <a:endParaRPr lang="zh-CN" altLang="en-US" sz="1400"/>
          </a:p>
        </p:txBody>
      </p:sp>
      <p:sp>
        <p:nvSpPr>
          <p:cNvPr id="3" name="矩形 2"/>
          <p:cNvSpPr/>
          <p:nvPr>
            <p:custDataLst>
              <p:tags r:id="rId16"/>
            </p:custDataLst>
          </p:nvPr>
        </p:nvSpPr>
        <p:spPr>
          <a:xfrm>
            <a:off x="10289540" y="3996690"/>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平台内会员</a:t>
            </a:r>
            <a:r>
              <a:rPr lang="zh-CN" altLang="en-US" sz="800">
                <a:solidFill>
                  <a:schemeClr val="tx1"/>
                </a:solidFill>
              </a:rPr>
              <a:t>的预充</a:t>
            </a:r>
            <a:r>
              <a:rPr lang="zh-CN" altLang="en-US" sz="800">
                <a:solidFill>
                  <a:schemeClr val="tx1"/>
                </a:solidFill>
              </a:rPr>
              <a:t>资金</a:t>
            </a:r>
            <a:endParaRPr lang="zh-CN" altLang="en-US" sz="800">
              <a:solidFill>
                <a:schemeClr val="tx1"/>
              </a:solidFill>
            </a:endParaRPr>
          </a:p>
        </p:txBody>
      </p:sp>
      <p:cxnSp>
        <p:nvCxnSpPr>
          <p:cNvPr id="4" name="直接连接符 3"/>
          <p:cNvCxnSpPr>
            <a:endCxn id="3" idx="0"/>
          </p:cNvCxnSpPr>
          <p:nvPr>
            <p:custDataLst>
              <p:tags r:id="rId17"/>
            </p:custDataLst>
          </p:nvPr>
        </p:nvCxnSpPr>
        <p:spPr>
          <a:xfrm flipH="1">
            <a:off x="10525760" y="3768725"/>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sp>
        <p:nvSpPr>
          <p:cNvPr id="11" name="五边形 10"/>
          <p:cNvSpPr/>
          <p:nvPr/>
        </p:nvSpPr>
        <p:spPr>
          <a:xfrm>
            <a:off x="-635" y="1021080"/>
            <a:ext cx="4977130" cy="714375"/>
          </a:xfrm>
          <a:prstGeom prst="homePlate">
            <a:avLst/>
          </a:prstGeom>
          <a:gradFill>
            <a:gsLst>
              <a:gs pos="5000">
                <a:srgbClr val="3C93E1"/>
              </a:gs>
              <a:gs pos="100000">
                <a:srgbClr val="92CDC7"/>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custDataLst>
              <p:tags r:id="rId18"/>
            </p:custDataLst>
          </p:nvPr>
        </p:nvSpPr>
        <p:spPr>
          <a:xfrm>
            <a:off x="0" y="1185545"/>
            <a:ext cx="5306695" cy="583565"/>
          </a:xfrm>
          <a:prstGeom prst="rect">
            <a:avLst/>
          </a:prstGeom>
          <a:noFill/>
        </p:spPr>
        <p:txBody>
          <a:bodyPr wrap="square" rtlCol="0">
            <a:spAutoFit/>
          </a:bodyPr>
          <a:p>
            <a:pPr marL="285750" indent="-285750">
              <a:buFont typeface="Wingdings" panose="05000000000000000000" charset="0"/>
              <a:buChar char=""/>
            </a:pPr>
            <a:r>
              <a:rPr lang="zh-CN" altLang="en-US" sz="1600"/>
              <a:t>集团、连锁、平台类客户</a:t>
            </a:r>
            <a:r>
              <a:rPr lang="zh-CN" altLang="en-US" sz="1600">
                <a:sym typeface="+mn-ea"/>
              </a:rPr>
              <a:t>（集团统一管理</a:t>
            </a:r>
            <a:r>
              <a:rPr lang="zh-CN" altLang="en-US" sz="1600">
                <a:sym typeface="+mn-ea"/>
              </a:rPr>
              <a:t>资金</a:t>
            </a:r>
            <a:r>
              <a:rPr lang="zh-CN" altLang="en-US" sz="1600">
                <a:sym typeface="+mn-ea"/>
              </a:rPr>
              <a:t>）</a:t>
            </a:r>
            <a:endParaRPr lang="zh-CN" altLang="en-US" sz="1600"/>
          </a:p>
          <a:p>
            <a:pPr marL="285750" indent="-285750">
              <a:buFont typeface="Wingdings" panose="05000000000000000000" charset="0"/>
              <a:buChar char=""/>
            </a:pPr>
            <a:endParaRPr lang="zh-CN" altLang="en-US" sz="16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五边形 10"/>
          <p:cNvSpPr/>
          <p:nvPr>
            <p:custDataLst>
              <p:tags r:id="rId1"/>
            </p:custDataLst>
          </p:nvPr>
        </p:nvSpPr>
        <p:spPr>
          <a:xfrm>
            <a:off x="-635" y="1021080"/>
            <a:ext cx="4977130" cy="1020445"/>
          </a:xfrm>
          <a:prstGeom prst="homePlate">
            <a:avLst/>
          </a:prstGeom>
          <a:gradFill>
            <a:gsLst>
              <a:gs pos="5000">
                <a:srgbClr val="3C93E1"/>
              </a:gs>
              <a:gs pos="100000">
                <a:srgbClr val="92CDC7"/>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多账户支撑复杂</a:t>
            </a:r>
            <a:r>
              <a:rPr lang="zh-CN" altLang="en-US" dirty="0"/>
              <a:t>场景</a:t>
            </a:r>
            <a:endParaRPr lang="zh-CN" altLang="en-US" dirty="0"/>
          </a:p>
        </p:txBody>
      </p:sp>
      <p:sp>
        <p:nvSpPr>
          <p:cNvPr id="37" name="圆角矩形 36"/>
          <p:cNvSpPr/>
          <p:nvPr/>
        </p:nvSpPr>
        <p:spPr>
          <a:xfrm>
            <a:off x="6325870" y="1453515"/>
            <a:ext cx="4392930" cy="3500120"/>
          </a:xfrm>
          <a:prstGeom prst="roundRect">
            <a:avLst>
              <a:gd name="adj" fmla="val 335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椭圆 43"/>
          <p:cNvSpPr/>
          <p:nvPr/>
        </p:nvSpPr>
        <p:spPr>
          <a:xfrm>
            <a:off x="7021830" y="290258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待结算</a:t>
            </a:r>
            <a:r>
              <a:rPr lang="zh-CN" altLang="en-US" sz="1400"/>
              <a:t>户</a:t>
            </a:r>
            <a:endParaRPr lang="zh-CN" altLang="en-US" sz="1400"/>
          </a:p>
        </p:txBody>
      </p:sp>
      <p:sp>
        <p:nvSpPr>
          <p:cNvPr id="45" name="椭圆 44"/>
          <p:cNvSpPr/>
          <p:nvPr>
            <p:custDataLst>
              <p:tags r:id="rId2"/>
            </p:custDataLst>
          </p:nvPr>
        </p:nvSpPr>
        <p:spPr>
          <a:xfrm>
            <a:off x="8383905" y="2902585"/>
            <a:ext cx="864000" cy="864000"/>
          </a:xfrm>
          <a:prstGeom prst="ellipse">
            <a:avLst/>
          </a:prstGeom>
          <a:solidFill>
            <a:srgbClr val="015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支付账户</a:t>
            </a:r>
            <a:endParaRPr lang="zh-CN" altLang="en-US" sz="1400"/>
          </a:p>
        </p:txBody>
      </p:sp>
      <p:sp>
        <p:nvSpPr>
          <p:cNvPr id="52" name="矩形 51"/>
          <p:cNvSpPr/>
          <p:nvPr/>
        </p:nvSpPr>
        <p:spPr>
          <a:xfrm>
            <a:off x="692658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平台客户</a:t>
            </a:r>
            <a:endParaRPr lang="zh-CN" altLang="en-US" sz="800">
              <a:solidFill>
                <a:schemeClr val="tx1"/>
              </a:solidFill>
            </a:endParaRPr>
          </a:p>
        </p:txBody>
      </p:sp>
      <p:sp>
        <p:nvSpPr>
          <p:cNvPr id="55" name="矩形 54"/>
          <p:cNvSpPr/>
          <p:nvPr>
            <p:custDataLst>
              <p:tags r:id="rId3"/>
            </p:custDataLst>
          </p:nvPr>
        </p:nvSpPr>
        <p:spPr>
          <a:xfrm>
            <a:off x="7289800"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1</a:t>
            </a:r>
            <a:endParaRPr lang="en-US" altLang="zh-CN" sz="800">
              <a:solidFill>
                <a:schemeClr val="tx1"/>
              </a:solidFill>
            </a:endParaRPr>
          </a:p>
        </p:txBody>
      </p:sp>
      <p:sp>
        <p:nvSpPr>
          <p:cNvPr id="56" name="矩形 55"/>
          <p:cNvSpPr/>
          <p:nvPr>
            <p:custDataLst>
              <p:tags r:id="rId4"/>
            </p:custDataLst>
          </p:nvPr>
        </p:nvSpPr>
        <p:spPr>
          <a:xfrm>
            <a:off x="7656195" y="4022725"/>
            <a:ext cx="32194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卖家</a:t>
            </a:r>
            <a:r>
              <a:rPr lang="en-US" altLang="zh-CN" sz="800">
                <a:solidFill>
                  <a:schemeClr val="tx1"/>
                </a:solidFill>
              </a:rPr>
              <a:t>2</a:t>
            </a:r>
            <a:endParaRPr lang="en-US" altLang="zh-CN" sz="800">
              <a:solidFill>
                <a:schemeClr val="tx1"/>
              </a:solidFill>
            </a:endParaRPr>
          </a:p>
        </p:txBody>
      </p:sp>
      <p:sp>
        <p:nvSpPr>
          <p:cNvPr id="58" name="矩形 57"/>
          <p:cNvSpPr/>
          <p:nvPr>
            <p:custDataLst>
              <p:tags r:id="rId5"/>
            </p:custDataLst>
          </p:nvPr>
        </p:nvSpPr>
        <p:spPr>
          <a:xfrm>
            <a:off x="832675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买家</a:t>
            </a:r>
            <a:r>
              <a:rPr lang="en-US" altLang="zh-CN" sz="800">
                <a:solidFill>
                  <a:schemeClr val="tx1"/>
                </a:solidFill>
              </a:rPr>
              <a:t>/</a:t>
            </a:r>
            <a:r>
              <a:rPr lang="zh-CN" altLang="en-US" sz="800">
                <a:solidFill>
                  <a:schemeClr val="tx1"/>
                </a:solidFill>
              </a:rPr>
              <a:t>卖家会员</a:t>
            </a:r>
            <a:r>
              <a:rPr lang="en-US" altLang="zh-CN" sz="800">
                <a:solidFill>
                  <a:schemeClr val="tx1"/>
                </a:solidFill>
              </a:rPr>
              <a:t>1</a:t>
            </a:r>
            <a:endParaRPr lang="en-US" altLang="zh-CN" sz="800">
              <a:solidFill>
                <a:schemeClr val="tx1"/>
              </a:solidFill>
            </a:endParaRPr>
          </a:p>
        </p:txBody>
      </p:sp>
      <p:sp>
        <p:nvSpPr>
          <p:cNvPr id="59" name="矩形 58"/>
          <p:cNvSpPr/>
          <p:nvPr>
            <p:custDataLst>
              <p:tags r:id="rId6"/>
            </p:custDataLst>
          </p:nvPr>
        </p:nvSpPr>
        <p:spPr>
          <a:xfrm>
            <a:off x="8926195" y="3997960"/>
            <a:ext cx="472440"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sym typeface="+mn-ea"/>
              </a:rPr>
              <a:t>买家</a:t>
            </a:r>
            <a:r>
              <a:rPr lang="en-US" altLang="zh-CN" sz="800">
                <a:solidFill>
                  <a:schemeClr val="tx1"/>
                </a:solidFill>
                <a:sym typeface="+mn-ea"/>
              </a:rPr>
              <a:t>/</a:t>
            </a:r>
            <a:r>
              <a:rPr lang="zh-CN" altLang="en-US" sz="800">
                <a:solidFill>
                  <a:schemeClr val="tx1"/>
                </a:solidFill>
                <a:sym typeface="+mn-ea"/>
              </a:rPr>
              <a:t>卖家会员</a:t>
            </a:r>
            <a:r>
              <a:rPr lang="en-US" altLang="zh-CN" sz="800">
                <a:solidFill>
                  <a:schemeClr val="tx1"/>
                </a:solidFill>
                <a:sym typeface="+mn-ea"/>
              </a:rPr>
              <a:t>2</a:t>
            </a:r>
            <a:endParaRPr lang="en-US" altLang="zh-CN" sz="800">
              <a:solidFill>
                <a:schemeClr val="tx1"/>
              </a:solidFill>
              <a:sym typeface="+mn-ea"/>
            </a:endParaRPr>
          </a:p>
        </p:txBody>
      </p:sp>
      <p:cxnSp>
        <p:nvCxnSpPr>
          <p:cNvPr id="60" name="直接连接符 59"/>
          <p:cNvCxnSpPr>
            <a:stCxn id="44" idx="4"/>
            <a:endCxn id="52" idx="0"/>
          </p:cNvCxnSpPr>
          <p:nvPr/>
        </p:nvCxnSpPr>
        <p:spPr>
          <a:xfrm flipH="1">
            <a:off x="7087870" y="3766820"/>
            <a:ext cx="36639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1" name="直接连接符 60"/>
          <p:cNvCxnSpPr>
            <a:stCxn id="44" idx="4"/>
            <a:endCxn id="55" idx="0"/>
          </p:cNvCxnSpPr>
          <p:nvPr/>
        </p:nvCxnSpPr>
        <p:spPr>
          <a:xfrm flipH="1">
            <a:off x="7451090" y="3766820"/>
            <a:ext cx="3175"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2" name="直接连接符 61"/>
          <p:cNvCxnSpPr>
            <a:stCxn id="44" idx="4"/>
            <a:endCxn id="56" idx="0"/>
          </p:cNvCxnSpPr>
          <p:nvPr/>
        </p:nvCxnSpPr>
        <p:spPr>
          <a:xfrm>
            <a:off x="7454265" y="3766820"/>
            <a:ext cx="363220" cy="25590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5" name="直接连接符 64"/>
          <p:cNvCxnSpPr>
            <a:stCxn id="45" idx="4"/>
            <a:endCxn id="58" idx="0"/>
          </p:cNvCxnSpPr>
          <p:nvPr/>
        </p:nvCxnSpPr>
        <p:spPr>
          <a:xfrm flipH="1">
            <a:off x="8562975" y="3766820"/>
            <a:ext cx="25336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cxnSp>
        <p:nvCxnSpPr>
          <p:cNvPr id="66" name="直接连接符 65"/>
          <p:cNvCxnSpPr>
            <a:stCxn id="45" idx="4"/>
            <a:endCxn id="59" idx="0"/>
          </p:cNvCxnSpPr>
          <p:nvPr/>
        </p:nvCxnSpPr>
        <p:spPr>
          <a:xfrm>
            <a:off x="8816340" y="3766820"/>
            <a:ext cx="346075" cy="231140"/>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pic>
        <p:nvPicPr>
          <p:cNvPr id="68" name="图片 67" descr="kehu-2"/>
          <p:cNvPicPr>
            <a:picLocks noChangeAspect="1"/>
          </p:cNvPicPr>
          <p:nvPr/>
        </p:nvPicPr>
        <p:blipFill>
          <a:blip r:embed="rId7"/>
          <a:stretch>
            <a:fillRect/>
          </a:stretch>
        </p:blipFill>
        <p:spPr>
          <a:xfrm>
            <a:off x="8387715" y="1619250"/>
            <a:ext cx="622300" cy="622300"/>
          </a:xfrm>
          <a:prstGeom prst="rect">
            <a:avLst/>
          </a:prstGeom>
        </p:spPr>
      </p:pic>
      <p:sp>
        <p:nvSpPr>
          <p:cNvPr id="69" name="左大括号 68"/>
          <p:cNvSpPr/>
          <p:nvPr>
            <p:custDataLst>
              <p:tags r:id="rId8"/>
            </p:custDataLst>
          </p:nvPr>
        </p:nvSpPr>
        <p:spPr>
          <a:xfrm rot="5400000">
            <a:off x="8553450" y="1493520"/>
            <a:ext cx="346075" cy="2550795"/>
          </a:xfrm>
          <a:prstGeom prst="leftBrace">
            <a:avLst/>
          </a:prstGeom>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70" name="矩形 69"/>
          <p:cNvSpPr/>
          <p:nvPr/>
        </p:nvSpPr>
        <p:spPr>
          <a:xfrm>
            <a:off x="6325870" y="5241925"/>
            <a:ext cx="4392930" cy="827405"/>
          </a:xfrm>
          <a:prstGeom prst="rect">
            <a:avLst/>
          </a:prstGeom>
          <a:gradFill>
            <a:gsLst>
              <a:gs pos="50000">
                <a:srgbClr val="EBA874"/>
              </a:gs>
              <a:gs pos="0">
                <a:srgbClr val="F2C5A2"/>
              </a:gs>
              <a:gs pos="100000">
                <a:srgbClr val="E48B45"/>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1" name="文本框 70"/>
          <p:cNvSpPr txBox="1"/>
          <p:nvPr/>
        </p:nvSpPr>
        <p:spPr>
          <a:xfrm>
            <a:off x="8406130" y="2141220"/>
            <a:ext cx="1320165" cy="368300"/>
          </a:xfrm>
          <a:prstGeom prst="rect">
            <a:avLst/>
          </a:prstGeom>
          <a:noFill/>
        </p:spPr>
        <p:txBody>
          <a:bodyPr wrap="square" rtlCol="0">
            <a:spAutoFit/>
          </a:bodyPr>
          <a:p>
            <a:r>
              <a:rPr lang="zh-CN" altLang="en-US"/>
              <a:t>客户</a:t>
            </a:r>
            <a:endParaRPr lang="zh-CN" altLang="en-US"/>
          </a:p>
        </p:txBody>
      </p:sp>
      <p:sp>
        <p:nvSpPr>
          <p:cNvPr id="73" name="文本框 72"/>
          <p:cNvSpPr txBox="1"/>
          <p:nvPr/>
        </p:nvSpPr>
        <p:spPr>
          <a:xfrm>
            <a:off x="8060690" y="5485765"/>
            <a:ext cx="1941195" cy="368300"/>
          </a:xfrm>
          <a:prstGeom prst="rect">
            <a:avLst/>
          </a:prstGeom>
          <a:noFill/>
        </p:spPr>
        <p:txBody>
          <a:bodyPr wrap="square" rtlCol="0">
            <a:spAutoFit/>
          </a:bodyPr>
          <a:p>
            <a:r>
              <a:rPr lang="zh-CN" altLang="en-US">
                <a:solidFill>
                  <a:schemeClr val="bg1"/>
                </a:solidFill>
              </a:rPr>
              <a:t>通联支付备付金</a:t>
            </a:r>
            <a:endParaRPr lang="zh-CN" altLang="en-US">
              <a:solidFill>
                <a:schemeClr val="bg1"/>
              </a:solidFill>
            </a:endParaRPr>
          </a:p>
        </p:txBody>
      </p:sp>
      <p:sp>
        <p:nvSpPr>
          <p:cNvPr id="77" name="上下箭头 76"/>
          <p:cNvSpPr/>
          <p:nvPr>
            <p:custDataLst>
              <p:tags r:id="rId9"/>
            </p:custDataLst>
          </p:nvPr>
        </p:nvSpPr>
        <p:spPr>
          <a:xfrm>
            <a:off x="8601710" y="4822825"/>
            <a:ext cx="253365" cy="575945"/>
          </a:xfrm>
          <a:prstGeom prst="upDownArrow">
            <a:avLst/>
          </a:prstGeom>
          <a:gradFill>
            <a:gsLst>
              <a:gs pos="50000">
                <a:srgbClr val="ED8D72"/>
              </a:gs>
              <a:gs pos="0">
                <a:srgbClr val="F3B3A1"/>
              </a:gs>
              <a:gs pos="100000">
                <a:srgbClr val="E66643"/>
              </a:gs>
            </a:gsLst>
            <a:lin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0" name="文本框 79"/>
          <p:cNvSpPr txBox="1"/>
          <p:nvPr/>
        </p:nvSpPr>
        <p:spPr>
          <a:xfrm>
            <a:off x="600710" y="2372360"/>
            <a:ext cx="4058285" cy="2738120"/>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多账户体系：</a:t>
            </a:r>
            <a:endParaRPr lang="zh-CN" altLang="en-US" sz="1600" b="1"/>
          </a:p>
          <a:p>
            <a:pPr marL="285750" indent="-285750">
              <a:lnSpc>
                <a:spcPct val="100000"/>
              </a:lnSpc>
              <a:buFont typeface="Wingdings" panose="05000000000000000000" charset="0"/>
              <a:buChar char=""/>
            </a:pPr>
            <a:endParaRPr lang="zh-CN" altLang="en-US" sz="1600" b="1"/>
          </a:p>
          <a:p>
            <a:pPr marL="285750" indent="-285750">
              <a:lnSpc>
                <a:spcPct val="100000"/>
              </a:lnSpc>
              <a:buFont typeface="Wingdings" panose="05000000000000000000" charset="0"/>
              <a:buChar char=""/>
            </a:pPr>
            <a:r>
              <a:rPr lang="zh-CN" altLang="en-US" sz="1400"/>
              <a:t>待结算户：为每个收单门店开立待结算户，门店收款的资金结算至该待结算户，再进行下一步的平台抽佣、分账等交易</a:t>
            </a:r>
            <a:r>
              <a:rPr lang="zh-CN" altLang="en-US" sz="1400"/>
              <a:t>处理。</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支付账户：用于企业间经营中，上下游付款的场景，例如连锁型供应链采购、灵活用工等。</a:t>
            </a:r>
            <a:endParaRPr lang="zh-CN" altLang="en-US" sz="1400"/>
          </a:p>
          <a:p>
            <a:pPr marL="285750" indent="-285750">
              <a:lnSpc>
                <a:spcPct val="100000"/>
              </a:lnSpc>
              <a:buFont typeface="Wingdings" panose="05000000000000000000" charset="0"/>
              <a:buChar char=""/>
            </a:pPr>
            <a:endParaRPr lang="zh-CN" altLang="en-US" sz="1400"/>
          </a:p>
          <a:p>
            <a:pPr marL="285750" indent="-285750">
              <a:lnSpc>
                <a:spcPct val="100000"/>
              </a:lnSpc>
              <a:buFont typeface="Wingdings" panose="05000000000000000000" charset="0"/>
              <a:buChar char=""/>
            </a:pPr>
            <a:r>
              <a:rPr lang="zh-CN" altLang="en-US" sz="1400"/>
              <a:t>储值卡账户：平台内会员的预充资金，例如充电桩行业预充资金，充电完成后核销至收款</a:t>
            </a:r>
            <a:r>
              <a:rPr lang="zh-CN" altLang="en-US" sz="1400"/>
              <a:t>企业。</a:t>
            </a:r>
            <a:endParaRPr lang="zh-CN" altLang="en-US" sz="1400"/>
          </a:p>
        </p:txBody>
      </p:sp>
      <p:sp>
        <p:nvSpPr>
          <p:cNvPr id="81" name="文本框 80"/>
          <p:cNvSpPr txBox="1"/>
          <p:nvPr>
            <p:custDataLst>
              <p:tags r:id="rId10"/>
            </p:custDataLst>
          </p:nvPr>
        </p:nvSpPr>
        <p:spPr>
          <a:xfrm>
            <a:off x="603885" y="5179060"/>
            <a:ext cx="4058285" cy="553085"/>
          </a:xfrm>
          <a:prstGeom prst="rect">
            <a:avLst/>
          </a:prstGeom>
          <a:noFill/>
        </p:spPr>
        <p:txBody>
          <a:bodyPr wrap="square" rtlCol="0">
            <a:spAutoFit/>
          </a:bodyPr>
          <a:p>
            <a:pPr marL="285750" indent="-285750">
              <a:lnSpc>
                <a:spcPct val="100000"/>
              </a:lnSpc>
              <a:buFont typeface="Wingdings" panose="05000000000000000000" charset="0"/>
              <a:buChar char=""/>
            </a:pPr>
            <a:r>
              <a:rPr lang="zh-CN" altLang="en-US" sz="1600" b="1"/>
              <a:t>资金管理：</a:t>
            </a:r>
            <a:r>
              <a:rPr lang="zh-CN" altLang="en-US" sz="1400"/>
              <a:t>仅支持资金存放于通联支付备付金。</a:t>
            </a:r>
            <a:endParaRPr lang="zh-CN" altLang="en-US" sz="1400"/>
          </a:p>
        </p:txBody>
      </p:sp>
      <p:sp>
        <p:nvSpPr>
          <p:cNvPr id="2" name="椭圆 1"/>
          <p:cNvSpPr/>
          <p:nvPr>
            <p:custDataLst>
              <p:tags r:id="rId11"/>
            </p:custDataLst>
          </p:nvPr>
        </p:nvSpPr>
        <p:spPr>
          <a:xfrm>
            <a:off x="9560560" y="2905125"/>
            <a:ext cx="864000" cy="864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a:t>储值卡</a:t>
            </a:r>
            <a:r>
              <a:rPr lang="zh-CN" altLang="en-US" sz="1400"/>
              <a:t>账户</a:t>
            </a:r>
            <a:endParaRPr lang="zh-CN" altLang="en-US" sz="1400"/>
          </a:p>
        </p:txBody>
      </p:sp>
      <p:sp>
        <p:nvSpPr>
          <p:cNvPr id="3" name="矩形 2"/>
          <p:cNvSpPr/>
          <p:nvPr>
            <p:custDataLst>
              <p:tags r:id="rId12"/>
            </p:custDataLst>
          </p:nvPr>
        </p:nvSpPr>
        <p:spPr>
          <a:xfrm>
            <a:off x="9744710" y="3996690"/>
            <a:ext cx="471805" cy="579755"/>
          </a:xfrm>
          <a:prstGeom prst="rect">
            <a:avLst/>
          </a:prstGeom>
          <a:noFill/>
          <a:ln>
            <a:solidFill>
              <a:srgbClr val="FD80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800">
                <a:solidFill>
                  <a:schemeClr val="tx1"/>
                </a:solidFill>
              </a:rPr>
              <a:t>平台内会员</a:t>
            </a:r>
            <a:r>
              <a:rPr lang="zh-CN" altLang="en-US" sz="800">
                <a:solidFill>
                  <a:schemeClr val="tx1"/>
                </a:solidFill>
              </a:rPr>
              <a:t>的预充</a:t>
            </a:r>
            <a:r>
              <a:rPr lang="zh-CN" altLang="en-US" sz="800">
                <a:solidFill>
                  <a:schemeClr val="tx1"/>
                </a:solidFill>
              </a:rPr>
              <a:t>资金</a:t>
            </a:r>
            <a:endParaRPr lang="zh-CN" altLang="en-US" sz="800">
              <a:solidFill>
                <a:schemeClr val="tx1"/>
              </a:solidFill>
            </a:endParaRPr>
          </a:p>
        </p:txBody>
      </p:sp>
      <p:cxnSp>
        <p:nvCxnSpPr>
          <p:cNvPr id="4" name="直接连接符 3"/>
          <p:cNvCxnSpPr/>
          <p:nvPr>
            <p:custDataLst>
              <p:tags r:id="rId13"/>
            </p:custDataLst>
          </p:nvPr>
        </p:nvCxnSpPr>
        <p:spPr>
          <a:xfrm flipH="1">
            <a:off x="9980930" y="3768725"/>
            <a:ext cx="3810" cy="227965"/>
          </a:xfrm>
          <a:prstGeom prst="line">
            <a:avLst/>
          </a:prstGeom>
          <a:ln>
            <a:solidFill>
              <a:srgbClr val="FD8008"/>
            </a:solidFill>
          </a:ln>
        </p:spPr>
        <p:style>
          <a:lnRef idx="2">
            <a:schemeClr val="accent1"/>
          </a:lnRef>
          <a:fillRef idx="0">
            <a:srgbClr val="FFFFFF"/>
          </a:fillRef>
          <a:effectRef idx="0">
            <a:srgbClr val="FFFFFF"/>
          </a:effectRef>
          <a:fontRef idx="minor">
            <a:schemeClr val="tx1"/>
          </a:fontRef>
        </p:style>
      </p:cxnSp>
      <p:sp>
        <p:nvSpPr>
          <p:cNvPr id="6" name="文本框 5"/>
          <p:cNvSpPr txBox="1"/>
          <p:nvPr>
            <p:custDataLst>
              <p:tags r:id="rId14"/>
            </p:custDataLst>
          </p:nvPr>
        </p:nvSpPr>
        <p:spPr>
          <a:xfrm>
            <a:off x="233680" y="1069340"/>
            <a:ext cx="4428490" cy="829945"/>
          </a:xfrm>
          <a:prstGeom prst="rect">
            <a:avLst/>
          </a:prstGeom>
          <a:noFill/>
        </p:spPr>
        <p:txBody>
          <a:bodyPr wrap="square" rtlCol="0">
            <a:spAutoFit/>
          </a:bodyPr>
          <a:p>
            <a:pPr marL="285750" indent="-285750">
              <a:lnSpc>
                <a:spcPct val="150000"/>
              </a:lnSpc>
              <a:buFont typeface="Wingdings" panose="05000000000000000000" charset="0"/>
              <a:buChar char=""/>
            </a:pPr>
            <a:r>
              <a:rPr lang="zh-CN" altLang="en-US" sz="1600"/>
              <a:t>集团连锁类客户（集团不统一管理</a:t>
            </a:r>
            <a:r>
              <a:rPr lang="zh-CN" altLang="en-US" sz="1600">
                <a:sym typeface="+mn-ea"/>
              </a:rPr>
              <a:t>资金</a:t>
            </a:r>
            <a:r>
              <a:rPr lang="zh-CN" altLang="en-US" sz="1600"/>
              <a:t>）</a:t>
            </a:r>
            <a:endParaRPr lang="zh-CN" altLang="en-US" sz="1600"/>
          </a:p>
          <a:p>
            <a:pPr marL="285750" indent="-285750">
              <a:lnSpc>
                <a:spcPct val="150000"/>
              </a:lnSpc>
              <a:buFont typeface="Wingdings" panose="05000000000000000000" charset="0"/>
              <a:buChar char=""/>
            </a:pPr>
            <a:r>
              <a:rPr lang="en-US" altLang="zh-CN" sz="1600"/>
              <a:t>ISV</a:t>
            </a:r>
            <a:r>
              <a:rPr lang="zh-CN" altLang="en-US" sz="1600"/>
              <a:t>类客户</a:t>
            </a:r>
            <a:endParaRPr lang="zh-CN" altLang="en-US" sz="16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灵活的资金管理</a:t>
            </a:r>
            <a:endParaRPr lang="zh-CN" altLang="en-US" dirty="0"/>
          </a:p>
        </p:txBody>
      </p:sp>
      <p:sp>
        <p:nvSpPr>
          <p:cNvPr id="8" name="文本框 7"/>
          <p:cNvSpPr txBox="1"/>
          <p:nvPr/>
        </p:nvSpPr>
        <p:spPr>
          <a:xfrm>
            <a:off x="524290" y="6458776"/>
            <a:ext cx="10255823" cy="306705"/>
          </a:xfrm>
          <a:prstGeom prst="rect">
            <a:avLst/>
          </a:prstGeom>
          <a:noFill/>
        </p:spPr>
        <p:txBody>
          <a:bodyPr wrap="square">
            <a:spAutoFit/>
          </a:bodyPr>
          <a:lstStyle/>
          <a:p>
            <a:r>
              <a:rPr lang="zh-CN" altLang="en-US" sz="1400" dirty="0"/>
              <a:t>详细的管理规范，见</a:t>
            </a:r>
            <a:r>
              <a:rPr lang="en-US" altLang="zh-CN" sz="1400" dirty="0"/>
              <a:t>《</a:t>
            </a:r>
            <a:r>
              <a:rPr lang="zh-CN" altLang="en-US" sz="1400" dirty="0"/>
              <a:t>关于细化明确客户资金银行管理模式下云商通客户准入管理要求的通知</a:t>
            </a:r>
            <a:r>
              <a:rPr lang="en-US" altLang="zh-CN" sz="1400" dirty="0"/>
              <a:t>》</a:t>
            </a:r>
            <a:endParaRPr lang="zh-CN" altLang="en-US" sz="1400" dirty="0"/>
          </a:p>
        </p:txBody>
      </p:sp>
      <p:sp>
        <p:nvSpPr>
          <p:cNvPr id="56" name="Freeform 6"/>
          <p:cNvSpPr/>
          <p:nvPr/>
        </p:nvSpPr>
        <p:spPr bwMode="auto">
          <a:xfrm>
            <a:off x="643228" y="2013136"/>
            <a:ext cx="2508807" cy="4346966"/>
          </a:xfrm>
          <a:custGeom>
            <a:avLst/>
            <a:gdLst>
              <a:gd name="T0" fmla="*/ 1317 w 1689"/>
              <a:gd name="T1" fmla="*/ 0 h 2497"/>
              <a:gd name="T2" fmla="*/ 0 w 1689"/>
              <a:gd name="T3" fmla="*/ 0 h 2497"/>
              <a:gd name="T4" fmla="*/ 0 w 1689"/>
              <a:gd name="T5" fmla="*/ 2497 h 2497"/>
              <a:gd name="T6" fmla="*/ 1689 w 1689"/>
              <a:gd name="T7" fmla="*/ 2497 h 2497"/>
              <a:gd name="T8" fmla="*/ 1689 w 1689"/>
              <a:gd name="T9" fmla="*/ 372 h 2497"/>
              <a:gd name="T10" fmla="*/ 1317 w 1689"/>
              <a:gd name="T11" fmla="*/ 0 h 2497"/>
            </a:gdLst>
            <a:ahLst/>
            <a:cxnLst>
              <a:cxn ang="0">
                <a:pos x="T0" y="T1"/>
              </a:cxn>
              <a:cxn ang="0">
                <a:pos x="T2" y="T3"/>
              </a:cxn>
              <a:cxn ang="0">
                <a:pos x="T4" y="T5"/>
              </a:cxn>
              <a:cxn ang="0">
                <a:pos x="T6" y="T7"/>
              </a:cxn>
              <a:cxn ang="0">
                <a:pos x="T8" y="T9"/>
              </a:cxn>
              <a:cxn ang="0">
                <a:pos x="T10" y="T11"/>
              </a:cxn>
            </a:cxnLst>
            <a:rect l="0" t="0" r="r" b="b"/>
            <a:pathLst>
              <a:path w="1689" h="2497">
                <a:moveTo>
                  <a:pt x="1317" y="0"/>
                </a:moveTo>
                <a:lnTo>
                  <a:pt x="0" y="0"/>
                </a:lnTo>
                <a:lnTo>
                  <a:pt x="0" y="2497"/>
                </a:lnTo>
                <a:lnTo>
                  <a:pt x="1689" y="2497"/>
                </a:lnTo>
                <a:lnTo>
                  <a:pt x="1689" y="372"/>
                </a:lnTo>
                <a:lnTo>
                  <a:pt x="1317" y="0"/>
                </a:lnTo>
                <a:close/>
              </a:path>
            </a:pathLst>
          </a:custGeom>
          <a:solidFill>
            <a:schemeClr val="accent1"/>
          </a:solidFill>
          <a:ln>
            <a:noFill/>
          </a:ln>
        </p:spPr>
        <p:txBody>
          <a:bodyPr vert="horz" wrap="square" lIns="91440" tIns="45720" rIns="91440" bIns="45720" numCol="1" anchor="t" anchorCtr="0" compatLnSpc="1"/>
          <a:lstStyle/>
          <a:p>
            <a:endParaRPr lang="en-US"/>
          </a:p>
        </p:txBody>
      </p:sp>
      <p:grpSp>
        <p:nvGrpSpPr>
          <p:cNvPr id="57" name="Group 1"/>
          <p:cNvGrpSpPr/>
          <p:nvPr/>
        </p:nvGrpSpPr>
        <p:grpSpPr>
          <a:xfrm>
            <a:off x="917965" y="1375908"/>
            <a:ext cx="1272971" cy="1272971"/>
            <a:chOff x="917965" y="1807708"/>
            <a:chExt cx="1272971" cy="1272971"/>
          </a:xfrm>
        </p:grpSpPr>
        <p:sp>
          <p:nvSpPr>
            <p:cNvPr id="58" name="Oval 7"/>
            <p:cNvSpPr>
              <a:spLocks noChangeArrowheads="1"/>
            </p:cNvSpPr>
            <p:nvPr/>
          </p:nvSpPr>
          <p:spPr bwMode="auto">
            <a:xfrm>
              <a:off x="917965" y="1807708"/>
              <a:ext cx="1272971" cy="1272971"/>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59" name="Oval 8"/>
            <p:cNvSpPr>
              <a:spLocks noChangeArrowheads="1"/>
            </p:cNvSpPr>
            <p:nvPr/>
          </p:nvSpPr>
          <p:spPr bwMode="auto">
            <a:xfrm>
              <a:off x="1024912" y="1911685"/>
              <a:ext cx="1062047" cy="1062047"/>
            </a:xfrm>
            <a:prstGeom prst="ellipse">
              <a:avLst/>
            </a:prstGeom>
            <a:noFill/>
            <a:ln w="25400" cap="flat">
              <a:solidFill>
                <a:schemeClr val="accent2">
                  <a:lumMod val="25000"/>
                  <a:lumOff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p>
          </p:txBody>
        </p:sp>
      </p:grpSp>
      <p:sp>
        <p:nvSpPr>
          <p:cNvPr id="61" name="Freeform 10"/>
          <p:cNvSpPr/>
          <p:nvPr/>
        </p:nvSpPr>
        <p:spPr bwMode="auto">
          <a:xfrm>
            <a:off x="3441684" y="2013136"/>
            <a:ext cx="2508807" cy="4346966"/>
          </a:xfrm>
          <a:custGeom>
            <a:avLst/>
            <a:gdLst>
              <a:gd name="T0" fmla="*/ 1317 w 1689"/>
              <a:gd name="T1" fmla="*/ 0 h 2497"/>
              <a:gd name="T2" fmla="*/ 0 w 1689"/>
              <a:gd name="T3" fmla="*/ 0 h 2497"/>
              <a:gd name="T4" fmla="*/ 0 w 1689"/>
              <a:gd name="T5" fmla="*/ 2497 h 2497"/>
              <a:gd name="T6" fmla="*/ 1689 w 1689"/>
              <a:gd name="T7" fmla="*/ 2497 h 2497"/>
              <a:gd name="T8" fmla="*/ 1689 w 1689"/>
              <a:gd name="T9" fmla="*/ 372 h 2497"/>
              <a:gd name="T10" fmla="*/ 1317 w 1689"/>
              <a:gd name="T11" fmla="*/ 0 h 2497"/>
            </a:gdLst>
            <a:ahLst/>
            <a:cxnLst>
              <a:cxn ang="0">
                <a:pos x="T0" y="T1"/>
              </a:cxn>
              <a:cxn ang="0">
                <a:pos x="T2" y="T3"/>
              </a:cxn>
              <a:cxn ang="0">
                <a:pos x="T4" y="T5"/>
              </a:cxn>
              <a:cxn ang="0">
                <a:pos x="T6" y="T7"/>
              </a:cxn>
              <a:cxn ang="0">
                <a:pos x="T8" y="T9"/>
              </a:cxn>
              <a:cxn ang="0">
                <a:pos x="T10" y="T11"/>
              </a:cxn>
            </a:cxnLst>
            <a:rect l="0" t="0" r="r" b="b"/>
            <a:pathLst>
              <a:path w="1689" h="2497">
                <a:moveTo>
                  <a:pt x="1317" y="0"/>
                </a:moveTo>
                <a:lnTo>
                  <a:pt x="0" y="0"/>
                </a:lnTo>
                <a:lnTo>
                  <a:pt x="0" y="2497"/>
                </a:lnTo>
                <a:lnTo>
                  <a:pt x="1689" y="2497"/>
                </a:lnTo>
                <a:lnTo>
                  <a:pt x="1689" y="372"/>
                </a:lnTo>
                <a:lnTo>
                  <a:pt x="1317" y="0"/>
                </a:lnTo>
                <a:close/>
              </a:path>
            </a:pathLst>
          </a:custGeom>
          <a:solidFill>
            <a:schemeClr val="bg1"/>
          </a:solidFill>
          <a:ln>
            <a:solidFill>
              <a:srgbClr val="0B66B4"/>
            </a:solidFill>
          </a:ln>
        </p:spPr>
        <p:txBody>
          <a:bodyPr vert="horz" wrap="square" lIns="91440" tIns="45720" rIns="91440" bIns="45720" numCol="1" anchor="t" anchorCtr="0" compatLnSpc="1"/>
          <a:lstStyle/>
          <a:p>
            <a:endParaRPr lang="en-US"/>
          </a:p>
        </p:txBody>
      </p:sp>
      <p:sp>
        <p:nvSpPr>
          <p:cNvPr id="62" name="Oval 11"/>
          <p:cNvSpPr>
            <a:spLocks noChangeArrowheads="1"/>
          </p:cNvSpPr>
          <p:nvPr/>
        </p:nvSpPr>
        <p:spPr bwMode="auto">
          <a:xfrm>
            <a:off x="3719392" y="1375908"/>
            <a:ext cx="1271485" cy="1272971"/>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63" name="Oval 12"/>
          <p:cNvSpPr>
            <a:spLocks noChangeArrowheads="1"/>
          </p:cNvSpPr>
          <p:nvPr/>
        </p:nvSpPr>
        <p:spPr bwMode="auto">
          <a:xfrm>
            <a:off x="3823368" y="1479885"/>
            <a:ext cx="1060561" cy="1062047"/>
          </a:xfrm>
          <a:prstGeom prst="ellipse">
            <a:avLst/>
          </a:pr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en-US"/>
          </a:p>
        </p:txBody>
      </p:sp>
      <p:sp>
        <p:nvSpPr>
          <p:cNvPr id="65" name="Freeform 14"/>
          <p:cNvSpPr/>
          <p:nvPr/>
        </p:nvSpPr>
        <p:spPr bwMode="auto">
          <a:xfrm>
            <a:off x="6238655" y="2013136"/>
            <a:ext cx="2508807" cy="4346966"/>
          </a:xfrm>
          <a:custGeom>
            <a:avLst/>
            <a:gdLst>
              <a:gd name="T0" fmla="*/ 1317 w 1689"/>
              <a:gd name="T1" fmla="*/ 0 h 2497"/>
              <a:gd name="T2" fmla="*/ 0 w 1689"/>
              <a:gd name="T3" fmla="*/ 0 h 2497"/>
              <a:gd name="T4" fmla="*/ 0 w 1689"/>
              <a:gd name="T5" fmla="*/ 2497 h 2497"/>
              <a:gd name="T6" fmla="*/ 1689 w 1689"/>
              <a:gd name="T7" fmla="*/ 2497 h 2497"/>
              <a:gd name="T8" fmla="*/ 1689 w 1689"/>
              <a:gd name="T9" fmla="*/ 372 h 2497"/>
              <a:gd name="T10" fmla="*/ 1317 w 1689"/>
              <a:gd name="T11" fmla="*/ 0 h 2497"/>
            </a:gdLst>
            <a:ahLst/>
            <a:cxnLst>
              <a:cxn ang="0">
                <a:pos x="T0" y="T1"/>
              </a:cxn>
              <a:cxn ang="0">
                <a:pos x="T2" y="T3"/>
              </a:cxn>
              <a:cxn ang="0">
                <a:pos x="T4" y="T5"/>
              </a:cxn>
              <a:cxn ang="0">
                <a:pos x="T6" y="T7"/>
              </a:cxn>
              <a:cxn ang="0">
                <a:pos x="T8" y="T9"/>
              </a:cxn>
              <a:cxn ang="0">
                <a:pos x="T10" y="T11"/>
              </a:cxn>
            </a:cxnLst>
            <a:rect l="0" t="0" r="r" b="b"/>
            <a:pathLst>
              <a:path w="1689" h="2497">
                <a:moveTo>
                  <a:pt x="1317" y="0"/>
                </a:moveTo>
                <a:lnTo>
                  <a:pt x="0" y="0"/>
                </a:lnTo>
                <a:lnTo>
                  <a:pt x="0" y="2497"/>
                </a:lnTo>
                <a:lnTo>
                  <a:pt x="1689" y="2497"/>
                </a:lnTo>
                <a:lnTo>
                  <a:pt x="1689" y="372"/>
                </a:lnTo>
                <a:lnTo>
                  <a:pt x="1317" y="0"/>
                </a:lnTo>
                <a:close/>
              </a:path>
            </a:pathLst>
          </a:custGeom>
          <a:solidFill>
            <a:schemeClr val="bg1"/>
          </a:solidFill>
          <a:ln>
            <a:solidFill>
              <a:srgbClr val="0193D9"/>
            </a:solidFill>
          </a:ln>
        </p:spPr>
        <p:txBody>
          <a:bodyPr vert="horz" wrap="square" lIns="91440" tIns="45720" rIns="91440" bIns="45720" numCol="1" anchor="t" anchorCtr="0" compatLnSpc="1"/>
          <a:lstStyle/>
          <a:p>
            <a:endParaRPr lang="en-US"/>
          </a:p>
        </p:txBody>
      </p:sp>
      <p:sp>
        <p:nvSpPr>
          <p:cNvPr id="66" name="Oval 15"/>
          <p:cNvSpPr>
            <a:spLocks noChangeArrowheads="1"/>
          </p:cNvSpPr>
          <p:nvPr/>
        </p:nvSpPr>
        <p:spPr bwMode="auto">
          <a:xfrm>
            <a:off x="6516363" y="1375908"/>
            <a:ext cx="1272971" cy="1272971"/>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67" name="Oval 16"/>
          <p:cNvSpPr>
            <a:spLocks noChangeArrowheads="1"/>
          </p:cNvSpPr>
          <p:nvPr/>
        </p:nvSpPr>
        <p:spPr bwMode="auto">
          <a:xfrm>
            <a:off x="6623310" y="1479885"/>
            <a:ext cx="1059076" cy="1062047"/>
          </a:xfrm>
          <a:prstGeom prst="ellipse">
            <a:avLst/>
          </a:prstGeom>
          <a:solidFill>
            <a:schemeClr val="bg1"/>
          </a:solidFill>
          <a:ln w="25400" cap="flat">
            <a:solidFill>
              <a:schemeClr val="accent3"/>
            </a:solidFill>
            <a:prstDash val="solid"/>
            <a:miter lim="800000"/>
          </a:ln>
        </p:spPr>
        <p:txBody>
          <a:bodyPr vert="horz" wrap="square" lIns="91440" tIns="45720" rIns="91440" bIns="45720" numCol="1" anchor="t" anchorCtr="0" compatLnSpc="1"/>
          <a:lstStyle/>
          <a:p>
            <a:endParaRPr lang="en-US"/>
          </a:p>
        </p:txBody>
      </p:sp>
      <p:sp>
        <p:nvSpPr>
          <p:cNvPr id="69" name="Freeform 18"/>
          <p:cNvSpPr/>
          <p:nvPr/>
        </p:nvSpPr>
        <p:spPr bwMode="auto">
          <a:xfrm>
            <a:off x="9038596" y="2013136"/>
            <a:ext cx="2510292" cy="4346992"/>
          </a:xfrm>
          <a:custGeom>
            <a:avLst/>
            <a:gdLst>
              <a:gd name="T0" fmla="*/ 1317 w 1690"/>
              <a:gd name="T1" fmla="*/ 0 h 2497"/>
              <a:gd name="T2" fmla="*/ 0 w 1690"/>
              <a:gd name="T3" fmla="*/ 0 h 2497"/>
              <a:gd name="T4" fmla="*/ 0 w 1690"/>
              <a:gd name="T5" fmla="*/ 2497 h 2497"/>
              <a:gd name="T6" fmla="*/ 1690 w 1690"/>
              <a:gd name="T7" fmla="*/ 2497 h 2497"/>
              <a:gd name="T8" fmla="*/ 1690 w 1690"/>
              <a:gd name="T9" fmla="*/ 372 h 2497"/>
              <a:gd name="T10" fmla="*/ 1317 w 1690"/>
              <a:gd name="T11" fmla="*/ 0 h 2497"/>
            </a:gdLst>
            <a:ahLst/>
            <a:cxnLst>
              <a:cxn ang="0">
                <a:pos x="T0" y="T1"/>
              </a:cxn>
              <a:cxn ang="0">
                <a:pos x="T2" y="T3"/>
              </a:cxn>
              <a:cxn ang="0">
                <a:pos x="T4" y="T5"/>
              </a:cxn>
              <a:cxn ang="0">
                <a:pos x="T6" y="T7"/>
              </a:cxn>
              <a:cxn ang="0">
                <a:pos x="T8" y="T9"/>
              </a:cxn>
              <a:cxn ang="0">
                <a:pos x="T10" y="T11"/>
              </a:cxn>
            </a:cxnLst>
            <a:rect l="0" t="0" r="r" b="b"/>
            <a:pathLst>
              <a:path w="1690" h="2497">
                <a:moveTo>
                  <a:pt x="1317" y="0"/>
                </a:moveTo>
                <a:lnTo>
                  <a:pt x="0" y="0"/>
                </a:lnTo>
                <a:lnTo>
                  <a:pt x="0" y="2497"/>
                </a:lnTo>
                <a:lnTo>
                  <a:pt x="1690" y="2497"/>
                </a:lnTo>
                <a:lnTo>
                  <a:pt x="1690" y="372"/>
                </a:lnTo>
                <a:lnTo>
                  <a:pt x="1317" y="0"/>
                </a:lnTo>
                <a:close/>
              </a:path>
            </a:pathLst>
          </a:custGeom>
          <a:solidFill>
            <a:schemeClr val="bg1"/>
          </a:solidFill>
          <a:ln>
            <a:solidFill>
              <a:srgbClr val="0B66B4"/>
            </a:solidFill>
          </a:ln>
        </p:spPr>
        <p:txBody>
          <a:bodyPr vert="horz" wrap="square" lIns="91440" tIns="45720" rIns="91440" bIns="45720" numCol="1" anchor="t" anchorCtr="0" compatLnSpc="1"/>
          <a:lstStyle/>
          <a:p>
            <a:endParaRPr lang="en-US"/>
          </a:p>
        </p:txBody>
      </p:sp>
      <p:sp>
        <p:nvSpPr>
          <p:cNvPr id="70" name="Oval 20"/>
          <p:cNvSpPr>
            <a:spLocks noChangeArrowheads="1"/>
          </p:cNvSpPr>
          <p:nvPr/>
        </p:nvSpPr>
        <p:spPr bwMode="auto">
          <a:xfrm>
            <a:off x="9314819" y="1375908"/>
            <a:ext cx="1271485" cy="1272971"/>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p>
        </p:txBody>
      </p:sp>
      <p:sp>
        <p:nvSpPr>
          <p:cNvPr id="71" name="Oval 21"/>
          <p:cNvSpPr>
            <a:spLocks noChangeArrowheads="1"/>
          </p:cNvSpPr>
          <p:nvPr/>
        </p:nvSpPr>
        <p:spPr bwMode="auto">
          <a:xfrm>
            <a:off x="9421767" y="1479885"/>
            <a:ext cx="1060561" cy="1062047"/>
          </a:xfrm>
          <a:prstGeom prst="ellipse">
            <a:avLst/>
          </a:prstGeom>
          <a:solidFill>
            <a:schemeClr val="bg1"/>
          </a:solidFill>
          <a:ln w="25400" cap="flat">
            <a:solidFill>
              <a:schemeClr val="accent1"/>
            </a:solidFill>
            <a:prstDash val="solid"/>
            <a:miter lim="800000"/>
          </a:ln>
        </p:spPr>
        <p:txBody>
          <a:bodyPr vert="horz" wrap="square" lIns="91440" tIns="45720" rIns="91440" bIns="45720" numCol="1" anchor="t" anchorCtr="0" compatLnSpc="1"/>
          <a:lstStyle/>
          <a:p>
            <a:endParaRPr lang="en-US"/>
          </a:p>
        </p:txBody>
      </p:sp>
      <p:sp>
        <p:nvSpPr>
          <p:cNvPr id="73" name="Freeform 23"/>
          <p:cNvSpPr>
            <a:spLocks noEditPoints="1"/>
          </p:cNvSpPr>
          <p:nvPr/>
        </p:nvSpPr>
        <p:spPr bwMode="auto">
          <a:xfrm>
            <a:off x="4173918" y="1762107"/>
            <a:ext cx="359462" cy="479778"/>
          </a:xfrm>
          <a:custGeom>
            <a:avLst/>
            <a:gdLst>
              <a:gd name="T0" fmla="*/ 61 w 121"/>
              <a:gd name="T1" fmla="*/ 0 h 161"/>
              <a:gd name="T2" fmla="*/ 0 w 121"/>
              <a:gd name="T3" fmla="*/ 60 h 161"/>
              <a:gd name="T4" fmla="*/ 26 w 121"/>
              <a:gd name="T5" fmla="*/ 109 h 161"/>
              <a:gd name="T6" fmla="*/ 26 w 121"/>
              <a:gd name="T7" fmla="*/ 110 h 161"/>
              <a:gd name="T8" fmla="*/ 30 w 121"/>
              <a:gd name="T9" fmla="*/ 120 h 161"/>
              <a:gd name="T10" fmla="*/ 30 w 121"/>
              <a:gd name="T11" fmla="*/ 141 h 161"/>
              <a:gd name="T12" fmla="*/ 36 w 121"/>
              <a:gd name="T13" fmla="*/ 150 h 161"/>
              <a:gd name="T14" fmla="*/ 56 w 121"/>
              <a:gd name="T15" fmla="*/ 160 h 161"/>
              <a:gd name="T16" fmla="*/ 61 w 121"/>
              <a:gd name="T17" fmla="*/ 161 h 161"/>
              <a:gd name="T18" fmla="*/ 65 w 121"/>
              <a:gd name="T19" fmla="*/ 160 h 161"/>
              <a:gd name="T20" fmla="*/ 86 w 121"/>
              <a:gd name="T21" fmla="*/ 150 h 161"/>
              <a:gd name="T22" fmla="*/ 91 w 121"/>
              <a:gd name="T23" fmla="*/ 141 h 161"/>
              <a:gd name="T24" fmla="*/ 91 w 121"/>
              <a:gd name="T25" fmla="*/ 121 h 161"/>
              <a:gd name="T26" fmla="*/ 97 w 121"/>
              <a:gd name="T27" fmla="*/ 108 h 161"/>
              <a:gd name="T28" fmla="*/ 99 w 121"/>
              <a:gd name="T29" fmla="*/ 106 h 161"/>
              <a:gd name="T30" fmla="*/ 121 w 121"/>
              <a:gd name="T31" fmla="*/ 60 h 161"/>
              <a:gd name="T32" fmla="*/ 61 w 121"/>
              <a:gd name="T33" fmla="*/ 0 h 161"/>
              <a:gd name="T34" fmla="*/ 61 w 121"/>
              <a:gd name="T35" fmla="*/ 151 h 161"/>
              <a:gd name="T36" fmla="*/ 40 w 121"/>
              <a:gd name="T37" fmla="*/ 141 h 161"/>
              <a:gd name="T38" fmla="*/ 81 w 121"/>
              <a:gd name="T39" fmla="*/ 141 h 161"/>
              <a:gd name="T40" fmla="*/ 61 w 121"/>
              <a:gd name="T41" fmla="*/ 151 h 161"/>
              <a:gd name="T42" fmla="*/ 81 w 121"/>
              <a:gd name="T43" fmla="*/ 121 h 161"/>
              <a:gd name="T44" fmla="*/ 81 w 121"/>
              <a:gd name="T45" fmla="*/ 131 h 161"/>
              <a:gd name="T46" fmla="*/ 40 w 121"/>
              <a:gd name="T47" fmla="*/ 131 h 161"/>
              <a:gd name="T48" fmla="*/ 40 w 121"/>
              <a:gd name="T49" fmla="*/ 121 h 161"/>
              <a:gd name="T50" fmla="*/ 81 w 121"/>
              <a:gd name="T51" fmla="*/ 121 h 161"/>
              <a:gd name="T52" fmla="*/ 93 w 121"/>
              <a:gd name="T53" fmla="*/ 99 h 161"/>
              <a:gd name="T54" fmla="*/ 83 w 121"/>
              <a:gd name="T55" fmla="*/ 111 h 161"/>
              <a:gd name="T56" fmla="*/ 39 w 121"/>
              <a:gd name="T57" fmla="*/ 111 h 161"/>
              <a:gd name="T58" fmla="*/ 31 w 121"/>
              <a:gd name="T59" fmla="*/ 101 h 161"/>
              <a:gd name="T60" fmla="*/ 10 w 121"/>
              <a:gd name="T61" fmla="*/ 60 h 161"/>
              <a:gd name="T62" fmla="*/ 61 w 121"/>
              <a:gd name="T63" fmla="*/ 10 h 161"/>
              <a:gd name="T64" fmla="*/ 111 w 121"/>
              <a:gd name="T65" fmla="*/ 60 h 161"/>
              <a:gd name="T66" fmla="*/ 93 w 121"/>
              <a:gd name="T67" fmla="*/ 99 h 161"/>
              <a:gd name="T68" fmla="*/ 66 w 121"/>
              <a:gd name="T69" fmla="*/ 20 h 161"/>
              <a:gd name="T70" fmla="*/ 61 w 121"/>
              <a:gd name="T71" fmla="*/ 25 h 161"/>
              <a:gd name="T72" fmla="*/ 66 w 121"/>
              <a:gd name="T73" fmla="*/ 30 h 161"/>
              <a:gd name="T74" fmla="*/ 91 w 121"/>
              <a:gd name="T75" fmla="*/ 56 h 161"/>
              <a:gd name="T76" fmla="*/ 96 w 121"/>
              <a:gd name="T77" fmla="*/ 61 h 161"/>
              <a:gd name="T78" fmla="*/ 101 w 121"/>
              <a:gd name="T79" fmla="*/ 56 h 161"/>
              <a:gd name="T80" fmla="*/ 66 w 121"/>
              <a:gd name="T81" fmla="*/ 2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1" h="161">
                <a:moveTo>
                  <a:pt x="61" y="0"/>
                </a:moveTo>
                <a:cubicBezTo>
                  <a:pt x="27" y="0"/>
                  <a:pt x="0" y="27"/>
                  <a:pt x="0" y="60"/>
                </a:cubicBezTo>
                <a:cubicBezTo>
                  <a:pt x="0" y="80"/>
                  <a:pt x="10" y="98"/>
                  <a:pt x="26" y="109"/>
                </a:cubicBezTo>
                <a:cubicBezTo>
                  <a:pt x="26" y="110"/>
                  <a:pt x="26" y="110"/>
                  <a:pt x="26" y="110"/>
                </a:cubicBezTo>
                <a:cubicBezTo>
                  <a:pt x="30" y="112"/>
                  <a:pt x="30" y="119"/>
                  <a:pt x="30" y="120"/>
                </a:cubicBezTo>
                <a:cubicBezTo>
                  <a:pt x="30" y="141"/>
                  <a:pt x="30" y="141"/>
                  <a:pt x="30" y="141"/>
                </a:cubicBezTo>
                <a:cubicBezTo>
                  <a:pt x="30" y="145"/>
                  <a:pt x="32" y="148"/>
                  <a:pt x="36" y="150"/>
                </a:cubicBezTo>
                <a:cubicBezTo>
                  <a:pt x="56" y="160"/>
                  <a:pt x="56" y="160"/>
                  <a:pt x="56" y="160"/>
                </a:cubicBezTo>
                <a:cubicBezTo>
                  <a:pt x="57" y="161"/>
                  <a:pt x="59" y="161"/>
                  <a:pt x="61" y="161"/>
                </a:cubicBezTo>
                <a:cubicBezTo>
                  <a:pt x="62" y="161"/>
                  <a:pt x="64" y="161"/>
                  <a:pt x="65" y="160"/>
                </a:cubicBezTo>
                <a:cubicBezTo>
                  <a:pt x="86" y="150"/>
                  <a:pt x="86" y="150"/>
                  <a:pt x="86" y="150"/>
                </a:cubicBezTo>
                <a:cubicBezTo>
                  <a:pt x="89" y="148"/>
                  <a:pt x="91" y="145"/>
                  <a:pt x="91" y="141"/>
                </a:cubicBezTo>
                <a:cubicBezTo>
                  <a:pt x="91" y="121"/>
                  <a:pt x="91" y="121"/>
                  <a:pt x="91" y="121"/>
                </a:cubicBezTo>
                <a:cubicBezTo>
                  <a:pt x="91" y="111"/>
                  <a:pt x="97" y="108"/>
                  <a:pt x="97" y="108"/>
                </a:cubicBezTo>
                <a:cubicBezTo>
                  <a:pt x="99" y="106"/>
                  <a:pt x="99" y="106"/>
                  <a:pt x="99" y="106"/>
                </a:cubicBezTo>
                <a:cubicBezTo>
                  <a:pt x="113" y="95"/>
                  <a:pt x="121" y="78"/>
                  <a:pt x="121" y="60"/>
                </a:cubicBezTo>
                <a:cubicBezTo>
                  <a:pt x="121" y="27"/>
                  <a:pt x="94" y="0"/>
                  <a:pt x="61" y="0"/>
                </a:cubicBezTo>
                <a:close/>
                <a:moveTo>
                  <a:pt x="61" y="151"/>
                </a:moveTo>
                <a:cubicBezTo>
                  <a:pt x="40" y="141"/>
                  <a:pt x="40" y="141"/>
                  <a:pt x="40" y="141"/>
                </a:cubicBezTo>
                <a:cubicBezTo>
                  <a:pt x="81" y="141"/>
                  <a:pt x="81" y="141"/>
                  <a:pt x="81" y="141"/>
                </a:cubicBezTo>
                <a:lnTo>
                  <a:pt x="61" y="151"/>
                </a:lnTo>
                <a:close/>
                <a:moveTo>
                  <a:pt x="81" y="121"/>
                </a:moveTo>
                <a:cubicBezTo>
                  <a:pt x="81" y="131"/>
                  <a:pt x="81" y="131"/>
                  <a:pt x="81" y="131"/>
                </a:cubicBezTo>
                <a:cubicBezTo>
                  <a:pt x="40" y="131"/>
                  <a:pt x="40" y="131"/>
                  <a:pt x="40" y="131"/>
                </a:cubicBezTo>
                <a:cubicBezTo>
                  <a:pt x="40" y="121"/>
                  <a:pt x="40" y="121"/>
                  <a:pt x="40" y="121"/>
                </a:cubicBezTo>
                <a:cubicBezTo>
                  <a:pt x="81" y="121"/>
                  <a:pt x="81" y="121"/>
                  <a:pt x="81" y="121"/>
                </a:cubicBezTo>
                <a:close/>
                <a:moveTo>
                  <a:pt x="93" y="99"/>
                </a:moveTo>
                <a:cubicBezTo>
                  <a:pt x="93" y="99"/>
                  <a:pt x="86" y="102"/>
                  <a:pt x="83" y="111"/>
                </a:cubicBezTo>
                <a:cubicBezTo>
                  <a:pt x="39" y="111"/>
                  <a:pt x="39" y="111"/>
                  <a:pt x="39" y="111"/>
                </a:cubicBezTo>
                <a:cubicBezTo>
                  <a:pt x="37" y="107"/>
                  <a:pt x="35" y="104"/>
                  <a:pt x="31" y="101"/>
                </a:cubicBezTo>
                <a:cubicBezTo>
                  <a:pt x="19" y="92"/>
                  <a:pt x="10" y="77"/>
                  <a:pt x="10" y="60"/>
                </a:cubicBezTo>
                <a:cubicBezTo>
                  <a:pt x="10" y="33"/>
                  <a:pt x="33" y="10"/>
                  <a:pt x="61" y="10"/>
                </a:cubicBezTo>
                <a:cubicBezTo>
                  <a:pt x="88" y="10"/>
                  <a:pt x="111" y="33"/>
                  <a:pt x="111" y="60"/>
                </a:cubicBezTo>
                <a:cubicBezTo>
                  <a:pt x="111" y="76"/>
                  <a:pt x="104" y="90"/>
                  <a:pt x="93" y="99"/>
                </a:cubicBezTo>
                <a:close/>
                <a:moveTo>
                  <a:pt x="66" y="20"/>
                </a:moveTo>
                <a:cubicBezTo>
                  <a:pt x="63" y="20"/>
                  <a:pt x="61" y="22"/>
                  <a:pt x="61" y="25"/>
                </a:cubicBezTo>
                <a:cubicBezTo>
                  <a:pt x="61" y="28"/>
                  <a:pt x="63" y="30"/>
                  <a:pt x="66" y="30"/>
                </a:cubicBezTo>
                <a:cubicBezTo>
                  <a:pt x="77" y="30"/>
                  <a:pt x="91" y="41"/>
                  <a:pt x="91" y="56"/>
                </a:cubicBezTo>
                <a:cubicBezTo>
                  <a:pt x="91" y="59"/>
                  <a:pt x="93" y="61"/>
                  <a:pt x="96" y="61"/>
                </a:cubicBezTo>
                <a:cubicBezTo>
                  <a:pt x="98" y="61"/>
                  <a:pt x="101" y="59"/>
                  <a:pt x="101" y="56"/>
                </a:cubicBezTo>
                <a:cubicBezTo>
                  <a:pt x="101" y="33"/>
                  <a:pt x="83" y="20"/>
                  <a:pt x="66" y="2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4" name="Freeform 24"/>
          <p:cNvSpPr>
            <a:spLocks noEditPoints="1"/>
          </p:cNvSpPr>
          <p:nvPr/>
        </p:nvSpPr>
        <p:spPr bwMode="auto">
          <a:xfrm>
            <a:off x="9751521" y="1806668"/>
            <a:ext cx="463439" cy="438188"/>
          </a:xfrm>
          <a:custGeom>
            <a:avLst/>
            <a:gdLst>
              <a:gd name="T0" fmla="*/ 124 w 156"/>
              <a:gd name="T1" fmla="*/ 19 h 147"/>
              <a:gd name="T2" fmla="*/ 87 w 156"/>
              <a:gd name="T3" fmla="*/ 19 h 147"/>
              <a:gd name="T4" fmla="*/ 87 w 156"/>
              <a:gd name="T5" fmla="*/ 9 h 147"/>
              <a:gd name="T6" fmla="*/ 78 w 156"/>
              <a:gd name="T7" fmla="*/ 0 h 147"/>
              <a:gd name="T8" fmla="*/ 55 w 156"/>
              <a:gd name="T9" fmla="*/ 0 h 147"/>
              <a:gd name="T10" fmla="*/ 46 w 156"/>
              <a:gd name="T11" fmla="*/ 9 h 147"/>
              <a:gd name="T12" fmla="*/ 46 w 156"/>
              <a:gd name="T13" fmla="*/ 19 h 147"/>
              <a:gd name="T14" fmla="*/ 9 w 156"/>
              <a:gd name="T15" fmla="*/ 19 h 147"/>
              <a:gd name="T16" fmla="*/ 0 w 156"/>
              <a:gd name="T17" fmla="*/ 28 h 147"/>
              <a:gd name="T18" fmla="*/ 0 w 156"/>
              <a:gd name="T19" fmla="*/ 74 h 147"/>
              <a:gd name="T20" fmla="*/ 9 w 156"/>
              <a:gd name="T21" fmla="*/ 83 h 147"/>
              <a:gd name="T22" fmla="*/ 46 w 156"/>
              <a:gd name="T23" fmla="*/ 83 h 147"/>
              <a:gd name="T24" fmla="*/ 46 w 156"/>
              <a:gd name="T25" fmla="*/ 138 h 147"/>
              <a:gd name="T26" fmla="*/ 55 w 156"/>
              <a:gd name="T27" fmla="*/ 147 h 147"/>
              <a:gd name="T28" fmla="*/ 78 w 156"/>
              <a:gd name="T29" fmla="*/ 147 h 147"/>
              <a:gd name="T30" fmla="*/ 87 w 156"/>
              <a:gd name="T31" fmla="*/ 138 h 147"/>
              <a:gd name="T32" fmla="*/ 87 w 156"/>
              <a:gd name="T33" fmla="*/ 83 h 147"/>
              <a:gd name="T34" fmla="*/ 124 w 156"/>
              <a:gd name="T35" fmla="*/ 83 h 147"/>
              <a:gd name="T36" fmla="*/ 156 w 156"/>
              <a:gd name="T37" fmla="*/ 51 h 147"/>
              <a:gd name="T38" fmla="*/ 124 w 156"/>
              <a:gd name="T39" fmla="*/ 19 h 147"/>
              <a:gd name="T40" fmla="*/ 60 w 156"/>
              <a:gd name="T41" fmla="*/ 14 h 147"/>
              <a:gd name="T42" fmla="*/ 74 w 156"/>
              <a:gd name="T43" fmla="*/ 14 h 147"/>
              <a:gd name="T44" fmla="*/ 74 w 156"/>
              <a:gd name="T45" fmla="*/ 19 h 147"/>
              <a:gd name="T46" fmla="*/ 60 w 156"/>
              <a:gd name="T47" fmla="*/ 19 h 147"/>
              <a:gd name="T48" fmla="*/ 60 w 156"/>
              <a:gd name="T49" fmla="*/ 14 h 147"/>
              <a:gd name="T50" fmla="*/ 74 w 156"/>
              <a:gd name="T51" fmla="*/ 134 h 147"/>
              <a:gd name="T52" fmla="*/ 60 w 156"/>
              <a:gd name="T53" fmla="*/ 134 h 147"/>
              <a:gd name="T54" fmla="*/ 60 w 156"/>
              <a:gd name="T55" fmla="*/ 83 h 147"/>
              <a:gd name="T56" fmla="*/ 74 w 156"/>
              <a:gd name="T57" fmla="*/ 83 h 147"/>
              <a:gd name="T58" fmla="*/ 74 w 156"/>
              <a:gd name="T59" fmla="*/ 134 h 147"/>
              <a:gd name="T60" fmla="*/ 118 w 156"/>
              <a:gd name="T61" fmla="*/ 69 h 147"/>
              <a:gd name="T62" fmla="*/ 14 w 156"/>
              <a:gd name="T63" fmla="*/ 69 h 147"/>
              <a:gd name="T64" fmla="*/ 14 w 156"/>
              <a:gd name="T65" fmla="*/ 33 h 147"/>
              <a:gd name="T66" fmla="*/ 118 w 156"/>
              <a:gd name="T67" fmla="*/ 33 h 147"/>
              <a:gd name="T68" fmla="*/ 137 w 156"/>
              <a:gd name="T69" fmla="*/ 51 h 147"/>
              <a:gd name="T70" fmla="*/ 118 w 156"/>
              <a:gd name="T71" fmla="*/ 6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6" h="147">
                <a:moveTo>
                  <a:pt x="124" y="19"/>
                </a:moveTo>
                <a:cubicBezTo>
                  <a:pt x="87" y="19"/>
                  <a:pt x="87" y="19"/>
                  <a:pt x="87" y="19"/>
                </a:cubicBezTo>
                <a:cubicBezTo>
                  <a:pt x="87" y="9"/>
                  <a:pt x="87" y="9"/>
                  <a:pt x="87" y="9"/>
                </a:cubicBezTo>
                <a:cubicBezTo>
                  <a:pt x="87" y="4"/>
                  <a:pt x="83" y="0"/>
                  <a:pt x="78" y="0"/>
                </a:cubicBezTo>
                <a:cubicBezTo>
                  <a:pt x="55" y="0"/>
                  <a:pt x="55" y="0"/>
                  <a:pt x="55" y="0"/>
                </a:cubicBezTo>
                <a:cubicBezTo>
                  <a:pt x="50" y="0"/>
                  <a:pt x="46" y="4"/>
                  <a:pt x="46" y="9"/>
                </a:cubicBezTo>
                <a:cubicBezTo>
                  <a:pt x="46" y="19"/>
                  <a:pt x="46" y="19"/>
                  <a:pt x="46" y="19"/>
                </a:cubicBezTo>
                <a:cubicBezTo>
                  <a:pt x="9" y="19"/>
                  <a:pt x="9" y="19"/>
                  <a:pt x="9" y="19"/>
                </a:cubicBezTo>
                <a:cubicBezTo>
                  <a:pt x="4" y="19"/>
                  <a:pt x="0" y="23"/>
                  <a:pt x="0" y="28"/>
                </a:cubicBezTo>
                <a:cubicBezTo>
                  <a:pt x="0" y="74"/>
                  <a:pt x="0" y="74"/>
                  <a:pt x="0" y="74"/>
                </a:cubicBezTo>
                <a:cubicBezTo>
                  <a:pt x="0" y="79"/>
                  <a:pt x="4" y="83"/>
                  <a:pt x="9" y="83"/>
                </a:cubicBezTo>
                <a:cubicBezTo>
                  <a:pt x="46" y="83"/>
                  <a:pt x="46" y="83"/>
                  <a:pt x="46" y="83"/>
                </a:cubicBezTo>
                <a:cubicBezTo>
                  <a:pt x="46" y="138"/>
                  <a:pt x="46" y="138"/>
                  <a:pt x="46" y="138"/>
                </a:cubicBezTo>
                <a:cubicBezTo>
                  <a:pt x="46" y="143"/>
                  <a:pt x="50" y="147"/>
                  <a:pt x="55" y="147"/>
                </a:cubicBezTo>
                <a:cubicBezTo>
                  <a:pt x="78" y="147"/>
                  <a:pt x="78" y="147"/>
                  <a:pt x="78" y="147"/>
                </a:cubicBezTo>
                <a:cubicBezTo>
                  <a:pt x="83" y="147"/>
                  <a:pt x="87" y="143"/>
                  <a:pt x="87" y="138"/>
                </a:cubicBezTo>
                <a:cubicBezTo>
                  <a:pt x="87" y="83"/>
                  <a:pt x="87" y="83"/>
                  <a:pt x="87" y="83"/>
                </a:cubicBezTo>
                <a:cubicBezTo>
                  <a:pt x="124" y="83"/>
                  <a:pt x="124" y="83"/>
                  <a:pt x="124" y="83"/>
                </a:cubicBezTo>
                <a:cubicBezTo>
                  <a:pt x="156" y="51"/>
                  <a:pt x="156" y="51"/>
                  <a:pt x="156" y="51"/>
                </a:cubicBezTo>
                <a:lnTo>
                  <a:pt x="124" y="19"/>
                </a:lnTo>
                <a:close/>
                <a:moveTo>
                  <a:pt x="60" y="14"/>
                </a:moveTo>
                <a:cubicBezTo>
                  <a:pt x="74" y="14"/>
                  <a:pt x="74" y="14"/>
                  <a:pt x="74" y="14"/>
                </a:cubicBezTo>
                <a:cubicBezTo>
                  <a:pt x="74" y="19"/>
                  <a:pt x="74" y="19"/>
                  <a:pt x="74" y="19"/>
                </a:cubicBezTo>
                <a:cubicBezTo>
                  <a:pt x="60" y="19"/>
                  <a:pt x="60" y="19"/>
                  <a:pt x="60" y="19"/>
                </a:cubicBezTo>
                <a:lnTo>
                  <a:pt x="60" y="14"/>
                </a:lnTo>
                <a:close/>
                <a:moveTo>
                  <a:pt x="74" y="134"/>
                </a:moveTo>
                <a:cubicBezTo>
                  <a:pt x="60" y="134"/>
                  <a:pt x="60" y="134"/>
                  <a:pt x="60" y="134"/>
                </a:cubicBezTo>
                <a:cubicBezTo>
                  <a:pt x="60" y="83"/>
                  <a:pt x="60" y="83"/>
                  <a:pt x="60" y="83"/>
                </a:cubicBezTo>
                <a:cubicBezTo>
                  <a:pt x="74" y="83"/>
                  <a:pt x="74" y="83"/>
                  <a:pt x="74" y="83"/>
                </a:cubicBezTo>
                <a:lnTo>
                  <a:pt x="74" y="134"/>
                </a:lnTo>
                <a:close/>
                <a:moveTo>
                  <a:pt x="118" y="69"/>
                </a:moveTo>
                <a:cubicBezTo>
                  <a:pt x="14" y="69"/>
                  <a:pt x="14" y="69"/>
                  <a:pt x="14" y="69"/>
                </a:cubicBezTo>
                <a:cubicBezTo>
                  <a:pt x="14" y="33"/>
                  <a:pt x="14" y="33"/>
                  <a:pt x="14" y="33"/>
                </a:cubicBezTo>
                <a:cubicBezTo>
                  <a:pt x="118" y="33"/>
                  <a:pt x="118" y="33"/>
                  <a:pt x="118" y="33"/>
                </a:cubicBezTo>
                <a:cubicBezTo>
                  <a:pt x="137" y="51"/>
                  <a:pt x="137" y="51"/>
                  <a:pt x="137" y="51"/>
                </a:cubicBezTo>
                <a:lnTo>
                  <a:pt x="118" y="6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75" name="Freeform 25"/>
          <p:cNvSpPr>
            <a:spLocks noEditPoints="1"/>
          </p:cNvSpPr>
          <p:nvPr/>
        </p:nvSpPr>
        <p:spPr bwMode="auto">
          <a:xfrm>
            <a:off x="1305650" y="1773990"/>
            <a:ext cx="499088" cy="494632"/>
          </a:xfrm>
          <a:custGeom>
            <a:avLst/>
            <a:gdLst>
              <a:gd name="T0" fmla="*/ 99 w 168"/>
              <a:gd name="T1" fmla="*/ 15 h 166"/>
              <a:gd name="T2" fmla="*/ 83 w 168"/>
              <a:gd name="T3" fmla="*/ 26 h 166"/>
              <a:gd name="T4" fmla="*/ 81 w 168"/>
              <a:gd name="T5" fmla="*/ 42 h 166"/>
              <a:gd name="T6" fmla="*/ 1 w 168"/>
              <a:gd name="T7" fmla="*/ 82 h 166"/>
              <a:gd name="T8" fmla="*/ 72 w 168"/>
              <a:gd name="T9" fmla="*/ 162 h 166"/>
              <a:gd name="T10" fmla="*/ 83 w 168"/>
              <a:gd name="T11" fmla="*/ 166 h 166"/>
              <a:gd name="T12" fmla="*/ 97 w 168"/>
              <a:gd name="T13" fmla="*/ 156 h 166"/>
              <a:gd name="T14" fmla="*/ 132 w 168"/>
              <a:gd name="T15" fmla="*/ 89 h 166"/>
              <a:gd name="T16" fmla="*/ 149 w 168"/>
              <a:gd name="T17" fmla="*/ 78 h 166"/>
              <a:gd name="T18" fmla="*/ 149 w 168"/>
              <a:gd name="T19" fmla="*/ 59 h 166"/>
              <a:gd name="T20" fmla="*/ 88 w 168"/>
              <a:gd name="T21" fmla="*/ 153 h 166"/>
              <a:gd name="T22" fmla="*/ 83 w 168"/>
              <a:gd name="T23" fmla="*/ 156 h 166"/>
              <a:gd name="T24" fmla="*/ 13 w 168"/>
              <a:gd name="T25" fmla="*/ 89 h 166"/>
              <a:gd name="T26" fmla="*/ 14 w 168"/>
              <a:gd name="T27" fmla="*/ 80 h 166"/>
              <a:gd name="T28" fmla="*/ 112 w 168"/>
              <a:gd name="T29" fmla="*/ 91 h 166"/>
              <a:gd name="T30" fmla="*/ 142 w 168"/>
              <a:gd name="T31" fmla="*/ 70 h 166"/>
              <a:gd name="T32" fmla="*/ 130 w 168"/>
              <a:gd name="T33" fmla="*/ 78 h 166"/>
              <a:gd name="T34" fmla="*/ 114 w 168"/>
              <a:gd name="T35" fmla="*/ 86 h 166"/>
              <a:gd name="T36" fmla="*/ 55 w 168"/>
              <a:gd name="T37" fmla="*/ 64 h 166"/>
              <a:gd name="T38" fmla="*/ 90 w 168"/>
              <a:gd name="T39" fmla="*/ 37 h 166"/>
              <a:gd name="T40" fmla="*/ 98 w 168"/>
              <a:gd name="T41" fmla="*/ 26 h 166"/>
              <a:gd name="T42" fmla="*/ 142 w 168"/>
              <a:gd name="T43" fmla="*/ 67 h 166"/>
              <a:gd name="T44" fmla="*/ 87 w 168"/>
              <a:gd name="T45" fmla="*/ 109 h 166"/>
              <a:gd name="T46" fmla="*/ 87 w 168"/>
              <a:gd name="T47" fmla="*/ 83 h 166"/>
              <a:gd name="T48" fmla="*/ 87 w 168"/>
              <a:gd name="T49" fmla="*/ 109 h 166"/>
              <a:gd name="T50" fmla="*/ 95 w 168"/>
              <a:gd name="T51" fmla="*/ 96 h 166"/>
              <a:gd name="T52" fmla="*/ 79 w 168"/>
              <a:gd name="T53" fmla="*/ 96 h 166"/>
              <a:gd name="T54" fmla="*/ 155 w 168"/>
              <a:gd name="T55" fmla="*/ 0 h 166"/>
              <a:gd name="T56" fmla="*/ 155 w 168"/>
              <a:gd name="T57" fmla="*/ 26 h 166"/>
              <a:gd name="T58" fmla="*/ 155 w 168"/>
              <a:gd name="T59" fmla="*/ 0 h 166"/>
              <a:gd name="T60" fmla="*/ 147 w 168"/>
              <a:gd name="T61" fmla="*/ 13 h 166"/>
              <a:gd name="T62" fmla="*/ 162 w 168"/>
              <a:gd name="T63" fmla="*/ 13 h 166"/>
              <a:gd name="T64" fmla="*/ 43 w 168"/>
              <a:gd name="T65" fmla="*/ 88 h 166"/>
              <a:gd name="T66" fmla="*/ 63 w 168"/>
              <a:gd name="T67" fmla="*/ 88 h 166"/>
              <a:gd name="T68" fmla="*/ 43 w 168"/>
              <a:gd name="T69" fmla="*/ 88 h 166"/>
              <a:gd name="T70" fmla="*/ 58 w 168"/>
              <a:gd name="T71" fmla="*/ 88 h 166"/>
              <a:gd name="T72" fmla="*/ 48 w 168"/>
              <a:gd name="T73" fmla="*/ 88 h 166"/>
              <a:gd name="T74" fmla="*/ 69 w 168"/>
              <a:gd name="T75" fmla="*/ 125 h 166"/>
              <a:gd name="T76" fmla="*/ 69 w 168"/>
              <a:gd name="T77" fmla="*/ 114 h 166"/>
              <a:gd name="T78" fmla="*/ 69 w 168"/>
              <a:gd name="T79" fmla="*/ 125 h 166"/>
              <a:gd name="T80" fmla="*/ 147 w 168"/>
              <a:gd name="T81" fmla="*/ 41 h 166"/>
              <a:gd name="T82" fmla="*/ 157 w 168"/>
              <a:gd name="T83" fmla="*/ 4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8" h="166">
                <a:moveTo>
                  <a:pt x="109" y="19"/>
                </a:moveTo>
                <a:cubicBezTo>
                  <a:pt x="106" y="17"/>
                  <a:pt x="103" y="15"/>
                  <a:pt x="99" y="15"/>
                </a:cubicBezTo>
                <a:cubicBezTo>
                  <a:pt x="96" y="15"/>
                  <a:pt x="93" y="17"/>
                  <a:pt x="90" y="19"/>
                </a:cubicBezTo>
                <a:cubicBezTo>
                  <a:pt x="83" y="26"/>
                  <a:pt x="83" y="26"/>
                  <a:pt x="83" y="26"/>
                </a:cubicBezTo>
                <a:cubicBezTo>
                  <a:pt x="80" y="29"/>
                  <a:pt x="79" y="32"/>
                  <a:pt x="79" y="36"/>
                </a:cubicBezTo>
                <a:cubicBezTo>
                  <a:pt x="79" y="38"/>
                  <a:pt x="80" y="40"/>
                  <a:pt x="81" y="42"/>
                </a:cubicBezTo>
                <a:cubicBezTo>
                  <a:pt x="10" y="71"/>
                  <a:pt x="10" y="71"/>
                  <a:pt x="10" y="71"/>
                </a:cubicBezTo>
                <a:cubicBezTo>
                  <a:pt x="5" y="73"/>
                  <a:pt x="2" y="77"/>
                  <a:pt x="1" y="82"/>
                </a:cubicBezTo>
                <a:cubicBezTo>
                  <a:pt x="0" y="87"/>
                  <a:pt x="2" y="92"/>
                  <a:pt x="5" y="96"/>
                </a:cubicBezTo>
                <a:cubicBezTo>
                  <a:pt x="72" y="162"/>
                  <a:pt x="72" y="162"/>
                  <a:pt x="72" y="162"/>
                </a:cubicBezTo>
                <a:cubicBezTo>
                  <a:pt x="75" y="165"/>
                  <a:pt x="78" y="166"/>
                  <a:pt x="82" y="166"/>
                </a:cubicBezTo>
                <a:cubicBezTo>
                  <a:pt x="83" y="166"/>
                  <a:pt x="83" y="166"/>
                  <a:pt x="83" y="166"/>
                </a:cubicBezTo>
                <a:cubicBezTo>
                  <a:pt x="84" y="166"/>
                  <a:pt x="85" y="166"/>
                  <a:pt x="86" y="166"/>
                </a:cubicBezTo>
                <a:cubicBezTo>
                  <a:pt x="91" y="165"/>
                  <a:pt x="95" y="161"/>
                  <a:pt x="97" y="156"/>
                </a:cubicBezTo>
                <a:cubicBezTo>
                  <a:pt x="125" y="87"/>
                  <a:pt x="125" y="87"/>
                  <a:pt x="125" y="87"/>
                </a:cubicBezTo>
                <a:cubicBezTo>
                  <a:pt x="127" y="88"/>
                  <a:pt x="130" y="89"/>
                  <a:pt x="132" y="89"/>
                </a:cubicBezTo>
                <a:cubicBezTo>
                  <a:pt x="136" y="89"/>
                  <a:pt x="139" y="88"/>
                  <a:pt x="142" y="85"/>
                </a:cubicBezTo>
                <a:cubicBezTo>
                  <a:pt x="149" y="78"/>
                  <a:pt x="149" y="78"/>
                  <a:pt x="149" y="78"/>
                </a:cubicBezTo>
                <a:cubicBezTo>
                  <a:pt x="151" y="75"/>
                  <a:pt x="153" y="72"/>
                  <a:pt x="153" y="68"/>
                </a:cubicBezTo>
                <a:cubicBezTo>
                  <a:pt x="153" y="65"/>
                  <a:pt x="151" y="62"/>
                  <a:pt x="149" y="59"/>
                </a:cubicBezTo>
                <a:lnTo>
                  <a:pt x="109" y="19"/>
                </a:lnTo>
                <a:close/>
                <a:moveTo>
                  <a:pt x="88" y="153"/>
                </a:moveTo>
                <a:cubicBezTo>
                  <a:pt x="87" y="154"/>
                  <a:pt x="86" y="155"/>
                  <a:pt x="84" y="156"/>
                </a:cubicBezTo>
                <a:cubicBezTo>
                  <a:pt x="83" y="156"/>
                  <a:pt x="83" y="156"/>
                  <a:pt x="83" y="156"/>
                </a:cubicBezTo>
                <a:cubicBezTo>
                  <a:pt x="81" y="156"/>
                  <a:pt x="80" y="155"/>
                  <a:pt x="79" y="154"/>
                </a:cubicBezTo>
                <a:cubicBezTo>
                  <a:pt x="13" y="89"/>
                  <a:pt x="13" y="89"/>
                  <a:pt x="13" y="89"/>
                </a:cubicBezTo>
                <a:cubicBezTo>
                  <a:pt x="12" y="88"/>
                  <a:pt x="11" y="86"/>
                  <a:pt x="11" y="84"/>
                </a:cubicBezTo>
                <a:cubicBezTo>
                  <a:pt x="12" y="82"/>
                  <a:pt x="13" y="81"/>
                  <a:pt x="14" y="80"/>
                </a:cubicBezTo>
                <a:cubicBezTo>
                  <a:pt x="47" y="67"/>
                  <a:pt x="47" y="67"/>
                  <a:pt x="47" y="67"/>
                </a:cubicBezTo>
                <a:cubicBezTo>
                  <a:pt x="69" y="75"/>
                  <a:pt x="90" y="68"/>
                  <a:pt x="112" y="91"/>
                </a:cubicBezTo>
                <a:lnTo>
                  <a:pt x="88" y="153"/>
                </a:lnTo>
                <a:close/>
                <a:moveTo>
                  <a:pt x="142" y="70"/>
                </a:moveTo>
                <a:cubicBezTo>
                  <a:pt x="134" y="78"/>
                  <a:pt x="134" y="78"/>
                  <a:pt x="134" y="78"/>
                </a:cubicBezTo>
                <a:cubicBezTo>
                  <a:pt x="133" y="79"/>
                  <a:pt x="132" y="79"/>
                  <a:pt x="130" y="78"/>
                </a:cubicBezTo>
                <a:cubicBezTo>
                  <a:pt x="121" y="68"/>
                  <a:pt x="121" y="68"/>
                  <a:pt x="121" y="68"/>
                </a:cubicBezTo>
                <a:cubicBezTo>
                  <a:pt x="114" y="86"/>
                  <a:pt x="114" y="86"/>
                  <a:pt x="114" y="86"/>
                </a:cubicBezTo>
                <a:cubicBezTo>
                  <a:pt x="99" y="70"/>
                  <a:pt x="83" y="68"/>
                  <a:pt x="68" y="66"/>
                </a:cubicBezTo>
                <a:cubicBezTo>
                  <a:pt x="64" y="66"/>
                  <a:pt x="59" y="65"/>
                  <a:pt x="55" y="64"/>
                </a:cubicBezTo>
                <a:cubicBezTo>
                  <a:pt x="99" y="46"/>
                  <a:pt x="99" y="46"/>
                  <a:pt x="99" y="46"/>
                </a:cubicBezTo>
                <a:cubicBezTo>
                  <a:pt x="90" y="37"/>
                  <a:pt x="90" y="37"/>
                  <a:pt x="90" y="37"/>
                </a:cubicBezTo>
                <a:cubicBezTo>
                  <a:pt x="89" y="36"/>
                  <a:pt x="89" y="35"/>
                  <a:pt x="90" y="34"/>
                </a:cubicBezTo>
                <a:cubicBezTo>
                  <a:pt x="98" y="26"/>
                  <a:pt x="98" y="26"/>
                  <a:pt x="98" y="26"/>
                </a:cubicBezTo>
                <a:cubicBezTo>
                  <a:pt x="99" y="25"/>
                  <a:pt x="100" y="25"/>
                  <a:pt x="101" y="26"/>
                </a:cubicBezTo>
                <a:cubicBezTo>
                  <a:pt x="142" y="67"/>
                  <a:pt x="142" y="67"/>
                  <a:pt x="142" y="67"/>
                </a:cubicBezTo>
                <a:cubicBezTo>
                  <a:pt x="143" y="68"/>
                  <a:pt x="143" y="69"/>
                  <a:pt x="142" y="70"/>
                </a:cubicBezTo>
                <a:close/>
                <a:moveTo>
                  <a:pt x="87" y="109"/>
                </a:moveTo>
                <a:cubicBezTo>
                  <a:pt x="94" y="109"/>
                  <a:pt x="100" y="103"/>
                  <a:pt x="100" y="96"/>
                </a:cubicBezTo>
                <a:cubicBezTo>
                  <a:pt x="100" y="89"/>
                  <a:pt x="94" y="83"/>
                  <a:pt x="87" y="83"/>
                </a:cubicBezTo>
                <a:cubicBezTo>
                  <a:pt x="80" y="83"/>
                  <a:pt x="74" y="89"/>
                  <a:pt x="74" y="96"/>
                </a:cubicBezTo>
                <a:cubicBezTo>
                  <a:pt x="74" y="103"/>
                  <a:pt x="80" y="109"/>
                  <a:pt x="87" y="109"/>
                </a:cubicBezTo>
                <a:close/>
                <a:moveTo>
                  <a:pt x="87" y="88"/>
                </a:moveTo>
                <a:cubicBezTo>
                  <a:pt x="91" y="88"/>
                  <a:pt x="95" y="92"/>
                  <a:pt x="95" y="96"/>
                </a:cubicBezTo>
                <a:cubicBezTo>
                  <a:pt x="95" y="100"/>
                  <a:pt x="91" y="104"/>
                  <a:pt x="87" y="104"/>
                </a:cubicBezTo>
                <a:cubicBezTo>
                  <a:pt x="83" y="104"/>
                  <a:pt x="79" y="100"/>
                  <a:pt x="79" y="96"/>
                </a:cubicBezTo>
                <a:cubicBezTo>
                  <a:pt x="79" y="92"/>
                  <a:pt x="83" y="88"/>
                  <a:pt x="87" y="88"/>
                </a:cubicBezTo>
                <a:close/>
                <a:moveTo>
                  <a:pt x="155" y="0"/>
                </a:moveTo>
                <a:cubicBezTo>
                  <a:pt x="147" y="0"/>
                  <a:pt x="142" y="5"/>
                  <a:pt x="142" y="13"/>
                </a:cubicBezTo>
                <a:cubicBezTo>
                  <a:pt x="142" y="20"/>
                  <a:pt x="147" y="26"/>
                  <a:pt x="155" y="26"/>
                </a:cubicBezTo>
                <a:cubicBezTo>
                  <a:pt x="162" y="26"/>
                  <a:pt x="168" y="20"/>
                  <a:pt x="168" y="13"/>
                </a:cubicBezTo>
                <a:cubicBezTo>
                  <a:pt x="168" y="5"/>
                  <a:pt x="162" y="0"/>
                  <a:pt x="155" y="0"/>
                </a:cubicBezTo>
                <a:close/>
                <a:moveTo>
                  <a:pt x="155" y="20"/>
                </a:moveTo>
                <a:cubicBezTo>
                  <a:pt x="150" y="20"/>
                  <a:pt x="147" y="17"/>
                  <a:pt x="147" y="13"/>
                </a:cubicBezTo>
                <a:cubicBezTo>
                  <a:pt x="147" y="8"/>
                  <a:pt x="150" y="5"/>
                  <a:pt x="155" y="5"/>
                </a:cubicBezTo>
                <a:cubicBezTo>
                  <a:pt x="159" y="5"/>
                  <a:pt x="162" y="8"/>
                  <a:pt x="162" y="13"/>
                </a:cubicBezTo>
                <a:cubicBezTo>
                  <a:pt x="162" y="17"/>
                  <a:pt x="159" y="20"/>
                  <a:pt x="155" y="20"/>
                </a:cubicBezTo>
                <a:close/>
                <a:moveTo>
                  <a:pt x="43" y="88"/>
                </a:moveTo>
                <a:cubicBezTo>
                  <a:pt x="43" y="94"/>
                  <a:pt x="47" y="99"/>
                  <a:pt x="53" y="99"/>
                </a:cubicBezTo>
                <a:cubicBezTo>
                  <a:pt x="59" y="99"/>
                  <a:pt x="63" y="94"/>
                  <a:pt x="63" y="88"/>
                </a:cubicBezTo>
                <a:cubicBezTo>
                  <a:pt x="63" y="82"/>
                  <a:pt x="59" y="78"/>
                  <a:pt x="53" y="78"/>
                </a:cubicBezTo>
                <a:cubicBezTo>
                  <a:pt x="47" y="78"/>
                  <a:pt x="43" y="82"/>
                  <a:pt x="43" y="88"/>
                </a:cubicBezTo>
                <a:close/>
                <a:moveTo>
                  <a:pt x="53" y="83"/>
                </a:moveTo>
                <a:cubicBezTo>
                  <a:pt x="56" y="83"/>
                  <a:pt x="58" y="85"/>
                  <a:pt x="58" y="88"/>
                </a:cubicBezTo>
                <a:cubicBezTo>
                  <a:pt x="58" y="91"/>
                  <a:pt x="56" y="93"/>
                  <a:pt x="53" y="93"/>
                </a:cubicBezTo>
                <a:cubicBezTo>
                  <a:pt x="50" y="93"/>
                  <a:pt x="48" y="91"/>
                  <a:pt x="48" y="88"/>
                </a:cubicBezTo>
                <a:cubicBezTo>
                  <a:pt x="48" y="85"/>
                  <a:pt x="50" y="83"/>
                  <a:pt x="53" y="83"/>
                </a:cubicBezTo>
                <a:close/>
                <a:moveTo>
                  <a:pt x="69" y="125"/>
                </a:moveTo>
                <a:cubicBezTo>
                  <a:pt x="71" y="125"/>
                  <a:pt x="74" y="122"/>
                  <a:pt x="74" y="119"/>
                </a:cubicBezTo>
                <a:cubicBezTo>
                  <a:pt x="74" y="117"/>
                  <a:pt x="71" y="114"/>
                  <a:pt x="69" y="114"/>
                </a:cubicBezTo>
                <a:cubicBezTo>
                  <a:pt x="66" y="114"/>
                  <a:pt x="63" y="117"/>
                  <a:pt x="63" y="119"/>
                </a:cubicBezTo>
                <a:cubicBezTo>
                  <a:pt x="63" y="122"/>
                  <a:pt x="66" y="125"/>
                  <a:pt x="69" y="125"/>
                </a:cubicBezTo>
                <a:close/>
                <a:moveTo>
                  <a:pt x="152" y="36"/>
                </a:moveTo>
                <a:cubicBezTo>
                  <a:pt x="149" y="36"/>
                  <a:pt x="147" y="38"/>
                  <a:pt x="147" y="41"/>
                </a:cubicBezTo>
                <a:cubicBezTo>
                  <a:pt x="147" y="44"/>
                  <a:pt x="149" y="46"/>
                  <a:pt x="152" y="46"/>
                </a:cubicBezTo>
                <a:cubicBezTo>
                  <a:pt x="155" y="46"/>
                  <a:pt x="157" y="44"/>
                  <a:pt x="157" y="41"/>
                </a:cubicBezTo>
                <a:cubicBezTo>
                  <a:pt x="157" y="38"/>
                  <a:pt x="155" y="36"/>
                  <a:pt x="152" y="3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76" name="Freeform 26"/>
          <p:cNvSpPr>
            <a:spLocks noEditPoints="1"/>
          </p:cNvSpPr>
          <p:nvPr/>
        </p:nvSpPr>
        <p:spPr bwMode="auto">
          <a:xfrm>
            <a:off x="6944153" y="1756165"/>
            <a:ext cx="417392" cy="414422"/>
          </a:xfrm>
          <a:custGeom>
            <a:avLst/>
            <a:gdLst>
              <a:gd name="T0" fmla="*/ 90 w 140"/>
              <a:gd name="T1" fmla="*/ 44 h 139"/>
              <a:gd name="T2" fmla="*/ 70 w 140"/>
              <a:gd name="T3" fmla="*/ 0 h 139"/>
              <a:gd name="T4" fmla="*/ 39 w 140"/>
              <a:gd name="T5" fmla="*/ 45 h 139"/>
              <a:gd name="T6" fmla="*/ 35 w 140"/>
              <a:gd name="T7" fmla="*/ 47 h 139"/>
              <a:gd name="T8" fmla="*/ 13 w 140"/>
              <a:gd name="T9" fmla="*/ 44 h 139"/>
              <a:gd name="T10" fmla="*/ 0 w 140"/>
              <a:gd name="T11" fmla="*/ 126 h 139"/>
              <a:gd name="T12" fmla="*/ 26 w 140"/>
              <a:gd name="T13" fmla="*/ 139 h 139"/>
              <a:gd name="T14" fmla="*/ 38 w 140"/>
              <a:gd name="T15" fmla="*/ 132 h 139"/>
              <a:gd name="T16" fmla="*/ 39 w 140"/>
              <a:gd name="T17" fmla="*/ 132 h 139"/>
              <a:gd name="T18" fmla="*/ 83 w 140"/>
              <a:gd name="T19" fmla="*/ 139 h 139"/>
              <a:gd name="T20" fmla="*/ 122 w 140"/>
              <a:gd name="T21" fmla="*/ 131 h 139"/>
              <a:gd name="T22" fmla="*/ 124 w 140"/>
              <a:gd name="T23" fmla="*/ 119 h 139"/>
              <a:gd name="T24" fmla="*/ 132 w 140"/>
              <a:gd name="T25" fmla="*/ 95 h 139"/>
              <a:gd name="T26" fmla="*/ 136 w 140"/>
              <a:gd name="T27" fmla="*/ 73 h 139"/>
              <a:gd name="T28" fmla="*/ 139 w 140"/>
              <a:gd name="T29" fmla="*/ 63 h 139"/>
              <a:gd name="T30" fmla="*/ 127 w 140"/>
              <a:gd name="T31" fmla="*/ 46 h 139"/>
              <a:gd name="T32" fmla="*/ 26 w 140"/>
              <a:gd name="T33" fmla="*/ 131 h 139"/>
              <a:gd name="T34" fmla="*/ 9 w 140"/>
              <a:gd name="T35" fmla="*/ 126 h 139"/>
              <a:gd name="T36" fmla="*/ 13 w 140"/>
              <a:gd name="T37" fmla="*/ 52 h 139"/>
              <a:gd name="T38" fmla="*/ 31 w 140"/>
              <a:gd name="T39" fmla="*/ 57 h 139"/>
              <a:gd name="T40" fmla="*/ 131 w 140"/>
              <a:gd name="T41" fmla="*/ 63 h 139"/>
              <a:gd name="T42" fmla="*/ 113 w 140"/>
              <a:gd name="T43" fmla="*/ 70 h 139"/>
              <a:gd name="T44" fmla="*/ 113 w 140"/>
              <a:gd name="T45" fmla="*/ 74 h 139"/>
              <a:gd name="T46" fmla="*/ 129 w 140"/>
              <a:gd name="T47" fmla="*/ 82 h 139"/>
              <a:gd name="T48" fmla="*/ 109 w 140"/>
              <a:gd name="T49" fmla="*/ 91 h 139"/>
              <a:gd name="T50" fmla="*/ 109 w 140"/>
              <a:gd name="T51" fmla="*/ 96 h 139"/>
              <a:gd name="T52" fmla="*/ 123 w 140"/>
              <a:gd name="T53" fmla="*/ 105 h 139"/>
              <a:gd name="T54" fmla="*/ 105 w 140"/>
              <a:gd name="T55" fmla="*/ 113 h 139"/>
              <a:gd name="T56" fmla="*/ 105 w 140"/>
              <a:gd name="T57" fmla="*/ 118 h 139"/>
              <a:gd name="T58" fmla="*/ 116 w 140"/>
              <a:gd name="T59" fmla="*/ 124 h 139"/>
              <a:gd name="T60" fmla="*/ 107 w 140"/>
              <a:gd name="T61" fmla="*/ 131 h 139"/>
              <a:gd name="T62" fmla="*/ 59 w 140"/>
              <a:gd name="T63" fmla="*/ 128 h 139"/>
              <a:gd name="T64" fmla="*/ 35 w 140"/>
              <a:gd name="T65" fmla="*/ 119 h 139"/>
              <a:gd name="T66" fmla="*/ 39 w 140"/>
              <a:gd name="T67" fmla="*/ 55 h 139"/>
              <a:gd name="T68" fmla="*/ 66 w 140"/>
              <a:gd name="T69" fmla="*/ 13 h 139"/>
              <a:gd name="T70" fmla="*/ 83 w 140"/>
              <a:gd name="T71" fmla="*/ 29 h 139"/>
              <a:gd name="T72" fmla="*/ 126 w 140"/>
              <a:gd name="T73" fmla="*/ 54 h 139"/>
              <a:gd name="T74" fmla="*/ 131 w 140"/>
              <a:gd name="T75" fmla="*/ 63 h 139"/>
              <a:gd name="T76" fmla="*/ 13 w 140"/>
              <a:gd name="T77" fmla="*/ 120 h 139"/>
              <a:gd name="T78" fmla="*/ 26 w 140"/>
              <a:gd name="T79" fmla="*/ 120 h 139"/>
              <a:gd name="T80" fmla="*/ 20 w 140"/>
              <a:gd name="T81" fmla="*/ 122 h 139"/>
              <a:gd name="T82" fmla="*/ 20 w 140"/>
              <a:gd name="T83" fmla="*/ 118 h 139"/>
              <a:gd name="T84" fmla="*/ 20 w 140"/>
              <a:gd name="T85" fmla="*/ 12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39">
                <a:moveTo>
                  <a:pt x="127" y="46"/>
                </a:moveTo>
                <a:cubicBezTo>
                  <a:pt x="122" y="44"/>
                  <a:pt x="109" y="44"/>
                  <a:pt x="90" y="44"/>
                </a:cubicBezTo>
                <a:cubicBezTo>
                  <a:pt x="91" y="40"/>
                  <a:pt x="91" y="36"/>
                  <a:pt x="91" y="29"/>
                </a:cubicBezTo>
                <a:cubicBezTo>
                  <a:pt x="91" y="14"/>
                  <a:pt x="80" y="0"/>
                  <a:pt x="70" y="0"/>
                </a:cubicBezTo>
                <a:cubicBezTo>
                  <a:pt x="63" y="0"/>
                  <a:pt x="57" y="6"/>
                  <a:pt x="57" y="13"/>
                </a:cubicBezTo>
                <a:cubicBezTo>
                  <a:pt x="57" y="22"/>
                  <a:pt x="54" y="37"/>
                  <a:pt x="39" y="45"/>
                </a:cubicBezTo>
                <a:cubicBezTo>
                  <a:pt x="38" y="45"/>
                  <a:pt x="35" y="47"/>
                  <a:pt x="35" y="47"/>
                </a:cubicBezTo>
                <a:cubicBezTo>
                  <a:pt x="35" y="47"/>
                  <a:pt x="35" y="47"/>
                  <a:pt x="35" y="47"/>
                </a:cubicBezTo>
                <a:cubicBezTo>
                  <a:pt x="33" y="45"/>
                  <a:pt x="30" y="44"/>
                  <a:pt x="26" y="44"/>
                </a:cubicBezTo>
                <a:cubicBezTo>
                  <a:pt x="13" y="44"/>
                  <a:pt x="13" y="44"/>
                  <a:pt x="13" y="44"/>
                </a:cubicBezTo>
                <a:cubicBezTo>
                  <a:pt x="6" y="44"/>
                  <a:pt x="0" y="49"/>
                  <a:pt x="0" y="57"/>
                </a:cubicBezTo>
                <a:cubicBezTo>
                  <a:pt x="0" y="126"/>
                  <a:pt x="0" y="126"/>
                  <a:pt x="0" y="126"/>
                </a:cubicBezTo>
                <a:cubicBezTo>
                  <a:pt x="0" y="133"/>
                  <a:pt x="6" y="139"/>
                  <a:pt x="13" y="139"/>
                </a:cubicBezTo>
                <a:cubicBezTo>
                  <a:pt x="26" y="139"/>
                  <a:pt x="26" y="139"/>
                  <a:pt x="26" y="139"/>
                </a:cubicBezTo>
                <a:cubicBezTo>
                  <a:pt x="32" y="139"/>
                  <a:pt x="36" y="136"/>
                  <a:pt x="38" y="132"/>
                </a:cubicBezTo>
                <a:cubicBezTo>
                  <a:pt x="38" y="132"/>
                  <a:pt x="38" y="132"/>
                  <a:pt x="38" y="132"/>
                </a:cubicBezTo>
                <a:cubicBezTo>
                  <a:pt x="39" y="132"/>
                  <a:pt x="39" y="132"/>
                  <a:pt x="39" y="132"/>
                </a:cubicBezTo>
                <a:cubicBezTo>
                  <a:pt x="39" y="132"/>
                  <a:pt x="39" y="132"/>
                  <a:pt x="39" y="132"/>
                </a:cubicBezTo>
                <a:cubicBezTo>
                  <a:pt x="42" y="133"/>
                  <a:pt x="47" y="134"/>
                  <a:pt x="57" y="136"/>
                </a:cubicBezTo>
                <a:cubicBezTo>
                  <a:pt x="59" y="137"/>
                  <a:pt x="71" y="139"/>
                  <a:pt x="83" y="139"/>
                </a:cubicBezTo>
                <a:cubicBezTo>
                  <a:pt x="107" y="139"/>
                  <a:pt x="107" y="139"/>
                  <a:pt x="107" y="139"/>
                </a:cubicBezTo>
                <a:cubicBezTo>
                  <a:pt x="114" y="139"/>
                  <a:pt x="119" y="136"/>
                  <a:pt x="122" y="131"/>
                </a:cubicBezTo>
                <a:cubicBezTo>
                  <a:pt x="122" y="131"/>
                  <a:pt x="123" y="129"/>
                  <a:pt x="124" y="126"/>
                </a:cubicBezTo>
                <a:cubicBezTo>
                  <a:pt x="125" y="124"/>
                  <a:pt x="125" y="121"/>
                  <a:pt x="124" y="119"/>
                </a:cubicBezTo>
                <a:cubicBezTo>
                  <a:pt x="129" y="115"/>
                  <a:pt x="131" y="110"/>
                  <a:pt x="132" y="107"/>
                </a:cubicBezTo>
                <a:cubicBezTo>
                  <a:pt x="133" y="102"/>
                  <a:pt x="133" y="98"/>
                  <a:pt x="132" y="95"/>
                </a:cubicBezTo>
                <a:cubicBezTo>
                  <a:pt x="134" y="93"/>
                  <a:pt x="136" y="89"/>
                  <a:pt x="137" y="83"/>
                </a:cubicBezTo>
                <a:cubicBezTo>
                  <a:pt x="138" y="80"/>
                  <a:pt x="137" y="76"/>
                  <a:pt x="136" y="73"/>
                </a:cubicBezTo>
                <a:cubicBezTo>
                  <a:pt x="138" y="70"/>
                  <a:pt x="139" y="67"/>
                  <a:pt x="139" y="64"/>
                </a:cubicBezTo>
                <a:cubicBezTo>
                  <a:pt x="139" y="63"/>
                  <a:pt x="139" y="63"/>
                  <a:pt x="139" y="63"/>
                </a:cubicBezTo>
                <a:cubicBezTo>
                  <a:pt x="139" y="62"/>
                  <a:pt x="140" y="62"/>
                  <a:pt x="140" y="61"/>
                </a:cubicBezTo>
                <a:cubicBezTo>
                  <a:pt x="140" y="55"/>
                  <a:pt x="136" y="48"/>
                  <a:pt x="127" y="46"/>
                </a:cubicBezTo>
                <a:close/>
                <a:moveTo>
                  <a:pt x="31" y="126"/>
                </a:moveTo>
                <a:cubicBezTo>
                  <a:pt x="31" y="129"/>
                  <a:pt x="29" y="131"/>
                  <a:pt x="26" y="131"/>
                </a:cubicBezTo>
                <a:cubicBezTo>
                  <a:pt x="13" y="131"/>
                  <a:pt x="13" y="131"/>
                  <a:pt x="13" y="131"/>
                </a:cubicBezTo>
                <a:cubicBezTo>
                  <a:pt x="11" y="131"/>
                  <a:pt x="9" y="129"/>
                  <a:pt x="9" y="126"/>
                </a:cubicBezTo>
                <a:cubicBezTo>
                  <a:pt x="9" y="57"/>
                  <a:pt x="9" y="57"/>
                  <a:pt x="9" y="57"/>
                </a:cubicBezTo>
                <a:cubicBezTo>
                  <a:pt x="9" y="54"/>
                  <a:pt x="11" y="52"/>
                  <a:pt x="13" y="52"/>
                </a:cubicBezTo>
                <a:cubicBezTo>
                  <a:pt x="26" y="52"/>
                  <a:pt x="26" y="52"/>
                  <a:pt x="26" y="52"/>
                </a:cubicBezTo>
                <a:cubicBezTo>
                  <a:pt x="29" y="52"/>
                  <a:pt x="31" y="54"/>
                  <a:pt x="31" y="57"/>
                </a:cubicBezTo>
                <a:lnTo>
                  <a:pt x="31" y="126"/>
                </a:lnTo>
                <a:close/>
                <a:moveTo>
                  <a:pt x="131" y="63"/>
                </a:moveTo>
                <a:cubicBezTo>
                  <a:pt x="131" y="65"/>
                  <a:pt x="130" y="70"/>
                  <a:pt x="122" y="70"/>
                </a:cubicBezTo>
                <a:cubicBezTo>
                  <a:pt x="113" y="70"/>
                  <a:pt x="113" y="70"/>
                  <a:pt x="113" y="70"/>
                </a:cubicBezTo>
                <a:cubicBezTo>
                  <a:pt x="112" y="70"/>
                  <a:pt x="111" y="71"/>
                  <a:pt x="111" y="72"/>
                </a:cubicBezTo>
                <a:cubicBezTo>
                  <a:pt x="111" y="73"/>
                  <a:pt x="112" y="74"/>
                  <a:pt x="113" y="74"/>
                </a:cubicBezTo>
                <a:cubicBezTo>
                  <a:pt x="122" y="74"/>
                  <a:pt x="122" y="74"/>
                  <a:pt x="122" y="74"/>
                </a:cubicBezTo>
                <a:cubicBezTo>
                  <a:pt x="128" y="74"/>
                  <a:pt x="129" y="79"/>
                  <a:pt x="129" y="82"/>
                </a:cubicBezTo>
                <a:cubicBezTo>
                  <a:pt x="128" y="85"/>
                  <a:pt x="127" y="91"/>
                  <a:pt x="119" y="91"/>
                </a:cubicBezTo>
                <a:cubicBezTo>
                  <a:pt x="109" y="91"/>
                  <a:pt x="109" y="91"/>
                  <a:pt x="109" y="91"/>
                </a:cubicBezTo>
                <a:cubicBezTo>
                  <a:pt x="108" y="91"/>
                  <a:pt x="107" y="92"/>
                  <a:pt x="107" y="94"/>
                </a:cubicBezTo>
                <a:cubicBezTo>
                  <a:pt x="107" y="95"/>
                  <a:pt x="108" y="96"/>
                  <a:pt x="109" y="96"/>
                </a:cubicBezTo>
                <a:cubicBezTo>
                  <a:pt x="118" y="96"/>
                  <a:pt x="118" y="96"/>
                  <a:pt x="118" y="96"/>
                </a:cubicBezTo>
                <a:cubicBezTo>
                  <a:pt x="125" y="96"/>
                  <a:pt x="124" y="101"/>
                  <a:pt x="123" y="105"/>
                </a:cubicBezTo>
                <a:cubicBezTo>
                  <a:pt x="122" y="109"/>
                  <a:pt x="121" y="113"/>
                  <a:pt x="112" y="113"/>
                </a:cubicBezTo>
                <a:cubicBezTo>
                  <a:pt x="105" y="113"/>
                  <a:pt x="105" y="113"/>
                  <a:pt x="105" y="113"/>
                </a:cubicBezTo>
                <a:cubicBezTo>
                  <a:pt x="103" y="113"/>
                  <a:pt x="103" y="114"/>
                  <a:pt x="103" y="115"/>
                </a:cubicBezTo>
                <a:cubicBezTo>
                  <a:pt x="103" y="117"/>
                  <a:pt x="103" y="118"/>
                  <a:pt x="105" y="118"/>
                </a:cubicBezTo>
                <a:cubicBezTo>
                  <a:pt x="112" y="118"/>
                  <a:pt x="112" y="118"/>
                  <a:pt x="112" y="118"/>
                </a:cubicBezTo>
                <a:cubicBezTo>
                  <a:pt x="116" y="118"/>
                  <a:pt x="116" y="122"/>
                  <a:pt x="116" y="124"/>
                </a:cubicBezTo>
                <a:cubicBezTo>
                  <a:pt x="115" y="125"/>
                  <a:pt x="115" y="127"/>
                  <a:pt x="115" y="127"/>
                </a:cubicBezTo>
                <a:cubicBezTo>
                  <a:pt x="113" y="129"/>
                  <a:pt x="111" y="131"/>
                  <a:pt x="107" y="131"/>
                </a:cubicBezTo>
                <a:cubicBezTo>
                  <a:pt x="83" y="131"/>
                  <a:pt x="83" y="131"/>
                  <a:pt x="83" y="131"/>
                </a:cubicBezTo>
                <a:cubicBezTo>
                  <a:pt x="71" y="131"/>
                  <a:pt x="59" y="128"/>
                  <a:pt x="59" y="128"/>
                </a:cubicBezTo>
                <a:cubicBezTo>
                  <a:pt x="41" y="124"/>
                  <a:pt x="40" y="123"/>
                  <a:pt x="39" y="123"/>
                </a:cubicBezTo>
                <a:cubicBezTo>
                  <a:pt x="39" y="123"/>
                  <a:pt x="35" y="122"/>
                  <a:pt x="35" y="119"/>
                </a:cubicBezTo>
                <a:cubicBezTo>
                  <a:pt x="35" y="59"/>
                  <a:pt x="35" y="59"/>
                  <a:pt x="35" y="59"/>
                </a:cubicBezTo>
                <a:cubicBezTo>
                  <a:pt x="35" y="57"/>
                  <a:pt x="36" y="55"/>
                  <a:pt x="39" y="55"/>
                </a:cubicBezTo>
                <a:cubicBezTo>
                  <a:pt x="39" y="54"/>
                  <a:pt x="39" y="54"/>
                  <a:pt x="39" y="54"/>
                </a:cubicBezTo>
                <a:cubicBezTo>
                  <a:pt x="59" y="46"/>
                  <a:pt x="65" y="28"/>
                  <a:pt x="66" y="13"/>
                </a:cubicBezTo>
                <a:cubicBezTo>
                  <a:pt x="66" y="11"/>
                  <a:pt x="67" y="9"/>
                  <a:pt x="70" y="9"/>
                </a:cubicBezTo>
                <a:cubicBezTo>
                  <a:pt x="75" y="9"/>
                  <a:pt x="83" y="18"/>
                  <a:pt x="83" y="29"/>
                </a:cubicBezTo>
                <a:cubicBezTo>
                  <a:pt x="83" y="40"/>
                  <a:pt x="82" y="42"/>
                  <a:pt x="79" y="52"/>
                </a:cubicBezTo>
                <a:cubicBezTo>
                  <a:pt x="122" y="52"/>
                  <a:pt x="122" y="53"/>
                  <a:pt x="126" y="54"/>
                </a:cubicBezTo>
                <a:cubicBezTo>
                  <a:pt x="130" y="55"/>
                  <a:pt x="131" y="59"/>
                  <a:pt x="131" y="61"/>
                </a:cubicBezTo>
                <a:cubicBezTo>
                  <a:pt x="131" y="62"/>
                  <a:pt x="131" y="62"/>
                  <a:pt x="131" y="63"/>
                </a:cubicBezTo>
                <a:close/>
                <a:moveTo>
                  <a:pt x="20" y="113"/>
                </a:moveTo>
                <a:cubicBezTo>
                  <a:pt x="16" y="113"/>
                  <a:pt x="13" y="116"/>
                  <a:pt x="13" y="120"/>
                </a:cubicBezTo>
                <a:cubicBezTo>
                  <a:pt x="13" y="123"/>
                  <a:pt x="16" y="126"/>
                  <a:pt x="20" y="126"/>
                </a:cubicBezTo>
                <a:cubicBezTo>
                  <a:pt x="23" y="126"/>
                  <a:pt x="26" y="123"/>
                  <a:pt x="26" y="120"/>
                </a:cubicBezTo>
                <a:cubicBezTo>
                  <a:pt x="26" y="116"/>
                  <a:pt x="23" y="113"/>
                  <a:pt x="20" y="113"/>
                </a:cubicBezTo>
                <a:close/>
                <a:moveTo>
                  <a:pt x="20" y="122"/>
                </a:moveTo>
                <a:cubicBezTo>
                  <a:pt x="19" y="122"/>
                  <a:pt x="18" y="121"/>
                  <a:pt x="18" y="120"/>
                </a:cubicBezTo>
                <a:cubicBezTo>
                  <a:pt x="18" y="119"/>
                  <a:pt x="19" y="118"/>
                  <a:pt x="20" y="118"/>
                </a:cubicBezTo>
                <a:cubicBezTo>
                  <a:pt x="21" y="118"/>
                  <a:pt x="22" y="119"/>
                  <a:pt x="22" y="120"/>
                </a:cubicBezTo>
                <a:cubicBezTo>
                  <a:pt x="22" y="121"/>
                  <a:pt x="21" y="122"/>
                  <a:pt x="20" y="122"/>
                </a:cubicBez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77" name="TextBox 30"/>
          <p:cNvSpPr txBox="1"/>
          <p:nvPr/>
        </p:nvSpPr>
        <p:spPr>
          <a:xfrm>
            <a:off x="3609292" y="2835866"/>
            <a:ext cx="1638590" cy="579646"/>
          </a:xfrm>
          <a:prstGeom prst="rect">
            <a:avLst/>
          </a:prstGeom>
          <a:noFill/>
        </p:spPr>
        <p:txBody>
          <a:bodyPr wrap="none" rtlCol="0">
            <a:spAutoFit/>
          </a:bodyPr>
          <a:lstStyle/>
          <a:p>
            <a:pPr>
              <a:lnSpc>
                <a:spcPts val="1900"/>
              </a:lnSpc>
            </a:pPr>
            <a:r>
              <a:rPr lang="en-US" dirty="0" err="1">
                <a:latin typeface="+mn-ea"/>
              </a:rPr>
              <a:t>银行管理</a:t>
            </a:r>
            <a:r>
              <a:rPr lang="zh-CN" altLang="zh-CN" kern="100" dirty="0">
                <a:latin typeface="+mn-ea"/>
                <a:cs typeface="Times New Roman" panose="02020603050405020304" pitchFamily="18" charset="0"/>
              </a:rPr>
              <a:t> Ⅰ类</a:t>
            </a:r>
            <a:endParaRPr lang="en-US" altLang="zh-CN" kern="100" dirty="0">
              <a:latin typeface="+mn-ea"/>
              <a:cs typeface="Times New Roman" panose="02020603050405020304" pitchFamily="18" charset="0"/>
            </a:endParaRPr>
          </a:p>
          <a:p>
            <a:pPr>
              <a:lnSpc>
                <a:spcPts val="1900"/>
              </a:lnSpc>
            </a:pPr>
            <a:r>
              <a:rPr lang="zh-CN" altLang="en-US" kern="100" dirty="0">
                <a:latin typeface="+mn-ea"/>
                <a:cs typeface="Times New Roman" panose="02020603050405020304" pitchFamily="18" charset="0"/>
              </a:rPr>
              <a:t>（银行托管）</a:t>
            </a:r>
            <a:endParaRPr lang="en-US" dirty="0">
              <a:latin typeface="+mn-ea"/>
            </a:endParaRPr>
          </a:p>
        </p:txBody>
      </p:sp>
      <p:sp>
        <p:nvSpPr>
          <p:cNvPr id="78" name="TextBox 31"/>
          <p:cNvSpPr txBox="1"/>
          <p:nvPr/>
        </p:nvSpPr>
        <p:spPr>
          <a:xfrm>
            <a:off x="855949" y="2921247"/>
            <a:ext cx="1107996" cy="335989"/>
          </a:xfrm>
          <a:prstGeom prst="rect">
            <a:avLst/>
          </a:prstGeom>
          <a:noFill/>
        </p:spPr>
        <p:txBody>
          <a:bodyPr wrap="none" rtlCol="0">
            <a:spAutoFit/>
          </a:bodyPr>
          <a:lstStyle/>
          <a:p>
            <a:pPr>
              <a:lnSpc>
                <a:spcPts val="1900"/>
              </a:lnSpc>
            </a:pPr>
            <a:r>
              <a:rPr lang="en-US" dirty="0" err="1">
                <a:solidFill>
                  <a:schemeClr val="bg1"/>
                </a:solidFill>
                <a:latin typeface="+mn-ea"/>
              </a:rPr>
              <a:t>通联管理</a:t>
            </a:r>
            <a:endParaRPr lang="en-US" dirty="0">
              <a:solidFill>
                <a:schemeClr val="bg1"/>
              </a:solidFill>
              <a:latin typeface="+mn-ea"/>
            </a:endParaRPr>
          </a:p>
        </p:txBody>
      </p:sp>
      <p:sp>
        <p:nvSpPr>
          <p:cNvPr id="81" name="TextBox 34"/>
          <p:cNvSpPr txBox="1"/>
          <p:nvPr/>
        </p:nvSpPr>
        <p:spPr>
          <a:xfrm>
            <a:off x="6408360" y="2835866"/>
            <a:ext cx="1638590" cy="579646"/>
          </a:xfrm>
          <a:prstGeom prst="rect">
            <a:avLst/>
          </a:prstGeom>
          <a:noFill/>
        </p:spPr>
        <p:txBody>
          <a:bodyPr wrap="none" rtlCol="0">
            <a:spAutoFit/>
          </a:bodyPr>
          <a:lstStyle/>
          <a:p>
            <a:pPr>
              <a:lnSpc>
                <a:spcPts val="1900"/>
              </a:lnSpc>
            </a:pPr>
            <a:r>
              <a:rPr lang="en-US" dirty="0" err="1">
                <a:latin typeface="+mn-ea"/>
              </a:rPr>
              <a:t>银行管理</a:t>
            </a:r>
            <a:r>
              <a:rPr lang="zh-CN" altLang="en-US" dirty="0">
                <a:latin typeface="+mn-ea"/>
              </a:rPr>
              <a:t> </a:t>
            </a:r>
            <a:r>
              <a:rPr lang="en-US" altLang="zh-CN" dirty="0">
                <a:latin typeface="+mn-ea"/>
              </a:rPr>
              <a:t>Ⅱ</a:t>
            </a:r>
            <a:r>
              <a:rPr lang="zh-CN" altLang="en-US" dirty="0">
                <a:latin typeface="+mn-ea"/>
              </a:rPr>
              <a:t>类</a:t>
            </a:r>
            <a:endParaRPr lang="en-US" altLang="zh-CN" dirty="0">
              <a:latin typeface="+mn-ea"/>
            </a:endParaRPr>
          </a:p>
          <a:p>
            <a:pPr>
              <a:lnSpc>
                <a:spcPts val="1900"/>
              </a:lnSpc>
            </a:pPr>
            <a:r>
              <a:rPr lang="zh-CN" altLang="en-US" dirty="0">
                <a:latin typeface="+mn-ea"/>
              </a:rPr>
              <a:t>（银行管理）</a:t>
            </a:r>
            <a:endParaRPr lang="en-US" dirty="0">
              <a:latin typeface="+mn-ea"/>
            </a:endParaRPr>
          </a:p>
        </p:txBody>
      </p:sp>
      <p:sp>
        <p:nvSpPr>
          <p:cNvPr id="84" name="TextBox 36"/>
          <p:cNvSpPr txBox="1"/>
          <p:nvPr/>
        </p:nvSpPr>
        <p:spPr>
          <a:xfrm>
            <a:off x="9210388" y="2835866"/>
            <a:ext cx="1569660" cy="579646"/>
          </a:xfrm>
          <a:prstGeom prst="rect">
            <a:avLst/>
          </a:prstGeom>
          <a:noFill/>
        </p:spPr>
        <p:txBody>
          <a:bodyPr wrap="none" rtlCol="0">
            <a:spAutoFit/>
          </a:bodyPr>
          <a:lstStyle/>
          <a:p>
            <a:pPr>
              <a:lnSpc>
                <a:spcPts val="1900"/>
              </a:lnSpc>
            </a:pPr>
            <a:r>
              <a:rPr lang="zh-CN" altLang="zh-CN" kern="100" dirty="0">
                <a:latin typeface="+mn-ea"/>
                <a:cs typeface="Times New Roman" panose="02020603050405020304" pitchFamily="18" charset="0"/>
              </a:rPr>
              <a:t>银行管理Ⅲ类</a:t>
            </a:r>
            <a:endParaRPr lang="en-US" altLang="zh-CN" kern="100" dirty="0">
              <a:latin typeface="+mn-ea"/>
              <a:cs typeface="Times New Roman" panose="02020603050405020304" pitchFamily="18" charset="0"/>
            </a:endParaRPr>
          </a:p>
          <a:p>
            <a:pPr>
              <a:lnSpc>
                <a:spcPts val="1900"/>
              </a:lnSpc>
            </a:pPr>
            <a:r>
              <a:rPr lang="zh-CN" altLang="en-US" kern="100" dirty="0">
                <a:latin typeface="+mn-ea"/>
                <a:cs typeface="Times New Roman" panose="02020603050405020304" pitchFamily="18" charset="0"/>
              </a:rPr>
              <a:t>（银行管理）</a:t>
            </a:r>
            <a:endParaRPr lang="en-US" dirty="0">
              <a:latin typeface="+mn-ea"/>
            </a:endParaRPr>
          </a:p>
        </p:txBody>
      </p:sp>
      <p:sp>
        <p:nvSpPr>
          <p:cNvPr id="86" name="文本框 85"/>
          <p:cNvSpPr txBox="1"/>
          <p:nvPr/>
        </p:nvSpPr>
        <p:spPr>
          <a:xfrm>
            <a:off x="618216" y="1103540"/>
            <a:ext cx="6555529" cy="369332"/>
          </a:xfrm>
          <a:prstGeom prst="rect">
            <a:avLst/>
          </a:prstGeom>
          <a:noFill/>
        </p:spPr>
        <p:txBody>
          <a:bodyPr wrap="square" rtlCol="0">
            <a:spAutoFit/>
          </a:bodyPr>
          <a:lstStyle/>
          <a:p>
            <a:r>
              <a:rPr kumimoji="1" lang="zh-CN" altLang="en-US" dirty="0"/>
              <a:t>支持多种资金管理模式，根据客户需求，灵活选用</a:t>
            </a:r>
            <a:endParaRPr kumimoji="1" lang="zh-CN" altLang="en-US" dirty="0"/>
          </a:p>
        </p:txBody>
      </p:sp>
      <p:sp>
        <p:nvSpPr>
          <p:cNvPr id="2" name="Subtitle 2"/>
          <p:cNvSpPr txBox="1"/>
          <p:nvPr/>
        </p:nvSpPr>
        <p:spPr>
          <a:xfrm>
            <a:off x="806016" y="3524289"/>
            <a:ext cx="2207701" cy="23036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en-US" sz="1000" dirty="0" err="1">
                <a:solidFill>
                  <a:schemeClr val="bg1"/>
                </a:solidFill>
                <a:latin typeface="+mn-ea"/>
              </a:rPr>
              <a:t>通联支付</a:t>
            </a:r>
            <a:r>
              <a:rPr lang="zh-CN" altLang="en-US" sz="1000" dirty="0">
                <a:solidFill>
                  <a:schemeClr val="bg1"/>
                </a:solidFill>
                <a:latin typeface="+mn-ea"/>
              </a:rPr>
              <a:t>：</a:t>
            </a:r>
            <a:endParaRPr lang="en-US" altLang="zh-CN" sz="1000" dirty="0">
              <a:solidFill>
                <a:schemeClr val="bg1"/>
              </a:solidFill>
              <a:latin typeface="+mn-ea"/>
            </a:endParaRPr>
          </a:p>
          <a:p>
            <a:pPr marL="0" indent="0">
              <a:lnSpc>
                <a:spcPts val="1900"/>
              </a:lnSpc>
              <a:spcBef>
                <a:spcPts val="0"/>
              </a:spcBef>
              <a:buNone/>
            </a:pPr>
            <a:r>
              <a:rPr lang="zh-CN" altLang="en-US" sz="1000" dirty="0">
                <a:solidFill>
                  <a:schemeClr val="bg1"/>
                </a:solidFill>
                <a:latin typeface="+mn-ea"/>
              </a:rPr>
              <a:t>（</a:t>
            </a:r>
            <a:r>
              <a:rPr lang="en-US" altLang="zh-CN" sz="1000" dirty="0">
                <a:solidFill>
                  <a:schemeClr val="bg1"/>
                </a:solidFill>
                <a:latin typeface="+mn-ea"/>
              </a:rPr>
              <a:t>1</a:t>
            </a:r>
            <a:r>
              <a:rPr lang="zh-CN" altLang="en-US" sz="1000" dirty="0">
                <a:solidFill>
                  <a:schemeClr val="bg1"/>
                </a:solidFill>
                <a:latin typeface="+mn-ea"/>
              </a:rPr>
              <a:t>）</a:t>
            </a:r>
            <a:r>
              <a:rPr lang="en-US" sz="1000" dirty="0" err="1">
                <a:solidFill>
                  <a:schemeClr val="bg1"/>
                </a:solidFill>
                <a:latin typeface="+mn-ea"/>
              </a:rPr>
              <a:t>提供账户服务管理的技术服务</a:t>
            </a:r>
            <a:r>
              <a:rPr lang="zh-CN" altLang="en-US" sz="1000" dirty="0">
                <a:solidFill>
                  <a:schemeClr val="bg1"/>
                </a:solidFill>
                <a:latin typeface="+mn-ea"/>
              </a:rPr>
              <a:t>；</a:t>
            </a:r>
            <a:endParaRPr lang="en-US" altLang="zh-CN" sz="1000" dirty="0">
              <a:solidFill>
                <a:schemeClr val="bg1"/>
              </a:solidFill>
              <a:latin typeface="+mn-ea"/>
            </a:endParaRPr>
          </a:p>
          <a:p>
            <a:pPr marL="0" indent="0">
              <a:lnSpc>
                <a:spcPts val="1900"/>
              </a:lnSpc>
              <a:spcBef>
                <a:spcPts val="0"/>
              </a:spcBef>
              <a:buNone/>
            </a:pPr>
            <a:r>
              <a:rPr lang="zh-CN" altLang="en-US" sz="1000" dirty="0">
                <a:solidFill>
                  <a:schemeClr val="bg1"/>
                </a:solidFill>
                <a:latin typeface="+mn-ea"/>
              </a:rPr>
              <a:t>（</a:t>
            </a:r>
            <a:r>
              <a:rPr lang="en-US" altLang="zh-CN" sz="1000" dirty="0">
                <a:solidFill>
                  <a:schemeClr val="bg1"/>
                </a:solidFill>
                <a:latin typeface="+mn-ea"/>
              </a:rPr>
              <a:t>2</a:t>
            </a:r>
            <a:r>
              <a:rPr lang="zh-CN" altLang="en-US" sz="1000" dirty="0">
                <a:solidFill>
                  <a:schemeClr val="bg1"/>
                </a:solidFill>
                <a:latin typeface="+mn-ea"/>
              </a:rPr>
              <a:t>）客户资金存放于通联支付客户备付金账户。</a:t>
            </a:r>
            <a:endParaRPr lang="en-US" altLang="zh-CN" sz="1000" dirty="0">
              <a:solidFill>
                <a:schemeClr val="bg1"/>
              </a:solidFill>
              <a:latin typeface="+mn-ea"/>
            </a:endParaRPr>
          </a:p>
          <a:p>
            <a:pPr marL="0" indent="0">
              <a:lnSpc>
                <a:spcPts val="1900"/>
              </a:lnSpc>
              <a:spcBef>
                <a:spcPts val="0"/>
              </a:spcBef>
              <a:buNone/>
            </a:pPr>
            <a:r>
              <a:rPr lang="zh-CN" altLang="en-US" sz="1000" dirty="0">
                <a:solidFill>
                  <a:schemeClr val="bg1"/>
                </a:solidFill>
                <a:latin typeface="+mn-ea"/>
              </a:rPr>
              <a:t>（</a:t>
            </a:r>
            <a:r>
              <a:rPr lang="en-US" altLang="zh-CN" sz="1000" dirty="0">
                <a:solidFill>
                  <a:schemeClr val="bg1"/>
                </a:solidFill>
                <a:latin typeface="+mn-ea"/>
              </a:rPr>
              <a:t>3</a:t>
            </a:r>
            <a:r>
              <a:rPr lang="zh-CN" altLang="en-US" sz="1000" dirty="0">
                <a:solidFill>
                  <a:schemeClr val="bg1"/>
                </a:solidFill>
                <a:latin typeface="+mn-ea"/>
              </a:rPr>
              <a:t>）客户平台用户发起向绑定银行账户付款申请时，由通联支付完成付款。</a:t>
            </a:r>
            <a:endParaRPr lang="en-US" sz="1000" dirty="0">
              <a:solidFill>
                <a:schemeClr val="bg1"/>
              </a:solidFill>
              <a:latin typeface="+mn-ea"/>
            </a:endParaRPr>
          </a:p>
        </p:txBody>
      </p:sp>
      <p:sp>
        <p:nvSpPr>
          <p:cNvPr id="3" name="Subtitle 2"/>
          <p:cNvSpPr txBox="1"/>
          <p:nvPr/>
        </p:nvSpPr>
        <p:spPr>
          <a:xfrm>
            <a:off x="3601807" y="3524289"/>
            <a:ext cx="2207701" cy="206449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zh-CN" altLang="en-US" sz="1000" dirty="0">
                <a:solidFill>
                  <a:schemeClr val="tx1">
                    <a:lumMod val="75000"/>
                    <a:lumOff val="25000"/>
                  </a:schemeClr>
                </a:solidFill>
                <a:latin typeface="+mn-ea"/>
              </a:rPr>
              <a:t>通联支付：</a:t>
            </a:r>
            <a:r>
              <a:rPr lang="zh-CN" altLang="en-US" sz="1000" dirty="0">
                <a:solidFill>
                  <a:schemeClr val="tx1">
                    <a:lumMod val="75000"/>
                    <a:lumOff val="25000"/>
                  </a:schemeClr>
                </a:solidFill>
                <a:latin typeface="Raleway" panose="020B0503030101060003" pitchFamily="34" charset="0"/>
              </a:rPr>
              <a:t>提供支付收款、以及根据平台客户需求，实现资金清分的金融科技服务</a:t>
            </a:r>
            <a:endParaRPr lang="en-US" altLang="zh-CN" sz="1000" dirty="0">
              <a:solidFill>
                <a:schemeClr val="tx1">
                  <a:lumMod val="75000"/>
                  <a:lumOff val="25000"/>
                </a:schemeClr>
              </a:solidFill>
              <a:latin typeface="+mn-ea"/>
            </a:endParaRPr>
          </a:p>
          <a:p>
            <a:pPr marL="0" indent="0">
              <a:lnSpc>
                <a:spcPts val="1900"/>
              </a:lnSpc>
              <a:spcBef>
                <a:spcPts val="0"/>
              </a:spcBef>
              <a:buNone/>
            </a:pP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合作银行：</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1</a:t>
            </a:r>
            <a:r>
              <a:rPr lang="zh-CN" altLang="en-US" sz="1000" dirty="0">
                <a:solidFill>
                  <a:schemeClr val="tx1">
                    <a:lumMod val="75000"/>
                    <a:lumOff val="25000"/>
                  </a:schemeClr>
                </a:solidFill>
                <a:latin typeface="+mn-ea"/>
              </a:rPr>
              <a:t>）为客户</a:t>
            </a:r>
            <a:r>
              <a:rPr lang="zh-CN" altLang="en-US" sz="1000" b="1" dirty="0">
                <a:solidFill>
                  <a:srgbClr val="2E75B6"/>
                </a:solidFill>
                <a:latin typeface="+mn-ea"/>
              </a:rPr>
              <a:t>及客户平台</a:t>
            </a:r>
            <a:r>
              <a:rPr lang="zh-CN" altLang="en-US" sz="1000" dirty="0">
                <a:solidFill>
                  <a:schemeClr val="tx1">
                    <a:lumMod val="75000"/>
                    <a:lumOff val="25000"/>
                  </a:schemeClr>
                </a:solidFill>
                <a:latin typeface="+mn-ea"/>
              </a:rPr>
              <a:t>用户开立用于资金管理的专用银行账户；</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2</a:t>
            </a:r>
            <a:r>
              <a:rPr lang="zh-CN" altLang="en-US" sz="1000" dirty="0">
                <a:solidFill>
                  <a:schemeClr val="tx1">
                    <a:lumMod val="75000"/>
                    <a:lumOff val="25000"/>
                  </a:schemeClr>
                </a:solidFill>
                <a:latin typeface="+mn-ea"/>
              </a:rPr>
              <a:t>）负责客户后续资金的账务管理及资金处理。</a:t>
            </a:r>
            <a:endParaRPr lang="en-US" altLang="zh-CN" sz="1000" dirty="0">
              <a:solidFill>
                <a:schemeClr val="tx1">
                  <a:lumMod val="75000"/>
                  <a:lumOff val="25000"/>
                </a:schemeClr>
              </a:solidFill>
              <a:latin typeface="+mn-ea"/>
            </a:endParaRPr>
          </a:p>
        </p:txBody>
      </p:sp>
      <p:sp>
        <p:nvSpPr>
          <p:cNvPr id="4" name="Subtitle 2"/>
          <p:cNvSpPr txBox="1"/>
          <p:nvPr/>
        </p:nvSpPr>
        <p:spPr>
          <a:xfrm>
            <a:off x="6400875" y="3524289"/>
            <a:ext cx="2207701" cy="18512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zh-CN" altLang="en-US" sz="1000" dirty="0">
                <a:solidFill>
                  <a:schemeClr val="tx1">
                    <a:lumMod val="75000"/>
                    <a:lumOff val="25000"/>
                  </a:schemeClr>
                </a:solidFill>
                <a:latin typeface="+mn-ea"/>
              </a:rPr>
              <a:t>通联支付：提供账户服务管理的技术服务；</a:t>
            </a:r>
            <a:endParaRPr lang="zh-CN" altLang="en-US" sz="1000" dirty="0">
              <a:solidFill>
                <a:schemeClr val="tx1">
                  <a:lumMod val="75000"/>
                  <a:lumOff val="25000"/>
                </a:schemeClr>
              </a:solidFill>
              <a:latin typeface="+mn-ea"/>
            </a:endParaRPr>
          </a:p>
          <a:p>
            <a:pPr marL="0" indent="0">
              <a:lnSpc>
                <a:spcPts val="1900"/>
              </a:lnSpc>
              <a:spcBef>
                <a:spcPts val="0"/>
              </a:spcBef>
              <a:buNone/>
            </a:pP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合作银行：</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1</a:t>
            </a:r>
            <a:r>
              <a:rPr lang="zh-CN" altLang="en-US" sz="1000" dirty="0">
                <a:solidFill>
                  <a:schemeClr val="tx1">
                    <a:lumMod val="75000"/>
                    <a:lumOff val="25000"/>
                  </a:schemeClr>
                </a:solidFill>
                <a:latin typeface="+mn-ea"/>
              </a:rPr>
              <a:t>）为客户开立用于资金管理的专用银行账户；</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2</a:t>
            </a:r>
            <a:r>
              <a:rPr lang="zh-CN" altLang="en-US" sz="1000" dirty="0">
                <a:solidFill>
                  <a:schemeClr val="tx1">
                    <a:lumMod val="75000"/>
                    <a:lumOff val="25000"/>
                  </a:schemeClr>
                </a:solidFill>
                <a:latin typeface="+mn-ea"/>
              </a:rPr>
              <a:t>）负责客户后续资金的管理及处理。</a:t>
            </a:r>
            <a:endParaRPr lang="zh-CN" altLang="en-US" sz="1000" dirty="0">
              <a:solidFill>
                <a:schemeClr val="tx1">
                  <a:lumMod val="75000"/>
                  <a:lumOff val="25000"/>
                </a:schemeClr>
              </a:solidFill>
              <a:latin typeface="+mn-ea"/>
            </a:endParaRPr>
          </a:p>
        </p:txBody>
      </p:sp>
      <p:sp>
        <p:nvSpPr>
          <p:cNvPr id="5" name="Subtitle 2"/>
          <p:cNvSpPr txBox="1"/>
          <p:nvPr/>
        </p:nvSpPr>
        <p:spPr>
          <a:xfrm>
            <a:off x="9028141" y="3371779"/>
            <a:ext cx="2520758" cy="320032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900"/>
              </a:lnSpc>
              <a:spcBef>
                <a:spcPts val="0"/>
              </a:spcBef>
              <a:buNone/>
            </a:pPr>
            <a:r>
              <a:rPr lang="zh-CN" altLang="en-US" sz="1000" dirty="0">
                <a:solidFill>
                  <a:schemeClr val="tx1">
                    <a:lumMod val="75000"/>
                    <a:lumOff val="25000"/>
                  </a:schemeClr>
                </a:solidFill>
                <a:latin typeface="+mn-ea"/>
              </a:rPr>
              <a:t>通联支付：</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1</a:t>
            </a:r>
            <a:r>
              <a:rPr lang="zh-CN" altLang="en-US" sz="1000" dirty="0">
                <a:solidFill>
                  <a:schemeClr val="tx1">
                    <a:lumMod val="75000"/>
                    <a:lumOff val="25000"/>
                  </a:schemeClr>
                </a:solidFill>
                <a:latin typeface="+mn-ea"/>
              </a:rPr>
              <a:t>）提供账户服务管理的技术服务；</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2</a:t>
            </a:r>
            <a:r>
              <a:rPr lang="zh-CN" altLang="en-US" sz="1000" dirty="0">
                <a:solidFill>
                  <a:schemeClr val="tx1">
                    <a:lumMod val="75000"/>
                    <a:lumOff val="25000"/>
                  </a:schemeClr>
                </a:solidFill>
                <a:latin typeface="+mn-ea"/>
              </a:rPr>
              <a:t>）银行资金划拨至通联备付金后，由通联支付完成后续客户资金付款操作的处理模式。</a:t>
            </a:r>
            <a:endParaRPr lang="zh-CN" altLang="en-US" sz="1000" dirty="0">
              <a:solidFill>
                <a:schemeClr val="tx1">
                  <a:lumMod val="75000"/>
                  <a:lumOff val="25000"/>
                </a:schemeClr>
              </a:solidFill>
              <a:latin typeface="+mn-ea"/>
            </a:endParaRPr>
          </a:p>
          <a:p>
            <a:pPr marL="0" indent="0">
              <a:lnSpc>
                <a:spcPts val="1900"/>
              </a:lnSpc>
              <a:spcBef>
                <a:spcPts val="0"/>
              </a:spcBef>
              <a:buNone/>
            </a:pP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合作银行：</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1</a:t>
            </a:r>
            <a:r>
              <a:rPr lang="zh-CN" altLang="en-US" sz="1000" dirty="0">
                <a:solidFill>
                  <a:schemeClr val="tx1">
                    <a:lumMod val="75000"/>
                    <a:lumOff val="25000"/>
                  </a:schemeClr>
                </a:solidFill>
                <a:latin typeface="+mn-ea"/>
              </a:rPr>
              <a:t>）为客户开立用于资金管理的专用银行账户；</a:t>
            </a:r>
            <a:endParaRPr lang="en-US" altLang="zh-CN" sz="1000" dirty="0">
              <a:solidFill>
                <a:schemeClr val="tx1">
                  <a:lumMod val="75000"/>
                  <a:lumOff val="25000"/>
                </a:schemeClr>
              </a:solidFill>
              <a:latin typeface="+mn-ea"/>
            </a:endParaRPr>
          </a:p>
          <a:p>
            <a:pPr marL="0" indent="0">
              <a:lnSpc>
                <a:spcPts val="1900"/>
              </a:lnSpc>
              <a:spcBef>
                <a:spcPts val="0"/>
              </a:spcBef>
              <a:buNone/>
            </a:pPr>
            <a:r>
              <a:rPr lang="zh-CN" altLang="en-US" sz="1000" dirty="0">
                <a:solidFill>
                  <a:schemeClr val="tx1">
                    <a:lumMod val="75000"/>
                    <a:lumOff val="25000"/>
                  </a:schemeClr>
                </a:solidFill>
                <a:latin typeface="+mn-ea"/>
              </a:rPr>
              <a:t>（</a:t>
            </a:r>
            <a:r>
              <a:rPr lang="en-US" altLang="zh-CN" sz="1000" dirty="0">
                <a:solidFill>
                  <a:schemeClr val="tx1">
                    <a:lumMod val="75000"/>
                    <a:lumOff val="25000"/>
                  </a:schemeClr>
                </a:solidFill>
                <a:latin typeface="+mn-ea"/>
              </a:rPr>
              <a:t>2</a:t>
            </a:r>
            <a:r>
              <a:rPr lang="zh-CN" altLang="en-US" sz="1000" dirty="0">
                <a:solidFill>
                  <a:schemeClr val="tx1">
                    <a:lumMod val="75000"/>
                    <a:lumOff val="25000"/>
                  </a:schemeClr>
                </a:solidFill>
                <a:latin typeface="+mn-ea"/>
              </a:rPr>
              <a:t>）客户平台用户发起向绑定银行账户付款申请时，由合作银行将资金划拨至通联支付备付金账户。</a:t>
            </a:r>
            <a:endParaRPr lang="zh-CN" altLang="en-US" sz="1000" dirty="0">
              <a:solidFill>
                <a:schemeClr val="tx1">
                  <a:lumMod val="75000"/>
                  <a:lumOff val="25000"/>
                </a:schemeClr>
              </a:solidFill>
              <a:latin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交易及</a:t>
            </a:r>
            <a:r>
              <a:rPr lang="zh-CN" altLang="en-US" dirty="0"/>
              <a:t>资金流</a:t>
            </a:r>
            <a:endParaRPr lang="zh-CN" altLang="en-US" dirty="0"/>
          </a:p>
        </p:txBody>
      </p:sp>
      <p:pic>
        <p:nvPicPr>
          <p:cNvPr id="6" name="图片 5"/>
          <p:cNvPicPr>
            <a:picLocks noChangeAspect="1"/>
          </p:cNvPicPr>
          <p:nvPr/>
        </p:nvPicPr>
        <p:blipFill>
          <a:blip r:embed="rId1"/>
          <a:stretch>
            <a:fillRect/>
          </a:stretch>
        </p:blipFill>
        <p:spPr>
          <a:xfrm>
            <a:off x="1432454" y="1811854"/>
            <a:ext cx="8312679" cy="4726427"/>
          </a:xfrm>
          <a:prstGeom prst="rect">
            <a:avLst/>
          </a:prstGeom>
        </p:spPr>
      </p:pic>
      <p:sp>
        <p:nvSpPr>
          <p:cNvPr id="9" name="TextBox 19"/>
          <p:cNvSpPr txBox="1"/>
          <p:nvPr/>
        </p:nvSpPr>
        <p:spPr>
          <a:xfrm>
            <a:off x="667748" y="1171468"/>
            <a:ext cx="8494633" cy="677108"/>
          </a:xfrm>
          <a:prstGeom prst="rect">
            <a:avLst/>
          </a:prstGeom>
          <a:noFill/>
        </p:spPr>
        <p:txBody>
          <a:bodyPr wrap="none" rtlCol="0">
            <a:spAutoFit/>
          </a:bodyPr>
          <a:lstStyle/>
          <a:p>
            <a:r>
              <a:rPr lang="zh-CN" altLang="en-US" dirty="0">
                <a:latin typeface="Mont Heavy DEMO" panose="00000A00000000000000" pitchFamily="50" charset="0"/>
              </a:rPr>
              <a:t>通联管理模式下信息流、资金流示意图，不同客户业务场景</a:t>
            </a:r>
            <a:r>
              <a:rPr lang="zh-CN" altLang="en-US" dirty="0">
                <a:solidFill>
                  <a:srgbClr val="000000"/>
                </a:solidFill>
                <a:effectLst/>
                <a:latin typeface="微软雅黑" panose="020B0503020204020204" pitchFamily="34" charset="-122"/>
                <a:ea typeface="微软雅黑" panose="020B0503020204020204" pitchFamily="34" charset="-122"/>
              </a:rPr>
              <a:t>可根据实际情况调整。</a:t>
            </a:r>
            <a:endParaRPr lang="zh-CN" altLang="en-US" dirty="0"/>
          </a:p>
          <a:p>
            <a:endParaRPr lang="en-US" sz="2000" dirty="0">
              <a:solidFill>
                <a:srgbClr val="FF0000"/>
              </a:solidFill>
              <a:latin typeface="Mont Heavy DEMO" panose="00000A00000000000000" pitchFamily="50"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sym typeface="+mn-ea"/>
              </a:rPr>
              <a:t>交易及资金流</a:t>
            </a:r>
            <a:endParaRPr lang="zh-CN" altLang="en-US" dirty="0"/>
          </a:p>
        </p:txBody>
      </p:sp>
      <p:pic>
        <p:nvPicPr>
          <p:cNvPr id="5" name="图片 4"/>
          <p:cNvPicPr>
            <a:picLocks noChangeAspect="1"/>
          </p:cNvPicPr>
          <p:nvPr/>
        </p:nvPicPr>
        <p:blipFill>
          <a:blip r:embed="rId1"/>
          <a:stretch>
            <a:fillRect/>
          </a:stretch>
        </p:blipFill>
        <p:spPr>
          <a:xfrm>
            <a:off x="1563817" y="1856404"/>
            <a:ext cx="8998625" cy="4562683"/>
          </a:xfrm>
          <a:prstGeom prst="rect">
            <a:avLst/>
          </a:prstGeom>
        </p:spPr>
      </p:pic>
      <p:sp>
        <p:nvSpPr>
          <p:cNvPr id="8" name="TextBox 19"/>
          <p:cNvSpPr txBox="1"/>
          <p:nvPr/>
        </p:nvSpPr>
        <p:spPr>
          <a:xfrm>
            <a:off x="667748" y="1171468"/>
            <a:ext cx="8513869" cy="677108"/>
          </a:xfrm>
          <a:prstGeom prst="rect">
            <a:avLst/>
          </a:prstGeom>
          <a:noFill/>
        </p:spPr>
        <p:txBody>
          <a:bodyPr wrap="none" rtlCol="0">
            <a:spAutoFit/>
          </a:bodyPr>
          <a:lstStyle/>
          <a:p>
            <a:r>
              <a:rPr lang="zh-CN" altLang="en-US" dirty="0">
                <a:latin typeface="Mont Heavy DEMO" panose="00000A00000000000000" pitchFamily="50" charset="0"/>
              </a:rPr>
              <a:t>银行托管模式下信息流、资金流示意图，不同客户业务场景</a:t>
            </a:r>
            <a:r>
              <a:rPr lang="zh-CN" altLang="en-US" dirty="0">
                <a:solidFill>
                  <a:srgbClr val="000000"/>
                </a:solidFill>
                <a:effectLst/>
                <a:latin typeface="微软雅黑" panose="020B0503020204020204" pitchFamily="34" charset="-122"/>
                <a:ea typeface="微软雅黑" panose="020B0503020204020204" pitchFamily="34" charset="-122"/>
              </a:rPr>
              <a:t>可根据实际情况调整。</a:t>
            </a:r>
            <a:endParaRPr lang="zh-CN" altLang="en-US" dirty="0"/>
          </a:p>
          <a:p>
            <a:endParaRPr lang="en-US" sz="2000" dirty="0">
              <a:solidFill>
                <a:srgbClr val="FF0000"/>
              </a:solidFill>
              <a:latin typeface="Mont Heavy DEMO" panose="00000A00000000000000" pitchFamily="50"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回单样式</a:t>
            </a:r>
            <a:endParaRPr lang="zh-CN" altLang="en-US" dirty="0"/>
          </a:p>
        </p:txBody>
      </p:sp>
      <p:sp>
        <p:nvSpPr>
          <p:cNvPr id="2" name="文本框 1"/>
          <p:cNvSpPr txBox="1"/>
          <p:nvPr/>
        </p:nvSpPr>
        <p:spPr>
          <a:xfrm>
            <a:off x="2549585" y="1266743"/>
            <a:ext cx="2235200" cy="430887"/>
          </a:xfrm>
          <a:prstGeom prst="rect">
            <a:avLst/>
          </a:prstGeom>
          <a:noFill/>
        </p:spPr>
        <p:txBody>
          <a:bodyPr wrap="square" rtlCol="0">
            <a:spAutoFit/>
          </a:bodyPr>
          <a:lstStyle/>
          <a:p>
            <a:r>
              <a:rPr kumimoji="1" lang="zh-CN" altLang="en-US" sz="2200" dirty="0"/>
              <a:t>通联管理</a:t>
            </a:r>
            <a:endParaRPr kumimoji="1" lang="en-US" altLang="zh-CN" sz="2200" dirty="0"/>
          </a:p>
        </p:txBody>
      </p:sp>
      <p:sp>
        <p:nvSpPr>
          <p:cNvPr id="3" name="文本框 2"/>
          <p:cNvSpPr txBox="1"/>
          <p:nvPr/>
        </p:nvSpPr>
        <p:spPr>
          <a:xfrm>
            <a:off x="8225767" y="1264986"/>
            <a:ext cx="2235200" cy="430887"/>
          </a:xfrm>
          <a:prstGeom prst="rect">
            <a:avLst/>
          </a:prstGeom>
          <a:noFill/>
        </p:spPr>
        <p:txBody>
          <a:bodyPr wrap="square" rtlCol="0">
            <a:spAutoFit/>
          </a:bodyPr>
          <a:lstStyle/>
          <a:p>
            <a:r>
              <a:rPr kumimoji="1" lang="zh-CN" altLang="en-US" sz="2200" dirty="0"/>
              <a:t>银行托管</a:t>
            </a:r>
            <a:endParaRPr kumimoji="1" lang="zh-CN" altLang="en-US" sz="2200" dirty="0"/>
          </a:p>
        </p:txBody>
      </p:sp>
      <p:pic>
        <p:nvPicPr>
          <p:cNvPr id="4" name="图片 3"/>
          <p:cNvPicPr>
            <a:picLocks noChangeAspect="1"/>
          </p:cNvPicPr>
          <p:nvPr/>
        </p:nvPicPr>
        <p:blipFill>
          <a:blip r:embed="rId1"/>
          <a:stretch>
            <a:fillRect/>
          </a:stretch>
        </p:blipFill>
        <p:spPr>
          <a:xfrm>
            <a:off x="344490" y="2730523"/>
            <a:ext cx="5879526" cy="3295294"/>
          </a:xfrm>
          <a:prstGeom prst="rect">
            <a:avLst/>
          </a:prstGeom>
        </p:spPr>
      </p:pic>
      <p:pic>
        <p:nvPicPr>
          <p:cNvPr id="5" name="图片 4"/>
          <p:cNvPicPr>
            <a:picLocks noChangeAspect="1"/>
          </p:cNvPicPr>
          <p:nvPr/>
        </p:nvPicPr>
        <p:blipFill>
          <a:blip r:embed="rId2"/>
          <a:stretch>
            <a:fillRect/>
          </a:stretch>
        </p:blipFill>
        <p:spPr>
          <a:xfrm>
            <a:off x="6418266" y="2719922"/>
            <a:ext cx="5173212" cy="3274887"/>
          </a:xfrm>
          <a:prstGeom prst="rect">
            <a:avLst/>
          </a:prstGeom>
        </p:spPr>
      </p:pic>
      <p:sp>
        <p:nvSpPr>
          <p:cNvPr id="8" name="矩形: 圆角 133"/>
          <p:cNvSpPr/>
          <p:nvPr/>
        </p:nvSpPr>
        <p:spPr>
          <a:xfrm>
            <a:off x="1629434" y="1852545"/>
            <a:ext cx="3155351" cy="430887"/>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kumimoji="1" lang="zh-CN" altLang="en-US" sz="1200" dirty="0">
                <a:solidFill>
                  <a:schemeClr val="tx1"/>
                </a:solidFill>
                <a:latin typeface="微软雅黑" panose="020B0503020204020204" pitchFamily="34" charset="-122"/>
                <a:ea typeface="微软雅黑" panose="020B0503020204020204" pitchFamily="34" charset="-122"/>
              </a:rPr>
              <a:t>提供提现交易的回单</a:t>
            </a:r>
            <a:endParaRPr kumimoji="1" lang="en-US" altLang="zh-CN" sz="1200" dirty="0">
              <a:solidFill>
                <a:schemeClr val="tx1"/>
              </a:solidFill>
              <a:latin typeface="微软雅黑" panose="020B0503020204020204" pitchFamily="34" charset="-122"/>
              <a:ea typeface="微软雅黑" panose="020B0503020204020204" pitchFamily="34" charset="-122"/>
            </a:endParaRPr>
          </a:p>
        </p:txBody>
      </p:sp>
      <p:sp>
        <p:nvSpPr>
          <p:cNvPr id="10" name="矩形: 圆角 133"/>
          <p:cNvSpPr/>
          <p:nvPr/>
        </p:nvSpPr>
        <p:spPr>
          <a:xfrm>
            <a:off x="7305616" y="1852545"/>
            <a:ext cx="3373886" cy="73538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kumimoji="1" lang="zh-CN" altLang="en-US" sz="1200" dirty="0">
                <a:solidFill>
                  <a:schemeClr val="tx1"/>
                </a:solidFill>
                <a:latin typeface="微软雅黑" panose="020B0503020204020204" pitchFamily="34" charset="-122"/>
                <a:ea typeface="微软雅黑" panose="020B0503020204020204" pitchFamily="34" charset="-122"/>
              </a:rPr>
              <a:t>已合作的中信 银行、江苏苏商银行均支持入金、出金及内部转账交易的电子回单</a:t>
            </a:r>
            <a:endParaRPr kumimoji="1" lang="en-US" altLang="zh-CN" sz="1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Placeholder 34"/>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27" r="27"/>
          <a:stretch>
            <a:fillRect/>
          </a:stretch>
        </p:blipFill>
        <p:spPr/>
      </p:pic>
      <p:sp>
        <p:nvSpPr>
          <p:cNvPr id="8" name="Freeform 7"/>
          <p:cNvSpPr>
            <a:spLocks noEditPoints="1"/>
          </p:cNvSpPr>
          <p:nvPr/>
        </p:nvSpPr>
        <p:spPr bwMode="auto">
          <a:xfrm>
            <a:off x="0" y="-27391"/>
            <a:ext cx="12192000" cy="6877311"/>
          </a:xfrm>
          <a:custGeom>
            <a:avLst/>
            <a:gdLst>
              <a:gd name="T0" fmla="*/ 2904 w 4101"/>
              <a:gd name="T1" fmla="*/ 482 h 2310"/>
              <a:gd name="T2" fmla="*/ 2881 w 4101"/>
              <a:gd name="T3" fmla="*/ 472 h 2310"/>
              <a:gd name="T4" fmla="*/ 2881 w 4101"/>
              <a:gd name="T5" fmla="*/ 427 h 2310"/>
              <a:gd name="T6" fmla="*/ 3173 w 4101"/>
              <a:gd name="T7" fmla="*/ 140 h 2310"/>
              <a:gd name="T8" fmla="*/ 3196 w 4101"/>
              <a:gd name="T9" fmla="*/ 130 h 2310"/>
              <a:gd name="T10" fmla="*/ 3219 w 4101"/>
              <a:gd name="T11" fmla="*/ 140 h 2310"/>
              <a:gd name="T12" fmla="*/ 3219 w 4101"/>
              <a:gd name="T13" fmla="*/ 185 h 2310"/>
              <a:gd name="T14" fmla="*/ 2927 w 4101"/>
              <a:gd name="T15" fmla="*/ 472 h 2310"/>
              <a:gd name="T16" fmla="*/ 2904 w 4101"/>
              <a:gd name="T17" fmla="*/ 482 h 2310"/>
              <a:gd name="T18" fmla="*/ 3516 w 4101"/>
              <a:gd name="T19" fmla="*/ 0 h 2310"/>
              <a:gd name="T20" fmla="*/ 0 w 4101"/>
              <a:gd name="T21" fmla="*/ 0 h 2310"/>
              <a:gd name="T22" fmla="*/ 0 w 4101"/>
              <a:gd name="T23" fmla="*/ 2310 h 2310"/>
              <a:gd name="T24" fmla="*/ 4101 w 4101"/>
              <a:gd name="T25" fmla="*/ 2310 h 2310"/>
              <a:gd name="T26" fmla="*/ 4101 w 4101"/>
              <a:gd name="T27" fmla="*/ 89 h 2310"/>
              <a:gd name="T28" fmla="*/ 3513 w 4101"/>
              <a:gd name="T29" fmla="*/ 676 h 2310"/>
              <a:gd name="T30" fmla="*/ 3345 w 4101"/>
              <a:gd name="T31" fmla="*/ 746 h 2310"/>
              <a:gd name="T32" fmla="*/ 3176 w 4101"/>
              <a:gd name="T33" fmla="*/ 676 h 2310"/>
              <a:gd name="T34" fmla="*/ 3176 w 4101"/>
              <a:gd name="T35" fmla="*/ 339 h 2310"/>
              <a:gd name="T36" fmla="*/ 3516 w 4101"/>
              <a:gd name="T37"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01" h="2310">
                <a:moveTo>
                  <a:pt x="2904" y="482"/>
                </a:moveTo>
                <a:cubicBezTo>
                  <a:pt x="2896" y="482"/>
                  <a:pt x="2887" y="478"/>
                  <a:pt x="2881" y="472"/>
                </a:cubicBezTo>
                <a:cubicBezTo>
                  <a:pt x="2869" y="460"/>
                  <a:pt x="2869" y="439"/>
                  <a:pt x="2881" y="427"/>
                </a:cubicBezTo>
                <a:cubicBezTo>
                  <a:pt x="3173" y="140"/>
                  <a:pt x="3173" y="140"/>
                  <a:pt x="3173" y="140"/>
                </a:cubicBezTo>
                <a:cubicBezTo>
                  <a:pt x="3179" y="133"/>
                  <a:pt x="3187" y="130"/>
                  <a:pt x="3196" y="130"/>
                </a:cubicBezTo>
                <a:cubicBezTo>
                  <a:pt x="3204" y="130"/>
                  <a:pt x="3212" y="133"/>
                  <a:pt x="3219" y="140"/>
                </a:cubicBezTo>
                <a:cubicBezTo>
                  <a:pt x="3231" y="152"/>
                  <a:pt x="3231" y="173"/>
                  <a:pt x="3219" y="185"/>
                </a:cubicBezTo>
                <a:cubicBezTo>
                  <a:pt x="2927" y="472"/>
                  <a:pt x="2927" y="472"/>
                  <a:pt x="2927" y="472"/>
                </a:cubicBezTo>
                <a:cubicBezTo>
                  <a:pt x="2920" y="478"/>
                  <a:pt x="2912" y="482"/>
                  <a:pt x="2904" y="482"/>
                </a:cubicBezTo>
                <a:moveTo>
                  <a:pt x="3516" y="0"/>
                </a:moveTo>
                <a:cubicBezTo>
                  <a:pt x="0" y="0"/>
                  <a:pt x="0" y="0"/>
                  <a:pt x="0" y="0"/>
                </a:cubicBezTo>
                <a:cubicBezTo>
                  <a:pt x="0" y="2310"/>
                  <a:pt x="0" y="2310"/>
                  <a:pt x="0" y="2310"/>
                </a:cubicBezTo>
                <a:cubicBezTo>
                  <a:pt x="4101" y="2310"/>
                  <a:pt x="4101" y="2310"/>
                  <a:pt x="4101" y="2310"/>
                </a:cubicBezTo>
                <a:cubicBezTo>
                  <a:pt x="4101" y="89"/>
                  <a:pt x="4101" y="89"/>
                  <a:pt x="4101" y="89"/>
                </a:cubicBezTo>
                <a:cubicBezTo>
                  <a:pt x="3513" y="676"/>
                  <a:pt x="3513" y="676"/>
                  <a:pt x="3513" y="676"/>
                </a:cubicBezTo>
                <a:cubicBezTo>
                  <a:pt x="3467" y="723"/>
                  <a:pt x="3406" y="746"/>
                  <a:pt x="3345" y="746"/>
                </a:cubicBezTo>
                <a:cubicBezTo>
                  <a:pt x="3284" y="746"/>
                  <a:pt x="3223" y="723"/>
                  <a:pt x="3176" y="676"/>
                </a:cubicBezTo>
                <a:cubicBezTo>
                  <a:pt x="3083" y="583"/>
                  <a:pt x="3083" y="432"/>
                  <a:pt x="3176" y="339"/>
                </a:cubicBezTo>
                <a:cubicBezTo>
                  <a:pt x="3516" y="0"/>
                  <a:pt x="3516" y="0"/>
                  <a:pt x="3516" y="0"/>
                </a:cubicBezTo>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10" name="Freeform 9"/>
          <p:cNvSpPr/>
          <p:nvPr/>
        </p:nvSpPr>
        <p:spPr bwMode="auto">
          <a:xfrm>
            <a:off x="5785556" y="1506175"/>
            <a:ext cx="623860" cy="29708"/>
          </a:xfrm>
          <a:custGeom>
            <a:avLst/>
            <a:gdLst>
              <a:gd name="T0" fmla="*/ 210 w 210"/>
              <a:gd name="T1" fmla="*/ 5 h 10"/>
              <a:gd name="T2" fmla="*/ 204 w 210"/>
              <a:gd name="T3" fmla="*/ 10 h 10"/>
              <a:gd name="T4" fmla="*/ 5 w 210"/>
              <a:gd name="T5" fmla="*/ 10 h 10"/>
              <a:gd name="T6" fmla="*/ 0 w 210"/>
              <a:gd name="T7" fmla="*/ 5 h 10"/>
              <a:gd name="T8" fmla="*/ 5 w 210"/>
              <a:gd name="T9" fmla="*/ 0 h 10"/>
              <a:gd name="T10" fmla="*/ 204 w 210"/>
              <a:gd name="T11" fmla="*/ 0 h 10"/>
              <a:gd name="T12" fmla="*/ 210 w 210"/>
              <a:gd name="T13" fmla="*/ 5 h 10"/>
            </a:gdLst>
            <a:ahLst/>
            <a:cxnLst>
              <a:cxn ang="0">
                <a:pos x="T0" y="T1"/>
              </a:cxn>
              <a:cxn ang="0">
                <a:pos x="T2" y="T3"/>
              </a:cxn>
              <a:cxn ang="0">
                <a:pos x="T4" y="T5"/>
              </a:cxn>
              <a:cxn ang="0">
                <a:pos x="T6" y="T7"/>
              </a:cxn>
              <a:cxn ang="0">
                <a:pos x="T8" y="T9"/>
              </a:cxn>
              <a:cxn ang="0">
                <a:pos x="T10" y="T11"/>
              </a:cxn>
              <a:cxn ang="0">
                <a:pos x="T12" y="T13"/>
              </a:cxn>
            </a:cxnLst>
            <a:rect l="0" t="0" r="r" b="b"/>
            <a:pathLst>
              <a:path w="210" h="10">
                <a:moveTo>
                  <a:pt x="210" y="5"/>
                </a:moveTo>
                <a:cubicBezTo>
                  <a:pt x="210" y="8"/>
                  <a:pt x="207" y="10"/>
                  <a:pt x="204" y="10"/>
                </a:cubicBezTo>
                <a:cubicBezTo>
                  <a:pt x="5" y="10"/>
                  <a:pt x="5" y="10"/>
                  <a:pt x="5" y="10"/>
                </a:cubicBezTo>
                <a:cubicBezTo>
                  <a:pt x="3" y="10"/>
                  <a:pt x="0" y="8"/>
                  <a:pt x="0" y="5"/>
                </a:cubicBezTo>
                <a:cubicBezTo>
                  <a:pt x="0" y="2"/>
                  <a:pt x="3" y="0"/>
                  <a:pt x="5" y="0"/>
                </a:cubicBezTo>
                <a:cubicBezTo>
                  <a:pt x="204" y="0"/>
                  <a:pt x="204" y="0"/>
                  <a:pt x="204" y="0"/>
                </a:cubicBezTo>
                <a:cubicBezTo>
                  <a:pt x="207" y="0"/>
                  <a:pt x="210" y="2"/>
                  <a:pt x="210" y="5"/>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nvGrpSpPr>
          <p:cNvPr id="28" name="Group 27"/>
          <p:cNvGrpSpPr/>
          <p:nvPr/>
        </p:nvGrpSpPr>
        <p:grpSpPr>
          <a:xfrm>
            <a:off x="4185801" y="6150960"/>
            <a:ext cx="3728305" cy="17825"/>
            <a:chOff x="4185801" y="6150960"/>
            <a:chExt cx="3728305" cy="17825"/>
          </a:xfrm>
        </p:grpSpPr>
        <p:sp>
          <p:nvSpPr>
            <p:cNvPr id="25" name="Freeform 24"/>
            <p:cNvSpPr>
              <a:spLocks noEditPoints="1"/>
            </p:cNvSpPr>
            <p:nvPr/>
          </p:nvSpPr>
          <p:spPr bwMode="auto">
            <a:xfrm>
              <a:off x="4185801" y="6150960"/>
              <a:ext cx="1356153" cy="17825"/>
            </a:xfrm>
            <a:custGeom>
              <a:avLst/>
              <a:gdLst>
                <a:gd name="T0" fmla="*/ 146 w 456"/>
                <a:gd name="T1" fmla="*/ 0 h 6"/>
                <a:gd name="T2" fmla="*/ 146 w 456"/>
                <a:gd name="T3" fmla="*/ 6 h 6"/>
                <a:gd name="T4" fmla="*/ 169 w 456"/>
                <a:gd name="T5" fmla="*/ 3 h 6"/>
                <a:gd name="T6" fmla="*/ 164 w 456"/>
                <a:gd name="T7" fmla="*/ 3 h 6"/>
                <a:gd name="T8" fmla="*/ 169 w 456"/>
                <a:gd name="T9" fmla="*/ 3 h 6"/>
                <a:gd name="T10" fmla="*/ 228 w 456"/>
                <a:gd name="T11" fmla="*/ 0 h 6"/>
                <a:gd name="T12" fmla="*/ 228 w 456"/>
                <a:gd name="T13" fmla="*/ 6 h 6"/>
                <a:gd name="T14" fmla="*/ 190 w 456"/>
                <a:gd name="T15" fmla="*/ 3 h 6"/>
                <a:gd name="T16" fmla="*/ 184 w 456"/>
                <a:gd name="T17" fmla="*/ 3 h 6"/>
                <a:gd name="T18" fmla="*/ 190 w 456"/>
                <a:gd name="T19" fmla="*/ 3 h 6"/>
                <a:gd name="T20" fmla="*/ 207 w 456"/>
                <a:gd name="T21" fmla="*/ 0 h 6"/>
                <a:gd name="T22" fmla="*/ 207 w 456"/>
                <a:gd name="T23" fmla="*/ 6 h 6"/>
                <a:gd name="T24" fmla="*/ 313 w 456"/>
                <a:gd name="T25" fmla="*/ 3 h 6"/>
                <a:gd name="T26" fmla="*/ 307 w 456"/>
                <a:gd name="T27" fmla="*/ 3 h 6"/>
                <a:gd name="T28" fmla="*/ 313 w 456"/>
                <a:gd name="T29" fmla="*/ 3 h 6"/>
                <a:gd name="T30" fmla="*/ 248 w 456"/>
                <a:gd name="T31" fmla="*/ 0 h 6"/>
                <a:gd name="T32" fmla="*/ 248 w 456"/>
                <a:gd name="T33" fmla="*/ 6 h 6"/>
                <a:gd name="T34" fmla="*/ 292 w 456"/>
                <a:gd name="T35" fmla="*/ 3 h 6"/>
                <a:gd name="T36" fmla="*/ 287 w 456"/>
                <a:gd name="T37" fmla="*/ 3 h 6"/>
                <a:gd name="T38" fmla="*/ 292 w 456"/>
                <a:gd name="T39" fmla="*/ 3 h 6"/>
                <a:gd name="T40" fmla="*/ 105 w 456"/>
                <a:gd name="T41" fmla="*/ 0 h 6"/>
                <a:gd name="T42" fmla="*/ 105 w 456"/>
                <a:gd name="T43" fmla="*/ 6 h 6"/>
                <a:gd name="T44" fmla="*/ 26 w 456"/>
                <a:gd name="T45" fmla="*/ 3 h 6"/>
                <a:gd name="T46" fmla="*/ 20 w 456"/>
                <a:gd name="T47" fmla="*/ 3 h 6"/>
                <a:gd name="T48" fmla="*/ 26 w 456"/>
                <a:gd name="T49" fmla="*/ 3 h 6"/>
                <a:gd name="T50" fmla="*/ 2 w 456"/>
                <a:gd name="T51" fmla="*/ 0 h 6"/>
                <a:gd name="T52" fmla="*/ 2 w 456"/>
                <a:gd name="T53" fmla="*/ 6 h 6"/>
                <a:gd name="T54" fmla="*/ 46 w 456"/>
                <a:gd name="T55" fmla="*/ 3 h 6"/>
                <a:gd name="T56" fmla="*/ 41 w 456"/>
                <a:gd name="T57" fmla="*/ 3 h 6"/>
                <a:gd name="T58" fmla="*/ 46 w 456"/>
                <a:gd name="T59" fmla="*/ 3 h 6"/>
                <a:gd name="T60" fmla="*/ 330 w 456"/>
                <a:gd name="T61" fmla="*/ 0 h 6"/>
                <a:gd name="T62" fmla="*/ 330 w 456"/>
                <a:gd name="T63" fmla="*/ 6 h 6"/>
                <a:gd name="T64" fmla="*/ 67 w 456"/>
                <a:gd name="T65" fmla="*/ 3 h 6"/>
                <a:gd name="T66" fmla="*/ 61 w 456"/>
                <a:gd name="T67" fmla="*/ 3 h 6"/>
                <a:gd name="T68" fmla="*/ 67 w 456"/>
                <a:gd name="T69" fmla="*/ 3 h 6"/>
                <a:gd name="T70" fmla="*/ 125 w 456"/>
                <a:gd name="T71" fmla="*/ 0 h 6"/>
                <a:gd name="T72" fmla="*/ 125 w 456"/>
                <a:gd name="T73" fmla="*/ 6 h 6"/>
                <a:gd name="T74" fmla="*/ 87 w 456"/>
                <a:gd name="T75" fmla="*/ 3 h 6"/>
                <a:gd name="T76" fmla="*/ 82 w 456"/>
                <a:gd name="T77" fmla="*/ 3 h 6"/>
                <a:gd name="T78" fmla="*/ 87 w 456"/>
                <a:gd name="T79" fmla="*/ 3 h 6"/>
                <a:gd name="T80" fmla="*/ 269 w 456"/>
                <a:gd name="T81" fmla="*/ 0 h 6"/>
                <a:gd name="T82" fmla="*/ 269 w 456"/>
                <a:gd name="T83" fmla="*/ 6 h 6"/>
                <a:gd name="T84" fmla="*/ 436 w 456"/>
                <a:gd name="T85" fmla="*/ 3 h 6"/>
                <a:gd name="T86" fmla="*/ 430 w 456"/>
                <a:gd name="T87" fmla="*/ 3 h 6"/>
                <a:gd name="T88" fmla="*/ 436 w 456"/>
                <a:gd name="T89" fmla="*/ 3 h 6"/>
                <a:gd name="T90" fmla="*/ 351 w 456"/>
                <a:gd name="T91" fmla="*/ 0 h 6"/>
                <a:gd name="T92" fmla="*/ 351 w 456"/>
                <a:gd name="T93" fmla="*/ 6 h 6"/>
                <a:gd name="T94" fmla="*/ 395 w 456"/>
                <a:gd name="T95" fmla="*/ 3 h 6"/>
                <a:gd name="T96" fmla="*/ 389 w 456"/>
                <a:gd name="T97" fmla="*/ 3 h 6"/>
                <a:gd name="T98" fmla="*/ 395 w 456"/>
                <a:gd name="T99" fmla="*/ 3 h 6"/>
                <a:gd name="T100" fmla="*/ 371 w 456"/>
                <a:gd name="T101" fmla="*/ 0 h 6"/>
                <a:gd name="T102" fmla="*/ 371 w 456"/>
                <a:gd name="T103" fmla="*/ 6 h 6"/>
                <a:gd name="T104" fmla="*/ 415 w 456"/>
                <a:gd name="T105" fmla="*/ 3 h 6"/>
                <a:gd name="T106" fmla="*/ 409 w 456"/>
                <a:gd name="T107" fmla="*/ 3 h 6"/>
                <a:gd name="T108" fmla="*/ 415 w 456"/>
                <a:gd name="T109" fmla="*/ 3 h 6"/>
                <a:gd name="T110" fmla="*/ 453 w 456"/>
                <a:gd name="T111" fmla="*/ 0 h 6"/>
                <a:gd name="T112" fmla="*/ 453 w 456"/>
                <a:gd name="T11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6" h="6">
                  <a:moveTo>
                    <a:pt x="149" y="3"/>
                  </a:moveTo>
                  <a:cubicBezTo>
                    <a:pt x="149" y="1"/>
                    <a:pt x="148" y="0"/>
                    <a:pt x="146" y="0"/>
                  </a:cubicBezTo>
                  <a:cubicBezTo>
                    <a:pt x="144" y="0"/>
                    <a:pt x="143" y="1"/>
                    <a:pt x="143" y="3"/>
                  </a:cubicBezTo>
                  <a:cubicBezTo>
                    <a:pt x="143" y="5"/>
                    <a:pt x="144" y="6"/>
                    <a:pt x="146" y="6"/>
                  </a:cubicBezTo>
                  <a:cubicBezTo>
                    <a:pt x="148" y="6"/>
                    <a:pt x="149" y="5"/>
                    <a:pt x="149" y="3"/>
                  </a:cubicBezTo>
                  <a:close/>
                  <a:moveTo>
                    <a:pt x="169" y="3"/>
                  </a:moveTo>
                  <a:cubicBezTo>
                    <a:pt x="169" y="1"/>
                    <a:pt x="168" y="0"/>
                    <a:pt x="166" y="0"/>
                  </a:cubicBezTo>
                  <a:cubicBezTo>
                    <a:pt x="165" y="0"/>
                    <a:pt x="164" y="1"/>
                    <a:pt x="164" y="3"/>
                  </a:cubicBezTo>
                  <a:cubicBezTo>
                    <a:pt x="164" y="5"/>
                    <a:pt x="165" y="6"/>
                    <a:pt x="166" y="6"/>
                  </a:cubicBezTo>
                  <a:cubicBezTo>
                    <a:pt x="168" y="6"/>
                    <a:pt x="169" y="5"/>
                    <a:pt x="169" y="3"/>
                  </a:cubicBezTo>
                  <a:close/>
                  <a:moveTo>
                    <a:pt x="231" y="3"/>
                  </a:moveTo>
                  <a:cubicBezTo>
                    <a:pt x="231" y="1"/>
                    <a:pt x="230" y="0"/>
                    <a:pt x="228" y="0"/>
                  </a:cubicBezTo>
                  <a:cubicBezTo>
                    <a:pt x="226" y="0"/>
                    <a:pt x="225" y="1"/>
                    <a:pt x="225" y="3"/>
                  </a:cubicBezTo>
                  <a:cubicBezTo>
                    <a:pt x="225" y="5"/>
                    <a:pt x="226" y="6"/>
                    <a:pt x="228" y="6"/>
                  </a:cubicBezTo>
                  <a:cubicBezTo>
                    <a:pt x="230" y="6"/>
                    <a:pt x="231" y="5"/>
                    <a:pt x="231" y="3"/>
                  </a:cubicBezTo>
                  <a:close/>
                  <a:moveTo>
                    <a:pt x="190" y="3"/>
                  </a:moveTo>
                  <a:cubicBezTo>
                    <a:pt x="190" y="1"/>
                    <a:pt x="189" y="0"/>
                    <a:pt x="187" y="0"/>
                  </a:cubicBezTo>
                  <a:cubicBezTo>
                    <a:pt x="185" y="0"/>
                    <a:pt x="184" y="1"/>
                    <a:pt x="184" y="3"/>
                  </a:cubicBezTo>
                  <a:cubicBezTo>
                    <a:pt x="184" y="5"/>
                    <a:pt x="185" y="6"/>
                    <a:pt x="187" y="6"/>
                  </a:cubicBezTo>
                  <a:cubicBezTo>
                    <a:pt x="189" y="6"/>
                    <a:pt x="190" y="5"/>
                    <a:pt x="190" y="3"/>
                  </a:cubicBezTo>
                  <a:close/>
                  <a:moveTo>
                    <a:pt x="210" y="3"/>
                  </a:moveTo>
                  <a:cubicBezTo>
                    <a:pt x="210" y="1"/>
                    <a:pt x="209" y="0"/>
                    <a:pt x="207" y="0"/>
                  </a:cubicBezTo>
                  <a:cubicBezTo>
                    <a:pt x="206" y="0"/>
                    <a:pt x="205" y="1"/>
                    <a:pt x="205" y="3"/>
                  </a:cubicBezTo>
                  <a:cubicBezTo>
                    <a:pt x="205" y="5"/>
                    <a:pt x="206" y="6"/>
                    <a:pt x="207" y="6"/>
                  </a:cubicBezTo>
                  <a:cubicBezTo>
                    <a:pt x="209" y="6"/>
                    <a:pt x="210" y="5"/>
                    <a:pt x="210" y="3"/>
                  </a:cubicBezTo>
                  <a:close/>
                  <a:moveTo>
                    <a:pt x="313" y="3"/>
                  </a:moveTo>
                  <a:cubicBezTo>
                    <a:pt x="313" y="1"/>
                    <a:pt x="312" y="0"/>
                    <a:pt x="310" y="0"/>
                  </a:cubicBezTo>
                  <a:cubicBezTo>
                    <a:pt x="308" y="0"/>
                    <a:pt x="307" y="1"/>
                    <a:pt x="307" y="3"/>
                  </a:cubicBezTo>
                  <a:cubicBezTo>
                    <a:pt x="307" y="5"/>
                    <a:pt x="308" y="6"/>
                    <a:pt x="310" y="6"/>
                  </a:cubicBezTo>
                  <a:cubicBezTo>
                    <a:pt x="312" y="6"/>
                    <a:pt x="313" y="5"/>
                    <a:pt x="313" y="3"/>
                  </a:cubicBezTo>
                  <a:close/>
                  <a:moveTo>
                    <a:pt x="251" y="3"/>
                  </a:moveTo>
                  <a:cubicBezTo>
                    <a:pt x="251" y="1"/>
                    <a:pt x="250" y="0"/>
                    <a:pt x="248" y="0"/>
                  </a:cubicBezTo>
                  <a:cubicBezTo>
                    <a:pt x="247" y="0"/>
                    <a:pt x="246" y="1"/>
                    <a:pt x="246" y="3"/>
                  </a:cubicBezTo>
                  <a:cubicBezTo>
                    <a:pt x="246" y="5"/>
                    <a:pt x="247" y="6"/>
                    <a:pt x="248" y="6"/>
                  </a:cubicBezTo>
                  <a:cubicBezTo>
                    <a:pt x="250" y="6"/>
                    <a:pt x="251" y="5"/>
                    <a:pt x="251" y="3"/>
                  </a:cubicBezTo>
                  <a:close/>
                  <a:moveTo>
                    <a:pt x="292" y="3"/>
                  </a:moveTo>
                  <a:cubicBezTo>
                    <a:pt x="292" y="1"/>
                    <a:pt x="291" y="0"/>
                    <a:pt x="289" y="0"/>
                  </a:cubicBezTo>
                  <a:cubicBezTo>
                    <a:pt x="288" y="0"/>
                    <a:pt x="287" y="1"/>
                    <a:pt x="287" y="3"/>
                  </a:cubicBezTo>
                  <a:cubicBezTo>
                    <a:pt x="287" y="5"/>
                    <a:pt x="288" y="6"/>
                    <a:pt x="289" y="6"/>
                  </a:cubicBezTo>
                  <a:cubicBezTo>
                    <a:pt x="291" y="6"/>
                    <a:pt x="292" y="5"/>
                    <a:pt x="292" y="3"/>
                  </a:cubicBezTo>
                  <a:close/>
                  <a:moveTo>
                    <a:pt x="108" y="3"/>
                  </a:moveTo>
                  <a:cubicBezTo>
                    <a:pt x="108" y="1"/>
                    <a:pt x="107" y="0"/>
                    <a:pt x="105" y="0"/>
                  </a:cubicBezTo>
                  <a:cubicBezTo>
                    <a:pt x="103" y="0"/>
                    <a:pt x="102" y="1"/>
                    <a:pt x="102" y="3"/>
                  </a:cubicBezTo>
                  <a:cubicBezTo>
                    <a:pt x="102" y="5"/>
                    <a:pt x="103" y="6"/>
                    <a:pt x="105" y="6"/>
                  </a:cubicBezTo>
                  <a:cubicBezTo>
                    <a:pt x="107" y="6"/>
                    <a:pt x="108" y="5"/>
                    <a:pt x="108" y="3"/>
                  </a:cubicBezTo>
                  <a:close/>
                  <a:moveTo>
                    <a:pt x="26" y="3"/>
                  </a:moveTo>
                  <a:cubicBezTo>
                    <a:pt x="26" y="1"/>
                    <a:pt x="25" y="0"/>
                    <a:pt x="23" y="0"/>
                  </a:cubicBezTo>
                  <a:cubicBezTo>
                    <a:pt x="21" y="0"/>
                    <a:pt x="20" y="1"/>
                    <a:pt x="20" y="3"/>
                  </a:cubicBezTo>
                  <a:cubicBezTo>
                    <a:pt x="20" y="5"/>
                    <a:pt x="21" y="6"/>
                    <a:pt x="23" y="6"/>
                  </a:cubicBezTo>
                  <a:cubicBezTo>
                    <a:pt x="25" y="6"/>
                    <a:pt x="26" y="5"/>
                    <a:pt x="26" y="3"/>
                  </a:cubicBezTo>
                  <a:close/>
                  <a:moveTo>
                    <a:pt x="5" y="3"/>
                  </a:moveTo>
                  <a:cubicBezTo>
                    <a:pt x="5" y="1"/>
                    <a:pt x="4" y="0"/>
                    <a:pt x="2" y="0"/>
                  </a:cubicBezTo>
                  <a:cubicBezTo>
                    <a:pt x="1" y="0"/>
                    <a:pt x="0" y="1"/>
                    <a:pt x="0" y="3"/>
                  </a:cubicBezTo>
                  <a:cubicBezTo>
                    <a:pt x="0" y="5"/>
                    <a:pt x="1" y="6"/>
                    <a:pt x="2" y="6"/>
                  </a:cubicBezTo>
                  <a:cubicBezTo>
                    <a:pt x="4" y="6"/>
                    <a:pt x="5" y="5"/>
                    <a:pt x="5" y="3"/>
                  </a:cubicBezTo>
                  <a:close/>
                  <a:moveTo>
                    <a:pt x="46" y="3"/>
                  </a:moveTo>
                  <a:cubicBezTo>
                    <a:pt x="46" y="1"/>
                    <a:pt x="45" y="0"/>
                    <a:pt x="43" y="0"/>
                  </a:cubicBezTo>
                  <a:cubicBezTo>
                    <a:pt x="42" y="0"/>
                    <a:pt x="41" y="1"/>
                    <a:pt x="41" y="3"/>
                  </a:cubicBezTo>
                  <a:cubicBezTo>
                    <a:pt x="41" y="5"/>
                    <a:pt x="42" y="6"/>
                    <a:pt x="43" y="6"/>
                  </a:cubicBezTo>
                  <a:cubicBezTo>
                    <a:pt x="45" y="6"/>
                    <a:pt x="46" y="5"/>
                    <a:pt x="46" y="3"/>
                  </a:cubicBezTo>
                  <a:close/>
                  <a:moveTo>
                    <a:pt x="333" y="3"/>
                  </a:moveTo>
                  <a:cubicBezTo>
                    <a:pt x="333" y="1"/>
                    <a:pt x="332" y="0"/>
                    <a:pt x="330" y="0"/>
                  </a:cubicBezTo>
                  <a:cubicBezTo>
                    <a:pt x="329" y="0"/>
                    <a:pt x="328" y="1"/>
                    <a:pt x="328" y="3"/>
                  </a:cubicBezTo>
                  <a:cubicBezTo>
                    <a:pt x="328" y="5"/>
                    <a:pt x="329" y="6"/>
                    <a:pt x="330" y="6"/>
                  </a:cubicBezTo>
                  <a:cubicBezTo>
                    <a:pt x="332" y="6"/>
                    <a:pt x="333" y="5"/>
                    <a:pt x="333" y="3"/>
                  </a:cubicBezTo>
                  <a:close/>
                  <a:moveTo>
                    <a:pt x="67" y="3"/>
                  </a:moveTo>
                  <a:cubicBezTo>
                    <a:pt x="67" y="1"/>
                    <a:pt x="66" y="0"/>
                    <a:pt x="64" y="0"/>
                  </a:cubicBezTo>
                  <a:cubicBezTo>
                    <a:pt x="62" y="0"/>
                    <a:pt x="61" y="1"/>
                    <a:pt x="61" y="3"/>
                  </a:cubicBezTo>
                  <a:cubicBezTo>
                    <a:pt x="61" y="5"/>
                    <a:pt x="62" y="6"/>
                    <a:pt x="64" y="6"/>
                  </a:cubicBezTo>
                  <a:cubicBezTo>
                    <a:pt x="66" y="6"/>
                    <a:pt x="67" y="5"/>
                    <a:pt x="67" y="3"/>
                  </a:cubicBezTo>
                  <a:close/>
                  <a:moveTo>
                    <a:pt x="128" y="3"/>
                  </a:moveTo>
                  <a:cubicBezTo>
                    <a:pt x="128" y="1"/>
                    <a:pt x="127" y="0"/>
                    <a:pt x="125" y="0"/>
                  </a:cubicBezTo>
                  <a:cubicBezTo>
                    <a:pt x="124" y="0"/>
                    <a:pt x="123" y="1"/>
                    <a:pt x="123" y="3"/>
                  </a:cubicBezTo>
                  <a:cubicBezTo>
                    <a:pt x="123" y="5"/>
                    <a:pt x="124" y="6"/>
                    <a:pt x="125" y="6"/>
                  </a:cubicBezTo>
                  <a:cubicBezTo>
                    <a:pt x="127" y="6"/>
                    <a:pt x="128" y="5"/>
                    <a:pt x="128" y="3"/>
                  </a:cubicBezTo>
                  <a:close/>
                  <a:moveTo>
                    <a:pt x="87" y="3"/>
                  </a:moveTo>
                  <a:cubicBezTo>
                    <a:pt x="87" y="1"/>
                    <a:pt x="86" y="0"/>
                    <a:pt x="84" y="0"/>
                  </a:cubicBezTo>
                  <a:cubicBezTo>
                    <a:pt x="83" y="0"/>
                    <a:pt x="82" y="1"/>
                    <a:pt x="82" y="3"/>
                  </a:cubicBezTo>
                  <a:cubicBezTo>
                    <a:pt x="82" y="5"/>
                    <a:pt x="83" y="6"/>
                    <a:pt x="84" y="6"/>
                  </a:cubicBezTo>
                  <a:cubicBezTo>
                    <a:pt x="86" y="6"/>
                    <a:pt x="87" y="5"/>
                    <a:pt x="87" y="3"/>
                  </a:cubicBezTo>
                  <a:close/>
                  <a:moveTo>
                    <a:pt x="272" y="3"/>
                  </a:moveTo>
                  <a:cubicBezTo>
                    <a:pt x="272" y="1"/>
                    <a:pt x="271" y="0"/>
                    <a:pt x="269" y="0"/>
                  </a:cubicBezTo>
                  <a:cubicBezTo>
                    <a:pt x="267" y="0"/>
                    <a:pt x="266" y="1"/>
                    <a:pt x="266" y="3"/>
                  </a:cubicBezTo>
                  <a:cubicBezTo>
                    <a:pt x="266" y="5"/>
                    <a:pt x="267" y="6"/>
                    <a:pt x="269" y="6"/>
                  </a:cubicBezTo>
                  <a:cubicBezTo>
                    <a:pt x="271" y="6"/>
                    <a:pt x="272" y="5"/>
                    <a:pt x="272" y="3"/>
                  </a:cubicBezTo>
                  <a:close/>
                  <a:moveTo>
                    <a:pt x="436" y="3"/>
                  </a:moveTo>
                  <a:cubicBezTo>
                    <a:pt x="436" y="1"/>
                    <a:pt x="435" y="0"/>
                    <a:pt x="433" y="0"/>
                  </a:cubicBezTo>
                  <a:cubicBezTo>
                    <a:pt x="431" y="0"/>
                    <a:pt x="430" y="1"/>
                    <a:pt x="430" y="3"/>
                  </a:cubicBezTo>
                  <a:cubicBezTo>
                    <a:pt x="430" y="5"/>
                    <a:pt x="431" y="6"/>
                    <a:pt x="433" y="6"/>
                  </a:cubicBezTo>
                  <a:cubicBezTo>
                    <a:pt x="434" y="6"/>
                    <a:pt x="436" y="5"/>
                    <a:pt x="436" y="3"/>
                  </a:cubicBezTo>
                  <a:close/>
                  <a:moveTo>
                    <a:pt x="354" y="3"/>
                  </a:moveTo>
                  <a:cubicBezTo>
                    <a:pt x="354" y="1"/>
                    <a:pt x="353" y="0"/>
                    <a:pt x="351" y="0"/>
                  </a:cubicBezTo>
                  <a:cubicBezTo>
                    <a:pt x="349" y="0"/>
                    <a:pt x="348" y="1"/>
                    <a:pt x="348" y="3"/>
                  </a:cubicBezTo>
                  <a:cubicBezTo>
                    <a:pt x="348" y="5"/>
                    <a:pt x="349" y="6"/>
                    <a:pt x="351" y="6"/>
                  </a:cubicBezTo>
                  <a:cubicBezTo>
                    <a:pt x="353" y="6"/>
                    <a:pt x="354" y="5"/>
                    <a:pt x="354" y="3"/>
                  </a:cubicBezTo>
                  <a:close/>
                  <a:moveTo>
                    <a:pt x="395" y="3"/>
                  </a:moveTo>
                  <a:cubicBezTo>
                    <a:pt x="395" y="1"/>
                    <a:pt x="394" y="0"/>
                    <a:pt x="392" y="0"/>
                  </a:cubicBezTo>
                  <a:cubicBezTo>
                    <a:pt x="390" y="0"/>
                    <a:pt x="389" y="1"/>
                    <a:pt x="389" y="3"/>
                  </a:cubicBezTo>
                  <a:cubicBezTo>
                    <a:pt x="389" y="5"/>
                    <a:pt x="390" y="6"/>
                    <a:pt x="392" y="6"/>
                  </a:cubicBezTo>
                  <a:cubicBezTo>
                    <a:pt x="393" y="6"/>
                    <a:pt x="395" y="5"/>
                    <a:pt x="395" y="3"/>
                  </a:cubicBezTo>
                  <a:close/>
                  <a:moveTo>
                    <a:pt x="374" y="3"/>
                  </a:moveTo>
                  <a:cubicBezTo>
                    <a:pt x="374" y="1"/>
                    <a:pt x="373" y="0"/>
                    <a:pt x="371" y="0"/>
                  </a:cubicBezTo>
                  <a:cubicBezTo>
                    <a:pt x="370" y="0"/>
                    <a:pt x="368" y="1"/>
                    <a:pt x="368" y="3"/>
                  </a:cubicBezTo>
                  <a:cubicBezTo>
                    <a:pt x="368" y="5"/>
                    <a:pt x="370" y="6"/>
                    <a:pt x="371" y="6"/>
                  </a:cubicBezTo>
                  <a:cubicBezTo>
                    <a:pt x="373" y="6"/>
                    <a:pt x="374" y="5"/>
                    <a:pt x="374" y="3"/>
                  </a:cubicBezTo>
                  <a:close/>
                  <a:moveTo>
                    <a:pt x="415" y="3"/>
                  </a:moveTo>
                  <a:cubicBezTo>
                    <a:pt x="415" y="1"/>
                    <a:pt x="414" y="0"/>
                    <a:pt x="412" y="0"/>
                  </a:cubicBezTo>
                  <a:cubicBezTo>
                    <a:pt x="411" y="0"/>
                    <a:pt x="409" y="1"/>
                    <a:pt x="409" y="3"/>
                  </a:cubicBezTo>
                  <a:cubicBezTo>
                    <a:pt x="409" y="5"/>
                    <a:pt x="411" y="6"/>
                    <a:pt x="412" y="6"/>
                  </a:cubicBezTo>
                  <a:cubicBezTo>
                    <a:pt x="414" y="6"/>
                    <a:pt x="415" y="5"/>
                    <a:pt x="415" y="3"/>
                  </a:cubicBezTo>
                  <a:close/>
                  <a:moveTo>
                    <a:pt x="456" y="3"/>
                  </a:moveTo>
                  <a:cubicBezTo>
                    <a:pt x="456" y="1"/>
                    <a:pt x="455" y="0"/>
                    <a:pt x="453" y="0"/>
                  </a:cubicBezTo>
                  <a:cubicBezTo>
                    <a:pt x="452" y="0"/>
                    <a:pt x="450" y="1"/>
                    <a:pt x="450" y="3"/>
                  </a:cubicBezTo>
                  <a:cubicBezTo>
                    <a:pt x="450" y="5"/>
                    <a:pt x="452" y="6"/>
                    <a:pt x="453" y="6"/>
                  </a:cubicBezTo>
                  <a:cubicBezTo>
                    <a:pt x="455" y="6"/>
                    <a:pt x="456" y="5"/>
                    <a:pt x="456" y="3"/>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6554983" y="6150960"/>
              <a:ext cx="1359123" cy="17825"/>
            </a:xfrm>
            <a:custGeom>
              <a:avLst/>
              <a:gdLst>
                <a:gd name="T0" fmla="*/ 147 w 457"/>
                <a:gd name="T1" fmla="*/ 0 h 6"/>
                <a:gd name="T2" fmla="*/ 147 w 457"/>
                <a:gd name="T3" fmla="*/ 6 h 6"/>
                <a:gd name="T4" fmla="*/ 170 w 457"/>
                <a:gd name="T5" fmla="*/ 3 h 6"/>
                <a:gd name="T6" fmla="*/ 164 w 457"/>
                <a:gd name="T7" fmla="*/ 3 h 6"/>
                <a:gd name="T8" fmla="*/ 170 w 457"/>
                <a:gd name="T9" fmla="*/ 3 h 6"/>
                <a:gd name="T10" fmla="*/ 229 w 457"/>
                <a:gd name="T11" fmla="*/ 0 h 6"/>
                <a:gd name="T12" fmla="*/ 229 w 457"/>
                <a:gd name="T13" fmla="*/ 6 h 6"/>
                <a:gd name="T14" fmla="*/ 190 w 457"/>
                <a:gd name="T15" fmla="*/ 3 h 6"/>
                <a:gd name="T16" fmla="*/ 185 w 457"/>
                <a:gd name="T17" fmla="*/ 3 h 6"/>
                <a:gd name="T18" fmla="*/ 190 w 457"/>
                <a:gd name="T19" fmla="*/ 3 h 6"/>
                <a:gd name="T20" fmla="*/ 208 w 457"/>
                <a:gd name="T21" fmla="*/ 0 h 6"/>
                <a:gd name="T22" fmla="*/ 208 w 457"/>
                <a:gd name="T23" fmla="*/ 6 h 6"/>
                <a:gd name="T24" fmla="*/ 313 w 457"/>
                <a:gd name="T25" fmla="*/ 3 h 6"/>
                <a:gd name="T26" fmla="*/ 308 w 457"/>
                <a:gd name="T27" fmla="*/ 3 h 6"/>
                <a:gd name="T28" fmla="*/ 313 w 457"/>
                <a:gd name="T29" fmla="*/ 3 h 6"/>
                <a:gd name="T30" fmla="*/ 249 w 457"/>
                <a:gd name="T31" fmla="*/ 0 h 6"/>
                <a:gd name="T32" fmla="*/ 249 w 457"/>
                <a:gd name="T33" fmla="*/ 6 h 6"/>
                <a:gd name="T34" fmla="*/ 293 w 457"/>
                <a:gd name="T35" fmla="*/ 3 h 6"/>
                <a:gd name="T36" fmla="*/ 287 w 457"/>
                <a:gd name="T37" fmla="*/ 3 h 6"/>
                <a:gd name="T38" fmla="*/ 293 w 457"/>
                <a:gd name="T39" fmla="*/ 3 h 6"/>
                <a:gd name="T40" fmla="*/ 106 w 457"/>
                <a:gd name="T41" fmla="*/ 0 h 6"/>
                <a:gd name="T42" fmla="*/ 106 w 457"/>
                <a:gd name="T43" fmla="*/ 6 h 6"/>
                <a:gd name="T44" fmla="*/ 27 w 457"/>
                <a:gd name="T45" fmla="*/ 3 h 6"/>
                <a:gd name="T46" fmla="*/ 21 w 457"/>
                <a:gd name="T47" fmla="*/ 3 h 6"/>
                <a:gd name="T48" fmla="*/ 27 w 457"/>
                <a:gd name="T49" fmla="*/ 3 h 6"/>
                <a:gd name="T50" fmla="*/ 3 w 457"/>
                <a:gd name="T51" fmla="*/ 0 h 6"/>
                <a:gd name="T52" fmla="*/ 3 w 457"/>
                <a:gd name="T53" fmla="*/ 6 h 6"/>
                <a:gd name="T54" fmla="*/ 47 w 457"/>
                <a:gd name="T55" fmla="*/ 3 h 6"/>
                <a:gd name="T56" fmla="*/ 41 w 457"/>
                <a:gd name="T57" fmla="*/ 3 h 6"/>
                <a:gd name="T58" fmla="*/ 47 w 457"/>
                <a:gd name="T59" fmla="*/ 3 h 6"/>
                <a:gd name="T60" fmla="*/ 331 w 457"/>
                <a:gd name="T61" fmla="*/ 0 h 6"/>
                <a:gd name="T62" fmla="*/ 331 w 457"/>
                <a:gd name="T63" fmla="*/ 6 h 6"/>
                <a:gd name="T64" fmla="*/ 68 w 457"/>
                <a:gd name="T65" fmla="*/ 3 h 6"/>
                <a:gd name="T66" fmla="*/ 62 w 457"/>
                <a:gd name="T67" fmla="*/ 3 h 6"/>
                <a:gd name="T68" fmla="*/ 68 w 457"/>
                <a:gd name="T69" fmla="*/ 3 h 6"/>
                <a:gd name="T70" fmla="*/ 126 w 457"/>
                <a:gd name="T71" fmla="*/ 0 h 6"/>
                <a:gd name="T72" fmla="*/ 126 w 457"/>
                <a:gd name="T73" fmla="*/ 6 h 6"/>
                <a:gd name="T74" fmla="*/ 88 w 457"/>
                <a:gd name="T75" fmla="*/ 3 h 6"/>
                <a:gd name="T76" fmla="*/ 82 w 457"/>
                <a:gd name="T77" fmla="*/ 3 h 6"/>
                <a:gd name="T78" fmla="*/ 88 w 457"/>
                <a:gd name="T79" fmla="*/ 3 h 6"/>
                <a:gd name="T80" fmla="*/ 270 w 457"/>
                <a:gd name="T81" fmla="*/ 0 h 6"/>
                <a:gd name="T82" fmla="*/ 270 w 457"/>
                <a:gd name="T83" fmla="*/ 6 h 6"/>
                <a:gd name="T84" fmla="*/ 436 w 457"/>
                <a:gd name="T85" fmla="*/ 3 h 6"/>
                <a:gd name="T86" fmla="*/ 431 w 457"/>
                <a:gd name="T87" fmla="*/ 3 h 6"/>
                <a:gd name="T88" fmla="*/ 436 w 457"/>
                <a:gd name="T89" fmla="*/ 3 h 6"/>
                <a:gd name="T90" fmla="*/ 352 w 457"/>
                <a:gd name="T91" fmla="*/ 0 h 6"/>
                <a:gd name="T92" fmla="*/ 352 w 457"/>
                <a:gd name="T93" fmla="*/ 6 h 6"/>
                <a:gd name="T94" fmla="*/ 395 w 457"/>
                <a:gd name="T95" fmla="*/ 3 h 6"/>
                <a:gd name="T96" fmla="*/ 390 w 457"/>
                <a:gd name="T97" fmla="*/ 3 h 6"/>
                <a:gd name="T98" fmla="*/ 395 w 457"/>
                <a:gd name="T99" fmla="*/ 3 h 6"/>
                <a:gd name="T100" fmla="*/ 372 w 457"/>
                <a:gd name="T101" fmla="*/ 0 h 6"/>
                <a:gd name="T102" fmla="*/ 372 w 457"/>
                <a:gd name="T103" fmla="*/ 6 h 6"/>
                <a:gd name="T104" fmla="*/ 416 w 457"/>
                <a:gd name="T105" fmla="*/ 3 h 6"/>
                <a:gd name="T106" fmla="*/ 410 w 457"/>
                <a:gd name="T107" fmla="*/ 3 h 6"/>
                <a:gd name="T108" fmla="*/ 416 w 457"/>
                <a:gd name="T109" fmla="*/ 3 h 6"/>
                <a:gd name="T110" fmla="*/ 454 w 457"/>
                <a:gd name="T111" fmla="*/ 0 h 6"/>
                <a:gd name="T112" fmla="*/ 454 w 457"/>
                <a:gd name="T113"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57" h="6">
                  <a:moveTo>
                    <a:pt x="149" y="3"/>
                  </a:moveTo>
                  <a:cubicBezTo>
                    <a:pt x="149" y="1"/>
                    <a:pt x="148" y="0"/>
                    <a:pt x="147" y="0"/>
                  </a:cubicBezTo>
                  <a:cubicBezTo>
                    <a:pt x="145" y="0"/>
                    <a:pt x="144" y="1"/>
                    <a:pt x="144" y="3"/>
                  </a:cubicBezTo>
                  <a:cubicBezTo>
                    <a:pt x="144" y="5"/>
                    <a:pt x="145" y="6"/>
                    <a:pt x="147" y="6"/>
                  </a:cubicBezTo>
                  <a:cubicBezTo>
                    <a:pt x="148" y="6"/>
                    <a:pt x="149" y="5"/>
                    <a:pt x="149" y="3"/>
                  </a:cubicBezTo>
                  <a:close/>
                  <a:moveTo>
                    <a:pt x="170" y="3"/>
                  </a:moveTo>
                  <a:cubicBezTo>
                    <a:pt x="170" y="1"/>
                    <a:pt x="169" y="0"/>
                    <a:pt x="167" y="0"/>
                  </a:cubicBezTo>
                  <a:cubicBezTo>
                    <a:pt x="165" y="0"/>
                    <a:pt x="164" y="1"/>
                    <a:pt x="164" y="3"/>
                  </a:cubicBezTo>
                  <a:cubicBezTo>
                    <a:pt x="164" y="5"/>
                    <a:pt x="165" y="6"/>
                    <a:pt x="167" y="6"/>
                  </a:cubicBezTo>
                  <a:cubicBezTo>
                    <a:pt x="169" y="6"/>
                    <a:pt x="170" y="5"/>
                    <a:pt x="170" y="3"/>
                  </a:cubicBezTo>
                  <a:close/>
                  <a:moveTo>
                    <a:pt x="231" y="3"/>
                  </a:moveTo>
                  <a:cubicBezTo>
                    <a:pt x="231" y="1"/>
                    <a:pt x="230" y="0"/>
                    <a:pt x="229" y="0"/>
                  </a:cubicBezTo>
                  <a:cubicBezTo>
                    <a:pt x="227" y="0"/>
                    <a:pt x="226" y="1"/>
                    <a:pt x="226" y="3"/>
                  </a:cubicBezTo>
                  <a:cubicBezTo>
                    <a:pt x="226" y="5"/>
                    <a:pt x="227" y="6"/>
                    <a:pt x="229" y="6"/>
                  </a:cubicBezTo>
                  <a:cubicBezTo>
                    <a:pt x="230" y="6"/>
                    <a:pt x="231" y="5"/>
                    <a:pt x="231" y="3"/>
                  </a:cubicBezTo>
                  <a:close/>
                  <a:moveTo>
                    <a:pt x="190" y="3"/>
                  </a:moveTo>
                  <a:cubicBezTo>
                    <a:pt x="190" y="1"/>
                    <a:pt x="189" y="0"/>
                    <a:pt x="188" y="0"/>
                  </a:cubicBezTo>
                  <a:cubicBezTo>
                    <a:pt x="186" y="0"/>
                    <a:pt x="185" y="1"/>
                    <a:pt x="185" y="3"/>
                  </a:cubicBezTo>
                  <a:cubicBezTo>
                    <a:pt x="185" y="5"/>
                    <a:pt x="186" y="6"/>
                    <a:pt x="188" y="6"/>
                  </a:cubicBezTo>
                  <a:cubicBezTo>
                    <a:pt x="189" y="6"/>
                    <a:pt x="190" y="5"/>
                    <a:pt x="190" y="3"/>
                  </a:cubicBezTo>
                  <a:close/>
                  <a:moveTo>
                    <a:pt x="211" y="3"/>
                  </a:moveTo>
                  <a:cubicBezTo>
                    <a:pt x="211" y="1"/>
                    <a:pt x="210" y="0"/>
                    <a:pt x="208" y="0"/>
                  </a:cubicBezTo>
                  <a:cubicBezTo>
                    <a:pt x="206" y="0"/>
                    <a:pt x="205" y="1"/>
                    <a:pt x="205" y="3"/>
                  </a:cubicBezTo>
                  <a:cubicBezTo>
                    <a:pt x="205" y="5"/>
                    <a:pt x="206" y="6"/>
                    <a:pt x="208" y="6"/>
                  </a:cubicBezTo>
                  <a:cubicBezTo>
                    <a:pt x="210" y="6"/>
                    <a:pt x="211" y="5"/>
                    <a:pt x="211" y="3"/>
                  </a:cubicBezTo>
                  <a:close/>
                  <a:moveTo>
                    <a:pt x="313" y="3"/>
                  </a:moveTo>
                  <a:cubicBezTo>
                    <a:pt x="313" y="1"/>
                    <a:pt x="312" y="0"/>
                    <a:pt x="311" y="0"/>
                  </a:cubicBezTo>
                  <a:cubicBezTo>
                    <a:pt x="309" y="0"/>
                    <a:pt x="308" y="1"/>
                    <a:pt x="308" y="3"/>
                  </a:cubicBezTo>
                  <a:cubicBezTo>
                    <a:pt x="308" y="5"/>
                    <a:pt x="309" y="6"/>
                    <a:pt x="311" y="6"/>
                  </a:cubicBezTo>
                  <a:cubicBezTo>
                    <a:pt x="312" y="6"/>
                    <a:pt x="313" y="5"/>
                    <a:pt x="313" y="3"/>
                  </a:cubicBezTo>
                  <a:close/>
                  <a:moveTo>
                    <a:pt x="252" y="3"/>
                  </a:moveTo>
                  <a:cubicBezTo>
                    <a:pt x="252" y="1"/>
                    <a:pt x="251" y="0"/>
                    <a:pt x="249" y="0"/>
                  </a:cubicBezTo>
                  <a:cubicBezTo>
                    <a:pt x="247" y="0"/>
                    <a:pt x="246" y="1"/>
                    <a:pt x="246" y="3"/>
                  </a:cubicBezTo>
                  <a:cubicBezTo>
                    <a:pt x="246" y="5"/>
                    <a:pt x="247" y="6"/>
                    <a:pt x="249" y="6"/>
                  </a:cubicBezTo>
                  <a:cubicBezTo>
                    <a:pt x="251" y="6"/>
                    <a:pt x="252" y="5"/>
                    <a:pt x="252" y="3"/>
                  </a:cubicBezTo>
                  <a:close/>
                  <a:moveTo>
                    <a:pt x="293" y="3"/>
                  </a:moveTo>
                  <a:cubicBezTo>
                    <a:pt x="293" y="1"/>
                    <a:pt x="292" y="0"/>
                    <a:pt x="290" y="0"/>
                  </a:cubicBezTo>
                  <a:cubicBezTo>
                    <a:pt x="288" y="0"/>
                    <a:pt x="287" y="1"/>
                    <a:pt x="287" y="3"/>
                  </a:cubicBezTo>
                  <a:cubicBezTo>
                    <a:pt x="287" y="5"/>
                    <a:pt x="288" y="6"/>
                    <a:pt x="290" y="6"/>
                  </a:cubicBezTo>
                  <a:cubicBezTo>
                    <a:pt x="292" y="6"/>
                    <a:pt x="293" y="5"/>
                    <a:pt x="293" y="3"/>
                  </a:cubicBezTo>
                  <a:close/>
                  <a:moveTo>
                    <a:pt x="109" y="3"/>
                  </a:moveTo>
                  <a:cubicBezTo>
                    <a:pt x="109" y="1"/>
                    <a:pt x="107" y="0"/>
                    <a:pt x="106" y="0"/>
                  </a:cubicBezTo>
                  <a:cubicBezTo>
                    <a:pt x="104" y="0"/>
                    <a:pt x="103" y="1"/>
                    <a:pt x="103" y="3"/>
                  </a:cubicBezTo>
                  <a:cubicBezTo>
                    <a:pt x="103" y="5"/>
                    <a:pt x="104" y="6"/>
                    <a:pt x="106" y="6"/>
                  </a:cubicBezTo>
                  <a:cubicBezTo>
                    <a:pt x="107" y="6"/>
                    <a:pt x="109" y="5"/>
                    <a:pt x="109" y="3"/>
                  </a:cubicBezTo>
                  <a:close/>
                  <a:moveTo>
                    <a:pt x="27" y="3"/>
                  </a:moveTo>
                  <a:cubicBezTo>
                    <a:pt x="27" y="1"/>
                    <a:pt x="25" y="0"/>
                    <a:pt x="24" y="0"/>
                  </a:cubicBezTo>
                  <a:cubicBezTo>
                    <a:pt x="22" y="0"/>
                    <a:pt x="21" y="1"/>
                    <a:pt x="21" y="3"/>
                  </a:cubicBezTo>
                  <a:cubicBezTo>
                    <a:pt x="21" y="5"/>
                    <a:pt x="22" y="6"/>
                    <a:pt x="24" y="6"/>
                  </a:cubicBezTo>
                  <a:cubicBezTo>
                    <a:pt x="25" y="6"/>
                    <a:pt x="27" y="5"/>
                    <a:pt x="27" y="3"/>
                  </a:cubicBezTo>
                  <a:close/>
                  <a:moveTo>
                    <a:pt x="6" y="3"/>
                  </a:moveTo>
                  <a:cubicBezTo>
                    <a:pt x="6" y="1"/>
                    <a:pt x="5" y="0"/>
                    <a:pt x="3" y="0"/>
                  </a:cubicBezTo>
                  <a:cubicBezTo>
                    <a:pt x="1" y="0"/>
                    <a:pt x="0" y="1"/>
                    <a:pt x="0" y="3"/>
                  </a:cubicBezTo>
                  <a:cubicBezTo>
                    <a:pt x="0" y="5"/>
                    <a:pt x="1" y="6"/>
                    <a:pt x="3" y="6"/>
                  </a:cubicBezTo>
                  <a:cubicBezTo>
                    <a:pt x="5" y="6"/>
                    <a:pt x="6" y="5"/>
                    <a:pt x="6" y="3"/>
                  </a:cubicBezTo>
                  <a:close/>
                  <a:moveTo>
                    <a:pt x="47" y="3"/>
                  </a:moveTo>
                  <a:cubicBezTo>
                    <a:pt x="47" y="1"/>
                    <a:pt x="46" y="0"/>
                    <a:pt x="44" y="0"/>
                  </a:cubicBezTo>
                  <a:cubicBezTo>
                    <a:pt x="42" y="0"/>
                    <a:pt x="41" y="1"/>
                    <a:pt x="41" y="3"/>
                  </a:cubicBezTo>
                  <a:cubicBezTo>
                    <a:pt x="41" y="5"/>
                    <a:pt x="42" y="6"/>
                    <a:pt x="44" y="6"/>
                  </a:cubicBezTo>
                  <a:cubicBezTo>
                    <a:pt x="46" y="6"/>
                    <a:pt x="47" y="5"/>
                    <a:pt x="47" y="3"/>
                  </a:cubicBezTo>
                  <a:close/>
                  <a:moveTo>
                    <a:pt x="334" y="3"/>
                  </a:moveTo>
                  <a:cubicBezTo>
                    <a:pt x="334" y="1"/>
                    <a:pt x="333" y="0"/>
                    <a:pt x="331" y="0"/>
                  </a:cubicBezTo>
                  <a:cubicBezTo>
                    <a:pt x="329" y="0"/>
                    <a:pt x="328" y="1"/>
                    <a:pt x="328" y="3"/>
                  </a:cubicBezTo>
                  <a:cubicBezTo>
                    <a:pt x="328" y="5"/>
                    <a:pt x="329" y="6"/>
                    <a:pt x="331" y="6"/>
                  </a:cubicBezTo>
                  <a:cubicBezTo>
                    <a:pt x="333" y="6"/>
                    <a:pt x="334" y="5"/>
                    <a:pt x="334" y="3"/>
                  </a:cubicBezTo>
                  <a:close/>
                  <a:moveTo>
                    <a:pt x="68" y="3"/>
                  </a:moveTo>
                  <a:cubicBezTo>
                    <a:pt x="68" y="1"/>
                    <a:pt x="66" y="0"/>
                    <a:pt x="65" y="0"/>
                  </a:cubicBezTo>
                  <a:cubicBezTo>
                    <a:pt x="63" y="0"/>
                    <a:pt x="62" y="1"/>
                    <a:pt x="62" y="3"/>
                  </a:cubicBezTo>
                  <a:cubicBezTo>
                    <a:pt x="62" y="5"/>
                    <a:pt x="63" y="6"/>
                    <a:pt x="65" y="6"/>
                  </a:cubicBezTo>
                  <a:cubicBezTo>
                    <a:pt x="66" y="6"/>
                    <a:pt x="68" y="5"/>
                    <a:pt x="68" y="3"/>
                  </a:cubicBezTo>
                  <a:close/>
                  <a:moveTo>
                    <a:pt x="129" y="3"/>
                  </a:moveTo>
                  <a:cubicBezTo>
                    <a:pt x="129" y="1"/>
                    <a:pt x="128" y="0"/>
                    <a:pt x="126" y="0"/>
                  </a:cubicBezTo>
                  <a:cubicBezTo>
                    <a:pt x="124" y="0"/>
                    <a:pt x="123" y="1"/>
                    <a:pt x="123" y="3"/>
                  </a:cubicBezTo>
                  <a:cubicBezTo>
                    <a:pt x="123" y="5"/>
                    <a:pt x="124" y="6"/>
                    <a:pt x="126" y="6"/>
                  </a:cubicBezTo>
                  <a:cubicBezTo>
                    <a:pt x="128" y="6"/>
                    <a:pt x="129" y="5"/>
                    <a:pt x="129" y="3"/>
                  </a:cubicBezTo>
                  <a:close/>
                  <a:moveTo>
                    <a:pt x="88" y="3"/>
                  </a:moveTo>
                  <a:cubicBezTo>
                    <a:pt x="88" y="1"/>
                    <a:pt x="87" y="0"/>
                    <a:pt x="85" y="0"/>
                  </a:cubicBezTo>
                  <a:cubicBezTo>
                    <a:pt x="83" y="0"/>
                    <a:pt x="82" y="1"/>
                    <a:pt x="82" y="3"/>
                  </a:cubicBezTo>
                  <a:cubicBezTo>
                    <a:pt x="82" y="5"/>
                    <a:pt x="83" y="6"/>
                    <a:pt x="85" y="6"/>
                  </a:cubicBezTo>
                  <a:cubicBezTo>
                    <a:pt x="87" y="6"/>
                    <a:pt x="88" y="5"/>
                    <a:pt x="88" y="3"/>
                  </a:cubicBezTo>
                  <a:close/>
                  <a:moveTo>
                    <a:pt x="272" y="3"/>
                  </a:moveTo>
                  <a:cubicBezTo>
                    <a:pt x="272" y="1"/>
                    <a:pt x="271" y="0"/>
                    <a:pt x="270" y="0"/>
                  </a:cubicBezTo>
                  <a:cubicBezTo>
                    <a:pt x="268" y="0"/>
                    <a:pt x="267" y="1"/>
                    <a:pt x="267" y="3"/>
                  </a:cubicBezTo>
                  <a:cubicBezTo>
                    <a:pt x="267" y="5"/>
                    <a:pt x="268" y="6"/>
                    <a:pt x="270" y="6"/>
                  </a:cubicBezTo>
                  <a:cubicBezTo>
                    <a:pt x="271" y="6"/>
                    <a:pt x="272" y="5"/>
                    <a:pt x="272" y="3"/>
                  </a:cubicBezTo>
                  <a:close/>
                  <a:moveTo>
                    <a:pt x="436" y="3"/>
                  </a:moveTo>
                  <a:cubicBezTo>
                    <a:pt x="436" y="1"/>
                    <a:pt x="435" y="0"/>
                    <a:pt x="434" y="0"/>
                  </a:cubicBezTo>
                  <a:cubicBezTo>
                    <a:pt x="432" y="0"/>
                    <a:pt x="431" y="1"/>
                    <a:pt x="431" y="3"/>
                  </a:cubicBezTo>
                  <a:cubicBezTo>
                    <a:pt x="431" y="5"/>
                    <a:pt x="432" y="6"/>
                    <a:pt x="434" y="6"/>
                  </a:cubicBezTo>
                  <a:cubicBezTo>
                    <a:pt x="435" y="6"/>
                    <a:pt x="436" y="5"/>
                    <a:pt x="436" y="3"/>
                  </a:cubicBezTo>
                  <a:close/>
                  <a:moveTo>
                    <a:pt x="354" y="3"/>
                  </a:moveTo>
                  <a:cubicBezTo>
                    <a:pt x="354" y="1"/>
                    <a:pt x="353" y="0"/>
                    <a:pt x="352" y="0"/>
                  </a:cubicBezTo>
                  <a:cubicBezTo>
                    <a:pt x="350" y="0"/>
                    <a:pt x="349" y="1"/>
                    <a:pt x="349" y="3"/>
                  </a:cubicBezTo>
                  <a:cubicBezTo>
                    <a:pt x="349" y="5"/>
                    <a:pt x="350" y="6"/>
                    <a:pt x="352" y="6"/>
                  </a:cubicBezTo>
                  <a:cubicBezTo>
                    <a:pt x="353" y="6"/>
                    <a:pt x="354" y="5"/>
                    <a:pt x="354" y="3"/>
                  </a:cubicBezTo>
                  <a:close/>
                  <a:moveTo>
                    <a:pt x="395" y="3"/>
                  </a:moveTo>
                  <a:cubicBezTo>
                    <a:pt x="395" y="1"/>
                    <a:pt x="394" y="0"/>
                    <a:pt x="393" y="0"/>
                  </a:cubicBezTo>
                  <a:cubicBezTo>
                    <a:pt x="391" y="0"/>
                    <a:pt x="390" y="1"/>
                    <a:pt x="390" y="3"/>
                  </a:cubicBezTo>
                  <a:cubicBezTo>
                    <a:pt x="390" y="5"/>
                    <a:pt x="391" y="6"/>
                    <a:pt x="393" y="6"/>
                  </a:cubicBezTo>
                  <a:cubicBezTo>
                    <a:pt x="394" y="6"/>
                    <a:pt x="395" y="5"/>
                    <a:pt x="395" y="3"/>
                  </a:cubicBezTo>
                  <a:close/>
                  <a:moveTo>
                    <a:pt x="375" y="3"/>
                  </a:moveTo>
                  <a:cubicBezTo>
                    <a:pt x="375" y="1"/>
                    <a:pt x="374" y="0"/>
                    <a:pt x="372" y="0"/>
                  </a:cubicBezTo>
                  <a:cubicBezTo>
                    <a:pt x="370" y="0"/>
                    <a:pt x="369" y="1"/>
                    <a:pt x="369" y="3"/>
                  </a:cubicBezTo>
                  <a:cubicBezTo>
                    <a:pt x="369" y="5"/>
                    <a:pt x="370" y="6"/>
                    <a:pt x="372" y="6"/>
                  </a:cubicBezTo>
                  <a:cubicBezTo>
                    <a:pt x="374" y="6"/>
                    <a:pt x="375" y="5"/>
                    <a:pt x="375" y="3"/>
                  </a:cubicBezTo>
                  <a:close/>
                  <a:moveTo>
                    <a:pt x="416" y="3"/>
                  </a:moveTo>
                  <a:cubicBezTo>
                    <a:pt x="416" y="1"/>
                    <a:pt x="415" y="0"/>
                    <a:pt x="413" y="0"/>
                  </a:cubicBezTo>
                  <a:cubicBezTo>
                    <a:pt x="411" y="0"/>
                    <a:pt x="410" y="1"/>
                    <a:pt x="410" y="3"/>
                  </a:cubicBezTo>
                  <a:cubicBezTo>
                    <a:pt x="410" y="5"/>
                    <a:pt x="411" y="6"/>
                    <a:pt x="413" y="6"/>
                  </a:cubicBezTo>
                  <a:cubicBezTo>
                    <a:pt x="415" y="6"/>
                    <a:pt x="416" y="5"/>
                    <a:pt x="416" y="3"/>
                  </a:cubicBezTo>
                  <a:close/>
                  <a:moveTo>
                    <a:pt x="457" y="3"/>
                  </a:moveTo>
                  <a:cubicBezTo>
                    <a:pt x="457" y="1"/>
                    <a:pt x="456" y="0"/>
                    <a:pt x="454" y="0"/>
                  </a:cubicBezTo>
                  <a:cubicBezTo>
                    <a:pt x="452" y="0"/>
                    <a:pt x="451" y="1"/>
                    <a:pt x="451" y="3"/>
                  </a:cubicBezTo>
                  <a:cubicBezTo>
                    <a:pt x="451" y="5"/>
                    <a:pt x="452" y="6"/>
                    <a:pt x="454" y="6"/>
                  </a:cubicBezTo>
                  <a:cubicBezTo>
                    <a:pt x="456" y="6"/>
                    <a:pt x="457" y="5"/>
                    <a:pt x="457" y="3"/>
                  </a:cubicBez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27" name="Freeform 26"/>
          <p:cNvSpPr>
            <a:spLocks noEditPoints="1"/>
          </p:cNvSpPr>
          <p:nvPr/>
        </p:nvSpPr>
        <p:spPr bwMode="auto">
          <a:xfrm>
            <a:off x="5901416" y="5867253"/>
            <a:ext cx="294105" cy="666936"/>
          </a:xfrm>
          <a:custGeom>
            <a:avLst/>
            <a:gdLst>
              <a:gd name="T0" fmla="*/ 94 w 99"/>
              <a:gd name="T1" fmla="*/ 35 h 224"/>
              <a:gd name="T2" fmla="*/ 31 w 99"/>
              <a:gd name="T3" fmla="*/ 11 h 224"/>
              <a:gd name="T4" fmla="*/ 1 w 99"/>
              <a:gd name="T5" fmla="*/ 56 h 224"/>
              <a:gd name="T6" fmla="*/ 1 w 99"/>
              <a:gd name="T7" fmla="*/ 115 h 224"/>
              <a:gd name="T8" fmla="*/ 2 w 99"/>
              <a:gd name="T9" fmla="*/ 124 h 224"/>
              <a:gd name="T10" fmla="*/ 58 w 99"/>
              <a:gd name="T11" fmla="*/ 163 h 224"/>
              <a:gd name="T12" fmla="*/ 99 w 99"/>
              <a:gd name="T13" fmla="*/ 115 h 224"/>
              <a:gd name="T14" fmla="*/ 99 w 99"/>
              <a:gd name="T15" fmla="*/ 85 h 224"/>
              <a:gd name="T16" fmla="*/ 99 w 99"/>
              <a:gd name="T17" fmla="*/ 85 h 224"/>
              <a:gd name="T18" fmla="*/ 99 w 99"/>
              <a:gd name="T19" fmla="*/ 56 h 224"/>
              <a:gd name="T20" fmla="*/ 94 w 99"/>
              <a:gd name="T21" fmla="*/ 35 h 224"/>
              <a:gd name="T22" fmla="*/ 92 w 99"/>
              <a:gd name="T23" fmla="*/ 85 h 224"/>
              <a:gd name="T24" fmla="*/ 92 w 99"/>
              <a:gd name="T25" fmla="*/ 114 h 224"/>
              <a:gd name="T26" fmla="*/ 60 w 99"/>
              <a:gd name="T27" fmla="*/ 156 h 224"/>
              <a:gd name="T28" fmla="*/ 9 w 99"/>
              <a:gd name="T29" fmla="*/ 126 h 224"/>
              <a:gd name="T30" fmla="*/ 8 w 99"/>
              <a:gd name="T31" fmla="*/ 115 h 224"/>
              <a:gd name="T32" fmla="*/ 8 w 99"/>
              <a:gd name="T33" fmla="*/ 55 h 224"/>
              <a:gd name="T34" fmla="*/ 44 w 99"/>
              <a:gd name="T35" fmla="*/ 14 h 224"/>
              <a:gd name="T36" fmla="*/ 91 w 99"/>
              <a:gd name="T37" fmla="*/ 47 h 224"/>
              <a:gd name="T38" fmla="*/ 92 w 99"/>
              <a:gd name="T39" fmla="*/ 55 h 224"/>
              <a:gd name="T40" fmla="*/ 92 w 99"/>
              <a:gd name="T41" fmla="*/ 85 h 224"/>
              <a:gd name="T42" fmla="*/ 80 w 99"/>
              <a:gd name="T43" fmla="*/ 191 h 224"/>
              <a:gd name="T44" fmla="*/ 78 w 99"/>
              <a:gd name="T45" fmla="*/ 193 h 224"/>
              <a:gd name="T46" fmla="*/ 52 w 99"/>
              <a:gd name="T47" fmla="*/ 214 h 224"/>
              <a:gd name="T48" fmla="*/ 48 w 99"/>
              <a:gd name="T49" fmla="*/ 214 h 224"/>
              <a:gd name="T50" fmla="*/ 20 w 99"/>
              <a:gd name="T51" fmla="*/ 192 h 224"/>
              <a:gd name="T52" fmla="*/ 15 w 99"/>
              <a:gd name="T53" fmla="*/ 192 h 224"/>
              <a:gd name="T54" fmla="*/ 16 w 99"/>
              <a:gd name="T55" fmla="*/ 197 h 224"/>
              <a:gd name="T56" fmla="*/ 47 w 99"/>
              <a:gd name="T57" fmla="*/ 223 h 224"/>
              <a:gd name="T58" fmla="*/ 52 w 99"/>
              <a:gd name="T59" fmla="*/ 223 h 224"/>
              <a:gd name="T60" fmla="*/ 84 w 99"/>
              <a:gd name="T61" fmla="*/ 197 h 224"/>
              <a:gd name="T62" fmla="*/ 85 w 99"/>
              <a:gd name="T63" fmla="*/ 195 h 224"/>
              <a:gd name="T64" fmla="*/ 80 w 99"/>
              <a:gd name="T65" fmla="*/ 191 h 224"/>
              <a:gd name="T66" fmla="*/ 50 w 99"/>
              <a:gd name="T67" fmla="*/ 36 h 224"/>
              <a:gd name="T68" fmla="*/ 43 w 99"/>
              <a:gd name="T69" fmla="*/ 43 h 224"/>
              <a:gd name="T70" fmla="*/ 43 w 99"/>
              <a:gd name="T71" fmla="*/ 51 h 224"/>
              <a:gd name="T72" fmla="*/ 43 w 99"/>
              <a:gd name="T73" fmla="*/ 59 h 224"/>
              <a:gd name="T74" fmla="*/ 50 w 99"/>
              <a:gd name="T75" fmla="*/ 66 h 224"/>
              <a:gd name="T76" fmla="*/ 57 w 99"/>
              <a:gd name="T77" fmla="*/ 59 h 224"/>
              <a:gd name="T78" fmla="*/ 57 w 99"/>
              <a:gd name="T79" fmla="*/ 43 h 224"/>
              <a:gd name="T80" fmla="*/ 50 w 99"/>
              <a:gd name="T81" fmla="*/ 36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9" h="224">
                <a:moveTo>
                  <a:pt x="94" y="35"/>
                </a:moveTo>
                <a:cubicBezTo>
                  <a:pt x="84" y="12"/>
                  <a:pt x="55" y="0"/>
                  <a:pt x="31" y="11"/>
                </a:cubicBezTo>
                <a:cubicBezTo>
                  <a:pt x="12" y="19"/>
                  <a:pt x="1" y="35"/>
                  <a:pt x="1" y="56"/>
                </a:cubicBezTo>
                <a:cubicBezTo>
                  <a:pt x="0" y="76"/>
                  <a:pt x="1" y="95"/>
                  <a:pt x="1" y="115"/>
                </a:cubicBezTo>
                <a:cubicBezTo>
                  <a:pt x="1" y="118"/>
                  <a:pt x="1" y="121"/>
                  <a:pt x="2" y="124"/>
                </a:cubicBezTo>
                <a:cubicBezTo>
                  <a:pt x="7" y="150"/>
                  <a:pt x="31" y="167"/>
                  <a:pt x="58" y="163"/>
                </a:cubicBezTo>
                <a:cubicBezTo>
                  <a:pt x="81" y="159"/>
                  <a:pt x="99" y="139"/>
                  <a:pt x="99" y="115"/>
                </a:cubicBezTo>
                <a:cubicBezTo>
                  <a:pt x="99" y="105"/>
                  <a:pt x="99" y="95"/>
                  <a:pt x="99" y="85"/>
                </a:cubicBezTo>
                <a:cubicBezTo>
                  <a:pt x="99" y="85"/>
                  <a:pt x="99" y="85"/>
                  <a:pt x="99" y="85"/>
                </a:cubicBezTo>
                <a:cubicBezTo>
                  <a:pt x="99" y="76"/>
                  <a:pt x="99" y="66"/>
                  <a:pt x="99" y="56"/>
                </a:cubicBezTo>
                <a:cubicBezTo>
                  <a:pt x="99" y="49"/>
                  <a:pt x="97" y="42"/>
                  <a:pt x="94" y="35"/>
                </a:cubicBezTo>
                <a:close/>
                <a:moveTo>
                  <a:pt x="92" y="85"/>
                </a:moveTo>
                <a:cubicBezTo>
                  <a:pt x="92" y="95"/>
                  <a:pt x="92" y="105"/>
                  <a:pt x="92" y="114"/>
                </a:cubicBezTo>
                <a:cubicBezTo>
                  <a:pt x="92" y="134"/>
                  <a:pt x="79" y="151"/>
                  <a:pt x="60" y="156"/>
                </a:cubicBezTo>
                <a:cubicBezTo>
                  <a:pt x="38" y="161"/>
                  <a:pt x="15" y="148"/>
                  <a:pt x="9" y="126"/>
                </a:cubicBezTo>
                <a:cubicBezTo>
                  <a:pt x="8" y="122"/>
                  <a:pt x="8" y="119"/>
                  <a:pt x="8" y="115"/>
                </a:cubicBezTo>
                <a:cubicBezTo>
                  <a:pt x="7" y="95"/>
                  <a:pt x="7" y="75"/>
                  <a:pt x="8" y="55"/>
                </a:cubicBezTo>
                <a:cubicBezTo>
                  <a:pt x="8" y="34"/>
                  <a:pt x="24" y="16"/>
                  <a:pt x="44" y="14"/>
                </a:cubicBezTo>
                <a:cubicBezTo>
                  <a:pt x="66" y="11"/>
                  <a:pt x="86" y="25"/>
                  <a:pt x="91" y="47"/>
                </a:cubicBezTo>
                <a:cubicBezTo>
                  <a:pt x="92" y="50"/>
                  <a:pt x="92" y="53"/>
                  <a:pt x="92" y="55"/>
                </a:cubicBezTo>
                <a:cubicBezTo>
                  <a:pt x="92" y="65"/>
                  <a:pt x="92" y="75"/>
                  <a:pt x="92" y="85"/>
                </a:cubicBezTo>
                <a:close/>
                <a:moveTo>
                  <a:pt x="80" y="191"/>
                </a:moveTo>
                <a:cubicBezTo>
                  <a:pt x="79" y="192"/>
                  <a:pt x="78" y="193"/>
                  <a:pt x="78" y="193"/>
                </a:cubicBezTo>
                <a:cubicBezTo>
                  <a:pt x="69" y="200"/>
                  <a:pt x="60" y="207"/>
                  <a:pt x="52" y="214"/>
                </a:cubicBezTo>
                <a:cubicBezTo>
                  <a:pt x="50" y="215"/>
                  <a:pt x="49" y="216"/>
                  <a:pt x="48" y="214"/>
                </a:cubicBezTo>
                <a:cubicBezTo>
                  <a:pt x="39" y="207"/>
                  <a:pt x="30" y="199"/>
                  <a:pt x="20" y="192"/>
                </a:cubicBezTo>
                <a:cubicBezTo>
                  <a:pt x="18" y="190"/>
                  <a:pt x="16" y="190"/>
                  <a:pt x="15" y="192"/>
                </a:cubicBezTo>
                <a:cubicBezTo>
                  <a:pt x="14" y="194"/>
                  <a:pt x="14" y="196"/>
                  <a:pt x="16" y="197"/>
                </a:cubicBezTo>
                <a:cubicBezTo>
                  <a:pt x="26" y="206"/>
                  <a:pt x="37" y="214"/>
                  <a:pt x="47" y="223"/>
                </a:cubicBezTo>
                <a:cubicBezTo>
                  <a:pt x="49" y="224"/>
                  <a:pt x="51" y="224"/>
                  <a:pt x="52" y="223"/>
                </a:cubicBezTo>
                <a:cubicBezTo>
                  <a:pt x="63" y="214"/>
                  <a:pt x="73" y="206"/>
                  <a:pt x="84" y="197"/>
                </a:cubicBezTo>
                <a:cubicBezTo>
                  <a:pt x="85" y="196"/>
                  <a:pt x="85" y="195"/>
                  <a:pt x="85" y="195"/>
                </a:cubicBezTo>
                <a:cubicBezTo>
                  <a:pt x="85" y="192"/>
                  <a:pt x="83" y="190"/>
                  <a:pt x="80" y="191"/>
                </a:cubicBezTo>
                <a:close/>
                <a:moveTo>
                  <a:pt x="50" y="36"/>
                </a:moveTo>
                <a:cubicBezTo>
                  <a:pt x="46" y="37"/>
                  <a:pt x="43" y="39"/>
                  <a:pt x="43" y="43"/>
                </a:cubicBezTo>
                <a:cubicBezTo>
                  <a:pt x="43" y="46"/>
                  <a:pt x="43" y="49"/>
                  <a:pt x="43" y="51"/>
                </a:cubicBezTo>
                <a:cubicBezTo>
                  <a:pt x="43" y="54"/>
                  <a:pt x="43" y="57"/>
                  <a:pt x="43" y="59"/>
                </a:cubicBezTo>
                <a:cubicBezTo>
                  <a:pt x="43" y="63"/>
                  <a:pt x="46" y="66"/>
                  <a:pt x="50" y="66"/>
                </a:cubicBezTo>
                <a:cubicBezTo>
                  <a:pt x="54" y="66"/>
                  <a:pt x="57" y="63"/>
                  <a:pt x="57" y="59"/>
                </a:cubicBezTo>
                <a:cubicBezTo>
                  <a:pt x="57" y="54"/>
                  <a:pt x="57" y="49"/>
                  <a:pt x="57" y="43"/>
                </a:cubicBezTo>
                <a:cubicBezTo>
                  <a:pt x="57" y="39"/>
                  <a:pt x="53" y="36"/>
                  <a:pt x="50" y="36"/>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29" name="TextBox 28"/>
          <p:cNvSpPr txBox="1"/>
          <p:nvPr/>
        </p:nvSpPr>
        <p:spPr>
          <a:xfrm>
            <a:off x="5054696" y="739243"/>
            <a:ext cx="2082621" cy="661720"/>
          </a:xfrm>
          <a:prstGeom prst="rect">
            <a:avLst/>
          </a:prstGeom>
          <a:noFill/>
        </p:spPr>
        <p:txBody>
          <a:bodyPr wrap="none" rtlCol="0">
            <a:spAutoFit/>
          </a:bodyPr>
          <a:lstStyle/>
          <a:p>
            <a:pPr algn="ctr"/>
            <a:r>
              <a:rPr lang="en-US" sz="3700" dirty="0" err="1">
                <a:solidFill>
                  <a:schemeClr val="bg1"/>
                </a:solidFill>
                <a:latin typeface="Mont Heavy DEMO" panose="00000A00000000000000" pitchFamily="50" charset="0"/>
              </a:rPr>
              <a:t>解决方案</a:t>
            </a:r>
            <a:endParaRPr lang="en-US" sz="3700" dirty="0">
              <a:solidFill>
                <a:schemeClr val="bg1"/>
              </a:solidFill>
              <a:latin typeface="Mont Heavy DEMO" panose="00000A00000000000000" pitchFamily="50" charset="0"/>
            </a:endParaRPr>
          </a:p>
        </p:txBody>
      </p:sp>
      <p:sp>
        <p:nvSpPr>
          <p:cNvPr id="2" name="Oval 6"/>
          <p:cNvSpPr>
            <a:spLocks noChangeArrowheads="1"/>
          </p:cNvSpPr>
          <p:nvPr/>
        </p:nvSpPr>
        <p:spPr bwMode="auto">
          <a:xfrm>
            <a:off x="5972805" y="3624121"/>
            <a:ext cx="422054" cy="419081"/>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3" name="Freeform 7"/>
          <p:cNvSpPr>
            <a:spLocks noEditPoints="1"/>
          </p:cNvSpPr>
          <p:nvPr/>
        </p:nvSpPr>
        <p:spPr bwMode="auto">
          <a:xfrm>
            <a:off x="2869819" y="2221238"/>
            <a:ext cx="3212957" cy="3239707"/>
          </a:xfrm>
          <a:custGeom>
            <a:avLst/>
            <a:gdLst>
              <a:gd name="T0" fmla="*/ 3 w 1080"/>
              <a:gd name="T1" fmla="*/ 592 h 1088"/>
              <a:gd name="T2" fmla="*/ 16 w 1080"/>
              <a:gd name="T3" fmla="*/ 634 h 1088"/>
              <a:gd name="T4" fmla="*/ 22 w 1080"/>
              <a:gd name="T5" fmla="*/ 640 h 1088"/>
              <a:gd name="T6" fmla="*/ 21 w 1080"/>
              <a:gd name="T7" fmla="*/ 687 h 1088"/>
              <a:gd name="T8" fmla="*/ 27 w 1080"/>
              <a:gd name="T9" fmla="*/ 681 h 1088"/>
              <a:gd name="T10" fmla="*/ 41 w 1080"/>
              <a:gd name="T11" fmla="*/ 739 h 1088"/>
              <a:gd name="T12" fmla="*/ 60 w 1080"/>
              <a:gd name="T13" fmla="*/ 771 h 1088"/>
              <a:gd name="T14" fmla="*/ 66 w 1080"/>
              <a:gd name="T15" fmla="*/ 777 h 1088"/>
              <a:gd name="T16" fmla="*/ 77 w 1080"/>
              <a:gd name="T17" fmla="*/ 820 h 1088"/>
              <a:gd name="T18" fmla="*/ 83 w 1080"/>
              <a:gd name="T19" fmla="*/ 814 h 1088"/>
              <a:gd name="T20" fmla="*/ 111 w 1080"/>
              <a:gd name="T21" fmla="*/ 866 h 1088"/>
              <a:gd name="T22" fmla="*/ 139 w 1080"/>
              <a:gd name="T23" fmla="*/ 891 h 1088"/>
              <a:gd name="T24" fmla="*/ 145 w 1080"/>
              <a:gd name="T25" fmla="*/ 897 h 1088"/>
              <a:gd name="T26" fmla="*/ 167 w 1080"/>
              <a:gd name="T27" fmla="*/ 932 h 1088"/>
              <a:gd name="T28" fmla="*/ 173 w 1080"/>
              <a:gd name="T29" fmla="*/ 926 h 1088"/>
              <a:gd name="T30" fmla="*/ 207 w 1080"/>
              <a:gd name="T31" fmla="*/ 970 h 1088"/>
              <a:gd name="T32" fmla="*/ 247 w 1080"/>
              <a:gd name="T33" fmla="*/ 986 h 1088"/>
              <a:gd name="T34" fmla="*/ 253 w 1080"/>
              <a:gd name="T35" fmla="*/ 992 h 1088"/>
              <a:gd name="T36" fmla="*/ 284 w 1080"/>
              <a:gd name="T37" fmla="*/ 1018 h 1088"/>
              <a:gd name="T38" fmla="*/ 290 w 1080"/>
              <a:gd name="T39" fmla="*/ 1012 h 1088"/>
              <a:gd name="T40" fmla="*/ 333 w 1080"/>
              <a:gd name="T41" fmla="*/ 1045 h 1088"/>
              <a:gd name="T42" fmla="*/ 379 w 1080"/>
              <a:gd name="T43" fmla="*/ 1049 h 1088"/>
              <a:gd name="T44" fmla="*/ 385 w 1080"/>
              <a:gd name="T45" fmla="*/ 1055 h 1088"/>
              <a:gd name="T46" fmla="*/ 419 w 1080"/>
              <a:gd name="T47" fmla="*/ 1068 h 1088"/>
              <a:gd name="T48" fmla="*/ 425 w 1080"/>
              <a:gd name="T49" fmla="*/ 1062 h 1088"/>
              <a:gd name="T50" fmla="*/ 472 w 1080"/>
              <a:gd name="T51" fmla="*/ 1083 h 1088"/>
              <a:gd name="T52" fmla="*/ 520 w 1080"/>
              <a:gd name="T53" fmla="*/ 1076 h 1088"/>
              <a:gd name="T54" fmla="*/ 526 w 1080"/>
              <a:gd name="T55" fmla="*/ 1082 h 1088"/>
              <a:gd name="T56" fmla="*/ 563 w 1080"/>
              <a:gd name="T57" fmla="*/ 1082 h 1088"/>
              <a:gd name="T58" fmla="*/ 569 w 1080"/>
              <a:gd name="T59" fmla="*/ 1076 h 1088"/>
              <a:gd name="T60" fmla="*/ 617 w 1080"/>
              <a:gd name="T61" fmla="*/ 1083 h 1088"/>
              <a:gd name="T62" fmla="*/ 663 w 1080"/>
              <a:gd name="T63" fmla="*/ 1061 h 1088"/>
              <a:gd name="T64" fmla="*/ 669 w 1080"/>
              <a:gd name="T65" fmla="*/ 1067 h 1088"/>
              <a:gd name="T66" fmla="*/ 704 w 1080"/>
              <a:gd name="T67" fmla="*/ 1055 h 1088"/>
              <a:gd name="T68" fmla="*/ 710 w 1080"/>
              <a:gd name="T69" fmla="*/ 1049 h 1088"/>
              <a:gd name="T70" fmla="*/ 756 w 1080"/>
              <a:gd name="T71" fmla="*/ 1043 h 1088"/>
              <a:gd name="T72" fmla="*/ 799 w 1080"/>
              <a:gd name="T73" fmla="*/ 1010 h 1088"/>
              <a:gd name="T74" fmla="*/ 806 w 1080"/>
              <a:gd name="T75" fmla="*/ 1016 h 1088"/>
              <a:gd name="T76" fmla="*/ 833 w 1080"/>
              <a:gd name="T77" fmla="*/ 992 h 1088"/>
              <a:gd name="T78" fmla="*/ 839 w 1080"/>
              <a:gd name="T79" fmla="*/ 986 h 1088"/>
              <a:gd name="T80" fmla="*/ 879 w 1080"/>
              <a:gd name="T81" fmla="*/ 971 h 1088"/>
              <a:gd name="T82" fmla="*/ 915 w 1080"/>
              <a:gd name="T83" fmla="*/ 926 h 1088"/>
              <a:gd name="T84" fmla="*/ 921 w 1080"/>
              <a:gd name="T85" fmla="*/ 932 h 1088"/>
              <a:gd name="T86" fmla="*/ 943 w 1080"/>
              <a:gd name="T87" fmla="*/ 897 h 1088"/>
              <a:gd name="T88" fmla="*/ 949 w 1080"/>
              <a:gd name="T89" fmla="*/ 891 h 1088"/>
              <a:gd name="T90" fmla="*/ 978 w 1080"/>
              <a:gd name="T91" fmla="*/ 865 h 1088"/>
              <a:gd name="T92" fmla="*/ 1005 w 1080"/>
              <a:gd name="T93" fmla="*/ 813 h 1088"/>
              <a:gd name="T94" fmla="*/ 1011 w 1080"/>
              <a:gd name="T95" fmla="*/ 819 h 1088"/>
              <a:gd name="T96" fmla="*/ 1021 w 1080"/>
              <a:gd name="T97" fmla="*/ 778 h 1088"/>
              <a:gd name="T98" fmla="*/ 1027 w 1080"/>
              <a:gd name="T99" fmla="*/ 772 h 1088"/>
              <a:gd name="T100" fmla="*/ 1047 w 1080"/>
              <a:gd name="T101" fmla="*/ 738 h 1088"/>
              <a:gd name="T102" fmla="*/ 1062 w 1080"/>
              <a:gd name="T103" fmla="*/ 681 h 1088"/>
              <a:gd name="T104" fmla="*/ 1068 w 1080"/>
              <a:gd name="T105" fmla="*/ 687 h 1088"/>
              <a:gd name="T106" fmla="*/ 1079 w 1080"/>
              <a:gd name="T107" fmla="*/ 450 h 1088"/>
              <a:gd name="T108" fmla="*/ 0 w 1080"/>
              <a:gd name="T109" fmla="*/ 549 h 1088"/>
              <a:gd name="T110" fmla="*/ 12 w 1080"/>
              <a:gd name="T111" fmla="*/ 544 h 1088"/>
              <a:gd name="T112" fmla="*/ 1067 w 1080"/>
              <a:gd name="T113" fmla="*/ 446 h 1088"/>
              <a:gd name="T114" fmla="*/ 1080 w 1080"/>
              <a:gd name="T115" fmla="*/ 636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80" h="1088">
                <a:moveTo>
                  <a:pt x="15" y="592"/>
                </a:moveTo>
                <a:cubicBezTo>
                  <a:pt x="15" y="588"/>
                  <a:pt x="13" y="586"/>
                  <a:pt x="9" y="586"/>
                </a:cubicBezTo>
                <a:cubicBezTo>
                  <a:pt x="6" y="586"/>
                  <a:pt x="3" y="588"/>
                  <a:pt x="3" y="592"/>
                </a:cubicBezTo>
                <a:cubicBezTo>
                  <a:pt x="3" y="595"/>
                  <a:pt x="6" y="598"/>
                  <a:pt x="9" y="598"/>
                </a:cubicBezTo>
                <a:cubicBezTo>
                  <a:pt x="13" y="598"/>
                  <a:pt x="15" y="595"/>
                  <a:pt x="15" y="592"/>
                </a:cubicBezTo>
                <a:close/>
                <a:moveTo>
                  <a:pt x="16" y="634"/>
                </a:moveTo>
                <a:cubicBezTo>
                  <a:pt x="12" y="634"/>
                  <a:pt x="10" y="637"/>
                  <a:pt x="10" y="640"/>
                </a:cubicBezTo>
                <a:cubicBezTo>
                  <a:pt x="10" y="643"/>
                  <a:pt x="12" y="646"/>
                  <a:pt x="16" y="646"/>
                </a:cubicBezTo>
                <a:cubicBezTo>
                  <a:pt x="19" y="646"/>
                  <a:pt x="22" y="643"/>
                  <a:pt x="22" y="640"/>
                </a:cubicBezTo>
                <a:cubicBezTo>
                  <a:pt x="22" y="637"/>
                  <a:pt x="19" y="634"/>
                  <a:pt x="16" y="634"/>
                </a:cubicBezTo>
                <a:close/>
                <a:moveTo>
                  <a:pt x="27" y="681"/>
                </a:moveTo>
                <a:cubicBezTo>
                  <a:pt x="24" y="681"/>
                  <a:pt x="21" y="683"/>
                  <a:pt x="21" y="687"/>
                </a:cubicBezTo>
                <a:cubicBezTo>
                  <a:pt x="21" y="690"/>
                  <a:pt x="24" y="693"/>
                  <a:pt x="27" y="693"/>
                </a:cubicBezTo>
                <a:cubicBezTo>
                  <a:pt x="31" y="693"/>
                  <a:pt x="33" y="690"/>
                  <a:pt x="33" y="687"/>
                </a:cubicBezTo>
                <a:cubicBezTo>
                  <a:pt x="33" y="683"/>
                  <a:pt x="31" y="681"/>
                  <a:pt x="27" y="681"/>
                </a:cubicBezTo>
                <a:close/>
                <a:moveTo>
                  <a:pt x="41" y="727"/>
                </a:moveTo>
                <a:cubicBezTo>
                  <a:pt x="38" y="727"/>
                  <a:pt x="35" y="730"/>
                  <a:pt x="35" y="733"/>
                </a:cubicBezTo>
                <a:cubicBezTo>
                  <a:pt x="35" y="736"/>
                  <a:pt x="38" y="739"/>
                  <a:pt x="41" y="739"/>
                </a:cubicBezTo>
                <a:cubicBezTo>
                  <a:pt x="45" y="739"/>
                  <a:pt x="47" y="736"/>
                  <a:pt x="47" y="733"/>
                </a:cubicBezTo>
                <a:cubicBezTo>
                  <a:pt x="47" y="730"/>
                  <a:pt x="45" y="727"/>
                  <a:pt x="41" y="727"/>
                </a:cubicBezTo>
                <a:close/>
                <a:moveTo>
                  <a:pt x="60" y="771"/>
                </a:moveTo>
                <a:cubicBezTo>
                  <a:pt x="57" y="771"/>
                  <a:pt x="54" y="774"/>
                  <a:pt x="54" y="777"/>
                </a:cubicBezTo>
                <a:cubicBezTo>
                  <a:pt x="54" y="781"/>
                  <a:pt x="57" y="783"/>
                  <a:pt x="60" y="783"/>
                </a:cubicBezTo>
                <a:cubicBezTo>
                  <a:pt x="64" y="783"/>
                  <a:pt x="66" y="781"/>
                  <a:pt x="66" y="777"/>
                </a:cubicBezTo>
                <a:cubicBezTo>
                  <a:pt x="66" y="774"/>
                  <a:pt x="64" y="771"/>
                  <a:pt x="60" y="771"/>
                </a:cubicBezTo>
                <a:close/>
                <a:moveTo>
                  <a:pt x="83" y="814"/>
                </a:moveTo>
                <a:cubicBezTo>
                  <a:pt x="80" y="814"/>
                  <a:pt x="77" y="816"/>
                  <a:pt x="77" y="820"/>
                </a:cubicBezTo>
                <a:cubicBezTo>
                  <a:pt x="77" y="823"/>
                  <a:pt x="80" y="826"/>
                  <a:pt x="83" y="826"/>
                </a:cubicBezTo>
                <a:cubicBezTo>
                  <a:pt x="86" y="826"/>
                  <a:pt x="89" y="823"/>
                  <a:pt x="89" y="820"/>
                </a:cubicBezTo>
                <a:cubicBezTo>
                  <a:pt x="89" y="816"/>
                  <a:pt x="86" y="814"/>
                  <a:pt x="83" y="814"/>
                </a:cubicBezTo>
                <a:close/>
                <a:moveTo>
                  <a:pt x="111" y="854"/>
                </a:moveTo>
                <a:cubicBezTo>
                  <a:pt x="107" y="854"/>
                  <a:pt x="105" y="856"/>
                  <a:pt x="105" y="860"/>
                </a:cubicBezTo>
                <a:cubicBezTo>
                  <a:pt x="105" y="863"/>
                  <a:pt x="107" y="866"/>
                  <a:pt x="111" y="866"/>
                </a:cubicBezTo>
                <a:cubicBezTo>
                  <a:pt x="114" y="866"/>
                  <a:pt x="117" y="863"/>
                  <a:pt x="117" y="860"/>
                </a:cubicBezTo>
                <a:cubicBezTo>
                  <a:pt x="117" y="856"/>
                  <a:pt x="114" y="854"/>
                  <a:pt x="111" y="854"/>
                </a:cubicBezTo>
                <a:close/>
                <a:moveTo>
                  <a:pt x="139" y="891"/>
                </a:moveTo>
                <a:cubicBezTo>
                  <a:pt x="136" y="891"/>
                  <a:pt x="133" y="894"/>
                  <a:pt x="133" y="897"/>
                </a:cubicBezTo>
                <a:cubicBezTo>
                  <a:pt x="133" y="901"/>
                  <a:pt x="136" y="903"/>
                  <a:pt x="139" y="903"/>
                </a:cubicBezTo>
                <a:cubicBezTo>
                  <a:pt x="143" y="903"/>
                  <a:pt x="145" y="901"/>
                  <a:pt x="145" y="897"/>
                </a:cubicBezTo>
                <a:cubicBezTo>
                  <a:pt x="145" y="894"/>
                  <a:pt x="143" y="891"/>
                  <a:pt x="139" y="891"/>
                </a:cubicBezTo>
                <a:close/>
                <a:moveTo>
                  <a:pt x="173" y="926"/>
                </a:moveTo>
                <a:cubicBezTo>
                  <a:pt x="170" y="926"/>
                  <a:pt x="167" y="929"/>
                  <a:pt x="167" y="932"/>
                </a:cubicBezTo>
                <a:cubicBezTo>
                  <a:pt x="167" y="935"/>
                  <a:pt x="170" y="938"/>
                  <a:pt x="173" y="938"/>
                </a:cubicBezTo>
                <a:cubicBezTo>
                  <a:pt x="177" y="938"/>
                  <a:pt x="179" y="935"/>
                  <a:pt x="179" y="932"/>
                </a:cubicBezTo>
                <a:cubicBezTo>
                  <a:pt x="179" y="929"/>
                  <a:pt x="177" y="926"/>
                  <a:pt x="173" y="926"/>
                </a:cubicBezTo>
                <a:close/>
                <a:moveTo>
                  <a:pt x="207" y="958"/>
                </a:moveTo>
                <a:cubicBezTo>
                  <a:pt x="204" y="958"/>
                  <a:pt x="201" y="960"/>
                  <a:pt x="201" y="964"/>
                </a:cubicBezTo>
                <a:cubicBezTo>
                  <a:pt x="201" y="967"/>
                  <a:pt x="204" y="970"/>
                  <a:pt x="207" y="970"/>
                </a:cubicBezTo>
                <a:cubicBezTo>
                  <a:pt x="210" y="970"/>
                  <a:pt x="213" y="967"/>
                  <a:pt x="213" y="964"/>
                </a:cubicBezTo>
                <a:cubicBezTo>
                  <a:pt x="213" y="960"/>
                  <a:pt x="210" y="958"/>
                  <a:pt x="207" y="958"/>
                </a:cubicBezTo>
                <a:close/>
                <a:moveTo>
                  <a:pt x="247" y="986"/>
                </a:moveTo>
                <a:cubicBezTo>
                  <a:pt x="244" y="986"/>
                  <a:pt x="241" y="989"/>
                  <a:pt x="241" y="992"/>
                </a:cubicBezTo>
                <a:cubicBezTo>
                  <a:pt x="241" y="995"/>
                  <a:pt x="244" y="998"/>
                  <a:pt x="247" y="998"/>
                </a:cubicBezTo>
                <a:cubicBezTo>
                  <a:pt x="250" y="998"/>
                  <a:pt x="253" y="995"/>
                  <a:pt x="253" y="992"/>
                </a:cubicBezTo>
                <a:cubicBezTo>
                  <a:pt x="253" y="989"/>
                  <a:pt x="250" y="986"/>
                  <a:pt x="247" y="986"/>
                </a:cubicBezTo>
                <a:close/>
                <a:moveTo>
                  <a:pt x="290" y="1012"/>
                </a:moveTo>
                <a:cubicBezTo>
                  <a:pt x="287" y="1012"/>
                  <a:pt x="284" y="1015"/>
                  <a:pt x="284" y="1018"/>
                </a:cubicBezTo>
                <a:cubicBezTo>
                  <a:pt x="284" y="1021"/>
                  <a:pt x="287" y="1024"/>
                  <a:pt x="290" y="1024"/>
                </a:cubicBezTo>
                <a:cubicBezTo>
                  <a:pt x="294" y="1024"/>
                  <a:pt x="296" y="1021"/>
                  <a:pt x="296" y="1018"/>
                </a:cubicBezTo>
                <a:cubicBezTo>
                  <a:pt x="296" y="1015"/>
                  <a:pt x="294" y="1012"/>
                  <a:pt x="290" y="1012"/>
                </a:cubicBezTo>
                <a:close/>
                <a:moveTo>
                  <a:pt x="333" y="1033"/>
                </a:moveTo>
                <a:cubicBezTo>
                  <a:pt x="330" y="1033"/>
                  <a:pt x="327" y="1036"/>
                  <a:pt x="327" y="1039"/>
                </a:cubicBezTo>
                <a:cubicBezTo>
                  <a:pt x="327" y="1042"/>
                  <a:pt x="330" y="1045"/>
                  <a:pt x="333" y="1045"/>
                </a:cubicBezTo>
                <a:cubicBezTo>
                  <a:pt x="336" y="1045"/>
                  <a:pt x="339" y="1042"/>
                  <a:pt x="339" y="1039"/>
                </a:cubicBezTo>
                <a:cubicBezTo>
                  <a:pt x="339" y="1036"/>
                  <a:pt x="336" y="1033"/>
                  <a:pt x="333" y="1033"/>
                </a:cubicBezTo>
                <a:close/>
                <a:moveTo>
                  <a:pt x="379" y="1049"/>
                </a:moveTo>
                <a:cubicBezTo>
                  <a:pt x="376" y="1049"/>
                  <a:pt x="373" y="1051"/>
                  <a:pt x="373" y="1055"/>
                </a:cubicBezTo>
                <a:cubicBezTo>
                  <a:pt x="373" y="1058"/>
                  <a:pt x="376" y="1061"/>
                  <a:pt x="379" y="1061"/>
                </a:cubicBezTo>
                <a:cubicBezTo>
                  <a:pt x="382" y="1061"/>
                  <a:pt x="385" y="1058"/>
                  <a:pt x="385" y="1055"/>
                </a:cubicBezTo>
                <a:cubicBezTo>
                  <a:pt x="385" y="1051"/>
                  <a:pt x="382" y="1049"/>
                  <a:pt x="379" y="1049"/>
                </a:cubicBezTo>
                <a:close/>
                <a:moveTo>
                  <a:pt x="425" y="1062"/>
                </a:moveTo>
                <a:cubicBezTo>
                  <a:pt x="422" y="1062"/>
                  <a:pt x="419" y="1064"/>
                  <a:pt x="419" y="1068"/>
                </a:cubicBezTo>
                <a:cubicBezTo>
                  <a:pt x="419" y="1071"/>
                  <a:pt x="422" y="1074"/>
                  <a:pt x="425" y="1074"/>
                </a:cubicBezTo>
                <a:cubicBezTo>
                  <a:pt x="428" y="1074"/>
                  <a:pt x="431" y="1071"/>
                  <a:pt x="431" y="1068"/>
                </a:cubicBezTo>
                <a:cubicBezTo>
                  <a:pt x="431" y="1064"/>
                  <a:pt x="428" y="1062"/>
                  <a:pt x="425" y="1062"/>
                </a:cubicBezTo>
                <a:close/>
                <a:moveTo>
                  <a:pt x="472" y="1071"/>
                </a:moveTo>
                <a:cubicBezTo>
                  <a:pt x="469" y="1071"/>
                  <a:pt x="466" y="1074"/>
                  <a:pt x="466" y="1077"/>
                </a:cubicBezTo>
                <a:cubicBezTo>
                  <a:pt x="466" y="1080"/>
                  <a:pt x="469" y="1083"/>
                  <a:pt x="472" y="1083"/>
                </a:cubicBezTo>
                <a:cubicBezTo>
                  <a:pt x="475" y="1083"/>
                  <a:pt x="478" y="1080"/>
                  <a:pt x="478" y="1077"/>
                </a:cubicBezTo>
                <a:cubicBezTo>
                  <a:pt x="478" y="1074"/>
                  <a:pt x="475" y="1071"/>
                  <a:pt x="472" y="1071"/>
                </a:cubicBezTo>
                <a:close/>
                <a:moveTo>
                  <a:pt x="520" y="1076"/>
                </a:moveTo>
                <a:cubicBezTo>
                  <a:pt x="517" y="1076"/>
                  <a:pt x="514" y="1079"/>
                  <a:pt x="514" y="1082"/>
                </a:cubicBezTo>
                <a:cubicBezTo>
                  <a:pt x="514" y="1086"/>
                  <a:pt x="517" y="1088"/>
                  <a:pt x="520" y="1088"/>
                </a:cubicBezTo>
                <a:cubicBezTo>
                  <a:pt x="523" y="1088"/>
                  <a:pt x="526" y="1086"/>
                  <a:pt x="526" y="1082"/>
                </a:cubicBezTo>
                <a:cubicBezTo>
                  <a:pt x="526" y="1079"/>
                  <a:pt x="523" y="1076"/>
                  <a:pt x="520" y="1076"/>
                </a:cubicBezTo>
                <a:close/>
                <a:moveTo>
                  <a:pt x="569" y="1076"/>
                </a:moveTo>
                <a:cubicBezTo>
                  <a:pt x="565" y="1076"/>
                  <a:pt x="563" y="1078"/>
                  <a:pt x="563" y="1082"/>
                </a:cubicBezTo>
                <a:cubicBezTo>
                  <a:pt x="563" y="1085"/>
                  <a:pt x="565" y="1088"/>
                  <a:pt x="569" y="1088"/>
                </a:cubicBezTo>
                <a:cubicBezTo>
                  <a:pt x="572" y="1088"/>
                  <a:pt x="575" y="1085"/>
                  <a:pt x="575" y="1082"/>
                </a:cubicBezTo>
                <a:cubicBezTo>
                  <a:pt x="575" y="1078"/>
                  <a:pt x="572" y="1076"/>
                  <a:pt x="569" y="1076"/>
                </a:cubicBezTo>
                <a:close/>
                <a:moveTo>
                  <a:pt x="617" y="1071"/>
                </a:moveTo>
                <a:cubicBezTo>
                  <a:pt x="614" y="1071"/>
                  <a:pt x="611" y="1074"/>
                  <a:pt x="611" y="1077"/>
                </a:cubicBezTo>
                <a:cubicBezTo>
                  <a:pt x="611" y="1081"/>
                  <a:pt x="614" y="1083"/>
                  <a:pt x="617" y="1083"/>
                </a:cubicBezTo>
                <a:cubicBezTo>
                  <a:pt x="620" y="1083"/>
                  <a:pt x="623" y="1081"/>
                  <a:pt x="623" y="1077"/>
                </a:cubicBezTo>
                <a:cubicBezTo>
                  <a:pt x="623" y="1074"/>
                  <a:pt x="620" y="1071"/>
                  <a:pt x="617" y="1071"/>
                </a:cubicBezTo>
                <a:close/>
                <a:moveTo>
                  <a:pt x="663" y="1061"/>
                </a:moveTo>
                <a:cubicBezTo>
                  <a:pt x="660" y="1061"/>
                  <a:pt x="657" y="1064"/>
                  <a:pt x="657" y="1067"/>
                </a:cubicBezTo>
                <a:cubicBezTo>
                  <a:pt x="657" y="1071"/>
                  <a:pt x="660" y="1073"/>
                  <a:pt x="663" y="1073"/>
                </a:cubicBezTo>
                <a:cubicBezTo>
                  <a:pt x="666" y="1073"/>
                  <a:pt x="669" y="1071"/>
                  <a:pt x="669" y="1067"/>
                </a:cubicBezTo>
                <a:cubicBezTo>
                  <a:pt x="669" y="1064"/>
                  <a:pt x="666" y="1061"/>
                  <a:pt x="663" y="1061"/>
                </a:cubicBezTo>
                <a:close/>
                <a:moveTo>
                  <a:pt x="710" y="1049"/>
                </a:moveTo>
                <a:cubicBezTo>
                  <a:pt x="707" y="1049"/>
                  <a:pt x="704" y="1051"/>
                  <a:pt x="704" y="1055"/>
                </a:cubicBezTo>
                <a:cubicBezTo>
                  <a:pt x="704" y="1058"/>
                  <a:pt x="707" y="1061"/>
                  <a:pt x="710" y="1061"/>
                </a:cubicBezTo>
                <a:cubicBezTo>
                  <a:pt x="713" y="1061"/>
                  <a:pt x="716" y="1058"/>
                  <a:pt x="716" y="1055"/>
                </a:cubicBezTo>
                <a:cubicBezTo>
                  <a:pt x="716" y="1051"/>
                  <a:pt x="713" y="1049"/>
                  <a:pt x="710" y="1049"/>
                </a:cubicBezTo>
                <a:close/>
                <a:moveTo>
                  <a:pt x="756" y="1031"/>
                </a:moveTo>
                <a:cubicBezTo>
                  <a:pt x="752" y="1031"/>
                  <a:pt x="750" y="1034"/>
                  <a:pt x="750" y="1037"/>
                </a:cubicBezTo>
                <a:cubicBezTo>
                  <a:pt x="750" y="1041"/>
                  <a:pt x="752" y="1043"/>
                  <a:pt x="756" y="1043"/>
                </a:cubicBezTo>
                <a:cubicBezTo>
                  <a:pt x="759" y="1043"/>
                  <a:pt x="762" y="1041"/>
                  <a:pt x="762" y="1037"/>
                </a:cubicBezTo>
                <a:cubicBezTo>
                  <a:pt x="762" y="1034"/>
                  <a:pt x="759" y="1031"/>
                  <a:pt x="756" y="1031"/>
                </a:cubicBezTo>
                <a:close/>
                <a:moveTo>
                  <a:pt x="799" y="1010"/>
                </a:moveTo>
                <a:cubicBezTo>
                  <a:pt x="796" y="1010"/>
                  <a:pt x="793" y="1013"/>
                  <a:pt x="793" y="1016"/>
                </a:cubicBezTo>
                <a:cubicBezTo>
                  <a:pt x="793" y="1020"/>
                  <a:pt x="796" y="1022"/>
                  <a:pt x="799" y="1022"/>
                </a:cubicBezTo>
                <a:cubicBezTo>
                  <a:pt x="803" y="1022"/>
                  <a:pt x="806" y="1020"/>
                  <a:pt x="806" y="1016"/>
                </a:cubicBezTo>
                <a:cubicBezTo>
                  <a:pt x="806" y="1013"/>
                  <a:pt x="803" y="1010"/>
                  <a:pt x="799" y="1010"/>
                </a:cubicBezTo>
                <a:close/>
                <a:moveTo>
                  <a:pt x="839" y="986"/>
                </a:moveTo>
                <a:cubicBezTo>
                  <a:pt x="836" y="986"/>
                  <a:pt x="833" y="989"/>
                  <a:pt x="833" y="992"/>
                </a:cubicBezTo>
                <a:cubicBezTo>
                  <a:pt x="833" y="995"/>
                  <a:pt x="836" y="998"/>
                  <a:pt x="839" y="998"/>
                </a:cubicBezTo>
                <a:cubicBezTo>
                  <a:pt x="843" y="998"/>
                  <a:pt x="845" y="995"/>
                  <a:pt x="845" y="992"/>
                </a:cubicBezTo>
                <a:cubicBezTo>
                  <a:pt x="845" y="989"/>
                  <a:pt x="843" y="986"/>
                  <a:pt x="839" y="986"/>
                </a:cubicBezTo>
                <a:close/>
                <a:moveTo>
                  <a:pt x="879" y="959"/>
                </a:moveTo>
                <a:cubicBezTo>
                  <a:pt x="876" y="959"/>
                  <a:pt x="873" y="961"/>
                  <a:pt x="873" y="965"/>
                </a:cubicBezTo>
                <a:cubicBezTo>
                  <a:pt x="873" y="968"/>
                  <a:pt x="876" y="971"/>
                  <a:pt x="879" y="971"/>
                </a:cubicBezTo>
                <a:cubicBezTo>
                  <a:pt x="882" y="971"/>
                  <a:pt x="885" y="968"/>
                  <a:pt x="885" y="965"/>
                </a:cubicBezTo>
                <a:cubicBezTo>
                  <a:pt x="885" y="961"/>
                  <a:pt x="882" y="959"/>
                  <a:pt x="879" y="959"/>
                </a:cubicBezTo>
                <a:close/>
                <a:moveTo>
                  <a:pt x="915" y="926"/>
                </a:moveTo>
                <a:cubicBezTo>
                  <a:pt x="911" y="926"/>
                  <a:pt x="909" y="929"/>
                  <a:pt x="909" y="932"/>
                </a:cubicBezTo>
                <a:cubicBezTo>
                  <a:pt x="909" y="936"/>
                  <a:pt x="911" y="938"/>
                  <a:pt x="915" y="938"/>
                </a:cubicBezTo>
                <a:cubicBezTo>
                  <a:pt x="918" y="938"/>
                  <a:pt x="921" y="936"/>
                  <a:pt x="921" y="932"/>
                </a:cubicBezTo>
                <a:cubicBezTo>
                  <a:pt x="921" y="929"/>
                  <a:pt x="918" y="926"/>
                  <a:pt x="915" y="926"/>
                </a:cubicBezTo>
                <a:close/>
                <a:moveTo>
                  <a:pt x="949" y="891"/>
                </a:moveTo>
                <a:cubicBezTo>
                  <a:pt x="946" y="891"/>
                  <a:pt x="943" y="894"/>
                  <a:pt x="943" y="897"/>
                </a:cubicBezTo>
                <a:cubicBezTo>
                  <a:pt x="943" y="901"/>
                  <a:pt x="946" y="903"/>
                  <a:pt x="949" y="903"/>
                </a:cubicBezTo>
                <a:cubicBezTo>
                  <a:pt x="952" y="903"/>
                  <a:pt x="955" y="901"/>
                  <a:pt x="955" y="897"/>
                </a:cubicBezTo>
                <a:cubicBezTo>
                  <a:pt x="955" y="894"/>
                  <a:pt x="952" y="891"/>
                  <a:pt x="949" y="891"/>
                </a:cubicBezTo>
                <a:close/>
                <a:moveTo>
                  <a:pt x="978" y="853"/>
                </a:moveTo>
                <a:cubicBezTo>
                  <a:pt x="974" y="853"/>
                  <a:pt x="972" y="856"/>
                  <a:pt x="972" y="859"/>
                </a:cubicBezTo>
                <a:cubicBezTo>
                  <a:pt x="972" y="863"/>
                  <a:pt x="974" y="865"/>
                  <a:pt x="978" y="865"/>
                </a:cubicBezTo>
                <a:cubicBezTo>
                  <a:pt x="981" y="865"/>
                  <a:pt x="984" y="863"/>
                  <a:pt x="984" y="859"/>
                </a:cubicBezTo>
                <a:cubicBezTo>
                  <a:pt x="984" y="856"/>
                  <a:pt x="981" y="853"/>
                  <a:pt x="978" y="853"/>
                </a:cubicBezTo>
                <a:close/>
                <a:moveTo>
                  <a:pt x="1005" y="813"/>
                </a:moveTo>
                <a:cubicBezTo>
                  <a:pt x="1001" y="813"/>
                  <a:pt x="999" y="816"/>
                  <a:pt x="999" y="819"/>
                </a:cubicBezTo>
                <a:cubicBezTo>
                  <a:pt x="999" y="823"/>
                  <a:pt x="1001" y="826"/>
                  <a:pt x="1005" y="826"/>
                </a:cubicBezTo>
                <a:cubicBezTo>
                  <a:pt x="1008" y="826"/>
                  <a:pt x="1011" y="823"/>
                  <a:pt x="1011" y="819"/>
                </a:cubicBezTo>
                <a:cubicBezTo>
                  <a:pt x="1011" y="816"/>
                  <a:pt x="1008" y="813"/>
                  <a:pt x="1005" y="813"/>
                </a:cubicBezTo>
                <a:close/>
                <a:moveTo>
                  <a:pt x="1027" y="772"/>
                </a:moveTo>
                <a:cubicBezTo>
                  <a:pt x="1024" y="772"/>
                  <a:pt x="1021" y="774"/>
                  <a:pt x="1021" y="778"/>
                </a:cubicBezTo>
                <a:cubicBezTo>
                  <a:pt x="1021" y="781"/>
                  <a:pt x="1024" y="784"/>
                  <a:pt x="1027" y="784"/>
                </a:cubicBezTo>
                <a:cubicBezTo>
                  <a:pt x="1031" y="784"/>
                  <a:pt x="1033" y="781"/>
                  <a:pt x="1033" y="778"/>
                </a:cubicBezTo>
                <a:cubicBezTo>
                  <a:pt x="1033" y="774"/>
                  <a:pt x="1031" y="772"/>
                  <a:pt x="1027" y="772"/>
                </a:cubicBezTo>
                <a:close/>
                <a:moveTo>
                  <a:pt x="1047" y="726"/>
                </a:moveTo>
                <a:cubicBezTo>
                  <a:pt x="1043" y="726"/>
                  <a:pt x="1041" y="729"/>
                  <a:pt x="1041" y="732"/>
                </a:cubicBezTo>
                <a:cubicBezTo>
                  <a:pt x="1041" y="736"/>
                  <a:pt x="1043" y="738"/>
                  <a:pt x="1047" y="738"/>
                </a:cubicBezTo>
                <a:cubicBezTo>
                  <a:pt x="1050" y="738"/>
                  <a:pt x="1053" y="736"/>
                  <a:pt x="1053" y="732"/>
                </a:cubicBezTo>
                <a:cubicBezTo>
                  <a:pt x="1053" y="729"/>
                  <a:pt x="1050" y="726"/>
                  <a:pt x="1047" y="726"/>
                </a:cubicBezTo>
                <a:close/>
                <a:moveTo>
                  <a:pt x="1062" y="681"/>
                </a:moveTo>
                <a:cubicBezTo>
                  <a:pt x="1059" y="681"/>
                  <a:pt x="1056" y="683"/>
                  <a:pt x="1056" y="687"/>
                </a:cubicBezTo>
                <a:cubicBezTo>
                  <a:pt x="1056" y="690"/>
                  <a:pt x="1059" y="693"/>
                  <a:pt x="1062" y="693"/>
                </a:cubicBezTo>
                <a:cubicBezTo>
                  <a:pt x="1065" y="693"/>
                  <a:pt x="1068" y="690"/>
                  <a:pt x="1068" y="687"/>
                </a:cubicBezTo>
                <a:cubicBezTo>
                  <a:pt x="1068" y="683"/>
                  <a:pt x="1065" y="681"/>
                  <a:pt x="1062" y="681"/>
                </a:cubicBezTo>
                <a:close/>
                <a:moveTo>
                  <a:pt x="1015" y="544"/>
                </a:moveTo>
                <a:cubicBezTo>
                  <a:pt x="1015" y="503"/>
                  <a:pt x="1044" y="465"/>
                  <a:pt x="1079" y="450"/>
                </a:cubicBezTo>
                <a:cubicBezTo>
                  <a:pt x="1034" y="195"/>
                  <a:pt x="811" y="0"/>
                  <a:pt x="544" y="0"/>
                </a:cubicBezTo>
                <a:cubicBezTo>
                  <a:pt x="244" y="0"/>
                  <a:pt x="0" y="244"/>
                  <a:pt x="0" y="544"/>
                </a:cubicBezTo>
                <a:cubicBezTo>
                  <a:pt x="0" y="546"/>
                  <a:pt x="0" y="548"/>
                  <a:pt x="0" y="549"/>
                </a:cubicBezTo>
                <a:cubicBezTo>
                  <a:pt x="12" y="549"/>
                  <a:pt x="12" y="549"/>
                  <a:pt x="12" y="549"/>
                </a:cubicBezTo>
                <a:cubicBezTo>
                  <a:pt x="12" y="549"/>
                  <a:pt x="12" y="549"/>
                  <a:pt x="12" y="549"/>
                </a:cubicBezTo>
                <a:cubicBezTo>
                  <a:pt x="12" y="547"/>
                  <a:pt x="12" y="546"/>
                  <a:pt x="12" y="544"/>
                </a:cubicBezTo>
                <a:cubicBezTo>
                  <a:pt x="12" y="397"/>
                  <a:pt x="71" y="264"/>
                  <a:pt x="168" y="168"/>
                </a:cubicBezTo>
                <a:cubicBezTo>
                  <a:pt x="264" y="72"/>
                  <a:pt x="397" y="12"/>
                  <a:pt x="544" y="12"/>
                </a:cubicBezTo>
                <a:cubicBezTo>
                  <a:pt x="804" y="12"/>
                  <a:pt x="1020" y="200"/>
                  <a:pt x="1067" y="446"/>
                </a:cubicBezTo>
                <a:cubicBezTo>
                  <a:pt x="1033" y="465"/>
                  <a:pt x="1007" y="503"/>
                  <a:pt x="1007" y="544"/>
                </a:cubicBezTo>
                <a:cubicBezTo>
                  <a:pt x="1007" y="590"/>
                  <a:pt x="1036" y="629"/>
                  <a:pt x="1077" y="644"/>
                </a:cubicBezTo>
                <a:cubicBezTo>
                  <a:pt x="1080" y="636"/>
                  <a:pt x="1080" y="636"/>
                  <a:pt x="1080" y="636"/>
                </a:cubicBezTo>
                <a:cubicBezTo>
                  <a:pt x="1042" y="622"/>
                  <a:pt x="1015" y="586"/>
                  <a:pt x="1015" y="544"/>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 name="Oval 8"/>
          <p:cNvSpPr>
            <a:spLocks noChangeArrowheads="1"/>
          </p:cNvSpPr>
          <p:nvPr/>
        </p:nvSpPr>
        <p:spPr bwMode="auto">
          <a:xfrm>
            <a:off x="3168526" y="2536292"/>
            <a:ext cx="2617030" cy="2621488"/>
          </a:xfrm>
          <a:prstGeom prst="ellipse">
            <a:avLst/>
          </a:prstGeom>
          <a:solidFill>
            <a:schemeClr val="bg1"/>
          </a:solidFill>
          <a:ln>
            <a:noFill/>
          </a:ln>
          <a:effectLst>
            <a:outerShdw blurRad="190500" dist="1270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5" name="Freeform 9"/>
          <p:cNvSpPr>
            <a:spLocks noEditPoints="1"/>
          </p:cNvSpPr>
          <p:nvPr/>
        </p:nvSpPr>
        <p:spPr bwMode="auto">
          <a:xfrm>
            <a:off x="6302720" y="2221238"/>
            <a:ext cx="3209985" cy="3239707"/>
          </a:xfrm>
          <a:custGeom>
            <a:avLst/>
            <a:gdLst>
              <a:gd name="T0" fmla="*/ 1076 w 1079"/>
              <a:gd name="T1" fmla="*/ 497 h 1088"/>
              <a:gd name="T2" fmla="*/ 1064 w 1079"/>
              <a:gd name="T3" fmla="*/ 455 h 1088"/>
              <a:gd name="T4" fmla="*/ 1058 w 1079"/>
              <a:gd name="T5" fmla="*/ 449 h 1088"/>
              <a:gd name="T6" fmla="*/ 1058 w 1079"/>
              <a:gd name="T7" fmla="*/ 402 h 1088"/>
              <a:gd name="T8" fmla="*/ 1052 w 1079"/>
              <a:gd name="T9" fmla="*/ 408 h 1088"/>
              <a:gd name="T10" fmla="*/ 1038 w 1079"/>
              <a:gd name="T11" fmla="*/ 350 h 1088"/>
              <a:gd name="T12" fmla="*/ 1019 w 1079"/>
              <a:gd name="T13" fmla="*/ 317 h 1088"/>
              <a:gd name="T14" fmla="*/ 1013 w 1079"/>
              <a:gd name="T15" fmla="*/ 311 h 1088"/>
              <a:gd name="T16" fmla="*/ 1003 w 1079"/>
              <a:gd name="T17" fmla="*/ 269 h 1088"/>
              <a:gd name="T18" fmla="*/ 997 w 1079"/>
              <a:gd name="T19" fmla="*/ 275 h 1088"/>
              <a:gd name="T20" fmla="*/ 969 w 1079"/>
              <a:gd name="T21" fmla="*/ 223 h 1088"/>
              <a:gd name="T22" fmla="*/ 940 w 1079"/>
              <a:gd name="T23" fmla="*/ 197 h 1088"/>
              <a:gd name="T24" fmla="*/ 934 w 1079"/>
              <a:gd name="T25" fmla="*/ 191 h 1088"/>
              <a:gd name="T26" fmla="*/ 912 w 1079"/>
              <a:gd name="T27" fmla="*/ 157 h 1088"/>
              <a:gd name="T28" fmla="*/ 906 w 1079"/>
              <a:gd name="T29" fmla="*/ 163 h 1088"/>
              <a:gd name="T30" fmla="*/ 873 w 1079"/>
              <a:gd name="T31" fmla="*/ 119 h 1088"/>
              <a:gd name="T32" fmla="*/ 833 w 1079"/>
              <a:gd name="T33" fmla="*/ 103 h 1088"/>
              <a:gd name="T34" fmla="*/ 827 w 1079"/>
              <a:gd name="T35" fmla="*/ 97 h 1088"/>
              <a:gd name="T36" fmla="*/ 795 w 1079"/>
              <a:gd name="T37" fmla="*/ 71 h 1088"/>
              <a:gd name="T38" fmla="*/ 789 w 1079"/>
              <a:gd name="T39" fmla="*/ 77 h 1088"/>
              <a:gd name="T40" fmla="*/ 746 w 1079"/>
              <a:gd name="T41" fmla="*/ 44 h 1088"/>
              <a:gd name="T42" fmla="*/ 701 w 1079"/>
              <a:gd name="T43" fmla="*/ 40 h 1088"/>
              <a:gd name="T44" fmla="*/ 695 w 1079"/>
              <a:gd name="T45" fmla="*/ 34 h 1088"/>
              <a:gd name="T46" fmla="*/ 660 w 1079"/>
              <a:gd name="T47" fmla="*/ 21 h 1088"/>
              <a:gd name="T48" fmla="*/ 654 w 1079"/>
              <a:gd name="T49" fmla="*/ 27 h 1088"/>
              <a:gd name="T50" fmla="*/ 608 w 1079"/>
              <a:gd name="T51" fmla="*/ 6 h 1088"/>
              <a:gd name="T52" fmla="*/ 560 w 1079"/>
              <a:gd name="T53" fmla="*/ 12 h 1088"/>
              <a:gd name="T54" fmla="*/ 554 w 1079"/>
              <a:gd name="T55" fmla="*/ 6 h 1088"/>
              <a:gd name="T56" fmla="*/ 517 w 1079"/>
              <a:gd name="T57" fmla="*/ 7 h 1088"/>
              <a:gd name="T58" fmla="*/ 511 w 1079"/>
              <a:gd name="T59" fmla="*/ 13 h 1088"/>
              <a:gd name="T60" fmla="*/ 463 w 1079"/>
              <a:gd name="T61" fmla="*/ 5 h 1088"/>
              <a:gd name="T62" fmla="*/ 416 w 1079"/>
              <a:gd name="T63" fmla="*/ 27 h 1088"/>
              <a:gd name="T64" fmla="*/ 410 w 1079"/>
              <a:gd name="T65" fmla="*/ 21 h 1088"/>
              <a:gd name="T66" fmla="*/ 376 w 1079"/>
              <a:gd name="T67" fmla="*/ 34 h 1088"/>
              <a:gd name="T68" fmla="*/ 370 w 1079"/>
              <a:gd name="T69" fmla="*/ 40 h 1088"/>
              <a:gd name="T70" fmla="*/ 324 w 1079"/>
              <a:gd name="T71" fmla="*/ 45 h 1088"/>
              <a:gd name="T72" fmla="*/ 280 w 1079"/>
              <a:gd name="T73" fmla="*/ 78 h 1088"/>
              <a:gd name="T74" fmla="*/ 274 w 1079"/>
              <a:gd name="T75" fmla="*/ 72 h 1088"/>
              <a:gd name="T76" fmla="*/ 246 w 1079"/>
              <a:gd name="T77" fmla="*/ 97 h 1088"/>
              <a:gd name="T78" fmla="*/ 240 w 1079"/>
              <a:gd name="T79" fmla="*/ 103 h 1088"/>
              <a:gd name="T80" fmla="*/ 201 w 1079"/>
              <a:gd name="T81" fmla="*/ 118 h 1088"/>
              <a:gd name="T82" fmla="*/ 165 w 1079"/>
              <a:gd name="T83" fmla="*/ 162 h 1088"/>
              <a:gd name="T84" fmla="*/ 159 w 1079"/>
              <a:gd name="T85" fmla="*/ 156 h 1088"/>
              <a:gd name="T86" fmla="*/ 137 w 1079"/>
              <a:gd name="T87" fmla="*/ 191 h 1088"/>
              <a:gd name="T88" fmla="*/ 131 w 1079"/>
              <a:gd name="T89" fmla="*/ 197 h 1088"/>
              <a:gd name="T90" fmla="*/ 102 w 1079"/>
              <a:gd name="T91" fmla="*/ 223 h 1088"/>
              <a:gd name="T92" fmla="*/ 75 w 1079"/>
              <a:gd name="T93" fmla="*/ 275 h 1088"/>
              <a:gd name="T94" fmla="*/ 69 w 1079"/>
              <a:gd name="T95" fmla="*/ 269 h 1088"/>
              <a:gd name="T96" fmla="*/ 58 w 1079"/>
              <a:gd name="T97" fmla="*/ 311 h 1088"/>
              <a:gd name="T98" fmla="*/ 52 w 1079"/>
              <a:gd name="T99" fmla="*/ 317 h 1088"/>
              <a:gd name="T100" fmla="*/ 33 w 1079"/>
              <a:gd name="T101" fmla="*/ 350 h 1088"/>
              <a:gd name="T102" fmla="*/ 18 w 1079"/>
              <a:gd name="T103" fmla="*/ 408 h 1088"/>
              <a:gd name="T104" fmla="*/ 11 w 1079"/>
              <a:gd name="T105" fmla="*/ 402 h 1088"/>
              <a:gd name="T106" fmla="*/ 1068 w 1079"/>
              <a:gd name="T107" fmla="*/ 540 h 1088"/>
              <a:gd name="T108" fmla="*/ 912 w 1079"/>
              <a:gd name="T109" fmla="*/ 921 h 1088"/>
              <a:gd name="T110" fmla="*/ 73 w 1079"/>
              <a:gd name="T111" fmla="*/ 545 h 1088"/>
              <a:gd name="T112" fmla="*/ 64 w 1079"/>
              <a:gd name="T113" fmla="*/ 545 h 1088"/>
              <a:gd name="T114" fmla="*/ 1079 w 1079"/>
              <a:gd name="T115" fmla="*/ 545 h 1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9" h="1088">
                <a:moveTo>
                  <a:pt x="1064" y="497"/>
                </a:moveTo>
                <a:cubicBezTo>
                  <a:pt x="1064" y="500"/>
                  <a:pt x="1067" y="503"/>
                  <a:pt x="1070" y="503"/>
                </a:cubicBezTo>
                <a:cubicBezTo>
                  <a:pt x="1074" y="503"/>
                  <a:pt x="1076" y="500"/>
                  <a:pt x="1076" y="497"/>
                </a:cubicBezTo>
                <a:cubicBezTo>
                  <a:pt x="1076" y="494"/>
                  <a:pt x="1074" y="491"/>
                  <a:pt x="1070" y="491"/>
                </a:cubicBezTo>
                <a:cubicBezTo>
                  <a:pt x="1067" y="491"/>
                  <a:pt x="1064" y="494"/>
                  <a:pt x="1064" y="497"/>
                </a:cubicBezTo>
                <a:close/>
                <a:moveTo>
                  <a:pt x="1064" y="455"/>
                </a:moveTo>
                <a:cubicBezTo>
                  <a:pt x="1067" y="455"/>
                  <a:pt x="1070" y="452"/>
                  <a:pt x="1070" y="449"/>
                </a:cubicBezTo>
                <a:cubicBezTo>
                  <a:pt x="1070" y="445"/>
                  <a:pt x="1067" y="443"/>
                  <a:pt x="1064" y="443"/>
                </a:cubicBezTo>
                <a:cubicBezTo>
                  <a:pt x="1061" y="443"/>
                  <a:pt x="1058" y="445"/>
                  <a:pt x="1058" y="449"/>
                </a:cubicBezTo>
                <a:cubicBezTo>
                  <a:pt x="1058" y="452"/>
                  <a:pt x="1061" y="455"/>
                  <a:pt x="1064" y="455"/>
                </a:cubicBezTo>
                <a:close/>
                <a:moveTo>
                  <a:pt x="1052" y="408"/>
                </a:moveTo>
                <a:cubicBezTo>
                  <a:pt x="1056" y="408"/>
                  <a:pt x="1058" y="405"/>
                  <a:pt x="1058" y="402"/>
                </a:cubicBezTo>
                <a:cubicBezTo>
                  <a:pt x="1058" y="399"/>
                  <a:pt x="1056" y="396"/>
                  <a:pt x="1052" y="396"/>
                </a:cubicBezTo>
                <a:cubicBezTo>
                  <a:pt x="1049" y="396"/>
                  <a:pt x="1046" y="399"/>
                  <a:pt x="1046" y="402"/>
                </a:cubicBezTo>
                <a:cubicBezTo>
                  <a:pt x="1046" y="405"/>
                  <a:pt x="1049" y="408"/>
                  <a:pt x="1052" y="408"/>
                </a:cubicBezTo>
                <a:close/>
                <a:moveTo>
                  <a:pt x="1038" y="362"/>
                </a:moveTo>
                <a:cubicBezTo>
                  <a:pt x="1042" y="362"/>
                  <a:pt x="1044" y="359"/>
                  <a:pt x="1044" y="356"/>
                </a:cubicBezTo>
                <a:cubicBezTo>
                  <a:pt x="1044" y="352"/>
                  <a:pt x="1042" y="350"/>
                  <a:pt x="1038" y="350"/>
                </a:cubicBezTo>
                <a:cubicBezTo>
                  <a:pt x="1035" y="350"/>
                  <a:pt x="1032" y="352"/>
                  <a:pt x="1032" y="356"/>
                </a:cubicBezTo>
                <a:cubicBezTo>
                  <a:pt x="1032" y="359"/>
                  <a:pt x="1035" y="362"/>
                  <a:pt x="1038" y="362"/>
                </a:cubicBezTo>
                <a:close/>
                <a:moveTo>
                  <a:pt x="1019" y="317"/>
                </a:moveTo>
                <a:cubicBezTo>
                  <a:pt x="1022" y="317"/>
                  <a:pt x="1025" y="315"/>
                  <a:pt x="1025" y="311"/>
                </a:cubicBezTo>
                <a:cubicBezTo>
                  <a:pt x="1025" y="308"/>
                  <a:pt x="1022" y="305"/>
                  <a:pt x="1019" y="305"/>
                </a:cubicBezTo>
                <a:cubicBezTo>
                  <a:pt x="1016" y="305"/>
                  <a:pt x="1013" y="308"/>
                  <a:pt x="1013" y="311"/>
                </a:cubicBezTo>
                <a:cubicBezTo>
                  <a:pt x="1013" y="315"/>
                  <a:pt x="1016" y="317"/>
                  <a:pt x="1019" y="317"/>
                </a:cubicBezTo>
                <a:close/>
                <a:moveTo>
                  <a:pt x="997" y="275"/>
                </a:moveTo>
                <a:cubicBezTo>
                  <a:pt x="1000" y="275"/>
                  <a:pt x="1003" y="272"/>
                  <a:pt x="1003" y="269"/>
                </a:cubicBezTo>
                <a:cubicBezTo>
                  <a:pt x="1003" y="266"/>
                  <a:pt x="1000" y="263"/>
                  <a:pt x="997" y="263"/>
                </a:cubicBezTo>
                <a:cubicBezTo>
                  <a:pt x="993" y="263"/>
                  <a:pt x="991" y="266"/>
                  <a:pt x="991" y="269"/>
                </a:cubicBezTo>
                <a:cubicBezTo>
                  <a:pt x="991" y="272"/>
                  <a:pt x="993" y="275"/>
                  <a:pt x="997" y="275"/>
                </a:cubicBezTo>
                <a:close/>
                <a:moveTo>
                  <a:pt x="969" y="235"/>
                </a:moveTo>
                <a:cubicBezTo>
                  <a:pt x="972" y="235"/>
                  <a:pt x="975" y="232"/>
                  <a:pt x="975" y="229"/>
                </a:cubicBezTo>
                <a:cubicBezTo>
                  <a:pt x="975" y="226"/>
                  <a:pt x="972" y="223"/>
                  <a:pt x="969" y="223"/>
                </a:cubicBezTo>
                <a:cubicBezTo>
                  <a:pt x="966" y="223"/>
                  <a:pt x="963" y="226"/>
                  <a:pt x="963" y="229"/>
                </a:cubicBezTo>
                <a:cubicBezTo>
                  <a:pt x="963" y="232"/>
                  <a:pt x="966" y="235"/>
                  <a:pt x="969" y="235"/>
                </a:cubicBezTo>
                <a:close/>
                <a:moveTo>
                  <a:pt x="940" y="197"/>
                </a:moveTo>
                <a:cubicBezTo>
                  <a:pt x="943" y="197"/>
                  <a:pt x="946" y="195"/>
                  <a:pt x="946" y="191"/>
                </a:cubicBezTo>
                <a:cubicBezTo>
                  <a:pt x="946" y="188"/>
                  <a:pt x="943" y="185"/>
                  <a:pt x="940" y="185"/>
                </a:cubicBezTo>
                <a:cubicBezTo>
                  <a:pt x="937" y="185"/>
                  <a:pt x="934" y="188"/>
                  <a:pt x="934" y="191"/>
                </a:cubicBezTo>
                <a:cubicBezTo>
                  <a:pt x="934" y="195"/>
                  <a:pt x="937" y="197"/>
                  <a:pt x="940" y="197"/>
                </a:cubicBezTo>
                <a:close/>
                <a:moveTo>
                  <a:pt x="906" y="163"/>
                </a:moveTo>
                <a:cubicBezTo>
                  <a:pt x="910" y="163"/>
                  <a:pt x="912" y="160"/>
                  <a:pt x="912" y="157"/>
                </a:cubicBezTo>
                <a:cubicBezTo>
                  <a:pt x="912" y="153"/>
                  <a:pt x="910" y="151"/>
                  <a:pt x="906" y="151"/>
                </a:cubicBezTo>
                <a:cubicBezTo>
                  <a:pt x="903" y="151"/>
                  <a:pt x="900" y="153"/>
                  <a:pt x="900" y="157"/>
                </a:cubicBezTo>
                <a:cubicBezTo>
                  <a:pt x="900" y="160"/>
                  <a:pt x="903" y="163"/>
                  <a:pt x="906" y="163"/>
                </a:cubicBezTo>
                <a:close/>
                <a:moveTo>
                  <a:pt x="873" y="131"/>
                </a:moveTo>
                <a:cubicBezTo>
                  <a:pt x="876" y="131"/>
                  <a:pt x="879" y="128"/>
                  <a:pt x="879" y="125"/>
                </a:cubicBezTo>
                <a:cubicBezTo>
                  <a:pt x="879" y="122"/>
                  <a:pt x="876" y="119"/>
                  <a:pt x="873" y="119"/>
                </a:cubicBezTo>
                <a:cubicBezTo>
                  <a:pt x="869" y="119"/>
                  <a:pt x="867" y="122"/>
                  <a:pt x="867" y="125"/>
                </a:cubicBezTo>
                <a:cubicBezTo>
                  <a:pt x="867" y="128"/>
                  <a:pt x="869" y="131"/>
                  <a:pt x="873" y="131"/>
                </a:cubicBezTo>
                <a:close/>
                <a:moveTo>
                  <a:pt x="833" y="103"/>
                </a:moveTo>
                <a:cubicBezTo>
                  <a:pt x="836" y="103"/>
                  <a:pt x="839" y="100"/>
                  <a:pt x="839" y="97"/>
                </a:cubicBezTo>
                <a:cubicBezTo>
                  <a:pt x="839" y="93"/>
                  <a:pt x="836" y="91"/>
                  <a:pt x="833" y="91"/>
                </a:cubicBezTo>
                <a:cubicBezTo>
                  <a:pt x="829" y="91"/>
                  <a:pt x="827" y="93"/>
                  <a:pt x="827" y="97"/>
                </a:cubicBezTo>
                <a:cubicBezTo>
                  <a:pt x="827" y="100"/>
                  <a:pt x="829" y="103"/>
                  <a:pt x="833" y="103"/>
                </a:cubicBezTo>
                <a:close/>
                <a:moveTo>
                  <a:pt x="789" y="77"/>
                </a:moveTo>
                <a:cubicBezTo>
                  <a:pt x="793" y="77"/>
                  <a:pt x="795" y="74"/>
                  <a:pt x="795" y="71"/>
                </a:cubicBezTo>
                <a:cubicBezTo>
                  <a:pt x="795" y="67"/>
                  <a:pt x="793" y="65"/>
                  <a:pt x="789" y="65"/>
                </a:cubicBezTo>
                <a:cubicBezTo>
                  <a:pt x="786" y="65"/>
                  <a:pt x="783" y="67"/>
                  <a:pt x="783" y="71"/>
                </a:cubicBezTo>
                <a:cubicBezTo>
                  <a:pt x="783" y="74"/>
                  <a:pt x="786" y="77"/>
                  <a:pt x="789" y="77"/>
                </a:cubicBezTo>
                <a:close/>
                <a:moveTo>
                  <a:pt x="746" y="56"/>
                </a:moveTo>
                <a:cubicBezTo>
                  <a:pt x="750" y="56"/>
                  <a:pt x="752" y="53"/>
                  <a:pt x="752" y="50"/>
                </a:cubicBezTo>
                <a:cubicBezTo>
                  <a:pt x="752" y="47"/>
                  <a:pt x="750" y="44"/>
                  <a:pt x="746" y="44"/>
                </a:cubicBezTo>
                <a:cubicBezTo>
                  <a:pt x="743" y="44"/>
                  <a:pt x="740" y="47"/>
                  <a:pt x="740" y="50"/>
                </a:cubicBezTo>
                <a:cubicBezTo>
                  <a:pt x="740" y="53"/>
                  <a:pt x="743" y="56"/>
                  <a:pt x="746" y="56"/>
                </a:cubicBezTo>
                <a:close/>
                <a:moveTo>
                  <a:pt x="701" y="40"/>
                </a:moveTo>
                <a:cubicBezTo>
                  <a:pt x="704" y="40"/>
                  <a:pt x="707" y="37"/>
                  <a:pt x="707" y="34"/>
                </a:cubicBezTo>
                <a:cubicBezTo>
                  <a:pt x="707" y="31"/>
                  <a:pt x="704" y="28"/>
                  <a:pt x="701" y="28"/>
                </a:cubicBezTo>
                <a:cubicBezTo>
                  <a:pt x="697" y="28"/>
                  <a:pt x="695" y="31"/>
                  <a:pt x="695" y="34"/>
                </a:cubicBezTo>
                <a:cubicBezTo>
                  <a:pt x="695" y="37"/>
                  <a:pt x="697" y="40"/>
                  <a:pt x="701" y="40"/>
                </a:cubicBezTo>
                <a:close/>
                <a:moveTo>
                  <a:pt x="654" y="27"/>
                </a:moveTo>
                <a:cubicBezTo>
                  <a:pt x="658" y="27"/>
                  <a:pt x="660" y="24"/>
                  <a:pt x="660" y="21"/>
                </a:cubicBezTo>
                <a:cubicBezTo>
                  <a:pt x="660" y="18"/>
                  <a:pt x="658" y="15"/>
                  <a:pt x="654" y="15"/>
                </a:cubicBezTo>
                <a:cubicBezTo>
                  <a:pt x="651" y="15"/>
                  <a:pt x="648" y="18"/>
                  <a:pt x="648" y="21"/>
                </a:cubicBezTo>
                <a:cubicBezTo>
                  <a:pt x="648" y="24"/>
                  <a:pt x="651" y="27"/>
                  <a:pt x="654" y="27"/>
                </a:cubicBezTo>
                <a:close/>
                <a:moveTo>
                  <a:pt x="608" y="18"/>
                </a:moveTo>
                <a:cubicBezTo>
                  <a:pt x="611" y="18"/>
                  <a:pt x="614" y="15"/>
                  <a:pt x="614" y="12"/>
                </a:cubicBezTo>
                <a:cubicBezTo>
                  <a:pt x="614" y="8"/>
                  <a:pt x="611" y="6"/>
                  <a:pt x="608" y="6"/>
                </a:cubicBezTo>
                <a:cubicBezTo>
                  <a:pt x="604" y="6"/>
                  <a:pt x="602" y="8"/>
                  <a:pt x="602" y="12"/>
                </a:cubicBezTo>
                <a:cubicBezTo>
                  <a:pt x="602" y="15"/>
                  <a:pt x="604" y="18"/>
                  <a:pt x="608" y="18"/>
                </a:cubicBezTo>
                <a:close/>
                <a:moveTo>
                  <a:pt x="560" y="12"/>
                </a:moveTo>
                <a:cubicBezTo>
                  <a:pt x="563" y="12"/>
                  <a:pt x="566" y="10"/>
                  <a:pt x="566" y="6"/>
                </a:cubicBezTo>
                <a:cubicBezTo>
                  <a:pt x="566" y="3"/>
                  <a:pt x="563" y="0"/>
                  <a:pt x="560" y="0"/>
                </a:cubicBezTo>
                <a:cubicBezTo>
                  <a:pt x="556" y="0"/>
                  <a:pt x="554" y="3"/>
                  <a:pt x="554" y="6"/>
                </a:cubicBezTo>
                <a:cubicBezTo>
                  <a:pt x="554" y="10"/>
                  <a:pt x="556" y="12"/>
                  <a:pt x="560" y="12"/>
                </a:cubicBezTo>
                <a:close/>
                <a:moveTo>
                  <a:pt x="511" y="13"/>
                </a:moveTo>
                <a:cubicBezTo>
                  <a:pt x="514" y="13"/>
                  <a:pt x="517" y="10"/>
                  <a:pt x="517" y="7"/>
                </a:cubicBezTo>
                <a:cubicBezTo>
                  <a:pt x="517" y="4"/>
                  <a:pt x="514" y="1"/>
                  <a:pt x="511" y="1"/>
                </a:cubicBezTo>
                <a:cubicBezTo>
                  <a:pt x="508" y="1"/>
                  <a:pt x="505" y="4"/>
                  <a:pt x="505" y="7"/>
                </a:cubicBezTo>
                <a:cubicBezTo>
                  <a:pt x="505" y="10"/>
                  <a:pt x="508" y="13"/>
                  <a:pt x="511" y="13"/>
                </a:cubicBezTo>
                <a:close/>
                <a:moveTo>
                  <a:pt x="463" y="17"/>
                </a:moveTo>
                <a:cubicBezTo>
                  <a:pt x="466" y="17"/>
                  <a:pt x="469" y="15"/>
                  <a:pt x="469" y="11"/>
                </a:cubicBezTo>
                <a:cubicBezTo>
                  <a:pt x="469" y="8"/>
                  <a:pt x="466" y="5"/>
                  <a:pt x="463" y="5"/>
                </a:cubicBezTo>
                <a:cubicBezTo>
                  <a:pt x="459" y="5"/>
                  <a:pt x="457" y="8"/>
                  <a:pt x="457" y="11"/>
                </a:cubicBezTo>
                <a:cubicBezTo>
                  <a:pt x="457" y="15"/>
                  <a:pt x="459" y="17"/>
                  <a:pt x="463" y="17"/>
                </a:cubicBezTo>
                <a:close/>
                <a:moveTo>
                  <a:pt x="416" y="27"/>
                </a:moveTo>
                <a:cubicBezTo>
                  <a:pt x="420" y="27"/>
                  <a:pt x="422" y="25"/>
                  <a:pt x="422" y="21"/>
                </a:cubicBezTo>
                <a:cubicBezTo>
                  <a:pt x="422" y="18"/>
                  <a:pt x="420" y="15"/>
                  <a:pt x="416" y="15"/>
                </a:cubicBezTo>
                <a:cubicBezTo>
                  <a:pt x="413" y="15"/>
                  <a:pt x="410" y="18"/>
                  <a:pt x="410" y="21"/>
                </a:cubicBezTo>
                <a:cubicBezTo>
                  <a:pt x="410" y="25"/>
                  <a:pt x="413" y="27"/>
                  <a:pt x="416" y="27"/>
                </a:cubicBezTo>
                <a:close/>
                <a:moveTo>
                  <a:pt x="370" y="40"/>
                </a:moveTo>
                <a:cubicBezTo>
                  <a:pt x="373" y="40"/>
                  <a:pt x="376" y="37"/>
                  <a:pt x="376" y="34"/>
                </a:cubicBezTo>
                <a:cubicBezTo>
                  <a:pt x="376" y="31"/>
                  <a:pt x="373" y="28"/>
                  <a:pt x="370" y="28"/>
                </a:cubicBezTo>
                <a:cubicBezTo>
                  <a:pt x="366" y="28"/>
                  <a:pt x="364" y="31"/>
                  <a:pt x="364" y="34"/>
                </a:cubicBezTo>
                <a:cubicBezTo>
                  <a:pt x="364" y="37"/>
                  <a:pt x="366" y="40"/>
                  <a:pt x="370" y="40"/>
                </a:cubicBezTo>
                <a:close/>
                <a:moveTo>
                  <a:pt x="324" y="57"/>
                </a:moveTo>
                <a:cubicBezTo>
                  <a:pt x="327" y="57"/>
                  <a:pt x="330" y="55"/>
                  <a:pt x="330" y="51"/>
                </a:cubicBezTo>
                <a:cubicBezTo>
                  <a:pt x="330" y="48"/>
                  <a:pt x="327" y="45"/>
                  <a:pt x="324" y="45"/>
                </a:cubicBezTo>
                <a:cubicBezTo>
                  <a:pt x="321" y="45"/>
                  <a:pt x="318" y="48"/>
                  <a:pt x="318" y="51"/>
                </a:cubicBezTo>
                <a:cubicBezTo>
                  <a:pt x="318" y="55"/>
                  <a:pt x="321" y="57"/>
                  <a:pt x="324" y="57"/>
                </a:cubicBezTo>
                <a:close/>
                <a:moveTo>
                  <a:pt x="280" y="78"/>
                </a:moveTo>
                <a:cubicBezTo>
                  <a:pt x="283" y="78"/>
                  <a:pt x="286" y="76"/>
                  <a:pt x="286" y="72"/>
                </a:cubicBezTo>
                <a:cubicBezTo>
                  <a:pt x="286" y="69"/>
                  <a:pt x="283" y="66"/>
                  <a:pt x="280" y="66"/>
                </a:cubicBezTo>
                <a:cubicBezTo>
                  <a:pt x="277" y="66"/>
                  <a:pt x="274" y="69"/>
                  <a:pt x="274" y="72"/>
                </a:cubicBezTo>
                <a:cubicBezTo>
                  <a:pt x="274" y="76"/>
                  <a:pt x="277" y="78"/>
                  <a:pt x="280" y="78"/>
                </a:cubicBezTo>
                <a:close/>
                <a:moveTo>
                  <a:pt x="240" y="103"/>
                </a:moveTo>
                <a:cubicBezTo>
                  <a:pt x="243" y="103"/>
                  <a:pt x="246" y="100"/>
                  <a:pt x="246" y="97"/>
                </a:cubicBezTo>
                <a:cubicBezTo>
                  <a:pt x="246" y="93"/>
                  <a:pt x="243" y="91"/>
                  <a:pt x="240" y="91"/>
                </a:cubicBezTo>
                <a:cubicBezTo>
                  <a:pt x="237" y="91"/>
                  <a:pt x="234" y="93"/>
                  <a:pt x="234" y="97"/>
                </a:cubicBezTo>
                <a:cubicBezTo>
                  <a:pt x="234" y="100"/>
                  <a:pt x="237" y="103"/>
                  <a:pt x="240" y="103"/>
                </a:cubicBezTo>
                <a:close/>
                <a:moveTo>
                  <a:pt x="201" y="130"/>
                </a:moveTo>
                <a:cubicBezTo>
                  <a:pt x="204" y="130"/>
                  <a:pt x="207" y="127"/>
                  <a:pt x="207" y="124"/>
                </a:cubicBezTo>
                <a:cubicBezTo>
                  <a:pt x="207" y="121"/>
                  <a:pt x="204" y="118"/>
                  <a:pt x="201" y="118"/>
                </a:cubicBezTo>
                <a:cubicBezTo>
                  <a:pt x="197" y="118"/>
                  <a:pt x="195" y="121"/>
                  <a:pt x="195" y="124"/>
                </a:cubicBezTo>
                <a:cubicBezTo>
                  <a:pt x="195" y="127"/>
                  <a:pt x="197" y="130"/>
                  <a:pt x="201" y="130"/>
                </a:cubicBezTo>
                <a:close/>
                <a:moveTo>
                  <a:pt x="165" y="162"/>
                </a:moveTo>
                <a:cubicBezTo>
                  <a:pt x="168" y="162"/>
                  <a:pt x="171" y="160"/>
                  <a:pt x="171" y="156"/>
                </a:cubicBezTo>
                <a:cubicBezTo>
                  <a:pt x="171" y="153"/>
                  <a:pt x="168" y="150"/>
                  <a:pt x="165" y="150"/>
                </a:cubicBezTo>
                <a:cubicBezTo>
                  <a:pt x="162" y="150"/>
                  <a:pt x="159" y="153"/>
                  <a:pt x="159" y="156"/>
                </a:cubicBezTo>
                <a:cubicBezTo>
                  <a:pt x="159" y="160"/>
                  <a:pt x="162" y="162"/>
                  <a:pt x="165" y="162"/>
                </a:cubicBezTo>
                <a:close/>
                <a:moveTo>
                  <a:pt x="131" y="197"/>
                </a:moveTo>
                <a:cubicBezTo>
                  <a:pt x="134" y="197"/>
                  <a:pt x="137" y="195"/>
                  <a:pt x="137" y="191"/>
                </a:cubicBezTo>
                <a:cubicBezTo>
                  <a:pt x="137" y="188"/>
                  <a:pt x="134" y="185"/>
                  <a:pt x="131" y="185"/>
                </a:cubicBezTo>
                <a:cubicBezTo>
                  <a:pt x="127" y="185"/>
                  <a:pt x="125" y="188"/>
                  <a:pt x="125" y="191"/>
                </a:cubicBezTo>
                <a:cubicBezTo>
                  <a:pt x="125" y="195"/>
                  <a:pt x="127" y="197"/>
                  <a:pt x="131" y="197"/>
                </a:cubicBezTo>
                <a:close/>
                <a:moveTo>
                  <a:pt x="102" y="235"/>
                </a:moveTo>
                <a:cubicBezTo>
                  <a:pt x="105" y="235"/>
                  <a:pt x="108" y="233"/>
                  <a:pt x="108" y="229"/>
                </a:cubicBezTo>
                <a:cubicBezTo>
                  <a:pt x="108" y="226"/>
                  <a:pt x="105" y="223"/>
                  <a:pt x="102" y="223"/>
                </a:cubicBezTo>
                <a:cubicBezTo>
                  <a:pt x="98" y="223"/>
                  <a:pt x="96" y="226"/>
                  <a:pt x="96" y="229"/>
                </a:cubicBezTo>
                <a:cubicBezTo>
                  <a:pt x="96" y="233"/>
                  <a:pt x="98" y="235"/>
                  <a:pt x="102" y="235"/>
                </a:cubicBezTo>
                <a:close/>
                <a:moveTo>
                  <a:pt x="75" y="275"/>
                </a:moveTo>
                <a:cubicBezTo>
                  <a:pt x="78" y="275"/>
                  <a:pt x="81" y="273"/>
                  <a:pt x="81" y="269"/>
                </a:cubicBezTo>
                <a:cubicBezTo>
                  <a:pt x="81" y="266"/>
                  <a:pt x="78" y="263"/>
                  <a:pt x="75" y="263"/>
                </a:cubicBezTo>
                <a:cubicBezTo>
                  <a:pt x="72" y="263"/>
                  <a:pt x="69" y="266"/>
                  <a:pt x="69" y="269"/>
                </a:cubicBezTo>
                <a:cubicBezTo>
                  <a:pt x="69" y="273"/>
                  <a:pt x="72" y="275"/>
                  <a:pt x="75" y="275"/>
                </a:cubicBezTo>
                <a:close/>
                <a:moveTo>
                  <a:pt x="52" y="317"/>
                </a:moveTo>
                <a:cubicBezTo>
                  <a:pt x="56" y="317"/>
                  <a:pt x="58" y="314"/>
                  <a:pt x="58" y="311"/>
                </a:cubicBezTo>
                <a:cubicBezTo>
                  <a:pt x="58" y="308"/>
                  <a:pt x="56" y="305"/>
                  <a:pt x="52" y="305"/>
                </a:cubicBezTo>
                <a:cubicBezTo>
                  <a:pt x="49" y="305"/>
                  <a:pt x="46" y="308"/>
                  <a:pt x="46" y="311"/>
                </a:cubicBezTo>
                <a:cubicBezTo>
                  <a:pt x="46" y="314"/>
                  <a:pt x="49" y="317"/>
                  <a:pt x="52" y="317"/>
                </a:cubicBezTo>
                <a:close/>
                <a:moveTo>
                  <a:pt x="33" y="362"/>
                </a:moveTo>
                <a:cubicBezTo>
                  <a:pt x="36" y="362"/>
                  <a:pt x="39" y="360"/>
                  <a:pt x="39" y="356"/>
                </a:cubicBezTo>
                <a:cubicBezTo>
                  <a:pt x="39" y="353"/>
                  <a:pt x="36" y="350"/>
                  <a:pt x="33" y="350"/>
                </a:cubicBezTo>
                <a:cubicBezTo>
                  <a:pt x="30" y="350"/>
                  <a:pt x="27" y="353"/>
                  <a:pt x="27" y="356"/>
                </a:cubicBezTo>
                <a:cubicBezTo>
                  <a:pt x="27" y="360"/>
                  <a:pt x="30" y="362"/>
                  <a:pt x="33" y="362"/>
                </a:cubicBezTo>
                <a:close/>
                <a:moveTo>
                  <a:pt x="18" y="408"/>
                </a:moveTo>
                <a:cubicBezTo>
                  <a:pt x="21" y="408"/>
                  <a:pt x="24" y="406"/>
                  <a:pt x="24" y="402"/>
                </a:cubicBezTo>
                <a:cubicBezTo>
                  <a:pt x="24" y="399"/>
                  <a:pt x="21" y="396"/>
                  <a:pt x="18" y="396"/>
                </a:cubicBezTo>
                <a:cubicBezTo>
                  <a:pt x="14" y="396"/>
                  <a:pt x="11" y="399"/>
                  <a:pt x="11" y="402"/>
                </a:cubicBezTo>
                <a:cubicBezTo>
                  <a:pt x="11" y="406"/>
                  <a:pt x="14" y="408"/>
                  <a:pt x="18" y="408"/>
                </a:cubicBezTo>
                <a:close/>
                <a:moveTo>
                  <a:pt x="1079" y="540"/>
                </a:moveTo>
                <a:cubicBezTo>
                  <a:pt x="1068" y="540"/>
                  <a:pt x="1068" y="540"/>
                  <a:pt x="1068" y="540"/>
                </a:cubicBezTo>
                <a:cubicBezTo>
                  <a:pt x="1068" y="540"/>
                  <a:pt x="1068" y="540"/>
                  <a:pt x="1068" y="540"/>
                </a:cubicBezTo>
                <a:cubicBezTo>
                  <a:pt x="1068" y="541"/>
                  <a:pt x="1068" y="543"/>
                  <a:pt x="1068" y="545"/>
                </a:cubicBezTo>
                <a:cubicBezTo>
                  <a:pt x="1068" y="692"/>
                  <a:pt x="1008" y="825"/>
                  <a:pt x="912" y="921"/>
                </a:cubicBezTo>
                <a:cubicBezTo>
                  <a:pt x="816" y="1017"/>
                  <a:pt x="683" y="1077"/>
                  <a:pt x="536" y="1077"/>
                </a:cubicBezTo>
                <a:cubicBezTo>
                  <a:pt x="276" y="1077"/>
                  <a:pt x="59" y="889"/>
                  <a:pt x="13" y="642"/>
                </a:cubicBezTo>
                <a:cubicBezTo>
                  <a:pt x="47" y="624"/>
                  <a:pt x="73" y="585"/>
                  <a:pt x="73" y="545"/>
                </a:cubicBezTo>
                <a:cubicBezTo>
                  <a:pt x="73" y="499"/>
                  <a:pt x="44" y="460"/>
                  <a:pt x="3" y="445"/>
                </a:cubicBezTo>
                <a:cubicBezTo>
                  <a:pt x="0" y="453"/>
                  <a:pt x="0" y="453"/>
                  <a:pt x="0" y="453"/>
                </a:cubicBezTo>
                <a:cubicBezTo>
                  <a:pt x="38" y="467"/>
                  <a:pt x="64" y="503"/>
                  <a:pt x="64" y="545"/>
                </a:cubicBezTo>
                <a:cubicBezTo>
                  <a:pt x="64" y="585"/>
                  <a:pt x="35" y="624"/>
                  <a:pt x="0" y="639"/>
                </a:cubicBezTo>
                <a:cubicBezTo>
                  <a:pt x="45" y="894"/>
                  <a:pt x="268" y="1088"/>
                  <a:pt x="536" y="1088"/>
                </a:cubicBezTo>
                <a:cubicBezTo>
                  <a:pt x="836" y="1088"/>
                  <a:pt x="1079" y="845"/>
                  <a:pt x="1079" y="545"/>
                </a:cubicBezTo>
                <a:cubicBezTo>
                  <a:pt x="1079" y="543"/>
                  <a:pt x="1079" y="541"/>
                  <a:pt x="1079" y="540"/>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 name="Oval 10"/>
          <p:cNvSpPr>
            <a:spLocks noChangeArrowheads="1"/>
          </p:cNvSpPr>
          <p:nvPr/>
        </p:nvSpPr>
        <p:spPr bwMode="auto">
          <a:xfrm>
            <a:off x="6599941" y="2536292"/>
            <a:ext cx="2617030" cy="2621488"/>
          </a:xfrm>
          <a:prstGeom prst="ellipse">
            <a:avLst/>
          </a:prstGeom>
          <a:solidFill>
            <a:schemeClr val="bg1"/>
          </a:solidFill>
          <a:ln>
            <a:noFill/>
          </a:ln>
          <a:effectLst>
            <a:outerShdw blurRad="190500" dist="1270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7" name="Oval 11"/>
          <p:cNvSpPr>
            <a:spLocks noChangeArrowheads="1"/>
          </p:cNvSpPr>
          <p:nvPr/>
        </p:nvSpPr>
        <p:spPr bwMode="auto">
          <a:xfrm>
            <a:off x="4051271" y="2362002"/>
            <a:ext cx="850052" cy="854510"/>
          </a:xfrm>
          <a:prstGeom prst="ellipse">
            <a:avLst/>
          </a:prstGeom>
          <a:solidFill>
            <a:schemeClr val="accent1"/>
          </a:solidFill>
          <a:ln>
            <a:noFill/>
          </a:ln>
          <a:effectLst>
            <a:outerShdw blurRad="190500" dist="127000" dir="2700000" algn="tl" rotWithShape="0">
              <a:schemeClr val="accent2">
                <a:lumMod val="75000"/>
                <a:lumOff val="25000"/>
                <a:alpha val="22000"/>
              </a:schemeClr>
            </a:outerShdw>
          </a:effectLst>
        </p:spPr>
        <p:txBody>
          <a:bodyPr vert="horz" wrap="square" lIns="91440" tIns="45720" rIns="91440" bIns="45720" numCol="1" anchor="t" anchorCtr="0" compatLnSpc="1"/>
          <a:lstStyle/>
          <a:p>
            <a:endParaRPr lang="en-US"/>
          </a:p>
        </p:txBody>
      </p:sp>
      <p:sp>
        <p:nvSpPr>
          <p:cNvPr id="9" name="Oval 12"/>
          <p:cNvSpPr>
            <a:spLocks noChangeArrowheads="1"/>
          </p:cNvSpPr>
          <p:nvPr/>
        </p:nvSpPr>
        <p:spPr bwMode="auto">
          <a:xfrm>
            <a:off x="7481944" y="2354987"/>
            <a:ext cx="853024" cy="854510"/>
          </a:xfrm>
          <a:prstGeom prst="ellipse">
            <a:avLst/>
          </a:prstGeom>
          <a:solidFill>
            <a:schemeClr val="accent3"/>
          </a:solidFill>
          <a:ln>
            <a:noFill/>
          </a:ln>
          <a:effectLst>
            <a:outerShdw blurRad="190500" dist="127000" dir="2700000" algn="tl" rotWithShape="0">
              <a:schemeClr val="accent2">
                <a:lumMod val="75000"/>
                <a:lumOff val="25000"/>
                <a:alpha val="22000"/>
              </a:schemeClr>
            </a:outerShdw>
          </a:effectLst>
        </p:spPr>
        <p:txBody>
          <a:bodyPr vert="horz" wrap="square" lIns="91440" tIns="45720" rIns="91440" bIns="45720" numCol="1" anchor="t" anchorCtr="0" compatLnSpc="1"/>
          <a:lstStyle/>
          <a:p>
            <a:endParaRPr lang="en-US"/>
          </a:p>
        </p:txBody>
      </p:sp>
      <p:sp>
        <p:nvSpPr>
          <p:cNvPr id="63" name="Freeform 62"/>
          <p:cNvSpPr/>
          <p:nvPr/>
        </p:nvSpPr>
        <p:spPr bwMode="auto">
          <a:xfrm>
            <a:off x="6130332" y="3716260"/>
            <a:ext cx="130777" cy="231832"/>
          </a:xfrm>
          <a:custGeom>
            <a:avLst/>
            <a:gdLst>
              <a:gd name="T0" fmla="*/ 6 w 44"/>
              <a:gd name="T1" fmla="*/ 78 h 78"/>
              <a:gd name="T2" fmla="*/ 2 w 44"/>
              <a:gd name="T3" fmla="*/ 77 h 78"/>
              <a:gd name="T4" fmla="*/ 2 w 44"/>
              <a:gd name="T5" fmla="*/ 68 h 78"/>
              <a:gd name="T6" fmla="*/ 29 w 44"/>
              <a:gd name="T7" fmla="*/ 39 h 78"/>
              <a:gd name="T8" fmla="*/ 2 w 44"/>
              <a:gd name="T9" fmla="*/ 11 h 78"/>
              <a:gd name="T10" fmla="*/ 2 w 44"/>
              <a:gd name="T11" fmla="*/ 3 h 78"/>
              <a:gd name="T12" fmla="*/ 11 w 44"/>
              <a:gd name="T13" fmla="*/ 3 h 78"/>
              <a:gd name="T14" fmla="*/ 42 w 44"/>
              <a:gd name="T15" fmla="*/ 35 h 78"/>
              <a:gd name="T16" fmla="*/ 42 w 44"/>
              <a:gd name="T17" fmla="*/ 43 h 78"/>
              <a:gd name="T18" fmla="*/ 11 w 44"/>
              <a:gd name="T19" fmla="*/ 76 h 78"/>
              <a:gd name="T20" fmla="*/ 6 w 44"/>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78">
                <a:moveTo>
                  <a:pt x="6" y="78"/>
                </a:moveTo>
                <a:cubicBezTo>
                  <a:pt x="5" y="78"/>
                  <a:pt x="4" y="78"/>
                  <a:pt x="2" y="77"/>
                </a:cubicBezTo>
                <a:cubicBezTo>
                  <a:pt x="0" y="74"/>
                  <a:pt x="0" y="71"/>
                  <a:pt x="2" y="68"/>
                </a:cubicBezTo>
                <a:cubicBezTo>
                  <a:pt x="29" y="39"/>
                  <a:pt x="29" y="39"/>
                  <a:pt x="29" y="39"/>
                </a:cubicBezTo>
                <a:cubicBezTo>
                  <a:pt x="2" y="11"/>
                  <a:pt x="2" y="11"/>
                  <a:pt x="2" y="11"/>
                </a:cubicBezTo>
                <a:cubicBezTo>
                  <a:pt x="0" y="9"/>
                  <a:pt x="0" y="5"/>
                  <a:pt x="2" y="3"/>
                </a:cubicBezTo>
                <a:cubicBezTo>
                  <a:pt x="5" y="0"/>
                  <a:pt x="8" y="0"/>
                  <a:pt x="11" y="3"/>
                </a:cubicBezTo>
                <a:cubicBezTo>
                  <a:pt x="42" y="35"/>
                  <a:pt x="42" y="35"/>
                  <a:pt x="42" y="35"/>
                </a:cubicBezTo>
                <a:cubicBezTo>
                  <a:pt x="44" y="37"/>
                  <a:pt x="44" y="40"/>
                  <a:pt x="42" y="43"/>
                </a:cubicBezTo>
                <a:cubicBezTo>
                  <a:pt x="11" y="76"/>
                  <a:pt x="11" y="76"/>
                  <a:pt x="11" y="76"/>
                </a:cubicBezTo>
                <a:cubicBezTo>
                  <a:pt x="10" y="78"/>
                  <a:pt x="8" y="78"/>
                  <a:pt x="6" y="7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5" name="Subtitle 2"/>
          <p:cNvSpPr txBox="1"/>
          <p:nvPr/>
        </p:nvSpPr>
        <p:spPr>
          <a:xfrm>
            <a:off x="3693160" y="3352165"/>
            <a:ext cx="2058670" cy="15170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ts val="1600"/>
              </a:lnSpc>
              <a:spcBef>
                <a:spcPts val="0"/>
              </a:spcBef>
              <a:buFont typeface="Wingdings" panose="05000000000000000000" charset="0"/>
              <a:buNone/>
            </a:pPr>
            <a:r>
              <a:rPr lang="zh-CN" altLang="en-US" sz="1000" dirty="0">
                <a:latin typeface="Raleway" panose="020B0503030101060003" pitchFamily="34" charset="0"/>
                <a:sym typeface="+mn-ea"/>
              </a:rPr>
              <a:t>提供了丰富的接口，根据场景按需接入：</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商户进件类</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会员管理类</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交易类</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账户管理类</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文件类</a:t>
            </a:r>
            <a:endParaRPr lang="zh-CN" altLang="en-US" sz="1000" dirty="0">
              <a:solidFill>
                <a:schemeClr val="tx1"/>
              </a:solidFill>
              <a:latin typeface="Raleway" panose="020B0503030101060003" pitchFamily="34" charset="0"/>
            </a:endParaRPr>
          </a:p>
          <a:p>
            <a:pPr marL="0" indent="0" algn="ctr">
              <a:lnSpc>
                <a:spcPts val="1600"/>
              </a:lnSpc>
              <a:spcBef>
                <a:spcPts val="0"/>
              </a:spcBef>
              <a:buNone/>
            </a:pPr>
            <a:endParaRPr lang="en-US" sz="1000" dirty="0">
              <a:solidFill>
                <a:schemeClr val="tx1">
                  <a:lumMod val="75000"/>
                  <a:lumOff val="25000"/>
                </a:schemeClr>
              </a:solidFill>
              <a:latin typeface="+mn-ea"/>
            </a:endParaRPr>
          </a:p>
        </p:txBody>
      </p:sp>
      <p:sp>
        <p:nvSpPr>
          <p:cNvPr id="67" name="Subtitle 2"/>
          <p:cNvSpPr txBox="1"/>
          <p:nvPr/>
        </p:nvSpPr>
        <p:spPr>
          <a:xfrm>
            <a:off x="6914736" y="3381416"/>
            <a:ext cx="1985952" cy="132128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金小满：面向餐饮行业客户。</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连锁通：面向餐饮、零售、服务行业的客户。</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商赢教培：面向教培行业。</a:t>
            </a:r>
            <a:endParaRPr lang="zh-CN" altLang="en-US" sz="1000" dirty="0">
              <a:solidFill>
                <a:schemeClr val="tx1"/>
              </a:solidFill>
              <a:latin typeface="Raleway" panose="020B0503030101060003" pitchFamily="34" charset="0"/>
            </a:endParaRPr>
          </a:p>
          <a:p>
            <a:pPr algn="l">
              <a:lnSpc>
                <a:spcPts val="1600"/>
              </a:lnSpc>
              <a:spcBef>
                <a:spcPts val="0"/>
              </a:spcBef>
              <a:buFont typeface="Wingdings" panose="05000000000000000000" charset="0"/>
              <a:buChar char=""/>
            </a:pPr>
            <a:r>
              <a:rPr lang="zh-CN" altLang="en-US" sz="1000" dirty="0">
                <a:latin typeface="Raleway" panose="020B0503030101060003" pitchFamily="34" charset="0"/>
                <a:sym typeface="+mn-ea"/>
              </a:rPr>
              <a:t>商赢社区：面向物业、社区、园区客户。</a:t>
            </a:r>
            <a:endParaRPr lang="zh-CN" altLang="en-US" sz="1000" dirty="0">
              <a:solidFill>
                <a:schemeClr val="tx1"/>
              </a:solidFill>
              <a:latin typeface="Raleway" panose="020B0503030101060003" pitchFamily="34" charset="0"/>
            </a:endParaRPr>
          </a:p>
          <a:p>
            <a:pPr marL="0" indent="0" algn="ctr">
              <a:lnSpc>
                <a:spcPts val="1600"/>
              </a:lnSpc>
              <a:spcBef>
                <a:spcPts val="0"/>
              </a:spcBef>
              <a:buNone/>
            </a:pPr>
            <a:endParaRPr lang="en-US" sz="1000" dirty="0">
              <a:solidFill>
                <a:schemeClr val="tx1">
                  <a:lumMod val="75000"/>
                  <a:lumOff val="25000"/>
                </a:schemeClr>
              </a:solidFill>
              <a:latin typeface="+mn-ea"/>
            </a:endParaRPr>
          </a:p>
        </p:txBody>
      </p:sp>
      <p:pic>
        <p:nvPicPr>
          <p:cNvPr id="73" name="图形 72" descr="链接 纯色填充"/>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78478" y="3629955"/>
            <a:ext cx="394959" cy="394959"/>
          </a:xfrm>
          <a:prstGeom prst="rect">
            <a:avLst/>
          </a:prstGeom>
        </p:spPr>
      </p:pic>
      <p:sp>
        <p:nvSpPr>
          <p:cNvPr id="74" name="文本框 73"/>
          <p:cNvSpPr txBox="1"/>
          <p:nvPr/>
        </p:nvSpPr>
        <p:spPr>
          <a:xfrm>
            <a:off x="4118536" y="2464772"/>
            <a:ext cx="715522" cy="646331"/>
          </a:xfrm>
          <a:prstGeom prst="rect">
            <a:avLst/>
          </a:prstGeom>
          <a:noFill/>
        </p:spPr>
        <p:txBody>
          <a:bodyPr wrap="square" rtlCol="0">
            <a:spAutoFit/>
          </a:bodyPr>
          <a:lstStyle/>
          <a:p>
            <a:pPr algn="ctr"/>
            <a:r>
              <a:rPr kumimoji="1" lang="en-US" altLang="zh-CN" dirty="0">
                <a:solidFill>
                  <a:schemeClr val="bg1"/>
                </a:solidFill>
              </a:rPr>
              <a:t>API</a:t>
            </a:r>
            <a:r>
              <a:rPr kumimoji="1" lang="zh-CN" altLang="en-US" dirty="0">
                <a:solidFill>
                  <a:schemeClr val="bg1"/>
                </a:solidFill>
              </a:rPr>
              <a:t>接入</a:t>
            </a:r>
            <a:endParaRPr kumimoji="1" lang="zh-CN" altLang="en-US" dirty="0">
              <a:solidFill>
                <a:schemeClr val="bg1"/>
              </a:solidFill>
            </a:endParaRPr>
          </a:p>
        </p:txBody>
      </p:sp>
      <p:sp>
        <p:nvSpPr>
          <p:cNvPr id="75" name="文本框 74"/>
          <p:cNvSpPr txBox="1"/>
          <p:nvPr/>
        </p:nvSpPr>
        <p:spPr>
          <a:xfrm>
            <a:off x="7523555" y="2475806"/>
            <a:ext cx="853024" cy="646331"/>
          </a:xfrm>
          <a:prstGeom prst="rect">
            <a:avLst/>
          </a:prstGeom>
          <a:noFill/>
        </p:spPr>
        <p:txBody>
          <a:bodyPr wrap="square" rtlCol="0">
            <a:spAutoFit/>
          </a:bodyPr>
          <a:lstStyle/>
          <a:p>
            <a:pPr algn="ctr"/>
            <a:r>
              <a:rPr kumimoji="1" lang="en-US" altLang="zh-CN" dirty="0">
                <a:solidFill>
                  <a:schemeClr val="bg1"/>
                </a:solidFill>
              </a:rPr>
              <a:t>SaaS</a:t>
            </a:r>
            <a:endParaRPr kumimoji="1" lang="en-US" altLang="zh-CN" dirty="0">
              <a:solidFill>
                <a:schemeClr val="bg1"/>
              </a:solidFill>
            </a:endParaRPr>
          </a:p>
          <a:p>
            <a:pPr algn="ctr"/>
            <a:r>
              <a:rPr kumimoji="1" lang="zh-CN" altLang="en-US" dirty="0">
                <a:solidFill>
                  <a:schemeClr val="bg1"/>
                </a:solidFill>
              </a:rPr>
              <a:t>接入</a:t>
            </a:r>
            <a:endParaRPr kumimoji="1" lang="zh-CN" altLang="en-US"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解决方案</a:t>
            </a:r>
            <a:endParaRPr lang="zh-CN" altLang="en-US" dirty="0"/>
          </a:p>
        </p:txBody>
      </p:sp>
      <p:sp>
        <p:nvSpPr>
          <p:cNvPr id="14" name="Subtitle 2"/>
          <p:cNvSpPr txBox="1"/>
          <p:nvPr/>
        </p:nvSpPr>
        <p:spPr>
          <a:xfrm>
            <a:off x="667748" y="4217303"/>
            <a:ext cx="4650674" cy="53430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endParaRPr lang="en-US" sz="1000" dirty="0">
              <a:latin typeface="+mn-ea"/>
            </a:endParaRPr>
          </a:p>
        </p:txBody>
      </p:sp>
      <p:pic>
        <p:nvPicPr>
          <p:cNvPr id="19" name="图片 18"/>
          <p:cNvPicPr>
            <a:picLocks noChangeAspect="1"/>
          </p:cNvPicPr>
          <p:nvPr/>
        </p:nvPicPr>
        <p:blipFill>
          <a:blip r:embed="rId1"/>
          <a:stretch>
            <a:fillRect/>
          </a:stretch>
        </p:blipFill>
        <p:spPr>
          <a:xfrm>
            <a:off x="2206829" y="1632117"/>
            <a:ext cx="7772400" cy="4383708"/>
          </a:xfrm>
          <a:prstGeom prst="rect">
            <a:avLst/>
          </a:prstGeom>
        </p:spPr>
      </p:pic>
      <p:sp>
        <p:nvSpPr>
          <p:cNvPr id="3" name="矩形: 圆角 133"/>
          <p:cNvSpPr/>
          <p:nvPr/>
        </p:nvSpPr>
        <p:spPr>
          <a:xfrm>
            <a:off x="641326" y="5980031"/>
            <a:ext cx="3987622" cy="66172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200" dirty="0">
                <a:solidFill>
                  <a:schemeClr val="tx1">
                    <a:lumMod val="90000"/>
                    <a:lumOff val="10000"/>
                  </a:schemeClr>
                </a:solidFill>
                <a:latin typeface="+mn-ea"/>
              </a:rPr>
              <a:t>接口文档：云商通二代账户版接口规范</a:t>
            </a:r>
            <a:r>
              <a:rPr lang="en-US" altLang="zh-CN" sz="1200" dirty="0">
                <a:solidFill>
                  <a:schemeClr val="tx1">
                    <a:lumMod val="90000"/>
                    <a:lumOff val="10000"/>
                  </a:schemeClr>
                </a:solidFill>
                <a:latin typeface="+mn-ea"/>
              </a:rPr>
              <a:t>_</a:t>
            </a:r>
            <a:r>
              <a:rPr lang="en-GB" altLang="zh-CN" sz="1200" dirty="0">
                <a:solidFill>
                  <a:schemeClr val="tx1">
                    <a:lumMod val="90000"/>
                    <a:lumOff val="10000"/>
                  </a:schemeClr>
                </a:solidFill>
                <a:latin typeface="+mn-ea"/>
              </a:rPr>
              <a:t>V1.0.1</a:t>
            </a:r>
            <a:endParaRPr lang="en-GB" altLang="zh-CN" sz="1200" dirty="0">
              <a:solidFill>
                <a:schemeClr val="tx1">
                  <a:lumMod val="90000"/>
                  <a:lumOff val="10000"/>
                </a:schemeClr>
              </a:solidFill>
              <a:latin typeface="+mn-ea"/>
            </a:endParaRPr>
          </a:p>
          <a:p>
            <a:pPr>
              <a:lnSpc>
                <a:spcPct val="150000"/>
              </a:lnSpc>
            </a:pPr>
            <a:r>
              <a:rPr lang="en-GB" altLang="zh-CN" sz="1200" dirty="0">
                <a:solidFill>
                  <a:schemeClr val="tx1">
                    <a:lumMod val="90000"/>
                    <a:lumOff val="10000"/>
                  </a:schemeClr>
                </a:solidFill>
                <a:latin typeface="+mn-ea"/>
              </a:rPr>
              <a:t>https://</a:t>
            </a:r>
            <a:r>
              <a:rPr lang="en-GB" altLang="zh-CN" sz="1200" dirty="0" err="1">
                <a:solidFill>
                  <a:schemeClr val="tx1">
                    <a:lumMod val="90000"/>
                    <a:lumOff val="10000"/>
                  </a:schemeClr>
                </a:solidFill>
                <a:latin typeface="+mn-ea"/>
              </a:rPr>
              <a:t>kdocs.cn</a:t>
            </a:r>
            <a:r>
              <a:rPr lang="en-GB" altLang="zh-CN" sz="1200" dirty="0">
                <a:solidFill>
                  <a:schemeClr val="tx1">
                    <a:lumMod val="90000"/>
                    <a:lumOff val="10000"/>
                  </a:schemeClr>
                </a:solidFill>
                <a:latin typeface="+mn-ea"/>
              </a:rPr>
              <a:t>/l/ccfFSC6PP3NH</a:t>
            </a:r>
            <a:endParaRPr lang="en-GB" altLang="zh-CN" sz="1200" dirty="0">
              <a:solidFill>
                <a:schemeClr val="tx1">
                  <a:lumMod val="90000"/>
                  <a:lumOff val="10000"/>
                </a:schemeClr>
              </a:solidFill>
              <a:latin typeface="+mn-ea"/>
            </a:endParaRPr>
          </a:p>
        </p:txBody>
      </p:sp>
      <p:sp>
        <p:nvSpPr>
          <p:cNvPr id="7" name="TextBox 19"/>
          <p:cNvSpPr txBox="1"/>
          <p:nvPr/>
        </p:nvSpPr>
        <p:spPr>
          <a:xfrm>
            <a:off x="596261" y="1661740"/>
            <a:ext cx="1107996" cy="276999"/>
          </a:xfrm>
          <a:prstGeom prst="rect">
            <a:avLst/>
          </a:prstGeom>
          <a:noFill/>
        </p:spPr>
        <p:txBody>
          <a:bodyPr wrap="none" rtlCol="0">
            <a:spAutoFit/>
          </a:bodyPr>
          <a:lstStyle/>
          <a:p>
            <a:pPr algn="ctr"/>
            <a:r>
              <a:rPr lang="zh-CN" altLang="en-US" sz="1200" dirty="0">
                <a:latin typeface="Mont Heavy DEMO" panose="00000A00000000000000" pitchFamily="50" charset="0"/>
              </a:rPr>
              <a:t>资金管理模式</a:t>
            </a:r>
            <a:endParaRPr lang="en-US" sz="1200" dirty="0">
              <a:solidFill>
                <a:srgbClr val="FF0000"/>
              </a:solidFill>
              <a:latin typeface="Mont Heavy DEMO" panose="00000A00000000000000" pitchFamily="50" charset="0"/>
            </a:endParaRPr>
          </a:p>
        </p:txBody>
      </p:sp>
      <p:sp>
        <p:nvSpPr>
          <p:cNvPr id="13" name="文本框 12"/>
          <p:cNvSpPr txBox="1"/>
          <p:nvPr/>
        </p:nvSpPr>
        <p:spPr>
          <a:xfrm>
            <a:off x="1649393" y="1674644"/>
            <a:ext cx="5826807" cy="276999"/>
          </a:xfrm>
          <a:prstGeom prst="rect">
            <a:avLst/>
          </a:prstGeom>
          <a:noFill/>
        </p:spPr>
        <p:txBody>
          <a:bodyPr wrap="square" rtlCol="0">
            <a:spAutoFit/>
          </a:bodyPr>
          <a:lstStyle/>
          <a:p>
            <a:r>
              <a:rPr kumimoji="1" lang="zh-CN" altLang="en-US" sz="1200" dirty="0">
                <a:solidFill>
                  <a:srgbClr val="0A67FE"/>
                </a:solidFill>
              </a:rPr>
              <a:t>通联管理</a:t>
            </a:r>
            <a:endParaRPr kumimoji="1" lang="en-US" altLang="zh-CN" sz="1200" dirty="0">
              <a:solidFill>
                <a:srgbClr val="0A67FE"/>
              </a:solidFill>
            </a:endParaRPr>
          </a:p>
        </p:txBody>
      </p:sp>
      <p:sp>
        <p:nvSpPr>
          <p:cNvPr id="4" name="TextBox 19"/>
          <p:cNvSpPr txBox="1"/>
          <p:nvPr/>
        </p:nvSpPr>
        <p:spPr>
          <a:xfrm>
            <a:off x="596261" y="1200368"/>
            <a:ext cx="7849235" cy="368300"/>
          </a:xfrm>
          <a:prstGeom prst="rect">
            <a:avLst/>
          </a:prstGeom>
          <a:noFill/>
        </p:spPr>
        <p:txBody>
          <a:bodyPr wrap="none" rtlCol="0">
            <a:spAutoFit/>
          </a:bodyPr>
          <a:lstStyle/>
          <a:p>
            <a:r>
              <a:rPr lang="en-US" altLang="zh-CN" dirty="0">
                <a:latin typeface="Mont Heavy DEMO" panose="00000A00000000000000" pitchFamily="50" charset="0"/>
              </a:rPr>
              <a:t>API</a:t>
            </a:r>
            <a:r>
              <a:rPr lang="zh-CN" altLang="en-US" dirty="0">
                <a:latin typeface="Mont Heavy DEMO" panose="00000A00000000000000" pitchFamily="50" charset="0"/>
              </a:rPr>
              <a:t>接入：提供丰富的</a:t>
            </a:r>
            <a:r>
              <a:rPr lang="zh-CN" altLang="en-US" dirty="0">
                <a:latin typeface="Mont Heavy DEMO" panose="00000A00000000000000" pitchFamily="50" charset="0"/>
              </a:rPr>
              <a:t>接口，根据客户业务场景及资金管理模式，按需接入。</a:t>
            </a:r>
            <a:endParaRPr lang="en-US" dirty="0">
              <a:solidFill>
                <a:srgbClr val="FF0000"/>
              </a:solidFill>
              <a:latin typeface="Mont Heavy DEMO" panose="00000A00000000000000" pitchFamily="50"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解决方案</a:t>
            </a:r>
            <a:endParaRPr lang="zh-CN" altLang="en-US" dirty="0"/>
          </a:p>
        </p:txBody>
      </p:sp>
      <p:pic>
        <p:nvPicPr>
          <p:cNvPr id="3" name="图片 2"/>
          <p:cNvPicPr>
            <a:picLocks noChangeAspect="1"/>
          </p:cNvPicPr>
          <p:nvPr/>
        </p:nvPicPr>
        <p:blipFill>
          <a:blip r:embed="rId1"/>
          <a:stretch>
            <a:fillRect/>
          </a:stretch>
        </p:blipFill>
        <p:spPr>
          <a:xfrm>
            <a:off x="1649186" y="1679998"/>
            <a:ext cx="7522108" cy="4261671"/>
          </a:xfrm>
          <a:prstGeom prst="rect">
            <a:avLst/>
          </a:prstGeom>
        </p:spPr>
      </p:pic>
      <p:sp>
        <p:nvSpPr>
          <p:cNvPr id="4" name="矩形: 圆角 133"/>
          <p:cNvSpPr/>
          <p:nvPr/>
        </p:nvSpPr>
        <p:spPr>
          <a:xfrm>
            <a:off x="667748" y="5914506"/>
            <a:ext cx="3987622" cy="66172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kumimoji="1" lang="zh-CN" altLang="en-US" sz="1200" dirty="0">
                <a:solidFill>
                  <a:schemeClr val="tx1"/>
                </a:solidFill>
                <a:latin typeface="微软雅黑" panose="020B0503020204020204" pitchFamily="34" charset="-122"/>
                <a:ea typeface="微软雅黑" panose="020B0503020204020204" pitchFamily="34" charset="-122"/>
              </a:rPr>
              <a:t>接口文档：云商通二代银行托管接口规范</a:t>
            </a:r>
            <a:endParaRPr kumimoji="1" lang="zh-CN" altLang="en-US" sz="1200" dirty="0">
              <a:solidFill>
                <a:schemeClr val="tx1"/>
              </a:solidFill>
              <a:latin typeface="微软雅黑" panose="020B0503020204020204" pitchFamily="34" charset="-122"/>
              <a:ea typeface="微软雅黑" panose="020B0503020204020204" pitchFamily="34" charset="-122"/>
            </a:endParaRPr>
          </a:p>
          <a:p>
            <a:pPr>
              <a:lnSpc>
                <a:spcPct val="150000"/>
              </a:lnSpc>
            </a:pPr>
            <a:r>
              <a:rPr kumimoji="1" lang="en-GB" altLang="zh-CN" sz="1200" dirty="0">
                <a:solidFill>
                  <a:schemeClr val="tx1"/>
                </a:solidFill>
                <a:latin typeface="微软雅黑" panose="020B0503020204020204" pitchFamily="34" charset="-122"/>
                <a:ea typeface="微软雅黑" panose="020B0503020204020204" pitchFamily="34" charset="-122"/>
              </a:rPr>
              <a:t>https://</a:t>
            </a:r>
            <a:r>
              <a:rPr kumimoji="1" lang="en-GB" altLang="zh-CN" sz="1200" dirty="0" err="1">
                <a:solidFill>
                  <a:schemeClr val="tx1"/>
                </a:solidFill>
                <a:latin typeface="微软雅黑" panose="020B0503020204020204" pitchFamily="34" charset="-122"/>
                <a:ea typeface="微软雅黑" panose="020B0503020204020204" pitchFamily="34" charset="-122"/>
              </a:rPr>
              <a:t>kdocs.cn</a:t>
            </a:r>
            <a:r>
              <a:rPr kumimoji="1" lang="en-GB" altLang="zh-CN" sz="1200" dirty="0">
                <a:solidFill>
                  <a:schemeClr val="tx1"/>
                </a:solidFill>
                <a:latin typeface="微软雅黑" panose="020B0503020204020204" pitchFamily="34" charset="-122"/>
                <a:ea typeface="微软雅黑" panose="020B0503020204020204" pitchFamily="34" charset="-122"/>
              </a:rPr>
              <a:t>/l/</a:t>
            </a:r>
            <a:r>
              <a:rPr kumimoji="1" lang="en-GB" altLang="zh-CN" sz="1200" dirty="0" err="1">
                <a:solidFill>
                  <a:schemeClr val="tx1"/>
                </a:solidFill>
                <a:latin typeface="微软雅黑" panose="020B0503020204020204" pitchFamily="34" charset="-122"/>
                <a:ea typeface="微软雅黑" panose="020B0503020204020204" pitchFamily="34" charset="-122"/>
              </a:rPr>
              <a:t>cmEFkUWANiIJ</a:t>
            </a:r>
            <a:endParaRPr kumimoji="1" lang="en-US" altLang="zh-CN" sz="1200" dirty="0">
              <a:solidFill>
                <a:schemeClr val="tx1"/>
              </a:solidFill>
              <a:latin typeface="微软雅黑" panose="020B0503020204020204" pitchFamily="34" charset="-122"/>
              <a:ea typeface="微软雅黑" panose="020B0503020204020204" pitchFamily="34" charset="-122"/>
            </a:endParaRPr>
          </a:p>
        </p:txBody>
      </p:sp>
      <p:sp>
        <p:nvSpPr>
          <p:cNvPr id="5" name="TextBox 19"/>
          <p:cNvSpPr txBox="1"/>
          <p:nvPr/>
        </p:nvSpPr>
        <p:spPr>
          <a:xfrm>
            <a:off x="596261" y="1661740"/>
            <a:ext cx="1107996" cy="276999"/>
          </a:xfrm>
          <a:prstGeom prst="rect">
            <a:avLst/>
          </a:prstGeom>
          <a:noFill/>
        </p:spPr>
        <p:txBody>
          <a:bodyPr wrap="none" rtlCol="0">
            <a:spAutoFit/>
          </a:bodyPr>
          <a:lstStyle/>
          <a:p>
            <a:pPr algn="ctr"/>
            <a:r>
              <a:rPr lang="zh-CN" altLang="en-US" sz="1200" dirty="0">
                <a:latin typeface="Mont Heavy DEMO" panose="00000A00000000000000" pitchFamily="50" charset="0"/>
              </a:rPr>
              <a:t>资金管理模式</a:t>
            </a:r>
            <a:endParaRPr lang="en-US" sz="1200" dirty="0">
              <a:solidFill>
                <a:srgbClr val="FF0000"/>
              </a:solidFill>
              <a:latin typeface="Mont Heavy DEMO" panose="00000A00000000000000" pitchFamily="50" charset="0"/>
            </a:endParaRPr>
          </a:p>
        </p:txBody>
      </p:sp>
      <p:sp>
        <p:nvSpPr>
          <p:cNvPr id="6" name="文本框 5"/>
          <p:cNvSpPr txBox="1"/>
          <p:nvPr/>
        </p:nvSpPr>
        <p:spPr>
          <a:xfrm>
            <a:off x="1649393" y="1674644"/>
            <a:ext cx="5826807" cy="276999"/>
          </a:xfrm>
          <a:prstGeom prst="rect">
            <a:avLst/>
          </a:prstGeom>
          <a:noFill/>
        </p:spPr>
        <p:txBody>
          <a:bodyPr wrap="square" rtlCol="0">
            <a:spAutoFit/>
          </a:bodyPr>
          <a:lstStyle/>
          <a:p>
            <a:r>
              <a:rPr kumimoji="1" lang="zh-CN" altLang="en-US" sz="1200" dirty="0">
                <a:solidFill>
                  <a:srgbClr val="0A67FE"/>
                </a:solidFill>
              </a:rPr>
              <a:t>银行托管</a:t>
            </a:r>
            <a:endParaRPr kumimoji="1" lang="en-US" altLang="zh-CN" sz="1200" dirty="0">
              <a:solidFill>
                <a:srgbClr val="0A67FE"/>
              </a:solidFill>
            </a:endParaRPr>
          </a:p>
        </p:txBody>
      </p:sp>
      <p:sp>
        <p:nvSpPr>
          <p:cNvPr id="7" name="TextBox 19"/>
          <p:cNvSpPr txBox="1"/>
          <p:nvPr/>
        </p:nvSpPr>
        <p:spPr>
          <a:xfrm>
            <a:off x="596261" y="1200368"/>
            <a:ext cx="7849235" cy="368300"/>
          </a:xfrm>
          <a:prstGeom prst="rect">
            <a:avLst/>
          </a:prstGeom>
          <a:noFill/>
        </p:spPr>
        <p:txBody>
          <a:bodyPr wrap="none" rtlCol="0">
            <a:spAutoFit/>
          </a:bodyPr>
          <a:lstStyle/>
          <a:p>
            <a:pPr algn="l"/>
            <a:r>
              <a:rPr lang="en-US" altLang="zh-CN" dirty="0">
                <a:latin typeface="Mont Heavy DEMO" panose="00000A00000000000000" pitchFamily="50" charset="0"/>
                <a:sym typeface="+mn-ea"/>
              </a:rPr>
              <a:t>API</a:t>
            </a:r>
            <a:r>
              <a:rPr lang="zh-CN" altLang="en-US" dirty="0">
                <a:latin typeface="Mont Heavy DEMO" panose="00000A00000000000000" pitchFamily="50" charset="0"/>
                <a:sym typeface="+mn-ea"/>
              </a:rPr>
              <a:t>接入：提供丰富的接口</a:t>
            </a:r>
            <a:r>
              <a:rPr lang="zh-CN" altLang="en-US" dirty="0">
                <a:latin typeface="Mont Heavy DEMO" panose="00000A00000000000000" pitchFamily="50" charset="0"/>
              </a:rPr>
              <a:t>，根据客户业务场景及资金管理模式，按需接入。</a:t>
            </a:r>
            <a:endParaRPr lang="en-US" dirty="0">
              <a:solidFill>
                <a:srgbClr val="FF0000"/>
              </a:solidFill>
              <a:latin typeface="Mont Heavy DEMO" panose="00000A00000000000000" pitchFamily="50"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目录</a:t>
            </a:r>
            <a:endParaRPr lang="zh-CN" altLang="en-US" dirty="0"/>
          </a:p>
        </p:txBody>
      </p:sp>
      <p:sp>
        <p:nvSpPr>
          <p:cNvPr id="12" name="Freeform 11"/>
          <p:cNvSpPr/>
          <p:nvPr/>
        </p:nvSpPr>
        <p:spPr bwMode="auto">
          <a:xfrm>
            <a:off x="2552748" y="4572373"/>
            <a:ext cx="3183879" cy="2303264"/>
          </a:xfrm>
          <a:custGeom>
            <a:avLst/>
            <a:gdLst>
              <a:gd name="T0" fmla="*/ 1071 w 1071"/>
              <a:gd name="T1" fmla="*/ 774 h 774"/>
              <a:gd name="T2" fmla="*/ 291 w 1071"/>
              <a:gd name="T3" fmla="*/ 0 h 774"/>
              <a:gd name="T4" fmla="*/ 255 w 1071"/>
              <a:gd name="T5" fmla="*/ 192 h 774"/>
              <a:gd name="T6" fmla="*/ 0 w 1071"/>
              <a:gd name="T7" fmla="*/ 443 h 774"/>
              <a:gd name="T8" fmla="*/ 333 w 1071"/>
              <a:gd name="T9" fmla="*/ 774 h 774"/>
              <a:gd name="T10" fmla="*/ 848 w 1071"/>
              <a:gd name="T11" fmla="*/ 774 h 774"/>
              <a:gd name="T12" fmla="*/ 1071 w 1071"/>
              <a:gd name="T13" fmla="*/ 774 h 774"/>
            </a:gdLst>
            <a:ahLst/>
            <a:cxnLst>
              <a:cxn ang="0">
                <a:pos x="T0" y="T1"/>
              </a:cxn>
              <a:cxn ang="0">
                <a:pos x="T2" y="T3"/>
              </a:cxn>
              <a:cxn ang="0">
                <a:pos x="T4" y="T5"/>
              </a:cxn>
              <a:cxn ang="0">
                <a:pos x="T6" y="T7"/>
              </a:cxn>
              <a:cxn ang="0">
                <a:pos x="T8" y="T9"/>
              </a:cxn>
              <a:cxn ang="0">
                <a:pos x="T10" y="T11"/>
              </a:cxn>
              <a:cxn ang="0">
                <a:pos x="T12" y="T13"/>
              </a:cxn>
            </a:cxnLst>
            <a:rect l="0" t="0" r="r" b="b"/>
            <a:pathLst>
              <a:path w="1071" h="774">
                <a:moveTo>
                  <a:pt x="1071" y="774"/>
                </a:moveTo>
                <a:cubicBezTo>
                  <a:pt x="291" y="0"/>
                  <a:pt x="291" y="0"/>
                  <a:pt x="291" y="0"/>
                </a:cubicBezTo>
                <a:cubicBezTo>
                  <a:pt x="364" y="94"/>
                  <a:pt x="255" y="192"/>
                  <a:pt x="255" y="192"/>
                </a:cubicBezTo>
                <a:cubicBezTo>
                  <a:pt x="0" y="443"/>
                  <a:pt x="0" y="443"/>
                  <a:pt x="0" y="443"/>
                </a:cubicBezTo>
                <a:cubicBezTo>
                  <a:pt x="333" y="774"/>
                  <a:pt x="333" y="774"/>
                  <a:pt x="333" y="774"/>
                </a:cubicBezTo>
                <a:cubicBezTo>
                  <a:pt x="848" y="774"/>
                  <a:pt x="848" y="774"/>
                  <a:pt x="848" y="774"/>
                </a:cubicBezTo>
                <a:lnTo>
                  <a:pt x="1071" y="774"/>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18" name="Freeform 14"/>
          <p:cNvSpPr/>
          <p:nvPr/>
        </p:nvSpPr>
        <p:spPr bwMode="auto">
          <a:xfrm>
            <a:off x="1" y="3488310"/>
            <a:ext cx="3635325" cy="3387327"/>
          </a:xfrm>
          <a:custGeom>
            <a:avLst/>
            <a:gdLst>
              <a:gd name="T0" fmla="*/ 1150 w 1223"/>
              <a:gd name="T1" fmla="*/ 364 h 1138"/>
              <a:gd name="T2" fmla="*/ 782 w 1223"/>
              <a:gd name="T3" fmla="*/ 0 h 1138"/>
              <a:gd name="T4" fmla="*/ 757 w 1223"/>
              <a:gd name="T5" fmla="*/ 166 h 1138"/>
              <a:gd name="T6" fmla="*/ 485 w 1223"/>
              <a:gd name="T7" fmla="*/ 437 h 1138"/>
              <a:gd name="T8" fmla="*/ 0 w 1223"/>
              <a:gd name="T9" fmla="*/ 921 h 1138"/>
              <a:gd name="T10" fmla="*/ 0 w 1223"/>
              <a:gd name="T11" fmla="*/ 1138 h 1138"/>
              <a:gd name="T12" fmla="*/ 524 w 1223"/>
              <a:gd name="T13" fmla="*/ 1138 h 1138"/>
              <a:gd name="T14" fmla="*/ 859 w 1223"/>
              <a:gd name="T15" fmla="*/ 807 h 1138"/>
              <a:gd name="T16" fmla="*/ 1114 w 1223"/>
              <a:gd name="T17" fmla="*/ 556 h 1138"/>
              <a:gd name="T18" fmla="*/ 1150 w 1223"/>
              <a:gd name="T19" fmla="*/ 364 h 1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3" h="1138">
                <a:moveTo>
                  <a:pt x="1150" y="364"/>
                </a:moveTo>
                <a:cubicBezTo>
                  <a:pt x="782" y="0"/>
                  <a:pt x="782" y="0"/>
                  <a:pt x="782" y="0"/>
                </a:cubicBezTo>
                <a:cubicBezTo>
                  <a:pt x="800" y="23"/>
                  <a:pt x="836" y="87"/>
                  <a:pt x="757" y="166"/>
                </a:cubicBezTo>
                <a:cubicBezTo>
                  <a:pt x="721" y="202"/>
                  <a:pt x="611" y="311"/>
                  <a:pt x="485" y="437"/>
                </a:cubicBezTo>
                <a:cubicBezTo>
                  <a:pt x="266" y="655"/>
                  <a:pt x="0" y="921"/>
                  <a:pt x="0" y="921"/>
                </a:cubicBezTo>
                <a:cubicBezTo>
                  <a:pt x="0" y="1138"/>
                  <a:pt x="0" y="1138"/>
                  <a:pt x="0" y="1138"/>
                </a:cubicBezTo>
                <a:cubicBezTo>
                  <a:pt x="524" y="1138"/>
                  <a:pt x="524" y="1138"/>
                  <a:pt x="524" y="1138"/>
                </a:cubicBezTo>
                <a:cubicBezTo>
                  <a:pt x="859" y="807"/>
                  <a:pt x="859" y="807"/>
                  <a:pt x="859" y="807"/>
                </a:cubicBezTo>
                <a:cubicBezTo>
                  <a:pt x="1114" y="556"/>
                  <a:pt x="1114" y="556"/>
                  <a:pt x="1114" y="556"/>
                </a:cubicBezTo>
                <a:cubicBezTo>
                  <a:pt x="1114" y="556"/>
                  <a:pt x="1223" y="458"/>
                  <a:pt x="1150" y="364"/>
                </a:cubicBezTo>
                <a:close/>
              </a:path>
            </a:pathLst>
          </a:custGeom>
          <a:solidFill>
            <a:schemeClr val="accent3">
              <a:alpha val="85000"/>
            </a:schemeClr>
          </a:solidFill>
          <a:ln>
            <a:noFill/>
          </a:ln>
        </p:spPr>
        <p:txBody>
          <a:bodyPr vert="horz" wrap="square" lIns="91440" tIns="45720" rIns="91440" bIns="45720" numCol="1" anchor="t" anchorCtr="0" compatLnSpc="1"/>
          <a:lstStyle/>
          <a:p>
            <a:endParaRPr lang="en-US"/>
          </a:p>
        </p:txBody>
      </p:sp>
      <p:sp>
        <p:nvSpPr>
          <p:cNvPr id="19" name="Freeform 15"/>
          <p:cNvSpPr/>
          <p:nvPr/>
        </p:nvSpPr>
        <p:spPr bwMode="auto">
          <a:xfrm>
            <a:off x="1" y="1182076"/>
            <a:ext cx="2484436" cy="3607110"/>
          </a:xfrm>
          <a:custGeom>
            <a:avLst/>
            <a:gdLst>
              <a:gd name="T0" fmla="*/ 757 w 836"/>
              <a:gd name="T1" fmla="*/ 941 h 1212"/>
              <a:gd name="T2" fmla="*/ 782 w 836"/>
              <a:gd name="T3" fmla="*/ 775 h 1212"/>
              <a:gd name="T4" fmla="*/ 0 w 836"/>
              <a:gd name="T5" fmla="*/ 0 h 1212"/>
              <a:gd name="T6" fmla="*/ 0 w 836"/>
              <a:gd name="T7" fmla="*/ 160 h 1212"/>
              <a:gd name="T8" fmla="*/ 0 w 836"/>
              <a:gd name="T9" fmla="*/ 730 h 1212"/>
              <a:gd name="T10" fmla="*/ 485 w 836"/>
              <a:gd name="T11" fmla="*/ 1212 h 1212"/>
              <a:gd name="T12" fmla="*/ 757 w 836"/>
              <a:gd name="T13" fmla="*/ 941 h 1212"/>
            </a:gdLst>
            <a:ahLst/>
            <a:cxnLst>
              <a:cxn ang="0">
                <a:pos x="T0" y="T1"/>
              </a:cxn>
              <a:cxn ang="0">
                <a:pos x="T2" y="T3"/>
              </a:cxn>
              <a:cxn ang="0">
                <a:pos x="T4" y="T5"/>
              </a:cxn>
              <a:cxn ang="0">
                <a:pos x="T6" y="T7"/>
              </a:cxn>
              <a:cxn ang="0">
                <a:pos x="T8" y="T9"/>
              </a:cxn>
              <a:cxn ang="0">
                <a:pos x="T10" y="T11"/>
              </a:cxn>
              <a:cxn ang="0">
                <a:pos x="T12" y="T13"/>
              </a:cxn>
            </a:cxnLst>
            <a:rect l="0" t="0" r="r" b="b"/>
            <a:pathLst>
              <a:path w="836" h="1212">
                <a:moveTo>
                  <a:pt x="757" y="941"/>
                </a:moveTo>
                <a:cubicBezTo>
                  <a:pt x="836" y="862"/>
                  <a:pt x="800" y="798"/>
                  <a:pt x="782" y="775"/>
                </a:cubicBezTo>
                <a:cubicBezTo>
                  <a:pt x="0" y="0"/>
                  <a:pt x="0" y="0"/>
                  <a:pt x="0" y="0"/>
                </a:cubicBezTo>
                <a:cubicBezTo>
                  <a:pt x="0" y="160"/>
                  <a:pt x="0" y="160"/>
                  <a:pt x="0" y="160"/>
                </a:cubicBezTo>
                <a:cubicBezTo>
                  <a:pt x="0" y="730"/>
                  <a:pt x="0" y="730"/>
                  <a:pt x="0" y="730"/>
                </a:cubicBezTo>
                <a:cubicBezTo>
                  <a:pt x="485" y="1212"/>
                  <a:pt x="485" y="1212"/>
                  <a:pt x="485" y="1212"/>
                </a:cubicBezTo>
                <a:cubicBezTo>
                  <a:pt x="611" y="1086"/>
                  <a:pt x="721" y="977"/>
                  <a:pt x="757" y="941"/>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1" name="Freeform 16"/>
          <p:cNvSpPr/>
          <p:nvPr/>
        </p:nvSpPr>
        <p:spPr bwMode="auto">
          <a:xfrm>
            <a:off x="1557786" y="5891069"/>
            <a:ext cx="1985470" cy="984568"/>
          </a:xfrm>
          <a:custGeom>
            <a:avLst/>
            <a:gdLst>
              <a:gd name="T0" fmla="*/ 0 w 1337"/>
              <a:gd name="T1" fmla="*/ 663 h 663"/>
              <a:gd name="T2" fmla="*/ 1337 w 1337"/>
              <a:gd name="T3" fmla="*/ 663 h 663"/>
              <a:gd name="T4" fmla="*/ 670 w 1337"/>
              <a:gd name="T5" fmla="*/ 0 h 663"/>
              <a:gd name="T6" fmla="*/ 0 w 1337"/>
              <a:gd name="T7" fmla="*/ 663 h 663"/>
            </a:gdLst>
            <a:ahLst/>
            <a:cxnLst>
              <a:cxn ang="0">
                <a:pos x="T0" y="T1"/>
              </a:cxn>
              <a:cxn ang="0">
                <a:pos x="T2" y="T3"/>
              </a:cxn>
              <a:cxn ang="0">
                <a:pos x="T4" y="T5"/>
              </a:cxn>
              <a:cxn ang="0">
                <a:pos x="T6" y="T7"/>
              </a:cxn>
            </a:cxnLst>
            <a:rect l="0" t="0" r="r" b="b"/>
            <a:pathLst>
              <a:path w="1337" h="663">
                <a:moveTo>
                  <a:pt x="0" y="663"/>
                </a:moveTo>
                <a:lnTo>
                  <a:pt x="1337" y="663"/>
                </a:lnTo>
                <a:lnTo>
                  <a:pt x="670" y="0"/>
                </a:lnTo>
                <a:lnTo>
                  <a:pt x="0" y="663"/>
                </a:lnTo>
                <a:close/>
              </a:path>
            </a:pathLst>
          </a:custGeom>
          <a:solidFill>
            <a:schemeClr val="accent2">
              <a:alpha val="8000"/>
            </a:schemeClr>
          </a:solidFill>
          <a:ln>
            <a:noFill/>
          </a:ln>
        </p:spPr>
        <p:txBody>
          <a:bodyPr vert="horz" wrap="square" lIns="91440" tIns="45720" rIns="91440" bIns="45720" numCol="1" anchor="t" anchorCtr="0" compatLnSpc="1"/>
          <a:lstStyle/>
          <a:p>
            <a:endParaRPr lang="en-US"/>
          </a:p>
        </p:txBody>
      </p:sp>
      <p:sp>
        <p:nvSpPr>
          <p:cNvPr id="22" name="Freeform 17"/>
          <p:cNvSpPr/>
          <p:nvPr/>
        </p:nvSpPr>
        <p:spPr bwMode="auto">
          <a:xfrm>
            <a:off x="1" y="3354658"/>
            <a:ext cx="1441953" cy="2874996"/>
          </a:xfrm>
          <a:custGeom>
            <a:avLst/>
            <a:gdLst>
              <a:gd name="T0" fmla="*/ 0 w 485"/>
              <a:gd name="T1" fmla="*/ 0 h 966"/>
              <a:gd name="T2" fmla="*/ 0 w 485"/>
              <a:gd name="T3" fmla="*/ 966 h 966"/>
              <a:gd name="T4" fmla="*/ 485 w 485"/>
              <a:gd name="T5" fmla="*/ 482 h 966"/>
              <a:gd name="T6" fmla="*/ 0 w 485"/>
              <a:gd name="T7" fmla="*/ 0 h 966"/>
            </a:gdLst>
            <a:ahLst/>
            <a:cxnLst>
              <a:cxn ang="0">
                <a:pos x="T0" y="T1"/>
              </a:cxn>
              <a:cxn ang="0">
                <a:pos x="T2" y="T3"/>
              </a:cxn>
              <a:cxn ang="0">
                <a:pos x="T4" y="T5"/>
              </a:cxn>
              <a:cxn ang="0">
                <a:pos x="T6" y="T7"/>
              </a:cxn>
            </a:cxnLst>
            <a:rect l="0" t="0" r="r" b="b"/>
            <a:pathLst>
              <a:path w="485" h="966">
                <a:moveTo>
                  <a:pt x="0" y="0"/>
                </a:moveTo>
                <a:cubicBezTo>
                  <a:pt x="0" y="966"/>
                  <a:pt x="0" y="966"/>
                  <a:pt x="0" y="966"/>
                </a:cubicBezTo>
                <a:cubicBezTo>
                  <a:pt x="0" y="966"/>
                  <a:pt x="266" y="700"/>
                  <a:pt x="485" y="482"/>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3" name="Freeform 18"/>
          <p:cNvSpPr/>
          <p:nvPr/>
        </p:nvSpPr>
        <p:spPr bwMode="auto">
          <a:xfrm>
            <a:off x="1248902" y="6378155"/>
            <a:ext cx="579157" cy="497482"/>
          </a:xfrm>
          <a:custGeom>
            <a:avLst/>
            <a:gdLst>
              <a:gd name="T0" fmla="*/ 187 w 195"/>
              <a:gd name="T1" fmla="*/ 8 h 167"/>
              <a:gd name="T2" fmla="*/ 159 w 195"/>
              <a:gd name="T3" fmla="*/ 8 h 167"/>
              <a:gd name="T4" fmla="*/ 0 w 195"/>
              <a:gd name="T5" fmla="*/ 167 h 167"/>
              <a:gd name="T6" fmla="*/ 56 w 195"/>
              <a:gd name="T7" fmla="*/ 167 h 167"/>
              <a:gd name="T8" fmla="*/ 187 w 195"/>
              <a:gd name="T9" fmla="*/ 35 h 167"/>
              <a:gd name="T10" fmla="*/ 187 w 195"/>
              <a:gd name="T11" fmla="*/ 8 h 167"/>
            </a:gdLst>
            <a:ahLst/>
            <a:cxnLst>
              <a:cxn ang="0">
                <a:pos x="T0" y="T1"/>
              </a:cxn>
              <a:cxn ang="0">
                <a:pos x="T2" y="T3"/>
              </a:cxn>
              <a:cxn ang="0">
                <a:pos x="T4" y="T5"/>
              </a:cxn>
              <a:cxn ang="0">
                <a:pos x="T6" y="T7"/>
              </a:cxn>
              <a:cxn ang="0">
                <a:pos x="T8" y="T9"/>
              </a:cxn>
              <a:cxn ang="0">
                <a:pos x="T10" y="T11"/>
              </a:cxn>
            </a:cxnLst>
            <a:rect l="0" t="0" r="r" b="b"/>
            <a:pathLst>
              <a:path w="195" h="167">
                <a:moveTo>
                  <a:pt x="187" y="8"/>
                </a:moveTo>
                <a:cubicBezTo>
                  <a:pt x="180" y="0"/>
                  <a:pt x="167" y="0"/>
                  <a:pt x="159" y="8"/>
                </a:cubicBezTo>
                <a:cubicBezTo>
                  <a:pt x="0" y="167"/>
                  <a:pt x="0" y="167"/>
                  <a:pt x="0" y="167"/>
                </a:cubicBezTo>
                <a:cubicBezTo>
                  <a:pt x="56" y="167"/>
                  <a:pt x="56" y="167"/>
                  <a:pt x="56" y="167"/>
                </a:cubicBezTo>
                <a:cubicBezTo>
                  <a:pt x="187" y="35"/>
                  <a:pt x="187" y="35"/>
                  <a:pt x="187" y="35"/>
                </a:cubicBezTo>
                <a:cubicBezTo>
                  <a:pt x="195" y="28"/>
                  <a:pt x="195" y="15"/>
                  <a:pt x="187" y="8"/>
                </a:cubicBez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6" name="Freeform 9"/>
          <p:cNvSpPr/>
          <p:nvPr/>
        </p:nvSpPr>
        <p:spPr bwMode="auto">
          <a:xfrm>
            <a:off x="5479470" y="1538719"/>
            <a:ext cx="3310913" cy="910538"/>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bg1"/>
          </a:solidFill>
          <a:ln>
            <a:solidFill>
              <a:srgbClr val="3280FE"/>
            </a:solidFill>
          </a:ln>
        </p:spPr>
        <p:txBody>
          <a:bodyPr vert="horz" wrap="square" lIns="91440" tIns="45720" rIns="91440" bIns="45720" numCol="1" anchor="t" anchorCtr="0" compatLnSpc="1"/>
          <a:lstStyle/>
          <a:p>
            <a:endParaRPr lang="en-US"/>
          </a:p>
        </p:txBody>
      </p:sp>
      <p:sp>
        <p:nvSpPr>
          <p:cNvPr id="47" name="Oval 21"/>
          <p:cNvSpPr>
            <a:spLocks noChangeArrowheads="1"/>
          </p:cNvSpPr>
          <p:nvPr/>
        </p:nvSpPr>
        <p:spPr bwMode="auto">
          <a:xfrm>
            <a:off x="4548136" y="1541689"/>
            <a:ext cx="901626" cy="901626"/>
          </a:xfrm>
          <a:prstGeom prst="ellipse">
            <a:avLst/>
          </a:prstGeom>
          <a:solidFill>
            <a:schemeClr val="bg1"/>
          </a:solidFill>
          <a:ln>
            <a:solidFill>
              <a:srgbClr val="3280FE"/>
            </a:solidFill>
          </a:ln>
          <a:effectLst>
            <a:outerShdw blurRad="190500" dist="1524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48" name="Freeform 22"/>
          <p:cNvSpPr/>
          <p:nvPr/>
        </p:nvSpPr>
        <p:spPr bwMode="auto">
          <a:xfrm>
            <a:off x="5479470" y="2704742"/>
            <a:ext cx="3310913" cy="912023"/>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accent2">
              <a:lumMod val="75000"/>
              <a:lumOff val="25000"/>
            </a:schemeClr>
          </a:solidFill>
          <a:ln>
            <a:noFill/>
          </a:ln>
        </p:spPr>
        <p:txBody>
          <a:bodyPr vert="horz" wrap="square" lIns="91440" tIns="45720" rIns="91440" bIns="45720" numCol="1" anchor="t" anchorCtr="0" compatLnSpc="1"/>
          <a:lstStyle/>
          <a:p>
            <a:endParaRPr lang="en-US"/>
          </a:p>
        </p:txBody>
      </p:sp>
      <p:sp>
        <p:nvSpPr>
          <p:cNvPr id="49" name="Oval 23"/>
          <p:cNvSpPr>
            <a:spLocks noChangeArrowheads="1"/>
          </p:cNvSpPr>
          <p:nvPr/>
        </p:nvSpPr>
        <p:spPr bwMode="auto">
          <a:xfrm>
            <a:off x="4548136" y="2707712"/>
            <a:ext cx="901626" cy="903111"/>
          </a:xfrm>
          <a:prstGeom prst="ellipse">
            <a:avLst/>
          </a:prstGeom>
          <a:solidFill>
            <a:schemeClr val="accent2">
              <a:lumMod val="75000"/>
              <a:lumOff val="25000"/>
            </a:schemeClr>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50" name="Freeform 24"/>
          <p:cNvSpPr/>
          <p:nvPr/>
        </p:nvSpPr>
        <p:spPr bwMode="auto">
          <a:xfrm>
            <a:off x="5479470" y="3872251"/>
            <a:ext cx="3310913" cy="910538"/>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1" name="Oval 25"/>
          <p:cNvSpPr>
            <a:spLocks noChangeArrowheads="1"/>
          </p:cNvSpPr>
          <p:nvPr/>
        </p:nvSpPr>
        <p:spPr bwMode="auto">
          <a:xfrm>
            <a:off x="4548136" y="3875222"/>
            <a:ext cx="901626" cy="901626"/>
          </a:xfrm>
          <a:prstGeom prst="ellipse">
            <a:avLst/>
          </a:prstGeom>
          <a:solidFill>
            <a:schemeClr val="accent1"/>
          </a:solidFill>
          <a:ln>
            <a:noFill/>
          </a:ln>
          <a:effectLst>
            <a:outerShdw blurRad="190500" dist="127000" dir="2700000" algn="tl" rotWithShape="0">
              <a:schemeClr val="accent2">
                <a:lumMod val="90000"/>
                <a:lumOff val="10000"/>
                <a:alpha val="20000"/>
              </a:schemeClr>
            </a:outerShdw>
          </a:effectLst>
        </p:spPr>
        <p:txBody>
          <a:bodyPr vert="horz" wrap="square" lIns="91440" tIns="45720" rIns="91440" bIns="45720" numCol="1" anchor="t" anchorCtr="0" compatLnSpc="1"/>
          <a:lstStyle/>
          <a:p>
            <a:endParaRPr lang="en-US"/>
          </a:p>
        </p:txBody>
      </p:sp>
      <p:sp>
        <p:nvSpPr>
          <p:cNvPr id="52" name="Freeform 26"/>
          <p:cNvSpPr/>
          <p:nvPr/>
        </p:nvSpPr>
        <p:spPr bwMode="auto">
          <a:xfrm>
            <a:off x="5479470" y="5039760"/>
            <a:ext cx="3310913" cy="910538"/>
          </a:xfrm>
          <a:custGeom>
            <a:avLst/>
            <a:gdLst>
              <a:gd name="T0" fmla="*/ 1114 w 1114"/>
              <a:gd name="T1" fmla="*/ 153 h 306"/>
              <a:gd name="T2" fmla="*/ 961 w 1114"/>
              <a:gd name="T3" fmla="*/ 306 h 306"/>
              <a:gd name="T4" fmla="*/ 153 w 1114"/>
              <a:gd name="T5" fmla="*/ 306 h 306"/>
              <a:gd name="T6" fmla="*/ 0 w 1114"/>
              <a:gd name="T7" fmla="*/ 153 h 306"/>
              <a:gd name="T8" fmla="*/ 0 w 1114"/>
              <a:gd name="T9" fmla="*/ 153 h 306"/>
              <a:gd name="T10" fmla="*/ 153 w 1114"/>
              <a:gd name="T11" fmla="*/ 0 h 306"/>
              <a:gd name="T12" fmla="*/ 961 w 1114"/>
              <a:gd name="T13" fmla="*/ 0 h 306"/>
              <a:gd name="T14" fmla="*/ 1114 w 1114"/>
              <a:gd name="T15" fmla="*/ 153 h 3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4" h="306">
                <a:moveTo>
                  <a:pt x="1114" y="153"/>
                </a:moveTo>
                <a:cubicBezTo>
                  <a:pt x="1114" y="237"/>
                  <a:pt x="1046" y="306"/>
                  <a:pt x="961" y="306"/>
                </a:cubicBezTo>
                <a:cubicBezTo>
                  <a:pt x="153" y="306"/>
                  <a:pt x="153" y="306"/>
                  <a:pt x="153" y="306"/>
                </a:cubicBezTo>
                <a:cubicBezTo>
                  <a:pt x="69" y="306"/>
                  <a:pt x="0" y="237"/>
                  <a:pt x="0" y="153"/>
                </a:cubicBezTo>
                <a:cubicBezTo>
                  <a:pt x="0" y="153"/>
                  <a:pt x="0" y="153"/>
                  <a:pt x="0" y="153"/>
                </a:cubicBezTo>
                <a:cubicBezTo>
                  <a:pt x="0" y="68"/>
                  <a:pt x="69" y="0"/>
                  <a:pt x="153" y="0"/>
                </a:cubicBezTo>
                <a:cubicBezTo>
                  <a:pt x="961" y="0"/>
                  <a:pt x="961" y="0"/>
                  <a:pt x="961" y="0"/>
                </a:cubicBezTo>
                <a:cubicBezTo>
                  <a:pt x="1046" y="0"/>
                  <a:pt x="1114" y="68"/>
                  <a:pt x="1114" y="153"/>
                </a:cubicBezTo>
                <a:close/>
              </a:path>
            </a:pathLst>
          </a:custGeom>
          <a:solidFill>
            <a:schemeClr val="bg1"/>
          </a:solidFill>
          <a:ln>
            <a:solidFill>
              <a:srgbClr val="3280FE"/>
            </a:solidFill>
          </a:ln>
        </p:spPr>
        <p:txBody>
          <a:bodyPr vert="horz" wrap="square" lIns="91440" tIns="45720" rIns="91440" bIns="45720" numCol="1" anchor="t" anchorCtr="0" compatLnSpc="1"/>
          <a:lstStyle/>
          <a:p>
            <a:endParaRPr lang="en-US"/>
          </a:p>
        </p:txBody>
      </p:sp>
      <p:sp>
        <p:nvSpPr>
          <p:cNvPr id="53" name="Oval 27"/>
          <p:cNvSpPr>
            <a:spLocks noChangeArrowheads="1"/>
          </p:cNvSpPr>
          <p:nvPr/>
        </p:nvSpPr>
        <p:spPr bwMode="auto">
          <a:xfrm>
            <a:off x="4548136" y="5042731"/>
            <a:ext cx="901626" cy="901626"/>
          </a:xfrm>
          <a:prstGeom prst="ellipse">
            <a:avLst/>
          </a:prstGeom>
          <a:solidFill>
            <a:schemeClr val="bg1"/>
          </a:solidFill>
          <a:ln>
            <a:solidFill>
              <a:srgbClr val="3280FE"/>
            </a:solidFill>
          </a:ln>
          <a:effectLst>
            <a:outerShdw blurRad="190500" dist="1270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
        <p:nvSpPr>
          <p:cNvPr id="54" name="Oval 29"/>
          <p:cNvSpPr>
            <a:spLocks noChangeArrowheads="1"/>
          </p:cNvSpPr>
          <p:nvPr/>
        </p:nvSpPr>
        <p:spPr bwMode="auto">
          <a:xfrm>
            <a:off x="8597282" y="1960567"/>
            <a:ext cx="71298" cy="71298"/>
          </a:xfrm>
          <a:prstGeom prst="ellipse">
            <a:avLst/>
          </a:prstGeom>
          <a:solidFill>
            <a:schemeClr val="accent2">
              <a:lumMod val="10000"/>
              <a:lumOff val="90000"/>
            </a:schemeClr>
          </a:solidFill>
          <a:ln>
            <a:noFill/>
          </a:ln>
        </p:spPr>
        <p:txBody>
          <a:bodyPr vert="horz" wrap="square" lIns="91440" tIns="45720" rIns="91440" bIns="45720" numCol="1" anchor="t" anchorCtr="0" compatLnSpc="1"/>
          <a:lstStyle/>
          <a:p>
            <a:endParaRPr lang="en-US"/>
          </a:p>
        </p:txBody>
      </p:sp>
      <p:sp>
        <p:nvSpPr>
          <p:cNvPr id="55" name="Oval 31"/>
          <p:cNvSpPr>
            <a:spLocks noChangeArrowheads="1"/>
          </p:cNvSpPr>
          <p:nvPr/>
        </p:nvSpPr>
        <p:spPr bwMode="auto">
          <a:xfrm>
            <a:off x="8597282" y="3148871"/>
            <a:ext cx="71298" cy="7129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56" name="Oval 35"/>
          <p:cNvSpPr>
            <a:spLocks noChangeArrowheads="1"/>
          </p:cNvSpPr>
          <p:nvPr/>
        </p:nvSpPr>
        <p:spPr bwMode="auto">
          <a:xfrm>
            <a:off x="8597282" y="4304497"/>
            <a:ext cx="71298" cy="7129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57" name="Oval 36"/>
          <p:cNvSpPr>
            <a:spLocks noChangeArrowheads="1"/>
          </p:cNvSpPr>
          <p:nvPr/>
        </p:nvSpPr>
        <p:spPr bwMode="auto">
          <a:xfrm>
            <a:off x="8597282" y="5482403"/>
            <a:ext cx="71298" cy="71298"/>
          </a:xfrm>
          <a:prstGeom prst="ellipse">
            <a:avLst/>
          </a:prstGeom>
          <a:solidFill>
            <a:schemeClr val="accent2">
              <a:lumMod val="10000"/>
              <a:lumOff val="90000"/>
            </a:schemeClr>
          </a:solidFill>
          <a:ln>
            <a:noFill/>
          </a:ln>
        </p:spPr>
        <p:txBody>
          <a:bodyPr vert="horz" wrap="square" lIns="91440" tIns="45720" rIns="91440" bIns="45720" numCol="1" anchor="t" anchorCtr="0" compatLnSpc="1"/>
          <a:lstStyle/>
          <a:p>
            <a:endParaRPr lang="en-US"/>
          </a:p>
        </p:txBody>
      </p:sp>
      <p:sp>
        <p:nvSpPr>
          <p:cNvPr id="58" name="TextBox 42"/>
          <p:cNvSpPr txBox="1"/>
          <p:nvPr/>
        </p:nvSpPr>
        <p:spPr>
          <a:xfrm>
            <a:off x="5767578" y="1633855"/>
            <a:ext cx="1107996" cy="369332"/>
          </a:xfrm>
          <a:prstGeom prst="rect">
            <a:avLst/>
          </a:prstGeom>
          <a:noFill/>
        </p:spPr>
        <p:txBody>
          <a:bodyPr wrap="none" rtlCol="0">
            <a:spAutoFit/>
          </a:bodyPr>
          <a:lstStyle/>
          <a:p>
            <a:r>
              <a:rPr lang="en-US" dirty="0" err="1">
                <a:latin typeface="+mn-ea"/>
              </a:rPr>
              <a:t>市场背景</a:t>
            </a:r>
            <a:endParaRPr lang="en-US" dirty="0">
              <a:latin typeface="+mn-ea"/>
            </a:endParaRPr>
          </a:p>
        </p:txBody>
      </p:sp>
      <p:sp>
        <p:nvSpPr>
          <p:cNvPr id="59" name="Subtitle 2"/>
          <p:cNvSpPr txBox="1"/>
          <p:nvPr/>
        </p:nvSpPr>
        <p:spPr>
          <a:xfrm>
            <a:off x="5767578" y="2025798"/>
            <a:ext cx="2861148"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en-US" sz="1200" dirty="0" err="1">
                <a:solidFill>
                  <a:schemeClr val="tx1">
                    <a:lumMod val="75000"/>
                    <a:lumOff val="25000"/>
                  </a:schemeClr>
                </a:solidFill>
                <a:latin typeface="+mn-ea"/>
              </a:rPr>
              <a:t>行业痛点</a:t>
            </a:r>
            <a:r>
              <a:rPr lang="zh-CN" altLang="en-US" sz="1200" dirty="0">
                <a:solidFill>
                  <a:schemeClr val="tx1">
                    <a:lumMod val="75000"/>
                    <a:lumOff val="25000"/>
                  </a:schemeClr>
                </a:solidFill>
                <a:latin typeface="+mn-ea"/>
              </a:rPr>
              <a:t>、监管及合规要求</a:t>
            </a:r>
            <a:endParaRPr lang="en-US" sz="1200" dirty="0">
              <a:solidFill>
                <a:schemeClr val="tx1">
                  <a:lumMod val="75000"/>
                  <a:lumOff val="25000"/>
                </a:schemeClr>
              </a:solidFill>
              <a:latin typeface="+mn-ea"/>
            </a:endParaRPr>
          </a:p>
        </p:txBody>
      </p:sp>
      <p:sp>
        <p:nvSpPr>
          <p:cNvPr id="60" name="TextBox 45"/>
          <p:cNvSpPr txBox="1"/>
          <p:nvPr/>
        </p:nvSpPr>
        <p:spPr>
          <a:xfrm>
            <a:off x="4720667" y="1760209"/>
            <a:ext cx="556564" cy="523220"/>
          </a:xfrm>
          <a:prstGeom prst="rect">
            <a:avLst/>
          </a:prstGeom>
          <a:noFill/>
        </p:spPr>
        <p:txBody>
          <a:bodyPr wrap="none" rtlCol="0">
            <a:spAutoFit/>
          </a:bodyPr>
          <a:lstStyle/>
          <a:p>
            <a:pPr algn="ctr"/>
            <a:r>
              <a:rPr lang="en-US" sz="2800" dirty="0">
                <a:latin typeface="Mont Heavy DEMO" panose="00000A00000000000000" pitchFamily="50" charset="0"/>
              </a:rPr>
              <a:t>01</a:t>
            </a:r>
            <a:endParaRPr lang="en-US" sz="2800" dirty="0">
              <a:latin typeface="Mont Heavy DEMO" panose="00000A00000000000000" pitchFamily="50" charset="0"/>
            </a:endParaRPr>
          </a:p>
        </p:txBody>
      </p:sp>
      <p:sp>
        <p:nvSpPr>
          <p:cNvPr id="61" name="TextBox 46"/>
          <p:cNvSpPr txBox="1"/>
          <p:nvPr/>
        </p:nvSpPr>
        <p:spPr>
          <a:xfrm>
            <a:off x="5767578" y="2801932"/>
            <a:ext cx="1107996" cy="369332"/>
          </a:xfrm>
          <a:prstGeom prst="rect">
            <a:avLst/>
          </a:prstGeom>
          <a:noFill/>
        </p:spPr>
        <p:txBody>
          <a:bodyPr wrap="none" rtlCol="0">
            <a:spAutoFit/>
          </a:bodyPr>
          <a:lstStyle/>
          <a:p>
            <a:r>
              <a:rPr lang="en-US" dirty="0" err="1">
                <a:solidFill>
                  <a:schemeClr val="bg1"/>
                </a:solidFill>
                <a:latin typeface="+mn-ea"/>
              </a:rPr>
              <a:t>产品能力</a:t>
            </a:r>
            <a:endParaRPr lang="en-US" dirty="0">
              <a:solidFill>
                <a:schemeClr val="bg1"/>
              </a:solidFill>
              <a:latin typeface="+mn-ea"/>
            </a:endParaRPr>
          </a:p>
        </p:txBody>
      </p:sp>
      <p:sp>
        <p:nvSpPr>
          <p:cNvPr id="62" name="Subtitle 2"/>
          <p:cNvSpPr txBox="1"/>
          <p:nvPr/>
        </p:nvSpPr>
        <p:spPr>
          <a:xfrm>
            <a:off x="5746383" y="3208792"/>
            <a:ext cx="2861148"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en-US" sz="1200" dirty="0" err="1">
                <a:solidFill>
                  <a:schemeClr val="bg1"/>
                </a:solidFill>
                <a:latin typeface="+mn-ea"/>
              </a:rPr>
              <a:t>产品优势</a:t>
            </a:r>
            <a:r>
              <a:rPr lang="zh-CN" altLang="en-US" sz="1200" dirty="0">
                <a:solidFill>
                  <a:schemeClr val="bg1"/>
                </a:solidFill>
                <a:latin typeface="+mn-ea"/>
              </a:rPr>
              <a:t>、适用产品、解决方案</a:t>
            </a:r>
            <a:endParaRPr lang="en-US" sz="1200" dirty="0">
              <a:solidFill>
                <a:schemeClr val="bg1"/>
              </a:solidFill>
              <a:latin typeface="+mn-ea"/>
            </a:endParaRPr>
          </a:p>
        </p:txBody>
      </p:sp>
      <p:sp>
        <p:nvSpPr>
          <p:cNvPr id="63" name="TextBox 48"/>
          <p:cNvSpPr txBox="1"/>
          <p:nvPr/>
        </p:nvSpPr>
        <p:spPr>
          <a:xfrm>
            <a:off x="4686203" y="2928286"/>
            <a:ext cx="625492" cy="523220"/>
          </a:xfrm>
          <a:prstGeom prst="rect">
            <a:avLst/>
          </a:prstGeom>
          <a:noFill/>
        </p:spPr>
        <p:txBody>
          <a:bodyPr wrap="none" rtlCol="0">
            <a:spAutoFit/>
          </a:bodyPr>
          <a:lstStyle/>
          <a:p>
            <a:pPr algn="ctr"/>
            <a:r>
              <a:rPr lang="en-US" sz="2800" dirty="0">
                <a:solidFill>
                  <a:schemeClr val="bg1"/>
                </a:solidFill>
                <a:latin typeface="Mont Heavy DEMO" panose="00000A00000000000000" pitchFamily="50" charset="0"/>
              </a:rPr>
              <a:t>02</a:t>
            </a:r>
            <a:endParaRPr lang="en-US" sz="2800" dirty="0">
              <a:solidFill>
                <a:schemeClr val="bg1"/>
              </a:solidFill>
              <a:latin typeface="Mont Heavy DEMO" panose="00000A00000000000000" pitchFamily="50" charset="0"/>
            </a:endParaRPr>
          </a:p>
        </p:txBody>
      </p:sp>
      <p:sp>
        <p:nvSpPr>
          <p:cNvPr id="64" name="TextBox 49"/>
          <p:cNvSpPr txBox="1"/>
          <p:nvPr/>
        </p:nvSpPr>
        <p:spPr>
          <a:xfrm>
            <a:off x="5767578" y="3968076"/>
            <a:ext cx="1107996" cy="369332"/>
          </a:xfrm>
          <a:prstGeom prst="rect">
            <a:avLst/>
          </a:prstGeom>
          <a:noFill/>
        </p:spPr>
        <p:txBody>
          <a:bodyPr wrap="none" rtlCol="0">
            <a:spAutoFit/>
          </a:bodyPr>
          <a:lstStyle/>
          <a:p>
            <a:r>
              <a:rPr lang="en-US" dirty="0" err="1">
                <a:solidFill>
                  <a:schemeClr val="bg1"/>
                </a:solidFill>
                <a:latin typeface="+mn-ea"/>
              </a:rPr>
              <a:t>目标客户</a:t>
            </a:r>
            <a:endParaRPr lang="en-US" dirty="0">
              <a:solidFill>
                <a:schemeClr val="bg1"/>
              </a:solidFill>
              <a:latin typeface="+mn-ea"/>
            </a:endParaRPr>
          </a:p>
        </p:txBody>
      </p:sp>
      <p:sp>
        <p:nvSpPr>
          <p:cNvPr id="65" name="Subtitle 2"/>
          <p:cNvSpPr txBox="1"/>
          <p:nvPr/>
        </p:nvSpPr>
        <p:spPr>
          <a:xfrm>
            <a:off x="5746383" y="4361167"/>
            <a:ext cx="2861148"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en-US" sz="1200" dirty="0" err="1">
                <a:solidFill>
                  <a:schemeClr val="bg1"/>
                </a:solidFill>
                <a:latin typeface="+mn-ea"/>
              </a:rPr>
              <a:t>适用行业</a:t>
            </a:r>
            <a:r>
              <a:rPr lang="zh-CN" altLang="en-US" sz="1200" dirty="0">
                <a:solidFill>
                  <a:schemeClr val="bg1"/>
                </a:solidFill>
                <a:latin typeface="+mn-ea"/>
              </a:rPr>
              <a:t>、使用场景</a:t>
            </a:r>
            <a:endParaRPr lang="en-US" sz="1200" dirty="0">
              <a:solidFill>
                <a:schemeClr val="bg1"/>
              </a:solidFill>
              <a:latin typeface="+mn-ea"/>
            </a:endParaRPr>
          </a:p>
        </p:txBody>
      </p:sp>
      <p:sp>
        <p:nvSpPr>
          <p:cNvPr id="66" name="TextBox 51"/>
          <p:cNvSpPr txBox="1"/>
          <p:nvPr/>
        </p:nvSpPr>
        <p:spPr>
          <a:xfrm>
            <a:off x="4686203" y="4094430"/>
            <a:ext cx="625492" cy="523220"/>
          </a:xfrm>
          <a:prstGeom prst="rect">
            <a:avLst/>
          </a:prstGeom>
          <a:noFill/>
        </p:spPr>
        <p:txBody>
          <a:bodyPr wrap="none" rtlCol="0">
            <a:spAutoFit/>
          </a:bodyPr>
          <a:lstStyle/>
          <a:p>
            <a:pPr algn="ctr"/>
            <a:r>
              <a:rPr lang="en-US" sz="2800" dirty="0">
                <a:solidFill>
                  <a:schemeClr val="bg1"/>
                </a:solidFill>
                <a:latin typeface="Mont Heavy DEMO" panose="00000A00000000000000" pitchFamily="50" charset="0"/>
              </a:rPr>
              <a:t>03</a:t>
            </a:r>
            <a:endParaRPr lang="en-US" sz="2800" dirty="0">
              <a:solidFill>
                <a:schemeClr val="bg1"/>
              </a:solidFill>
              <a:latin typeface="Mont Heavy DEMO" panose="00000A00000000000000" pitchFamily="50" charset="0"/>
            </a:endParaRPr>
          </a:p>
        </p:txBody>
      </p:sp>
      <p:sp>
        <p:nvSpPr>
          <p:cNvPr id="67" name="TextBox 52"/>
          <p:cNvSpPr txBox="1"/>
          <p:nvPr/>
        </p:nvSpPr>
        <p:spPr>
          <a:xfrm>
            <a:off x="5767578" y="5134199"/>
            <a:ext cx="1107996" cy="369332"/>
          </a:xfrm>
          <a:prstGeom prst="rect">
            <a:avLst/>
          </a:prstGeom>
          <a:noFill/>
        </p:spPr>
        <p:txBody>
          <a:bodyPr wrap="none" rtlCol="0">
            <a:spAutoFit/>
          </a:bodyPr>
          <a:lstStyle/>
          <a:p>
            <a:r>
              <a:rPr lang="en-US" dirty="0" err="1">
                <a:latin typeface="+mn-ea"/>
              </a:rPr>
              <a:t>使用流程</a:t>
            </a:r>
            <a:endParaRPr lang="en-US" dirty="0">
              <a:latin typeface="+mn-ea"/>
            </a:endParaRPr>
          </a:p>
        </p:txBody>
      </p:sp>
      <p:sp>
        <p:nvSpPr>
          <p:cNvPr id="68" name="Subtitle 2"/>
          <p:cNvSpPr txBox="1"/>
          <p:nvPr/>
        </p:nvSpPr>
        <p:spPr>
          <a:xfrm>
            <a:off x="5767578" y="5576905"/>
            <a:ext cx="2861148" cy="55903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600"/>
              </a:lnSpc>
              <a:spcBef>
                <a:spcPts val="0"/>
              </a:spcBef>
              <a:buNone/>
            </a:pPr>
            <a:r>
              <a:rPr lang="en-US" sz="1200" dirty="0" err="1">
                <a:solidFill>
                  <a:schemeClr val="tx1">
                    <a:lumMod val="75000"/>
                    <a:lumOff val="25000"/>
                  </a:schemeClr>
                </a:solidFill>
                <a:latin typeface="+mn-ea"/>
              </a:rPr>
              <a:t>产品开通流程</a:t>
            </a:r>
            <a:r>
              <a:rPr lang="zh-CN" altLang="en-US" sz="1200" dirty="0">
                <a:solidFill>
                  <a:schemeClr val="tx1">
                    <a:lumMod val="75000"/>
                    <a:lumOff val="25000"/>
                  </a:schemeClr>
                </a:solidFill>
                <a:latin typeface="+mn-ea"/>
              </a:rPr>
              <a:t>、接入指引材料</a:t>
            </a:r>
            <a:endParaRPr lang="en-US" sz="1200" dirty="0">
              <a:solidFill>
                <a:schemeClr val="tx1">
                  <a:lumMod val="75000"/>
                  <a:lumOff val="25000"/>
                </a:schemeClr>
              </a:solidFill>
              <a:latin typeface="+mn-ea"/>
            </a:endParaRPr>
          </a:p>
        </p:txBody>
      </p:sp>
      <p:sp>
        <p:nvSpPr>
          <p:cNvPr id="69" name="TextBox 54"/>
          <p:cNvSpPr txBox="1"/>
          <p:nvPr/>
        </p:nvSpPr>
        <p:spPr>
          <a:xfrm>
            <a:off x="4682997" y="5260553"/>
            <a:ext cx="631904" cy="523220"/>
          </a:xfrm>
          <a:prstGeom prst="rect">
            <a:avLst/>
          </a:prstGeom>
          <a:noFill/>
        </p:spPr>
        <p:txBody>
          <a:bodyPr wrap="none" rtlCol="0">
            <a:spAutoFit/>
          </a:bodyPr>
          <a:lstStyle/>
          <a:p>
            <a:pPr algn="ctr"/>
            <a:r>
              <a:rPr lang="en-US" sz="2800" dirty="0">
                <a:latin typeface="Mont Heavy DEMO" panose="00000A00000000000000" pitchFamily="50" charset="0"/>
              </a:rPr>
              <a:t>04</a:t>
            </a:r>
            <a:endParaRPr lang="en-US" sz="2800" dirty="0">
              <a:latin typeface="Mont Heavy DEMO" panose="00000A00000000000000" pitchFamily="50"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金小满</a:t>
            </a:r>
            <a:endParaRPr lang="zh-CN" altLang="en-US" dirty="0"/>
          </a:p>
        </p:txBody>
      </p:sp>
      <p:pic>
        <p:nvPicPr>
          <p:cNvPr id="2" name="图片 1"/>
          <p:cNvPicPr>
            <a:picLocks noChangeAspect="1"/>
          </p:cNvPicPr>
          <p:nvPr/>
        </p:nvPicPr>
        <p:blipFill>
          <a:blip r:embed="rId1"/>
          <a:stretch>
            <a:fillRect/>
          </a:stretch>
        </p:blipFill>
        <p:spPr>
          <a:xfrm>
            <a:off x="5856" y="2282595"/>
            <a:ext cx="6472736" cy="3422580"/>
          </a:xfrm>
          <a:prstGeom prst="rect">
            <a:avLst/>
          </a:prstGeom>
          <a:ln>
            <a:noFill/>
          </a:ln>
          <a:effectLst>
            <a:outerShdw blurRad="292100" dist="139700" dir="2700000" algn="tl" rotWithShape="0">
              <a:srgbClr val="333333">
                <a:alpha val="65000"/>
              </a:srgbClr>
            </a:outerShdw>
          </a:effectLst>
        </p:spPr>
      </p:pic>
      <p:sp>
        <p:nvSpPr>
          <p:cNvPr id="4" name="Freeform 7"/>
          <p:cNvSpPr/>
          <p:nvPr/>
        </p:nvSpPr>
        <p:spPr bwMode="auto">
          <a:xfrm>
            <a:off x="4271152" y="2865820"/>
            <a:ext cx="1119704" cy="2717584"/>
          </a:xfrm>
          <a:custGeom>
            <a:avLst/>
            <a:gdLst>
              <a:gd name="T0" fmla="*/ 2 w 377"/>
              <a:gd name="T1" fmla="*/ 913 h 913"/>
              <a:gd name="T2" fmla="*/ 377 w 377"/>
              <a:gd name="T3" fmla="*/ 457 h 913"/>
              <a:gd name="T4" fmla="*/ 0 w 377"/>
              <a:gd name="T5" fmla="*/ 0 h 913"/>
            </a:gdLst>
            <a:ahLst/>
            <a:cxnLst>
              <a:cxn ang="0">
                <a:pos x="T0" y="T1"/>
              </a:cxn>
              <a:cxn ang="0">
                <a:pos x="T2" y="T3"/>
              </a:cxn>
              <a:cxn ang="0">
                <a:pos x="T4" y="T5"/>
              </a:cxn>
            </a:cxnLst>
            <a:rect l="0" t="0" r="r" b="b"/>
            <a:pathLst>
              <a:path w="377" h="913">
                <a:moveTo>
                  <a:pt x="2" y="913"/>
                </a:moveTo>
                <a:cubicBezTo>
                  <a:pt x="216" y="871"/>
                  <a:pt x="377" y="683"/>
                  <a:pt x="377" y="457"/>
                </a:cubicBezTo>
                <a:cubicBezTo>
                  <a:pt x="377" y="230"/>
                  <a:pt x="215" y="42"/>
                  <a:pt x="0" y="0"/>
                </a:cubicBezTo>
              </a:path>
            </a:pathLst>
          </a:custGeom>
          <a:noFill/>
          <a:ln w="38100" cap="flat">
            <a:solidFill>
              <a:schemeClr val="bg1"/>
            </a:solidFill>
            <a:prstDash val="solid"/>
            <a:miter lim="800000"/>
          </a:ln>
          <a:effectLst>
            <a:outerShdw blurRad="190500" dist="152400" dir="2700000" algn="tl" rotWithShape="0">
              <a:schemeClr val="accent2">
                <a:lumMod val="50000"/>
                <a:lumOff val="50000"/>
                <a:alpha val="30000"/>
              </a:schemeClr>
            </a:outerShdw>
          </a:effectLst>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5" name="Oval 9"/>
          <p:cNvSpPr>
            <a:spLocks noChangeArrowheads="1"/>
          </p:cNvSpPr>
          <p:nvPr/>
        </p:nvSpPr>
        <p:spPr bwMode="auto">
          <a:xfrm>
            <a:off x="5355215" y="1839671"/>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6" name="Oval 10"/>
          <p:cNvSpPr>
            <a:spLocks noChangeArrowheads="1"/>
          </p:cNvSpPr>
          <p:nvPr/>
        </p:nvSpPr>
        <p:spPr bwMode="auto">
          <a:xfrm>
            <a:off x="6327902" y="2714348"/>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7" name="Oval 11"/>
          <p:cNvSpPr>
            <a:spLocks noChangeArrowheads="1"/>
          </p:cNvSpPr>
          <p:nvPr/>
        </p:nvSpPr>
        <p:spPr bwMode="auto">
          <a:xfrm>
            <a:off x="7396152" y="3670700"/>
            <a:ext cx="1127129" cy="1127129"/>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8" name="Oval 12"/>
          <p:cNvSpPr>
            <a:spLocks noChangeArrowheads="1"/>
          </p:cNvSpPr>
          <p:nvPr/>
        </p:nvSpPr>
        <p:spPr bwMode="auto">
          <a:xfrm>
            <a:off x="6304142" y="4601807"/>
            <a:ext cx="1125644" cy="1128614"/>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9" name="Oval 13"/>
          <p:cNvSpPr>
            <a:spLocks noChangeArrowheads="1"/>
          </p:cNvSpPr>
          <p:nvPr/>
        </p:nvSpPr>
        <p:spPr bwMode="auto">
          <a:xfrm>
            <a:off x="5307694" y="5535883"/>
            <a:ext cx="1127129" cy="1128614"/>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0" name="Freeform 25"/>
          <p:cNvSpPr>
            <a:spLocks noEditPoints="1"/>
          </p:cNvSpPr>
          <p:nvPr/>
        </p:nvSpPr>
        <p:spPr bwMode="auto">
          <a:xfrm>
            <a:off x="5678949" y="2130735"/>
            <a:ext cx="467781" cy="470751"/>
          </a:xfrm>
          <a:custGeom>
            <a:avLst/>
            <a:gdLst>
              <a:gd name="T0" fmla="*/ 147 w 157"/>
              <a:gd name="T1" fmla="*/ 118 h 158"/>
              <a:gd name="T2" fmla="*/ 119 w 157"/>
              <a:gd name="T3" fmla="*/ 37 h 158"/>
              <a:gd name="T4" fmla="*/ 109 w 157"/>
              <a:gd name="T5" fmla="*/ 118 h 158"/>
              <a:gd name="T6" fmla="*/ 68 w 157"/>
              <a:gd name="T7" fmla="*/ 53 h 158"/>
              <a:gd name="T8" fmla="*/ 88 w 157"/>
              <a:gd name="T9" fmla="*/ 42 h 158"/>
              <a:gd name="T10" fmla="*/ 74 w 157"/>
              <a:gd name="T11" fmla="*/ 52 h 158"/>
              <a:gd name="T12" fmla="*/ 157 w 157"/>
              <a:gd name="T13" fmla="*/ 35 h 158"/>
              <a:gd name="T14" fmla="*/ 119 w 157"/>
              <a:gd name="T15" fmla="*/ 32 h 158"/>
              <a:gd name="T16" fmla="*/ 146 w 157"/>
              <a:gd name="T17" fmla="*/ 128 h 158"/>
              <a:gd name="T18" fmla="*/ 5 w 157"/>
              <a:gd name="T19" fmla="*/ 36 h 158"/>
              <a:gd name="T20" fmla="*/ 38 w 157"/>
              <a:gd name="T21" fmla="*/ 27 h 158"/>
              <a:gd name="T22" fmla="*/ 10 w 157"/>
              <a:gd name="T23" fmla="*/ 133 h 158"/>
              <a:gd name="T24" fmla="*/ 51 w 157"/>
              <a:gd name="T25" fmla="*/ 143 h 158"/>
              <a:gd name="T26" fmla="*/ 119 w 157"/>
              <a:gd name="T27" fmla="*/ 154 h 158"/>
              <a:gd name="T28" fmla="*/ 96 w 157"/>
              <a:gd name="T29" fmla="*/ 133 h 158"/>
              <a:gd name="T30" fmla="*/ 71 w 157"/>
              <a:gd name="T31" fmla="*/ 133 h 158"/>
              <a:gd name="T32" fmla="*/ 71 w 157"/>
              <a:gd name="T33" fmla="*/ 133 h 158"/>
              <a:gd name="T34" fmla="*/ 51 w 157"/>
              <a:gd name="T35" fmla="*/ 148 h 158"/>
              <a:gd name="T36" fmla="*/ 71 w 157"/>
              <a:gd name="T37" fmla="*/ 18 h 158"/>
              <a:gd name="T38" fmla="*/ 120 w 157"/>
              <a:gd name="T39" fmla="*/ 14 h 158"/>
              <a:gd name="T40" fmla="*/ 117 w 157"/>
              <a:gd name="T41" fmla="*/ 7 h 158"/>
              <a:gd name="T42" fmla="*/ 61 w 157"/>
              <a:gd name="T43" fmla="*/ 20 h 158"/>
              <a:gd name="T44" fmla="*/ 126 w 157"/>
              <a:gd name="T45" fmla="*/ 6 h 158"/>
              <a:gd name="T46" fmla="*/ 126 w 157"/>
              <a:gd name="T47" fmla="*/ 6 h 158"/>
              <a:gd name="T48" fmla="*/ 76 w 157"/>
              <a:gd name="T49" fmla="*/ 14 h 158"/>
              <a:gd name="T50" fmla="*/ 53 w 157"/>
              <a:gd name="T51" fmla="*/ 26 h 158"/>
              <a:gd name="T52" fmla="*/ 68 w 157"/>
              <a:gd name="T53" fmla="*/ 102 h 158"/>
              <a:gd name="T54" fmla="*/ 107 w 157"/>
              <a:gd name="T55" fmla="*/ 72 h 158"/>
              <a:gd name="T56" fmla="*/ 80 w 157"/>
              <a:gd name="T57" fmla="*/ 77 h 158"/>
              <a:gd name="T58" fmla="*/ 59 w 157"/>
              <a:gd name="T59" fmla="*/ 66 h 158"/>
              <a:gd name="T60" fmla="*/ 55 w 157"/>
              <a:gd name="T61" fmla="*/ 72 h 158"/>
              <a:gd name="T62" fmla="*/ 63 w 157"/>
              <a:gd name="T63" fmla="*/ 115 h 158"/>
              <a:gd name="T64" fmla="*/ 89 w 157"/>
              <a:gd name="T65" fmla="*/ 113 h 158"/>
              <a:gd name="T66" fmla="*/ 96 w 157"/>
              <a:gd name="T67" fmla="*/ 108 h 158"/>
              <a:gd name="T68" fmla="*/ 65 w 157"/>
              <a:gd name="T69" fmla="*/ 103 h 158"/>
              <a:gd name="T70" fmla="*/ 96 w 157"/>
              <a:gd name="T71" fmla="*/ 97 h 158"/>
              <a:gd name="T72" fmla="*/ 91 w 157"/>
              <a:gd name="T73" fmla="*/ 97 h 158"/>
              <a:gd name="T74" fmla="*/ 98 w 157"/>
              <a:gd name="T75" fmla="*/ 115 h 158"/>
              <a:gd name="T76" fmla="*/ 71 w 157"/>
              <a:gd name="T77" fmla="*/ 113 h 158"/>
              <a:gd name="T78" fmla="*/ 71 w 157"/>
              <a:gd name="T79" fmla="*/ 113 h 158"/>
              <a:gd name="T80" fmla="*/ 58 w 157"/>
              <a:gd name="T81" fmla="*/ 118 h 158"/>
              <a:gd name="T82" fmla="*/ 38 w 157"/>
              <a:gd name="T83" fmla="*/ 37 h 158"/>
              <a:gd name="T84" fmla="*/ 14 w 157"/>
              <a:gd name="T85" fmla="*/ 123 h 158"/>
              <a:gd name="T86" fmla="*/ 94 w 157"/>
              <a:gd name="T87" fmla="*/ 37 h 158"/>
              <a:gd name="T88" fmla="*/ 114 w 157"/>
              <a:gd name="T89" fmla="*/ 53 h 158"/>
              <a:gd name="T90" fmla="*/ 107 w 157"/>
              <a:gd name="T91" fmla="*/ 52 h 158"/>
              <a:gd name="T92" fmla="*/ 109 w 157"/>
              <a:gd name="T93" fmla="*/ 50 h 158"/>
              <a:gd name="T94" fmla="*/ 43 w 157"/>
              <a:gd name="T95" fmla="*/ 47 h 158"/>
              <a:gd name="T96" fmla="*/ 58 w 157"/>
              <a:gd name="T97" fmla="*/ 51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7" h="158">
                <a:moveTo>
                  <a:pt x="109" y="118"/>
                </a:moveTo>
                <a:cubicBezTo>
                  <a:pt x="109" y="120"/>
                  <a:pt x="109" y="121"/>
                  <a:pt x="109" y="123"/>
                </a:cubicBezTo>
                <a:cubicBezTo>
                  <a:pt x="120" y="123"/>
                  <a:pt x="131" y="123"/>
                  <a:pt x="142" y="123"/>
                </a:cubicBezTo>
                <a:cubicBezTo>
                  <a:pt x="145" y="123"/>
                  <a:pt x="147" y="122"/>
                  <a:pt x="147" y="118"/>
                </a:cubicBezTo>
                <a:cubicBezTo>
                  <a:pt x="146" y="100"/>
                  <a:pt x="147" y="83"/>
                  <a:pt x="147" y="65"/>
                </a:cubicBezTo>
                <a:cubicBezTo>
                  <a:pt x="147" y="57"/>
                  <a:pt x="147" y="49"/>
                  <a:pt x="146" y="41"/>
                </a:cubicBezTo>
                <a:cubicBezTo>
                  <a:pt x="146" y="40"/>
                  <a:pt x="145" y="37"/>
                  <a:pt x="144" y="37"/>
                </a:cubicBezTo>
                <a:cubicBezTo>
                  <a:pt x="136" y="37"/>
                  <a:pt x="127" y="37"/>
                  <a:pt x="119" y="37"/>
                </a:cubicBezTo>
                <a:cubicBezTo>
                  <a:pt x="119" y="39"/>
                  <a:pt x="119" y="40"/>
                  <a:pt x="119" y="42"/>
                </a:cubicBezTo>
                <a:cubicBezTo>
                  <a:pt x="126" y="42"/>
                  <a:pt x="134" y="42"/>
                  <a:pt x="141" y="42"/>
                </a:cubicBezTo>
                <a:cubicBezTo>
                  <a:pt x="141" y="67"/>
                  <a:pt x="141" y="92"/>
                  <a:pt x="141" y="118"/>
                </a:cubicBezTo>
                <a:cubicBezTo>
                  <a:pt x="130" y="118"/>
                  <a:pt x="120" y="118"/>
                  <a:pt x="109" y="118"/>
                </a:cubicBezTo>
                <a:close/>
                <a:moveTo>
                  <a:pt x="85" y="27"/>
                </a:moveTo>
                <a:cubicBezTo>
                  <a:pt x="80" y="27"/>
                  <a:pt x="76" y="27"/>
                  <a:pt x="72" y="27"/>
                </a:cubicBezTo>
                <a:cubicBezTo>
                  <a:pt x="69" y="27"/>
                  <a:pt x="68" y="28"/>
                  <a:pt x="68" y="30"/>
                </a:cubicBezTo>
                <a:cubicBezTo>
                  <a:pt x="68" y="38"/>
                  <a:pt x="68" y="46"/>
                  <a:pt x="68" y="53"/>
                </a:cubicBezTo>
                <a:cubicBezTo>
                  <a:pt x="68" y="56"/>
                  <a:pt x="69" y="57"/>
                  <a:pt x="72" y="57"/>
                </a:cubicBezTo>
                <a:cubicBezTo>
                  <a:pt x="76" y="57"/>
                  <a:pt x="80" y="57"/>
                  <a:pt x="85" y="57"/>
                </a:cubicBezTo>
                <a:cubicBezTo>
                  <a:pt x="87" y="57"/>
                  <a:pt x="89" y="56"/>
                  <a:pt x="88" y="53"/>
                </a:cubicBezTo>
                <a:cubicBezTo>
                  <a:pt x="88" y="49"/>
                  <a:pt x="88" y="46"/>
                  <a:pt x="88" y="42"/>
                </a:cubicBezTo>
                <a:cubicBezTo>
                  <a:pt x="88" y="38"/>
                  <a:pt x="88" y="34"/>
                  <a:pt x="88" y="31"/>
                </a:cubicBezTo>
                <a:cubicBezTo>
                  <a:pt x="89" y="28"/>
                  <a:pt x="87" y="27"/>
                  <a:pt x="85" y="27"/>
                </a:cubicBezTo>
                <a:close/>
                <a:moveTo>
                  <a:pt x="83" y="52"/>
                </a:moveTo>
                <a:cubicBezTo>
                  <a:pt x="80" y="52"/>
                  <a:pt x="77" y="52"/>
                  <a:pt x="74" y="52"/>
                </a:cubicBezTo>
                <a:cubicBezTo>
                  <a:pt x="74" y="45"/>
                  <a:pt x="74" y="39"/>
                  <a:pt x="74" y="32"/>
                </a:cubicBezTo>
                <a:cubicBezTo>
                  <a:pt x="77" y="32"/>
                  <a:pt x="80" y="32"/>
                  <a:pt x="83" y="32"/>
                </a:cubicBezTo>
                <a:cubicBezTo>
                  <a:pt x="83" y="39"/>
                  <a:pt x="83" y="45"/>
                  <a:pt x="83" y="52"/>
                </a:cubicBezTo>
                <a:close/>
                <a:moveTo>
                  <a:pt x="157" y="35"/>
                </a:moveTo>
                <a:cubicBezTo>
                  <a:pt x="157" y="30"/>
                  <a:pt x="154" y="27"/>
                  <a:pt x="148" y="27"/>
                </a:cubicBezTo>
                <a:cubicBezTo>
                  <a:pt x="141" y="27"/>
                  <a:pt x="133" y="27"/>
                  <a:pt x="126" y="27"/>
                </a:cubicBezTo>
                <a:cubicBezTo>
                  <a:pt x="124" y="27"/>
                  <a:pt x="121" y="27"/>
                  <a:pt x="119" y="27"/>
                </a:cubicBezTo>
                <a:cubicBezTo>
                  <a:pt x="119" y="28"/>
                  <a:pt x="119" y="30"/>
                  <a:pt x="119" y="32"/>
                </a:cubicBezTo>
                <a:cubicBezTo>
                  <a:pt x="128" y="32"/>
                  <a:pt x="137" y="32"/>
                  <a:pt x="146" y="32"/>
                </a:cubicBezTo>
                <a:cubicBezTo>
                  <a:pt x="152" y="32"/>
                  <a:pt x="152" y="32"/>
                  <a:pt x="152" y="37"/>
                </a:cubicBezTo>
                <a:cubicBezTo>
                  <a:pt x="152" y="65"/>
                  <a:pt x="152" y="94"/>
                  <a:pt x="152" y="122"/>
                </a:cubicBezTo>
                <a:cubicBezTo>
                  <a:pt x="152" y="128"/>
                  <a:pt x="152" y="128"/>
                  <a:pt x="146" y="128"/>
                </a:cubicBezTo>
                <a:cubicBezTo>
                  <a:pt x="109" y="128"/>
                  <a:pt x="72" y="128"/>
                  <a:pt x="35" y="128"/>
                </a:cubicBezTo>
                <a:cubicBezTo>
                  <a:pt x="26" y="128"/>
                  <a:pt x="18" y="128"/>
                  <a:pt x="9" y="128"/>
                </a:cubicBezTo>
                <a:cubicBezTo>
                  <a:pt x="6" y="128"/>
                  <a:pt x="5" y="127"/>
                  <a:pt x="5" y="124"/>
                </a:cubicBezTo>
                <a:cubicBezTo>
                  <a:pt x="5" y="94"/>
                  <a:pt x="5" y="65"/>
                  <a:pt x="5" y="36"/>
                </a:cubicBezTo>
                <a:cubicBezTo>
                  <a:pt x="5" y="33"/>
                  <a:pt x="6" y="32"/>
                  <a:pt x="9" y="32"/>
                </a:cubicBezTo>
                <a:cubicBezTo>
                  <a:pt x="17" y="32"/>
                  <a:pt x="25" y="32"/>
                  <a:pt x="33" y="32"/>
                </a:cubicBezTo>
                <a:cubicBezTo>
                  <a:pt x="35" y="32"/>
                  <a:pt x="36" y="32"/>
                  <a:pt x="38" y="32"/>
                </a:cubicBezTo>
                <a:cubicBezTo>
                  <a:pt x="38" y="30"/>
                  <a:pt x="38" y="28"/>
                  <a:pt x="38" y="27"/>
                </a:cubicBezTo>
                <a:cubicBezTo>
                  <a:pt x="28" y="27"/>
                  <a:pt x="19" y="27"/>
                  <a:pt x="10" y="27"/>
                </a:cubicBezTo>
                <a:cubicBezTo>
                  <a:pt x="2" y="27"/>
                  <a:pt x="0" y="29"/>
                  <a:pt x="0" y="37"/>
                </a:cubicBezTo>
                <a:cubicBezTo>
                  <a:pt x="0" y="65"/>
                  <a:pt x="0" y="94"/>
                  <a:pt x="0" y="123"/>
                </a:cubicBezTo>
                <a:cubicBezTo>
                  <a:pt x="0" y="130"/>
                  <a:pt x="2" y="133"/>
                  <a:pt x="10" y="133"/>
                </a:cubicBezTo>
                <a:cubicBezTo>
                  <a:pt x="27" y="133"/>
                  <a:pt x="44" y="133"/>
                  <a:pt x="61" y="133"/>
                </a:cubicBezTo>
                <a:cubicBezTo>
                  <a:pt x="62" y="133"/>
                  <a:pt x="64" y="133"/>
                  <a:pt x="65" y="133"/>
                </a:cubicBezTo>
                <a:cubicBezTo>
                  <a:pt x="65" y="137"/>
                  <a:pt x="65" y="140"/>
                  <a:pt x="65" y="143"/>
                </a:cubicBezTo>
                <a:cubicBezTo>
                  <a:pt x="60" y="143"/>
                  <a:pt x="55" y="143"/>
                  <a:pt x="51" y="143"/>
                </a:cubicBezTo>
                <a:cubicBezTo>
                  <a:pt x="44" y="143"/>
                  <a:pt x="39" y="148"/>
                  <a:pt x="38" y="154"/>
                </a:cubicBezTo>
                <a:cubicBezTo>
                  <a:pt x="38" y="156"/>
                  <a:pt x="38" y="158"/>
                  <a:pt x="42" y="158"/>
                </a:cubicBezTo>
                <a:cubicBezTo>
                  <a:pt x="66" y="158"/>
                  <a:pt x="91" y="158"/>
                  <a:pt x="115" y="158"/>
                </a:cubicBezTo>
                <a:cubicBezTo>
                  <a:pt x="118" y="158"/>
                  <a:pt x="119" y="156"/>
                  <a:pt x="119" y="154"/>
                </a:cubicBezTo>
                <a:cubicBezTo>
                  <a:pt x="118" y="147"/>
                  <a:pt x="112" y="143"/>
                  <a:pt x="106" y="143"/>
                </a:cubicBezTo>
                <a:cubicBezTo>
                  <a:pt x="101" y="143"/>
                  <a:pt x="96" y="143"/>
                  <a:pt x="91" y="143"/>
                </a:cubicBezTo>
                <a:cubicBezTo>
                  <a:pt x="91" y="139"/>
                  <a:pt x="91" y="136"/>
                  <a:pt x="91" y="133"/>
                </a:cubicBezTo>
                <a:cubicBezTo>
                  <a:pt x="93" y="133"/>
                  <a:pt x="95" y="133"/>
                  <a:pt x="96" y="133"/>
                </a:cubicBezTo>
                <a:cubicBezTo>
                  <a:pt x="113" y="133"/>
                  <a:pt x="130" y="133"/>
                  <a:pt x="147" y="133"/>
                </a:cubicBezTo>
                <a:cubicBezTo>
                  <a:pt x="154" y="133"/>
                  <a:pt x="157" y="130"/>
                  <a:pt x="157" y="124"/>
                </a:cubicBezTo>
                <a:cubicBezTo>
                  <a:pt x="157" y="94"/>
                  <a:pt x="157" y="65"/>
                  <a:pt x="157" y="35"/>
                </a:cubicBezTo>
                <a:close/>
                <a:moveTo>
                  <a:pt x="71" y="133"/>
                </a:moveTo>
                <a:cubicBezTo>
                  <a:pt x="76" y="133"/>
                  <a:pt x="81" y="133"/>
                  <a:pt x="86" y="133"/>
                </a:cubicBezTo>
                <a:cubicBezTo>
                  <a:pt x="86" y="136"/>
                  <a:pt x="86" y="139"/>
                  <a:pt x="86" y="143"/>
                </a:cubicBezTo>
                <a:cubicBezTo>
                  <a:pt x="81" y="143"/>
                  <a:pt x="76" y="143"/>
                  <a:pt x="71" y="143"/>
                </a:cubicBezTo>
                <a:cubicBezTo>
                  <a:pt x="71" y="140"/>
                  <a:pt x="71" y="137"/>
                  <a:pt x="71" y="133"/>
                </a:cubicBezTo>
                <a:close/>
                <a:moveTo>
                  <a:pt x="105" y="148"/>
                </a:moveTo>
                <a:cubicBezTo>
                  <a:pt x="109" y="148"/>
                  <a:pt x="111" y="149"/>
                  <a:pt x="113" y="153"/>
                </a:cubicBezTo>
                <a:cubicBezTo>
                  <a:pt x="90" y="153"/>
                  <a:pt x="67" y="153"/>
                  <a:pt x="44" y="153"/>
                </a:cubicBezTo>
                <a:cubicBezTo>
                  <a:pt x="45" y="149"/>
                  <a:pt x="48" y="148"/>
                  <a:pt x="51" y="148"/>
                </a:cubicBezTo>
                <a:cubicBezTo>
                  <a:pt x="69" y="148"/>
                  <a:pt x="87" y="148"/>
                  <a:pt x="105" y="148"/>
                </a:cubicBezTo>
                <a:close/>
                <a:moveTo>
                  <a:pt x="48" y="30"/>
                </a:moveTo>
                <a:cubicBezTo>
                  <a:pt x="52" y="33"/>
                  <a:pt x="56" y="32"/>
                  <a:pt x="59" y="29"/>
                </a:cubicBezTo>
                <a:cubicBezTo>
                  <a:pt x="63" y="25"/>
                  <a:pt x="67" y="21"/>
                  <a:pt x="71" y="18"/>
                </a:cubicBezTo>
                <a:cubicBezTo>
                  <a:pt x="78" y="24"/>
                  <a:pt x="82" y="23"/>
                  <a:pt x="86" y="15"/>
                </a:cubicBezTo>
                <a:cubicBezTo>
                  <a:pt x="86" y="14"/>
                  <a:pt x="88" y="14"/>
                  <a:pt x="89" y="14"/>
                </a:cubicBezTo>
                <a:cubicBezTo>
                  <a:pt x="98" y="13"/>
                  <a:pt x="107" y="12"/>
                  <a:pt x="116" y="12"/>
                </a:cubicBezTo>
                <a:cubicBezTo>
                  <a:pt x="118" y="12"/>
                  <a:pt x="119" y="13"/>
                  <a:pt x="120" y="14"/>
                </a:cubicBezTo>
                <a:cubicBezTo>
                  <a:pt x="124" y="17"/>
                  <a:pt x="129" y="18"/>
                  <a:pt x="132" y="14"/>
                </a:cubicBezTo>
                <a:cubicBezTo>
                  <a:pt x="135" y="11"/>
                  <a:pt x="135" y="6"/>
                  <a:pt x="131" y="3"/>
                </a:cubicBezTo>
                <a:cubicBezTo>
                  <a:pt x="128" y="0"/>
                  <a:pt x="124" y="1"/>
                  <a:pt x="120" y="4"/>
                </a:cubicBezTo>
                <a:cubicBezTo>
                  <a:pt x="119" y="5"/>
                  <a:pt x="118" y="7"/>
                  <a:pt x="117" y="7"/>
                </a:cubicBezTo>
                <a:cubicBezTo>
                  <a:pt x="107" y="7"/>
                  <a:pt x="96" y="8"/>
                  <a:pt x="86" y="9"/>
                </a:cubicBezTo>
                <a:cubicBezTo>
                  <a:pt x="85" y="9"/>
                  <a:pt x="83" y="8"/>
                  <a:pt x="82" y="7"/>
                </a:cubicBezTo>
                <a:cubicBezTo>
                  <a:pt x="78" y="6"/>
                  <a:pt x="75" y="6"/>
                  <a:pt x="73" y="9"/>
                </a:cubicBezTo>
                <a:cubicBezTo>
                  <a:pt x="69" y="13"/>
                  <a:pt x="65" y="17"/>
                  <a:pt x="61" y="20"/>
                </a:cubicBezTo>
                <a:cubicBezTo>
                  <a:pt x="59" y="19"/>
                  <a:pt x="58" y="18"/>
                  <a:pt x="57" y="18"/>
                </a:cubicBezTo>
                <a:cubicBezTo>
                  <a:pt x="54" y="16"/>
                  <a:pt x="49" y="17"/>
                  <a:pt x="47" y="20"/>
                </a:cubicBezTo>
                <a:cubicBezTo>
                  <a:pt x="45" y="23"/>
                  <a:pt x="45" y="28"/>
                  <a:pt x="48" y="30"/>
                </a:cubicBezTo>
                <a:close/>
                <a:moveTo>
                  <a:pt x="126" y="6"/>
                </a:moveTo>
                <a:cubicBezTo>
                  <a:pt x="128" y="7"/>
                  <a:pt x="129" y="8"/>
                  <a:pt x="129" y="9"/>
                </a:cubicBezTo>
                <a:cubicBezTo>
                  <a:pt x="128" y="10"/>
                  <a:pt x="127" y="11"/>
                  <a:pt x="126" y="11"/>
                </a:cubicBezTo>
                <a:cubicBezTo>
                  <a:pt x="126" y="11"/>
                  <a:pt x="124" y="10"/>
                  <a:pt x="124" y="9"/>
                </a:cubicBezTo>
                <a:cubicBezTo>
                  <a:pt x="124" y="8"/>
                  <a:pt x="125" y="7"/>
                  <a:pt x="126" y="6"/>
                </a:cubicBezTo>
                <a:close/>
                <a:moveTo>
                  <a:pt x="79" y="11"/>
                </a:moveTo>
                <a:cubicBezTo>
                  <a:pt x="80" y="12"/>
                  <a:pt x="81" y="13"/>
                  <a:pt x="81" y="14"/>
                </a:cubicBezTo>
                <a:cubicBezTo>
                  <a:pt x="80" y="15"/>
                  <a:pt x="79" y="16"/>
                  <a:pt x="78" y="16"/>
                </a:cubicBezTo>
                <a:cubicBezTo>
                  <a:pt x="77" y="16"/>
                  <a:pt x="76" y="15"/>
                  <a:pt x="76" y="14"/>
                </a:cubicBezTo>
                <a:cubicBezTo>
                  <a:pt x="76" y="13"/>
                  <a:pt x="77" y="12"/>
                  <a:pt x="79" y="11"/>
                </a:cubicBezTo>
                <a:close/>
                <a:moveTo>
                  <a:pt x="53" y="22"/>
                </a:moveTo>
                <a:cubicBezTo>
                  <a:pt x="54" y="22"/>
                  <a:pt x="55" y="23"/>
                  <a:pt x="57" y="24"/>
                </a:cubicBezTo>
                <a:cubicBezTo>
                  <a:pt x="55" y="25"/>
                  <a:pt x="54" y="26"/>
                  <a:pt x="53" y="26"/>
                </a:cubicBezTo>
                <a:cubicBezTo>
                  <a:pt x="52" y="26"/>
                  <a:pt x="51" y="25"/>
                  <a:pt x="51" y="24"/>
                </a:cubicBezTo>
                <a:cubicBezTo>
                  <a:pt x="51" y="24"/>
                  <a:pt x="52" y="22"/>
                  <a:pt x="53" y="22"/>
                </a:cubicBezTo>
                <a:close/>
                <a:moveTo>
                  <a:pt x="65" y="103"/>
                </a:moveTo>
                <a:cubicBezTo>
                  <a:pt x="66" y="102"/>
                  <a:pt x="67" y="102"/>
                  <a:pt x="68" y="102"/>
                </a:cubicBezTo>
                <a:cubicBezTo>
                  <a:pt x="78" y="102"/>
                  <a:pt x="89" y="102"/>
                  <a:pt x="99" y="103"/>
                </a:cubicBezTo>
                <a:cubicBezTo>
                  <a:pt x="102" y="103"/>
                  <a:pt x="103" y="102"/>
                  <a:pt x="104" y="99"/>
                </a:cubicBezTo>
                <a:cubicBezTo>
                  <a:pt x="106" y="92"/>
                  <a:pt x="109" y="84"/>
                  <a:pt x="111" y="77"/>
                </a:cubicBezTo>
                <a:cubicBezTo>
                  <a:pt x="112" y="73"/>
                  <a:pt x="111" y="72"/>
                  <a:pt x="107" y="72"/>
                </a:cubicBezTo>
                <a:cubicBezTo>
                  <a:pt x="102" y="72"/>
                  <a:pt x="97" y="72"/>
                  <a:pt x="91" y="72"/>
                </a:cubicBezTo>
                <a:cubicBezTo>
                  <a:pt x="84" y="72"/>
                  <a:pt x="76" y="72"/>
                  <a:pt x="68" y="72"/>
                </a:cubicBezTo>
                <a:cubicBezTo>
                  <a:pt x="68" y="74"/>
                  <a:pt x="68" y="75"/>
                  <a:pt x="68" y="77"/>
                </a:cubicBezTo>
                <a:cubicBezTo>
                  <a:pt x="73" y="77"/>
                  <a:pt x="77" y="77"/>
                  <a:pt x="80" y="77"/>
                </a:cubicBezTo>
                <a:cubicBezTo>
                  <a:pt x="80" y="84"/>
                  <a:pt x="80" y="91"/>
                  <a:pt x="80" y="97"/>
                </a:cubicBezTo>
                <a:cubicBezTo>
                  <a:pt x="77" y="97"/>
                  <a:pt x="74" y="97"/>
                  <a:pt x="71" y="98"/>
                </a:cubicBezTo>
                <a:cubicBezTo>
                  <a:pt x="68" y="98"/>
                  <a:pt x="67" y="97"/>
                  <a:pt x="67" y="94"/>
                </a:cubicBezTo>
                <a:cubicBezTo>
                  <a:pt x="64" y="85"/>
                  <a:pt x="61" y="75"/>
                  <a:pt x="59" y="66"/>
                </a:cubicBezTo>
                <a:cubicBezTo>
                  <a:pt x="58" y="65"/>
                  <a:pt x="57" y="63"/>
                  <a:pt x="55" y="62"/>
                </a:cubicBezTo>
                <a:cubicBezTo>
                  <a:pt x="53" y="62"/>
                  <a:pt x="51" y="62"/>
                  <a:pt x="48" y="62"/>
                </a:cubicBezTo>
                <a:cubicBezTo>
                  <a:pt x="48" y="64"/>
                  <a:pt x="48" y="65"/>
                  <a:pt x="48" y="67"/>
                </a:cubicBezTo>
                <a:cubicBezTo>
                  <a:pt x="54" y="67"/>
                  <a:pt x="54" y="67"/>
                  <a:pt x="55" y="72"/>
                </a:cubicBezTo>
                <a:cubicBezTo>
                  <a:pt x="57" y="80"/>
                  <a:pt x="59" y="87"/>
                  <a:pt x="62" y="95"/>
                </a:cubicBezTo>
                <a:cubicBezTo>
                  <a:pt x="62" y="97"/>
                  <a:pt x="62" y="98"/>
                  <a:pt x="60" y="100"/>
                </a:cubicBezTo>
                <a:cubicBezTo>
                  <a:pt x="57" y="103"/>
                  <a:pt x="57" y="108"/>
                  <a:pt x="61" y="111"/>
                </a:cubicBezTo>
                <a:cubicBezTo>
                  <a:pt x="63" y="112"/>
                  <a:pt x="63" y="113"/>
                  <a:pt x="63" y="115"/>
                </a:cubicBezTo>
                <a:cubicBezTo>
                  <a:pt x="63" y="119"/>
                  <a:pt x="66" y="122"/>
                  <a:pt x="70" y="123"/>
                </a:cubicBezTo>
                <a:cubicBezTo>
                  <a:pt x="74" y="123"/>
                  <a:pt x="78" y="120"/>
                  <a:pt x="78" y="116"/>
                </a:cubicBezTo>
                <a:cubicBezTo>
                  <a:pt x="78" y="115"/>
                  <a:pt x="78" y="114"/>
                  <a:pt x="79" y="113"/>
                </a:cubicBezTo>
                <a:cubicBezTo>
                  <a:pt x="82" y="113"/>
                  <a:pt x="85" y="113"/>
                  <a:pt x="89" y="113"/>
                </a:cubicBezTo>
                <a:cubicBezTo>
                  <a:pt x="89" y="114"/>
                  <a:pt x="88" y="114"/>
                  <a:pt x="89" y="115"/>
                </a:cubicBezTo>
                <a:cubicBezTo>
                  <a:pt x="89" y="120"/>
                  <a:pt x="92" y="123"/>
                  <a:pt x="96" y="123"/>
                </a:cubicBezTo>
                <a:cubicBezTo>
                  <a:pt x="100" y="123"/>
                  <a:pt x="103" y="119"/>
                  <a:pt x="104" y="115"/>
                </a:cubicBezTo>
                <a:cubicBezTo>
                  <a:pt x="104" y="111"/>
                  <a:pt x="101" y="108"/>
                  <a:pt x="96" y="108"/>
                </a:cubicBezTo>
                <a:cubicBezTo>
                  <a:pt x="93" y="107"/>
                  <a:pt x="91" y="108"/>
                  <a:pt x="89" y="107"/>
                </a:cubicBezTo>
                <a:cubicBezTo>
                  <a:pt x="81" y="107"/>
                  <a:pt x="74" y="108"/>
                  <a:pt x="67" y="107"/>
                </a:cubicBezTo>
                <a:cubicBezTo>
                  <a:pt x="65" y="107"/>
                  <a:pt x="64" y="106"/>
                  <a:pt x="63" y="106"/>
                </a:cubicBezTo>
                <a:cubicBezTo>
                  <a:pt x="63" y="105"/>
                  <a:pt x="64" y="103"/>
                  <a:pt x="65" y="103"/>
                </a:cubicBezTo>
                <a:close/>
                <a:moveTo>
                  <a:pt x="98" y="77"/>
                </a:moveTo>
                <a:cubicBezTo>
                  <a:pt x="101" y="77"/>
                  <a:pt x="103" y="77"/>
                  <a:pt x="105" y="77"/>
                </a:cubicBezTo>
                <a:cubicBezTo>
                  <a:pt x="103" y="84"/>
                  <a:pt x="101" y="91"/>
                  <a:pt x="99" y="97"/>
                </a:cubicBezTo>
                <a:cubicBezTo>
                  <a:pt x="99" y="97"/>
                  <a:pt x="97" y="97"/>
                  <a:pt x="96" y="97"/>
                </a:cubicBezTo>
                <a:cubicBezTo>
                  <a:pt x="97" y="91"/>
                  <a:pt x="98" y="84"/>
                  <a:pt x="98" y="77"/>
                </a:cubicBezTo>
                <a:close/>
                <a:moveTo>
                  <a:pt x="86" y="78"/>
                </a:moveTo>
                <a:cubicBezTo>
                  <a:pt x="88" y="78"/>
                  <a:pt x="90" y="78"/>
                  <a:pt x="93" y="78"/>
                </a:cubicBezTo>
                <a:cubicBezTo>
                  <a:pt x="93" y="84"/>
                  <a:pt x="92" y="91"/>
                  <a:pt x="91" y="97"/>
                </a:cubicBezTo>
                <a:cubicBezTo>
                  <a:pt x="89" y="97"/>
                  <a:pt x="88" y="97"/>
                  <a:pt x="86" y="97"/>
                </a:cubicBezTo>
                <a:cubicBezTo>
                  <a:pt x="86" y="91"/>
                  <a:pt x="86" y="84"/>
                  <a:pt x="86" y="78"/>
                </a:cubicBezTo>
                <a:close/>
                <a:moveTo>
                  <a:pt x="96" y="113"/>
                </a:moveTo>
                <a:cubicBezTo>
                  <a:pt x="97" y="113"/>
                  <a:pt x="98" y="114"/>
                  <a:pt x="98" y="115"/>
                </a:cubicBezTo>
                <a:cubicBezTo>
                  <a:pt x="98" y="116"/>
                  <a:pt x="97" y="117"/>
                  <a:pt x="96" y="119"/>
                </a:cubicBezTo>
                <a:cubicBezTo>
                  <a:pt x="95" y="117"/>
                  <a:pt x="94" y="116"/>
                  <a:pt x="94" y="116"/>
                </a:cubicBezTo>
                <a:cubicBezTo>
                  <a:pt x="94" y="115"/>
                  <a:pt x="95" y="113"/>
                  <a:pt x="96" y="113"/>
                </a:cubicBezTo>
                <a:close/>
                <a:moveTo>
                  <a:pt x="71" y="113"/>
                </a:moveTo>
                <a:cubicBezTo>
                  <a:pt x="72" y="113"/>
                  <a:pt x="73" y="114"/>
                  <a:pt x="74" y="115"/>
                </a:cubicBezTo>
                <a:cubicBezTo>
                  <a:pt x="73" y="116"/>
                  <a:pt x="71" y="117"/>
                  <a:pt x="70" y="117"/>
                </a:cubicBezTo>
                <a:cubicBezTo>
                  <a:pt x="70" y="117"/>
                  <a:pt x="68" y="116"/>
                  <a:pt x="69" y="115"/>
                </a:cubicBezTo>
                <a:cubicBezTo>
                  <a:pt x="69" y="114"/>
                  <a:pt x="70" y="113"/>
                  <a:pt x="71" y="113"/>
                </a:cubicBezTo>
                <a:close/>
                <a:moveTo>
                  <a:pt x="14" y="123"/>
                </a:moveTo>
                <a:cubicBezTo>
                  <a:pt x="28" y="123"/>
                  <a:pt x="42" y="123"/>
                  <a:pt x="56" y="123"/>
                </a:cubicBezTo>
                <a:cubicBezTo>
                  <a:pt x="56" y="123"/>
                  <a:pt x="57" y="122"/>
                  <a:pt x="58" y="122"/>
                </a:cubicBezTo>
                <a:cubicBezTo>
                  <a:pt x="58" y="121"/>
                  <a:pt x="58" y="119"/>
                  <a:pt x="58" y="118"/>
                </a:cubicBezTo>
                <a:cubicBezTo>
                  <a:pt x="44" y="118"/>
                  <a:pt x="30" y="118"/>
                  <a:pt x="16" y="118"/>
                </a:cubicBezTo>
                <a:cubicBezTo>
                  <a:pt x="16" y="92"/>
                  <a:pt x="16" y="67"/>
                  <a:pt x="16" y="42"/>
                </a:cubicBezTo>
                <a:cubicBezTo>
                  <a:pt x="23" y="42"/>
                  <a:pt x="30" y="42"/>
                  <a:pt x="38" y="42"/>
                </a:cubicBezTo>
                <a:cubicBezTo>
                  <a:pt x="38" y="40"/>
                  <a:pt x="38" y="39"/>
                  <a:pt x="38" y="37"/>
                </a:cubicBezTo>
                <a:cubicBezTo>
                  <a:pt x="30" y="37"/>
                  <a:pt x="22" y="37"/>
                  <a:pt x="14" y="37"/>
                </a:cubicBezTo>
                <a:cubicBezTo>
                  <a:pt x="11" y="37"/>
                  <a:pt x="10" y="38"/>
                  <a:pt x="10" y="41"/>
                </a:cubicBezTo>
                <a:cubicBezTo>
                  <a:pt x="10" y="67"/>
                  <a:pt x="10" y="93"/>
                  <a:pt x="10" y="118"/>
                </a:cubicBezTo>
                <a:cubicBezTo>
                  <a:pt x="10" y="121"/>
                  <a:pt x="11" y="123"/>
                  <a:pt x="14" y="123"/>
                </a:cubicBezTo>
                <a:close/>
                <a:moveTo>
                  <a:pt x="110" y="17"/>
                </a:moveTo>
                <a:cubicBezTo>
                  <a:pt x="106" y="17"/>
                  <a:pt x="102" y="17"/>
                  <a:pt x="98" y="17"/>
                </a:cubicBezTo>
                <a:cubicBezTo>
                  <a:pt x="94" y="16"/>
                  <a:pt x="93" y="18"/>
                  <a:pt x="94" y="21"/>
                </a:cubicBezTo>
                <a:cubicBezTo>
                  <a:pt x="94" y="26"/>
                  <a:pt x="94" y="31"/>
                  <a:pt x="94" y="37"/>
                </a:cubicBezTo>
                <a:cubicBezTo>
                  <a:pt x="94" y="42"/>
                  <a:pt x="94" y="47"/>
                  <a:pt x="94" y="53"/>
                </a:cubicBezTo>
                <a:cubicBezTo>
                  <a:pt x="93" y="56"/>
                  <a:pt x="95" y="57"/>
                  <a:pt x="98" y="57"/>
                </a:cubicBezTo>
                <a:cubicBezTo>
                  <a:pt x="102" y="57"/>
                  <a:pt x="105" y="57"/>
                  <a:pt x="109" y="57"/>
                </a:cubicBezTo>
                <a:cubicBezTo>
                  <a:pt x="112" y="57"/>
                  <a:pt x="114" y="56"/>
                  <a:pt x="114" y="53"/>
                </a:cubicBezTo>
                <a:cubicBezTo>
                  <a:pt x="114" y="42"/>
                  <a:pt x="114" y="31"/>
                  <a:pt x="114" y="21"/>
                </a:cubicBezTo>
                <a:cubicBezTo>
                  <a:pt x="114" y="18"/>
                  <a:pt x="113" y="16"/>
                  <a:pt x="110" y="17"/>
                </a:cubicBezTo>
                <a:close/>
                <a:moveTo>
                  <a:pt x="109" y="50"/>
                </a:moveTo>
                <a:cubicBezTo>
                  <a:pt x="109" y="51"/>
                  <a:pt x="107" y="52"/>
                  <a:pt x="107" y="52"/>
                </a:cubicBezTo>
                <a:cubicBezTo>
                  <a:pt x="104" y="52"/>
                  <a:pt x="101" y="52"/>
                  <a:pt x="99" y="52"/>
                </a:cubicBezTo>
                <a:cubicBezTo>
                  <a:pt x="99" y="42"/>
                  <a:pt x="99" y="32"/>
                  <a:pt x="99" y="22"/>
                </a:cubicBezTo>
                <a:cubicBezTo>
                  <a:pt x="102" y="22"/>
                  <a:pt x="105" y="22"/>
                  <a:pt x="109" y="22"/>
                </a:cubicBezTo>
                <a:cubicBezTo>
                  <a:pt x="109" y="31"/>
                  <a:pt x="109" y="41"/>
                  <a:pt x="109" y="50"/>
                </a:cubicBezTo>
                <a:close/>
                <a:moveTo>
                  <a:pt x="53" y="57"/>
                </a:moveTo>
                <a:cubicBezTo>
                  <a:pt x="65" y="57"/>
                  <a:pt x="63" y="58"/>
                  <a:pt x="63" y="47"/>
                </a:cubicBezTo>
                <a:cubicBezTo>
                  <a:pt x="63" y="35"/>
                  <a:pt x="65" y="37"/>
                  <a:pt x="53" y="37"/>
                </a:cubicBezTo>
                <a:cubicBezTo>
                  <a:pt x="42" y="37"/>
                  <a:pt x="43" y="35"/>
                  <a:pt x="43" y="47"/>
                </a:cubicBezTo>
                <a:cubicBezTo>
                  <a:pt x="43" y="58"/>
                  <a:pt x="42" y="57"/>
                  <a:pt x="53" y="57"/>
                </a:cubicBezTo>
                <a:close/>
                <a:moveTo>
                  <a:pt x="48" y="42"/>
                </a:moveTo>
                <a:cubicBezTo>
                  <a:pt x="52" y="42"/>
                  <a:pt x="55" y="42"/>
                  <a:pt x="58" y="42"/>
                </a:cubicBezTo>
                <a:cubicBezTo>
                  <a:pt x="58" y="45"/>
                  <a:pt x="58" y="48"/>
                  <a:pt x="58" y="51"/>
                </a:cubicBezTo>
                <a:cubicBezTo>
                  <a:pt x="47" y="53"/>
                  <a:pt x="47" y="53"/>
                  <a:pt x="48" y="42"/>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1" name="Freeform 26"/>
          <p:cNvSpPr>
            <a:spLocks noEditPoints="1"/>
          </p:cNvSpPr>
          <p:nvPr/>
        </p:nvSpPr>
        <p:spPr bwMode="auto">
          <a:xfrm>
            <a:off x="6663517" y="3039566"/>
            <a:ext cx="451446" cy="448476"/>
          </a:xfrm>
          <a:custGeom>
            <a:avLst/>
            <a:gdLst>
              <a:gd name="T0" fmla="*/ 90 w 152"/>
              <a:gd name="T1" fmla="*/ 20 h 151"/>
              <a:gd name="T2" fmla="*/ 72 w 152"/>
              <a:gd name="T3" fmla="*/ 5 h 151"/>
              <a:gd name="T4" fmla="*/ 14 w 152"/>
              <a:gd name="T5" fmla="*/ 67 h 151"/>
              <a:gd name="T6" fmla="*/ 87 w 152"/>
              <a:gd name="T7" fmla="*/ 64 h 151"/>
              <a:gd name="T8" fmla="*/ 99 w 152"/>
              <a:gd name="T9" fmla="*/ 35 h 151"/>
              <a:gd name="T10" fmla="*/ 112 w 152"/>
              <a:gd name="T11" fmla="*/ 68 h 151"/>
              <a:gd name="T12" fmla="*/ 79 w 152"/>
              <a:gd name="T13" fmla="*/ 82 h 151"/>
              <a:gd name="T14" fmla="*/ 43 w 152"/>
              <a:gd name="T15" fmla="*/ 85 h 151"/>
              <a:gd name="T16" fmla="*/ 20 w 152"/>
              <a:gd name="T17" fmla="*/ 113 h 151"/>
              <a:gd name="T18" fmla="*/ 81 w 152"/>
              <a:gd name="T19" fmla="*/ 88 h 151"/>
              <a:gd name="T20" fmla="*/ 123 w 152"/>
              <a:gd name="T21" fmla="*/ 92 h 151"/>
              <a:gd name="T22" fmla="*/ 137 w 152"/>
              <a:gd name="T23" fmla="*/ 48 h 151"/>
              <a:gd name="T24" fmla="*/ 41 w 152"/>
              <a:gd name="T25" fmla="*/ 53 h 151"/>
              <a:gd name="T26" fmla="*/ 43 w 152"/>
              <a:gd name="T27" fmla="*/ 19 h 151"/>
              <a:gd name="T28" fmla="*/ 18 w 152"/>
              <a:gd name="T29" fmla="*/ 84 h 151"/>
              <a:gd name="T30" fmla="*/ 55 w 152"/>
              <a:gd name="T31" fmla="*/ 81 h 151"/>
              <a:gd name="T32" fmla="*/ 118 w 152"/>
              <a:gd name="T33" fmla="*/ 91 h 151"/>
              <a:gd name="T34" fmla="*/ 118 w 152"/>
              <a:gd name="T35" fmla="*/ 91 h 151"/>
              <a:gd name="T36" fmla="*/ 90 w 152"/>
              <a:gd name="T37" fmla="*/ 35 h 151"/>
              <a:gd name="T38" fmla="*/ 79 w 152"/>
              <a:gd name="T39" fmla="*/ 45 h 151"/>
              <a:gd name="T40" fmla="*/ 79 w 152"/>
              <a:gd name="T41" fmla="*/ 50 h 151"/>
              <a:gd name="T42" fmla="*/ 86 w 152"/>
              <a:gd name="T43" fmla="*/ 59 h 151"/>
              <a:gd name="T44" fmla="*/ 50 w 152"/>
              <a:gd name="T45" fmla="*/ 15 h 151"/>
              <a:gd name="T46" fmla="*/ 89 w 152"/>
              <a:gd name="T47" fmla="*/ 10 h 151"/>
              <a:gd name="T48" fmla="*/ 72 w 152"/>
              <a:gd name="T49" fmla="*/ 25 h 151"/>
              <a:gd name="T50" fmla="*/ 119 w 152"/>
              <a:gd name="T51" fmla="*/ 30 h 151"/>
              <a:gd name="T52" fmla="*/ 116 w 152"/>
              <a:gd name="T53" fmla="*/ 36 h 151"/>
              <a:gd name="T54" fmla="*/ 139 w 152"/>
              <a:gd name="T55" fmla="*/ 19 h 151"/>
              <a:gd name="T56" fmla="*/ 147 w 152"/>
              <a:gd name="T57" fmla="*/ 27 h 151"/>
              <a:gd name="T58" fmla="*/ 136 w 152"/>
              <a:gd name="T59" fmla="*/ 32 h 151"/>
              <a:gd name="T60" fmla="*/ 117 w 152"/>
              <a:gd name="T61" fmla="*/ 147 h 151"/>
              <a:gd name="T62" fmla="*/ 96 w 152"/>
              <a:gd name="T63" fmla="*/ 147 h 151"/>
              <a:gd name="T64" fmla="*/ 86 w 152"/>
              <a:gd name="T65" fmla="*/ 98 h 151"/>
              <a:gd name="T66" fmla="*/ 57 w 152"/>
              <a:gd name="T67" fmla="*/ 98 h 151"/>
              <a:gd name="T68" fmla="*/ 28 w 152"/>
              <a:gd name="T69" fmla="*/ 140 h 151"/>
              <a:gd name="T70" fmla="*/ 145 w 152"/>
              <a:gd name="T71" fmla="*/ 151 h 151"/>
              <a:gd name="T72" fmla="*/ 23 w 152"/>
              <a:gd name="T73" fmla="*/ 147 h 151"/>
              <a:gd name="T74" fmla="*/ 23 w 152"/>
              <a:gd name="T75" fmla="*/ 147 h 151"/>
              <a:gd name="T76" fmla="*/ 52 w 152"/>
              <a:gd name="T77" fmla="*/ 103 h 151"/>
              <a:gd name="T78" fmla="*/ 72 w 152"/>
              <a:gd name="T79" fmla="*/ 103 h 151"/>
              <a:gd name="T80" fmla="*/ 101 w 152"/>
              <a:gd name="T81" fmla="*/ 147 h 151"/>
              <a:gd name="T82" fmla="*/ 131 w 152"/>
              <a:gd name="T83" fmla="*/ 59 h 151"/>
              <a:gd name="T84" fmla="*/ 131 w 152"/>
              <a:gd name="T85" fmla="*/ 59 h 151"/>
              <a:gd name="T86" fmla="*/ 26 w 152"/>
              <a:gd name="T87" fmla="*/ 96 h 151"/>
              <a:gd name="T88" fmla="*/ 19 w 152"/>
              <a:gd name="T89" fmla="*/ 94 h 151"/>
              <a:gd name="T90" fmla="*/ 106 w 152"/>
              <a:gd name="T91" fmla="*/ 98 h 151"/>
              <a:gd name="T92" fmla="*/ 106 w 152"/>
              <a:gd name="T93" fmla="*/ 89 h 151"/>
              <a:gd name="T94" fmla="*/ 106 w 152"/>
              <a:gd name="T95" fmla="*/ 89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2" h="151">
                <a:moveTo>
                  <a:pt x="136" y="6"/>
                </a:moveTo>
                <a:cubicBezTo>
                  <a:pt x="126" y="4"/>
                  <a:pt x="116" y="8"/>
                  <a:pt x="111" y="17"/>
                </a:cubicBezTo>
                <a:cubicBezTo>
                  <a:pt x="111" y="18"/>
                  <a:pt x="110" y="20"/>
                  <a:pt x="109" y="20"/>
                </a:cubicBezTo>
                <a:cubicBezTo>
                  <a:pt x="102" y="20"/>
                  <a:pt x="96" y="20"/>
                  <a:pt x="90" y="20"/>
                </a:cubicBezTo>
                <a:cubicBezTo>
                  <a:pt x="91" y="17"/>
                  <a:pt x="93" y="13"/>
                  <a:pt x="94" y="10"/>
                </a:cubicBezTo>
                <a:cubicBezTo>
                  <a:pt x="95" y="7"/>
                  <a:pt x="94" y="4"/>
                  <a:pt x="91" y="2"/>
                </a:cubicBezTo>
                <a:cubicBezTo>
                  <a:pt x="89" y="0"/>
                  <a:pt x="86" y="1"/>
                  <a:pt x="83" y="2"/>
                </a:cubicBezTo>
                <a:cubicBezTo>
                  <a:pt x="80" y="4"/>
                  <a:pt x="76" y="6"/>
                  <a:pt x="72" y="5"/>
                </a:cubicBezTo>
                <a:cubicBezTo>
                  <a:pt x="63" y="5"/>
                  <a:pt x="55" y="7"/>
                  <a:pt x="48" y="11"/>
                </a:cubicBezTo>
                <a:cubicBezTo>
                  <a:pt x="46" y="12"/>
                  <a:pt x="44" y="12"/>
                  <a:pt x="42" y="12"/>
                </a:cubicBezTo>
                <a:cubicBezTo>
                  <a:pt x="33" y="9"/>
                  <a:pt x="24" y="6"/>
                  <a:pt x="14" y="3"/>
                </a:cubicBezTo>
                <a:cubicBezTo>
                  <a:pt x="14" y="67"/>
                  <a:pt x="14" y="67"/>
                  <a:pt x="14" y="67"/>
                </a:cubicBezTo>
                <a:cubicBezTo>
                  <a:pt x="23" y="64"/>
                  <a:pt x="32" y="62"/>
                  <a:pt x="40" y="59"/>
                </a:cubicBezTo>
                <a:cubicBezTo>
                  <a:pt x="43" y="57"/>
                  <a:pt x="46" y="58"/>
                  <a:pt x="49" y="60"/>
                </a:cubicBezTo>
                <a:cubicBezTo>
                  <a:pt x="51" y="62"/>
                  <a:pt x="55" y="64"/>
                  <a:pt x="58" y="64"/>
                </a:cubicBezTo>
                <a:cubicBezTo>
                  <a:pt x="68" y="64"/>
                  <a:pt x="77" y="64"/>
                  <a:pt x="87" y="64"/>
                </a:cubicBezTo>
                <a:cubicBezTo>
                  <a:pt x="90" y="64"/>
                  <a:pt x="93" y="62"/>
                  <a:pt x="93" y="59"/>
                </a:cubicBezTo>
                <a:cubicBezTo>
                  <a:pt x="94" y="56"/>
                  <a:pt x="95" y="53"/>
                  <a:pt x="97" y="51"/>
                </a:cubicBezTo>
                <a:cubicBezTo>
                  <a:pt x="98" y="50"/>
                  <a:pt x="99" y="48"/>
                  <a:pt x="98" y="47"/>
                </a:cubicBezTo>
                <a:cubicBezTo>
                  <a:pt x="96" y="43"/>
                  <a:pt x="99" y="39"/>
                  <a:pt x="99" y="35"/>
                </a:cubicBezTo>
                <a:cubicBezTo>
                  <a:pt x="102" y="35"/>
                  <a:pt x="105" y="35"/>
                  <a:pt x="108" y="35"/>
                </a:cubicBezTo>
                <a:cubicBezTo>
                  <a:pt x="109" y="35"/>
                  <a:pt x="110" y="36"/>
                  <a:pt x="110" y="36"/>
                </a:cubicBezTo>
                <a:cubicBezTo>
                  <a:pt x="113" y="40"/>
                  <a:pt x="116" y="44"/>
                  <a:pt x="120" y="48"/>
                </a:cubicBezTo>
                <a:cubicBezTo>
                  <a:pt x="118" y="54"/>
                  <a:pt x="115" y="61"/>
                  <a:pt x="112" y="68"/>
                </a:cubicBezTo>
                <a:cubicBezTo>
                  <a:pt x="111" y="72"/>
                  <a:pt x="110" y="75"/>
                  <a:pt x="104" y="74"/>
                </a:cubicBezTo>
                <a:cubicBezTo>
                  <a:pt x="102" y="74"/>
                  <a:pt x="99" y="75"/>
                  <a:pt x="97" y="77"/>
                </a:cubicBezTo>
                <a:cubicBezTo>
                  <a:pt x="94" y="79"/>
                  <a:pt x="92" y="82"/>
                  <a:pt x="89" y="85"/>
                </a:cubicBezTo>
                <a:cubicBezTo>
                  <a:pt x="86" y="84"/>
                  <a:pt x="82" y="83"/>
                  <a:pt x="79" y="82"/>
                </a:cubicBezTo>
                <a:cubicBezTo>
                  <a:pt x="76" y="82"/>
                  <a:pt x="74" y="81"/>
                  <a:pt x="74" y="78"/>
                </a:cubicBezTo>
                <a:cubicBezTo>
                  <a:pt x="73" y="72"/>
                  <a:pt x="68" y="69"/>
                  <a:pt x="62" y="69"/>
                </a:cubicBezTo>
                <a:cubicBezTo>
                  <a:pt x="57" y="69"/>
                  <a:pt x="51" y="72"/>
                  <a:pt x="51" y="77"/>
                </a:cubicBezTo>
                <a:cubicBezTo>
                  <a:pt x="50" y="83"/>
                  <a:pt x="47" y="84"/>
                  <a:pt x="43" y="85"/>
                </a:cubicBezTo>
                <a:cubicBezTo>
                  <a:pt x="40" y="86"/>
                  <a:pt x="37" y="87"/>
                  <a:pt x="34" y="88"/>
                </a:cubicBezTo>
                <a:cubicBezTo>
                  <a:pt x="26" y="79"/>
                  <a:pt x="19" y="76"/>
                  <a:pt x="10" y="81"/>
                </a:cubicBezTo>
                <a:cubicBezTo>
                  <a:pt x="3" y="85"/>
                  <a:pt x="0" y="93"/>
                  <a:pt x="2" y="101"/>
                </a:cubicBezTo>
                <a:cubicBezTo>
                  <a:pt x="4" y="108"/>
                  <a:pt x="12" y="114"/>
                  <a:pt x="20" y="113"/>
                </a:cubicBezTo>
                <a:cubicBezTo>
                  <a:pt x="31" y="111"/>
                  <a:pt x="36" y="103"/>
                  <a:pt x="36" y="93"/>
                </a:cubicBezTo>
                <a:cubicBezTo>
                  <a:pt x="41" y="91"/>
                  <a:pt x="46" y="89"/>
                  <a:pt x="52" y="87"/>
                </a:cubicBezTo>
                <a:cubicBezTo>
                  <a:pt x="58" y="94"/>
                  <a:pt x="65" y="96"/>
                  <a:pt x="70" y="90"/>
                </a:cubicBezTo>
                <a:cubicBezTo>
                  <a:pt x="73" y="86"/>
                  <a:pt x="77" y="86"/>
                  <a:pt x="81" y="88"/>
                </a:cubicBezTo>
                <a:cubicBezTo>
                  <a:pt x="82" y="88"/>
                  <a:pt x="84" y="89"/>
                  <a:pt x="85" y="89"/>
                </a:cubicBezTo>
                <a:cubicBezTo>
                  <a:pt x="88" y="89"/>
                  <a:pt x="89" y="90"/>
                  <a:pt x="89" y="93"/>
                </a:cubicBezTo>
                <a:cubicBezTo>
                  <a:pt x="90" y="102"/>
                  <a:pt x="98" y="108"/>
                  <a:pt x="106" y="108"/>
                </a:cubicBezTo>
                <a:cubicBezTo>
                  <a:pt x="115" y="108"/>
                  <a:pt x="122" y="101"/>
                  <a:pt x="123" y="92"/>
                </a:cubicBezTo>
                <a:cubicBezTo>
                  <a:pt x="123" y="85"/>
                  <a:pt x="120" y="80"/>
                  <a:pt x="114" y="76"/>
                </a:cubicBezTo>
                <a:cubicBezTo>
                  <a:pt x="118" y="67"/>
                  <a:pt x="121" y="59"/>
                  <a:pt x="124" y="51"/>
                </a:cubicBezTo>
                <a:cubicBezTo>
                  <a:pt x="124" y="50"/>
                  <a:pt x="126" y="49"/>
                  <a:pt x="127" y="49"/>
                </a:cubicBezTo>
                <a:cubicBezTo>
                  <a:pt x="130" y="49"/>
                  <a:pt x="134" y="49"/>
                  <a:pt x="137" y="48"/>
                </a:cubicBezTo>
                <a:cubicBezTo>
                  <a:pt x="146" y="46"/>
                  <a:pt x="152" y="37"/>
                  <a:pt x="152" y="27"/>
                </a:cubicBezTo>
                <a:cubicBezTo>
                  <a:pt x="152" y="17"/>
                  <a:pt x="145" y="9"/>
                  <a:pt x="136" y="6"/>
                </a:cubicBezTo>
                <a:close/>
                <a:moveTo>
                  <a:pt x="43" y="51"/>
                </a:moveTo>
                <a:cubicBezTo>
                  <a:pt x="43" y="51"/>
                  <a:pt x="42" y="53"/>
                  <a:pt x="41" y="53"/>
                </a:cubicBezTo>
                <a:cubicBezTo>
                  <a:pt x="34" y="56"/>
                  <a:pt x="26" y="58"/>
                  <a:pt x="19" y="61"/>
                </a:cubicBezTo>
                <a:cubicBezTo>
                  <a:pt x="19" y="9"/>
                  <a:pt x="19" y="9"/>
                  <a:pt x="19" y="9"/>
                </a:cubicBezTo>
                <a:cubicBezTo>
                  <a:pt x="26" y="12"/>
                  <a:pt x="34" y="14"/>
                  <a:pt x="41" y="17"/>
                </a:cubicBezTo>
                <a:cubicBezTo>
                  <a:pt x="42" y="17"/>
                  <a:pt x="43" y="19"/>
                  <a:pt x="43" y="19"/>
                </a:cubicBezTo>
                <a:cubicBezTo>
                  <a:pt x="43" y="30"/>
                  <a:pt x="43" y="40"/>
                  <a:pt x="43" y="51"/>
                </a:cubicBezTo>
                <a:close/>
                <a:moveTo>
                  <a:pt x="19" y="108"/>
                </a:moveTo>
                <a:cubicBezTo>
                  <a:pt x="12" y="108"/>
                  <a:pt x="7" y="103"/>
                  <a:pt x="6" y="96"/>
                </a:cubicBezTo>
                <a:cubicBezTo>
                  <a:pt x="6" y="89"/>
                  <a:pt x="12" y="84"/>
                  <a:pt x="18" y="84"/>
                </a:cubicBezTo>
                <a:cubicBezTo>
                  <a:pt x="25" y="83"/>
                  <a:pt x="31" y="89"/>
                  <a:pt x="31" y="96"/>
                </a:cubicBezTo>
                <a:cubicBezTo>
                  <a:pt x="31" y="102"/>
                  <a:pt x="25" y="108"/>
                  <a:pt x="19" y="108"/>
                </a:cubicBezTo>
                <a:close/>
                <a:moveTo>
                  <a:pt x="62" y="88"/>
                </a:moveTo>
                <a:cubicBezTo>
                  <a:pt x="58" y="88"/>
                  <a:pt x="55" y="85"/>
                  <a:pt x="55" y="81"/>
                </a:cubicBezTo>
                <a:cubicBezTo>
                  <a:pt x="55" y="77"/>
                  <a:pt x="58" y="74"/>
                  <a:pt x="62" y="74"/>
                </a:cubicBezTo>
                <a:cubicBezTo>
                  <a:pt x="66" y="74"/>
                  <a:pt x="70" y="77"/>
                  <a:pt x="70" y="81"/>
                </a:cubicBezTo>
                <a:cubicBezTo>
                  <a:pt x="69" y="85"/>
                  <a:pt x="66" y="88"/>
                  <a:pt x="62" y="88"/>
                </a:cubicBezTo>
                <a:close/>
                <a:moveTo>
                  <a:pt x="118" y="91"/>
                </a:moveTo>
                <a:cubicBezTo>
                  <a:pt x="118" y="98"/>
                  <a:pt x="113" y="103"/>
                  <a:pt x="106" y="103"/>
                </a:cubicBezTo>
                <a:cubicBezTo>
                  <a:pt x="99" y="103"/>
                  <a:pt x="94" y="98"/>
                  <a:pt x="94" y="91"/>
                </a:cubicBezTo>
                <a:cubicBezTo>
                  <a:pt x="94" y="84"/>
                  <a:pt x="99" y="79"/>
                  <a:pt x="106" y="79"/>
                </a:cubicBezTo>
                <a:cubicBezTo>
                  <a:pt x="113" y="79"/>
                  <a:pt x="118" y="84"/>
                  <a:pt x="118" y="91"/>
                </a:cubicBezTo>
                <a:close/>
                <a:moveTo>
                  <a:pt x="84" y="30"/>
                </a:moveTo>
                <a:cubicBezTo>
                  <a:pt x="79" y="30"/>
                  <a:pt x="79" y="30"/>
                  <a:pt x="79" y="30"/>
                </a:cubicBezTo>
                <a:cubicBezTo>
                  <a:pt x="79" y="35"/>
                  <a:pt x="79" y="35"/>
                  <a:pt x="79" y="35"/>
                </a:cubicBezTo>
                <a:cubicBezTo>
                  <a:pt x="83" y="35"/>
                  <a:pt x="87" y="35"/>
                  <a:pt x="90" y="35"/>
                </a:cubicBezTo>
                <a:cubicBezTo>
                  <a:pt x="92" y="35"/>
                  <a:pt x="93" y="37"/>
                  <a:pt x="94" y="37"/>
                </a:cubicBezTo>
                <a:cubicBezTo>
                  <a:pt x="93" y="38"/>
                  <a:pt x="92" y="40"/>
                  <a:pt x="90" y="40"/>
                </a:cubicBezTo>
                <a:cubicBezTo>
                  <a:pt x="87" y="40"/>
                  <a:pt x="83" y="40"/>
                  <a:pt x="79" y="40"/>
                </a:cubicBezTo>
                <a:cubicBezTo>
                  <a:pt x="79" y="41"/>
                  <a:pt x="79" y="43"/>
                  <a:pt x="79" y="45"/>
                </a:cubicBezTo>
                <a:cubicBezTo>
                  <a:pt x="83" y="45"/>
                  <a:pt x="86" y="44"/>
                  <a:pt x="90" y="45"/>
                </a:cubicBezTo>
                <a:cubicBezTo>
                  <a:pt x="91" y="45"/>
                  <a:pt x="92" y="46"/>
                  <a:pt x="94" y="47"/>
                </a:cubicBezTo>
                <a:cubicBezTo>
                  <a:pt x="92" y="48"/>
                  <a:pt x="91" y="49"/>
                  <a:pt x="90" y="49"/>
                </a:cubicBezTo>
                <a:cubicBezTo>
                  <a:pt x="86" y="50"/>
                  <a:pt x="83" y="50"/>
                  <a:pt x="79" y="50"/>
                </a:cubicBezTo>
                <a:cubicBezTo>
                  <a:pt x="79" y="51"/>
                  <a:pt x="79" y="52"/>
                  <a:pt x="79" y="54"/>
                </a:cubicBezTo>
                <a:cubicBezTo>
                  <a:pt x="82" y="54"/>
                  <a:pt x="84" y="54"/>
                  <a:pt x="86" y="55"/>
                </a:cubicBezTo>
                <a:cubicBezTo>
                  <a:pt x="87" y="55"/>
                  <a:pt x="88" y="56"/>
                  <a:pt x="89" y="57"/>
                </a:cubicBezTo>
                <a:cubicBezTo>
                  <a:pt x="88" y="58"/>
                  <a:pt x="87" y="59"/>
                  <a:pt x="86" y="59"/>
                </a:cubicBezTo>
                <a:cubicBezTo>
                  <a:pt x="77" y="59"/>
                  <a:pt x="67" y="59"/>
                  <a:pt x="58" y="59"/>
                </a:cubicBezTo>
                <a:cubicBezTo>
                  <a:pt x="52" y="59"/>
                  <a:pt x="48" y="54"/>
                  <a:pt x="48" y="47"/>
                </a:cubicBezTo>
                <a:cubicBezTo>
                  <a:pt x="48" y="38"/>
                  <a:pt x="48" y="29"/>
                  <a:pt x="48" y="20"/>
                </a:cubicBezTo>
                <a:cubicBezTo>
                  <a:pt x="48" y="18"/>
                  <a:pt x="48" y="17"/>
                  <a:pt x="50" y="15"/>
                </a:cubicBezTo>
                <a:cubicBezTo>
                  <a:pt x="57" y="12"/>
                  <a:pt x="63" y="10"/>
                  <a:pt x="70" y="11"/>
                </a:cubicBezTo>
                <a:cubicBezTo>
                  <a:pt x="76" y="11"/>
                  <a:pt x="80" y="9"/>
                  <a:pt x="85" y="7"/>
                </a:cubicBezTo>
                <a:cubicBezTo>
                  <a:pt x="86" y="6"/>
                  <a:pt x="87" y="7"/>
                  <a:pt x="88" y="6"/>
                </a:cubicBezTo>
                <a:cubicBezTo>
                  <a:pt x="89" y="8"/>
                  <a:pt x="89" y="9"/>
                  <a:pt x="89" y="10"/>
                </a:cubicBezTo>
                <a:cubicBezTo>
                  <a:pt x="88" y="16"/>
                  <a:pt x="83" y="20"/>
                  <a:pt x="77" y="20"/>
                </a:cubicBezTo>
                <a:cubicBezTo>
                  <a:pt x="74" y="20"/>
                  <a:pt x="71" y="20"/>
                  <a:pt x="67" y="20"/>
                </a:cubicBezTo>
                <a:cubicBezTo>
                  <a:pt x="67" y="25"/>
                  <a:pt x="67" y="25"/>
                  <a:pt x="67" y="25"/>
                </a:cubicBezTo>
                <a:cubicBezTo>
                  <a:pt x="72" y="25"/>
                  <a:pt x="72" y="25"/>
                  <a:pt x="72" y="25"/>
                </a:cubicBezTo>
                <a:cubicBezTo>
                  <a:pt x="87" y="25"/>
                  <a:pt x="101" y="25"/>
                  <a:pt x="116" y="25"/>
                </a:cubicBezTo>
                <a:cubicBezTo>
                  <a:pt x="117" y="25"/>
                  <a:pt x="118" y="25"/>
                  <a:pt x="119" y="25"/>
                </a:cubicBezTo>
                <a:cubicBezTo>
                  <a:pt x="120" y="26"/>
                  <a:pt x="122" y="27"/>
                  <a:pt x="123" y="28"/>
                </a:cubicBezTo>
                <a:cubicBezTo>
                  <a:pt x="122" y="28"/>
                  <a:pt x="120" y="29"/>
                  <a:pt x="119" y="30"/>
                </a:cubicBezTo>
                <a:cubicBezTo>
                  <a:pt x="118" y="30"/>
                  <a:pt x="117" y="30"/>
                  <a:pt x="117" y="30"/>
                </a:cubicBezTo>
                <a:cubicBezTo>
                  <a:pt x="106" y="30"/>
                  <a:pt x="95" y="30"/>
                  <a:pt x="84" y="30"/>
                </a:cubicBezTo>
                <a:close/>
                <a:moveTo>
                  <a:pt x="135" y="44"/>
                </a:moveTo>
                <a:cubicBezTo>
                  <a:pt x="127" y="46"/>
                  <a:pt x="119" y="43"/>
                  <a:pt x="116" y="36"/>
                </a:cubicBezTo>
                <a:cubicBezTo>
                  <a:pt x="116" y="34"/>
                  <a:pt x="116" y="34"/>
                  <a:pt x="116" y="34"/>
                </a:cubicBezTo>
                <a:cubicBezTo>
                  <a:pt x="118" y="35"/>
                  <a:pt x="121" y="36"/>
                  <a:pt x="123" y="37"/>
                </a:cubicBezTo>
                <a:cubicBezTo>
                  <a:pt x="128" y="41"/>
                  <a:pt x="135" y="40"/>
                  <a:pt x="139" y="36"/>
                </a:cubicBezTo>
                <a:cubicBezTo>
                  <a:pt x="143" y="31"/>
                  <a:pt x="143" y="24"/>
                  <a:pt x="139" y="19"/>
                </a:cubicBezTo>
                <a:cubicBezTo>
                  <a:pt x="135" y="15"/>
                  <a:pt x="128" y="14"/>
                  <a:pt x="123" y="18"/>
                </a:cubicBezTo>
                <a:cubicBezTo>
                  <a:pt x="121" y="19"/>
                  <a:pt x="118" y="20"/>
                  <a:pt x="116" y="21"/>
                </a:cubicBezTo>
                <a:cubicBezTo>
                  <a:pt x="118" y="14"/>
                  <a:pt x="125" y="10"/>
                  <a:pt x="133" y="11"/>
                </a:cubicBezTo>
                <a:cubicBezTo>
                  <a:pt x="141" y="12"/>
                  <a:pt x="147" y="19"/>
                  <a:pt x="147" y="27"/>
                </a:cubicBezTo>
                <a:cubicBezTo>
                  <a:pt x="148" y="35"/>
                  <a:pt x="142" y="42"/>
                  <a:pt x="135" y="44"/>
                </a:cubicBezTo>
                <a:close/>
                <a:moveTo>
                  <a:pt x="126" y="22"/>
                </a:moveTo>
                <a:cubicBezTo>
                  <a:pt x="130" y="20"/>
                  <a:pt x="133" y="20"/>
                  <a:pt x="136" y="23"/>
                </a:cubicBezTo>
                <a:cubicBezTo>
                  <a:pt x="138" y="25"/>
                  <a:pt x="138" y="29"/>
                  <a:pt x="136" y="32"/>
                </a:cubicBezTo>
                <a:cubicBezTo>
                  <a:pt x="133" y="35"/>
                  <a:pt x="130" y="36"/>
                  <a:pt x="126" y="33"/>
                </a:cubicBezTo>
                <a:cubicBezTo>
                  <a:pt x="129" y="29"/>
                  <a:pt x="128" y="26"/>
                  <a:pt x="126" y="22"/>
                </a:cubicBezTo>
                <a:close/>
                <a:moveTo>
                  <a:pt x="125" y="139"/>
                </a:moveTo>
                <a:cubicBezTo>
                  <a:pt x="125" y="147"/>
                  <a:pt x="125" y="147"/>
                  <a:pt x="117" y="147"/>
                </a:cubicBezTo>
                <a:cubicBezTo>
                  <a:pt x="117" y="147"/>
                  <a:pt x="116" y="147"/>
                  <a:pt x="116" y="146"/>
                </a:cubicBezTo>
                <a:cubicBezTo>
                  <a:pt x="116" y="113"/>
                  <a:pt x="116" y="113"/>
                  <a:pt x="116" y="113"/>
                </a:cubicBezTo>
                <a:cubicBezTo>
                  <a:pt x="96" y="113"/>
                  <a:pt x="96" y="113"/>
                  <a:pt x="96" y="113"/>
                </a:cubicBezTo>
                <a:cubicBezTo>
                  <a:pt x="96" y="147"/>
                  <a:pt x="96" y="147"/>
                  <a:pt x="96" y="147"/>
                </a:cubicBezTo>
                <a:cubicBezTo>
                  <a:pt x="94" y="147"/>
                  <a:pt x="93" y="147"/>
                  <a:pt x="91" y="147"/>
                </a:cubicBezTo>
                <a:cubicBezTo>
                  <a:pt x="88" y="147"/>
                  <a:pt x="86" y="146"/>
                  <a:pt x="86" y="142"/>
                </a:cubicBezTo>
                <a:cubicBezTo>
                  <a:pt x="87" y="129"/>
                  <a:pt x="87" y="116"/>
                  <a:pt x="87" y="103"/>
                </a:cubicBezTo>
                <a:cubicBezTo>
                  <a:pt x="87" y="101"/>
                  <a:pt x="86" y="100"/>
                  <a:pt x="86" y="98"/>
                </a:cubicBezTo>
                <a:cubicBezTo>
                  <a:pt x="67" y="98"/>
                  <a:pt x="67" y="98"/>
                  <a:pt x="67" y="98"/>
                </a:cubicBezTo>
                <a:cubicBezTo>
                  <a:pt x="67" y="147"/>
                  <a:pt x="67" y="147"/>
                  <a:pt x="67" y="147"/>
                </a:cubicBezTo>
                <a:cubicBezTo>
                  <a:pt x="57" y="147"/>
                  <a:pt x="57" y="147"/>
                  <a:pt x="57" y="147"/>
                </a:cubicBezTo>
                <a:cubicBezTo>
                  <a:pt x="57" y="98"/>
                  <a:pt x="57" y="98"/>
                  <a:pt x="57" y="98"/>
                </a:cubicBezTo>
                <a:cubicBezTo>
                  <a:pt x="38" y="98"/>
                  <a:pt x="38" y="98"/>
                  <a:pt x="38" y="98"/>
                </a:cubicBezTo>
                <a:cubicBezTo>
                  <a:pt x="38" y="147"/>
                  <a:pt x="38" y="147"/>
                  <a:pt x="38" y="147"/>
                </a:cubicBezTo>
                <a:cubicBezTo>
                  <a:pt x="36" y="147"/>
                  <a:pt x="35" y="147"/>
                  <a:pt x="35" y="147"/>
                </a:cubicBezTo>
                <a:cubicBezTo>
                  <a:pt x="27" y="147"/>
                  <a:pt x="28" y="148"/>
                  <a:pt x="28" y="140"/>
                </a:cubicBezTo>
                <a:cubicBezTo>
                  <a:pt x="28" y="133"/>
                  <a:pt x="28" y="125"/>
                  <a:pt x="28" y="118"/>
                </a:cubicBezTo>
                <a:cubicBezTo>
                  <a:pt x="9" y="118"/>
                  <a:pt x="9" y="118"/>
                  <a:pt x="9" y="118"/>
                </a:cubicBezTo>
                <a:cubicBezTo>
                  <a:pt x="9" y="151"/>
                  <a:pt x="9" y="151"/>
                  <a:pt x="9" y="151"/>
                </a:cubicBezTo>
                <a:cubicBezTo>
                  <a:pt x="145" y="151"/>
                  <a:pt x="145" y="151"/>
                  <a:pt x="145" y="151"/>
                </a:cubicBezTo>
                <a:cubicBezTo>
                  <a:pt x="145" y="55"/>
                  <a:pt x="145" y="55"/>
                  <a:pt x="145" y="55"/>
                </a:cubicBezTo>
                <a:cubicBezTo>
                  <a:pt x="125" y="55"/>
                  <a:pt x="125" y="55"/>
                  <a:pt x="125" y="55"/>
                </a:cubicBezTo>
                <a:lnTo>
                  <a:pt x="125" y="139"/>
                </a:lnTo>
                <a:close/>
                <a:moveTo>
                  <a:pt x="23" y="147"/>
                </a:moveTo>
                <a:cubicBezTo>
                  <a:pt x="14" y="147"/>
                  <a:pt x="14" y="147"/>
                  <a:pt x="14" y="147"/>
                </a:cubicBezTo>
                <a:cubicBezTo>
                  <a:pt x="14" y="123"/>
                  <a:pt x="14" y="123"/>
                  <a:pt x="14" y="123"/>
                </a:cubicBezTo>
                <a:cubicBezTo>
                  <a:pt x="23" y="123"/>
                  <a:pt x="23" y="123"/>
                  <a:pt x="23" y="123"/>
                </a:cubicBezTo>
                <a:lnTo>
                  <a:pt x="23" y="147"/>
                </a:lnTo>
                <a:close/>
                <a:moveTo>
                  <a:pt x="52" y="147"/>
                </a:moveTo>
                <a:cubicBezTo>
                  <a:pt x="43" y="147"/>
                  <a:pt x="43" y="147"/>
                  <a:pt x="43" y="147"/>
                </a:cubicBezTo>
                <a:cubicBezTo>
                  <a:pt x="43" y="103"/>
                  <a:pt x="43" y="103"/>
                  <a:pt x="43" y="103"/>
                </a:cubicBezTo>
                <a:cubicBezTo>
                  <a:pt x="52" y="103"/>
                  <a:pt x="52" y="103"/>
                  <a:pt x="52" y="103"/>
                </a:cubicBezTo>
                <a:lnTo>
                  <a:pt x="52" y="147"/>
                </a:lnTo>
                <a:close/>
                <a:moveTo>
                  <a:pt x="81" y="147"/>
                </a:moveTo>
                <a:cubicBezTo>
                  <a:pt x="72" y="147"/>
                  <a:pt x="72" y="147"/>
                  <a:pt x="72" y="147"/>
                </a:cubicBezTo>
                <a:cubicBezTo>
                  <a:pt x="72" y="103"/>
                  <a:pt x="72" y="103"/>
                  <a:pt x="72" y="103"/>
                </a:cubicBezTo>
                <a:cubicBezTo>
                  <a:pt x="81" y="103"/>
                  <a:pt x="81" y="103"/>
                  <a:pt x="81" y="103"/>
                </a:cubicBezTo>
                <a:lnTo>
                  <a:pt x="81" y="147"/>
                </a:lnTo>
                <a:close/>
                <a:moveTo>
                  <a:pt x="111" y="147"/>
                </a:moveTo>
                <a:cubicBezTo>
                  <a:pt x="101" y="147"/>
                  <a:pt x="101" y="147"/>
                  <a:pt x="101" y="147"/>
                </a:cubicBezTo>
                <a:cubicBezTo>
                  <a:pt x="101" y="118"/>
                  <a:pt x="101" y="118"/>
                  <a:pt x="101" y="118"/>
                </a:cubicBezTo>
                <a:cubicBezTo>
                  <a:pt x="111" y="118"/>
                  <a:pt x="111" y="118"/>
                  <a:pt x="111" y="118"/>
                </a:cubicBezTo>
                <a:lnTo>
                  <a:pt x="111" y="147"/>
                </a:lnTo>
                <a:close/>
                <a:moveTo>
                  <a:pt x="131" y="59"/>
                </a:moveTo>
                <a:cubicBezTo>
                  <a:pt x="140" y="59"/>
                  <a:pt x="140" y="59"/>
                  <a:pt x="140" y="59"/>
                </a:cubicBezTo>
                <a:cubicBezTo>
                  <a:pt x="140" y="147"/>
                  <a:pt x="140" y="147"/>
                  <a:pt x="140" y="147"/>
                </a:cubicBezTo>
                <a:cubicBezTo>
                  <a:pt x="131" y="147"/>
                  <a:pt x="131" y="147"/>
                  <a:pt x="131" y="147"/>
                </a:cubicBezTo>
                <a:lnTo>
                  <a:pt x="131" y="59"/>
                </a:lnTo>
                <a:close/>
                <a:moveTo>
                  <a:pt x="18" y="89"/>
                </a:moveTo>
                <a:cubicBezTo>
                  <a:pt x="14" y="89"/>
                  <a:pt x="11" y="92"/>
                  <a:pt x="11" y="96"/>
                </a:cubicBezTo>
                <a:cubicBezTo>
                  <a:pt x="11" y="100"/>
                  <a:pt x="14" y="103"/>
                  <a:pt x="19" y="103"/>
                </a:cubicBezTo>
                <a:cubicBezTo>
                  <a:pt x="23" y="103"/>
                  <a:pt x="26" y="100"/>
                  <a:pt x="26" y="96"/>
                </a:cubicBezTo>
                <a:cubicBezTo>
                  <a:pt x="26" y="92"/>
                  <a:pt x="23" y="88"/>
                  <a:pt x="18" y="89"/>
                </a:cubicBezTo>
                <a:close/>
                <a:moveTo>
                  <a:pt x="18" y="98"/>
                </a:moveTo>
                <a:cubicBezTo>
                  <a:pt x="17" y="98"/>
                  <a:pt x="16" y="96"/>
                  <a:pt x="16" y="96"/>
                </a:cubicBezTo>
                <a:cubicBezTo>
                  <a:pt x="17" y="95"/>
                  <a:pt x="18" y="94"/>
                  <a:pt x="19" y="94"/>
                </a:cubicBezTo>
                <a:cubicBezTo>
                  <a:pt x="19" y="93"/>
                  <a:pt x="20" y="95"/>
                  <a:pt x="22" y="96"/>
                </a:cubicBezTo>
                <a:cubicBezTo>
                  <a:pt x="20" y="97"/>
                  <a:pt x="19" y="98"/>
                  <a:pt x="18" y="98"/>
                </a:cubicBezTo>
                <a:close/>
                <a:moveTo>
                  <a:pt x="99" y="91"/>
                </a:moveTo>
                <a:cubicBezTo>
                  <a:pt x="99" y="95"/>
                  <a:pt x="102" y="98"/>
                  <a:pt x="106" y="98"/>
                </a:cubicBezTo>
                <a:cubicBezTo>
                  <a:pt x="110" y="98"/>
                  <a:pt x="113" y="95"/>
                  <a:pt x="113" y="91"/>
                </a:cubicBezTo>
                <a:cubicBezTo>
                  <a:pt x="113" y="87"/>
                  <a:pt x="110" y="84"/>
                  <a:pt x="106" y="84"/>
                </a:cubicBezTo>
                <a:cubicBezTo>
                  <a:pt x="102" y="84"/>
                  <a:pt x="99" y="87"/>
                  <a:pt x="99" y="91"/>
                </a:cubicBezTo>
                <a:close/>
                <a:moveTo>
                  <a:pt x="106" y="89"/>
                </a:moveTo>
                <a:cubicBezTo>
                  <a:pt x="107" y="89"/>
                  <a:pt x="108" y="90"/>
                  <a:pt x="109" y="91"/>
                </a:cubicBezTo>
                <a:cubicBezTo>
                  <a:pt x="108" y="92"/>
                  <a:pt x="107" y="93"/>
                  <a:pt x="106" y="93"/>
                </a:cubicBezTo>
                <a:cubicBezTo>
                  <a:pt x="105" y="93"/>
                  <a:pt x="104" y="92"/>
                  <a:pt x="104" y="91"/>
                </a:cubicBezTo>
                <a:cubicBezTo>
                  <a:pt x="104" y="90"/>
                  <a:pt x="105" y="89"/>
                  <a:pt x="106" y="89"/>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2" name="Freeform 27"/>
          <p:cNvSpPr>
            <a:spLocks noEditPoints="1"/>
          </p:cNvSpPr>
          <p:nvPr/>
        </p:nvSpPr>
        <p:spPr bwMode="auto">
          <a:xfrm>
            <a:off x="7762446" y="4021164"/>
            <a:ext cx="461841" cy="446991"/>
          </a:xfrm>
          <a:custGeom>
            <a:avLst/>
            <a:gdLst>
              <a:gd name="T0" fmla="*/ 125 w 155"/>
              <a:gd name="T1" fmla="*/ 106 h 150"/>
              <a:gd name="T2" fmla="*/ 125 w 155"/>
              <a:gd name="T3" fmla="*/ 116 h 150"/>
              <a:gd name="T4" fmla="*/ 96 w 155"/>
              <a:gd name="T5" fmla="*/ 77 h 150"/>
              <a:gd name="T6" fmla="*/ 106 w 155"/>
              <a:gd name="T7" fmla="*/ 82 h 150"/>
              <a:gd name="T8" fmla="*/ 106 w 155"/>
              <a:gd name="T9" fmla="*/ 106 h 150"/>
              <a:gd name="T10" fmla="*/ 106 w 155"/>
              <a:gd name="T11" fmla="*/ 116 h 150"/>
              <a:gd name="T12" fmla="*/ 110 w 155"/>
              <a:gd name="T13" fmla="*/ 74 h 150"/>
              <a:gd name="T14" fmla="*/ 145 w 155"/>
              <a:gd name="T15" fmla="*/ 106 h 150"/>
              <a:gd name="T16" fmla="*/ 145 w 155"/>
              <a:gd name="T17" fmla="*/ 116 h 150"/>
              <a:gd name="T18" fmla="*/ 46 w 155"/>
              <a:gd name="T19" fmla="*/ 39 h 150"/>
              <a:gd name="T20" fmla="*/ 31 w 155"/>
              <a:gd name="T21" fmla="*/ 29 h 150"/>
              <a:gd name="T22" fmla="*/ 104 w 155"/>
              <a:gd name="T23" fmla="*/ 0 h 150"/>
              <a:gd name="T24" fmla="*/ 135 w 155"/>
              <a:gd name="T25" fmla="*/ 65 h 150"/>
              <a:gd name="T26" fmla="*/ 130 w 155"/>
              <a:gd name="T27" fmla="*/ 62 h 150"/>
              <a:gd name="T28" fmla="*/ 143 w 155"/>
              <a:gd name="T29" fmla="*/ 31 h 150"/>
              <a:gd name="T30" fmla="*/ 140 w 155"/>
              <a:gd name="T31" fmla="*/ 26 h 150"/>
              <a:gd name="T32" fmla="*/ 112 w 155"/>
              <a:gd name="T33" fmla="*/ 36 h 150"/>
              <a:gd name="T34" fmla="*/ 109 w 155"/>
              <a:gd name="T35" fmla="*/ 16 h 150"/>
              <a:gd name="T36" fmla="*/ 123 w 155"/>
              <a:gd name="T37" fmla="*/ 10 h 150"/>
              <a:gd name="T38" fmla="*/ 77 w 155"/>
              <a:gd name="T39" fmla="*/ 97 h 150"/>
              <a:gd name="T40" fmla="*/ 100 w 155"/>
              <a:gd name="T41" fmla="*/ 53 h 150"/>
              <a:gd name="T42" fmla="*/ 12 w 155"/>
              <a:gd name="T43" fmla="*/ 24 h 150"/>
              <a:gd name="T44" fmla="*/ 98 w 155"/>
              <a:gd name="T45" fmla="*/ 50 h 150"/>
              <a:gd name="T46" fmla="*/ 78 w 155"/>
              <a:gd name="T47" fmla="*/ 5 h 150"/>
              <a:gd name="T48" fmla="*/ 7 w 155"/>
              <a:gd name="T49" fmla="*/ 25 h 150"/>
              <a:gd name="T50" fmla="*/ 32 w 155"/>
              <a:gd name="T51" fmla="*/ 92 h 150"/>
              <a:gd name="T52" fmla="*/ 11 w 155"/>
              <a:gd name="T53" fmla="*/ 150 h 150"/>
              <a:gd name="T54" fmla="*/ 46 w 155"/>
              <a:gd name="T55" fmla="*/ 131 h 150"/>
              <a:gd name="T56" fmla="*/ 60 w 155"/>
              <a:gd name="T57" fmla="*/ 143 h 150"/>
              <a:gd name="T58" fmla="*/ 88 w 155"/>
              <a:gd name="T59" fmla="*/ 146 h 150"/>
              <a:gd name="T60" fmla="*/ 94 w 155"/>
              <a:gd name="T61" fmla="*/ 5 h 150"/>
              <a:gd name="T62" fmla="*/ 60 w 155"/>
              <a:gd name="T63" fmla="*/ 70 h 150"/>
              <a:gd name="T64" fmla="*/ 70 w 155"/>
              <a:gd name="T65" fmla="*/ 10 h 150"/>
              <a:gd name="T66" fmla="*/ 14 w 155"/>
              <a:gd name="T67" fmla="*/ 143 h 150"/>
              <a:gd name="T68" fmla="*/ 36 w 155"/>
              <a:gd name="T69" fmla="*/ 93 h 150"/>
              <a:gd name="T70" fmla="*/ 45 w 155"/>
              <a:gd name="T71" fmla="*/ 126 h 150"/>
              <a:gd name="T72" fmla="*/ 55 w 155"/>
              <a:gd name="T73" fmla="*/ 92 h 150"/>
              <a:gd name="T74" fmla="*/ 54 w 155"/>
              <a:gd name="T75" fmla="*/ 145 h 150"/>
              <a:gd name="T76" fmla="*/ 55 w 155"/>
              <a:gd name="T77" fmla="*/ 144 h 150"/>
              <a:gd name="T78" fmla="*/ 60 w 155"/>
              <a:gd name="T79" fmla="*/ 126 h 150"/>
              <a:gd name="T80" fmla="*/ 91 w 155"/>
              <a:gd name="T81" fmla="*/ 142 h 150"/>
              <a:gd name="T82" fmla="*/ 89 w 155"/>
              <a:gd name="T83" fmla="*/ 126 h 150"/>
              <a:gd name="T84" fmla="*/ 17 w 155"/>
              <a:gd name="T85" fmla="*/ 34 h 150"/>
              <a:gd name="T86" fmla="*/ 46 w 155"/>
              <a:gd name="T87" fmla="*/ 48 h 150"/>
              <a:gd name="T88" fmla="*/ 31 w 155"/>
              <a:gd name="T89" fmla="*/ 58 h 150"/>
              <a:gd name="T90" fmla="*/ 21 w 155"/>
              <a:gd name="T91" fmla="*/ 77 h 150"/>
              <a:gd name="T92" fmla="*/ 70 w 155"/>
              <a:gd name="T93" fmla="*/ 31 h 150"/>
              <a:gd name="T94" fmla="*/ 74 w 155"/>
              <a:gd name="T95" fmla="*/ 39 h 150"/>
              <a:gd name="T96" fmla="*/ 79 w 155"/>
              <a:gd name="T97" fmla="*/ 53 h 150"/>
              <a:gd name="T98" fmla="*/ 75 w 155"/>
              <a:gd name="T99" fmla="*/ 31 h 150"/>
              <a:gd name="T100" fmla="*/ 80 w 155"/>
              <a:gd name="T101" fmla="*/ 25 h 150"/>
              <a:gd name="T102" fmla="*/ 70 w 155"/>
              <a:gd name="T103" fmla="*/ 2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55" h="150">
                <a:moveTo>
                  <a:pt x="125" y="106"/>
                </a:moveTo>
                <a:cubicBezTo>
                  <a:pt x="121" y="106"/>
                  <a:pt x="118" y="110"/>
                  <a:pt x="118" y="114"/>
                </a:cubicBezTo>
                <a:cubicBezTo>
                  <a:pt x="118" y="118"/>
                  <a:pt x="121" y="121"/>
                  <a:pt x="125" y="121"/>
                </a:cubicBezTo>
                <a:cubicBezTo>
                  <a:pt x="129" y="121"/>
                  <a:pt x="133" y="118"/>
                  <a:pt x="133" y="114"/>
                </a:cubicBezTo>
                <a:cubicBezTo>
                  <a:pt x="133" y="110"/>
                  <a:pt x="129" y="106"/>
                  <a:pt x="125" y="106"/>
                </a:cubicBezTo>
                <a:close/>
                <a:moveTo>
                  <a:pt x="125" y="116"/>
                </a:moveTo>
                <a:cubicBezTo>
                  <a:pt x="124" y="116"/>
                  <a:pt x="123" y="115"/>
                  <a:pt x="123" y="114"/>
                </a:cubicBezTo>
                <a:cubicBezTo>
                  <a:pt x="123" y="112"/>
                  <a:pt x="124" y="111"/>
                  <a:pt x="125" y="111"/>
                </a:cubicBezTo>
                <a:cubicBezTo>
                  <a:pt x="127" y="111"/>
                  <a:pt x="128" y="112"/>
                  <a:pt x="128" y="114"/>
                </a:cubicBezTo>
                <a:cubicBezTo>
                  <a:pt x="128" y="115"/>
                  <a:pt x="127" y="116"/>
                  <a:pt x="125" y="116"/>
                </a:cubicBezTo>
                <a:close/>
                <a:moveTo>
                  <a:pt x="96" y="77"/>
                </a:moveTo>
                <a:cubicBezTo>
                  <a:pt x="98" y="77"/>
                  <a:pt x="99" y="76"/>
                  <a:pt x="99" y="75"/>
                </a:cubicBezTo>
                <a:cubicBezTo>
                  <a:pt x="99" y="74"/>
                  <a:pt x="98" y="73"/>
                  <a:pt x="96" y="73"/>
                </a:cubicBezTo>
                <a:cubicBezTo>
                  <a:pt x="95" y="73"/>
                  <a:pt x="94" y="74"/>
                  <a:pt x="94" y="75"/>
                </a:cubicBezTo>
                <a:cubicBezTo>
                  <a:pt x="94" y="76"/>
                  <a:pt x="95" y="77"/>
                  <a:pt x="96" y="77"/>
                </a:cubicBezTo>
                <a:close/>
                <a:moveTo>
                  <a:pt x="106" y="82"/>
                </a:moveTo>
                <a:cubicBezTo>
                  <a:pt x="105" y="82"/>
                  <a:pt x="104" y="83"/>
                  <a:pt x="104" y="85"/>
                </a:cubicBezTo>
                <a:cubicBezTo>
                  <a:pt x="104" y="86"/>
                  <a:pt x="105" y="87"/>
                  <a:pt x="106" y="87"/>
                </a:cubicBezTo>
                <a:cubicBezTo>
                  <a:pt x="107" y="87"/>
                  <a:pt x="108" y="86"/>
                  <a:pt x="108" y="85"/>
                </a:cubicBezTo>
                <a:cubicBezTo>
                  <a:pt x="108" y="83"/>
                  <a:pt x="107" y="82"/>
                  <a:pt x="106" y="82"/>
                </a:cubicBezTo>
                <a:close/>
                <a:moveTo>
                  <a:pt x="106" y="106"/>
                </a:moveTo>
                <a:cubicBezTo>
                  <a:pt x="102" y="106"/>
                  <a:pt x="99" y="110"/>
                  <a:pt x="99" y="114"/>
                </a:cubicBezTo>
                <a:cubicBezTo>
                  <a:pt x="99" y="118"/>
                  <a:pt x="102" y="121"/>
                  <a:pt x="106" y="121"/>
                </a:cubicBezTo>
                <a:cubicBezTo>
                  <a:pt x="110" y="121"/>
                  <a:pt x="113" y="118"/>
                  <a:pt x="113" y="114"/>
                </a:cubicBezTo>
                <a:cubicBezTo>
                  <a:pt x="113" y="110"/>
                  <a:pt x="110" y="106"/>
                  <a:pt x="106" y="106"/>
                </a:cubicBezTo>
                <a:close/>
                <a:moveTo>
                  <a:pt x="106" y="116"/>
                </a:moveTo>
                <a:cubicBezTo>
                  <a:pt x="105" y="116"/>
                  <a:pt x="104" y="115"/>
                  <a:pt x="104" y="114"/>
                </a:cubicBezTo>
                <a:cubicBezTo>
                  <a:pt x="104" y="112"/>
                  <a:pt x="105" y="111"/>
                  <a:pt x="106" y="111"/>
                </a:cubicBezTo>
                <a:cubicBezTo>
                  <a:pt x="107" y="111"/>
                  <a:pt x="108" y="112"/>
                  <a:pt x="108" y="114"/>
                </a:cubicBezTo>
                <a:cubicBezTo>
                  <a:pt x="108" y="115"/>
                  <a:pt x="107" y="116"/>
                  <a:pt x="106" y="116"/>
                </a:cubicBezTo>
                <a:close/>
                <a:moveTo>
                  <a:pt x="110" y="74"/>
                </a:moveTo>
                <a:cubicBezTo>
                  <a:pt x="109" y="73"/>
                  <a:pt x="108" y="72"/>
                  <a:pt x="107" y="71"/>
                </a:cubicBezTo>
                <a:cubicBezTo>
                  <a:pt x="102" y="76"/>
                  <a:pt x="97" y="81"/>
                  <a:pt x="92" y="86"/>
                </a:cubicBezTo>
                <a:cubicBezTo>
                  <a:pt x="93" y="86"/>
                  <a:pt x="94" y="87"/>
                  <a:pt x="95" y="88"/>
                </a:cubicBezTo>
                <a:cubicBezTo>
                  <a:pt x="100" y="84"/>
                  <a:pt x="105" y="79"/>
                  <a:pt x="110" y="74"/>
                </a:cubicBezTo>
                <a:close/>
                <a:moveTo>
                  <a:pt x="145" y="106"/>
                </a:moveTo>
                <a:cubicBezTo>
                  <a:pt x="141" y="106"/>
                  <a:pt x="138" y="109"/>
                  <a:pt x="137" y="113"/>
                </a:cubicBezTo>
                <a:cubicBezTo>
                  <a:pt x="137" y="117"/>
                  <a:pt x="141" y="121"/>
                  <a:pt x="144" y="121"/>
                </a:cubicBezTo>
                <a:cubicBezTo>
                  <a:pt x="148" y="121"/>
                  <a:pt x="152" y="118"/>
                  <a:pt x="152" y="114"/>
                </a:cubicBezTo>
                <a:cubicBezTo>
                  <a:pt x="152" y="110"/>
                  <a:pt x="149" y="106"/>
                  <a:pt x="145" y="106"/>
                </a:cubicBezTo>
                <a:close/>
                <a:moveTo>
                  <a:pt x="145" y="116"/>
                </a:moveTo>
                <a:cubicBezTo>
                  <a:pt x="143" y="116"/>
                  <a:pt x="142" y="115"/>
                  <a:pt x="142" y="114"/>
                </a:cubicBezTo>
                <a:cubicBezTo>
                  <a:pt x="142" y="112"/>
                  <a:pt x="143" y="111"/>
                  <a:pt x="145" y="111"/>
                </a:cubicBezTo>
                <a:cubicBezTo>
                  <a:pt x="146" y="111"/>
                  <a:pt x="147" y="112"/>
                  <a:pt x="147" y="114"/>
                </a:cubicBezTo>
                <a:cubicBezTo>
                  <a:pt x="147" y="115"/>
                  <a:pt x="146" y="116"/>
                  <a:pt x="145" y="116"/>
                </a:cubicBezTo>
                <a:close/>
                <a:moveTo>
                  <a:pt x="46" y="39"/>
                </a:moveTo>
                <a:cubicBezTo>
                  <a:pt x="17" y="39"/>
                  <a:pt x="17" y="39"/>
                  <a:pt x="17" y="39"/>
                </a:cubicBezTo>
                <a:cubicBezTo>
                  <a:pt x="17" y="43"/>
                  <a:pt x="17" y="43"/>
                  <a:pt x="17" y="43"/>
                </a:cubicBezTo>
                <a:cubicBezTo>
                  <a:pt x="46" y="43"/>
                  <a:pt x="46" y="43"/>
                  <a:pt x="46" y="43"/>
                </a:cubicBezTo>
                <a:lnTo>
                  <a:pt x="46" y="39"/>
                </a:lnTo>
                <a:close/>
                <a:moveTo>
                  <a:pt x="31" y="29"/>
                </a:moveTo>
                <a:cubicBezTo>
                  <a:pt x="31" y="34"/>
                  <a:pt x="31" y="34"/>
                  <a:pt x="31" y="34"/>
                </a:cubicBezTo>
                <a:cubicBezTo>
                  <a:pt x="45" y="34"/>
                  <a:pt x="45" y="34"/>
                  <a:pt x="45" y="34"/>
                </a:cubicBezTo>
                <a:cubicBezTo>
                  <a:pt x="45" y="29"/>
                  <a:pt x="45" y="29"/>
                  <a:pt x="45" y="29"/>
                </a:cubicBezTo>
                <a:lnTo>
                  <a:pt x="31" y="29"/>
                </a:lnTo>
                <a:close/>
                <a:moveTo>
                  <a:pt x="105" y="50"/>
                </a:moveTo>
                <a:cubicBezTo>
                  <a:pt x="116" y="58"/>
                  <a:pt x="128" y="66"/>
                  <a:pt x="139" y="74"/>
                </a:cubicBezTo>
                <a:cubicBezTo>
                  <a:pt x="141" y="75"/>
                  <a:pt x="143" y="76"/>
                  <a:pt x="144" y="78"/>
                </a:cubicBezTo>
                <a:cubicBezTo>
                  <a:pt x="154" y="61"/>
                  <a:pt x="155" y="45"/>
                  <a:pt x="147" y="28"/>
                </a:cubicBezTo>
                <a:cubicBezTo>
                  <a:pt x="138" y="10"/>
                  <a:pt x="123" y="1"/>
                  <a:pt x="104" y="0"/>
                </a:cubicBezTo>
                <a:cubicBezTo>
                  <a:pt x="104" y="0"/>
                  <a:pt x="104" y="1"/>
                  <a:pt x="104" y="1"/>
                </a:cubicBezTo>
                <a:cubicBezTo>
                  <a:pt x="104" y="17"/>
                  <a:pt x="104" y="33"/>
                  <a:pt x="104" y="48"/>
                </a:cubicBezTo>
                <a:cubicBezTo>
                  <a:pt x="104" y="49"/>
                  <a:pt x="104" y="50"/>
                  <a:pt x="105" y="50"/>
                </a:cubicBezTo>
                <a:close/>
                <a:moveTo>
                  <a:pt x="143" y="70"/>
                </a:moveTo>
                <a:cubicBezTo>
                  <a:pt x="140" y="69"/>
                  <a:pt x="137" y="67"/>
                  <a:pt x="135" y="65"/>
                </a:cubicBezTo>
                <a:cubicBezTo>
                  <a:pt x="139" y="61"/>
                  <a:pt x="143" y="57"/>
                  <a:pt x="147" y="53"/>
                </a:cubicBezTo>
                <a:cubicBezTo>
                  <a:pt x="147" y="58"/>
                  <a:pt x="145" y="66"/>
                  <a:pt x="143" y="70"/>
                </a:cubicBezTo>
                <a:close/>
                <a:moveTo>
                  <a:pt x="147" y="45"/>
                </a:moveTo>
                <a:cubicBezTo>
                  <a:pt x="147" y="45"/>
                  <a:pt x="146" y="46"/>
                  <a:pt x="146" y="46"/>
                </a:cubicBezTo>
                <a:cubicBezTo>
                  <a:pt x="141" y="51"/>
                  <a:pt x="136" y="56"/>
                  <a:pt x="130" y="62"/>
                </a:cubicBezTo>
                <a:cubicBezTo>
                  <a:pt x="130" y="62"/>
                  <a:pt x="130" y="62"/>
                  <a:pt x="130" y="62"/>
                </a:cubicBezTo>
                <a:cubicBezTo>
                  <a:pt x="128" y="61"/>
                  <a:pt x="126" y="59"/>
                  <a:pt x="124" y="58"/>
                </a:cubicBezTo>
                <a:cubicBezTo>
                  <a:pt x="131" y="51"/>
                  <a:pt x="138" y="44"/>
                  <a:pt x="145" y="37"/>
                </a:cubicBezTo>
                <a:cubicBezTo>
                  <a:pt x="146" y="40"/>
                  <a:pt x="146" y="42"/>
                  <a:pt x="147" y="45"/>
                </a:cubicBezTo>
                <a:close/>
                <a:moveTo>
                  <a:pt x="143" y="31"/>
                </a:moveTo>
                <a:cubicBezTo>
                  <a:pt x="143" y="32"/>
                  <a:pt x="142" y="33"/>
                  <a:pt x="142" y="33"/>
                </a:cubicBezTo>
                <a:cubicBezTo>
                  <a:pt x="138" y="37"/>
                  <a:pt x="133" y="42"/>
                  <a:pt x="129" y="46"/>
                </a:cubicBezTo>
                <a:cubicBezTo>
                  <a:pt x="126" y="49"/>
                  <a:pt x="123" y="52"/>
                  <a:pt x="120" y="55"/>
                </a:cubicBezTo>
                <a:cubicBezTo>
                  <a:pt x="118" y="54"/>
                  <a:pt x="116" y="52"/>
                  <a:pt x="114" y="51"/>
                </a:cubicBezTo>
                <a:cubicBezTo>
                  <a:pt x="123" y="43"/>
                  <a:pt x="131" y="34"/>
                  <a:pt x="140" y="26"/>
                </a:cubicBezTo>
                <a:cubicBezTo>
                  <a:pt x="141" y="28"/>
                  <a:pt x="142" y="29"/>
                  <a:pt x="143" y="31"/>
                </a:cubicBezTo>
                <a:close/>
                <a:moveTo>
                  <a:pt x="137" y="21"/>
                </a:moveTo>
                <a:cubicBezTo>
                  <a:pt x="128" y="30"/>
                  <a:pt x="119" y="39"/>
                  <a:pt x="110" y="48"/>
                </a:cubicBezTo>
                <a:cubicBezTo>
                  <a:pt x="109" y="48"/>
                  <a:pt x="109" y="47"/>
                  <a:pt x="108" y="45"/>
                </a:cubicBezTo>
                <a:cubicBezTo>
                  <a:pt x="108" y="41"/>
                  <a:pt x="109" y="38"/>
                  <a:pt x="112" y="36"/>
                </a:cubicBezTo>
                <a:cubicBezTo>
                  <a:pt x="119" y="30"/>
                  <a:pt x="125" y="23"/>
                  <a:pt x="131" y="17"/>
                </a:cubicBezTo>
                <a:cubicBezTo>
                  <a:pt x="133" y="18"/>
                  <a:pt x="135" y="20"/>
                  <a:pt x="137" y="21"/>
                </a:cubicBezTo>
                <a:close/>
                <a:moveTo>
                  <a:pt x="109" y="5"/>
                </a:moveTo>
                <a:cubicBezTo>
                  <a:pt x="111" y="6"/>
                  <a:pt x="114" y="7"/>
                  <a:pt x="117" y="7"/>
                </a:cubicBezTo>
                <a:cubicBezTo>
                  <a:pt x="114" y="10"/>
                  <a:pt x="111" y="13"/>
                  <a:pt x="109" y="16"/>
                </a:cubicBezTo>
                <a:lnTo>
                  <a:pt x="109" y="5"/>
                </a:lnTo>
                <a:close/>
                <a:moveTo>
                  <a:pt x="109" y="23"/>
                </a:moveTo>
                <a:cubicBezTo>
                  <a:pt x="109" y="21"/>
                  <a:pt x="111" y="20"/>
                  <a:pt x="113" y="18"/>
                </a:cubicBezTo>
                <a:cubicBezTo>
                  <a:pt x="115" y="16"/>
                  <a:pt x="118" y="13"/>
                  <a:pt x="121" y="10"/>
                </a:cubicBezTo>
                <a:cubicBezTo>
                  <a:pt x="121" y="10"/>
                  <a:pt x="122" y="10"/>
                  <a:pt x="123" y="10"/>
                </a:cubicBezTo>
                <a:cubicBezTo>
                  <a:pt x="124" y="11"/>
                  <a:pt x="126" y="12"/>
                  <a:pt x="128" y="13"/>
                </a:cubicBezTo>
                <a:cubicBezTo>
                  <a:pt x="121" y="20"/>
                  <a:pt x="115" y="26"/>
                  <a:pt x="108" y="33"/>
                </a:cubicBezTo>
                <a:cubicBezTo>
                  <a:pt x="108" y="31"/>
                  <a:pt x="108" y="30"/>
                  <a:pt x="108" y="29"/>
                </a:cubicBezTo>
                <a:cubicBezTo>
                  <a:pt x="108" y="27"/>
                  <a:pt x="108" y="25"/>
                  <a:pt x="109" y="23"/>
                </a:cubicBezTo>
                <a:close/>
                <a:moveTo>
                  <a:pt x="77" y="97"/>
                </a:moveTo>
                <a:cubicBezTo>
                  <a:pt x="77" y="96"/>
                  <a:pt x="76" y="96"/>
                  <a:pt x="76" y="95"/>
                </a:cubicBezTo>
                <a:cubicBezTo>
                  <a:pt x="101" y="109"/>
                  <a:pt x="129" y="99"/>
                  <a:pt x="141" y="82"/>
                </a:cubicBezTo>
                <a:cubicBezTo>
                  <a:pt x="141" y="81"/>
                  <a:pt x="141" y="81"/>
                  <a:pt x="141" y="81"/>
                </a:cubicBezTo>
                <a:cubicBezTo>
                  <a:pt x="128" y="72"/>
                  <a:pt x="115" y="63"/>
                  <a:pt x="102" y="53"/>
                </a:cubicBezTo>
                <a:cubicBezTo>
                  <a:pt x="101" y="53"/>
                  <a:pt x="101" y="53"/>
                  <a:pt x="100" y="53"/>
                </a:cubicBezTo>
                <a:cubicBezTo>
                  <a:pt x="87" y="63"/>
                  <a:pt x="75" y="72"/>
                  <a:pt x="62" y="81"/>
                </a:cubicBezTo>
                <a:cubicBezTo>
                  <a:pt x="62" y="81"/>
                  <a:pt x="61" y="81"/>
                  <a:pt x="61" y="82"/>
                </a:cubicBezTo>
                <a:cubicBezTo>
                  <a:pt x="62" y="83"/>
                  <a:pt x="64" y="85"/>
                  <a:pt x="65" y="87"/>
                </a:cubicBezTo>
                <a:cubicBezTo>
                  <a:pt x="12" y="87"/>
                  <a:pt x="12" y="87"/>
                  <a:pt x="12" y="87"/>
                </a:cubicBezTo>
                <a:cubicBezTo>
                  <a:pt x="12" y="24"/>
                  <a:pt x="12" y="24"/>
                  <a:pt x="12" y="24"/>
                </a:cubicBezTo>
                <a:cubicBezTo>
                  <a:pt x="58" y="24"/>
                  <a:pt x="58" y="24"/>
                  <a:pt x="58" y="24"/>
                </a:cubicBezTo>
                <a:cubicBezTo>
                  <a:pt x="53" y="33"/>
                  <a:pt x="50" y="41"/>
                  <a:pt x="50" y="51"/>
                </a:cubicBezTo>
                <a:cubicBezTo>
                  <a:pt x="50" y="61"/>
                  <a:pt x="53" y="69"/>
                  <a:pt x="58" y="78"/>
                </a:cubicBezTo>
                <a:cubicBezTo>
                  <a:pt x="59" y="77"/>
                  <a:pt x="59" y="77"/>
                  <a:pt x="59" y="77"/>
                </a:cubicBezTo>
                <a:cubicBezTo>
                  <a:pt x="72" y="68"/>
                  <a:pt x="85" y="59"/>
                  <a:pt x="98" y="50"/>
                </a:cubicBezTo>
                <a:cubicBezTo>
                  <a:pt x="98" y="50"/>
                  <a:pt x="99" y="49"/>
                  <a:pt x="99" y="48"/>
                </a:cubicBezTo>
                <a:cubicBezTo>
                  <a:pt x="99" y="33"/>
                  <a:pt x="99" y="17"/>
                  <a:pt x="99" y="2"/>
                </a:cubicBezTo>
                <a:cubicBezTo>
                  <a:pt x="99" y="0"/>
                  <a:pt x="99" y="0"/>
                  <a:pt x="99" y="0"/>
                </a:cubicBezTo>
                <a:cubicBezTo>
                  <a:pt x="92" y="0"/>
                  <a:pt x="86" y="2"/>
                  <a:pt x="80" y="4"/>
                </a:cubicBezTo>
                <a:cubicBezTo>
                  <a:pt x="80" y="5"/>
                  <a:pt x="78" y="5"/>
                  <a:pt x="78" y="5"/>
                </a:cubicBezTo>
                <a:cubicBezTo>
                  <a:pt x="54" y="5"/>
                  <a:pt x="31" y="5"/>
                  <a:pt x="7" y="5"/>
                </a:cubicBezTo>
                <a:cubicBezTo>
                  <a:pt x="4" y="5"/>
                  <a:pt x="2" y="7"/>
                  <a:pt x="2" y="10"/>
                </a:cubicBezTo>
                <a:cubicBezTo>
                  <a:pt x="2" y="13"/>
                  <a:pt x="2" y="15"/>
                  <a:pt x="2" y="18"/>
                </a:cubicBezTo>
                <a:cubicBezTo>
                  <a:pt x="2" y="19"/>
                  <a:pt x="2" y="21"/>
                  <a:pt x="3" y="22"/>
                </a:cubicBezTo>
                <a:cubicBezTo>
                  <a:pt x="4" y="23"/>
                  <a:pt x="5" y="24"/>
                  <a:pt x="7" y="25"/>
                </a:cubicBezTo>
                <a:cubicBezTo>
                  <a:pt x="7" y="26"/>
                  <a:pt x="7" y="26"/>
                  <a:pt x="7" y="26"/>
                </a:cubicBezTo>
                <a:cubicBezTo>
                  <a:pt x="7" y="46"/>
                  <a:pt x="7" y="66"/>
                  <a:pt x="7" y="86"/>
                </a:cubicBezTo>
                <a:cubicBezTo>
                  <a:pt x="7" y="90"/>
                  <a:pt x="9" y="92"/>
                  <a:pt x="12" y="92"/>
                </a:cubicBezTo>
                <a:cubicBezTo>
                  <a:pt x="18" y="92"/>
                  <a:pt x="24" y="92"/>
                  <a:pt x="30" y="92"/>
                </a:cubicBezTo>
                <a:cubicBezTo>
                  <a:pt x="30" y="92"/>
                  <a:pt x="31" y="92"/>
                  <a:pt x="32" y="92"/>
                </a:cubicBezTo>
                <a:cubicBezTo>
                  <a:pt x="31" y="93"/>
                  <a:pt x="31" y="93"/>
                  <a:pt x="31" y="93"/>
                </a:cubicBezTo>
                <a:cubicBezTo>
                  <a:pt x="25" y="103"/>
                  <a:pt x="19" y="113"/>
                  <a:pt x="14" y="122"/>
                </a:cubicBezTo>
                <a:cubicBezTo>
                  <a:pt x="10" y="128"/>
                  <a:pt x="7" y="134"/>
                  <a:pt x="3" y="140"/>
                </a:cubicBezTo>
                <a:cubicBezTo>
                  <a:pt x="0" y="145"/>
                  <a:pt x="3" y="150"/>
                  <a:pt x="9" y="150"/>
                </a:cubicBezTo>
                <a:cubicBezTo>
                  <a:pt x="10" y="150"/>
                  <a:pt x="10" y="150"/>
                  <a:pt x="11" y="150"/>
                </a:cubicBezTo>
                <a:cubicBezTo>
                  <a:pt x="14" y="150"/>
                  <a:pt x="16" y="149"/>
                  <a:pt x="18" y="146"/>
                </a:cubicBezTo>
                <a:cubicBezTo>
                  <a:pt x="21" y="141"/>
                  <a:pt x="23" y="137"/>
                  <a:pt x="26" y="132"/>
                </a:cubicBezTo>
                <a:cubicBezTo>
                  <a:pt x="27" y="131"/>
                  <a:pt x="27" y="131"/>
                  <a:pt x="28" y="131"/>
                </a:cubicBezTo>
                <a:cubicBezTo>
                  <a:pt x="33" y="131"/>
                  <a:pt x="37" y="131"/>
                  <a:pt x="42" y="131"/>
                </a:cubicBezTo>
                <a:cubicBezTo>
                  <a:pt x="46" y="131"/>
                  <a:pt x="46" y="131"/>
                  <a:pt x="46" y="131"/>
                </a:cubicBezTo>
                <a:cubicBezTo>
                  <a:pt x="46" y="132"/>
                  <a:pt x="46" y="132"/>
                  <a:pt x="46" y="132"/>
                </a:cubicBezTo>
                <a:cubicBezTo>
                  <a:pt x="46" y="136"/>
                  <a:pt x="46" y="140"/>
                  <a:pt x="46" y="144"/>
                </a:cubicBezTo>
                <a:cubicBezTo>
                  <a:pt x="46" y="147"/>
                  <a:pt x="48" y="150"/>
                  <a:pt x="52" y="150"/>
                </a:cubicBezTo>
                <a:cubicBezTo>
                  <a:pt x="52" y="150"/>
                  <a:pt x="53" y="150"/>
                  <a:pt x="54" y="150"/>
                </a:cubicBezTo>
                <a:cubicBezTo>
                  <a:pt x="57" y="150"/>
                  <a:pt x="60" y="147"/>
                  <a:pt x="60" y="143"/>
                </a:cubicBezTo>
                <a:cubicBezTo>
                  <a:pt x="60" y="140"/>
                  <a:pt x="60" y="136"/>
                  <a:pt x="60" y="132"/>
                </a:cubicBezTo>
                <a:cubicBezTo>
                  <a:pt x="60" y="131"/>
                  <a:pt x="60" y="131"/>
                  <a:pt x="60" y="131"/>
                </a:cubicBezTo>
                <a:cubicBezTo>
                  <a:pt x="66" y="131"/>
                  <a:pt x="72" y="131"/>
                  <a:pt x="78" y="131"/>
                </a:cubicBezTo>
                <a:cubicBezTo>
                  <a:pt x="78" y="131"/>
                  <a:pt x="79" y="131"/>
                  <a:pt x="79" y="132"/>
                </a:cubicBezTo>
                <a:cubicBezTo>
                  <a:pt x="82" y="137"/>
                  <a:pt x="85" y="141"/>
                  <a:pt x="88" y="146"/>
                </a:cubicBezTo>
                <a:cubicBezTo>
                  <a:pt x="89" y="148"/>
                  <a:pt x="90" y="149"/>
                  <a:pt x="92" y="150"/>
                </a:cubicBezTo>
                <a:cubicBezTo>
                  <a:pt x="94" y="150"/>
                  <a:pt x="97" y="150"/>
                  <a:pt x="99" y="150"/>
                </a:cubicBezTo>
                <a:cubicBezTo>
                  <a:pt x="103" y="149"/>
                  <a:pt x="105" y="144"/>
                  <a:pt x="102" y="140"/>
                </a:cubicBezTo>
                <a:cubicBezTo>
                  <a:pt x="94" y="126"/>
                  <a:pt x="85" y="111"/>
                  <a:pt x="77" y="97"/>
                </a:cubicBezTo>
                <a:close/>
                <a:moveTo>
                  <a:pt x="94" y="5"/>
                </a:moveTo>
                <a:cubicBezTo>
                  <a:pt x="94" y="7"/>
                  <a:pt x="94" y="7"/>
                  <a:pt x="94" y="7"/>
                </a:cubicBezTo>
                <a:cubicBezTo>
                  <a:pt x="94" y="20"/>
                  <a:pt x="94" y="33"/>
                  <a:pt x="94" y="46"/>
                </a:cubicBezTo>
                <a:cubicBezTo>
                  <a:pt x="94" y="46"/>
                  <a:pt x="94" y="47"/>
                  <a:pt x="93" y="47"/>
                </a:cubicBezTo>
                <a:cubicBezTo>
                  <a:pt x="82" y="55"/>
                  <a:pt x="71" y="63"/>
                  <a:pt x="60" y="70"/>
                </a:cubicBezTo>
                <a:cubicBezTo>
                  <a:pt x="60" y="70"/>
                  <a:pt x="60" y="70"/>
                  <a:pt x="60" y="70"/>
                </a:cubicBezTo>
                <a:cubicBezTo>
                  <a:pt x="54" y="58"/>
                  <a:pt x="54" y="45"/>
                  <a:pt x="59" y="33"/>
                </a:cubicBezTo>
                <a:cubicBezTo>
                  <a:pt x="66" y="16"/>
                  <a:pt x="82" y="7"/>
                  <a:pt x="94" y="5"/>
                </a:cubicBezTo>
                <a:close/>
                <a:moveTo>
                  <a:pt x="7" y="19"/>
                </a:moveTo>
                <a:cubicBezTo>
                  <a:pt x="7" y="10"/>
                  <a:pt x="7" y="10"/>
                  <a:pt x="7" y="10"/>
                </a:cubicBezTo>
                <a:cubicBezTo>
                  <a:pt x="70" y="10"/>
                  <a:pt x="70" y="10"/>
                  <a:pt x="70" y="10"/>
                </a:cubicBezTo>
                <a:cubicBezTo>
                  <a:pt x="68" y="12"/>
                  <a:pt x="65" y="15"/>
                  <a:pt x="63" y="18"/>
                </a:cubicBezTo>
                <a:cubicBezTo>
                  <a:pt x="61" y="19"/>
                  <a:pt x="60" y="19"/>
                  <a:pt x="59" y="19"/>
                </a:cubicBezTo>
                <a:cubicBezTo>
                  <a:pt x="42" y="19"/>
                  <a:pt x="25" y="19"/>
                  <a:pt x="9" y="19"/>
                </a:cubicBezTo>
                <a:lnTo>
                  <a:pt x="7" y="19"/>
                </a:lnTo>
                <a:close/>
                <a:moveTo>
                  <a:pt x="14" y="143"/>
                </a:moveTo>
                <a:cubicBezTo>
                  <a:pt x="13" y="145"/>
                  <a:pt x="12" y="145"/>
                  <a:pt x="11" y="145"/>
                </a:cubicBezTo>
                <a:cubicBezTo>
                  <a:pt x="10" y="145"/>
                  <a:pt x="9" y="145"/>
                  <a:pt x="9" y="145"/>
                </a:cubicBezTo>
                <a:cubicBezTo>
                  <a:pt x="7" y="145"/>
                  <a:pt x="6" y="144"/>
                  <a:pt x="7" y="143"/>
                </a:cubicBezTo>
                <a:cubicBezTo>
                  <a:pt x="10" y="139"/>
                  <a:pt x="12" y="135"/>
                  <a:pt x="14" y="131"/>
                </a:cubicBezTo>
                <a:cubicBezTo>
                  <a:pt x="22" y="118"/>
                  <a:pt x="29" y="106"/>
                  <a:pt x="36" y="93"/>
                </a:cubicBezTo>
                <a:cubicBezTo>
                  <a:pt x="37" y="92"/>
                  <a:pt x="38" y="92"/>
                  <a:pt x="39" y="92"/>
                </a:cubicBezTo>
                <a:cubicBezTo>
                  <a:pt x="40" y="92"/>
                  <a:pt x="42" y="92"/>
                  <a:pt x="44" y="92"/>
                </a:cubicBezTo>
                <a:cubicBezTo>
                  <a:pt x="43" y="92"/>
                  <a:pt x="43" y="93"/>
                  <a:pt x="43" y="93"/>
                </a:cubicBezTo>
                <a:cubicBezTo>
                  <a:pt x="33" y="110"/>
                  <a:pt x="23" y="127"/>
                  <a:pt x="14" y="143"/>
                </a:cubicBezTo>
                <a:close/>
                <a:moveTo>
                  <a:pt x="45" y="126"/>
                </a:moveTo>
                <a:cubicBezTo>
                  <a:pt x="30" y="126"/>
                  <a:pt x="30" y="126"/>
                  <a:pt x="30" y="126"/>
                </a:cubicBezTo>
                <a:cubicBezTo>
                  <a:pt x="35" y="117"/>
                  <a:pt x="40" y="108"/>
                  <a:pt x="45" y="99"/>
                </a:cubicBezTo>
                <a:lnTo>
                  <a:pt x="45" y="126"/>
                </a:lnTo>
                <a:close/>
                <a:moveTo>
                  <a:pt x="51" y="92"/>
                </a:moveTo>
                <a:cubicBezTo>
                  <a:pt x="55" y="92"/>
                  <a:pt x="55" y="92"/>
                  <a:pt x="55" y="92"/>
                </a:cubicBezTo>
                <a:cubicBezTo>
                  <a:pt x="55" y="126"/>
                  <a:pt x="55" y="126"/>
                  <a:pt x="55" y="126"/>
                </a:cubicBezTo>
                <a:cubicBezTo>
                  <a:pt x="51" y="126"/>
                  <a:pt x="51" y="126"/>
                  <a:pt x="51" y="126"/>
                </a:cubicBezTo>
                <a:lnTo>
                  <a:pt x="51" y="92"/>
                </a:lnTo>
                <a:close/>
                <a:moveTo>
                  <a:pt x="55" y="144"/>
                </a:moveTo>
                <a:cubicBezTo>
                  <a:pt x="55" y="144"/>
                  <a:pt x="54" y="145"/>
                  <a:pt x="54" y="145"/>
                </a:cubicBezTo>
                <a:cubicBezTo>
                  <a:pt x="53" y="145"/>
                  <a:pt x="53" y="145"/>
                  <a:pt x="52" y="145"/>
                </a:cubicBezTo>
                <a:cubicBezTo>
                  <a:pt x="51" y="145"/>
                  <a:pt x="50" y="145"/>
                  <a:pt x="50" y="144"/>
                </a:cubicBezTo>
                <a:cubicBezTo>
                  <a:pt x="50" y="139"/>
                  <a:pt x="50" y="135"/>
                  <a:pt x="50" y="131"/>
                </a:cubicBezTo>
                <a:cubicBezTo>
                  <a:pt x="55" y="131"/>
                  <a:pt x="55" y="131"/>
                  <a:pt x="55" y="131"/>
                </a:cubicBezTo>
                <a:cubicBezTo>
                  <a:pt x="55" y="135"/>
                  <a:pt x="55" y="139"/>
                  <a:pt x="55" y="144"/>
                </a:cubicBezTo>
                <a:close/>
                <a:moveTo>
                  <a:pt x="101" y="59"/>
                </a:moveTo>
                <a:cubicBezTo>
                  <a:pt x="112" y="67"/>
                  <a:pt x="123" y="74"/>
                  <a:pt x="134" y="82"/>
                </a:cubicBezTo>
                <a:cubicBezTo>
                  <a:pt x="119" y="100"/>
                  <a:pt x="87" y="103"/>
                  <a:pt x="68" y="82"/>
                </a:cubicBezTo>
                <a:cubicBezTo>
                  <a:pt x="79" y="74"/>
                  <a:pt x="90" y="67"/>
                  <a:pt x="101" y="59"/>
                </a:cubicBezTo>
                <a:close/>
                <a:moveTo>
                  <a:pt x="60" y="126"/>
                </a:moveTo>
                <a:cubicBezTo>
                  <a:pt x="60" y="99"/>
                  <a:pt x="60" y="99"/>
                  <a:pt x="60" y="99"/>
                </a:cubicBezTo>
                <a:cubicBezTo>
                  <a:pt x="66" y="108"/>
                  <a:pt x="71" y="117"/>
                  <a:pt x="76" y="126"/>
                </a:cubicBezTo>
                <a:lnTo>
                  <a:pt x="60" y="126"/>
                </a:lnTo>
                <a:close/>
                <a:moveTo>
                  <a:pt x="96" y="145"/>
                </a:moveTo>
                <a:cubicBezTo>
                  <a:pt x="94" y="145"/>
                  <a:pt x="92" y="144"/>
                  <a:pt x="91" y="142"/>
                </a:cubicBezTo>
                <a:cubicBezTo>
                  <a:pt x="82" y="126"/>
                  <a:pt x="72" y="110"/>
                  <a:pt x="63" y="94"/>
                </a:cubicBezTo>
                <a:cubicBezTo>
                  <a:pt x="63" y="93"/>
                  <a:pt x="62" y="93"/>
                  <a:pt x="62" y="92"/>
                </a:cubicBezTo>
                <a:cubicBezTo>
                  <a:pt x="64" y="92"/>
                  <a:pt x="65" y="92"/>
                  <a:pt x="67" y="92"/>
                </a:cubicBezTo>
                <a:cubicBezTo>
                  <a:pt x="68" y="92"/>
                  <a:pt x="69" y="92"/>
                  <a:pt x="69" y="93"/>
                </a:cubicBezTo>
                <a:cubicBezTo>
                  <a:pt x="76" y="104"/>
                  <a:pt x="82" y="115"/>
                  <a:pt x="89" y="126"/>
                </a:cubicBezTo>
                <a:cubicBezTo>
                  <a:pt x="92" y="131"/>
                  <a:pt x="95" y="137"/>
                  <a:pt x="98" y="142"/>
                </a:cubicBezTo>
                <a:cubicBezTo>
                  <a:pt x="99" y="144"/>
                  <a:pt x="99" y="145"/>
                  <a:pt x="96" y="145"/>
                </a:cubicBezTo>
                <a:close/>
                <a:moveTo>
                  <a:pt x="26" y="29"/>
                </a:moveTo>
                <a:cubicBezTo>
                  <a:pt x="17" y="29"/>
                  <a:pt x="17" y="29"/>
                  <a:pt x="17" y="29"/>
                </a:cubicBezTo>
                <a:cubicBezTo>
                  <a:pt x="17" y="34"/>
                  <a:pt x="17" y="34"/>
                  <a:pt x="17" y="34"/>
                </a:cubicBezTo>
                <a:cubicBezTo>
                  <a:pt x="26" y="34"/>
                  <a:pt x="26" y="34"/>
                  <a:pt x="26" y="34"/>
                </a:cubicBezTo>
                <a:lnTo>
                  <a:pt x="26" y="29"/>
                </a:lnTo>
                <a:close/>
                <a:moveTo>
                  <a:pt x="50" y="77"/>
                </a:moveTo>
                <a:cubicBezTo>
                  <a:pt x="46" y="77"/>
                  <a:pt x="46" y="77"/>
                  <a:pt x="46" y="77"/>
                </a:cubicBezTo>
                <a:cubicBezTo>
                  <a:pt x="46" y="48"/>
                  <a:pt x="46" y="48"/>
                  <a:pt x="46" y="48"/>
                </a:cubicBezTo>
                <a:cubicBezTo>
                  <a:pt x="41" y="48"/>
                  <a:pt x="41" y="48"/>
                  <a:pt x="41" y="48"/>
                </a:cubicBezTo>
                <a:cubicBezTo>
                  <a:pt x="41" y="77"/>
                  <a:pt x="41" y="77"/>
                  <a:pt x="41" y="77"/>
                </a:cubicBezTo>
                <a:cubicBezTo>
                  <a:pt x="36" y="77"/>
                  <a:pt x="36" y="77"/>
                  <a:pt x="36" y="77"/>
                </a:cubicBezTo>
                <a:cubicBezTo>
                  <a:pt x="36" y="58"/>
                  <a:pt x="36" y="58"/>
                  <a:pt x="36" y="58"/>
                </a:cubicBezTo>
                <a:cubicBezTo>
                  <a:pt x="31" y="58"/>
                  <a:pt x="31" y="58"/>
                  <a:pt x="31" y="58"/>
                </a:cubicBezTo>
                <a:cubicBezTo>
                  <a:pt x="31" y="77"/>
                  <a:pt x="31" y="77"/>
                  <a:pt x="31" y="77"/>
                </a:cubicBezTo>
                <a:cubicBezTo>
                  <a:pt x="26" y="77"/>
                  <a:pt x="26" y="77"/>
                  <a:pt x="26" y="77"/>
                </a:cubicBezTo>
                <a:cubicBezTo>
                  <a:pt x="26" y="68"/>
                  <a:pt x="26" y="68"/>
                  <a:pt x="26" y="68"/>
                </a:cubicBezTo>
                <a:cubicBezTo>
                  <a:pt x="21" y="68"/>
                  <a:pt x="21" y="68"/>
                  <a:pt x="21" y="68"/>
                </a:cubicBezTo>
                <a:cubicBezTo>
                  <a:pt x="21" y="77"/>
                  <a:pt x="21" y="77"/>
                  <a:pt x="21" y="77"/>
                </a:cubicBezTo>
                <a:cubicBezTo>
                  <a:pt x="17" y="77"/>
                  <a:pt x="17" y="77"/>
                  <a:pt x="17" y="77"/>
                </a:cubicBezTo>
                <a:cubicBezTo>
                  <a:pt x="17" y="82"/>
                  <a:pt x="17" y="82"/>
                  <a:pt x="17" y="82"/>
                </a:cubicBezTo>
                <a:cubicBezTo>
                  <a:pt x="50" y="82"/>
                  <a:pt x="50" y="82"/>
                  <a:pt x="50" y="82"/>
                </a:cubicBezTo>
                <a:lnTo>
                  <a:pt x="50" y="77"/>
                </a:lnTo>
                <a:close/>
                <a:moveTo>
                  <a:pt x="70" y="31"/>
                </a:moveTo>
                <a:cubicBezTo>
                  <a:pt x="70" y="35"/>
                  <a:pt x="72" y="38"/>
                  <a:pt x="77" y="39"/>
                </a:cubicBezTo>
                <a:cubicBezTo>
                  <a:pt x="78" y="39"/>
                  <a:pt x="79" y="40"/>
                  <a:pt x="79" y="41"/>
                </a:cubicBezTo>
                <a:cubicBezTo>
                  <a:pt x="79" y="42"/>
                  <a:pt x="79" y="43"/>
                  <a:pt x="79" y="44"/>
                </a:cubicBezTo>
                <a:cubicBezTo>
                  <a:pt x="78" y="43"/>
                  <a:pt x="76" y="44"/>
                  <a:pt x="76" y="43"/>
                </a:cubicBezTo>
                <a:cubicBezTo>
                  <a:pt x="75" y="42"/>
                  <a:pt x="75" y="40"/>
                  <a:pt x="74" y="39"/>
                </a:cubicBezTo>
                <a:cubicBezTo>
                  <a:pt x="70" y="39"/>
                  <a:pt x="70" y="39"/>
                  <a:pt x="70" y="39"/>
                </a:cubicBezTo>
                <a:cubicBezTo>
                  <a:pt x="69" y="43"/>
                  <a:pt x="70" y="46"/>
                  <a:pt x="74" y="48"/>
                </a:cubicBezTo>
                <a:cubicBezTo>
                  <a:pt x="74" y="48"/>
                  <a:pt x="75" y="49"/>
                  <a:pt x="75" y="49"/>
                </a:cubicBezTo>
                <a:cubicBezTo>
                  <a:pt x="75" y="50"/>
                  <a:pt x="75" y="52"/>
                  <a:pt x="75" y="53"/>
                </a:cubicBezTo>
                <a:cubicBezTo>
                  <a:pt x="79" y="53"/>
                  <a:pt x="79" y="53"/>
                  <a:pt x="79" y="53"/>
                </a:cubicBezTo>
                <a:cubicBezTo>
                  <a:pt x="79" y="48"/>
                  <a:pt x="79" y="48"/>
                  <a:pt x="79" y="48"/>
                </a:cubicBezTo>
                <a:cubicBezTo>
                  <a:pt x="84" y="48"/>
                  <a:pt x="84" y="48"/>
                  <a:pt x="84" y="48"/>
                </a:cubicBezTo>
                <a:cubicBezTo>
                  <a:pt x="84" y="46"/>
                  <a:pt x="84" y="44"/>
                  <a:pt x="84" y="42"/>
                </a:cubicBezTo>
                <a:cubicBezTo>
                  <a:pt x="84" y="37"/>
                  <a:pt x="82" y="34"/>
                  <a:pt x="77" y="34"/>
                </a:cubicBezTo>
                <a:cubicBezTo>
                  <a:pt x="75" y="34"/>
                  <a:pt x="75" y="33"/>
                  <a:pt x="75" y="31"/>
                </a:cubicBezTo>
                <a:cubicBezTo>
                  <a:pt x="75" y="31"/>
                  <a:pt x="75" y="30"/>
                  <a:pt x="75" y="29"/>
                </a:cubicBezTo>
                <a:cubicBezTo>
                  <a:pt x="76" y="29"/>
                  <a:pt x="78" y="29"/>
                  <a:pt x="78" y="30"/>
                </a:cubicBezTo>
                <a:cubicBezTo>
                  <a:pt x="79" y="31"/>
                  <a:pt x="79" y="32"/>
                  <a:pt x="80" y="34"/>
                </a:cubicBezTo>
                <a:cubicBezTo>
                  <a:pt x="84" y="34"/>
                  <a:pt x="84" y="34"/>
                  <a:pt x="84" y="34"/>
                </a:cubicBezTo>
                <a:cubicBezTo>
                  <a:pt x="85" y="30"/>
                  <a:pt x="84" y="27"/>
                  <a:pt x="80" y="25"/>
                </a:cubicBezTo>
                <a:cubicBezTo>
                  <a:pt x="80" y="25"/>
                  <a:pt x="79" y="24"/>
                  <a:pt x="79" y="24"/>
                </a:cubicBezTo>
                <a:cubicBezTo>
                  <a:pt x="79" y="22"/>
                  <a:pt x="79" y="21"/>
                  <a:pt x="79" y="19"/>
                </a:cubicBezTo>
                <a:cubicBezTo>
                  <a:pt x="75" y="19"/>
                  <a:pt x="75" y="19"/>
                  <a:pt x="75" y="19"/>
                </a:cubicBezTo>
                <a:cubicBezTo>
                  <a:pt x="75" y="24"/>
                  <a:pt x="75" y="24"/>
                  <a:pt x="75" y="24"/>
                </a:cubicBezTo>
                <a:cubicBezTo>
                  <a:pt x="70" y="24"/>
                  <a:pt x="70" y="24"/>
                  <a:pt x="70" y="24"/>
                </a:cubicBezTo>
                <a:cubicBezTo>
                  <a:pt x="70" y="27"/>
                  <a:pt x="70" y="29"/>
                  <a:pt x="70" y="31"/>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3" name="Freeform 28"/>
          <p:cNvSpPr>
            <a:spLocks noEditPoints="1"/>
          </p:cNvSpPr>
          <p:nvPr/>
        </p:nvSpPr>
        <p:spPr bwMode="auto">
          <a:xfrm>
            <a:off x="6621936" y="4860200"/>
            <a:ext cx="519756" cy="527182"/>
          </a:xfrm>
          <a:custGeom>
            <a:avLst/>
            <a:gdLst>
              <a:gd name="T0" fmla="*/ 88 w 175"/>
              <a:gd name="T1" fmla="*/ 67 h 177"/>
              <a:gd name="T2" fmla="*/ 175 w 175"/>
              <a:gd name="T3" fmla="*/ 92 h 177"/>
              <a:gd name="T4" fmla="*/ 106 w 175"/>
              <a:gd name="T5" fmla="*/ 63 h 177"/>
              <a:gd name="T6" fmla="*/ 3 w 175"/>
              <a:gd name="T7" fmla="*/ 49 h 177"/>
              <a:gd name="T8" fmla="*/ 9 w 175"/>
              <a:gd name="T9" fmla="*/ 49 h 177"/>
              <a:gd name="T10" fmla="*/ 62 w 175"/>
              <a:gd name="T11" fmla="*/ 88 h 177"/>
              <a:gd name="T12" fmla="*/ 60 w 175"/>
              <a:gd name="T13" fmla="*/ 108 h 177"/>
              <a:gd name="T14" fmla="*/ 6 w 175"/>
              <a:gd name="T15" fmla="*/ 114 h 177"/>
              <a:gd name="T16" fmla="*/ 34 w 175"/>
              <a:gd name="T17" fmla="*/ 122 h 177"/>
              <a:gd name="T18" fmla="*/ 17 w 175"/>
              <a:gd name="T19" fmla="*/ 128 h 177"/>
              <a:gd name="T20" fmla="*/ 24 w 175"/>
              <a:gd name="T21" fmla="*/ 137 h 177"/>
              <a:gd name="T22" fmla="*/ 10 w 175"/>
              <a:gd name="T23" fmla="*/ 142 h 177"/>
              <a:gd name="T24" fmla="*/ 32 w 175"/>
              <a:gd name="T25" fmla="*/ 151 h 177"/>
              <a:gd name="T26" fmla="*/ 15 w 175"/>
              <a:gd name="T27" fmla="*/ 157 h 177"/>
              <a:gd name="T28" fmla="*/ 38 w 175"/>
              <a:gd name="T29" fmla="*/ 165 h 177"/>
              <a:gd name="T30" fmla="*/ 69 w 175"/>
              <a:gd name="T31" fmla="*/ 173 h 177"/>
              <a:gd name="T32" fmla="*/ 166 w 175"/>
              <a:gd name="T33" fmla="*/ 174 h 177"/>
              <a:gd name="T34" fmla="*/ 160 w 175"/>
              <a:gd name="T35" fmla="*/ 157 h 177"/>
              <a:gd name="T36" fmla="*/ 149 w 175"/>
              <a:gd name="T37" fmla="*/ 169 h 177"/>
              <a:gd name="T38" fmla="*/ 120 w 175"/>
              <a:gd name="T39" fmla="*/ 146 h 177"/>
              <a:gd name="T40" fmla="*/ 126 w 175"/>
              <a:gd name="T41" fmla="*/ 162 h 177"/>
              <a:gd name="T42" fmla="*/ 143 w 175"/>
              <a:gd name="T43" fmla="*/ 171 h 177"/>
              <a:gd name="T44" fmla="*/ 111 w 175"/>
              <a:gd name="T45" fmla="*/ 165 h 177"/>
              <a:gd name="T46" fmla="*/ 111 w 175"/>
              <a:gd name="T47" fmla="*/ 108 h 177"/>
              <a:gd name="T48" fmla="*/ 92 w 175"/>
              <a:gd name="T49" fmla="*/ 114 h 177"/>
              <a:gd name="T50" fmla="*/ 44 w 175"/>
              <a:gd name="T51" fmla="*/ 114 h 177"/>
              <a:gd name="T52" fmla="*/ 79 w 175"/>
              <a:gd name="T53" fmla="*/ 108 h 177"/>
              <a:gd name="T54" fmla="*/ 119 w 175"/>
              <a:gd name="T55" fmla="*/ 78 h 177"/>
              <a:gd name="T56" fmla="*/ 160 w 175"/>
              <a:gd name="T57" fmla="*/ 108 h 177"/>
              <a:gd name="T58" fmla="*/ 120 w 175"/>
              <a:gd name="T59" fmla="*/ 133 h 177"/>
              <a:gd name="T60" fmla="*/ 160 w 175"/>
              <a:gd name="T61" fmla="*/ 138 h 177"/>
              <a:gd name="T62" fmla="*/ 166 w 175"/>
              <a:gd name="T63" fmla="*/ 144 h 177"/>
              <a:gd name="T64" fmla="*/ 175 w 175"/>
              <a:gd name="T65" fmla="*/ 104 h 177"/>
              <a:gd name="T66" fmla="*/ 86 w 175"/>
              <a:gd name="T67" fmla="*/ 139 h 177"/>
              <a:gd name="T68" fmla="*/ 81 w 175"/>
              <a:gd name="T69" fmla="*/ 143 h 177"/>
              <a:gd name="T70" fmla="*/ 72 w 175"/>
              <a:gd name="T71" fmla="*/ 147 h 177"/>
              <a:gd name="T72" fmla="*/ 63 w 175"/>
              <a:gd name="T73" fmla="*/ 139 h 177"/>
              <a:gd name="T74" fmla="*/ 137 w 175"/>
              <a:gd name="T75" fmla="*/ 114 h 177"/>
              <a:gd name="T76" fmla="*/ 143 w 175"/>
              <a:gd name="T77" fmla="*/ 114 h 177"/>
              <a:gd name="T78" fmla="*/ 160 w 175"/>
              <a:gd name="T79" fmla="*/ 95 h 177"/>
              <a:gd name="T80" fmla="*/ 66 w 175"/>
              <a:gd name="T81" fmla="*/ 100 h 177"/>
              <a:gd name="T82" fmla="*/ 122 w 175"/>
              <a:gd name="T83" fmla="*/ 65 h 177"/>
              <a:gd name="T84" fmla="*/ 80 w 175"/>
              <a:gd name="T85" fmla="*/ 47 h 177"/>
              <a:gd name="T86" fmla="*/ 78 w 175"/>
              <a:gd name="T87" fmla="*/ 41 h 177"/>
              <a:gd name="T88" fmla="*/ 69 w 175"/>
              <a:gd name="T89" fmla="*/ 56 h 177"/>
              <a:gd name="T90" fmla="*/ 47 w 175"/>
              <a:gd name="T91" fmla="*/ 44 h 177"/>
              <a:gd name="T92" fmla="*/ 25 w 175"/>
              <a:gd name="T93" fmla="*/ 68 h 177"/>
              <a:gd name="T94" fmla="*/ 46 w 175"/>
              <a:gd name="T95" fmla="*/ 74 h 177"/>
              <a:gd name="T96" fmla="*/ 72 w 175"/>
              <a:gd name="T97" fmla="*/ 73 h 177"/>
              <a:gd name="T98" fmla="*/ 66 w 175"/>
              <a:gd name="T99" fmla="*/ 69 h 177"/>
              <a:gd name="T100" fmla="*/ 49 w 175"/>
              <a:gd name="T101" fmla="*/ 49 h 177"/>
              <a:gd name="T102" fmla="*/ 20 w 175"/>
              <a:gd name="T103" fmla="*/ 56 h 177"/>
              <a:gd name="T104" fmla="*/ 36 w 175"/>
              <a:gd name="T105" fmla="*/ 78 h 177"/>
              <a:gd name="T106" fmla="*/ 41 w 175"/>
              <a:gd name="T107" fmla="*/ 76 h 177"/>
              <a:gd name="T108" fmla="*/ 32 w 175"/>
              <a:gd name="T109" fmla="*/ 51 h 177"/>
              <a:gd name="T110" fmla="*/ 86 w 175"/>
              <a:gd name="T111" fmla="*/ 58 h 177"/>
              <a:gd name="T112" fmla="*/ 80 w 175"/>
              <a:gd name="T113" fmla="*/ 5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5" h="177">
                <a:moveTo>
                  <a:pt x="79" y="69"/>
                </a:moveTo>
                <a:cubicBezTo>
                  <a:pt x="81" y="70"/>
                  <a:pt x="83" y="71"/>
                  <a:pt x="85" y="72"/>
                </a:cubicBezTo>
                <a:cubicBezTo>
                  <a:pt x="87" y="73"/>
                  <a:pt x="89" y="71"/>
                  <a:pt x="89" y="69"/>
                </a:cubicBezTo>
                <a:cubicBezTo>
                  <a:pt x="89" y="68"/>
                  <a:pt x="88" y="67"/>
                  <a:pt x="88" y="67"/>
                </a:cubicBezTo>
                <a:cubicBezTo>
                  <a:pt x="85" y="66"/>
                  <a:pt x="83" y="65"/>
                  <a:pt x="81" y="64"/>
                </a:cubicBezTo>
                <a:cubicBezTo>
                  <a:pt x="80" y="63"/>
                  <a:pt x="78" y="64"/>
                  <a:pt x="78" y="65"/>
                </a:cubicBezTo>
                <a:cubicBezTo>
                  <a:pt x="77" y="66"/>
                  <a:pt x="77" y="68"/>
                  <a:pt x="79" y="69"/>
                </a:cubicBezTo>
                <a:close/>
                <a:moveTo>
                  <a:pt x="175" y="92"/>
                </a:moveTo>
                <a:cubicBezTo>
                  <a:pt x="175" y="90"/>
                  <a:pt x="174" y="89"/>
                  <a:pt x="172" y="87"/>
                </a:cubicBezTo>
                <a:cubicBezTo>
                  <a:pt x="155" y="77"/>
                  <a:pt x="137" y="67"/>
                  <a:pt x="120" y="57"/>
                </a:cubicBezTo>
                <a:cubicBezTo>
                  <a:pt x="118" y="56"/>
                  <a:pt x="117" y="56"/>
                  <a:pt x="115" y="57"/>
                </a:cubicBezTo>
                <a:cubicBezTo>
                  <a:pt x="112" y="59"/>
                  <a:pt x="109" y="61"/>
                  <a:pt x="106" y="63"/>
                </a:cubicBezTo>
                <a:cubicBezTo>
                  <a:pt x="106" y="62"/>
                  <a:pt x="106" y="62"/>
                  <a:pt x="106" y="61"/>
                </a:cubicBezTo>
                <a:cubicBezTo>
                  <a:pt x="106" y="57"/>
                  <a:pt x="106" y="53"/>
                  <a:pt x="105" y="50"/>
                </a:cubicBezTo>
                <a:cubicBezTo>
                  <a:pt x="102" y="20"/>
                  <a:pt x="74" y="0"/>
                  <a:pt x="44" y="6"/>
                </a:cubicBezTo>
                <a:cubicBezTo>
                  <a:pt x="23" y="10"/>
                  <a:pt x="7" y="27"/>
                  <a:pt x="3" y="49"/>
                </a:cubicBezTo>
                <a:cubicBezTo>
                  <a:pt x="0" y="69"/>
                  <a:pt x="10" y="91"/>
                  <a:pt x="29" y="101"/>
                </a:cubicBezTo>
                <a:cubicBezTo>
                  <a:pt x="31" y="103"/>
                  <a:pt x="33" y="102"/>
                  <a:pt x="34" y="101"/>
                </a:cubicBezTo>
                <a:cubicBezTo>
                  <a:pt x="35" y="99"/>
                  <a:pt x="34" y="98"/>
                  <a:pt x="32" y="96"/>
                </a:cubicBezTo>
                <a:cubicBezTo>
                  <a:pt x="15" y="87"/>
                  <a:pt x="6" y="68"/>
                  <a:pt x="9" y="49"/>
                </a:cubicBezTo>
                <a:cubicBezTo>
                  <a:pt x="12" y="24"/>
                  <a:pt x="35" y="7"/>
                  <a:pt x="60" y="10"/>
                </a:cubicBezTo>
                <a:cubicBezTo>
                  <a:pt x="86" y="14"/>
                  <a:pt x="104" y="39"/>
                  <a:pt x="99" y="65"/>
                </a:cubicBezTo>
                <a:cubicBezTo>
                  <a:pt x="99" y="66"/>
                  <a:pt x="99" y="67"/>
                  <a:pt x="97" y="68"/>
                </a:cubicBezTo>
                <a:cubicBezTo>
                  <a:pt x="86" y="74"/>
                  <a:pt x="74" y="81"/>
                  <a:pt x="62" y="88"/>
                </a:cubicBezTo>
                <a:cubicBezTo>
                  <a:pt x="61" y="89"/>
                  <a:pt x="60" y="90"/>
                  <a:pt x="60" y="92"/>
                </a:cubicBezTo>
                <a:cubicBezTo>
                  <a:pt x="60" y="96"/>
                  <a:pt x="60" y="100"/>
                  <a:pt x="60" y="104"/>
                </a:cubicBezTo>
                <a:cubicBezTo>
                  <a:pt x="60" y="105"/>
                  <a:pt x="61" y="106"/>
                  <a:pt x="61" y="108"/>
                </a:cubicBezTo>
                <a:cubicBezTo>
                  <a:pt x="61" y="108"/>
                  <a:pt x="60" y="108"/>
                  <a:pt x="60" y="108"/>
                </a:cubicBezTo>
                <a:cubicBezTo>
                  <a:pt x="42" y="108"/>
                  <a:pt x="25" y="108"/>
                  <a:pt x="7" y="108"/>
                </a:cubicBezTo>
                <a:cubicBezTo>
                  <a:pt x="7" y="108"/>
                  <a:pt x="6" y="108"/>
                  <a:pt x="5" y="108"/>
                </a:cubicBezTo>
                <a:cubicBezTo>
                  <a:pt x="4" y="108"/>
                  <a:pt x="3" y="109"/>
                  <a:pt x="3" y="111"/>
                </a:cubicBezTo>
                <a:cubicBezTo>
                  <a:pt x="3" y="112"/>
                  <a:pt x="4" y="114"/>
                  <a:pt x="6" y="114"/>
                </a:cubicBezTo>
                <a:cubicBezTo>
                  <a:pt x="6" y="114"/>
                  <a:pt x="6" y="114"/>
                  <a:pt x="7" y="114"/>
                </a:cubicBezTo>
                <a:cubicBezTo>
                  <a:pt x="15" y="114"/>
                  <a:pt x="24" y="114"/>
                  <a:pt x="32" y="114"/>
                </a:cubicBezTo>
                <a:cubicBezTo>
                  <a:pt x="33" y="114"/>
                  <a:pt x="33" y="114"/>
                  <a:pt x="34" y="114"/>
                </a:cubicBezTo>
                <a:cubicBezTo>
                  <a:pt x="34" y="117"/>
                  <a:pt x="34" y="119"/>
                  <a:pt x="34" y="122"/>
                </a:cubicBezTo>
                <a:cubicBezTo>
                  <a:pt x="33" y="122"/>
                  <a:pt x="32" y="122"/>
                  <a:pt x="32" y="122"/>
                </a:cubicBezTo>
                <a:cubicBezTo>
                  <a:pt x="27" y="122"/>
                  <a:pt x="22" y="122"/>
                  <a:pt x="17" y="122"/>
                </a:cubicBezTo>
                <a:cubicBezTo>
                  <a:pt x="15" y="122"/>
                  <a:pt x="14" y="124"/>
                  <a:pt x="14" y="125"/>
                </a:cubicBezTo>
                <a:cubicBezTo>
                  <a:pt x="14" y="127"/>
                  <a:pt x="15" y="128"/>
                  <a:pt x="17" y="128"/>
                </a:cubicBezTo>
                <a:cubicBezTo>
                  <a:pt x="18" y="128"/>
                  <a:pt x="19" y="128"/>
                  <a:pt x="20" y="128"/>
                </a:cubicBezTo>
                <a:cubicBezTo>
                  <a:pt x="25" y="128"/>
                  <a:pt x="29" y="128"/>
                  <a:pt x="34" y="128"/>
                </a:cubicBezTo>
                <a:cubicBezTo>
                  <a:pt x="34" y="131"/>
                  <a:pt x="34" y="134"/>
                  <a:pt x="34" y="137"/>
                </a:cubicBezTo>
                <a:cubicBezTo>
                  <a:pt x="31" y="137"/>
                  <a:pt x="28" y="137"/>
                  <a:pt x="24" y="137"/>
                </a:cubicBezTo>
                <a:cubicBezTo>
                  <a:pt x="19" y="137"/>
                  <a:pt x="14" y="137"/>
                  <a:pt x="9" y="137"/>
                </a:cubicBezTo>
                <a:cubicBezTo>
                  <a:pt x="7" y="137"/>
                  <a:pt x="6" y="138"/>
                  <a:pt x="6" y="140"/>
                </a:cubicBezTo>
                <a:cubicBezTo>
                  <a:pt x="6" y="141"/>
                  <a:pt x="7" y="142"/>
                  <a:pt x="9" y="142"/>
                </a:cubicBezTo>
                <a:cubicBezTo>
                  <a:pt x="9" y="142"/>
                  <a:pt x="10" y="142"/>
                  <a:pt x="10" y="142"/>
                </a:cubicBezTo>
                <a:cubicBezTo>
                  <a:pt x="17" y="142"/>
                  <a:pt x="25" y="142"/>
                  <a:pt x="32" y="142"/>
                </a:cubicBezTo>
                <a:cubicBezTo>
                  <a:pt x="33" y="142"/>
                  <a:pt x="34" y="142"/>
                  <a:pt x="34" y="142"/>
                </a:cubicBezTo>
                <a:cubicBezTo>
                  <a:pt x="34" y="145"/>
                  <a:pt x="34" y="148"/>
                  <a:pt x="34" y="151"/>
                </a:cubicBezTo>
                <a:cubicBezTo>
                  <a:pt x="33" y="151"/>
                  <a:pt x="33" y="151"/>
                  <a:pt x="32" y="151"/>
                </a:cubicBezTo>
                <a:cubicBezTo>
                  <a:pt x="27" y="151"/>
                  <a:pt x="21" y="151"/>
                  <a:pt x="15" y="151"/>
                </a:cubicBezTo>
                <a:cubicBezTo>
                  <a:pt x="15" y="151"/>
                  <a:pt x="15" y="151"/>
                  <a:pt x="14" y="151"/>
                </a:cubicBezTo>
                <a:cubicBezTo>
                  <a:pt x="12" y="151"/>
                  <a:pt x="11" y="152"/>
                  <a:pt x="11" y="154"/>
                </a:cubicBezTo>
                <a:cubicBezTo>
                  <a:pt x="11" y="156"/>
                  <a:pt x="13" y="157"/>
                  <a:pt x="15" y="157"/>
                </a:cubicBezTo>
                <a:cubicBezTo>
                  <a:pt x="20" y="157"/>
                  <a:pt x="26" y="157"/>
                  <a:pt x="32" y="157"/>
                </a:cubicBezTo>
                <a:cubicBezTo>
                  <a:pt x="33" y="157"/>
                  <a:pt x="34" y="157"/>
                  <a:pt x="34" y="157"/>
                </a:cubicBezTo>
                <a:cubicBezTo>
                  <a:pt x="34" y="158"/>
                  <a:pt x="34" y="160"/>
                  <a:pt x="34" y="161"/>
                </a:cubicBezTo>
                <a:cubicBezTo>
                  <a:pt x="34" y="164"/>
                  <a:pt x="35" y="165"/>
                  <a:pt x="38" y="165"/>
                </a:cubicBezTo>
                <a:cubicBezTo>
                  <a:pt x="48" y="165"/>
                  <a:pt x="57" y="165"/>
                  <a:pt x="67" y="165"/>
                </a:cubicBezTo>
                <a:cubicBezTo>
                  <a:pt x="67" y="165"/>
                  <a:pt x="68" y="165"/>
                  <a:pt x="69" y="165"/>
                </a:cubicBezTo>
                <a:cubicBezTo>
                  <a:pt x="69" y="166"/>
                  <a:pt x="69" y="166"/>
                  <a:pt x="69" y="166"/>
                </a:cubicBezTo>
                <a:cubicBezTo>
                  <a:pt x="69" y="168"/>
                  <a:pt x="69" y="170"/>
                  <a:pt x="69" y="173"/>
                </a:cubicBezTo>
                <a:cubicBezTo>
                  <a:pt x="69" y="176"/>
                  <a:pt x="69" y="177"/>
                  <a:pt x="73" y="177"/>
                </a:cubicBezTo>
                <a:cubicBezTo>
                  <a:pt x="103" y="177"/>
                  <a:pt x="132" y="177"/>
                  <a:pt x="162" y="177"/>
                </a:cubicBezTo>
                <a:cubicBezTo>
                  <a:pt x="162" y="177"/>
                  <a:pt x="163" y="177"/>
                  <a:pt x="163" y="177"/>
                </a:cubicBezTo>
                <a:cubicBezTo>
                  <a:pt x="165" y="177"/>
                  <a:pt x="166" y="176"/>
                  <a:pt x="166" y="174"/>
                </a:cubicBezTo>
                <a:cubicBezTo>
                  <a:pt x="166" y="173"/>
                  <a:pt x="166" y="172"/>
                  <a:pt x="166" y="171"/>
                </a:cubicBezTo>
                <a:cubicBezTo>
                  <a:pt x="166" y="166"/>
                  <a:pt x="166" y="162"/>
                  <a:pt x="166" y="157"/>
                </a:cubicBezTo>
                <a:cubicBezTo>
                  <a:pt x="166" y="155"/>
                  <a:pt x="165" y="154"/>
                  <a:pt x="163" y="154"/>
                </a:cubicBezTo>
                <a:cubicBezTo>
                  <a:pt x="162" y="154"/>
                  <a:pt x="161" y="155"/>
                  <a:pt x="160" y="157"/>
                </a:cubicBezTo>
                <a:cubicBezTo>
                  <a:pt x="160" y="158"/>
                  <a:pt x="160" y="159"/>
                  <a:pt x="160" y="159"/>
                </a:cubicBezTo>
                <a:cubicBezTo>
                  <a:pt x="160" y="163"/>
                  <a:pt x="160" y="167"/>
                  <a:pt x="160" y="171"/>
                </a:cubicBezTo>
                <a:cubicBezTo>
                  <a:pt x="157" y="171"/>
                  <a:pt x="153" y="171"/>
                  <a:pt x="149" y="171"/>
                </a:cubicBezTo>
                <a:cubicBezTo>
                  <a:pt x="149" y="170"/>
                  <a:pt x="149" y="170"/>
                  <a:pt x="149" y="169"/>
                </a:cubicBezTo>
                <a:cubicBezTo>
                  <a:pt x="149" y="161"/>
                  <a:pt x="149" y="154"/>
                  <a:pt x="149" y="146"/>
                </a:cubicBezTo>
                <a:cubicBezTo>
                  <a:pt x="149" y="143"/>
                  <a:pt x="148" y="142"/>
                  <a:pt x="146" y="142"/>
                </a:cubicBezTo>
                <a:cubicBezTo>
                  <a:pt x="138" y="142"/>
                  <a:pt x="131" y="142"/>
                  <a:pt x="124" y="142"/>
                </a:cubicBezTo>
                <a:cubicBezTo>
                  <a:pt x="121" y="142"/>
                  <a:pt x="120" y="143"/>
                  <a:pt x="120" y="146"/>
                </a:cubicBezTo>
                <a:cubicBezTo>
                  <a:pt x="120" y="150"/>
                  <a:pt x="120" y="153"/>
                  <a:pt x="120" y="157"/>
                </a:cubicBezTo>
                <a:cubicBezTo>
                  <a:pt x="120" y="159"/>
                  <a:pt x="120" y="160"/>
                  <a:pt x="120" y="162"/>
                </a:cubicBezTo>
                <a:cubicBezTo>
                  <a:pt x="120" y="164"/>
                  <a:pt x="122" y="165"/>
                  <a:pt x="123" y="165"/>
                </a:cubicBezTo>
                <a:cubicBezTo>
                  <a:pt x="125" y="165"/>
                  <a:pt x="126" y="164"/>
                  <a:pt x="126" y="162"/>
                </a:cubicBezTo>
                <a:cubicBezTo>
                  <a:pt x="126" y="161"/>
                  <a:pt x="126" y="160"/>
                  <a:pt x="126" y="159"/>
                </a:cubicBezTo>
                <a:cubicBezTo>
                  <a:pt x="126" y="155"/>
                  <a:pt x="126" y="152"/>
                  <a:pt x="126" y="148"/>
                </a:cubicBezTo>
                <a:cubicBezTo>
                  <a:pt x="132" y="148"/>
                  <a:pt x="138" y="148"/>
                  <a:pt x="143" y="148"/>
                </a:cubicBezTo>
                <a:cubicBezTo>
                  <a:pt x="143" y="156"/>
                  <a:pt x="143" y="163"/>
                  <a:pt x="143" y="171"/>
                </a:cubicBezTo>
                <a:cubicBezTo>
                  <a:pt x="120" y="171"/>
                  <a:pt x="97" y="171"/>
                  <a:pt x="75" y="171"/>
                </a:cubicBezTo>
                <a:cubicBezTo>
                  <a:pt x="75" y="169"/>
                  <a:pt x="75" y="167"/>
                  <a:pt x="75" y="165"/>
                </a:cubicBezTo>
                <a:cubicBezTo>
                  <a:pt x="75" y="165"/>
                  <a:pt x="76" y="165"/>
                  <a:pt x="77" y="165"/>
                </a:cubicBezTo>
                <a:cubicBezTo>
                  <a:pt x="88" y="165"/>
                  <a:pt x="99" y="165"/>
                  <a:pt x="111" y="165"/>
                </a:cubicBezTo>
                <a:cubicBezTo>
                  <a:pt x="114" y="165"/>
                  <a:pt x="115" y="164"/>
                  <a:pt x="115" y="161"/>
                </a:cubicBezTo>
                <a:cubicBezTo>
                  <a:pt x="115" y="148"/>
                  <a:pt x="115" y="134"/>
                  <a:pt x="115" y="120"/>
                </a:cubicBezTo>
                <a:cubicBezTo>
                  <a:pt x="115" y="117"/>
                  <a:pt x="115" y="114"/>
                  <a:pt x="115" y="112"/>
                </a:cubicBezTo>
                <a:cubicBezTo>
                  <a:pt x="115" y="109"/>
                  <a:pt x="114" y="108"/>
                  <a:pt x="111" y="108"/>
                </a:cubicBezTo>
                <a:cubicBezTo>
                  <a:pt x="105" y="108"/>
                  <a:pt x="100" y="108"/>
                  <a:pt x="94" y="108"/>
                </a:cubicBezTo>
                <a:cubicBezTo>
                  <a:pt x="93" y="108"/>
                  <a:pt x="93" y="108"/>
                  <a:pt x="92" y="108"/>
                </a:cubicBezTo>
                <a:cubicBezTo>
                  <a:pt x="90" y="108"/>
                  <a:pt x="89" y="109"/>
                  <a:pt x="89" y="111"/>
                </a:cubicBezTo>
                <a:cubicBezTo>
                  <a:pt x="89" y="113"/>
                  <a:pt x="90" y="114"/>
                  <a:pt x="92" y="114"/>
                </a:cubicBezTo>
                <a:cubicBezTo>
                  <a:pt x="96" y="114"/>
                  <a:pt x="99" y="114"/>
                  <a:pt x="102" y="114"/>
                </a:cubicBezTo>
                <a:cubicBezTo>
                  <a:pt x="103" y="114"/>
                  <a:pt x="103" y="114"/>
                  <a:pt x="104" y="114"/>
                </a:cubicBezTo>
                <a:cubicBezTo>
                  <a:pt x="94" y="123"/>
                  <a:pt x="84" y="132"/>
                  <a:pt x="74" y="141"/>
                </a:cubicBezTo>
                <a:cubicBezTo>
                  <a:pt x="64" y="132"/>
                  <a:pt x="55" y="123"/>
                  <a:pt x="44" y="114"/>
                </a:cubicBezTo>
                <a:cubicBezTo>
                  <a:pt x="46" y="114"/>
                  <a:pt x="46" y="114"/>
                  <a:pt x="47" y="114"/>
                </a:cubicBezTo>
                <a:cubicBezTo>
                  <a:pt x="58" y="114"/>
                  <a:pt x="68" y="114"/>
                  <a:pt x="79" y="114"/>
                </a:cubicBezTo>
                <a:cubicBezTo>
                  <a:pt x="82" y="114"/>
                  <a:pt x="83" y="113"/>
                  <a:pt x="83" y="111"/>
                </a:cubicBezTo>
                <a:cubicBezTo>
                  <a:pt x="83" y="109"/>
                  <a:pt x="82" y="108"/>
                  <a:pt x="79" y="108"/>
                </a:cubicBezTo>
                <a:cubicBezTo>
                  <a:pt x="75" y="108"/>
                  <a:pt x="70" y="108"/>
                  <a:pt x="66" y="108"/>
                </a:cubicBezTo>
                <a:cubicBezTo>
                  <a:pt x="65" y="108"/>
                  <a:pt x="65" y="108"/>
                  <a:pt x="64" y="108"/>
                </a:cubicBezTo>
                <a:cubicBezTo>
                  <a:pt x="82" y="98"/>
                  <a:pt x="99" y="87"/>
                  <a:pt x="117" y="77"/>
                </a:cubicBezTo>
                <a:cubicBezTo>
                  <a:pt x="117" y="77"/>
                  <a:pt x="118" y="77"/>
                  <a:pt x="119" y="78"/>
                </a:cubicBezTo>
                <a:cubicBezTo>
                  <a:pt x="122" y="79"/>
                  <a:pt x="124" y="81"/>
                  <a:pt x="127" y="82"/>
                </a:cubicBezTo>
                <a:cubicBezTo>
                  <a:pt x="138" y="89"/>
                  <a:pt x="148" y="95"/>
                  <a:pt x="159" y="101"/>
                </a:cubicBezTo>
                <a:cubicBezTo>
                  <a:pt x="160" y="101"/>
                  <a:pt x="160" y="102"/>
                  <a:pt x="160" y="102"/>
                </a:cubicBezTo>
                <a:cubicBezTo>
                  <a:pt x="161" y="104"/>
                  <a:pt x="160" y="106"/>
                  <a:pt x="160" y="108"/>
                </a:cubicBezTo>
                <a:cubicBezTo>
                  <a:pt x="160" y="108"/>
                  <a:pt x="159" y="108"/>
                  <a:pt x="158" y="108"/>
                </a:cubicBezTo>
                <a:cubicBezTo>
                  <a:pt x="147" y="108"/>
                  <a:pt x="136" y="108"/>
                  <a:pt x="124" y="108"/>
                </a:cubicBezTo>
                <a:cubicBezTo>
                  <a:pt x="121" y="108"/>
                  <a:pt x="120" y="109"/>
                  <a:pt x="120" y="112"/>
                </a:cubicBezTo>
                <a:cubicBezTo>
                  <a:pt x="120" y="119"/>
                  <a:pt x="120" y="126"/>
                  <a:pt x="120" y="133"/>
                </a:cubicBezTo>
                <a:cubicBezTo>
                  <a:pt x="120" y="136"/>
                  <a:pt x="121" y="137"/>
                  <a:pt x="124" y="137"/>
                </a:cubicBezTo>
                <a:cubicBezTo>
                  <a:pt x="136" y="137"/>
                  <a:pt x="147" y="137"/>
                  <a:pt x="158" y="137"/>
                </a:cubicBezTo>
                <a:cubicBezTo>
                  <a:pt x="159" y="137"/>
                  <a:pt x="160" y="137"/>
                  <a:pt x="160" y="137"/>
                </a:cubicBezTo>
                <a:cubicBezTo>
                  <a:pt x="160" y="137"/>
                  <a:pt x="160" y="137"/>
                  <a:pt x="160" y="138"/>
                </a:cubicBezTo>
                <a:cubicBezTo>
                  <a:pt x="160" y="140"/>
                  <a:pt x="160" y="143"/>
                  <a:pt x="161" y="145"/>
                </a:cubicBezTo>
                <a:cubicBezTo>
                  <a:pt x="161" y="147"/>
                  <a:pt x="162" y="148"/>
                  <a:pt x="163" y="148"/>
                </a:cubicBezTo>
                <a:cubicBezTo>
                  <a:pt x="165" y="148"/>
                  <a:pt x="166" y="147"/>
                  <a:pt x="166" y="145"/>
                </a:cubicBezTo>
                <a:cubicBezTo>
                  <a:pt x="166" y="145"/>
                  <a:pt x="166" y="144"/>
                  <a:pt x="166" y="144"/>
                </a:cubicBezTo>
                <a:cubicBezTo>
                  <a:pt x="166" y="132"/>
                  <a:pt x="166" y="119"/>
                  <a:pt x="166" y="107"/>
                </a:cubicBezTo>
                <a:cubicBezTo>
                  <a:pt x="166" y="107"/>
                  <a:pt x="166" y="106"/>
                  <a:pt x="166" y="105"/>
                </a:cubicBezTo>
                <a:cubicBezTo>
                  <a:pt x="168" y="106"/>
                  <a:pt x="169" y="107"/>
                  <a:pt x="170" y="107"/>
                </a:cubicBezTo>
                <a:cubicBezTo>
                  <a:pt x="173" y="109"/>
                  <a:pt x="175" y="108"/>
                  <a:pt x="175" y="104"/>
                </a:cubicBezTo>
                <a:cubicBezTo>
                  <a:pt x="175" y="100"/>
                  <a:pt x="175" y="96"/>
                  <a:pt x="175" y="92"/>
                </a:cubicBezTo>
                <a:close/>
                <a:moveTo>
                  <a:pt x="109" y="118"/>
                </a:moveTo>
                <a:cubicBezTo>
                  <a:pt x="109" y="131"/>
                  <a:pt x="109" y="143"/>
                  <a:pt x="109" y="157"/>
                </a:cubicBezTo>
                <a:cubicBezTo>
                  <a:pt x="101" y="151"/>
                  <a:pt x="93" y="145"/>
                  <a:pt x="86" y="139"/>
                </a:cubicBezTo>
                <a:cubicBezTo>
                  <a:pt x="93" y="132"/>
                  <a:pt x="101" y="125"/>
                  <a:pt x="109" y="118"/>
                </a:cubicBezTo>
                <a:close/>
                <a:moveTo>
                  <a:pt x="72" y="147"/>
                </a:moveTo>
                <a:cubicBezTo>
                  <a:pt x="74" y="149"/>
                  <a:pt x="75" y="149"/>
                  <a:pt x="77" y="147"/>
                </a:cubicBezTo>
                <a:cubicBezTo>
                  <a:pt x="78" y="146"/>
                  <a:pt x="80" y="144"/>
                  <a:pt x="81" y="143"/>
                </a:cubicBezTo>
                <a:cubicBezTo>
                  <a:pt x="89" y="148"/>
                  <a:pt x="96" y="154"/>
                  <a:pt x="103" y="159"/>
                </a:cubicBezTo>
                <a:cubicBezTo>
                  <a:pt x="84" y="159"/>
                  <a:pt x="65" y="159"/>
                  <a:pt x="46" y="159"/>
                </a:cubicBezTo>
                <a:cubicBezTo>
                  <a:pt x="53" y="154"/>
                  <a:pt x="60" y="148"/>
                  <a:pt x="67" y="143"/>
                </a:cubicBezTo>
                <a:cubicBezTo>
                  <a:pt x="69" y="144"/>
                  <a:pt x="71" y="146"/>
                  <a:pt x="72" y="147"/>
                </a:cubicBezTo>
                <a:close/>
                <a:moveTo>
                  <a:pt x="63" y="139"/>
                </a:moveTo>
                <a:cubicBezTo>
                  <a:pt x="55" y="145"/>
                  <a:pt x="48" y="151"/>
                  <a:pt x="40" y="157"/>
                </a:cubicBezTo>
                <a:cubicBezTo>
                  <a:pt x="40" y="143"/>
                  <a:pt x="40" y="131"/>
                  <a:pt x="40" y="117"/>
                </a:cubicBezTo>
                <a:cubicBezTo>
                  <a:pt x="48" y="125"/>
                  <a:pt x="55" y="132"/>
                  <a:pt x="63" y="139"/>
                </a:cubicBezTo>
                <a:close/>
                <a:moveTo>
                  <a:pt x="137" y="131"/>
                </a:moveTo>
                <a:cubicBezTo>
                  <a:pt x="134" y="131"/>
                  <a:pt x="130" y="131"/>
                  <a:pt x="126" y="131"/>
                </a:cubicBezTo>
                <a:cubicBezTo>
                  <a:pt x="126" y="125"/>
                  <a:pt x="126" y="120"/>
                  <a:pt x="126" y="114"/>
                </a:cubicBezTo>
                <a:cubicBezTo>
                  <a:pt x="130" y="114"/>
                  <a:pt x="134" y="114"/>
                  <a:pt x="137" y="114"/>
                </a:cubicBezTo>
                <a:cubicBezTo>
                  <a:pt x="137" y="119"/>
                  <a:pt x="137" y="125"/>
                  <a:pt x="137" y="131"/>
                </a:cubicBezTo>
                <a:close/>
                <a:moveTo>
                  <a:pt x="160" y="131"/>
                </a:moveTo>
                <a:cubicBezTo>
                  <a:pt x="155" y="131"/>
                  <a:pt x="149" y="131"/>
                  <a:pt x="143" y="131"/>
                </a:cubicBezTo>
                <a:cubicBezTo>
                  <a:pt x="143" y="125"/>
                  <a:pt x="143" y="120"/>
                  <a:pt x="143" y="114"/>
                </a:cubicBezTo>
                <a:cubicBezTo>
                  <a:pt x="149" y="114"/>
                  <a:pt x="155" y="114"/>
                  <a:pt x="160" y="114"/>
                </a:cubicBezTo>
                <a:cubicBezTo>
                  <a:pt x="160" y="119"/>
                  <a:pt x="160" y="125"/>
                  <a:pt x="160" y="131"/>
                </a:cubicBezTo>
                <a:close/>
                <a:moveTo>
                  <a:pt x="169" y="100"/>
                </a:moveTo>
                <a:cubicBezTo>
                  <a:pt x="166" y="98"/>
                  <a:pt x="163" y="97"/>
                  <a:pt x="160" y="95"/>
                </a:cubicBezTo>
                <a:cubicBezTo>
                  <a:pt x="147" y="87"/>
                  <a:pt x="133" y="80"/>
                  <a:pt x="120" y="72"/>
                </a:cubicBezTo>
                <a:cubicBezTo>
                  <a:pt x="118" y="71"/>
                  <a:pt x="117" y="71"/>
                  <a:pt x="115" y="72"/>
                </a:cubicBezTo>
                <a:cubicBezTo>
                  <a:pt x="99" y="81"/>
                  <a:pt x="84" y="90"/>
                  <a:pt x="68" y="99"/>
                </a:cubicBezTo>
                <a:cubicBezTo>
                  <a:pt x="68" y="99"/>
                  <a:pt x="67" y="99"/>
                  <a:pt x="66" y="100"/>
                </a:cubicBezTo>
                <a:cubicBezTo>
                  <a:pt x="66" y="98"/>
                  <a:pt x="66" y="95"/>
                  <a:pt x="66" y="93"/>
                </a:cubicBezTo>
                <a:cubicBezTo>
                  <a:pt x="66" y="92"/>
                  <a:pt x="67" y="92"/>
                  <a:pt x="67" y="92"/>
                </a:cubicBezTo>
                <a:cubicBezTo>
                  <a:pt x="82" y="83"/>
                  <a:pt x="98" y="74"/>
                  <a:pt x="113" y="65"/>
                </a:cubicBezTo>
                <a:cubicBezTo>
                  <a:pt x="116" y="63"/>
                  <a:pt x="119" y="63"/>
                  <a:pt x="122" y="65"/>
                </a:cubicBezTo>
                <a:cubicBezTo>
                  <a:pt x="137" y="74"/>
                  <a:pt x="152" y="83"/>
                  <a:pt x="168" y="92"/>
                </a:cubicBezTo>
                <a:cubicBezTo>
                  <a:pt x="169" y="92"/>
                  <a:pt x="169" y="93"/>
                  <a:pt x="169" y="94"/>
                </a:cubicBezTo>
                <a:cubicBezTo>
                  <a:pt x="169" y="96"/>
                  <a:pt x="169" y="98"/>
                  <a:pt x="169" y="100"/>
                </a:cubicBezTo>
                <a:close/>
                <a:moveTo>
                  <a:pt x="80" y="47"/>
                </a:moveTo>
                <a:cubicBezTo>
                  <a:pt x="83" y="45"/>
                  <a:pt x="86" y="44"/>
                  <a:pt x="88" y="42"/>
                </a:cubicBezTo>
                <a:cubicBezTo>
                  <a:pt x="89" y="42"/>
                  <a:pt x="89" y="40"/>
                  <a:pt x="88" y="39"/>
                </a:cubicBezTo>
                <a:cubicBezTo>
                  <a:pt x="88" y="38"/>
                  <a:pt x="86" y="38"/>
                  <a:pt x="86" y="38"/>
                </a:cubicBezTo>
                <a:cubicBezTo>
                  <a:pt x="83" y="39"/>
                  <a:pt x="81" y="40"/>
                  <a:pt x="78" y="41"/>
                </a:cubicBezTo>
                <a:cubicBezTo>
                  <a:pt x="78" y="42"/>
                  <a:pt x="77" y="44"/>
                  <a:pt x="78" y="44"/>
                </a:cubicBezTo>
                <a:cubicBezTo>
                  <a:pt x="78" y="45"/>
                  <a:pt x="79" y="46"/>
                  <a:pt x="80" y="47"/>
                </a:cubicBezTo>
                <a:close/>
                <a:moveTo>
                  <a:pt x="66" y="53"/>
                </a:moveTo>
                <a:cubicBezTo>
                  <a:pt x="66" y="55"/>
                  <a:pt x="67" y="56"/>
                  <a:pt x="69" y="56"/>
                </a:cubicBezTo>
                <a:cubicBezTo>
                  <a:pt x="70" y="56"/>
                  <a:pt x="72" y="55"/>
                  <a:pt x="72" y="53"/>
                </a:cubicBezTo>
                <a:cubicBezTo>
                  <a:pt x="72" y="49"/>
                  <a:pt x="72" y="44"/>
                  <a:pt x="72" y="40"/>
                </a:cubicBezTo>
                <a:cubicBezTo>
                  <a:pt x="72" y="37"/>
                  <a:pt x="70" y="36"/>
                  <a:pt x="67" y="37"/>
                </a:cubicBezTo>
                <a:cubicBezTo>
                  <a:pt x="60" y="39"/>
                  <a:pt x="53" y="42"/>
                  <a:pt x="47" y="44"/>
                </a:cubicBezTo>
                <a:cubicBezTo>
                  <a:pt x="46" y="45"/>
                  <a:pt x="45" y="45"/>
                  <a:pt x="44" y="45"/>
                </a:cubicBezTo>
                <a:cubicBezTo>
                  <a:pt x="38" y="45"/>
                  <a:pt x="32" y="45"/>
                  <a:pt x="26" y="45"/>
                </a:cubicBezTo>
                <a:cubicBezTo>
                  <a:pt x="19" y="45"/>
                  <a:pt x="14" y="50"/>
                  <a:pt x="14" y="56"/>
                </a:cubicBezTo>
                <a:cubicBezTo>
                  <a:pt x="14" y="62"/>
                  <a:pt x="19" y="67"/>
                  <a:pt x="25" y="68"/>
                </a:cubicBezTo>
                <a:cubicBezTo>
                  <a:pt x="26" y="68"/>
                  <a:pt x="27" y="68"/>
                  <a:pt x="27" y="69"/>
                </a:cubicBezTo>
                <a:cubicBezTo>
                  <a:pt x="28" y="73"/>
                  <a:pt x="29" y="76"/>
                  <a:pt x="30" y="79"/>
                </a:cubicBezTo>
                <a:cubicBezTo>
                  <a:pt x="32" y="84"/>
                  <a:pt x="36" y="86"/>
                  <a:pt x="41" y="85"/>
                </a:cubicBezTo>
                <a:cubicBezTo>
                  <a:pt x="45" y="83"/>
                  <a:pt x="47" y="78"/>
                  <a:pt x="46" y="74"/>
                </a:cubicBezTo>
                <a:cubicBezTo>
                  <a:pt x="45" y="72"/>
                  <a:pt x="45" y="70"/>
                  <a:pt x="44" y="68"/>
                </a:cubicBezTo>
                <a:cubicBezTo>
                  <a:pt x="45" y="68"/>
                  <a:pt x="46" y="68"/>
                  <a:pt x="47" y="68"/>
                </a:cubicBezTo>
                <a:cubicBezTo>
                  <a:pt x="53" y="71"/>
                  <a:pt x="60" y="73"/>
                  <a:pt x="67" y="76"/>
                </a:cubicBezTo>
                <a:cubicBezTo>
                  <a:pt x="70" y="77"/>
                  <a:pt x="72" y="76"/>
                  <a:pt x="72" y="73"/>
                </a:cubicBezTo>
                <a:cubicBezTo>
                  <a:pt x="72" y="70"/>
                  <a:pt x="72" y="68"/>
                  <a:pt x="72" y="65"/>
                </a:cubicBezTo>
                <a:cubicBezTo>
                  <a:pt x="72" y="63"/>
                  <a:pt x="70" y="62"/>
                  <a:pt x="69" y="62"/>
                </a:cubicBezTo>
                <a:cubicBezTo>
                  <a:pt x="67" y="62"/>
                  <a:pt x="66" y="63"/>
                  <a:pt x="66" y="65"/>
                </a:cubicBezTo>
                <a:cubicBezTo>
                  <a:pt x="66" y="67"/>
                  <a:pt x="66" y="68"/>
                  <a:pt x="66" y="69"/>
                </a:cubicBezTo>
                <a:cubicBezTo>
                  <a:pt x="60" y="67"/>
                  <a:pt x="55" y="65"/>
                  <a:pt x="49" y="63"/>
                </a:cubicBezTo>
                <a:cubicBezTo>
                  <a:pt x="49" y="63"/>
                  <a:pt x="49" y="62"/>
                  <a:pt x="49" y="62"/>
                </a:cubicBezTo>
                <a:cubicBezTo>
                  <a:pt x="49" y="58"/>
                  <a:pt x="49" y="54"/>
                  <a:pt x="49" y="51"/>
                </a:cubicBezTo>
                <a:cubicBezTo>
                  <a:pt x="49" y="50"/>
                  <a:pt x="49" y="50"/>
                  <a:pt x="49" y="49"/>
                </a:cubicBezTo>
                <a:cubicBezTo>
                  <a:pt x="55" y="47"/>
                  <a:pt x="60" y="45"/>
                  <a:pt x="66" y="43"/>
                </a:cubicBezTo>
                <a:cubicBezTo>
                  <a:pt x="66" y="47"/>
                  <a:pt x="66" y="50"/>
                  <a:pt x="66" y="53"/>
                </a:cubicBezTo>
                <a:close/>
                <a:moveTo>
                  <a:pt x="26" y="62"/>
                </a:moveTo>
                <a:cubicBezTo>
                  <a:pt x="22" y="62"/>
                  <a:pt x="20" y="59"/>
                  <a:pt x="20" y="56"/>
                </a:cubicBezTo>
                <a:cubicBezTo>
                  <a:pt x="20" y="54"/>
                  <a:pt x="22" y="51"/>
                  <a:pt x="26" y="51"/>
                </a:cubicBezTo>
                <a:cubicBezTo>
                  <a:pt x="26" y="54"/>
                  <a:pt x="26" y="58"/>
                  <a:pt x="26" y="62"/>
                </a:cubicBezTo>
                <a:close/>
                <a:moveTo>
                  <a:pt x="39" y="79"/>
                </a:moveTo>
                <a:cubicBezTo>
                  <a:pt x="38" y="80"/>
                  <a:pt x="36" y="79"/>
                  <a:pt x="36" y="78"/>
                </a:cubicBezTo>
                <a:cubicBezTo>
                  <a:pt x="35" y="75"/>
                  <a:pt x="34" y="71"/>
                  <a:pt x="32" y="68"/>
                </a:cubicBezTo>
                <a:cubicBezTo>
                  <a:pt x="34" y="68"/>
                  <a:pt x="36" y="68"/>
                  <a:pt x="37" y="68"/>
                </a:cubicBezTo>
                <a:cubicBezTo>
                  <a:pt x="37" y="68"/>
                  <a:pt x="38" y="68"/>
                  <a:pt x="38" y="69"/>
                </a:cubicBezTo>
                <a:cubicBezTo>
                  <a:pt x="39" y="71"/>
                  <a:pt x="40" y="73"/>
                  <a:pt x="41" y="76"/>
                </a:cubicBezTo>
                <a:cubicBezTo>
                  <a:pt x="41" y="77"/>
                  <a:pt x="41" y="78"/>
                  <a:pt x="39" y="79"/>
                </a:cubicBezTo>
                <a:close/>
                <a:moveTo>
                  <a:pt x="43" y="62"/>
                </a:moveTo>
                <a:cubicBezTo>
                  <a:pt x="39" y="62"/>
                  <a:pt x="35" y="62"/>
                  <a:pt x="32" y="62"/>
                </a:cubicBezTo>
                <a:cubicBezTo>
                  <a:pt x="32" y="58"/>
                  <a:pt x="32" y="55"/>
                  <a:pt x="32" y="51"/>
                </a:cubicBezTo>
                <a:cubicBezTo>
                  <a:pt x="35" y="51"/>
                  <a:pt x="39" y="51"/>
                  <a:pt x="43" y="51"/>
                </a:cubicBezTo>
                <a:cubicBezTo>
                  <a:pt x="43" y="54"/>
                  <a:pt x="43" y="58"/>
                  <a:pt x="43" y="62"/>
                </a:cubicBezTo>
                <a:close/>
                <a:moveTo>
                  <a:pt x="80" y="58"/>
                </a:moveTo>
                <a:cubicBezTo>
                  <a:pt x="82" y="58"/>
                  <a:pt x="84" y="58"/>
                  <a:pt x="86" y="58"/>
                </a:cubicBezTo>
                <a:cubicBezTo>
                  <a:pt x="88" y="58"/>
                  <a:pt x="89" y="56"/>
                  <a:pt x="89" y="55"/>
                </a:cubicBezTo>
                <a:cubicBezTo>
                  <a:pt x="89" y="53"/>
                  <a:pt x="88" y="52"/>
                  <a:pt x="86" y="52"/>
                </a:cubicBezTo>
                <a:cubicBezTo>
                  <a:pt x="85" y="52"/>
                  <a:pt x="84" y="52"/>
                  <a:pt x="83" y="52"/>
                </a:cubicBezTo>
                <a:cubicBezTo>
                  <a:pt x="82" y="52"/>
                  <a:pt x="81" y="52"/>
                  <a:pt x="80" y="52"/>
                </a:cubicBezTo>
                <a:cubicBezTo>
                  <a:pt x="79" y="52"/>
                  <a:pt x="77" y="53"/>
                  <a:pt x="77" y="55"/>
                </a:cubicBezTo>
                <a:cubicBezTo>
                  <a:pt x="77" y="56"/>
                  <a:pt x="78" y="58"/>
                  <a:pt x="80" y="58"/>
                </a:cubicBez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4" name="Freeform 29"/>
          <p:cNvSpPr>
            <a:spLocks noEditPoints="1"/>
          </p:cNvSpPr>
          <p:nvPr/>
        </p:nvSpPr>
        <p:spPr bwMode="auto">
          <a:xfrm>
            <a:off x="5655189" y="5792791"/>
            <a:ext cx="435111" cy="546487"/>
          </a:xfrm>
          <a:custGeom>
            <a:avLst/>
            <a:gdLst>
              <a:gd name="T0" fmla="*/ 73 w 146"/>
              <a:gd name="T1" fmla="*/ 66 h 184"/>
              <a:gd name="T2" fmla="*/ 73 w 146"/>
              <a:gd name="T3" fmla="*/ 61 h 184"/>
              <a:gd name="T4" fmla="*/ 82 w 146"/>
              <a:gd name="T5" fmla="*/ 52 h 184"/>
              <a:gd name="T6" fmla="*/ 100 w 146"/>
              <a:gd name="T7" fmla="*/ 61 h 184"/>
              <a:gd name="T8" fmla="*/ 94 w 146"/>
              <a:gd name="T9" fmla="*/ 37 h 184"/>
              <a:gd name="T10" fmla="*/ 93 w 146"/>
              <a:gd name="T11" fmla="*/ 62 h 184"/>
              <a:gd name="T12" fmla="*/ 59 w 146"/>
              <a:gd name="T13" fmla="*/ 94 h 184"/>
              <a:gd name="T14" fmla="*/ 59 w 146"/>
              <a:gd name="T15" fmla="*/ 23 h 184"/>
              <a:gd name="T16" fmla="*/ 86 w 146"/>
              <a:gd name="T17" fmla="*/ 22 h 184"/>
              <a:gd name="T18" fmla="*/ 93 w 146"/>
              <a:gd name="T19" fmla="*/ 26 h 184"/>
              <a:gd name="T20" fmla="*/ 71 w 146"/>
              <a:gd name="T21" fmla="*/ 0 h 184"/>
              <a:gd name="T22" fmla="*/ 45 w 146"/>
              <a:gd name="T23" fmla="*/ 61 h 184"/>
              <a:gd name="T24" fmla="*/ 0 w 146"/>
              <a:gd name="T25" fmla="*/ 176 h 184"/>
              <a:gd name="T26" fmla="*/ 146 w 146"/>
              <a:gd name="T27" fmla="*/ 176 h 184"/>
              <a:gd name="T28" fmla="*/ 71 w 146"/>
              <a:gd name="T29" fmla="*/ 6 h 184"/>
              <a:gd name="T30" fmla="*/ 82 w 146"/>
              <a:gd name="T31" fmla="*/ 16 h 184"/>
              <a:gd name="T32" fmla="*/ 96 w 146"/>
              <a:gd name="T33" fmla="*/ 75 h 184"/>
              <a:gd name="T34" fmla="*/ 96 w 146"/>
              <a:gd name="T35" fmla="*/ 75 h 184"/>
              <a:gd name="T36" fmla="*/ 90 w 146"/>
              <a:gd name="T37" fmla="*/ 107 h 184"/>
              <a:gd name="T38" fmla="*/ 111 w 146"/>
              <a:gd name="T39" fmla="*/ 107 h 184"/>
              <a:gd name="T40" fmla="*/ 99 w 146"/>
              <a:gd name="T41" fmla="*/ 70 h 184"/>
              <a:gd name="T42" fmla="*/ 98 w 146"/>
              <a:gd name="T43" fmla="*/ 66 h 184"/>
              <a:gd name="T44" fmla="*/ 86 w 146"/>
              <a:gd name="T45" fmla="*/ 122 h 184"/>
              <a:gd name="T46" fmla="*/ 85 w 146"/>
              <a:gd name="T47" fmla="*/ 106 h 184"/>
              <a:gd name="T48" fmla="*/ 75 w 146"/>
              <a:gd name="T49" fmla="*/ 106 h 184"/>
              <a:gd name="T50" fmla="*/ 65 w 146"/>
              <a:gd name="T51" fmla="*/ 106 h 184"/>
              <a:gd name="T52" fmla="*/ 60 w 146"/>
              <a:gd name="T53" fmla="*/ 100 h 184"/>
              <a:gd name="T54" fmla="*/ 81 w 146"/>
              <a:gd name="T55" fmla="*/ 120 h 184"/>
              <a:gd name="T56" fmla="*/ 64 w 146"/>
              <a:gd name="T57" fmla="*/ 111 h 184"/>
              <a:gd name="T58" fmla="*/ 53 w 146"/>
              <a:gd name="T59" fmla="*/ 94 h 184"/>
              <a:gd name="T60" fmla="*/ 53 w 146"/>
              <a:gd name="T61" fmla="*/ 94 h 184"/>
              <a:gd name="T62" fmla="*/ 7 w 146"/>
              <a:gd name="T63" fmla="*/ 98 h 184"/>
              <a:gd name="T64" fmla="*/ 32 w 146"/>
              <a:gd name="T65" fmla="*/ 112 h 184"/>
              <a:gd name="T66" fmla="*/ 11 w 146"/>
              <a:gd name="T67" fmla="*/ 94 h 184"/>
              <a:gd name="T68" fmla="*/ 48 w 146"/>
              <a:gd name="T69" fmla="*/ 69 h 184"/>
              <a:gd name="T70" fmla="*/ 28 w 146"/>
              <a:gd name="T71" fmla="*/ 102 h 184"/>
              <a:gd name="T72" fmla="*/ 50 w 146"/>
              <a:gd name="T73" fmla="*/ 100 h 184"/>
              <a:gd name="T74" fmla="*/ 59 w 146"/>
              <a:gd name="T75" fmla="*/ 111 h 184"/>
              <a:gd name="T76" fmla="*/ 43 w 146"/>
              <a:gd name="T77" fmla="*/ 117 h 184"/>
              <a:gd name="T78" fmla="*/ 39 w 146"/>
              <a:gd name="T79" fmla="*/ 120 h 184"/>
              <a:gd name="T80" fmla="*/ 5 w 146"/>
              <a:gd name="T81" fmla="*/ 176 h 184"/>
              <a:gd name="T82" fmla="*/ 116 w 146"/>
              <a:gd name="T83" fmla="*/ 159 h 184"/>
              <a:gd name="T84" fmla="*/ 112 w 146"/>
              <a:gd name="T85" fmla="*/ 163 h 184"/>
              <a:gd name="T86" fmla="*/ 11 w 146"/>
              <a:gd name="T87" fmla="*/ 178 h 184"/>
              <a:gd name="T88" fmla="*/ 75 w 146"/>
              <a:gd name="T89" fmla="*/ 137 h 184"/>
              <a:gd name="T90" fmla="*/ 106 w 146"/>
              <a:gd name="T91" fmla="*/ 155 h 184"/>
              <a:gd name="T92" fmla="*/ 86 w 146"/>
              <a:gd name="T93" fmla="*/ 138 h 184"/>
              <a:gd name="T94" fmla="*/ 140 w 146"/>
              <a:gd name="T95" fmla="*/ 176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6" h="184">
                <a:moveTo>
                  <a:pt x="73" y="38"/>
                </a:moveTo>
                <a:cubicBezTo>
                  <a:pt x="65" y="38"/>
                  <a:pt x="58" y="44"/>
                  <a:pt x="58" y="52"/>
                </a:cubicBezTo>
                <a:cubicBezTo>
                  <a:pt x="58" y="60"/>
                  <a:pt x="65" y="66"/>
                  <a:pt x="73" y="66"/>
                </a:cubicBezTo>
                <a:cubicBezTo>
                  <a:pt x="81" y="66"/>
                  <a:pt x="87" y="60"/>
                  <a:pt x="87" y="52"/>
                </a:cubicBezTo>
                <a:cubicBezTo>
                  <a:pt x="87" y="44"/>
                  <a:pt x="81" y="38"/>
                  <a:pt x="73" y="38"/>
                </a:cubicBezTo>
                <a:close/>
                <a:moveTo>
                  <a:pt x="73" y="61"/>
                </a:moveTo>
                <a:cubicBezTo>
                  <a:pt x="68" y="61"/>
                  <a:pt x="64" y="57"/>
                  <a:pt x="64" y="52"/>
                </a:cubicBezTo>
                <a:cubicBezTo>
                  <a:pt x="64" y="47"/>
                  <a:pt x="68" y="43"/>
                  <a:pt x="73" y="43"/>
                </a:cubicBezTo>
                <a:cubicBezTo>
                  <a:pt x="78" y="43"/>
                  <a:pt x="82" y="47"/>
                  <a:pt x="82" y="52"/>
                </a:cubicBezTo>
                <a:cubicBezTo>
                  <a:pt x="82" y="57"/>
                  <a:pt x="78" y="61"/>
                  <a:pt x="73" y="61"/>
                </a:cubicBezTo>
                <a:close/>
                <a:moveTo>
                  <a:pt x="142" y="90"/>
                </a:moveTo>
                <a:cubicBezTo>
                  <a:pt x="128" y="80"/>
                  <a:pt x="114" y="70"/>
                  <a:pt x="100" y="61"/>
                </a:cubicBezTo>
                <a:cubicBezTo>
                  <a:pt x="99" y="60"/>
                  <a:pt x="98" y="59"/>
                  <a:pt x="98" y="58"/>
                </a:cubicBezTo>
                <a:cubicBezTo>
                  <a:pt x="98" y="52"/>
                  <a:pt x="98" y="46"/>
                  <a:pt x="97" y="40"/>
                </a:cubicBezTo>
                <a:cubicBezTo>
                  <a:pt x="97" y="38"/>
                  <a:pt x="96" y="37"/>
                  <a:pt x="94" y="37"/>
                </a:cubicBezTo>
                <a:cubicBezTo>
                  <a:pt x="93" y="38"/>
                  <a:pt x="92" y="39"/>
                  <a:pt x="92" y="41"/>
                </a:cubicBezTo>
                <a:cubicBezTo>
                  <a:pt x="92" y="41"/>
                  <a:pt x="92" y="41"/>
                  <a:pt x="92" y="41"/>
                </a:cubicBezTo>
                <a:cubicBezTo>
                  <a:pt x="93" y="48"/>
                  <a:pt x="94" y="55"/>
                  <a:pt x="93" y="62"/>
                </a:cubicBezTo>
                <a:cubicBezTo>
                  <a:pt x="91" y="70"/>
                  <a:pt x="90" y="77"/>
                  <a:pt x="89" y="84"/>
                </a:cubicBezTo>
                <a:cubicBezTo>
                  <a:pt x="88" y="87"/>
                  <a:pt x="87" y="91"/>
                  <a:pt x="87" y="94"/>
                </a:cubicBezTo>
                <a:cubicBezTo>
                  <a:pt x="59" y="94"/>
                  <a:pt x="59" y="94"/>
                  <a:pt x="59" y="94"/>
                </a:cubicBezTo>
                <a:cubicBezTo>
                  <a:pt x="58" y="89"/>
                  <a:pt x="57" y="84"/>
                  <a:pt x="56" y="79"/>
                </a:cubicBezTo>
                <a:cubicBezTo>
                  <a:pt x="54" y="72"/>
                  <a:pt x="52" y="64"/>
                  <a:pt x="52" y="56"/>
                </a:cubicBezTo>
                <a:cubicBezTo>
                  <a:pt x="52" y="44"/>
                  <a:pt x="54" y="33"/>
                  <a:pt x="59" y="23"/>
                </a:cubicBezTo>
                <a:cubicBezTo>
                  <a:pt x="60" y="22"/>
                  <a:pt x="60" y="21"/>
                  <a:pt x="61" y="22"/>
                </a:cubicBezTo>
                <a:cubicBezTo>
                  <a:pt x="69" y="22"/>
                  <a:pt x="77" y="22"/>
                  <a:pt x="84" y="22"/>
                </a:cubicBezTo>
                <a:cubicBezTo>
                  <a:pt x="85" y="22"/>
                  <a:pt x="86" y="22"/>
                  <a:pt x="86" y="22"/>
                </a:cubicBezTo>
                <a:cubicBezTo>
                  <a:pt x="87" y="24"/>
                  <a:pt x="87" y="26"/>
                  <a:pt x="88" y="28"/>
                </a:cubicBezTo>
                <a:cubicBezTo>
                  <a:pt x="89" y="30"/>
                  <a:pt x="90" y="31"/>
                  <a:pt x="92" y="30"/>
                </a:cubicBezTo>
                <a:cubicBezTo>
                  <a:pt x="94" y="30"/>
                  <a:pt x="94" y="28"/>
                  <a:pt x="93" y="26"/>
                </a:cubicBezTo>
                <a:cubicBezTo>
                  <a:pt x="90" y="18"/>
                  <a:pt x="86" y="11"/>
                  <a:pt x="80" y="4"/>
                </a:cubicBezTo>
                <a:cubicBezTo>
                  <a:pt x="79" y="2"/>
                  <a:pt x="77" y="1"/>
                  <a:pt x="74" y="0"/>
                </a:cubicBezTo>
                <a:cubicBezTo>
                  <a:pt x="71" y="0"/>
                  <a:pt x="71" y="0"/>
                  <a:pt x="71" y="0"/>
                </a:cubicBezTo>
                <a:cubicBezTo>
                  <a:pt x="68" y="1"/>
                  <a:pt x="67" y="2"/>
                  <a:pt x="65" y="5"/>
                </a:cubicBezTo>
                <a:cubicBezTo>
                  <a:pt x="52" y="20"/>
                  <a:pt x="46" y="37"/>
                  <a:pt x="47" y="57"/>
                </a:cubicBezTo>
                <a:cubicBezTo>
                  <a:pt x="47" y="59"/>
                  <a:pt x="47" y="60"/>
                  <a:pt x="45" y="61"/>
                </a:cubicBezTo>
                <a:cubicBezTo>
                  <a:pt x="31" y="71"/>
                  <a:pt x="17" y="80"/>
                  <a:pt x="3" y="90"/>
                </a:cubicBezTo>
                <a:cubicBezTo>
                  <a:pt x="1" y="92"/>
                  <a:pt x="0" y="94"/>
                  <a:pt x="0" y="97"/>
                </a:cubicBezTo>
                <a:cubicBezTo>
                  <a:pt x="0" y="123"/>
                  <a:pt x="0" y="149"/>
                  <a:pt x="0" y="176"/>
                </a:cubicBezTo>
                <a:cubicBezTo>
                  <a:pt x="0" y="180"/>
                  <a:pt x="3" y="184"/>
                  <a:pt x="8" y="184"/>
                </a:cubicBezTo>
                <a:cubicBezTo>
                  <a:pt x="51" y="184"/>
                  <a:pt x="94" y="184"/>
                  <a:pt x="138" y="184"/>
                </a:cubicBezTo>
                <a:cubicBezTo>
                  <a:pt x="143" y="184"/>
                  <a:pt x="146" y="181"/>
                  <a:pt x="146" y="176"/>
                </a:cubicBezTo>
                <a:cubicBezTo>
                  <a:pt x="146" y="149"/>
                  <a:pt x="146" y="123"/>
                  <a:pt x="146" y="97"/>
                </a:cubicBezTo>
                <a:cubicBezTo>
                  <a:pt x="146" y="94"/>
                  <a:pt x="145" y="92"/>
                  <a:pt x="142" y="90"/>
                </a:cubicBezTo>
                <a:close/>
                <a:moveTo>
                  <a:pt x="71" y="6"/>
                </a:moveTo>
                <a:cubicBezTo>
                  <a:pt x="72" y="5"/>
                  <a:pt x="74" y="5"/>
                  <a:pt x="75" y="6"/>
                </a:cubicBezTo>
                <a:cubicBezTo>
                  <a:pt x="77" y="9"/>
                  <a:pt x="80" y="13"/>
                  <a:pt x="82" y="16"/>
                </a:cubicBezTo>
                <a:cubicBezTo>
                  <a:pt x="82" y="16"/>
                  <a:pt x="82" y="16"/>
                  <a:pt x="82" y="16"/>
                </a:cubicBezTo>
                <a:cubicBezTo>
                  <a:pt x="63" y="16"/>
                  <a:pt x="63" y="16"/>
                  <a:pt x="63" y="16"/>
                </a:cubicBezTo>
                <a:cubicBezTo>
                  <a:pt x="65" y="12"/>
                  <a:pt x="68" y="9"/>
                  <a:pt x="71" y="6"/>
                </a:cubicBezTo>
                <a:close/>
                <a:moveTo>
                  <a:pt x="96" y="75"/>
                </a:moveTo>
                <a:cubicBezTo>
                  <a:pt x="106" y="77"/>
                  <a:pt x="113" y="89"/>
                  <a:pt x="112" y="101"/>
                </a:cubicBezTo>
                <a:cubicBezTo>
                  <a:pt x="106" y="97"/>
                  <a:pt x="100" y="94"/>
                  <a:pt x="92" y="94"/>
                </a:cubicBezTo>
                <a:cubicBezTo>
                  <a:pt x="94" y="88"/>
                  <a:pt x="95" y="81"/>
                  <a:pt x="96" y="75"/>
                </a:cubicBezTo>
                <a:close/>
                <a:moveTo>
                  <a:pt x="87" y="112"/>
                </a:moveTo>
                <a:cubicBezTo>
                  <a:pt x="87" y="111"/>
                  <a:pt x="87" y="111"/>
                  <a:pt x="88" y="111"/>
                </a:cubicBezTo>
                <a:cubicBezTo>
                  <a:pt x="88" y="110"/>
                  <a:pt x="89" y="109"/>
                  <a:pt x="90" y="107"/>
                </a:cubicBezTo>
                <a:cubicBezTo>
                  <a:pt x="90" y="105"/>
                  <a:pt x="91" y="102"/>
                  <a:pt x="91" y="100"/>
                </a:cubicBezTo>
                <a:cubicBezTo>
                  <a:pt x="96" y="99"/>
                  <a:pt x="101" y="101"/>
                  <a:pt x="106" y="103"/>
                </a:cubicBezTo>
                <a:cubicBezTo>
                  <a:pt x="107" y="104"/>
                  <a:pt x="109" y="105"/>
                  <a:pt x="111" y="107"/>
                </a:cubicBezTo>
                <a:cubicBezTo>
                  <a:pt x="114" y="108"/>
                  <a:pt x="117" y="107"/>
                  <a:pt x="117" y="103"/>
                </a:cubicBezTo>
                <a:cubicBezTo>
                  <a:pt x="118" y="97"/>
                  <a:pt x="118" y="91"/>
                  <a:pt x="115" y="86"/>
                </a:cubicBezTo>
                <a:cubicBezTo>
                  <a:pt x="112" y="78"/>
                  <a:pt x="107" y="73"/>
                  <a:pt x="99" y="70"/>
                </a:cubicBezTo>
                <a:cubicBezTo>
                  <a:pt x="98" y="70"/>
                  <a:pt x="98" y="70"/>
                  <a:pt x="97" y="69"/>
                </a:cubicBezTo>
                <a:cubicBezTo>
                  <a:pt x="97" y="69"/>
                  <a:pt x="97" y="68"/>
                  <a:pt x="97" y="68"/>
                </a:cubicBezTo>
                <a:cubicBezTo>
                  <a:pt x="97" y="67"/>
                  <a:pt x="98" y="66"/>
                  <a:pt x="98" y="66"/>
                </a:cubicBezTo>
                <a:cubicBezTo>
                  <a:pt x="111" y="75"/>
                  <a:pt x="124" y="84"/>
                  <a:pt x="137" y="93"/>
                </a:cubicBezTo>
                <a:cubicBezTo>
                  <a:pt x="119" y="105"/>
                  <a:pt x="102" y="117"/>
                  <a:pt x="84" y="129"/>
                </a:cubicBezTo>
                <a:cubicBezTo>
                  <a:pt x="85" y="127"/>
                  <a:pt x="85" y="124"/>
                  <a:pt x="86" y="122"/>
                </a:cubicBezTo>
                <a:cubicBezTo>
                  <a:pt x="86" y="119"/>
                  <a:pt x="86" y="115"/>
                  <a:pt x="87" y="112"/>
                </a:cubicBezTo>
                <a:close/>
                <a:moveTo>
                  <a:pt x="86" y="100"/>
                </a:moveTo>
                <a:cubicBezTo>
                  <a:pt x="85" y="102"/>
                  <a:pt x="85" y="104"/>
                  <a:pt x="85" y="106"/>
                </a:cubicBezTo>
                <a:cubicBezTo>
                  <a:pt x="80" y="106"/>
                  <a:pt x="80" y="106"/>
                  <a:pt x="80" y="106"/>
                </a:cubicBezTo>
                <a:cubicBezTo>
                  <a:pt x="80" y="104"/>
                  <a:pt x="81" y="101"/>
                  <a:pt x="78" y="101"/>
                </a:cubicBezTo>
                <a:cubicBezTo>
                  <a:pt x="76" y="101"/>
                  <a:pt x="75" y="102"/>
                  <a:pt x="75" y="106"/>
                </a:cubicBezTo>
                <a:cubicBezTo>
                  <a:pt x="71" y="106"/>
                  <a:pt x="71" y="106"/>
                  <a:pt x="71" y="106"/>
                </a:cubicBezTo>
                <a:cubicBezTo>
                  <a:pt x="70" y="102"/>
                  <a:pt x="69" y="101"/>
                  <a:pt x="68" y="101"/>
                </a:cubicBezTo>
                <a:cubicBezTo>
                  <a:pt x="66" y="101"/>
                  <a:pt x="65" y="102"/>
                  <a:pt x="65" y="106"/>
                </a:cubicBezTo>
                <a:cubicBezTo>
                  <a:pt x="64" y="106"/>
                  <a:pt x="63" y="106"/>
                  <a:pt x="62" y="106"/>
                </a:cubicBezTo>
                <a:cubicBezTo>
                  <a:pt x="61" y="106"/>
                  <a:pt x="61" y="105"/>
                  <a:pt x="61" y="105"/>
                </a:cubicBezTo>
                <a:cubicBezTo>
                  <a:pt x="60" y="103"/>
                  <a:pt x="60" y="102"/>
                  <a:pt x="60" y="100"/>
                </a:cubicBezTo>
                <a:lnTo>
                  <a:pt x="86" y="100"/>
                </a:lnTo>
                <a:close/>
                <a:moveTo>
                  <a:pt x="81" y="113"/>
                </a:moveTo>
                <a:cubicBezTo>
                  <a:pt x="81" y="115"/>
                  <a:pt x="81" y="117"/>
                  <a:pt x="81" y="120"/>
                </a:cubicBezTo>
                <a:cubicBezTo>
                  <a:pt x="80" y="124"/>
                  <a:pt x="79" y="128"/>
                  <a:pt x="78" y="132"/>
                </a:cubicBezTo>
                <a:cubicBezTo>
                  <a:pt x="74" y="130"/>
                  <a:pt x="71" y="130"/>
                  <a:pt x="68" y="132"/>
                </a:cubicBezTo>
                <a:cubicBezTo>
                  <a:pt x="66" y="125"/>
                  <a:pt x="63" y="118"/>
                  <a:pt x="64" y="111"/>
                </a:cubicBezTo>
                <a:cubicBezTo>
                  <a:pt x="70" y="111"/>
                  <a:pt x="75" y="111"/>
                  <a:pt x="80" y="111"/>
                </a:cubicBezTo>
                <a:cubicBezTo>
                  <a:pt x="81" y="111"/>
                  <a:pt x="81" y="112"/>
                  <a:pt x="81" y="113"/>
                </a:cubicBezTo>
                <a:close/>
                <a:moveTo>
                  <a:pt x="53" y="94"/>
                </a:moveTo>
                <a:cubicBezTo>
                  <a:pt x="46" y="94"/>
                  <a:pt x="39" y="97"/>
                  <a:pt x="33" y="101"/>
                </a:cubicBezTo>
                <a:cubicBezTo>
                  <a:pt x="32" y="89"/>
                  <a:pt x="39" y="77"/>
                  <a:pt x="49" y="75"/>
                </a:cubicBezTo>
                <a:cubicBezTo>
                  <a:pt x="51" y="81"/>
                  <a:pt x="52" y="88"/>
                  <a:pt x="53" y="94"/>
                </a:cubicBezTo>
                <a:close/>
                <a:moveTo>
                  <a:pt x="5" y="176"/>
                </a:moveTo>
                <a:cubicBezTo>
                  <a:pt x="5" y="97"/>
                  <a:pt x="5" y="97"/>
                  <a:pt x="5" y="97"/>
                </a:cubicBezTo>
                <a:cubicBezTo>
                  <a:pt x="6" y="97"/>
                  <a:pt x="6" y="98"/>
                  <a:pt x="7" y="98"/>
                </a:cubicBezTo>
                <a:cubicBezTo>
                  <a:pt x="14" y="103"/>
                  <a:pt x="20" y="108"/>
                  <a:pt x="27" y="112"/>
                </a:cubicBezTo>
                <a:cubicBezTo>
                  <a:pt x="28" y="113"/>
                  <a:pt x="28" y="113"/>
                  <a:pt x="29" y="113"/>
                </a:cubicBezTo>
                <a:cubicBezTo>
                  <a:pt x="30" y="114"/>
                  <a:pt x="31" y="114"/>
                  <a:pt x="32" y="112"/>
                </a:cubicBezTo>
                <a:cubicBezTo>
                  <a:pt x="33" y="111"/>
                  <a:pt x="33" y="110"/>
                  <a:pt x="32" y="109"/>
                </a:cubicBezTo>
                <a:cubicBezTo>
                  <a:pt x="31" y="109"/>
                  <a:pt x="31" y="108"/>
                  <a:pt x="30" y="108"/>
                </a:cubicBezTo>
                <a:cubicBezTo>
                  <a:pt x="24" y="103"/>
                  <a:pt x="17" y="99"/>
                  <a:pt x="11" y="94"/>
                </a:cubicBezTo>
                <a:cubicBezTo>
                  <a:pt x="10" y="94"/>
                  <a:pt x="9" y="93"/>
                  <a:pt x="9" y="93"/>
                </a:cubicBezTo>
                <a:cubicBezTo>
                  <a:pt x="22" y="84"/>
                  <a:pt x="35" y="75"/>
                  <a:pt x="48" y="66"/>
                </a:cubicBezTo>
                <a:cubicBezTo>
                  <a:pt x="48" y="67"/>
                  <a:pt x="48" y="68"/>
                  <a:pt x="48" y="69"/>
                </a:cubicBezTo>
                <a:cubicBezTo>
                  <a:pt x="46" y="70"/>
                  <a:pt x="43" y="71"/>
                  <a:pt x="41" y="73"/>
                </a:cubicBezTo>
                <a:cubicBezTo>
                  <a:pt x="33" y="78"/>
                  <a:pt x="28" y="86"/>
                  <a:pt x="28" y="96"/>
                </a:cubicBezTo>
                <a:cubicBezTo>
                  <a:pt x="28" y="98"/>
                  <a:pt x="28" y="100"/>
                  <a:pt x="28" y="102"/>
                </a:cubicBezTo>
                <a:cubicBezTo>
                  <a:pt x="28" y="104"/>
                  <a:pt x="28" y="106"/>
                  <a:pt x="30" y="107"/>
                </a:cubicBezTo>
                <a:cubicBezTo>
                  <a:pt x="32" y="108"/>
                  <a:pt x="34" y="107"/>
                  <a:pt x="35" y="106"/>
                </a:cubicBezTo>
                <a:cubicBezTo>
                  <a:pt x="40" y="103"/>
                  <a:pt x="44" y="101"/>
                  <a:pt x="50" y="100"/>
                </a:cubicBezTo>
                <a:cubicBezTo>
                  <a:pt x="51" y="100"/>
                  <a:pt x="53" y="100"/>
                  <a:pt x="54" y="99"/>
                </a:cubicBezTo>
                <a:cubicBezTo>
                  <a:pt x="55" y="102"/>
                  <a:pt x="55" y="104"/>
                  <a:pt x="55" y="106"/>
                </a:cubicBezTo>
                <a:cubicBezTo>
                  <a:pt x="56" y="108"/>
                  <a:pt x="56" y="110"/>
                  <a:pt x="59" y="111"/>
                </a:cubicBezTo>
                <a:cubicBezTo>
                  <a:pt x="58" y="117"/>
                  <a:pt x="60" y="123"/>
                  <a:pt x="61" y="129"/>
                </a:cubicBezTo>
                <a:cubicBezTo>
                  <a:pt x="61" y="129"/>
                  <a:pt x="60" y="129"/>
                  <a:pt x="60" y="128"/>
                </a:cubicBezTo>
                <a:cubicBezTo>
                  <a:pt x="54" y="124"/>
                  <a:pt x="49" y="121"/>
                  <a:pt x="43" y="117"/>
                </a:cubicBezTo>
                <a:cubicBezTo>
                  <a:pt x="43" y="116"/>
                  <a:pt x="42" y="116"/>
                  <a:pt x="42" y="116"/>
                </a:cubicBezTo>
                <a:cubicBezTo>
                  <a:pt x="40" y="115"/>
                  <a:pt x="39" y="115"/>
                  <a:pt x="38" y="117"/>
                </a:cubicBezTo>
                <a:cubicBezTo>
                  <a:pt x="37" y="118"/>
                  <a:pt x="37" y="119"/>
                  <a:pt x="39" y="120"/>
                </a:cubicBezTo>
                <a:cubicBezTo>
                  <a:pt x="40" y="122"/>
                  <a:pt x="42" y="123"/>
                  <a:pt x="44" y="124"/>
                </a:cubicBezTo>
                <a:cubicBezTo>
                  <a:pt x="50" y="128"/>
                  <a:pt x="56" y="132"/>
                  <a:pt x="62" y="136"/>
                </a:cubicBezTo>
                <a:cubicBezTo>
                  <a:pt x="43" y="149"/>
                  <a:pt x="24" y="162"/>
                  <a:pt x="5" y="176"/>
                </a:cubicBezTo>
                <a:close/>
                <a:moveTo>
                  <a:pt x="140" y="176"/>
                </a:moveTo>
                <a:cubicBezTo>
                  <a:pt x="140" y="175"/>
                  <a:pt x="139" y="175"/>
                  <a:pt x="138" y="174"/>
                </a:cubicBezTo>
                <a:cubicBezTo>
                  <a:pt x="131" y="169"/>
                  <a:pt x="124" y="164"/>
                  <a:pt x="116" y="159"/>
                </a:cubicBezTo>
                <a:cubicBezTo>
                  <a:pt x="115" y="158"/>
                  <a:pt x="114" y="158"/>
                  <a:pt x="114" y="158"/>
                </a:cubicBezTo>
                <a:cubicBezTo>
                  <a:pt x="113" y="158"/>
                  <a:pt x="112" y="159"/>
                  <a:pt x="111" y="160"/>
                </a:cubicBezTo>
                <a:cubicBezTo>
                  <a:pt x="111" y="161"/>
                  <a:pt x="112" y="162"/>
                  <a:pt x="112" y="163"/>
                </a:cubicBezTo>
                <a:cubicBezTo>
                  <a:pt x="115" y="164"/>
                  <a:pt x="117" y="166"/>
                  <a:pt x="119" y="167"/>
                </a:cubicBezTo>
                <a:cubicBezTo>
                  <a:pt x="124" y="171"/>
                  <a:pt x="129" y="174"/>
                  <a:pt x="134" y="178"/>
                </a:cubicBezTo>
                <a:cubicBezTo>
                  <a:pt x="11" y="178"/>
                  <a:pt x="11" y="178"/>
                  <a:pt x="11" y="178"/>
                </a:cubicBezTo>
                <a:cubicBezTo>
                  <a:pt x="14" y="176"/>
                  <a:pt x="16" y="175"/>
                  <a:pt x="18" y="173"/>
                </a:cubicBezTo>
                <a:cubicBezTo>
                  <a:pt x="36" y="161"/>
                  <a:pt x="53" y="149"/>
                  <a:pt x="70" y="137"/>
                </a:cubicBezTo>
                <a:cubicBezTo>
                  <a:pt x="72" y="135"/>
                  <a:pt x="73" y="135"/>
                  <a:pt x="75" y="137"/>
                </a:cubicBezTo>
                <a:cubicBezTo>
                  <a:pt x="84" y="143"/>
                  <a:pt x="92" y="149"/>
                  <a:pt x="101" y="155"/>
                </a:cubicBezTo>
                <a:cubicBezTo>
                  <a:pt x="101" y="155"/>
                  <a:pt x="101" y="155"/>
                  <a:pt x="102" y="155"/>
                </a:cubicBezTo>
                <a:cubicBezTo>
                  <a:pt x="103" y="156"/>
                  <a:pt x="105" y="156"/>
                  <a:pt x="106" y="155"/>
                </a:cubicBezTo>
                <a:cubicBezTo>
                  <a:pt x="107" y="154"/>
                  <a:pt x="106" y="152"/>
                  <a:pt x="105" y="151"/>
                </a:cubicBezTo>
                <a:cubicBezTo>
                  <a:pt x="104" y="150"/>
                  <a:pt x="103" y="150"/>
                  <a:pt x="102" y="149"/>
                </a:cubicBezTo>
                <a:cubicBezTo>
                  <a:pt x="96" y="145"/>
                  <a:pt x="91" y="141"/>
                  <a:pt x="86" y="138"/>
                </a:cubicBezTo>
                <a:cubicBezTo>
                  <a:pt x="85" y="137"/>
                  <a:pt x="84" y="137"/>
                  <a:pt x="84" y="136"/>
                </a:cubicBezTo>
                <a:cubicBezTo>
                  <a:pt x="103" y="123"/>
                  <a:pt x="121" y="110"/>
                  <a:pt x="140" y="97"/>
                </a:cubicBezTo>
                <a:lnTo>
                  <a:pt x="140" y="176"/>
                </a:lnTo>
                <a:close/>
              </a:path>
            </a:pathLst>
          </a:custGeom>
          <a:solidFill>
            <a:schemeClr val="bg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15" name="TextBox 35"/>
          <p:cNvSpPr txBox="1"/>
          <p:nvPr/>
        </p:nvSpPr>
        <p:spPr>
          <a:xfrm>
            <a:off x="6795059" y="1768202"/>
            <a:ext cx="1210588"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品牌方管理</a:t>
            </a:r>
            <a:endParaRPr lang="en-US" sz="1500" b="1" dirty="0">
              <a:latin typeface="微软雅黑" panose="020B0503020204020204" pitchFamily="34" charset="-122"/>
              <a:ea typeface="微软雅黑" panose="020B0503020204020204" pitchFamily="34" charset="-122"/>
            </a:endParaRPr>
          </a:p>
        </p:txBody>
      </p:sp>
      <p:sp>
        <p:nvSpPr>
          <p:cNvPr id="16" name="Subtitle 2"/>
          <p:cNvSpPr txBox="1"/>
          <p:nvPr/>
        </p:nvSpPr>
        <p:spPr>
          <a:xfrm>
            <a:off x="6785287" y="2139084"/>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渠道参数</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结算规则等</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TextBox 37"/>
          <p:cNvSpPr txBox="1"/>
          <p:nvPr/>
        </p:nvSpPr>
        <p:spPr>
          <a:xfrm>
            <a:off x="7704990" y="2757524"/>
            <a:ext cx="2129109"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门店管理</a:t>
            </a:r>
            <a:r>
              <a:rPr kumimoji="1" lang="en-US" altLang="zh-CN" sz="1600" b="1" dirty="0">
                <a:latin typeface="微软雅黑" panose="020B0503020204020204" pitchFamily="34" charset="-122"/>
                <a:ea typeface="微软雅黑" panose="020B0503020204020204" pitchFamily="34" charset="-122"/>
              </a:rPr>
              <a:t>/</a:t>
            </a:r>
            <a:r>
              <a:rPr kumimoji="1" lang="zh-CN" altLang="en-US" sz="1600" b="1" dirty="0">
                <a:latin typeface="微软雅黑" panose="020B0503020204020204" pitchFamily="34" charset="-122"/>
                <a:ea typeface="微软雅黑" panose="020B0503020204020204" pitchFamily="34" charset="-122"/>
              </a:rPr>
              <a:t>供应商管理</a:t>
            </a:r>
            <a:endParaRPr lang="en-US" sz="1500" b="1" dirty="0">
              <a:latin typeface="微软雅黑" panose="020B0503020204020204" pitchFamily="34" charset="-122"/>
              <a:ea typeface="微软雅黑" panose="020B0503020204020204" pitchFamily="34" charset="-122"/>
            </a:endParaRPr>
          </a:p>
        </p:txBody>
      </p:sp>
      <p:sp>
        <p:nvSpPr>
          <p:cNvPr id="18" name="Subtitle 2"/>
          <p:cNvSpPr txBox="1"/>
          <p:nvPr/>
        </p:nvSpPr>
        <p:spPr>
          <a:xfrm>
            <a:off x="7702609" y="3166781"/>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银行子账号线上开户、信息变更、抽佣费率等</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9" name="TextBox 39"/>
          <p:cNvSpPr txBox="1"/>
          <p:nvPr/>
        </p:nvSpPr>
        <p:spPr>
          <a:xfrm>
            <a:off x="8842566" y="3883883"/>
            <a:ext cx="1005403"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订单管理</a:t>
            </a:r>
            <a:endParaRPr lang="en-US" sz="1500" b="1" dirty="0">
              <a:latin typeface="微软雅黑" panose="020B0503020204020204" pitchFamily="34" charset="-122"/>
              <a:ea typeface="微软雅黑" panose="020B0503020204020204" pitchFamily="34" charset="-122"/>
            </a:endParaRPr>
          </a:p>
        </p:txBody>
      </p:sp>
      <p:sp>
        <p:nvSpPr>
          <p:cNvPr id="20" name="Subtitle 2"/>
          <p:cNvSpPr txBox="1"/>
          <p:nvPr/>
        </p:nvSpPr>
        <p:spPr>
          <a:xfrm>
            <a:off x="8859793" y="4255491"/>
            <a:ext cx="3350277"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kumimoji="1" lang="zh-CN" altLang="en-US" sz="1400" dirty="0">
                <a:latin typeface="微软雅黑" panose="020B0503020204020204" pitchFamily="34" charset="-122"/>
                <a:ea typeface="微软雅黑" panose="020B0503020204020204" pitchFamily="34" charset="-122"/>
              </a:rPr>
              <a:t>渠道收款订单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储值卡订单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供应链支付订单</a:t>
            </a:r>
            <a:endParaRPr kumimoji="1" lang="zh-CN" altLang="en-US" sz="1400" dirty="0">
              <a:latin typeface="微软雅黑" panose="020B0503020204020204" pitchFamily="34" charset="-122"/>
              <a:ea typeface="微软雅黑" panose="020B0503020204020204" pitchFamily="34" charset="-122"/>
            </a:endParaRPr>
          </a:p>
        </p:txBody>
      </p:sp>
      <p:sp>
        <p:nvSpPr>
          <p:cNvPr id="21" name="TextBox 41"/>
          <p:cNvSpPr txBox="1"/>
          <p:nvPr/>
        </p:nvSpPr>
        <p:spPr>
          <a:xfrm>
            <a:off x="7704990" y="4927573"/>
            <a:ext cx="1005403" cy="338554"/>
          </a:xfrm>
          <a:prstGeom prst="rect">
            <a:avLst/>
          </a:prstGeom>
          <a:noFill/>
        </p:spPr>
        <p:txBody>
          <a:bodyPr wrap="none" rtlCol="0">
            <a:spAutoFit/>
          </a:bodyPr>
          <a:lstStyle/>
          <a:p>
            <a:r>
              <a:rPr kumimoji="1" lang="zh-CN" altLang="en-US" sz="1600" b="1" dirty="0">
                <a:latin typeface="微软雅黑" panose="020B0503020204020204" pitchFamily="34" charset="-122"/>
                <a:ea typeface="微软雅黑" panose="020B0503020204020204" pitchFamily="34" charset="-122"/>
              </a:rPr>
              <a:t>对账管理</a:t>
            </a:r>
            <a:endParaRPr lang="en-US" sz="1500" b="1" dirty="0">
              <a:latin typeface="微软雅黑" panose="020B0503020204020204" pitchFamily="34" charset="-122"/>
              <a:ea typeface="微软雅黑" panose="020B0503020204020204" pitchFamily="34" charset="-122"/>
            </a:endParaRPr>
          </a:p>
        </p:txBody>
      </p:sp>
      <p:sp>
        <p:nvSpPr>
          <p:cNvPr id="22" name="Subtitle 2"/>
          <p:cNvSpPr txBox="1"/>
          <p:nvPr/>
        </p:nvSpPr>
        <p:spPr>
          <a:xfrm>
            <a:off x="7702609" y="5298870"/>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渠道对账</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门店对账</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TextBox 43"/>
          <p:cNvSpPr txBox="1"/>
          <p:nvPr/>
        </p:nvSpPr>
        <p:spPr>
          <a:xfrm>
            <a:off x="6793157" y="5925217"/>
            <a:ext cx="954107" cy="32316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结算管理</a:t>
            </a:r>
            <a:endParaRPr lang="en-US" sz="1500" b="1" dirty="0">
              <a:latin typeface="微软雅黑" panose="020B0503020204020204" pitchFamily="34" charset="-122"/>
              <a:ea typeface="微软雅黑" panose="020B0503020204020204" pitchFamily="34" charset="-122"/>
            </a:endParaRPr>
          </a:p>
        </p:txBody>
      </p:sp>
      <p:sp>
        <p:nvSpPr>
          <p:cNvPr id="24" name="Subtitle 2"/>
          <p:cNvSpPr txBox="1"/>
          <p:nvPr/>
        </p:nvSpPr>
        <p:spPr>
          <a:xfrm>
            <a:off x="6790776" y="6277905"/>
            <a:ext cx="4247641" cy="52894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1500"/>
              </a:lnSpc>
              <a:spcBef>
                <a:spcPts val="0"/>
              </a:spcBef>
              <a:buNone/>
            </a:pPr>
            <a:r>
              <a:rPr kumimoji="1" lang="zh-CN" altLang="en-US" sz="1400" dirty="0">
                <a:latin typeface="微软雅黑" panose="020B0503020204020204" pitchFamily="34" charset="-122"/>
                <a:ea typeface="微软雅黑" panose="020B0503020204020204" pitchFamily="34" charset="-122"/>
              </a:rPr>
              <a:t>门店结算单</a:t>
            </a:r>
            <a:r>
              <a:rPr kumimoji="1" lang="en-US" altLang="zh-CN" sz="1400" dirty="0">
                <a:latin typeface="微软雅黑" panose="020B0503020204020204" pitchFamily="34" charset="-122"/>
                <a:ea typeface="微软雅黑" panose="020B0503020204020204" pitchFamily="34" charset="-122"/>
              </a:rPr>
              <a:t>/</a:t>
            </a:r>
            <a:r>
              <a:rPr kumimoji="1" lang="zh-CN" altLang="en-US" sz="1400" dirty="0">
                <a:latin typeface="微软雅黑" panose="020B0503020204020204" pitchFamily="34" charset="-122"/>
                <a:ea typeface="微软雅黑" panose="020B0503020204020204" pitchFamily="34" charset="-122"/>
              </a:rPr>
              <a:t>资金结算管理。</a:t>
            </a:r>
            <a:endParaRPr 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820576" y="1171665"/>
            <a:ext cx="10582638" cy="646331"/>
          </a:xfrm>
          <a:prstGeom prst="rect">
            <a:avLst/>
          </a:prstGeom>
          <a:noFill/>
        </p:spPr>
        <p:txBody>
          <a:bodyPr wrap="square" rtlCol="0">
            <a:spAutoFit/>
          </a:bodyPr>
          <a:lstStyle/>
          <a:p>
            <a:r>
              <a:rPr kumimoji="1" lang="zh-CN" altLang="en-US" sz="3600" b="1" dirty="0">
                <a:latin typeface="微软雅黑" panose="020B0503020204020204" pitchFamily="34" charset="-122"/>
                <a:ea typeface="微软雅黑" panose="020B0503020204020204" pitchFamily="34" charset="-122"/>
              </a:rPr>
              <a:t>金小满</a:t>
            </a:r>
            <a:r>
              <a:rPr kumimoji="1" lang="zh-CN" altLang="en-US" dirty="0">
                <a:latin typeface="微软雅黑" panose="020B0503020204020204" pitchFamily="34" charset="-122"/>
                <a:ea typeface="微软雅黑" panose="020B0503020204020204" pitchFamily="34" charset="-122"/>
              </a:rPr>
              <a:t>，</a:t>
            </a:r>
            <a:r>
              <a:rPr kumimoji="1" lang="zh-CN" altLang="en-US" b="1" dirty="0">
                <a:latin typeface="微软雅黑" panose="020B0503020204020204" pitchFamily="34" charset="-122"/>
                <a:ea typeface="微软雅黑" panose="020B0503020204020204" pitchFamily="34" charset="-122"/>
              </a:rPr>
              <a:t>面向</a:t>
            </a:r>
            <a:r>
              <a:rPr lang="zh-CN" altLang="en-US" b="1" dirty="0">
                <a:latin typeface="微软雅黑" panose="020B0503020204020204" pitchFamily="34" charset="-122"/>
                <a:ea typeface="微软雅黑" panose="020B0503020204020204" pitchFamily="34" charset="-122"/>
              </a:rPr>
              <a:t>平台型、集团型、加盟连锁型企业</a:t>
            </a:r>
            <a:r>
              <a:rPr kumimoji="1" lang="zh-CN" altLang="en-US" b="1" dirty="0">
                <a:latin typeface="微软雅黑" panose="020B0503020204020204" pitchFamily="34" charset="-122"/>
                <a:ea typeface="微软雅黑" panose="020B0503020204020204" pitchFamily="34" charset="-122"/>
              </a:rPr>
              <a:t>客户</a:t>
            </a:r>
            <a:r>
              <a:rPr kumimoji="1" lang="zh-CN" altLang="en-US" dirty="0">
                <a:latin typeface="微软雅黑" panose="020B0503020204020204" pitchFamily="34" charset="-122"/>
                <a:ea typeface="微软雅黑" panose="020B0503020204020204" pitchFamily="34" charset="-122"/>
              </a:rPr>
              <a:t>，客户</a:t>
            </a:r>
            <a:r>
              <a:rPr kumimoji="1" lang="zh-CN" altLang="en-US" b="1" dirty="0">
                <a:solidFill>
                  <a:srgbClr val="0962AD"/>
                </a:solidFill>
                <a:latin typeface="微软雅黑" panose="020B0503020204020204" pitchFamily="34" charset="-122"/>
                <a:ea typeface="微软雅黑" panose="020B0503020204020204" pitchFamily="34" charset="-122"/>
              </a:rPr>
              <a:t>无需对接，即开即用</a:t>
            </a:r>
            <a:r>
              <a:rPr kumimoji="1" lang="zh-CN" altLang="en-US" b="1" dirty="0">
                <a:latin typeface="微软雅黑" panose="020B0503020204020204" pitchFamily="34" charset="-122"/>
                <a:ea typeface="微软雅黑" panose="020B0503020204020204" pitchFamily="34" charset="-122"/>
              </a:rPr>
              <a:t>。</a:t>
            </a:r>
            <a:endParaRPr kumimoji="1" lang="zh-CN" altLang="en-US" b="1" dirty="0">
              <a:latin typeface="微软雅黑" panose="020B0503020204020204" pitchFamily="34" charset="-122"/>
              <a:ea typeface="微软雅黑" panose="020B0503020204020204" pitchFamily="34" charset="-122"/>
            </a:endParaRPr>
          </a:p>
        </p:txBody>
      </p:sp>
      <p:sp>
        <p:nvSpPr>
          <p:cNvPr id="26" name="Freeform 18"/>
          <p:cNvSpPr/>
          <p:nvPr/>
        </p:nvSpPr>
        <p:spPr bwMode="auto">
          <a:xfrm>
            <a:off x="4271152" y="2354973"/>
            <a:ext cx="1104854" cy="510846"/>
          </a:xfrm>
          <a:custGeom>
            <a:avLst/>
            <a:gdLst>
              <a:gd name="T0" fmla="*/ 744 w 744"/>
              <a:gd name="T1" fmla="*/ 0 h 344"/>
              <a:gd name="T2" fmla="*/ 292 w 744"/>
              <a:gd name="T3" fmla="*/ 0 h 344"/>
              <a:gd name="T4" fmla="*/ 0 w 744"/>
              <a:gd name="T5" fmla="*/ 344 h 344"/>
            </a:gdLst>
            <a:ahLst/>
            <a:cxnLst>
              <a:cxn ang="0">
                <a:pos x="T0" y="T1"/>
              </a:cxn>
              <a:cxn ang="0">
                <a:pos x="T2" y="T3"/>
              </a:cxn>
              <a:cxn ang="0">
                <a:pos x="T4" y="T5"/>
              </a:cxn>
            </a:cxnLst>
            <a:rect l="0" t="0" r="r" b="b"/>
            <a:pathLst>
              <a:path w="744" h="344">
                <a:moveTo>
                  <a:pt x="744" y="0"/>
                </a:moveTo>
                <a:lnTo>
                  <a:pt x="292" y="0"/>
                </a:lnTo>
                <a:lnTo>
                  <a:pt x="0" y="344"/>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7" name="Freeform 19"/>
          <p:cNvSpPr/>
          <p:nvPr/>
        </p:nvSpPr>
        <p:spPr bwMode="auto">
          <a:xfrm>
            <a:off x="5179983" y="3277169"/>
            <a:ext cx="1159800" cy="213843"/>
          </a:xfrm>
          <a:custGeom>
            <a:avLst/>
            <a:gdLst>
              <a:gd name="T0" fmla="*/ 781 w 781"/>
              <a:gd name="T1" fmla="*/ 0 h 144"/>
              <a:gd name="T2" fmla="*/ 142 w 781"/>
              <a:gd name="T3" fmla="*/ 0 h 144"/>
              <a:gd name="T4" fmla="*/ 0 w 781"/>
              <a:gd name="T5" fmla="*/ 144 h 144"/>
            </a:gdLst>
            <a:ahLst/>
            <a:cxnLst>
              <a:cxn ang="0">
                <a:pos x="T0" y="T1"/>
              </a:cxn>
              <a:cxn ang="0">
                <a:pos x="T2" y="T3"/>
              </a:cxn>
              <a:cxn ang="0">
                <a:pos x="T4" y="T5"/>
              </a:cxn>
            </a:cxnLst>
            <a:rect l="0" t="0" r="r" b="b"/>
            <a:pathLst>
              <a:path w="781" h="144">
                <a:moveTo>
                  <a:pt x="781" y="0"/>
                </a:moveTo>
                <a:lnTo>
                  <a:pt x="142" y="0"/>
                </a:lnTo>
                <a:lnTo>
                  <a:pt x="0" y="144"/>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8" name="Line 20"/>
          <p:cNvSpPr>
            <a:spLocks noChangeShapeType="1"/>
          </p:cNvSpPr>
          <p:nvPr/>
        </p:nvSpPr>
        <p:spPr bwMode="auto">
          <a:xfrm flipH="1">
            <a:off x="5321581" y="4226096"/>
            <a:ext cx="2092391" cy="0"/>
          </a:xfrm>
          <a:prstGeom prst="line">
            <a:avLst/>
          </a:prstGeom>
          <a:noFill/>
          <a:ln w="12700" cap="flat">
            <a:solidFill>
              <a:srgbClr val="256BF7"/>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29" name="Freeform 21"/>
          <p:cNvSpPr/>
          <p:nvPr/>
        </p:nvSpPr>
        <p:spPr bwMode="auto">
          <a:xfrm>
            <a:off x="5179983" y="4949301"/>
            <a:ext cx="1139009" cy="230178"/>
          </a:xfrm>
          <a:custGeom>
            <a:avLst/>
            <a:gdLst>
              <a:gd name="T0" fmla="*/ 767 w 767"/>
              <a:gd name="T1" fmla="*/ 155 h 155"/>
              <a:gd name="T2" fmla="*/ 150 w 767"/>
              <a:gd name="T3" fmla="*/ 155 h 155"/>
              <a:gd name="T4" fmla="*/ 0 w 767"/>
              <a:gd name="T5" fmla="*/ 0 h 155"/>
            </a:gdLst>
            <a:ahLst/>
            <a:cxnLst>
              <a:cxn ang="0">
                <a:pos x="T0" y="T1"/>
              </a:cxn>
              <a:cxn ang="0">
                <a:pos x="T2" y="T3"/>
              </a:cxn>
              <a:cxn ang="0">
                <a:pos x="T4" y="T5"/>
              </a:cxn>
            </a:cxnLst>
            <a:rect l="0" t="0" r="r" b="b"/>
            <a:pathLst>
              <a:path w="767" h="155">
                <a:moveTo>
                  <a:pt x="767" y="155"/>
                </a:moveTo>
                <a:lnTo>
                  <a:pt x="150" y="155"/>
                </a:lnTo>
                <a:lnTo>
                  <a:pt x="0" y="0"/>
                </a:lnTo>
              </a:path>
            </a:pathLst>
          </a:custGeom>
          <a:noFill/>
          <a:ln w="12700" cap="flat">
            <a:solidFill>
              <a:schemeClr val="accent2">
                <a:alpha val="70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0" name="Freeform 22"/>
          <p:cNvSpPr/>
          <p:nvPr/>
        </p:nvSpPr>
        <p:spPr bwMode="auto">
          <a:xfrm>
            <a:off x="4262241" y="5574493"/>
            <a:ext cx="1063273" cy="524212"/>
          </a:xfrm>
          <a:custGeom>
            <a:avLst/>
            <a:gdLst>
              <a:gd name="T0" fmla="*/ 716 w 716"/>
              <a:gd name="T1" fmla="*/ 353 h 353"/>
              <a:gd name="T2" fmla="*/ 300 w 716"/>
              <a:gd name="T3" fmla="*/ 353 h 353"/>
              <a:gd name="T4" fmla="*/ 0 w 716"/>
              <a:gd name="T5" fmla="*/ 0 h 353"/>
            </a:gdLst>
            <a:ahLst/>
            <a:cxnLst>
              <a:cxn ang="0">
                <a:pos x="T0" y="T1"/>
              </a:cxn>
              <a:cxn ang="0">
                <a:pos x="T2" y="T3"/>
              </a:cxn>
              <a:cxn ang="0">
                <a:pos x="T4" y="T5"/>
              </a:cxn>
            </a:cxnLst>
            <a:rect l="0" t="0" r="r" b="b"/>
            <a:pathLst>
              <a:path w="716" h="353">
                <a:moveTo>
                  <a:pt x="716" y="353"/>
                </a:moveTo>
                <a:lnTo>
                  <a:pt x="300" y="353"/>
                </a:lnTo>
                <a:lnTo>
                  <a:pt x="0" y="0"/>
                </a:lnTo>
              </a:path>
            </a:pathLst>
          </a:custGeom>
          <a:noFill/>
          <a:ln w="1270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1" name="Oval 14"/>
          <p:cNvSpPr>
            <a:spLocks noChangeArrowheads="1"/>
          </p:cNvSpPr>
          <p:nvPr/>
        </p:nvSpPr>
        <p:spPr bwMode="auto">
          <a:xfrm>
            <a:off x="4229571" y="2824239"/>
            <a:ext cx="86131" cy="87617"/>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2" name="Oval 15"/>
          <p:cNvSpPr>
            <a:spLocks noChangeArrowheads="1"/>
          </p:cNvSpPr>
          <p:nvPr/>
        </p:nvSpPr>
        <p:spPr bwMode="auto">
          <a:xfrm>
            <a:off x="5138402" y="3449431"/>
            <a:ext cx="83161" cy="83161"/>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3" name="Oval 16"/>
          <p:cNvSpPr>
            <a:spLocks noChangeArrowheads="1"/>
          </p:cNvSpPr>
          <p:nvPr/>
        </p:nvSpPr>
        <p:spPr bwMode="auto">
          <a:xfrm>
            <a:off x="5277031" y="4184516"/>
            <a:ext cx="86131" cy="83161"/>
          </a:xfrm>
          <a:prstGeom prst="ellipse">
            <a:avLst/>
          </a:prstGeom>
          <a:solidFill>
            <a:schemeClr val="accent1"/>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4" name="Oval 17"/>
          <p:cNvSpPr>
            <a:spLocks noChangeArrowheads="1"/>
          </p:cNvSpPr>
          <p:nvPr/>
        </p:nvSpPr>
        <p:spPr bwMode="auto">
          <a:xfrm>
            <a:off x="4229571" y="5535883"/>
            <a:ext cx="86131" cy="86131"/>
          </a:xfrm>
          <a:prstGeom prst="ellipse">
            <a:avLst/>
          </a:prstGeom>
          <a:solidFill>
            <a:schemeClr val="accent2"/>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
        <p:nvSpPr>
          <p:cNvPr id="35" name="Oval 23"/>
          <p:cNvSpPr>
            <a:spLocks noChangeArrowheads="1"/>
          </p:cNvSpPr>
          <p:nvPr/>
        </p:nvSpPr>
        <p:spPr bwMode="auto">
          <a:xfrm>
            <a:off x="5138402" y="4907720"/>
            <a:ext cx="83161" cy="84647"/>
          </a:xfrm>
          <a:prstGeom prst="ellipse">
            <a:avLst/>
          </a:prstGeom>
          <a:solidFill>
            <a:schemeClr val="accent2">
              <a:alpha val="70000"/>
            </a:schemeClr>
          </a:solidFill>
          <a:ln>
            <a:noFill/>
          </a:ln>
        </p:spPr>
        <p:txBody>
          <a:bodyPr vert="horz" wrap="square" lIns="91440" tIns="45720" rIns="91440" bIns="45720" numCol="1" anchor="t" anchorCtr="0" compatLnSpc="1"/>
          <a:lstStyle/>
          <a:p>
            <a:endParaRPr lang="en-US">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金小满</a:t>
            </a:r>
            <a:endParaRPr lang="zh-CN" altLang="en-US" dirty="0"/>
          </a:p>
        </p:txBody>
      </p:sp>
      <p:grpSp>
        <p:nvGrpSpPr>
          <p:cNvPr id="111" name="组合 110"/>
          <p:cNvGrpSpPr/>
          <p:nvPr/>
        </p:nvGrpSpPr>
        <p:grpSpPr>
          <a:xfrm>
            <a:off x="1115129" y="1609868"/>
            <a:ext cx="2017078" cy="4247908"/>
            <a:chOff x="1366147" y="1354239"/>
            <a:chExt cx="2017078" cy="4247908"/>
          </a:xfrm>
        </p:grpSpPr>
        <p:cxnSp>
          <p:nvCxnSpPr>
            <p:cNvPr id="112" name="直接连接符 4"/>
            <p:cNvCxnSpPr/>
            <p:nvPr/>
          </p:nvCxnSpPr>
          <p:spPr>
            <a:xfrm flipV="1">
              <a:off x="2180829" y="1354239"/>
              <a:ext cx="0" cy="4247908"/>
            </a:xfrm>
            <a:prstGeom prst="line">
              <a:avLst/>
            </a:prstGeom>
            <a:ln w="19050">
              <a:solidFill>
                <a:srgbClr val="2F5597"/>
              </a:solidFill>
            </a:ln>
          </p:spPr>
          <p:style>
            <a:lnRef idx="1">
              <a:schemeClr val="accent1"/>
            </a:lnRef>
            <a:fillRef idx="0">
              <a:schemeClr val="accent1"/>
            </a:fillRef>
            <a:effectRef idx="0">
              <a:schemeClr val="accent1"/>
            </a:effectRef>
            <a:fontRef idx="minor">
              <a:schemeClr val="tx1"/>
            </a:fontRef>
          </p:style>
        </p:cxnSp>
        <p:cxnSp>
          <p:nvCxnSpPr>
            <p:cNvPr id="113" name="直接连接符 5"/>
            <p:cNvCxnSpPr/>
            <p:nvPr/>
          </p:nvCxnSpPr>
          <p:spPr>
            <a:xfrm>
              <a:off x="1366147" y="3473533"/>
              <a:ext cx="814682" cy="0"/>
            </a:xfrm>
            <a:prstGeom prst="line">
              <a:avLst/>
            </a:prstGeom>
            <a:ln w="19050">
              <a:solidFill>
                <a:srgbClr val="2F5597"/>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2180829" y="1354239"/>
              <a:ext cx="1202396" cy="4247908"/>
              <a:chOff x="2180829" y="1496191"/>
              <a:chExt cx="1202396" cy="3893585"/>
            </a:xfrm>
          </p:grpSpPr>
          <p:cxnSp>
            <p:nvCxnSpPr>
              <p:cNvPr id="115" name="直接箭头连接符 8"/>
              <p:cNvCxnSpPr/>
              <p:nvPr/>
            </p:nvCxnSpPr>
            <p:spPr>
              <a:xfrm>
                <a:off x="2180829" y="1496191"/>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16" name="直接箭头连接符 9"/>
              <p:cNvCxnSpPr/>
              <p:nvPr/>
            </p:nvCxnSpPr>
            <p:spPr>
              <a:xfrm>
                <a:off x="2180829" y="2469587"/>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0"/>
              <p:cNvCxnSpPr/>
              <p:nvPr/>
            </p:nvCxnSpPr>
            <p:spPr>
              <a:xfrm>
                <a:off x="2180829" y="3442983"/>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直接箭头连接符 11"/>
              <p:cNvCxnSpPr/>
              <p:nvPr/>
            </p:nvCxnSpPr>
            <p:spPr>
              <a:xfrm>
                <a:off x="2180829" y="4416379"/>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2"/>
              <p:cNvCxnSpPr/>
              <p:nvPr/>
            </p:nvCxnSpPr>
            <p:spPr>
              <a:xfrm>
                <a:off x="2180829" y="5389776"/>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120" name="组合 119"/>
          <p:cNvGrpSpPr/>
          <p:nvPr/>
        </p:nvGrpSpPr>
        <p:grpSpPr>
          <a:xfrm>
            <a:off x="4893604" y="1609868"/>
            <a:ext cx="1202396" cy="4247908"/>
            <a:chOff x="2180829" y="1496191"/>
            <a:chExt cx="1202396" cy="3893585"/>
          </a:xfrm>
        </p:grpSpPr>
        <p:cxnSp>
          <p:nvCxnSpPr>
            <p:cNvPr id="121" name="直接箭头连接符 15"/>
            <p:cNvCxnSpPr/>
            <p:nvPr/>
          </p:nvCxnSpPr>
          <p:spPr>
            <a:xfrm>
              <a:off x="2180829" y="1496191"/>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直接箭头连接符 16"/>
            <p:cNvCxnSpPr/>
            <p:nvPr/>
          </p:nvCxnSpPr>
          <p:spPr>
            <a:xfrm>
              <a:off x="2180829" y="2469587"/>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直接箭头连接符 17"/>
            <p:cNvCxnSpPr/>
            <p:nvPr/>
          </p:nvCxnSpPr>
          <p:spPr>
            <a:xfrm>
              <a:off x="2180829" y="3442983"/>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直接箭头连接符 18"/>
            <p:cNvCxnSpPr/>
            <p:nvPr/>
          </p:nvCxnSpPr>
          <p:spPr>
            <a:xfrm>
              <a:off x="2180829" y="4416379"/>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19"/>
            <p:cNvCxnSpPr/>
            <p:nvPr/>
          </p:nvCxnSpPr>
          <p:spPr>
            <a:xfrm>
              <a:off x="2180829" y="5389776"/>
              <a:ext cx="1202396" cy="0"/>
            </a:xfrm>
            <a:prstGeom prst="straightConnector1">
              <a:avLst/>
            </a:prstGeom>
            <a:ln w="19050">
              <a:solidFill>
                <a:srgbClr val="2F5597"/>
              </a:solidFill>
              <a:tailEnd type="triangle"/>
            </a:ln>
          </p:spPr>
          <p:style>
            <a:lnRef idx="1">
              <a:schemeClr val="accent1"/>
            </a:lnRef>
            <a:fillRef idx="0">
              <a:schemeClr val="accent1"/>
            </a:fillRef>
            <a:effectRef idx="0">
              <a:schemeClr val="accent1"/>
            </a:effectRef>
            <a:fontRef idx="minor">
              <a:schemeClr val="tx1"/>
            </a:fontRef>
          </p:style>
        </p:cxnSp>
      </p:grpSp>
      <p:sp>
        <p:nvSpPr>
          <p:cNvPr id="126" name="任意多边形 3"/>
          <p:cNvSpPr>
            <a:spLocks noChangeArrowheads="1"/>
          </p:cNvSpPr>
          <p:nvPr/>
        </p:nvSpPr>
        <p:spPr bwMode="auto">
          <a:xfrm rot="5400000">
            <a:off x="-429352" y="3377960"/>
            <a:ext cx="2947751" cy="702404"/>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27" name="文本框 126"/>
          <p:cNvSpPr txBox="1"/>
          <p:nvPr/>
        </p:nvSpPr>
        <p:spPr>
          <a:xfrm>
            <a:off x="814615" y="3053431"/>
            <a:ext cx="445836" cy="1383665"/>
          </a:xfrm>
          <a:prstGeom prst="rect">
            <a:avLst/>
          </a:prstGeom>
          <a:noFill/>
        </p:spPr>
        <p:txBody>
          <a:bodyPr wrap="square">
            <a:spAutoFit/>
          </a:bodyPr>
          <a:lstStyle/>
          <a:p>
            <a:pPr algn="ctr" eaLnBrk="1" hangingPunct="1"/>
            <a:r>
              <a:rPr lang="zh-CN" altLang="en-US" sz="28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金小满</a:t>
            </a:r>
            <a:endParaRPr lang="zh-CN" altLang="en-US" sz="28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28" name="任意多边形 3"/>
          <p:cNvSpPr>
            <a:spLocks noChangeArrowheads="1"/>
          </p:cNvSpPr>
          <p:nvPr/>
        </p:nvSpPr>
        <p:spPr bwMode="auto">
          <a:xfrm>
            <a:off x="2585565" y="1304749"/>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品牌方管理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29" name="任意多边形 3"/>
          <p:cNvSpPr>
            <a:spLocks noChangeArrowheads="1"/>
          </p:cNvSpPr>
          <p:nvPr/>
        </p:nvSpPr>
        <p:spPr bwMode="auto">
          <a:xfrm>
            <a:off x="2585566" y="2349308"/>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门店及供应商管理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30" name="任意多边形 3"/>
          <p:cNvSpPr>
            <a:spLocks noChangeArrowheads="1"/>
          </p:cNvSpPr>
          <p:nvPr/>
        </p:nvSpPr>
        <p:spPr bwMode="auto">
          <a:xfrm>
            <a:off x="2585566" y="3393867"/>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多渠道资金管理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31" name="任意多边形 3"/>
          <p:cNvSpPr>
            <a:spLocks noChangeArrowheads="1"/>
          </p:cNvSpPr>
          <p:nvPr/>
        </p:nvSpPr>
        <p:spPr bwMode="auto">
          <a:xfrm>
            <a:off x="2585566" y="4438426"/>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门店资金清分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32" name="任意多边形 3"/>
          <p:cNvSpPr>
            <a:spLocks noChangeArrowheads="1"/>
          </p:cNvSpPr>
          <p:nvPr/>
        </p:nvSpPr>
        <p:spPr bwMode="auto">
          <a:xfrm>
            <a:off x="2585565" y="5482984"/>
            <a:ext cx="2770294" cy="649387"/>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07497D"/>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储值卡</a:t>
            </a:r>
            <a:r>
              <a:rPr lang="en-US" altLang="zh-CN"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a:t>
            </a:r>
            <a:r>
              <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供应链资金管理</a:t>
            </a:r>
            <a:endParaRPr lang="zh-CN" altLang="en-US" sz="16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grpSp>
        <p:nvGrpSpPr>
          <p:cNvPr id="133" name="组合 132"/>
          <p:cNvGrpSpPr/>
          <p:nvPr/>
        </p:nvGrpSpPr>
        <p:grpSpPr>
          <a:xfrm>
            <a:off x="5845216" y="1215442"/>
            <a:ext cx="5795104" cy="4951230"/>
            <a:chOff x="6380548" y="959813"/>
            <a:chExt cx="5259772" cy="4951230"/>
          </a:xfrm>
        </p:grpSpPr>
        <p:sp>
          <p:nvSpPr>
            <p:cNvPr id="134" name="矩形: 圆角 32"/>
            <p:cNvSpPr/>
            <p:nvPr/>
          </p:nvSpPr>
          <p:spPr>
            <a:xfrm>
              <a:off x="6380548" y="959813"/>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5" name="任意多边形 3"/>
            <p:cNvSpPr>
              <a:spLocks noChangeArrowheads="1"/>
            </p:cNvSpPr>
            <p:nvPr/>
          </p:nvSpPr>
          <p:spPr bwMode="auto">
            <a:xfrm>
              <a:off x="6529830" y="1135073"/>
              <a:ext cx="1457566"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品牌方银行开户</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36" name="任意多边形 3"/>
            <p:cNvSpPr>
              <a:spLocks noChangeArrowheads="1"/>
            </p:cNvSpPr>
            <p:nvPr/>
          </p:nvSpPr>
          <p:spPr bwMode="auto">
            <a:xfrm>
              <a:off x="8190835" y="1133168"/>
              <a:ext cx="1539406"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品牌方结算规则</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37" name="矩形: 圆角 33"/>
            <p:cNvSpPr/>
            <p:nvPr/>
          </p:nvSpPr>
          <p:spPr>
            <a:xfrm>
              <a:off x="6380548" y="1990621"/>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8" name="矩形: 圆角 34"/>
            <p:cNvSpPr/>
            <p:nvPr/>
          </p:nvSpPr>
          <p:spPr>
            <a:xfrm>
              <a:off x="6380548" y="3021429"/>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9" name="矩形: 圆角 35"/>
            <p:cNvSpPr/>
            <p:nvPr/>
          </p:nvSpPr>
          <p:spPr>
            <a:xfrm>
              <a:off x="6380548" y="4052237"/>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0" name="矩形: 圆角 36"/>
            <p:cNvSpPr/>
            <p:nvPr/>
          </p:nvSpPr>
          <p:spPr>
            <a:xfrm>
              <a:off x="6380548" y="5083043"/>
              <a:ext cx="5259772" cy="828000"/>
            </a:xfrm>
            <a:prstGeom prst="roundRect">
              <a:avLst>
                <a:gd name="adj" fmla="val 2491"/>
              </a:avLst>
            </a:prstGeom>
            <a:solidFill>
              <a:srgbClr val="E1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1" name="任意多边形 3"/>
            <p:cNvSpPr>
              <a:spLocks noChangeArrowheads="1"/>
            </p:cNvSpPr>
            <p:nvPr/>
          </p:nvSpPr>
          <p:spPr bwMode="auto">
            <a:xfrm>
              <a:off x="6506772" y="2140913"/>
              <a:ext cx="1927860"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门店个性化结算周期</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42" name="任意多边形 3"/>
            <p:cNvSpPr>
              <a:spLocks noChangeArrowheads="1"/>
            </p:cNvSpPr>
            <p:nvPr/>
          </p:nvSpPr>
          <p:spPr bwMode="auto">
            <a:xfrm>
              <a:off x="8581023" y="2140913"/>
              <a:ext cx="1414917"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门店及供应商银行账户</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43" name="任意多边形 3"/>
            <p:cNvSpPr>
              <a:spLocks noChangeArrowheads="1"/>
            </p:cNvSpPr>
            <p:nvPr/>
          </p:nvSpPr>
          <p:spPr bwMode="auto">
            <a:xfrm>
              <a:off x="6703875" y="3188663"/>
              <a:ext cx="1877142" cy="499745"/>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渠道对账单获取</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44" name="任意多边形 3"/>
            <p:cNvSpPr>
              <a:spLocks noChangeArrowheads="1"/>
            </p:cNvSpPr>
            <p:nvPr/>
          </p:nvSpPr>
          <p:spPr bwMode="auto">
            <a:xfrm>
              <a:off x="9169631" y="3188462"/>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按门店维度处理渠道文件</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45" name="任意多边形 3"/>
            <p:cNvSpPr>
              <a:spLocks noChangeArrowheads="1"/>
            </p:cNvSpPr>
            <p:nvPr/>
          </p:nvSpPr>
          <p:spPr bwMode="auto">
            <a:xfrm>
              <a:off x="6733122" y="423397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门店维度结算文件</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46" name="任意多边形 3"/>
            <p:cNvSpPr>
              <a:spLocks noChangeArrowheads="1"/>
            </p:cNvSpPr>
            <p:nvPr/>
          </p:nvSpPr>
          <p:spPr bwMode="auto">
            <a:xfrm>
              <a:off x="9169631" y="423397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自动或手动资金结算</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47" name="任意多边形 3"/>
            <p:cNvSpPr>
              <a:spLocks noChangeArrowheads="1"/>
            </p:cNvSpPr>
            <p:nvPr/>
          </p:nvSpPr>
          <p:spPr bwMode="auto">
            <a:xfrm>
              <a:off x="6732899" y="523760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订单查询</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48" name="任意多边形 3"/>
            <p:cNvSpPr>
              <a:spLocks noChangeArrowheads="1"/>
            </p:cNvSpPr>
            <p:nvPr/>
          </p:nvSpPr>
          <p:spPr bwMode="auto">
            <a:xfrm>
              <a:off x="9169408" y="5237609"/>
              <a:ext cx="2129819" cy="500063"/>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自动结算货款</a:t>
              </a:r>
              <a:r>
                <a:rPr lang="en-US" altLang="zh-CN"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a:t>
              </a:r>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储值卡资金</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grpSp>
      <p:sp>
        <p:nvSpPr>
          <p:cNvPr id="149" name="任意多边形 3"/>
          <p:cNvSpPr>
            <a:spLocks noChangeArrowheads="1"/>
          </p:cNvSpPr>
          <p:nvPr/>
        </p:nvSpPr>
        <p:spPr bwMode="auto">
          <a:xfrm>
            <a:off x="9747926" y="1390702"/>
            <a:ext cx="1605915"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品牌方渠道信息</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50" name="任意多边形 3"/>
          <p:cNvSpPr>
            <a:spLocks noChangeArrowheads="1"/>
          </p:cNvSpPr>
          <p:nvPr/>
        </p:nvSpPr>
        <p:spPr bwMode="auto">
          <a:xfrm>
            <a:off x="9979700" y="2396542"/>
            <a:ext cx="1558925" cy="500380"/>
          </a:xfrm>
          <a:custGeom>
            <a:avLst/>
            <a:gdLst>
              <a:gd name="T0" fmla="*/ 0 w 8126134"/>
              <a:gd name="T1" fmla="*/ 26258 h 1709208"/>
              <a:gd name="T2" fmla="*/ 44096 w 8126134"/>
              <a:gd name="T3" fmla="*/ 0 h 1709208"/>
              <a:gd name="T4" fmla="*/ 2052381 w 8126134"/>
              <a:gd name="T5" fmla="*/ 0 h 1709208"/>
              <a:gd name="T6" fmla="*/ 2096477 w 8126134"/>
              <a:gd name="T7" fmla="*/ 26258 h 1709208"/>
              <a:gd name="T8" fmla="*/ 2096477 w 8126134"/>
              <a:gd name="T9" fmla="*/ 236320 h 1709208"/>
              <a:gd name="T10" fmla="*/ 2052381 w 8126134"/>
              <a:gd name="T11" fmla="*/ 262577 h 1709208"/>
              <a:gd name="T12" fmla="*/ 44096 w 8126134"/>
              <a:gd name="T13" fmla="*/ 262577 h 1709208"/>
              <a:gd name="T14" fmla="*/ 0 w 8126134"/>
              <a:gd name="T15" fmla="*/ 236320 h 1709208"/>
              <a:gd name="T16" fmla="*/ 0 w 8126134"/>
              <a:gd name="T17" fmla="*/ 26258 h 17092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126134"/>
              <a:gd name="T28" fmla="*/ 0 h 1709208"/>
              <a:gd name="T29" fmla="*/ 8126134 w 8126134"/>
              <a:gd name="T30" fmla="*/ 1709208 h 17092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126134" h="1709208">
                <a:moveTo>
                  <a:pt x="0" y="170921"/>
                </a:moveTo>
                <a:cubicBezTo>
                  <a:pt x="0" y="76524"/>
                  <a:pt x="76524" y="0"/>
                  <a:pt x="170921" y="0"/>
                </a:cubicBezTo>
                <a:lnTo>
                  <a:pt x="7955213" y="0"/>
                </a:lnTo>
                <a:cubicBezTo>
                  <a:pt x="8049610" y="0"/>
                  <a:pt x="8126134" y="76524"/>
                  <a:pt x="8126134" y="170921"/>
                </a:cubicBezTo>
                <a:lnTo>
                  <a:pt x="8126134" y="1538287"/>
                </a:lnTo>
                <a:cubicBezTo>
                  <a:pt x="8126134" y="1632684"/>
                  <a:pt x="8049610" y="1709208"/>
                  <a:pt x="7955213" y="1709208"/>
                </a:cubicBezTo>
                <a:lnTo>
                  <a:pt x="170921" y="1709208"/>
                </a:lnTo>
                <a:cubicBezTo>
                  <a:pt x="76524" y="1709208"/>
                  <a:pt x="0" y="1632684"/>
                  <a:pt x="0" y="1538287"/>
                </a:cubicBezTo>
                <a:lnTo>
                  <a:pt x="0" y="170921"/>
                </a:lnTo>
                <a:close/>
              </a:path>
            </a:pathLst>
          </a:custGeom>
          <a:solidFill>
            <a:srgbClr val="2F5597"/>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rPr>
              <a:t>信息变动审核</a:t>
            </a:r>
            <a:endParaRPr lang="zh-CN" altLang="en-US" sz="1400" dirty="0">
              <a:solidFill>
                <a:srgbClr val="FFFFFF"/>
              </a:solidFill>
              <a:latin typeface="微软雅黑" panose="020B0503020204020204" pitchFamily="34" charset="-122"/>
              <a:ea typeface="微软雅黑" panose="020B0503020204020204" pitchFamily="34" charset="-122"/>
              <a:sym typeface="MS PGothic" panose="020B0600070205080204" pitchFamily="34" charset="-128"/>
            </a:endParaRPr>
          </a:p>
        </p:txBody>
      </p:sp>
      <p:sp>
        <p:nvSpPr>
          <p:cNvPr id="151" name="矩形: 圆角 133"/>
          <p:cNvSpPr/>
          <p:nvPr/>
        </p:nvSpPr>
        <p:spPr>
          <a:xfrm>
            <a:off x="483446" y="6282862"/>
            <a:ext cx="6985845" cy="454661"/>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kumimoji="1" lang="zh-CN" altLang="en-US" sz="1200" dirty="0">
                <a:solidFill>
                  <a:schemeClr val="tx1"/>
                </a:solidFill>
                <a:latin typeface="微软雅黑" panose="020B0503020204020204" pitchFamily="34" charset="-122"/>
                <a:ea typeface="微软雅黑" panose="020B0503020204020204" pitchFamily="34" charset="-122"/>
              </a:rPr>
              <a:t>详细功能介绍，参见文档：</a:t>
            </a:r>
            <a:r>
              <a:rPr kumimoji="1" lang="en-US" altLang="zh-CN" sz="1200" dirty="0">
                <a:solidFill>
                  <a:schemeClr val="tx1"/>
                </a:solidFill>
                <a:latin typeface="微软雅黑" panose="020B0503020204020204" pitchFamily="34" charset="-122"/>
                <a:ea typeface="微软雅黑" panose="020B0503020204020204" pitchFamily="34" charset="-122"/>
              </a:rPr>
              <a:t>《【</a:t>
            </a:r>
            <a:r>
              <a:rPr kumimoji="1" lang="zh-CN" altLang="en-US" sz="1200" dirty="0">
                <a:solidFill>
                  <a:schemeClr val="tx1"/>
                </a:solidFill>
                <a:latin typeface="微软雅黑" panose="020B0503020204020204" pitchFamily="34" charset="-122"/>
                <a:ea typeface="微软雅黑" panose="020B0503020204020204" pitchFamily="34" charset="-122"/>
              </a:rPr>
              <a:t>行业解决方案</a:t>
            </a:r>
            <a:r>
              <a:rPr kumimoji="1" lang="en-US" altLang="zh-CN" sz="1200" dirty="0">
                <a:solidFill>
                  <a:schemeClr val="tx1"/>
                </a:solidFill>
                <a:latin typeface="微软雅黑" panose="020B0503020204020204" pitchFamily="34" charset="-122"/>
                <a:ea typeface="微软雅黑" panose="020B0503020204020204" pitchFamily="34" charset="-122"/>
              </a:rPr>
              <a:t>】</a:t>
            </a:r>
            <a:r>
              <a:rPr kumimoji="1" lang="zh-CN" altLang="en-US" sz="1200" dirty="0">
                <a:solidFill>
                  <a:schemeClr val="tx1"/>
                </a:solidFill>
                <a:latin typeface="微软雅黑" panose="020B0503020204020204" pitchFamily="34" charset="-122"/>
                <a:ea typeface="微软雅黑" panose="020B0503020204020204" pitchFamily="34" charset="-122"/>
              </a:rPr>
              <a:t>金小满</a:t>
            </a:r>
            <a:r>
              <a:rPr kumimoji="1" lang="en-US" altLang="zh-CN" sz="1200" dirty="0">
                <a:solidFill>
                  <a:schemeClr val="tx1"/>
                </a:solidFill>
                <a:latin typeface="微软雅黑" panose="020B0503020204020204" pitchFamily="34" charset="-122"/>
                <a:ea typeface="微软雅黑" panose="020B0503020204020204" pitchFamily="34" charset="-122"/>
              </a:rPr>
              <a:t>-</a:t>
            </a:r>
            <a:r>
              <a:rPr kumimoji="1" lang="zh-CN" altLang="en-US" sz="1200" dirty="0">
                <a:solidFill>
                  <a:schemeClr val="tx1"/>
                </a:solidFill>
                <a:latin typeface="微软雅黑" panose="020B0503020204020204" pitchFamily="34" charset="-122"/>
                <a:ea typeface="微软雅黑" panose="020B0503020204020204" pitchFamily="34" charset="-122"/>
              </a:rPr>
              <a:t>餐饮品牌连锁行业解决方案</a:t>
            </a:r>
            <a:r>
              <a:rPr kumimoji="1" lang="en-US" altLang="zh-CN" sz="1200" dirty="0">
                <a:solidFill>
                  <a:schemeClr val="tx1"/>
                </a:solidFill>
                <a:latin typeface="微软雅黑" panose="020B0503020204020204" pitchFamily="34" charset="-122"/>
                <a:ea typeface="微软雅黑" panose="020B0503020204020204" pitchFamily="34" charset="-122"/>
              </a:rPr>
              <a:t>_</a:t>
            </a:r>
            <a:r>
              <a:rPr kumimoji="1" lang="zh-CN" altLang="en-US" sz="1200" dirty="0">
                <a:solidFill>
                  <a:schemeClr val="tx1"/>
                </a:solidFill>
                <a:latin typeface="微软雅黑" panose="020B0503020204020204" pitchFamily="34" charset="-122"/>
                <a:ea typeface="微软雅黑" panose="020B0503020204020204" pitchFamily="34" charset="-122"/>
              </a:rPr>
              <a:t>分公司版</a:t>
            </a:r>
            <a:r>
              <a:rPr kumimoji="1" lang="en-US" altLang="zh-CN" sz="1200" dirty="0">
                <a:solidFill>
                  <a:schemeClr val="tx1"/>
                </a:solidFill>
                <a:latin typeface="微软雅黑" panose="020B0503020204020204" pitchFamily="34" charset="-122"/>
                <a:ea typeface="微软雅黑" panose="020B0503020204020204" pitchFamily="34" charset="-122"/>
              </a:rPr>
              <a:t>》</a:t>
            </a:r>
            <a:endParaRPr kumimoji="1" lang="zh-CN" altLang="en-US" sz="12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9"/>
          <p:cNvSpPr/>
          <p:nvPr/>
        </p:nvSpPr>
        <p:spPr>
          <a:xfrm>
            <a:off x="5013204" y="5185308"/>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会员卡合规咨询</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会员卡系统服务</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充值及跨门店核销结算*</a:t>
            </a:r>
            <a:endPar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7" name="矩形: 圆角 25"/>
          <p:cNvSpPr/>
          <p:nvPr/>
        </p:nvSpPr>
        <p:spPr>
          <a:xfrm>
            <a:off x="5013204" y="5318198"/>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8" name="矩形: 圆角 26"/>
          <p:cNvSpPr/>
          <p:nvPr/>
        </p:nvSpPr>
        <p:spPr>
          <a:xfrm>
            <a:off x="5013204" y="5187470"/>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9" name="文本框 8"/>
          <p:cNvSpPr txBox="1"/>
          <p:nvPr/>
        </p:nvSpPr>
        <p:spPr>
          <a:xfrm>
            <a:off x="5013204" y="5258810"/>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会员卡</a:t>
            </a:r>
            <a:endParaRPr lang="zh-CN" altLang="en-US" sz="1600" b="1" dirty="0">
              <a:solidFill>
                <a:schemeClr val="bg1"/>
              </a:solidFill>
            </a:endParaRPr>
          </a:p>
        </p:txBody>
      </p:sp>
      <p:sp>
        <p:nvSpPr>
          <p:cNvPr id="10" name="矩形: 圆角 14"/>
          <p:cNvSpPr/>
          <p:nvPr/>
        </p:nvSpPr>
        <p:spPr>
          <a:xfrm>
            <a:off x="5039325" y="3616535"/>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ctr"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美团、点评、抖音卡券统一核销</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核销数据统一对账</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11" name="矩形: 圆角 18"/>
          <p:cNvSpPr/>
          <p:nvPr/>
        </p:nvSpPr>
        <p:spPr>
          <a:xfrm>
            <a:off x="5039325" y="3747264"/>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2" name="矩形: 圆角 20"/>
          <p:cNvSpPr/>
          <p:nvPr/>
        </p:nvSpPr>
        <p:spPr>
          <a:xfrm>
            <a:off x="5039325" y="3616535"/>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3" name="文本框 12"/>
          <p:cNvSpPr txBox="1"/>
          <p:nvPr/>
        </p:nvSpPr>
        <p:spPr>
          <a:xfrm>
            <a:off x="5039325" y="3692075"/>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平台渠道</a:t>
            </a:r>
            <a:endParaRPr lang="zh-CN" altLang="en-US" sz="1600" b="1" dirty="0">
              <a:solidFill>
                <a:schemeClr val="bg1"/>
              </a:solidFill>
            </a:endParaRPr>
          </a:p>
        </p:txBody>
      </p:sp>
      <p:sp>
        <p:nvSpPr>
          <p:cNvPr id="14" name="矩形: 圆角 37"/>
          <p:cNvSpPr/>
          <p:nvPr/>
        </p:nvSpPr>
        <p:spPr>
          <a:xfrm>
            <a:off x="5039325" y="2047763"/>
            <a:ext cx="2651835" cy="1366197"/>
          </a:xfrm>
          <a:prstGeom prst="roundRect">
            <a:avLst>
              <a:gd name="adj" fmla="val 6727"/>
            </a:avLst>
          </a:prstGeom>
          <a:solidFill>
            <a:srgbClr val="FCFCFC"/>
          </a:solidFill>
          <a:ln>
            <a:noFill/>
          </a:ln>
          <a:effectLst>
            <a:outerShdw blurRad="635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468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pitchFamily="34" charset="-122"/>
                <a:ea typeface="微软雅黑" panose="020B0503020204020204" pitchFamily="34" charset="-122"/>
              </a:rPr>
              <a:t>连锁门店资金归集</a:t>
            </a:r>
            <a:endParaRPr lang="en-US" altLang="zh-CN" sz="1100" dirty="0">
              <a:solidFill>
                <a:schemeClr val="tx1"/>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pitchFamily="34" charset="-122"/>
                <a:ea typeface="微软雅黑" panose="020B0503020204020204" pitchFamily="34" charset="-122"/>
              </a:rPr>
              <a:t>连锁门店费用划拨</a:t>
            </a:r>
            <a:endParaRPr lang="en-US" altLang="zh-CN" sz="1100" dirty="0">
              <a:solidFill>
                <a:schemeClr val="tx1"/>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solidFill>
                <a:latin typeface="微软雅黑" panose="020B0503020204020204" pitchFamily="34" charset="-122"/>
                <a:ea typeface="微软雅黑" panose="020B0503020204020204" pitchFamily="34" charset="-122"/>
              </a:rPr>
              <a:t>供应商</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服务商订货</a:t>
            </a:r>
            <a:r>
              <a:rPr lang="en-US" altLang="zh-CN" sz="1100" dirty="0">
                <a:solidFill>
                  <a:schemeClr val="tx1"/>
                </a:solidFill>
                <a:latin typeface="微软雅黑" panose="020B0503020204020204" pitchFamily="34" charset="-122"/>
                <a:ea typeface="微软雅黑" panose="020B0503020204020204" pitchFamily="34" charset="-122"/>
              </a:rPr>
              <a:t>/</a:t>
            </a:r>
            <a:r>
              <a:rPr lang="zh-CN" altLang="en-US" sz="1100" dirty="0">
                <a:solidFill>
                  <a:schemeClr val="tx1"/>
                </a:solidFill>
                <a:latin typeface="微软雅黑" panose="020B0503020204020204" pitchFamily="34" charset="-122"/>
                <a:ea typeface="微软雅黑" panose="020B0503020204020204" pitchFamily="34" charset="-122"/>
              </a:rPr>
              <a:t>付款</a:t>
            </a:r>
            <a:endParaRPr lang="zh-CN" altLang="en-US" sz="1100" dirty="0">
              <a:solidFill>
                <a:schemeClr val="tx1"/>
              </a:solidFill>
              <a:latin typeface="微软雅黑" panose="020B0503020204020204" pitchFamily="34" charset="-122"/>
              <a:ea typeface="微软雅黑" panose="020B0503020204020204" pitchFamily="34" charset="-122"/>
            </a:endParaRPr>
          </a:p>
        </p:txBody>
      </p:sp>
      <p:sp>
        <p:nvSpPr>
          <p:cNvPr id="15" name="矩形: 圆角 48"/>
          <p:cNvSpPr/>
          <p:nvPr/>
        </p:nvSpPr>
        <p:spPr>
          <a:xfrm>
            <a:off x="5039325" y="2178492"/>
            <a:ext cx="2651835" cy="302956"/>
          </a:xfrm>
          <a:prstGeom prst="roundRect">
            <a:avLst>
              <a:gd name="adj" fmla="val 0"/>
            </a:avLst>
          </a:prstGeom>
          <a:solidFill>
            <a:srgbClr val="1C77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6" name="矩形: 圆角 49"/>
          <p:cNvSpPr/>
          <p:nvPr/>
        </p:nvSpPr>
        <p:spPr>
          <a:xfrm>
            <a:off x="5039325" y="2047763"/>
            <a:ext cx="2651835" cy="433685"/>
          </a:xfrm>
          <a:prstGeom prst="roundRect">
            <a:avLst>
              <a:gd name="adj" fmla="val 11303"/>
            </a:avLst>
          </a:prstGeom>
          <a:gradFill>
            <a:gsLst>
              <a:gs pos="0">
                <a:srgbClr val="0962AD"/>
              </a:gs>
              <a:gs pos="100000">
                <a:schemeClr val="accent3"/>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17" name="文本框 16"/>
          <p:cNvSpPr txBox="1"/>
          <p:nvPr/>
        </p:nvSpPr>
        <p:spPr>
          <a:xfrm>
            <a:off x="5039325" y="2123303"/>
            <a:ext cx="2651835" cy="317951"/>
          </a:xfrm>
          <a:prstGeom prst="rect">
            <a:avLst/>
          </a:prstGeom>
          <a:gradFill>
            <a:gsLst>
              <a:gs pos="5000">
                <a:srgbClr val="0962AD"/>
              </a:gs>
              <a:gs pos="100000">
                <a:schemeClr val="accent3">
                  <a:alpha val="0"/>
                </a:schemeClr>
              </a:gs>
            </a:gsLst>
            <a:lin ang="16200000" scaled="0"/>
          </a:gradFill>
        </p:spPr>
        <p:txBody>
          <a:bodyPr wrap="square">
            <a:spAutoFit/>
          </a:bodyPr>
          <a:lstStyle>
            <a:defPPr>
              <a:defRPr lang="zh-CN"/>
            </a:defPPr>
            <a:lvl1pPr algn="ctr">
              <a:defRPr sz="2000">
                <a:solidFill>
                  <a:schemeClr val="bg1"/>
                </a:solidFill>
                <a:latin typeface="微软雅黑" panose="020B0503020204020204" pitchFamily="34" charset="-122"/>
                <a:ea typeface="微软雅黑" panose="020B0503020204020204" pitchFamily="34" charset="-122"/>
              </a:defRPr>
            </a:lvl1pPr>
          </a:lstStyle>
          <a:p>
            <a:r>
              <a:rPr lang="zh-CN" altLang="en-US" sz="1600" b="1" dirty="0"/>
              <a:t>连锁门店</a:t>
            </a:r>
            <a:endParaRPr lang="zh-CN" altLang="en-US" sz="1600" b="1" dirty="0"/>
          </a:p>
        </p:txBody>
      </p:sp>
      <p:sp>
        <p:nvSpPr>
          <p:cNvPr id="18" name="矩形: 圆角 73"/>
          <p:cNvSpPr/>
          <p:nvPr/>
        </p:nvSpPr>
        <p:spPr>
          <a:xfrm>
            <a:off x="8568026" y="2984928"/>
            <a:ext cx="2651835" cy="1524671"/>
          </a:xfrm>
          <a:prstGeom prst="roundRect">
            <a:avLst>
              <a:gd name="adj" fmla="val 6727"/>
            </a:avLst>
          </a:prstGeom>
          <a:solidFill>
            <a:srgbClr val="FCFCFC"/>
          </a:solidFill>
          <a:ln>
            <a:solidFill>
              <a:srgbClr val="0962AD"/>
            </a:solidFill>
          </a:ln>
          <a:effectLst>
            <a:outerShdw blurRad="228600" dist="38100" dir="5400000" algn="tl" rotWithShape="0">
              <a:srgbClr val="0962A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40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引流银行资源</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活动统一受理</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统一对账及资金结算</a:t>
            </a:r>
            <a:endPar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19" name="矩形: 圆角 28"/>
          <p:cNvSpPr/>
          <p:nvPr/>
        </p:nvSpPr>
        <p:spPr>
          <a:xfrm>
            <a:off x="8568026" y="3133233"/>
            <a:ext cx="2651835" cy="33809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0" name="矩形: 圆角 29"/>
          <p:cNvSpPr/>
          <p:nvPr/>
        </p:nvSpPr>
        <p:spPr>
          <a:xfrm>
            <a:off x="8568026" y="2987341"/>
            <a:ext cx="2651835" cy="483991"/>
          </a:xfrm>
          <a:prstGeom prst="roundRect">
            <a:avLst>
              <a:gd name="adj" fmla="val 11303"/>
            </a:avLst>
          </a:prstGeom>
          <a:solidFill>
            <a:srgbClr val="096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1" name="文本框 20"/>
          <p:cNvSpPr txBox="1"/>
          <p:nvPr/>
        </p:nvSpPr>
        <p:spPr>
          <a:xfrm>
            <a:off x="8568026" y="3066956"/>
            <a:ext cx="2651835" cy="277095"/>
          </a:xfrm>
          <a:prstGeom prst="rect">
            <a:avLst/>
          </a:prstGeom>
          <a:solidFill>
            <a:srgbClr val="0962AD"/>
          </a:solid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银行活动引流</a:t>
            </a:r>
            <a:endParaRPr lang="zh-CN" altLang="en-US" sz="1600" b="1" dirty="0">
              <a:solidFill>
                <a:schemeClr val="bg1"/>
              </a:solidFill>
            </a:endParaRPr>
          </a:p>
        </p:txBody>
      </p:sp>
      <p:sp>
        <p:nvSpPr>
          <p:cNvPr id="22" name="矩形: 圆角 77"/>
          <p:cNvSpPr/>
          <p:nvPr/>
        </p:nvSpPr>
        <p:spPr>
          <a:xfrm>
            <a:off x="8568025" y="5034943"/>
            <a:ext cx="2651835" cy="1524671"/>
          </a:xfrm>
          <a:prstGeom prst="roundRect">
            <a:avLst>
              <a:gd name="adj" fmla="val 6727"/>
            </a:avLst>
          </a:prstGeom>
          <a:solidFill>
            <a:srgbClr val="FCFCFC"/>
          </a:solidFill>
          <a:ln>
            <a:solidFill>
              <a:srgbClr val="0962AD"/>
            </a:solidFill>
          </a:ln>
          <a:effectLst>
            <a:outerShdw blurRad="228600" dist="38100" dir="5400000" algn="tl" rotWithShape="0">
              <a:srgbClr val="0962AD">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40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线上订单收款</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卡券在线分销</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优惠券传播引流</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23" name="矩形: 圆角 30"/>
          <p:cNvSpPr/>
          <p:nvPr/>
        </p:nvSpPr>
        <p:spPr>
          <a:xfrm>
            <a:off x="8568025" y="5183248"/>
            <a:ext cx="2651835" cy="338098"/>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4" name="矩形: 圆角 31"/>
          <p:cNvSpPr/>
          <p:nvPr/>
        </p:nvSpPr>
        <p:spPr>
          <a:xfrm>
            <a:off x="8568025" y="5037356"/>
            <a:ext cx="2651835" cy="483991"/>
          </a:xfrm>
          <a:prstGeom prst="roundRect">
            <a:avLst>
              <a:gd name="adj" fmla="val 11303"/>
            </a:avLst>
          </a:prstGeom>
          <a:solidFill>
            <a:srgbClr val="0962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25" name="文本框 24"/>
          <p:cNvSpPr txBox="1"/>
          <p:nvPr/>
        </p:nvSpPr>
        <p:spPr>
          <a:xfrm>
            <a:off x="8568025" y="5116971"/>
            <a:ext cx="2651835" cy="277095"/>
          </a:xfrm>
          <a:prstGeom prst="rect">
            <a:avLst/>
          </a:prstGeom>
          <a:solidFill>
            <a:srgbClr val="0962AD"/>
          </a:solidFill>
        </p:spPr>
        <p:txBody>
          <a:bodyPr wrap="square">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数字导购工具</a:t>
            </a:r>
            <a:endParaRPr lang="zh-CN" altLang="en-US" sz="1600" b="1" dirty="0">
              <a:solidFill>
                <a:schemeClr val="bg1"/>
              </a:solidFill>
            </a:endParaRPr>
          </a:p>
        </p:txBody>
      </p:sp>
      <p:sp>
        <p:nvSpPr>
          <p:cNvPr id="26" name="文本框 25"/>
          <p:cNvSpPr txBox="1"/>
          <p:nvPr/>
        </p:nvSpPr>
        <p:spPr>
          <a:xfrm flipH="1">
            <a:off x="5711563" y="1322652"/>
            <a:ext cx="1845481"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二、账务管理</a:t>
            </a:r>
            <a:endParaRPr lang="zh-CN" altLang="en-US" sz="2000" b="1" dirty="0">
              <a:latin typeface="+mn-ea"/>
              <a:cs typeface="+mn-ea"/>
              <a:sym typeface="+mn-lt"/>
            </a:endParaRPr>
          </a:p>
        </p:txBody>
      </p:sp>
      <p:sp>
        <p:nvSpPr>
          <p:cNvPr id="27" name="文本框 26"/>
          <p:cNvSpPr txBox="1"/>
          <p:nvPr/>
        </p:nvSpPr>
        <p:spPr>
          <a:xfrm flipH="1">
            <a:off x="1841806" y="2779051"/>
            <a:ext cx="1845479"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一、支付服务</a:t>
            </a:r>
            <a:endParaRPr lang="zh-CN" altLang="en-US" sz="2000" b="1" dirty="0">
              <a:latin typeface="+mn-ea"/>
              <a:cs typeface="+mn-ea"/>
              <a:sym typeface="+mn-lt"/>
            </a:endParaRPr>
          </a:p>
        </p:txBody>
      </p:sp>
      <p:sp>
        <p:nvSpPr>
          <p:cNvPr id="28" name="文本框 27"/>
          <p:cNvSpPr txBox="1"/>
          <p:nvPr/>
        </p:nvSpPr>
        <p:spPr>
          <a:xfrm flipH="1">
            <a:off x="9224440" y="1782031"/>
            <a:ext cx="1933076" cy="400110"/>
          </a:xfrm>
          <a:prstGeom prst="rect">
            <a:avLst/>
          </a:prstGeom>
          <a:noFill/>
        </p:spPr>
        <p:txBody>
          <a:bodyPr wrap="square" rtlCol="0">
            <a:spAutoFit/>
            <a:scene3d>
              <a:camera prst="orthographicFront"/>
              <a:lightRig rig="threePt" dir="t"/>
            </a:scene3d>
            <a:sp3d contourW="12700"/>
          </a:bodyPr>
          <a:lstStyle/>
          <a:p>
            <a:r>
              <a:rPr lang="zh-CN" altLang="en-US" sz="2000" b="1" dirty="0">
                <a:latin typeface="+mn-ea"/>
                <a:cs typeface="+mn-ea"/>
                <a:sym typeface="+mn-lt"/>
              </a:rPr>
              <a:t>三、营销增值</a:t>
            </a:r>
            <a:endParaRPr lang="zh-CN" altLang="en-US" sz="2000" b="1" dirty="0">
              <a:latin typeface="+mn-ea"/>
              <a:cs typeface="+mn-ea"/>
              <a:sym typeface="+mn-lt"/>
            </a:endParaRPr>
          </a:p>
        </p:txBody>
      </p:sp>
      <p:sp>
        <p:nvSpPr>
          <p:cNvPr id="30" name="椭圆 29"/>
          <p:cNvSpPr/>
          <p:nvPr/>
        </p:nvSpPr>
        <p:spPr>
          <a:xfrm>
            <a:off x="8627010" y="1704157"/>
            <a:ext cx="540000" cy="540000"/>
          </a:xfrm>
          <a:prstGeom prst="ellipse">
            <a:avLst/>
          </a:prstGeom>
          <a:solidFill>
            <a:srgbClr val="0962A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椭圆 30"/>
          <p:cNvSpPr/>
          <p:nvPr/>
        </p:nvSpPr>
        <p:spPr>
          <a:xfrm>
            <a:off x="1228553" y="2701177"/>
            <a:ext cx="540000" cy="540000"/>
          </a:xfrm>
          <a:prstGeom prst="ellipse">
            <a:avLst/>
          </a:prstGeom>
          <a:solidFill>
            <a:schemeClr val="bg1"/>
          </a:solidFill>
          <a:ln>
            <a:noFill/>
          </a:ln>
          <a:effectLst>
            <a:outerShdw blurRad="228600" dist="38100" dir="5400000" algn="ctr" rotWithShape="0">
              <a:srgbClr val="0A67FE">
                <a:alpha val="6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32" name="图片 31"/>
          <p:cNvPicPr>
            <a:picLocks noChangeAspect="1"/>
          </p:cNvPicPr>
          <p:nvPr/>
        </p:nvPicPr>
        <p:blipFill>
          <a:blip r:embed="rId1"/>
          <a:stretch>
            <a:fillRect/>
          </a:stretch>
        </p:blipFill>
        <p:spPr>
          <a:xfrm>
            <a:off x="1364815" y="2826838"/>
            <a:ext cx="261894" cy="261894"/>
          </a:xfrm>
          <a:prstGeom prst="rect">
            <a:avLst/>
          </a:prstGeom>
          <a:solidFill>
            <a:srgbClr val="1A71FE"/>
          </a:solidFill>
        </p:spPr>
      </p:pic>
      <p:pic>
        <p:nvPicPr>
          <p:cNvPr id="34" name="图片 33"/>
          <p:cNvPicPr>
            <a:picLocks noChangeAspect="1"/>
          </p:cNvPicPr>
          <p:nvPr/>
        </p:nvPicPr>
        <p:blipFill>
          <a:blip r:embed="rId2"/>
          <a:stretch>
            <a:fillRect/>
          </a:stretch>
        </p:blipFill>
        <p:spPr>
          <a:xfrm>
            <a:off x="8735294" y="1848745"/>
            <a:ext cx="323432" cy="250825"/>
          </a:xfrm>
          <a:prstGeom prst="rect">
            <a:avLst/>
          </a:prstGeom>
        </p:spPr>
      </p:pic>
      <p:cxnSp>
        <p:nvCxnSpPr>
          <p:cNvPr id="35" name="连接符: 肘形 62"/>
          <p:cNvCxnSpPr>
            <a:stCxn id="31" idx="2"/>
            <a:endCxn id="51" idx="1"/>
          </p:cNvCxnSpPr>
          <p:nvPr/>
        </p:nvCxnSpPr>
        <p:spPr>
          <a:xfrm rot="10800000" flipV="1">
            <a:off x="1178365" y="2971176"/>
            <a:ext cx="50188" cy="2422889"/>
          </a:xfrm>
          <a:prstGeom prst="bentConnector3">
            <a:avLst>
              <a:gd name="adj1" fmla="val 555487"/>
            </a:avLst>
          </a:prstGeom>
          <a:ln w="12700">
            <a:solidFill>
              <a:srgbClr val="0A67FE"/>
            </a:solidFill>
          </a:ln>
        </p:spPr>
        <p:style>
          <a:lnRef idx="1">
            <a:schemeClr val="accent1"/>
          </a:lnRef>
          <a:fillRef idx="0">
            <a:schemeClr val="accent1"/>
          </a:fillRef>
          <a:effectRef idx="0">
            <a:schemeClr val="accent1"/>
          </a:effectRef>
          <a:fontRef idx="minor">
            <a:schemeClr val="tx1"/>
          </a:fontRef>
        </p:style>
      </p:cxnSp>
      <p:cxnSp>
        <p:nvCxnSpPr>
          <p:cNvPr id="36" name="连接符: 肘形 64"/>
          <p:cNvCxnSpPr>
            <a:endCxn id="17" idx="1"/>
          </p:cNvCxnSpPr>
          <p:nvPr/>
        </p:nvCxnSpPr>
        <p:spPr>
          <a:xfrm rot="10800000" flipV="1">
            <a:off x="5039326" y="1514777"/>
            <a:ext cx="58985" cy="767501"/>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7" name="连接符: 肘形 82"/>
          <p:cNvCxnSpPr>
            <a:endCxn id="13" idx="1"/>
          </p:cNvCxnSpPr>
          <p:nvPr/>
        </p:nvCxnSpPr>
        <p:spPr>
          <a:xfrm rot="10800000" flipV="1">
            <a:off x="5039326" y="1514777"/>
            <a:ext cx="58985" cy="2336273"/>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8" name="连接符: 肘形 87"/>
          <p:cNvCxnSpPr>
            <a:stCxn id="30" idx="2"/>
            <a:endCxn id="21" idx="1"/>
          </p:cNvCxnSpPr>
          <p:nvPr/>
        </p:nvCxnSpPr>
        <p:spPr>
          <a:xfrm rot="10800000" flipV="1">
            <a:off x="8568026" y="1974156"/>
            <a:ext cx="58984" cy="1231347"/>
          </a:xfrm>
          <a:prstGeom prst="bentConnector3">
            <a:avLst>
              <a:gd name="adj1" fmla="val 487563"/>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39" name="连接符: 肘形 89"/>
          <p:cNvCxnSpPr>
            <a:stCxn id="30" idx="2"/>
            <a:endCxn id="25" idx="1"/>
          </p:cNvCxnSpPr>
          <p:nvPr/>
        </p:nvCxnSpPr>
        <p:spPr>
          <a:xfrm rot="10800000" flipV="1">
            <a:off x="8568026" y="1974157"/>
            <a:ext cx="58985" cy="3281362"/>
          </a:xfrm>
          <a:prstGeom prst="bentConnector3">
            <a:avLst>
              <a:gd name="adj1" fmla="val 487556"/>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cxnSp>
        <p:nvCxnSpPr>
          <p:cNvPr id="40" name="连接符: 肘形 92"/>
          <p:cNvCxnSpPr>
            <a:endCxn id="9" idx="1"/>
          </p:cNvCxnSpPr>
          <p:nvPr/>
        </p:nvCxnSpPr>
        <p:spPr>
          <a:xfrm rot="10800000" flipV="1">
            <a:off x="5013204" y="1514778"/>
            <a:ext cx="85106" cy="3903008"/>
          </a:xfrm>
          <a:prstGeom prst="bentConnector3">
            <a:avLst>
              <a:gd name="adj1" fmla="val 339035"/>
            </a:avLst>
          </a:prstGeom>
          <a:ln w="12700">
            <a:solidFill>
              <a:srgbClr val="0962AD"/>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1169567" y="3502095"/>
            <a:ext cx="2661124" cy="3052652"/>
            <a:chOff x="1118316" y="3251330"/>
            <a:chExt cx="2661124" cy="3358254"/>
          </a:xfrm>
        </p:grpSpPr>
        <p:grpSp>
          <p:nvGrpSpPr>
            <p:cNvPr id="42" name="组合 41"/>
            <p:cNvGrpSpPr/>
            <p:nvPr/>
          </p:nvGrpSpPr>
          <p:grpSpPr>
            <a:xfrm>
              <a:off x="1118316" y="5077275"/>
              <a:ext cx="2660633" cy="1532309"/>
              <a:chOff x="823447" y="3340947"/>
              <a:chExt cx="2660633" cy="1532309"/>
            </a:xfrm>
          </p:grpSpPr>
          <p:sp>
            <p:nvSpPr>
              <p:cNvPr id="48" name="矩形: 圆角 4"/>
              <p:cNvSpPr/>
              <p:nvPr/>
            </p:nvSpPr>
            <p:spPr>
              <a:xfrm>
                <a:off x="823448" y="3348585"/>
                <a:ext cx="2651835" cy="1524671"/>
              </a:xfrm>
              <a:prstGeom prst="roundRect">
                <a:avLst>
                  <a:gd name="adj" fmla="val 6727"/>
                </a:avLst>
              </a:prstGeom>
              <a:solidFill>
                <a:srgbClr val="FCFCFC"/>
              </a:solidFill>
              <a:ln>
                <a:noFill/>
              </a:ln>
              <a:effectLst>
                <a:outerShdw blurRad="2286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04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多层级管理</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流水</a:t>
                </a:r>
                <a:r>
                  <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rPr>
                  <a:t>&amp;</a:t>
                </a: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报表</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特色结算</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50" name="矩形: 圆角 10"/>
              <p:cNvSpPr/>
              <p:nvPr/>
            </p:nvSpPr>
            <p:spPr>
              <a:xfrm>
                <a:off x="823447" y="3340947"/>
                <a:ext cx="2651835" cy="483991"/>
              </a:xfrm>
              <a:prstGeom prst="roundRect">
                <a:avLst>
                  <a:gd name="adj" fmla="val 11303"/>
                </a:avLst>
              </a:prstGeom>
              <a:solidFill>
                <a:schemeClr val="bg1"/>
              </a:solidFill>
              <a:ln>
                <a:noFill/>
              </a:ln>
              <a:effectLst>
                <a:outerShdw blurRad="228600" dist="38100" dir="5400000" algn="ctr"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51" name="文本框 50"/>
              <p:cNvSpPr txBox="1"/>
              <p:nvPr/>
            </p:nvSpPr>
            <p:spPr>
              <a:xfrm>
                <a:off x="832245" y="3410155"/>
                <a:ext cx="2651835" cy="372447"/>
              </a:xfrm>
              <a:prstGeom prst="rect">
                <a:avLst/>
              </a:prstGeom>
              <a:noFill/>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对账结算</a:t>
                </a:r>
                <a:endParaRPr lang="zh-CN" altLang="en-US" sz="1600" b="1" dirty="0"/>
              </a:p>
            </p:txBody>
          </p:sp>
        </p:grpSp>
        <p:grpSp>
          <p:nvGrpSpPr>
            <p:cNvPr id="43" name="组合 42"/>
            <p:cNvGrpSpPr/>
            <p:nvPr/>
          </p:nvGrpSpPr>
          <p:grpSpPr>
            <a:xfrm>
              <a:off x="1118317" y="3251330"/>
              <a:ext cx="2661123" cy="1524671"/>
              <a:chOff x="823448" y="3348585"/>
              <a:chExt cx="2661123" cy="1524671"/>
            </a:xfrm>
          </p:grpSpPr>
          <p:sp>
            <p:nvSpPr>
              <p:cNvPr id="44" name="矩形: 圆角 119"/>
              <p:cNvSpPr/>
              <p:nvPr/>
            </p:nvSpPr>
            <p:spPr>
              <a:xfrm>
                <a:off x="823448" y="3348585"/>
                <a:ext cx="2651835" cy="1524671"/>
              </a:xfrm>
              <a:prstGeom prst="roundRect">
                <a:avLst>
                  <a:gd name="adj" fmla="val 6727"/>
                </a:avLst>
              </a:prstGeom>
              <a:solidFill>
                <a:srgbClr val="FCFCFC"/>
              </a:solidFill>
              <a:ln>
                <a:noFill/>
              </a:ln>
              <a:effectLst>
                <a:outerShdw blurRad="2286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04000" rIns="144000" bIns="0" rtlCol="0" anchor="t" anchorCtr="0"/>
              <a:lstStyle/>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门店终端收款</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小程序商城收款</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a:p>
                <a:pPr marL="285750" indent="-285750">
                  <a:lnSpc>
                    <a:spcPct val="150000"/>
                  </a:lnSpc>
                  <a:buFont typeface="Arial" panose="020B0604020202020204" pitchFamily="34" charset="0"/>
                  <a:buChar char="•"/>
                </a:pPr>
                <a:r>
                  <a:rPr lang="zh-CN" altLang="en-US" sz="1100" dirty="0">
                    <a:solidFill>
                      <a:schemeClr val="tx1">
                        <a:lumMod val="90000"/>
                        <a:lumOff val="10000"/>
                      </a:schemeClr>
                    </a:solidFill>
                    <a:latin typeface="微软雅黑" panose="020B0503020204020204" pitchFamily="34" charset="-122"/>
                    <a:ea typeface="微软雅黑" panose="020B0503020204020204" pitchFamily="34" charset="-122"/>
                  </a:rPr>
                  <a:t>会员卡充值收款</a:t>
                </a: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sp>
            <p:nvSpPr>
              <p:cNvPr id="46" name="矩形: 圆角 121"/>
              <p:cNvSpPr/>
              <p:nvPr/>
            </p:nvSpPr>
            <p:spPr>
              <a:xfrm>
                <a:off x="832736" y="3359997"/>
                <a:ext cx="2651835" cy="483991"/>
              </a:xfrm>
              <a:prstGeom prst="roundRect">
                <a:avLst>
                  <a:gd name="adj" fmla="val 11303"/>
                </a:avLst>
              </a:prstGeom>
              <a:solidFill>
                <a:schemeClr val="bg1"/>
              </a:solidFill>
              <a:ln>
                <a:noFill/>
              </a:ln>
              <a:effectLst>
                <a:outerShdw blurRad="228600" dist="38100" dir="5400000" algn="ctr"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400" dirty="0"/>
              </a:p>
            </p:txBody>
          </p:sp>
          <p:sp>
            <p:nvSpPr>
              <p:cNvPr id="47" name="文本框 46"/>
              <p:cNvSpPr txBox="1"/>
              <p:nvPr/>
            </p:nvSpPr>
            <p:spPr>
              <a:xfrm>
                <a:off x="832736" y="3423979"/>
                <a:ext cx="2651835" cy="372447"/>
              </a:xfrm>
              <a:prstGeom prst="rect">
                <a:avLst/>
              </a:prstGeom>
              <a:noFill/>
            </p:spPr>
            <p:txBody>
              <a:bodyPr wrap="square">
                <a:spAutoFit/>
              </a:bodyPr>
              <a:lstStyle/>
              <a:p>
                <a:pPr algn="ctr"/>
                <a:r>
                  <a:rPr lang="zh-CN" altLang="en-US" sz="1600" b="1" dirty="0">
                    <a:latin typeface="微软雅黑" panose="020B0503020204020204" pitchFamily="34" charset="-122"/>
                    <a:ea typeface="微软雅黑" panose="020B0503020204020204" pitchFamily="34" charset="-122"/>
                  </a:rPr>
                  <a:t>聚合支付</a:t>
                </a:r>
                <a:endParaRPr lang="zh-CN" altLang="en-US" sz="1600" b="1" dirty="0"/>
              </a:p>
            </p:txBody>
          </p:sp>
        </p:grpSp>
      </p:grpSp>
      <p:cxnSp>
        <p:nvCxnSpPr>
          <p:cNvPr id="52" name="连接符: 肘形 124"/>
          <p:cNvCxnSpPr>
            <a:stCxn id="31" idx="2"/>
            <a:endCxn id="47" idx="1"/>
          </p:cNvCxnSpPr>
          <p:nvPr/>
        </p:nvCxnSpPr>
        <p:spPr>
          <a:xfrm rot="10800000" flipV="1">
            <a:off x="1178857" y="2971177"/>
            <a:ext cx="49697" cy="768728"/>
          </a:xfrm>
          <a:prstGeom prst="bentConnector3">
            <a:avLst>
              <a:gd name="adj1" fmla="val 559988"/>
            </a:avLst>
          </a:prstGeom>
          <a:ln w="12700">
            <a:solidFill>
              <a:srgbClr val="0A67FE"/>
            </a:solidFill>
          </a:ln>
        </p:spPr>
        <p:style>
          <a:lnRef idx="1">
            <a:schemeClr val="accent1"/>
          </a:lnRef>
          <a:fillRef idx="0">
            <a:schemeClr val="accent1"/>
          </a:fillRef>
          <a:effectRef idx="0">
            <a:schemeClr val="accent1"/>
          </a:effectRef>
          <a:fontRef idx="minor">
            <a:schemeClr val="tx1"/>
          </a:fontRef>
        </p:style>
      </p:cxnSp>
      <p:sp>
        <p:nvSpPr>
          <p:cNvPr id="53" name="矩形: 圆角 133"/>
          <p:cNvSpPr/>
          <p:nvPr/>
        </p:nvSpPr>
        <p:spPr>
          <a:xfrm>
            <a:off x="669924" y="1163329"/>
            <a:ext cx="3563969" cy="1413535"/>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400" b="1" dirty="0">
                <a:solidFill>
                  <a:schemeClr val="tx1">
                    <a:lumMod val="90000"/>
                    <a:lumOff val="10000"/>
                  </a:schemeClr>
                </a:solidFill>
              </a:rPr>
              <a:t>   </a:t>
            </a:r>
            <a:r>
              <a:rPr lang="zh-CN" altLang="en-US" sz="1200" dirty="0">
                <a:solidFill>
                  <a:schemeClr val="tx1">
                    <a:lumMod val="90000"/>
                    <a:lumOff val="10000"/>
                  </a:schemeClr>
                </a:solidFill>
              </a:rPr>
              <a:t>面向</a:t>
            </a:r>
            <a:r>
              <a:rPr lang="zh-CN" altLang="en-US" sz="1400" b="1" dirty="0">
                <a:solidFill>
                  <a:srgbClr val="0157E4"/>
                </a:solidFill>
              </a:rPr>
              <a:t>连锁餐饮、零售、服务</a:t>
            </a:r>
            <a:r>
              <a:rPr lang="zh-CN" altLang="en-US" sz="1200" dirty="0">
                <a:solidFill>
                  <a:schemeClr val="tx1">
                    <a:lumMod val="90000"/>
                    <a:lumOff val="10000"/>
                  </a:schemeClr>
                </a:solidFill>
              </a:rPr>
              <a:t>等行业商户，提供</a:t>
            </a:r>
            <a:r>
              <a:rPr lang="zh-CN" altLang="en-US" sz="1400" b="1" dirty="0">
                <a:solidFill>
                  <a:schemeClr val="tx1">
                    <a:lumMod val="90000"/>
                    <a:lumOff val="10000"/>
                  </a:schemeClr>
                </a:solidFill>
              </a:rPr>
              <a:t>“支付</a:t>
            </a:r>
            <a:r>
              <a:rPr lang="en-US" altLang="zh-CN" sz="1400" b="1" dirty="0">
                <a:solidFill>
                  <a:schemeClr val="tx1">
                    <a:lumMod val="90000"/>
                    <a:lumOff val="10000"/>
                  </a:schemeClr>
                </a:solidFill>
              </a:rPr>
              <a:t>+</a:t>
            </a:r>
            <a:r>
              <a:rPr lang="zh-CN" altLang="en-US" sz="1400" b="1" dirty="0">
                <a:solidFill>
                  <a:schemeClr val="tx1">
                    <a:lumMod val="90000"/>
                    <a:lumOff val="10000"/>
                  </a:schemeClr>
                </a:solidFill>
              </a:rPr>
              <a:t>账务</a:t>
            </a:r>
            <a:r>
              <a:rPr lang="en-US" altLang="zh-CN" sz="1400" b="1" dirty="0">
                <a:solidFill>
                  <a:schemeClr val="tx1">
                    <a:lumMod val="90000"/>
                    <a:lumOff val="10000"/>
                  </a:schemeClr>
                </a:solidFill>
              </a:rPr>
              <a:t>+</a:t>
            </a:r>
            <a:r>
              <a:rPr lang="zh-CN" altLang="en-US" sz="1400" b="1" dirty="0">
                <a:solidFill>
                  <a:schemeClr val="tx1">
                    <a:lumMod val="90000"/>
                    <a:lumOff val="10000"/>
                  </a:schemeClr>
                </a:solidFill>
              </a:rPr>
              <a:t>营销”</a:t>
            </a:r>
            <a:r>
              <a:rPr lang="zh-CN" altLang="en-US" sz="1200" dirty="0">
                <a:solidFill>
                  <a:schemeClr val="tx1">
                    <a:lumMod val="90000"/>
                    <a:lumOff val="10000"/>
                  </a:schemeClr>
                </a:solidFill>
              </a:rPr>
              <a:t>一站式服务，协助企业</a:t>
            </a:r>
            <a:r>
              <a:rPr lang="zh-CN" altLang="en-US" sz="1400" b="1" dirty="0">
                <a:solidFill>
                  <a:schemeClr val="tx1">
                    <a:lumMod val="90000"/>
                    <a:lumOff val="10000"/>
                  </a:schemeClr>
                </a:solidFill>
              </a:rPr>
              <a:t>降本增效</a:t>
            </a:r>
            <a:r>
              <a:rPr lang="zh-CN" altLang="en-US" sz="1400" dirty="0">
                <a:solidFill>
                  <a:schemeClr val="tx1">
                    <a:lumMod val="90000"/>
                    <a:lumOff val="10000"/>
                  </a:schemeClr>
                </a:solidFill>
              </a:rPr>
              <a:t>。</a:t>
            </a:r>
            <a:endParaRPr lang="zh-CN" altLang="en-US" sz="1400" dirty="0">
              <a:solidFill>
                <a:schemeClr val="tx1">
                  <a:lumMod val="90000"/>
                  <a:lumOff val="10000"/>
                </a:schemeClr>
              </a:solidFill>
            </a:endParaRPr>
          </a:p>
        </p:txBody>
      </p:sp>
      <p:grpSp>
        <p:nvGrpSpPr>
          <p:cNvPr id="57" name="组合 56"/>
          <p:cNvGrpSpPr/>
          <p:nvPr/>
        </p:nvGrpSpPr>
        <p:grpSpPr>
          <a:xfrm>
            <a:off x="5098310" y="1244797"/>
            <a:ext cx="540000" cy="540000"/>
            <a:chOff x="4391041" y="1559570"/>
            <a:chExt cx="540000" cy="540000"/>
          </a:xfrm>
        </p:grpSpPr>
        <p:sp>
          <p:nvSpPr>
            <p:cNvPr id="55" name="椭圆 54"/>
            <p:cNvSpPr/>
            <p:nvPr/>
          </p:nvSpPr>
          <p:spPr>
            <a:xfrm>
              <a:off x="4391041" y="1559570"/>
              <a:ext cx="540000" cy="540000"/>
            </a:xfrm>
            <a:prstGeom prst="ellipse">
              <a:avLst/>
            </a:prstGeom>
            <a:gradFill>
              <a:gsLst>
                <a:gs pos="0">
                  <a:schemeClr val="accent1"/>
                </a:gs>
                <a:gs pos="100000">
                  <a:schemeClr val="accent3"/>
                </a:gs>
              </a:gsLst>
              <a:lin ang="16200000" scaled="0"/>
            </a:gradFill>
            <a:ln>
              <a:noFill/>
            </a:ln>
            <a:effectLst>
              <a:outerShdw blurRad="238634" dist="38100" dir="5400000" algn="t" rotWithShape="0">
                <a:schemeClr val="accent3">
                  <a:alpha val="67029"/>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kumimoji="1" lang="zh-CN" altLang="en-US" sz="2200" b="1" dirty="0">
                <a:latin typeface="微软雅黑" panose="020B0503020204020204" pitchFamily="34" charset="-122"/>
                <a:ea typeface="微软雅黑" panose="020B0503020204020204" pitchFamily="34" charset="-122"/>
              </a:endParaRPr>
            </a:p>
          </p:txBody>
        </p:sp>
        <p:pic>
          <p:nvPicPr>
            <p:cNvPr id="33" name="图片 32"/>
            <p:cNvPicPr>
              <a:picLocks noChangeAspect="1"/>
            </p:cNvPicPr>
            <p:nvPr/>
          </p:nvPicPr>
          <p:blipFill>
            <a:blip r:embed="rId3"/>
            <a:stretch>
              <a:fillRect/>
            </a:stretch>
          </p:blipFill>
          <p:spPr>
            <a:xfrm>
              <a:off x="4531984" y="1680022"/>
              <a:ext cx="246871" cy="289598"/>
            </a:xfrm>
            <a:prstGeom prst="rect">
              <a:avLst/>
            </a:prstGeom>
          </p:spPr>
        </p:pic>
      </p:grpSp>
      <p:sp>
        <p:nvSpPr>
          <p:cNvPr id="3" name="标题 1"/>
          <p:cNvSpPr txBox="1"/>
          <p:nvPr>
            <p:custDataLst>
              <p:tags r:id="rId4"/>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连锁通</a:t>
            </a:r>
            <a:endParaRPr lang="zh-CN" altLang="en-US" dirty="0">
              <a:solidFill>
                <a:srgbClr val="0157E4"/>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custDataLst>
              <p:tags r:id="rId1"/>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商赢教培</a:t>
            </a:r>
            <a:endParaRPr lang="zh-CN" altLang="en-US" dirty="0">
              <a:solidFill>
                <a:srgbClr val="0157E4"/>
              </a:solidFill>
            </a:endParaRPr>
          </a:p>
        </p:txBody>
      </p:sp>
      <p:pic>
        <p:nvPicPr>
          <p:cNvPr id="5" name="图片 4"/>
          <p:cNvPicPr>
            <a:picLocks noChangeAspect="1"/>
          </p:cNvPicPr>
          <p:nvPr>
            <p:custDataLst>
              <p:tags r:id="rId2"/>
            </p:custDataLst>
          </p:nvPr>
        </p:nvPicPr>
        <p:blipFill>
          <a:blip r:embed="rId3" cstate="print"/>
          <a:stretch>
            <a:fillRect/>
          </a:stretch>
        </p:blipFill>
        <p:spPr>
          <a:xfrm>
            <a:off x="440055" y="1311910"/>
            <a:ext cx="6501765" cy="3112135"/>
          </a:xfrm>
          <a:prstGeom prst="rect">
            <a:avLst/>
          </a:prstGeom>
          <a:ln>
            <a:solidFill>
              <a:schemeClr val="accent1"/>
            </a:solidFill>
          </a:ln>
          <a:effectLst>
            <a:innerShdw blurRad="63500" dist="50800" dir="18900000">
              <a:prstClr val="black">
                <a:alpha val="50000"/>
              </a:prstClr>
            </a:innerShdw>
          </a:effectLst>
        </p:spPr>
      </p:pic>
      <p:pic>
        <p:nvPicPr>
          <p:cNvPr id="29" name="图片 28"/>
          <p:cNvPicPr>
            <a:picLocks noChangeAspect="1"/>
          </p:cNvPicPr>
          <p:nvPr>
            <p:custDataLst>
              <p:tags r:id="rId4"/>
            </p:custDataLst>
          </p:nvPr>
        </p:nvPicPr>
        <p:blipFill>
          <a:blip r:embed="rId5" cstate="print"/>
          <a:stretch>
            <a:fillRect/>
          </a:stretch>
        </p:blipFill>
        <p:spPr>
          <a:xfrm>
            <a:off x="668020" y="3010535"/>
            <a:ext cx="1668145" cy="3612515"/>
          </a:xfrm>
          <a:prstGeom prst="rect">
            <a:avLst/>
          </a:prstGeom>
          <a:effectLst>
            <a:innerShdw blurRad="114300">
              <a:prstClr val="black"/>
            </a:innerShdw>
          </a:effectLst>
        </p:spPr>
      </p:pic>
      <p:sp>
        <p:nvSpPr>
          <p:cNvPr id="45" name="文本框 44"/>
          <p:cNvSpPr txBox="1"/>
          <p:nvPr>
            <p:custDataLst>
              <p:tags r:id="rId6"/>
            </p:custDataLst>
          </p:nvPr>
        </p:nvSpPr>
        <p:spPr>
          <a:xfrm>
            <a:off x="890270" y="6275705"/>
            <a:ext cx="1297940" cy="307340"/>
          </a:xfrm>
          <a:prstGeom prst="rect">
            <a:avLst/>
          </a:prstGeom>
          <a:noFill/>
        </p:spPr>
        <p:txBody>
          <a:bodyPr wrap="square" rtlCol="0">
            <a:noAutofit/>
          </a:bodyPr>
          <a:p>
            <a:r>
              <a:rPr lang="zh-CN" altLang="en-US" sz="1200" b="1" dirty="0" smtClean="0">
                <a:solidFill>
                  <a:schemeClr val="tx1"/>
                </a:solidFill>
                <a:latin typeface="微软雅黑" panose="020B0503020204020204" pitchFamily="34" charset="-122"/>
                <a:ea typeface="微软雅黑" panose="020B0503020204020204" pitchFamily="34" charset="-122"/>
              </a:rPr>
              <a:t>学生/家长</a:t>
            </a:r>
            <a:r>
              <a:rPr lang="en-US" altLang="zh-CN" sz="1200" b="1" dirty="0" smtClean="0">
                <a:solidFill>
                  <a:schemeClr val="tx1"/>
                </a:solidFill>
                <a:latin typeface="微软雅黑" panose="020B0503020204020204" pitchFamily="34" charset="-122"/>
                <a:ea typeface="微软雅黑" panose="020B0503020204020204" pitchFamily="34" charset="-122"/>
              </a:rPr>
              <a:t> </a:t>
            </a:r>
            <a:r>
              <a:rPr lang="zh-CN" altLang="en-US" sz="1200" b="1" dirty="0" smtClean="0">
                <a:solidFill>
                  <a:schemeClr val="tx1"/>
                </a:solidFill>
                <a:latin typeface="微软雅黑" panose="020B0503020204020204" pitchFamily="34" charset="-122"/>
                <a:ea typeface="微软雅黑" panose="020B0503020204020204" pitchFamily="34" charset="-122"/>
              </a:rPr>
              <a:t>页面</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pic>
        <p:nvPicPr>
          <p:cNvPr id="49" name="图片 48"/>
          <p:cNvPicPr>
            <a:picLocks noChangeAspect="1"/>
          </p:cNvPicPr>
          <p:nvPr>
            <p:custDataLst>
              <p:tags r:id="rId7"/>
            </p:custDataLst>
          </p:nvPr>
        </p:nvPicPr>
        <p:blipFill>
          <a:blip r:embed="rId8" cstate="print"/>
          <a:stretch>
            <a:fillRect/>
          </a:stretch>
        </p:blipFill>
        <p:spPr>
          <a:xfrm>
            <a:off x="2618105" y="3009265"/>
            <a:ext cx="1668780" cy="3613785"/>
          </a:xfrm>
          <a:prstGeom prst="rect">
            <a:avLst/>
          </a:prstGeom>
          <a:effectLst>
            <a:innerShdw blurRad="114300">
              <a:prstClr val="black"/>
            </a:innerShdw>
          </a:effectLst>
        </p:spPr>
      </p:pic>
      <p:sp>
        <p:nvSpPr>
          <p:cNvPr id="54" name="文本框 53"/>
          <p:cNvSpPr txBox="1"/>
          <p:nvPr>
            <p:custDataLst>
              <p:tags r:id="rId9"/>
            </p:custDataLst>
          </p:nvPr>
        </p:nvSpPr>
        <p:spPr>
          <a:xfrm>
            <a:off x="2906395" y="6275705"/>
            <a:ext cx="1092200" cy="307340"/>
          </a:xfrm>
          <a:prstGeom prst="rect">
            <a:avLst/>
          </a:prstGeom>
          <a:noFill/>
        </p:spPr>
        <p:txBody>
          <a:bodyPr wrap="square" rtlCol="0">
            <a:noAutofit/>
          </a:bodyPr>
          <a:p>
            <a:pPr algn="ctr"/>
            <a:r>
              <a:rPr lang="zh-CN" altLang="en-US" sz="1200" b="1" dirty="0" smtClean="0">
                <a:solidFill>
                  <a:schemeClr val="tx1"/>
                </a:solidFill>
                <a:latin typeface="微软雅黑" panose="020B0503020204020204" pitchFamily="34" charset="-122"/>
                <a:ea typeface="微软雅黑" panose="020B0503020204020204" pitchFamily="34" charset="-122"/>
              </a:rPr>
              <a:t>教师</a:t>
            </a:r>
            <a:r>
              <a:rPr lang="en-US" altLang="zh-CN" sz="1200" b="1" dirty="0" smtClean="0">
                <a:solidFill>
                  <a:schemeClr val="tx1"/>
                </a:solidFill>
                <a:latin typeface="微软雅黑" panose="020B0503020204020204" pitchFamily="34" charset="-122"/>
                <a:ea typeface="微软雅黑" panose="020B0503020204020204" pitchFamily="34" charset="-122"/>
              </a:rPr>
              <a:t> </a:t>
            </a:r>
            <a:r>
              <a:rPr lang="zh-CN" altLang="en-US" sz="1200" b="1" dirty="0" smtClean="0">
                <a:solidFill>
                  <a:schemeClr val="tx1"/>
                </a:solidFill>
                <a:latin typeface="微软雅黑" panose="020B0503020204020204" pitchFamily="34" charset="-122"/>
                <a:ea typeface="微软雅黑" panose="020B0503020204020204" pitchFamily="34" charset="-122"/>
              </a:rPr>
              <a:t>页面</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pic>
        <p:nvPicPr>
          <p:cNvPr id="56" name="图片 55"/>
          <p:cNvPicPr>
            <a:picLocks noChangeAspect="1"/>
          </p:cNvPicPr>
          <p:nvPr>
            <p:custDataLst>
              <p:tags r:id="rId10"/>
            </p:custDataLst>
          </p:nvPr>
        </p:nvPicPr>
        <p:blipFill>
          <a:blip r:embed="rId11" cstate="print"/>
          <a:stretch>
            <a:fillRect/>
          </a:stretch>
        </p:blipFill>
        <p:spPr>
          <a:xfrm>
            <a:off x="4890135" y="3010535"/>
            <a:ext cx="1668780" cy="3613150"/>
          </a:xfrm>
          <a:prstGeom prst="rect">
            <a:avLst/>
          </a:prstGeom>
          <a:effectLst>
            <a:innerShdw blurRad="114300">
              <a:prstClr val="black"/>
            </a:innerShdw>
          </a:effectLst>
        </p:spPr>
      </p:pic>
      <p:sp>
        <p:nvSpPr>
          <p:cNvPr id="58" name="文本框 57"/>
          <p:cNvSpPr txBox="1"/>
          <p:nvPr>
            <p:custDataLst>
              <p:tags r:id="rId12"/>
            </p:custDataLst>
          </p:nvPr>
        </p:nvSpPr>
        <p:spPr>
          <a:xfrm>
            <a:off x="4936781" y="6282055"/>
            <a:ext cx="1540510" cy="275590"/>
          </a:xfrm>
          <a:prstGeom prst="rect">
            <a:avLst/>
          </a:prstGeom>
          <a:noFill/>
        </p:spPr>
        <p:txBody>
          <a:bodyPr wrap="square" rtlCol="0">
            <a:spAutoFit/>
          </a:bodyPr>
          <a:p>
            <a:pPr algn="ctr"/>
            <a:r>
              <a:rPr lang="zh-CN" altLang="en-US" sz="1200" b="1" dirty="0" smtClean="0">
                <a:solidFill>
                  <a:schemeClr val="tx1"/>
                </a:solidFill>
                <a:latin typeface="微软雅黑" panose="020B0503020204020204" pitchFamily="34" charset="-122"/>
                <a:ea typeface="微软雅黑" panose="020B0503020204020204" pitchFamily="34" charset="-122"/>
              </a:rPr>
              <a:t>管理员</a:t>
            </a:r>
            <a:r>
              <a:rPr lang="en-US" altLang="zh-CN" sz="1200" b="1" dirty="0" smtClean="0">
                <a:solidFill>
                  <a:schemeClr val="tx1"/>
                </a:solidFill>
                <a:latin typeface="微软雅黑" panose="020B0503020204020204" pitchFamily="34" charset="-122"/>
                <a:ea typeface="微软雅黑" panose="020B0503020204020204" pitchFamily="34" charset="-122"/>
              </a:rPr>
              <a:t> </a:t>
            </a:r>
            <a:r>
              <a:rPr lang="zh-CN" altLang="en-US" sz="1200" b="1" dirty="0" smtClean="0">
                <a:solidFill>
                  <a:schemeClr val="tx1"/>
                </a:solidFill>
                <a:latin typeface="微软雅黑" panose="020B0503020204020204" pitchFamily="34" charset="-122"/>
                <a:ea typeface="微软雅黑" panose="020B0503020204020204" pitchFamily="34" charset="-122"/>
              </a:rPr>
              <a:t>页面</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sp>
        <p:nvSpPr>
          <p:cNvPr id="61" name="文本框 60"/>
          <p:cNvSpPr txBox="1"/>
          <p:nvPr>
            <p:custDataLst>
              <p:tags r:id="rId13"/>
            </p:custDataLst>
          </p:nvPr>
        </p:nvSpPr>
        <p:spPr>
          <a:xfrm>
            <a:off x="5713095" y="1414780"/>
            <a:ext cx="1092200" cy="307340"/>
          </a:xfrm>
          <a:prstGeom prst="rect">
            <a:avLst/>
          </a:prstGeom>
          <a:noFill/>
        </p:spPr>
        <p:txBody>
          <a:bodyPr wrap="square" rtlCol="0">
            <a:noAutofit/>
          </a:bodyPr>
          <a:p>
            <a:pPr algn="ctr"/>
            <a:r>
              <a:rPr lang="zh-CN" altLang="en-US" sz="1200" b="1" dirty="0" smtClean="0">
                <a:solidFill>
                  <a:schemeClr val="tx1"/>
                </a:solidFill>
                <a:latin typeface="微软雅黑" panose="020B0503020204020204" pitchFamily="34" charset="-122"/>
                <a:ea typeface="微软雅黑" panose="020B0503020204020204" pitchFamily="34" charset="-122"/>
              </a:rPr>
              <a:t>学校</a:t>
            </a:r>
            <a:r>
              <a:rPr lang="zh-CN" altLang="en-US" sz="1200" b="1" dirty="0" smtClean="0">
                <a:solidFill>
                  <a:schemeClr val="tx1"/>
                </a:solidFill>
                <a:latin typeface="微软雅黑" panose="020B0503020204020204" pitchFamily="34" charset="-122"/>
                <a:ea typeface="微软雅黑" panose="020B0503020204020204" pitchFamily="34" charset="-122"/>
              </a:rPr>
              <a:t>管理</a:t>
            </a:r>
            <a:endParaRPr lang="zh-CN" altLang="en-US" sz="1200" b="1" dirty="0" smtClean="0">
              <a:solidFill>
                <a:schemeClr val="tx1"/>
              </a:solidFill>
              <a:latin typeface="微软雅黑" panose="020B0503020204020204" pitchFamily="34" charset="-122"/>
              <a:ea typeface="微软雅黑" panose="020B0503020204020204" pitchFamily="34" charset="-122"/>
            </a:endParaRPr>
          </a:p>
        </p:txBody>
      </p:sp>
      <p:sp>
        <p:nvSpPr>
          <p:cNvPr id="73" name="Subtitle 2"/>
          <p:cNvSpPr txBox="1"/>
          <p:nvPr>
            <p:custDataLst>
              <p:tags r:id="rId14"/>
            </p:custDataLst>
          </p:nvPr>
        </p:nvSpPr>
        <p:spPr>
          <a:xfrm>
            <a:off x="7941406" y="3707174"/>
            <a:ext cx="4158615" cy="8946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buFont typeface="Wingdings" panose="05000000000000000000" charset="0"/>
              <a:buChar char=""/>
            </a:pP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pc</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端：为学校、培训机构，提供学校管理、校区管理、班级管理、教师管理、收费管理等功能。</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移动端：为学生</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加上、教师、管理员的角色，分别提供查询及费用缴纳功能。</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4" name="TextBox 27"/>
          <p:cNvSpPr txBox="1"/>
          <p:nvPr>
            <p:custDataLst>
              <p:tags r:id="rId15"/>
            </p:custDataLst>
          </p:nvPr>
        </p:nvSpPr>
        <p:spPr>
          <a:xfrm>
            <a:off x="7941407" y="3193539"/>
            <a:ext cx="1662430" cy="334645"/>
          </a:xfrm>
          <a:prstGeom prst="rect">
            <a:avLst/>
          </a:prstGeom>
          <a:noFill/>
        </p:spPr>
        <p:txBody>
          <a:bodyPr wrap="none" rtlCol="0">
            <a:spAutoFit/>
          </a:bodyPr>
          <a:lstStyle/>
          <a:p>
            <a:pPr>
              <a:lnSpc>
                <a:spcPts val="1900"/>
              </a:lnSpc>
            </a:pPr>
            <a:r>
              <a:rPr lang="en-US" altLang="zh-CN" sz="1600" dirty="0">
                <a:latin typeface="微软雅黑" panose="020B0503020204020204" pitchFamily="34" charset="-122"/>
                <a:ea typeface="微软雅黑" panose="020B0503020204020204" pitchFamily="34" charset="-122"/>
                <a:cs typeface="微软雅黑" panose="020B0503020204020204" pitchFamily="34" charset="-122"/>
              </a:rPr>
              <a:t>PC</a:t>
            </a:r>
            <a:r>
              <a:rPr lang="zh-CN" altLang="en-US" sz="1600" dirty="0">
                <a:latin typeface="微软雅黑" panose="020B0503020204020204" pitchFamily="34" charset="-122"/>
                <a:ea typeface="微软雅黑" panose="020B0503020204020204" pitchFamily="34" charset="-122"/>
                <a:cs typeface="微软雅黑" panose="020B0503020204020204" pitchFamily="34" charset="-122"/>
              </a:rPr>
              <a:t>及移动端服务</a:t>
            </a:r>
            <a:endParaRPr lang="zh-CN" altLang="en-US" sz="16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5" name="Subtitle 2"/>
          <p:cNvSpPr txBox="1"/>
          <p:nvPr>
            <p:custDataLst>
              <p:tags r:id="rId16"/>
            </p:custDataLst>
          </p:nvPr>
        </p:nvSpPr>
        <p:spPr>
          <a:xfrm>
            <a:off x="7941406" y="5242656"/>
            <a:ext cx="4158615" cy="89466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rPr>
              <a:t>按学校及费用类目设置账务处理规则，系统自动对收款资金完成清分及结算。</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ts val="1700"/>
              </a:lnSpc>
              <a:spcBef>
                <a:spcPts val="0"/>
              </a:spcBef>
              <a:buFont typeface="Wingdings" panose="05000000000000000000" charset="0"/>
              <a:buChar char=""/>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rPr>
              <a:t>减轻财务对账压力，提供各类交易数据查询、个性化报表支持，进一步减轻财务的工作量。</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6" name="TextBox 29"/>
          <p:cNvSpPr txBox="1"/>
          <p:nvPr>
            <p:custDataLst>
              <p:tags r:id="rId17"/>
            </p:custDataLst>
          </p:nvPr>
        </p:nvSpPr>
        <p:spPr>
          <a:xfrm>
            <a:off x="7941407" y="4908091"/>
            <a:ext cx="1605280" cy="334645"/>
          </a:xfrm>
          <a:prstGeom prst="rect">
            <a:avLst/>
          </a:prstGeom>
          <a:noFill/>
        </p:spPr>
        <p:txBody>
          <a:bodyPr wrap="none" rtlCol="0">
            <a:spAutoFit/>
          </a:bodyPr>
          <a:lstStyle/>
          <a:p>
            <a:pPr>
              <a:lnSpc>
                <a:spcPts val="1900"/>
              </a:lnSpc>
            </a:pPr>
            <a:r>
              <a:rPr lang="zh-CN" altLang="en-US" sz="1600" dirty="0">
                <a:latin typeface="Mont Heavy DEMO" panose="00000A00000000000000" pitchFamily="50" charset="0"/>
              </a:rPr>
              <a:t>账务及资金管理</a:t>
            </a:r>
            <a:endParaRPr lang="zh-CN" altLang="en-US" sz="1600" dirty="0">
              <a:latin typeface="Mont Heavy DEMO" panose="00000A00000000000000" pitchFamily="50" charset="0"/>
            </a:endParaRPr>
          </a:p>
        </p:txBody>
      </p:sp>
      <p:grpSp>
        <p:nvGrpSpPr>
          <p:cNvPr id="77" name="Group 3"/>
          <p:cNvGrpSpPr/>
          <p:nvPr/>
        </p:nvGrpSpPr>
        <p:grpSpPr>
          <a:xfrm>
            <a:off x="7413254" y="3327327"/>
            <a:ext cx="387685" cy="389170"/>
            <a:chOff x="698129" y="1917627"/>
            <a:chExt cx="387685" cy="389170"/>
          </a:xfrm>
        </p:grpSpPr>
        <p:sp>
          <p:nvSpPr>
            <p:cNvPr id="78" name="Freeform 16"/>
            <p:cNvSpPr/>
            <p:nvPr>
              <p:custDataLst>
                <p:tags r:id="rId18"/>
              </p:custDataLst>
            </p:nvPr>
          </p:nvSpPr>
          <p:spPr bwMode="auto">
            <a:xfrm>
              <a:off x="698129" y="1917627"/>
              <a:ext cx="387685" cy="389170"/>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accent1"/>
            </a:solidFill>
            <a:ln>
              <a:noFill/>
            </a:ln>
          </p:spPr>
          <p:txBody>
            <a:bodyPr vert="horz" wrap="square" lIns="91440" tIns="45720" rIns="91440" bIns="45720" numCol="1" anchor="t" anchorCtr="0" compatLnSpc="1"/>
            <a:p>
              <a:endParaRPr lang="en-US"/>
            </a:p>
          </p:txBody>
        </p:sp>
        <p:sp>
          <p:nvSpPr>
            <p:cNvPr id="79" name="Freeform 17"/>
            <p:cNvSpPr/>
            <p:nvPr>
              <p:custDataLst>
                <p:tags r:id="rId19"/>
              </p:custDataLst>
            </p:nvPr>
          </p:nvSpPr>
          <p:spPr bwMode="auto">
            <a:xfrm>
              <a:off x="769427" y="2048341"/>
              <a:ext cx="222807" cy="231719"/>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bg1"/>
            </a:solidFill>
            <a:ln>
              <a:noFill/>
            </a:ln>
          </p:spPr>
          <p:txBody>
            <a:bodyPr vert="horz" wrap="square" lIns="91440" tIns="45720" rIns="91440" bIns="45720" numCol="1" anchor="t" anchorCtr="0" compatLnSpc="1"/>
            <a:p>
              <a:endParaRPr lang="en-US"/>
            </a:p>
          </p:txBody>
        </p:sp>
      </p:grpSp>
      <p:grpSp>
        <p:nvGrpSpPr>
          <p:cNvPr id="80" name="Group 3"/>
          <p:cNvGrpSpPr/>
          <p:nvPr/>
        </p:nvGrpSpPr>
        <p:grpSpPr>
          <a:xfrm>
            <a:off x="7412619" y="4926257"/>
            <a:ext cx="387685" cy="389170"/>
            <a:chOff x="698129" y="1917627"/>
            <a:chExt cx="387685" cy="389170"/>
          </a:xfrm>
        </p:grpSpPr>
        <p:sp>
          <p:nvSpPr>
            <p:cNvPr id="81" name="Freeform 16"/>
            <p:cNvSpPr/>
            <p:nvPr>
              <p:custDataLst>
                <p:tags r:id="rId20"/>
              </p:custDataLst>
            </p:nvPr>
          </p:nvSpPr>
          <p:spPr bwMode="auto">
            <a:xfrm>
              <a:off x="698129" y="1917627"/>
              <a:ext cx="387685" cy="389170"/>
            </a:xfrm>
            <a:custGeom>
              <a:avLst/>
              <a:gdLst>
                <a:gd name="T0" fmla="*/ 65 w 130"/>
                <a:gd name="T1" fmla="*/ 0 h 131"/>
                <a:gd name="T2" fmla="*/ 0 w 130"/>
                <a:gd name="T3" fmla="*/ 65 h 131"/>
                <a:gd name="T4" fmla="*/ 24 w 130"/>
                <a:gd name="T5" fmla="*/ 116 h 131"/>
                <a:gd name="T6" fmla="*/ 24 w 130"/>
                <a:gd name="T7" fmla="*/ 63 h 131"/>
                <a:gd name="T8" fmla="*/ 29 w 130"/>
                <a:gd name="T9" fmla="*/ 58 h 131"/>
                <a:gd name="T10" fmla="*/ 82 w 130"/>
                <a:gd name="T11" fmla="*/ 58 h 131"/>
                <a:gd name="T12" fmla="*/ 76 w 130"/>
                <a:gd name="T13" fmla="*/ 52 h 131"/>
                <a:gd name="T14" fmla="*/ 76 w 130"/>
                <a:gd name="T15" fmla="*/ 45 h 131"/>
                <a:gd name="T16" fmla="*/ 82 w 130"/>
                <a:gd name="T17" fmla="*/ 45 h 131"/>
                <a:gd name="T18" fmla="*/ 97 w 130"/>
                <a:gd name="T19" fmla="*/ 60 h 131"/>
                <a:gd name="T20" fmla="*/ 97 w 130"/>
                <a:gd name="T21" fmla="*/ 66 h 131"/>
                <a:gd name="T22" fmla="*/ 82 w 130"/>
                <a:gd name="T23" fmla="*/ 80 h 131"/>
                <a:gd name="T24" fmla="*/ 79 w 130"/>
                <a:gd name="T25" fmla="*/ 82 h 131"/>
                <a:gd name="T26" fmla="*/ 76 w 130"/>
                <a:gd name="T27" fmla="*/ 80 h 131"/>
                <a:gd name="T28" fmla="*/ 76 w 130"/>
                <a:gd name="T29" fmla="*/ 74 h 131"/>
                <a:gd name="T30" fmla="*/ 82 w 130"/>
                <a:gd name="T31" fmla="*/ 68 h 131"/>
                <a:gd name="T32" fmla="*/ 34 w 130"/>
                <a:gd name="T33" fmla="*/ 68 h 131"/>
                <a:gd name="T34" fmla="*/ 34 w 130"/>
                <a:gd name="T35" fmla="*/ 122 h 131"/>
                <a:gd name="T36" fmla="*/ 65 w 130"/>
                <a:gd name="T37" fmla="*/ 131 h 131"/>
                <a:gd name="T38" fmla="*/ 130 w 130"/>
                <a:gd name="T39" fmla="*/ 65 h 131"/>
                <a:gd name="T40" fmla="*/ 65 w 130"/>
                <a:gd name="T41"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0" h="131">
                  <a:moveTo>
                    <a:pt x="65" y="0"/>
                  </a:moveTo>
                  <a:cubicBezTo>
                    <a:pt x="29" y="0"/>
                    <a:pt x="0" y="29"/>
                    <a:pt x="0" y="65"/>
                  </a:cubicBezTo>
                  <a:cubicBezTo>
                    <a:pt x="0" y="86"/>
                    <a:pt x="9" y="104"/>
                    <a:pt x="24" y="116"/>
                  </a:cubicBezTo>
                  <a:cubicBezTo>
                    <a:pt x="24" y="63"/>
                    <a:pt x="24" y="63"/>
                    <a:pt x="24" y="63"/>
                  </a:cubicBezTo>
                  <a:cubicBezTo>
                    <a:pt x="24" y="60"/>
                    <a:pt x="26" y="58"/>
                    <a:pt x="29" y="58"/>
                  </a:cubicBezTo>
                  <a:cubicBezTo>
                    <a:pt x="82" y="58"/>
                    <a:pt x="82" y="58"/>
                    <a:pt x="82" y="58"/>
                  </a:cubicBezTo>
                  <a:cubicBezTo>
                    <a:pt x="76" y="52"/>
                    <a:pt x="76" y="52"/>
                    <a:pt x="76" y="52"/>
                  </a:cubicBezTo>
                  <a:cubicBezTo>
                    <a:pt x="74" y="50"/>
                    <a:pt x="74" y="47"/>
                    <a:pt x="76" y="45"/>
                  </a:cubicBezTo>
                  <a:cubicBezTo>
                    <a:pt x="78" y="44"/>
                    <a:pt x="81" y="44"/>
                    <a:pt x="82" y="45"/>
                  </a:cubicBezTo>
                  <a:cubicBezTo>
                    <a:pt x="97" y="60"/>
                    <a:pt x="97" y="60"/>
                    <a:pt x="97" y="60"/>
                  </a:cubicBezTo>
                  <a:cubicBezTo>
                    <a:pt x="99" y="61"/>
                    <a:pt x="99" y="64"/>
                    <a:pt x="97" y="66"/>
                  </a:cubicBezTo>
                  <a:cubicBezTo>
                    <a:pt x="82" y="80"/>
                    <a:pt x="82" y="80"/>
                    <a:pt x="82" y="80"/>
                  </a:cubicBezTo>
                  <a:cubicBezTo>
                    <a:pt x="82" y="81"/>
                    <a:pt x="80" y="82"/>
                    <a:pt x="79" y="82"/>
                  </a:cubicBezTo>
                  <a:cubicBezTo>
                    <a:pt x="78" y="82"/>
                    <a:pt x="77" y="81"/>
                    <a:pt x="76" y="80"/>
                  </a:cubicBezTo>
                  <a:cubicBezTo>
                    <a:pt x="74" y="79"/>
                    <a:pt x="74" y="76"/>
                    <a:pt x="76" y="74"/>
                  </a:cubicBezTo>
                  <a:cubicBezTo>
                    <a:pt x="82" y="68"/>
                    <a:pt x="82" y="68"/>
                    <a:pt x="82" y="68"/>
                  </a:cubicBezTo>
                  <a:cubicBezTo>
                    <a:pt x="34" y="68"/>
                    <a:pt x="34" y="68"/>
                    <a:pt x="34" y="68"/>
                  </a:cubicBezTo>
                  <a:cubicBezTo>
                    <a:pt x="34" y="122"/>
                    <a:pt x="34" y="122"/>
                    <a:pt x="34" y="122"/>
                  </a:cubicBezTo>
                  <a:cubicBezTo>
                    <a:pt x="43" y="128"/>
                    <a:pt x="54" y="131"/>
                    <a:pt x="65" y="131"/>
                  </a:cubicBezTo>
                  <a:cubicBezTo>
                    <a:pt x="101" y="131"/>
                    <a:pt x="130" y="101"/>
                    <a:pt x="130" y="65"/>
                  </a:cubicBezTo>
                  <a:cubicBezTo>
                    <a:pt x="130" y="29"/>
                    <a:pt x="101" y="0"/>
                    <a:pt x="65" y="0"/>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82" name="Freeform 17"/>
            <p:cNvSpPr/>
            <p:nvPr>
              <p:custDataLst>
                <p:tags r:id="rId21"/>
              </p:custDataLst>
            </p:nvPr>
          </p:nvSpPr>
          <p:spPr bwMode="auto">
            <a:xfrm>
              <a:off x="769427" y="2048341"/>
              <a:ext cx="222807" cy="231719"/>
            </a:xfrm>
            <a:custGeom>
              <a:avLst/>
              <a:gdLst>
                <a:gd name="T0" fmla="*/ 58 w 75"/>
                <a:gd name="T1" fmla="*/ 24 h 78"/>
                <a:gd name="T2" fmla="*/ 52 w 75"/>
                <a:gd name="T3" fmla="*/ 30 h 78"/>
                <a:gd name="T4" fmla="*/ 52 w 75"/>
                <a:gd name="T5" fmla="*/ 36 h 78"/>
                <a:gd name="T6" fmla="*/ 55 w 75"/>
                <a:gd name="T7" fmla="*/ 38 h 78"/>
                <a:gd name="T8" fmla="*/ 58 w 75"/>
                <a:gd name="T9" fmla="*/ 36 h 78"/>
                <a:gd name="T10" fmla="*/ 73 w 75"/>
                <a:gd name="T11" fmla="*/ 22 h 78"/>
                <a:gd name="T12" fmla="*/ 73 w 75"/>
                <a:gd name="T13" fmla="*/ 16 h 78"/>
                <a:gd name="T14" fmla="*/ 58 w 75"/>
                <a:gd name="T15" fmla="*/ 1 h 78"/>
                <a:gd name="T16" fmla="*/ 52 w 75"/>
                <a:gd name="T17" fmla="*/ 1 h 78"/>
                <a:gd name="T18" fmla="*/ 52 w 75"/>
                <a:gd name="T19" fmla="*/ 8 h 78"/>
                <a:gd name="T20" fmla="*/ 58 w 75"/>
                <a:gd name="T21" fmla="*/ 14 h 78"/>
                <a:gd name="T22" fmla="*/ 5 w 75"/>
                <a:gd name="T23" fmla="*/ 14 h 78"/>
                <a:gd name="T24" fmla="*/ 0 w 75"/>
                <a:gd name="T25" fmla="*/ 19 h 78"/>
                <a:gd name="T26" fmla="*/ 0 w 75"/>
                <a:gd name="T27" fmla="*/ 72 h 78"/>
                <a:gd name="T28" fmla="*/ 10 w 75"/>
                <a:gd name="T29" fmla="*/ 78 h 78"/>
                <a:gd name="T30" fmla="*/ 10 w 75"/>
                <a:gd name="T31" fmla="*/ 24 h 78"/>
                <a:gd name="T32" fmla="*/ 58 w 75"/>
                <a:gd name="T33" fmla="*/ 2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 h="78">
                  <a:moveTo>
                    <a:pt x="58" y="24"/>
                  </a:moveTo>
                  <a:cubicBezTo>
                    <a:pt x="52" y="30"/>
                    <a:pt x="52" y="30"/>
                    <a:pt x="52" y="30"/>
                  </a:cubicBezTo>
                  <a:cubicBezTo>
                    <a:pt x="50" y="32"/>
                    <a:pt x="50" y="35"/>
                    <a:pt x="52" y="36"/>
                  </a:cubicBezTo>
                  <a:cubicBezTo>
                    <a:pt x="53" y="37"/>
                    <a:pt x="54" y="38"/>
                    <a:pt x="55" y="38"/>
                  </a:cubicBezTo>
                  <a:cubicBezTo>
                    <a:pt x="56" y="38"/>
                    <a:pt x="58" y="37"/>
                    <a:pt x="58" y="36"/>
                  </a:cubicBezTo>
                  <a:cubicBezTo>
                    <a:pt x="73" y="22"/>
                    <a:pt x="73" y="22"/>
                    <a:pt x="73" y="22"/>
                  </a:cubicBezTo>
                  <a:cubicBezTo>
                    <a:pt x="75" y="20"/>
                    <a:pt x="75" y="17"/>
                    <a:pt x="73" y="16"/>
                  </a:cubicBezTo>
                  <a:cubicBezTo>
                    <a:pt x="58" y="1"/>
                    <a:pt x="58" y="1"/>
                    <a:pt x="58" y="1"/>
                  </a:cubicBezTo>
                  <a:cubicBezTo>
                    <a:pt x="57" y="0"/>
                    <a:pt x="54" y="0"/>
                    <a:pt x="52" y="1"/>
                  </a:cubicBezTo>
                  <a:cubicBezTo>
                    <a:pt x="50" y="3"/>
                    <a:pt x="50" y="6"/>
                    <a:pt x="52" y="8"/>
                  </a:cubicBezTo>
                  <a:cubicBezTo>
                    <a:pt x="58" y="14"/>
                    <a:pt x="58" y="14"/>
                    <a:pt x="58" y="14"/>
                  </a:cubicBezTo>
                  <a:cubicBezTo>
                    <a:pt x="5" y="14"/>
                    <a:pt x="5" y="14"/>
                    <a:pt x="5" y="14"/>
                  </a:cubicBezTo>
                  <a:cubicBezTo>
                    <a:pt x="2" y="14"/>
                    <a:pt x="0" y="16"/>
                    <a:pt x="0" y="19"/>
                  </a:cubicBezTo>
                  <a:cubicBezTo>
                    <a:pt x="0" y="72"/>
                    <a:pt x="0" y="72"/>
                    <a:pt x="0" y="72"/>
                  </a:cubicBezTo>
                  <a:cubicBezTo>
                    <a:pt x="3" y="74"/>
                    <a:pt x="6" y="77"/>
                    <a:pt x="10" y="78"/>
                  </a:cubicBezTo>
                  <a:cubicBezTo>
                    <a:pt x="10" y="24"/>
                    <a:pt x="10" y="24"/>
                    <a:pt x="10" y="24"/>
                  </a:cubicBezTo>
                  <a:lnTo>
                    <a:pt x="58" y="24"/>
                  </a:lnTo>
                  <a:close/>
                </a:path>
              </a:pathLst>
            </a:custGeom>
            <a:solidFill>
              <a:schemeClr val="bg1"/>
            </a:solidFill>
            <a:ln>
              <a:noFill/>
            </a:ln>
          </p:spPr>
          <p:txBody>
            <a:bodyPr vert="horz" wrap="square" lIns="91440" tIns="45720" rIns="91440" bIns="45720" numCol="1" anchor="t" anchorCtr="0" compatLnSpc="1"/>
            <a:lstStyle/>
            <a:p>
              <a:endParaRPr lang="en-US"/>
            </a:p>
          </p:txBody>
        </p:sp>
      </p:grpSp>
      <p:sp>
        <p:nvSpPr>
          <p:cNvPr id="83" name="Rectangle 9"/>
          <p:cNvSpPr>
            <a:spLocks noChangeArrowheads="1"/>
          </p:cNvSpPr>
          <p:nvPr>
            <p:custDataLst>
              <p:tags r:id="rId22"/>
            </p:custDataLst>
          </p:nvPr>
        </p:nvSpPr>
        <p:spPr bwMode="auto">
          <a:xfrm>
            <a:off x="7941127" y="1415054"/>
            <a:ext cx="4092710" cy="1130099"/>
          </a:xfrm>
          <a:prstGeom prst="rect">
            <a:avLst/>
          </a:prstGeom>
          <a:solidFill>
            <a:srgbClr val="0432FF">
              <a:alpha val="86000"/>
            </a:srgbClr>
          </a:solidFill>
          <a:ln>
            <a:noFill/>
          </a:ln>
        </p:spPr>
        <p:txBody>
          <a:bodyPr vert="horz" wrap="square" lIns="91440" tIns="45720" rIns="91440" bIns="45720" numCol="1" anchor="t" anchorCtr="0" compatLnSpc="1"/>
          <a:p>
            <a:endParaRPr lang="en-US"/>
          </a:p>
        </p:txBody>
      </p:sp>
      <p:sp>
        <p:nvSpPr>
          <p:cNvPr id="84" name="Freeform 14"/>
          <p:cNvSpPr>
            <a:spLocks noEditPoints="1"/>
          </p:cNvSpPr>
          <p:nvPr>
            <p:custDataLst>
              <p:tags r:id="rId23"/>
            </p:custDataLst>
          </p:nvPr>
        </p:nvSpPr>
        <p:spPr bwMode="auto">
          <a:xfrm>
            <a:off x="7291997" y="1584765"/>
            <a:ext cx="509362" cy="506392"/>
          </a:xfrm>
          <a:custGeom>
            <a:avLst/>
            <a:gdLst>
              <a:gd name="T0" fmla="*/ 168 w 171"/>
              <a:gd name="T1" fmla="*/ 0 h 170"/>
              <a:gd name="T2" fmla="*/ 165 w 171"/>
              <a:gd name="T3" fmla="*/ 0 h 170"/>
              <a:gd name="T4" fmla="*/ 162 w 171"/>
              <a:gd name="T5" fmla="*/ 1 h 170"/>
              <a:gd name="T6" fmla="*/ 2 w 171"/>
              <a:gd name="T7" fmla="*/ 107 h 170"/>
              <a:gd name="T8" fmla="*/ 0 w 171"/>
              <a:gd name="T9" fmla="*/ 112 h 170"/>
              <a:gd name="T10" fmla="*/ 3 w 171"/>
              <a:gd name="T11" fmla="*/ 117 h 170"/>
              <a:gd name="T12" fmla="*/ 45 w 171"/>
              <a:gd name="T13" fmla="*/ 133 h 170"/>
              <a:gd name="T14" fmla="*/ 64 w 171"/>
              <a:gd name="T15" fmla="*/ 168 h 170"/>
              <a:gd name="T16" fmla="*/ 69 w 171"/>
              <a:gd name="T17" fmla="*/ 170 h 170"/>
              <a:gd name="T18" fmla="*/ 69 w 171"/>
              <a:gd name="T19" fmla="*/ 170 h 170"/>
              <a:gd name="T20" fmla="*/ 74 w 171"/>
              <a:gd name="T21" fmla="*/ 168 h 170"/>
              <a:gd name="T22" fmla="*/ 85 w 171"/>
              <a:gd name="T23" fmla="*/ 149 h 170"/>
              <a:gd name="T24" fmla="*/ 136 w 171"/>
              <a:gd name="T25" fmla="*/ 170 h 170"/>
              <a:gd name="T26" fmla="*/ 138 w 171"/>
              <a:gd name="T27" fmla="*/ 170 h 170"/>
              <a:gd name="T28" fmla="*/ 141 w 171"/>
              <a:gd name="T29" fmla="*/ 170 h 170"/>
              <a:gd name="T30" fmla="*/ 144 w 171"/>
              <a:gd name="T31" fmla="*/ 166 h 170"/>
              <a:gd name="T32" fmla="*/ 170 w 171"/>
              <a:gd name="T33" fmla="*/ 6 h 170"/>
              <a:gd name="T34" fmla="*/ 168 w 171"/>
              <a:gd name="T35" fmla="*/ 0 h 170"/>
              <a:gd name="T36" fmla="*/ 16 w 171"/>
              <a:gd name="T37" fmla="*/ 110 h 170"/>
              <a:gd name="T38" fmla="*/ 140 w 171"/>
              <a:gd name="T39" fmla="*/ 28 h 170"/>
              <a:gd name="T40" fmla="*/ 50 w 171"/>
              <a:gd name="T41" fmla="*/ 124 h 170"/>
              <a:gd name="T42" fmla="*/ 49 w 171"/>
              <a:gd name="T43" fmla="*/ 123 h 170"/>
              <a:gd name="T44" fmla="*/ 16 w 171"/>
              <a:gd name="T45" fmla="*/ 110 h 170"/>
              <a:gd name="T46" fmla="*/ 54 w 171"/>
              <a:gd name="T47" fmla="*/ 128 h 170"/>
              <a:gd name="T48" fmla="*/ 54 w 171"/>
              <a:gd name="T49" fmla="*/ 128 h 170"/>
              <a:gd name="T50" fmla="*/ 155 w 171"/>
              <a:gd name="T51" fmla="*/ 20 h 170"/>
              <a:gd name="T52" fmla="*/ 69 w 171"/>
              <a:gd name="T53" fmla="*/ 154 h 170"/>
              <a:gd name="T54" fmla="*/ 54 w 171"/>
              <a:gd name="T55" fmla="*/ 128 h 170"/>
              <a:gd name="T56" fmla="*/ 134 w 171"/>
              <a:gd name="T57" fmla="*/ 158 h 170"/>
              <a:gd name="T58" fmla="*/ 89 w 171"/>
              <a:gd name="T59" fmla="*/ 139 h 170"/>
              <a:gd name="T60" fmla="*/ 85 w 171"/>
              <a:gd name="T61" fmla="*/ 139 h 170"/>
              <a:gd name="T62" fmla="*/ 155 w 171"/>
              <a:gd name="T63" fmla="*/ 30 h 170"/>
              <a:gd name="T64" fmla="*/ 134 w 171"/>
              <a:gd name="T65" fmla="*/ 158 h 170"/>
              <a:gd name="T66" fmla="*/ 134 w 171"/>
              <a:gd name="T67" fmla="*/ 158 h 170"/>
              <a:gd name="T68" fmla="*/ 134 w 171"/>
              <a:gd name="T6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0">
                <a:moveTo>
                  <a:pt x="168" y="0"/>
                </a:moveTo>
                <a:cubicBezTo>
                  <a:pt x="167" y="0"/>
                  <a:pt x="166" y="0"/>
                  <a:pt x="165" y="0"/>
                </a:cubicBezTo>
                <a:cubicBezTo>
                  <a:pt x="164" y="0"/>
                  <a:pt x="163" y="0"/>
                  <a:pt x="162" y="1"/>
                </a:cubicBezTo>
                <a:cubicBezTo>
                  <a:pt x="2" y="107"/>
                  <a:pt x="2" y="107"/>
                  <a:pt x="2" y="107"/>
                </a:cubicBezTo>
                <a:cubicBezTo>
                  <a:pt x="0" y="108"/>
                  <a:pt x="0" y="110"/>
                  <a:pt x="0" y="112"/>
                </a:cubicBezTo>
                <a:cubicBezTo>
                  <a:pt x="0" y="114"/>
                  <a:pt x="1" y="116"/>
                  <a:pt x="3" y="117"/>
                </a:cubicBezTo>
                <a:cubicBezTo>
                  <a:pt x="45" y="133"/>
                  <a:pt x="45" y="133"/>
                  <a:pt x="45" y="133"/>
                </a:cubicBezTo>
                <a:cubicBezTo>
                  <a:pt x="64" y="168"/>
                  <a:pt x="64" y="168"/>
                  <a:pt x="64" y="168"/>
                </a:cubicBezTo>
                <a:cubicBezTo>
                  <a:pt x="65" y="169"/>
                  <a:pt x="67" y="170"/>
                  <a:pt x="69" y="170"/>
                </a:cubicBezTo>
                <a:cubicBezTo>
                  <a:pt x="69" y="170"/>
                  <a:pt x="69" y="170"/>
                  <a:pt x="69" y="170"/>
                </a:cubicBezTo>
                <a:cubicBezTo>
                  <a:pt x="71" y="170"/>
                  <a:pt x="73" y="169"/>
                  <a:pt x="74" y="168"/>
                </a:cubicBezTo>
                <a:cubicBezTo>
                  <a:pt x="85" y="149"/>
                  <a:pt x="85" y="149"/>
                  <a:pt x="85" y="149"/>
                </a:cubicBezTo>
                <a:cubicBezTo>
                  <a:pt x="136" y="170"/>
                  <a:pt x="136" y="170"/>
                  <a:pt x="136" y="170"/>
                </a:cubicBezTo>
                <a:cubicBezTo>
                  <a:pt x="137" y="170"/>
                  <a:pt x="138" y="170"/>
                  <a:pt x="138" y="170"/>
                </a:cubicBezTo>
                <a:cubicBezTo>
                  <a:pt x="139" y="170"/>
                  <a:pt x="140" y="170"/>
                  <a:pt x="141" y="170"/>
                </a:cubicBezTo>
                <a:cubicBezTo>
                  <a:pt x="142" y="169"/>
                  <a:pt x="143" y="167"/>
                  <a:pt x="144" y="166"/>
                </a:cubicBezTo>
                <a:cubicBezTo>
                  <a:pt x="170" y="6"/>
                  <a:pt x="170" y="6"/>
                  <a:pt x="170" y="6"/>
                </a:cubicBezTo>
                <a:cubicBezTo>
                  <a:pt x="171" y="4"/>
                  <a:pt x="170" y="2"/>
                  <a:pt x="168" y="0"/>
                </a:cubicBezTo>
                <a:close/>
                <a:moveTo>
                  <a:pt x="16" y="110"/>
                </a:moveTo>
                <a:cubicBezTo>
                  <a:pt x="140" y="28"/>
                  <a:pt x="140" y="28"/>
                  <a:pt x="140" y="28"/>
                </a:cubicBezTo>
                <a:cubicBezTo>
                  <a:pt x="50" y="124"/>
                  <a:pt x="50" y="124"/>
                  <a:pt x="50" y="124"/>
                </a:cubicBezTo>
                <a:cubicBezTo>
                  <a:pt x="50" y="124"/>
                  <a:pt x="49" y="124"/>
                  <a:pt x="49" y="123"/>
                </a:cubicBezTo>
                <a:lnTo>
                  <a:pt x="16" y="110"/>
                </a:lnTo>
                <a:close/>
                <a:moveTo>
                  <a:pt x="54" y="128"/>
                </a:moveTo>
                <a:cubicBezTo>
                  <a:pt x="54" y="128"/>
                  <a:pt x="54" y="128"/>
                  <a:pt x="54" y="128"/>
                </a:cubicBezTo>
                <a:cubicBezTo>
                  <a:pt x="155" y="20"/>
                  <a:pt x="155" y="20"/>
                  <a:pt x="155" y="20"/>
                </a:cubicBezTo>
                <a:cubicBezTo>
                  <a:pt x="69" y="154"/>
                  <a:pt x="69" y="154"/>
                  <a:pt x="69" y="154"/>
                </a:cubicBezTo>
                <a:lnTo>
                  <a:pt x="54" y="128"/>
                </a:lnTo>
                <a:close/>
                <a:moveTo>
                  <a:pt x="134" y="158"/>
                </a:moveTo>
                <a:cubicBezTo>
                  <a:pt x="89" y="139"/>
                  <a:pt x="89" y="139"/>
                  <a:pt x="89" y="139"/>
                </a:cubicBezTo>
                <a:cubicBezTo>
                  <a:pt x="88" y="139"/>
                  <a:pt x="86" y="139"/>
                  <a:pt x="85" y="139"/>
                </a:cubicBezTo>
                <a:cubicBezTo>
                  <a:pt x="155" y="30"/>
                  <a:pt x="155" y="30"/>
                  <a:pt x="155" y="30"/>
                </a:cubicBezTo>
                <a:lnTo>
                  <a:pt x="134" y="158"/>
                </a:lnTo>
                <a:close/>
                <a:moveTo>
                  <a:pt x="134" y="158"/>
                </a:moveTo>
                <a:cubicBezTo>
                  <a:pt x="134" y="158"/>
                  <a:pt x="134" y="158"/>
                  <a:pt x="134" y="158"/>
                </a:cubicBezTo>
              </a:path>
            </a:pathLst>
          </a:custGeom>
          <a:solidFill>
            <a:srgbClr val="0432FF"/>
          </a:solidFill>
          <a:ln>
            <a:noFill/>
          </a:ln>
        </p:spPr>
        <p:txBody>
          <a:bodyPr vert="horz" wrap="square" lIns="91440" tIns="45720" rIns="91440" bIns="45720" numCol="1" anchor="t" anchorCtr="0" compatLnSpc="1"/>
          <a:p>
            <a:endParaRPr lang="en-US"/>
          </a:p>
        </p:txBody>
      </p:sp>
      <p:sp>
        <p:nvSpPr>
          <p:cNvPr id="85" name="TextBox 22"/>
          <p:cNvSpPr txBox="1"/>
          <p:nvPr>
            <p:custDataLst>
              <p:tags r:id="rId24"/>
            </p:custDataLst>
          </p:nvPr>
        </p:nvSpPr>
        <p:spPr>
          <a:xfrm>
            <a:off x="8126958" y="2614489"/>
            <a:ext cx="2424062" cy="353943"/>
          </a:xfrm>
          <a:prstGeom prst="rect">
            <a:avLst/>
          </a:prstGeom>
          <a:noFill/>
        </p:spPr>
        <p:txBody>
          <a:bodyPr wrap="none" rtlCol="0">
            <a:spAutoFit/>
          </a:bodyPr>
          <a:p>
            <a:r>
              <a:rPr lang="en-US" sz="1700" dirty="0">
                <a:solidFill>
                  <a:schemeClr val="bg1"/>
                </a:solidFill>
                <a:latin typeface="Mont Heavy DEMO" panose="00000A00000000000000" pitchFamily="50" charset="0"/>
              </a:rPr>
              <a:t>Service Products-01</a:t>
            </a:r>
            <a:endParaRPr lang="en-US" sz="1700" dirty="0">
              <a:solidFill>
                <a:schemeClr val="bg1"/>
              </a:solidFill>
              <a:latin typeface="Mont Heavy DEMO" panose="00000A00000000000000" pitchFamily="50" charset="0"/>
            </a:endParaRPr>
          </a:p>
        </p:txBody>
      </p:sp>
      <p:sp>
        <p:nvSpPr>
          <p:cNvPr id="86" name="文本框 85"/>
          <p:cNvSpPr txBox="1"/>
          <p:nvPr/>
        </p:nvSpPr>
        <p:spPr>
          <a:xfrm>
            <a:off x="8151495" y="1610995"/>
            <a:ext cx="3622675" cy="691515"/>
          </a:xfrm>
          <a:prstGeom prst="rect">
            <a:avLst/>
          </a:prstGeom>
          <a:noFill/>
        </p:spPr>
        <p:txBody>
          <a:bodyPr wrap="square" rtlCol="0" anchor="t">
            <a:spAutoFit/>
          </a:bodyPr>
          <a:p>
            <a:pPr>
              <a:lnSpc>
                <a:spcPct val="150000"/>
              </a:lnSpc>
            </a:pPr>
            <a:r>
              <a:rPr lang="zh-CN" altLang="en-US" sz="1400" b="1" dirty="0">
                <a:solidFill>
                  <a:schemeClr val="bg1"/>
                </a:solidFill>
                <a:sym typeface="+mn-ea"/>
              </a:rPr>
              <a:t>  </a:t>
            </a:r>
            <a:r>
              <a:rPr lang="zh-CN" altLang="en-US" sz="1200" dirty="0">
                <a:solidFill>
                  <a:schemeClr val="bg1"/>
                </a:solidFill>
                <a:sym typeface="+mn-ea"/>
              </a:rPr>
              <a:t>面向</a:t>
            </a:r>
            <a:r>
              <a:rPr lang="zh-CN" altLang="en-US" sz="1400" b="1" dirty="0">
                <a:solidFill>
                  <a:schemeClr val="bg1"/>
                </a:solidFill>
                <a:sym typeface="+mn-ea"/>
              </a:rPr>
              <a:t>学校、培训行业</a:t>
            </a:r>
            <a:r>
              <a:rPr lang="zh-CN" altLang="en-US" sz="1200" dirty="0">
                <a:solidFill>
                  <a:schemeClr val="bg1"/>
                </a:solidFill>
                <a:sym typeface="+mn-ea"/>
              </a:rPr>
              <a:t>，为教务管理乱、资金漏洞多、决策分析无依据等痛点提供</a:t>
            </a:r>
            <a:r>
              <a:rPr lang="zh-CN" altLang="en-US" sz="1200" dirty="0">
                <a:solidFill>
                  <a:schemeClr val="bg1"/>
                </a:solidFill>
                <a:sym typeface="+mn-ea"/>
              </a:rPr>
              <a:t>的解决方案。</a:t>
            </a:r>
            <a:endParaRPr lang="zh-CN" altLang="en-US" sz="1200" dirty="0">
              <a:solidFill>
                <a:schemeClr val="bg1"/>
              </a:solidFill>
              <a:sym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Oval 64"/>
          <p:cNvSpPr/>
          <p:nvPr>
            <p:custDataLst>
              <p:tags r:id="rId1"/>
            </p:custDataLst>
          </p:nvPr>
        </p:nvSpPr>
        <p:spPr>
          <a:xfrm>
            <a:off x="6486866" y="3456591"/>
            <a:ext cx="2336800" cy="2336800"/>
          </a:xfrm>
          <a:prstGeom prst="ellipse">
            <a:avLst/>
          </a:prstGeom>
          <a:pattFill prst="wdUpDiag">
            <a:fgClr>
              <a:schemeClr val="accent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p>
        </p:txBody>
      </p:sp>
      <p:sp>
        <p:nvSpPr>
          <p:cNvPr id="3" name="标题 1"/>
          <p:cNvSpPr txBox="1"/>
          <p:nvPr>
            <p:custDataLst>
              <p:tags r:id="rId2"/>
            </p:custDataLst>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en-US" altLang="zh-CN" dirty="0"/>
              <a:t>SaaS</a:t>
            </a:r>
            <a:r>
              <a:rPr lang="zh-CN" altLang="en-US" dirty="0"/>
              <a:t>服务</a:t>
            </a:r>
            <a:r>
              <a:rPr lang="en-US" altLang="zh-CN" dirty="0"/>
              <a:t>  </a:t>
            </a:r>
            <a:r>
              <a:rPr lang="zh-CN" altLang="en-US" dirty="0">
                <a:solidFill>
                  <a:srgbClr val="0157E4"/>
                </a:solidFill>
              </a:rPr>
              <a:t>商赢</a:t>
            </a:r>
            <a:r>
              <a:rPr lang="zh-CN" altLang="en-US" dirty="0">
                <a:solidFill>
                  <a:srgbClr val="0157E4"/>
                </a:solidFill>
              </a:rPr>
              <a:t>社区</a:t>
            </a:r>
            <a:endParaRPr lang="zh-CN" altLang="en-US" dirty="0">
              <a:solidFill>
                <a:srgbClr val="0157E4"/>
              </a:solidFill>
            </a:endParaRPr>
          </a:p>
        </p:txBody>
      </p:sp>
      <p:sp>
        <p:nvSpPr>
          <p:cNvPr id="84" name="Freeform 14"/>
          <p:cNvSpPr>
            <a:spLocks noEditPoints="1"/>
          </p:cNvSpPr>
          <p:nvPr>
            <p:custDataLst>
              <p:tags r:id="rId3"/>
            </p:custDataLst>
          </p:nvPr>
        </p:nvSpPr>
        <p:spPr bwMode="auto">
          <a:xfrm>
            <a:off x="933107" y="1222180"/>
            <a:ext cx="509362" cy="506392"/>
          </a:xfrm>
          <a:custGeom>
            <a:avLst/>
            <a:gdLst>
              <a:gd name="T0" fmla="*/ 168 w 171"/>
              <a:gd name="T1" fmla="*/ 0 h 170"/>
              <a:gd name="T2" fmla="*/ 165 w 171"/>
              <a:gd name="T3" fmla="*/ 0 h 170"/>
              <a:gd name="T4" fmla="*/ 162 w 171"/>
              <a:gd name="T5" fmla="*/ 1 h 170"/>
              <a:gd name="T6" fmla="*/ 2 w 171"/>
              <a:gd name="T7" fmla="*/ 107 h 170"/>
              <a:gd name="T8" fmla="*/ 0 w 171"/>
              <a:gd name="T9" fmla="*/ 112 h 170"/>
              <a:gd name="T10" fmla="*/ 3 w 171"/>
              <a:gd name="T11" fmla="*/ 117 h 170"/>
              <a:gd name="T12" fmla="*/ 45 w 171"/>
              <a:gd name="T13" fmla="*/ 133 h 170"/>
              <a:gd name="T14" fmla="*/ 64 w 171"/>
              <a:gd name="T15" fmla="*/ 168 h 170"/>
              <a:gd name="T16" fmla="*/ 69 w 171"/>
              <a:gd name="T17" fmla="*/ 170 h 170"/>
              <a:gd name="T18" fmla="*/ 69 w 171"/>
              <a:gd name="T19" fmla="*/ 170 h 170"/>
              <a:gd name="T20" fmla="*/ 74 w 171"/>
              <a:gd name="T21" fmla="*/ 168 h 170"/>
              <a:gd name="T22" fmla="*/ 85 w 171"/>
              <a:gd name="T23" fmla="*/ 149 h 170"/>
              <a:gd name="T24" fmla="*/ 136 w 171"/>
              <a:gd name="T25" fmla="*/ 170 h 170"/>
              <a:gd name="T26" fmla="*/ 138 w 171"/>
              <a:gd name="T27" fmla="*/ 170 h 170"/>
              <a:gd name="T28" fmla="*/ 141 w 171"/>
              <a:gd name="T29" fmla="*/ 170 h 170"/>
              <a:gd name="T30" fmla="*/ 144 w 171"/>
              <a:gd name="T31" fmla="*/ 166 h 170"/>
              <a:gd name="T32" fmla="*/ 170 w 171"/>
              <a:gd name="T33" fmla="*/ 6 h 170"/>
              <a:gd name="T34" fmla="*/ 168 w 171"/>
              <a:gd name="T35" fmla="*/ 0 h 170"/>
              <a:gd name="T36" fmla="*/ 16 w 171"/>
              <a:gd name="T37" fmla="*/ 110 h 170"/>
              <a:gd name="T38" fmla="*/ 140 w 171"/>
              <a:gd name="T39" fmla="*/ 28 h 170"/>
              <a:gd name="T40" fmla="*/ 50 w 171"/>
              <a:gd name="T41" fmla="*/ 124 h 170"/>
              <a:gd name="T42" fmla="*/ 49 w 171"/>
              <a:gd name="T43" fmla="*/ 123 h 170"/>
              <a:gd name="T44" fmla="*/ 16 w 171"/>
              <a:gd name="T45" fmla="*/ 110 h 170"/>
              <a:gd name="T46" fmla="*/ 54 w 171"/>
              <a:gd name="T47" fmla="*/ 128 h 170"/>
              <a:gd name="T48" fmla="*/ 54 w 171"/>
              <a:gd name="T49" fmla="*/ 128 h 170"/>
              <a:gd name="T50" fmla="*/ 155 w 171"/>
              <a:gd name="T51" fmla="*/ 20 h 170"/>
              <a:gd name="T52" fmla="*/ 69 w 171"/>
              <a:gd name="T53" fmla="*/ 154 h 170"/>
              <a:gd name="T54" fmla="*/ 54 w 171"/>
              <a:gd name="T55" fmla="*/ 128 h 170"/>
              <a:gd name="T56" fmla="*/ 134 w 171"/>
              <a:gd name="T57" fmla="*/ 158 h 170"/>
              <a:gd name="T58" fmla="*/ 89 w 171"/>
              <a:gd name="T59" fmla="*/ 139 h 170"/>
              <a:gd name="T60" fmla="*/ 85 w 171"/>
              <a:gd name="T61" fmla="*/ 139 h 170"/>
              <a:gd name="T62" fmla="*/ 155 w 171"/>
              <a:gd name="T63" fmla="*/ 30 h 170"/>
              <a:gd name="T64" fmla="*/ 134 w 171"/>
              <a:gd name="T65" fmla="*/ 158 h 170"/>
              <a:gd name="T66" fmla="*/ 134 w 171"/>
              <a:gd name="T67" fmla="*/ 158 h 170"/>
              <a:gd name="T68" fmla="*/ 134 w 171"/>
              <a:gd name="T69" fmla="*/ 15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1" h="170">
                <a:moveTo>
                  <a:pt x="168" y="0"/>
                </a:moveTo>
                <a:cubicBezTo>
                  <a:pt x="167" y="0"/>
                  <a:pt x="166" y="0"/>
                  <a:pt x="165" y="0"/>
                </a:cubicBezTo>
                <a:cubicBezTo>
                  <a:pt x="164" y="0"/>
                  <a:pt x="163" y="0"/>
                  <a:pt x="162" y="1"/>
                </a:cubicBezTo>
                <a:cubicBezTo>
                  <a:pt x="2" y="107"/>
                  <a:pt x="2" y="107"/>
                  <a:pt x="2" y="107"/>
                </a:cubicBezTo>
                <a:cubicBezTo>
                  <a:pt x="0" y="108"/>
                  <a:pt x="0" y="110"/>
                  <a:pt x="0" y="112"/>
                </a:cubicBezTo>
                <a:cubicBezTo>
                  <a:pt x="0" y="114"/>
                  <a:pt x="1" y="116"/>
                  <a:pt x="3" y="117"/>
                </a:cubicBezTo>
                <a:cubicBezTo>
                  <a:pt x="45" y="133"/>
                  <a:pt x="45" y="133"/>
                  <a:pt x="45" y="133"/>
                </a:cubicBezTo>
                <a:cubicBezTo>
                  <a:pt x="64" y="168"/>
                  <a:pt x="64" y="168"/>
                  <a:pt x="64" y="168"/>
                </a:cubicBezTo>
                <a:cubicBezTo>
                  <a:pt x="65" y="169"/>
                  <a:pt x="67" y="170"/>
                  <a:pt x="69" y="170"/>
                </a:cubicBezTo>
                <a:cubicBezTo>
                  <a:pt x="69" y="170"/>
                  <a:pt x="69" y="170"/>
                  <a:pt x="69" y="170"/>
                </a:cubicBezTo>
                <a:cubicBezTo>
                  <a:pt x="71" y="170"/>
                  <a:pt x="73" y="169"/>
                  <a:pt x="74" y="168"/>
                </a:cubicBezTo>
                <a:cubicBezTo>
                  <a:pt x="85" y="149"/>
                  <a:pt x="85" y="149"/>
                  <a:pt x="85" y="149"/>
                </a:cubicBezTo>
                <a:cubicBezTo>
                  <a:pt x="136" y="170"/>
                  <a:pt x="136" y="170"/>
                  <a:pt x="136" y="170"/>
                </a:cubicBezTo>
                <a:cubicBezTo>
                  <a:pt x="137" y="170"/>
                  <a:pt x="138" y="170"/>
                  <a:pt x="138" y="170"/>
                </a:cubicBezTo>
                <a:cubicBezTo>
                  <a:pt x="139" y="170"/>
                  <a:pt x="140" y="170"/>
                  <a:pt x="141" y="170"/>
                </a:cubicBezTo>
                <a:cubicBezTo>
                  <a:pt x="142" y="169"/>
                  <a:pt x="143" y="167"/>
                  <a:pt x="144" y="166"/>
                </a:cubicBezTo>
                <a:cubicBezTo>
                  <a:pt x="170" y="6"/>
                  <a:pt x="170" y="6"/>
                  <a:pt x="170" y="6"/>
                </a:cubicBezTo>
                <a:cubicBezTo>
                  <a:pt x="171" y="4"/>
                  <a:pt x="170" y="2"/>
                  <a:pt x="168" y="0"/>
                </a:cubicBezTo>
                <a:close/>
                <a:moveTo>
                  <a:pt x="16" y="110"/>
                </a:moveTo>
                <a:cubicBezTo>
                  <a:pt x="140" y="28"/>
                  <a:pt x="140" y="28"/>
                  <a:pt x="140" y="28"/>
                </a:cubicBezTo>
                <a:cubicBezTo>
                  <a:pt x="50" y="124"/>
                  <a:pt x="50" y="124"/>
                  <a:pt x="50" y="124"/>
                </a:cubicBezTo>
                <a:cubicBezTo>
                  <a:pt x="50" y="124"/>
                  <a:pt x="49" y="124"/>
                  <a:pt x="49" y="123"/>
                </a:cubicBezTo>
                <a:lnTo>
                  <a:pt x="16" y="110"/>
                </a:lnTo>
                <a:close/>
                <a:moveTo>
                  <a:pt x="54" y="128"/>
                </a:moveTo>
                <a:cubicBezTo>
                  <a:pt x="54" y="128"/>
                  <a:pt x="54" y="128"/>
                  <a:pt x="54" y="128"/>
                </a:cubicBezTo>
                <a:cubicBezTo>
                  <a:pt x="155" y="20"/>
                  <a:pt x="155" y="20"/>
                  <a:pt x="155" y="20"/>
                </a:cubicBezTo>
                <a:cubicBezTo>
                  <a:pt x="69" y="154"/>
                  <a:pt x="69" y="154"/>
                  <a:pt x="69" y="154"/>
                </a:cubicBezTo>
                <a:lnTo>
                  <a:pt x="54" y="128"/>
                </a:lnTo>
                <a:close/>
                <a:moveTo>
                  <a:pt x="134" y="158"/>
                </a:moveTo>
                <a:cubicBezTo>
                  <a:pt x="89" y="139"/>
                  <a:pt x="89" y="139"/>
                  <a:pt x="89" y="139"/>
                </a:cubicBezTo>
                <a:cubicBezTo>
                  <a:pt x="88" y="139"/>
                  <a:pt x="86" y="139"/>
                  <a:pt x="85" y="139"/>
                </a:cubicBezTo>
                <a:cubicBezTo>
                  <a:pt x="155" y="30"/>
                  <a:pt x="155" y="30"/>
                  <a:pt x="155" y="30"/>
                </a:cubicBezTo>
                <a:lnTo>
                  <a:pt x="134" y="158"/>
                </a:lnTo>
                <a:close/>
                <a:moveTo>
                  <a:pt x="134" y="158"/>
                </a:moveTo>
                <a:cubicBezTo>
                  <a:pt x="134" y="158"/>
                  <a:pt x="134" y="158"/>
                  <a:pt x="134" y="158"/>
                </a:cubicBezTo>
              </a:path>
            </a:pathLst>
          </a:custGeom>
          <a:solidFill>
            <a:srgbClr val="0432FF"/>
          </a:solidFill>
          <a:ln>
            <a:noFill/>
          </a:ln>
        </p:spPr>
        <p:txBody>
          <a:bodyPr vert="horz" wrap="square" lIns="91440" tIns="45720" rIns="91440" bIns="45720" numCol="1" anchor="t" anchorCtr="0" compatLnSpc="1"/>
          <a:p>
            <a:endParaRPr lang="en-US"/>
          </a:p>
        </p:txBody>
      </p:sp>
      <p:sp>
        <p:nvSpPr>
          <p:cNvPr id="85" name="TextBox 22"/>
          <p:cNvSpPr txBox="1"/>
          <p:nvPr>
            <p:custDataLst>
              <p:tags r:id="rId4"/>
            </p:custDataLst>
          </p:nvPr>
        </p:nvSpPr>
        <p:spPr>
          <a:xfrm>
            <a:off x="8126958" y="2614489"/>
            <a:ext cx="2424062" cy="353943"/>
          </a:xfrm>
          <a:prstGeom prst="rect">
            <a:avLst/>
          </a:prstGeom>
          <a:noFill/>
        </p:spPr>
        <p:txBody>
          <a:bodyPr wrap="none" rtlCol="0">
            <a:spAutoFit/>
          </a:bodyPr>
          <a:p>
            <a:r>
              <a:rPr lang="en-US" sz="1700" dirty="0">
                <a:solidFill>
                  <a:schemeClr val="bg1"/>
                </a:solidFill>
                <a:latin typeface="Mont Heavy DEMO" panose="00000A00000000000000" pitchFamily="50" charset="0"/>
              </a:rPr>
              <a:t>Service Products-01</a:t>
            </a:r>
            <a:endParaRPr lang="en-US" sz="1700" dirty="0">
              <a:solidFill>
                <a:schemeClr val="bg1"/>
              </a:solidFill>
              <a:latin typeface="Mont Heavy DEMO" panose="00000A00000000000000" pitchFamily="50" charset="0"/>
            </a:endParaRPr>
          </a:p>
        </p:txBody>
      </p:sp>
      <p:sp>
        <p:nvSpPr>
          <p:cNvPr id="86" name="文本框 85"/>
          <p:cNvSpPr txBox="1"/>
          <p:nvPr/>
        </p:nvSpPr>
        <p:spPr>
          <a:xfrm>
            <a:off x="1445895" y="1224280"/>
            <a:ext cx="6499225" cy="414020"/>
          </a:xfrm>
          <a:prstGeom prst="rect">
            <a:avLst/>
          </a:prstGeom>
          <a:noFill/>
        </p:spPr>
        <p:txBody>
          <a:bodyPr wrap="square" rtlCol="0" anchor="t">
            <a:spAutoFit/>
          </a:bodyPr>
          <a:p>
            <a:pPr marL="0" lvl="1">
              <a:lnSpc>
                <a:spcPct val="150000"/>
              </a:lnSpc>
            </a:pPr>
            <a:r>
              <a:rPr lang="zh-CN" altLang="en-US" sz="1400" b="1" dirty="0">
                <a:solidFill>
                  <a:schemeClr val="tx1"/>
                </a:solidFill>
                <a:sym typeface="+mn-ea"/>
              </a:rPr>
              <a:t>  </a:t>
            </a:r>
            <a:r>
              <a:rPr lang="zh-CN" altLang="en-US" sz="1200" dirty="0">
                <a:solidFill>
                  <a:schemeClr val="tx1"/>
                </a:solidFill>
                <a:sym typeface="+mn-ea"/>
              </a:rPr>
              <a:t>面向</a:t>
            </a:r>
            <a:r>
              <a:rPr lang="zh-CN" altLang="en-US" sz="1400" b="1" dirty="0" smtClean="0">
                <a:solidFill>
                  <a:schemeClr val="tx1"/>
                </a:solidFill>
                <a:latin typeface="微软雅黑" panose="020B0503020204020204" pitchFamily="34" charset="-122"/>
                <a:ea typeface="微软雅黑" panose="020B0503020204020204" pitchFamily="34" charset="-122"/>
                <a:sym typeface="+mn-ea"/>
              </a:rPr>
              <a:t>物业、社区、园区类</a:t>
            </a:r>
            <a:r>
              <a:rPr lang="zh-CN" altLang="en-US" sz="1400" b="1" dirty="0">
                <a:solidFill>
                  <a:schemeClr val="tx1"/>
                </a:solidFill>
                <a:sym typeface="+mn-ea"/>
              </a:rPr>
              <a:t>行业客户</a:t>
            </a:r>
            <a:r>
              <a:rPr lang="zh-CN" altLang="en-US" sz="1200" dirty="0">
                <a:solidFill>
                  <a:schemeClr val="tx1"/>
                </a:solidFill>
                <a:sym typeface="+mn-ea"/>
              </a:rPr>
              <a:t>，提供账单缴费、卡券管理、会员营销的解决方案。</a:t>
            </a:r>
            <a:endParaRPr lang="zh-CN" altLang="en-US" sz="1200" dirty="0">
              <a:solidFill>
                <a:schemeClr val="tx1"/>
              </a:solidFill>
              <a:sym typeface="+mn-ea"/>
            </a:endParaRPr>
          </a:p>
        </p:txBody>
      </p:sp>
      <p:pic>
        <p:nvPicPr>
          <p:cNvPr id="47" name="Picture 2" descr="C:\Users\MARIO\Desktop\OUR ITEM\Gadget\macbook_air.png"/>
          <p:cNvPicPr>
            <a:picLocks noChangeAspect="1" noChangeArrowheads="1"/>
          </p:cNvPicPr>
          <p:nvPr>
            <p:custDataLst>
              <p:tags r:id="rId5"/>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3124353" y="2317387"/>
            <a:ext cx="5843586" cy="3506153"/>
          </a:xfrm>
          <a:prstGeom prst="rect">
            <a:avLst/>
          </a:prstGeom>
          <a:noFill/>
        </p:spPr>
      </p:pic>
      <p:pic>
        <p:nvPicPr>
          <p:cNvPr id="48" name="Picture 2"/>
          <p:cNvPicPr>
            <a:picLocks noChangeAspect="1" noChangeArrowheads="1"/>
          </p:cNvPicPr>
          <p:nvPr>
            <p:custDataLst>
              <p:tags r:id="rId7"/>
            </p:custDataLst>
          </p:nvPr>
        </p:nvPicPr>
        <p:blipFill>
          <a:blip r:embed="rId8" cstate="print"/>
          <a:srcRect l="129" t="-194" r="28747" b="365"/>
          <a:stretch>
            <a:fillRect/>
          </a:stretch>
        </p:blipFill>
        <p:spPr bwMode="auto">
          <a:xfrm>
            <a:off x="4626610" y="3059430"/>
            <a:ext cx="2861945" cy="1823085"/>
          </a:xfrm>
          <a:prstGeom prst="rect">
            <a:avLst/>
          </a:prstGeom>
          <a:noFill/>
          <a:ln w="9525">
            <a:noFill/>
            <a:miter lim="800000"/>
            <a:headEnd/>
            <a:tailEnd/>
          </a:ln>
        </p:spPr>
      </p:pic>
      <p:sp>
        <p:nvSpPr>
          <p:cNvPr id="50" name="Rectangle 65"/>
          <p:cNvSpPr/>
          <p:nvPr>
            <p:custDataLst>
              <p:tags r:id="rId9"/>
            </p:custDataLst>
          </p:nvPr>
        </p:nvSpPr>
        <p:spPr>
          <a:xfrm>
            <a:off x="1681753" y="2860242"/>
            <a:ext cx="2597758" cy="1356995"/>
          </a:xfrm>
          <a:prstGeom prst="rect">
            <a:avLst/>
          </a:prstGeom>
        </p:spPr>
        <p:txBody>
          <a:bodyPr wrap="square">
            <a:spAutoFit/>
          </a:bodyPr>
          <a:lstStyle/>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入驻管理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企业</a:t>
            </a:r>
            <a:r>
              <a:rPr lang="en-US" altLang="zh-CN" sz="1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solidFill>
                <a:latin typeface="微软雅黑" panose="020B0503020204020204" pitchFamily="34" charset="-122"/>
                <a:ea typeface="微软雅黑" panose="020B0503020204020204" pitchFamily="34" charset="-122"/>
                <a:sym typeface="+mn-ea"/>
              </a:rPr>
              <a:t>个体入驻</a:t>
            </a:r>
            <a:endParaRPr lang="zh-CN" altLang="en-US" sz="1000" dirty="0" smtClean="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商户管理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商户</a:t>
            </a:r>
            <a:r>
              <a:rPr lang="en-US" altLang="zh-CN" sz="1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solidFill>
                <a:latin typeface="微软雅黑" panose="020B0503020204020204" pitchFamily="34" charset="-122"/>
                <a:ea typeface="微软雅黑" panose="020B0503020204020204" pitchFamily="34" charset="-122"/>
                <a:sym typeface="+mn-ea"/>
              </a:rPr>
              <a:t>业主</a:t>
            </a:r>
            <a:r>
              <a:rPr lang="en-US" altLang="zh-CN" sz="1000" dirty="0" smtClean="0">
                <a:solidFill>
                  <a:schemeClr val="tx1"/>
                </a:solidFill>
                <a:latin typeface="微软雅黑" panose="020B0503020204020204" pitchFamily="34" charset="-122"/>
                <a:ea typeface="微软雅黑" panose="020B0503020204020204" pitchFamily="34" charset="-122"/>
                <a:sym typeface="+mn-ea"/>
              </a:rPr>
              <a:t>/</a:t>
            </a:r>
            <a:r>
              <a:rPr lang="zh-CN" altLang="en-US" sz="1000" dirty="0" smtClean="0">
                <a:solidFill>
                  <a:schemeClr val="tx1"/>
                </a:solidFill>
                <a:latin typeface="微软雅黑" panose="020B0503020204020204" pitchFamily="34" charset="-122"/>
                <a:ea typeface="微软雅黑" panose="020B0503020204020204" pitchFamily="34" charset="-122"/>
                <a:sym typeface="+mn-ea"/>
              </a:rPr>
              <a:t>人员 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楼栋管理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报修管理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228600" lvl="2"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行业账单管理</a:t>
            </a:r>
            <a:endParaRPr lang="zh-CN" altLang="en-US" sz="1000" dirty="0" smtClean="0">
              <a:solidFill>
                <a:schemeClr val="tx1"/>
              </a:solidFill>
              <a:latin typeface="微软雅黑" panose="020B0503020204020204" pitchFamily="34" charset="-122"/>
              <a:ea typeface="微软雅黑" panose="020B0503020204020204" pitchFamily="34" charset="-122"/>
              <a:cs typeface="Lato" panose="020F0502020204030203" pitchFamily="34" charset="0"/>
              <a:sym typeface="+mn-ea"/>
            </a:endParaRPr>
          </a:p>
        </p:txBody>
      </p:sp>
      <p:sp>
        <p:nvSpPr>
          <p:cNvPr id="51" name="Text Placeholder 7"/>
          <p:cNvSpPr txBox="1"/>
          <p:nvPr>
            <p:custDataLst>
              <p:tags r:id="rId10"/>
            </p:custDataLst>
          </p:nvPr>
        </p:nvSpPr>
        <p:spPr>
          <a:xfrm>
            <a:off x="1772920" y="2405380"/>
            <a:ext cx="1168400" cy="27114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入驻</a:t>
            </a:r>
            <a:r>
              <a:rPr lang="zh-CN" altLang="id-ID" sz="1300" dirty="0">
                <a:solidFill>
                  <a:schemeClr val="tx1"/>
                </a:solidFill>
                <a:latin typeface="Mont Heavy DEMO" panose="00000A00000000000000" pitchFamily="50" charset="0"/>
              </a:rPr>
              <a:t>管理</a:t>
            </a:r>
            <a:endParaRPr lang="zh-CN" altLang="id-ID" sz="1300" dirty="0">
              <a:solidFill>
                <a:schemeClr val="tx1"/>
              </a:solidFill>
              <a:latin typeface="Mont Heavy DEMO" panose="00000A00000000000000" pitchFamily="50" charset="0"/>
            </a:endParaRPr>
          </a:p>
        </p:txBody>
      </p:sp>
      <p:sp>
        <p:nvSpPr>
          <p:cNvPr id="52" name="Text Placeholder 7"/>
          <p:cNvSpPr txBox="1"/>
          <p:nvPr>
            <p:custDataLst>
              <p:tags r:id="rId11"/>
            </p:custDataLst>
          </p:nvPr>
        </p:nvSpPr>
        <p:spPr>
          <a:xfrm>
            <a:off x="1785620" y="4930140"/>
            <a:ext cx="1433830" cy="27114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资金</a:t>
            </a:r>
            <a:r>
              <a:rPr lang="zh-CN" altLang="id-ID" sz="1300" dirty="0">
                <a:solidFill>
                  <a:schemeClr val="tx1"/>
                </a:solidFill>
                <a:latin typeface="Mont Heavy DEMO" panose="00000A00000000000000" pitchFamily="50" charset="0"/>
              </a:rPr>
              <a:t>管理</a:t>
            </a:r>
            <a:endParaRPr lang="zh-CN" altLang="id-ID" sz="1300" dirty="0">
              <a:solidFill>
                <a:schemeClr val="tx1"/>
              </a:solidFill>
              <a:latin typeface="Mont Heavy DEMO" panose="00000A00000000000000" pitchFamily="50" charset="0"/>
            </a:endParaRPr>
          </a:p>
        </p:txBody>
      </p:sp>
      <p:sp>
        <p:nvSpPr>
          <p:cNvPr id="53" name="Oval 27"/>
          <p:cNvSpPr>
            <a:spLocks noChangeArrowheads="1"/>
          </p:cNvSpPr>
          <p:nvPr>
            <p:custDataLst>
              <p:tags r:id="rId12"/>
            </p:custDataLst>
          </p:nvPr>
        </p:nvSpPr>
        <p:spPr bwMode="auto">
          <a:xfrm>
            <a:off x="878483" y="2108094"/>
            <a:ext cx="802800" cy="799200"/>
          </a:xfrm>
          <a:prstGeom prst="ellipse">
            <a:avLst/>
          </a:prstGeom>
          <a:solidFill>
            <a:schemeClr val="accent3"/>
          </a:solidFill>
          <a:ln>
            <a:noFill/>
          </a:ln>
          <a:effectLst>
            <a:outerShdw blurRad="190500" dist="127000" dir="2700000" algn="tl" rotWithShape="0">
              <a:prstClr val="black">
                <a:alpha val="10000"/>
              </a:prstClr>
            </a:outerShdw>
          </a:effectLst>
        </p:spPr>
        <p:txBody>
          <a:bodyPr vert="horz" wrap="square" lIns="91440" tIns="45720" rIns="91440" bIns="45720" numCol="1" anchor="t" anchorCtr="0" compatLnSpc="1"/>
          <a:lstStyle/>
          <a:p>
            <a:endParaRPr lang="en-GB"/>
          </a:p>
        </p:txBody>
      </p:sp>
      <p:sp>
        <p:nvSpPr>
          <p:cNvPr id="55" name="Freeform 28"/>
          <p:cNvSpPr>
            <a:spLocks noEditPoints="1"/>
          </p:cNvSpPr>
          <p:nvPr>
            <p:custDataLst>
              <p:tags r:id="rId13"/>
            </p:custDataLst>
          </p:nvPr>
        </p:nvSpPr>
        <p:spPr bwMode="auto">
          <a:xfrm>
            <a:off x="1021358" y="2263669"/>
            <a:ext cx="482400" cy="399600"/>
          </a:xfrm>
          <a:custGeom>
            <a:avLst/>
            <a:gdLst>
              <a:gd name="T0" fmla="*/ 134 w 197"/>
              <a:gd name="T1" fmla="*/ 40 h 159"/>
              <a:gd name="T2" fmla="*/ 19 w 197"/>
              <a:gd name="T3" fmla="*/ 40 h 159"/>
              <a:gd name="T4" fmla="*/ 0 w 197"/>
              <a:gd name="T5" fmla="*/ 147 h 159"/>
              <a:gd name="T6" fmla="*/ 197 w 197"/>
              <a:gd name="T7" fmla="*/ 147 h 159"/>
              <a:gd name="T8" fmla="*/ 133 w 197"/>
              <a:gd name="T9" fmla="*/ 43 h 159"/>
              <a:gd name="T10" fmla="*/ 170 w 197"/>
              <a:gd name="T11" fmla="*/ 56 h 159"/>
              <a:gd name="T12" fmla="*/ 130 w 197"/>
              <a:gd name="T13" fmla="*/ 50 h 159"/>
              <a:gd name="T14" fmla="*/ 97 w 197"/>
              <a:gd name="T15" fmla="*/ 144 h 159"/>
              <a:gd name="T16" fmla="*/ 31 w 197"/>
              <a:gd name="T17" fmla="*/ 58 h 159"/>
              <a:gd name="T18" fmla="*/ 77 w 197"/>
              <a:gd name="T19" fmla="*/ 65 h 159"/>
              <a:gd name="T20" fmla="*/ 84 w 197"/>
              <a:gd name="T21" fmla="*/ 72 h 159"/>
              <a:gd name="T22" fmla="*/ 80 w 197"/>
              <a:gd name="T23" fmla="*/ 75 h 159"/>
              <a:gd name="T24" fmla="*/ 76 w 197"/>
              <a:gd name="T25" fmla="*/ 79 h 159"/>
              <a:gd name="T26" fmla="*/ 75 w 197"/>
              <a:gd name="T27" fmla="*/ 84 h 159"/>
              <a:gd name="T28" fmla="*/ 76 w 197"/>
              <a:gd name="T29" fmla="*/ 88 h 159"/>
              <a:gd name="T30" fmla="*/ 78 w 197"/>
              <a:gd name="T31" fmla="*/ 92 h 159"/>
              <a:gd name="T32" fmla="*/ 81 w 197"/>
              <a:gd name="T33" fmla="*/ 95 h 159"/>
              <a:gd name="T34" fmla="*/ 86 w 197"/>
              <a:gd name="T35" fmla="*/ 97 h 159"/>
              <a:gd name="T36" fmla="*/ 91 w 197"/>
              <a:gd name="T37" fmla="*/ 98 h 159"/>
              <a:gd name="T38" fmla="*/ 96 w 197"/>
              <a:gd name="T39" fmla="*/ 99 h 159"/>
              <a:gd name="T40" fmla="*/ 87 w 197"/>
              <a:gd name="T41" fmla="*/ 114 h 159"/>
              <a:gd name="T42" fmla="*/ 79 w 197"/>
              <a:gd name="T43" fmla="*/ 81 h 159"/>
              <a:gd name="T44" fmla="*/ 82 w 197"/>
              <a:gd name="T45" fmla="*/ 78 h 159"/>
              <a:gd name="T46" fmla="*/ 86 w 197"/>
              <a:gd name="T47" fmla="*/ 75 h 159"/>
              <a:gd name="T48" fmla="*/ 97 w 197"/>
              <a:gd name="T49" fmla="*/ 85 h 159"/>
              <a:gd name="T50" fmla="*/ 108 w 197"/>
              <a:gd name="T51" fmla="*/ 77 h 159"/>
              <a:gd name="T52" fmla="*/ 114 w 197"/>
              <a:gd name="T53" fmla="*/ 76 h 159"/>
              <a:gd name="T54" fmla="*/ 117 w 197"/>
              <a:gd name="T55" fmla="*/ 79 h 159"/>
              <a:gd name="T56" fmla="*/ 119 w 197"/>
              <a:gd name="T57" fmla="*/ 83 h 159"/>
              <a:gd name="T58" fmla="*/ 97 w 197"/>
              <a:gd name="T59" fmla="*/ 90 h 159"/>
              <a:gd name="T60" fmla="*/ 101 w 197"/>
              <a:gd name="T61" fmla="*/ 128 h 159"/>
              <a:gd name="T62" fmla="*/ 100 w 197"/>
              <a:gd name="T63" fmla="*/ 99 h 159"/>
              <a:gd name="T64" fmla="*/ 105 w 197"/>
              <a:gd name="T65" fmla="*/ 98 h 159"/>
              <a:gd name="T66" fmla="*/ 111 w 197"/>
              <a:gd name="T67" fmla="*/ 97 h 159"/>
              <a:gd name="T68" fmla="*/ 115 w 197"/>
              <a:gd name="T69" fmla="*/ 95 h 159"/>
              <a:gd name="T70" fmla="*/ 119 w 197"/>
              <a:gd name="T71" fmla="*/ 92 h 159"/>
              <a:gd name="T72" fmla="*/ 121 w 197"/>
              <a:gd name="T73" fmla="*/ 89 h 159"/>
              <a:gd name="T74" fmla="*/ 122 w 197"/>
              <a:gd name="T75" fmla="*/ 86 h 159"/>
              <a:gd name="T76" fmla="*/ 121 w 197"/>
              <a:gd name="T77" fmla="*/ 80 h 159"/>
              <a:gd name="T78" fmla="*/ 118 w 197"/>
              <a:gd name="T79" fmla="*/ 75 h 159"/>
              <a:gd name="T80" fmla="*/ 113 w 197"/>
              <a:gd name="T81" fmla="*/ 72 h 159"/>
              <a:gd name="T82" fmla="*/ 119 w 197"/>
              <a:gd name="T83" fmla="*/ 66 h 159"/>
              <a:gd name="T84" fmla="*/ 166 w 197"/>
              <a:gd name="T85" fmla="*/ 134 h 159"/>
              <a:gd name="T86" fmla="*/ 100 w 197"/>
              <a:gd name="T87" fmla="*/ 128 h 159"/>
              <a:gd name="T88" fmla="*/ 126 w 197"/>
              <a:gd name="T89" fmla="*/ 51 h 159"/>
              <a:gd name="T90" fmla="*/ 113 w 197"/>
              <a:gd name="T91" fmla="*/ 68 h 159"/>
              <a:gd name="T92" fmla="*/ 90 w 197"/>
              <a:gd name="T93" fmla="*/ 74 h 159"/>
              <a:gd name="T94" fmla="*/ 67 w 197"/>
              <a:gd name="T95" fmla="*/ 35 h 159"/>
              <a:gd name="T96" fmla="*/ 65 w 197"/>
              <a:gd name="T97" fmla="*/ 45 h 159"/>
              <a:gd name="T98" fmla="*/ 68 w 197"/>
              <a:gd name="T99" fmla="*/ 54 h 159"/>
              <a:gd name="T100" fmla="*/ 16 w 197"/>
              <a:gd name="T101" fmla="*/ 134 h 159"/>
              <a:gd name="T102" fmla="*/ 12 w 197"/>
              <a:gd name="T103" fmla="*/ 155 h 159"/>
              <a:gd name="T104" fmla="*/ 75 w 197"/>
              <a:gd name="T105" fmla="*/ 146 h 159"/>
              <a:gd name="T106" fmla="*/ 194 w 197"/>
              <a:gd name="T107" fmla="*/ 138 h 159"/>
              <a:gd name="T108" fmla="*/ 78 w 197"/>
              <a:gd name="T109" fmla="*/ 33 h 159"/>
              <a:gd name="T110" fmla="*/ 82 w 197"/>
              <a:gd name="T111"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7" h="159">
                <a:moveTo>
                  <a:pt x="195" y="134"/>
                </a:moveTo>
                <a:cubicBezTo>
                  <a:pt x="184" y="134"/>
                  <a:pt x="184" y="134"/>
                  <a:pt x="184" y="134"/>
                </a:cubicBezTo>
                <a:cubicBezTo>
                  <a:pt x="184" y="45"/>
                  <a:pt x="184" y="45"/>
                  <a:pt x="184" y="45"/>
                </a:cubicBezTo>
                <a:cubicBezTo>
                  <a:pt x="184" y="42"/>
                  <a:pt x="182" y="40"/>
                  <a:pt x="178" y="40"/>
                </a:cubicBezTo>
                <a:cubicBezTo>
                  <a:pt x="134" y="40"/>
                  <a:pt x="134" y="40"/>
                  <a:pt x="134" y="40"/>
                </a:cubicBezTo>
                <a:cubicBezTo>
                  <a:pt x="134" y="38"/>
                  <a:pt x="134" y="37"/>
                  <a:pt x="134" y="35"/>
                </a:cubicBezTo>
                <a:cubicBezTo>
                  <a:pt x="134" y="16"/>
                  <a:pt x="118" y="0"/>
                  <a:pt x="99" y="0"/>
                </a:cubicBezTo>
                <a:cubicBezTo>
                  <a:pt x="79" y="0"/>
                  <a:pt x="63" y="16"/>
                  <a:pt x="63" y="35"/>
                </a:cubicBezTo>
                <a:cubicBezTo>
                  <a:pt x="63" y="37"/>
                  <a:pt x="63" y="38"/>
                  <a:pt x="64" y="40"/>
                </a:cubicBezTo>
                <a:cubicBezTo>
                  <a:pt x="19" y="40"/>
                  <a:pt x="19" y="40"/>
                  <a:pt x="19" y="40"/>
                </a:cubicBezTo>
                <a:cubicBezTo>
                  <a:pt x="15" y="40"/>
                  <a:pt x="13" y="42"/>
                  <a:pt x="13" y="45"/>
                </a:cubicBezTo>
                <a:cubicBezTo>
                  <a:pt x="13" y="134"/>
                  <a:pt x="13" y="134"/>
                  <a:pt x="13" y="134"/>
                </a:cubicBezTo>
                <a:cubicBezTo>
                  <a:pt x="2" y="134"/>
                  <a:pt x="2" y="134"/>
                  <a:pt x="2" y="134"/>
                </a:cubicBezTo>
                <a:cubicBezTo>
                  <a:pt x="1" y="134"/>
                  <a:pt x="0" y="135"/>
                  <a:pt x="0" y="136"/>
                </a:cubicBezTo>
                <a:cubicBezTo>
                  <a:pt x="0" y="147"/>
                  <a:pt x="0" y="147"/>
                  <a:pt x="0" y="147"/>
                </a:cubicBezTo>
                <a:cubicBezTo>
                  <a:pt x="0" y="150"/>
                  <a:pt x="1" y="153"/>
                  <a:pt x="4" y="155"/>
                </a:cubicBezTo>
                <a:cubicBezTo>
                  <a:pt x="6" y="158"/>
                  <a:pt x="9" y="159"/>
                  <a:pt x="12" y="159"/>
                </a:cubicBezTo>
                <a:cubicBezTo>
                  <a:pt x="185" y="159"/>
                  <a:pt x="185" y="159"/>
                  <a:pt x="185" y="159"/>
                </a:cubicBezTo>
                <a:cubicBezTo>
                  <a:pt x="188" y="159"/>
                  <a:pt x="191" y="158"/>
                  <a:pt x="193" y="155"/>
                </a:cubicBezTo>
                <a:cubicBezTo>
                  <a:pt x="196" y="153"/>
                  <a:pt x="197" y="150"/>
                  <a:pt x="197" y="147"/>
                </a:cubicBezTo>
                <a:cubicBezTo>
                  <a:pt x="197" y="136"/>
                  <a:pt x="197" y="136"/>
                  <a:pt x="197" y="136"/>
                </a:cubicBezTo>
                <a:cubicBezTo>
                  <a:pt x="197" y="135"/>
                  <a:pt x="196" y="134"/>
                  <a:pt x="195" y="134"/>
                </a:cubicBezTo>
                <a:close/>
                <a:moveTo>
                  <a:pt x="132" y="46"/>
                </a:moveTo>
                <a:cubicBezTo>
                  <a:pt x="132" y="46"/>
                  <a:pt x="132" y="46"/>
                  <a:pt x="132" y="45"/>
                </a:cubicBezTo>
                <a:cubicBezTo>
                  <a:pt x="132" y="45"/>
                  <a:pt x="133" y="44"/>
                  <a:pt x="133" y="43"/>
                </a:cubicBezTo>
                <a:cubicBezTo>
                  <a:pt x="178" y="43"/>
                  <a:pt x="178" y="43"/>
                  <a:pt x="178" y="43"/>
                </a:cubicBezTo>
                <a:cubicBezTo>
                  <a:pt x="180" y="43"/>
                  <a:pt x="181" y="44"/>
                  <a:pt x="181" y="45"/>
                </a:cubicBezTo>
                <a:cubicBezTo>
                  <a:pt x="181" y="134"/>
                  <a:pt x="181" y="134"/>
                  <a:pt x="181" y="134"/>
                </a:cubicBezTo>
                <a:cubicBezTo>
                  <a:pt x="170" y="134"/>
                  <a:pt x="170" y="134"/>
                  <a:pt x="170" y="134"/>
                </a:cubicBezTo>
                <a:cubicBezTo>
                  <a:pt x="170" y="56"/>
                  <a:pt x="170" y="56"/>
                  <a:pt x="170" y="56"/>
                </a:cubicBezTo>
                <a:cubicBezTo>
                  <a:pt x="170" y="55"/>
                  <a:pt x="169" y="54"/>
                  <a:pt x="168" y="54"/>
                </a:cubicBezTo>
                <a:cubicBezTo>
                  <a:pt x="128" y="54"/>
                  <a:pt x="128" y="54"/>
                  <a:pt x="128" y="54"/>
                </a:cubicBezTo>
                <a:cubicBezTo>
                  <a:pt x="128" y="54"/>
                  <a:pt x="128" y="54"/>
                  <a:pt x="128" y="54"/>
                </a:cubicBezTo>
                <a:cubicBezTo>
                  <a:pt x="129" y="53"/>
                  <a:pt x="129" y="53"/>
                  <a:pt x="129" y="53"/>
                </a:cubicBezTo>
                <a:cubicBezTo>
                  <a:pt x="130" y="52"/>
                  <a:pt x="130" y="51"/>
                  <a:pt x="130" y="50"/>
                </a:cubicBezTo>
                <a:cubicBezTo>
                  <a:pt x="130" y="50"/>
                  <a:pt x="131" y="49"/>
                  <a:pt x="131" y="49"/>
                </a:cubicBezTo>
                <a:cubicBezTo>
                  <a:pt x="131" y="48"/>
                  <a:pt x="132" y="47"/>
                  <a:pt x="132" y="46"/>
                </a:cubicBezTo>
                <a:close/>
                <a:moveTo>
                  <a:pt x="87" y="114"/>
                </a:moveTo>
                <a:cubicBezTo>
                  <a:pt x="97" y="128"/>
                  <a:pt x="97" y="128"/>
                  <a:pt x="97" y="128"/>
                </a:cubicBezTo>
                <a:cubicBezTo>
                  <a:pt x="97" y="144"/>
                  <a:pt x="97" y="144"/>
                  <a:pt x="97" y="144"/>
                </a:cubicBezTo>
                <a:cubicBezTo>
                  <a:pt x="79" y="144"/>
                  <a:pt x="79" y="144"/>
                  <a:pt x="79" y="144"/>
                </a:cubicBezTo>
                <a:cubicBezTo>
                  <a:pt x="79" y="136"/>
                  <a:pt x="79" y="136"/>
                  <a:pt x="79" y="136"/>
                </a:cubicBezTo>
                <a:cubicBezTo>
                  <a:pt x="79" y="135"/>
                  <a:pt x="78" y="134"/>
                  <a:pt x="77" y="134"/>
                </a:cubicBezTo>
                <a:cubicBezTo>
                  <a:pt x="31" y="134"/>
                  <a:pt x="31" y="134"/>
                  <a:pt x="31" y="134"/>
                </a:cubicBezTo>
                <a:cubicBezTo>
                  <a:pt x="31" y="58"/>
                  <a:pt x="31" y="58"/>
                  <a:pt x="31" y="58"/>
                </a:cubicBezTo>
                <a:cubicBezTo>
                  <a:pt x="71" y="58"/>
                  <a:pt x="71" y="58"/>
                  <a:pt x="71" y="58"/>
                </a:cubicBezTo>
                <a:cubicBezTo>
                  <a:pt x="71" y="58"/>
                  <a:pt x="71" y="58"/>
                  <a:pt x="71" y="58"/>
                </a:cubicBezTo>
                <a:cubicBezTo>
                  <a:pt x="72" y="59"/>
                  <a:pt x="73" y="60"/>
                  <a:pt x="74" y="62"/>
                </a:cubicBezTo>
                <a:cubicBezTo>
                  <a:pt x="74" y="62"/>
                  <a:pt x="74" y="62"/>
                  <a:pt x="74" y="62"/>
                </a:cubicBezTo>
                <a:cubicBezTo>
                  <a:pt x="75" y="63"/>
                  <a:pt x="76" y="64"/>
                  <a:pt x="77" y="65"/>
                </a:cubicBezTo>
                <a:cubicBezTo>
                  <a:pt x="77" y="65"/>
                  <a:pt x="77" y="65"/>
                  <a:pt x="77" y="66"/>
                </a:cubicBezTo>
                <a:cubicBezTo>
                  <a:pt x="78" y="67"/>
                  <a:pt x="79" y="68"/>
                  <a:pt x="80" y="69"/>
                </a:cubicBezTo>
                <a:cubicBezTo>
                  <a:pt x="81" y="69"/>
                  <a:pt x="81" y="69"/>
                  <a:pt x="81" y="69"/>
                </a:cubicBezTo>
                <a:cubicBezTo>
                  <a:pt x="82" y="70"/>
                  <a:pt x="83" y="71"/>
                  <a:pt x="84" y="72"/>
                </a:cubicBezTo>
                <a:cubicBezTo>
                  <a:pt x="84" y="72"/>
                  <a:pt x="84" y="72"/>
                  <a:pt x="84" y="72"/>
                </a:cubicBezTo>
                <a:cubicBezTo>
                  <a:pt x="84" y="72"/>
                  <a:pt x="84" y="72"/>
                  <a:pt x="84" y="72"/>
                </a:cubicBezTo>
                <a:cubicBezTo>
                  <a:pt x="84" y="72"/>
                  <a:pt x="83" y="72"/>
                  <a:pt x="83" y="72"/>
                </a:cubicBezTo>
                <a:cubicBezTo>
                  <a:pt x="83" y="73"/>
                  <a:pt x="82" y="73"/>
                  <a:pt x="82" y="73"/>
                </a:cubicBezTo>
                <a:cubicBezTo>
                  <a:pt x="81" y="74"/>
                  <a:pt x="81" y="74"/>
                  <a:pt x="81" y="74"/>
                </a:cubicBezTo>
                <a:cubicBezTo>
                  <a:pt x="80" y="74"/>
                  <a:pt x="80" y="74"/>
                  <a:pt x="80" y="75"/>
                </a:cubicBezTo>
                <a:cubicBezTo>
                  <a:pt x="79" y="75"/>
                  <a:pt x="79" y="75"/>
                  <a:pt x="79" y="75"/>
                </a:cubicBezTo>
                <a:cubicBezTo>
                  <a:pt x="79" y="76"/>
                  <a:pt x="78" y="76"/>
                  <a:pt x="78" y="76"/>
                </a:cubicBezTo>
                <a:cubicBezTo>
                  <a:pt x="78" y="76"/>
                  <a:pt x="78" y="77"/>
                  <a:pt x="77" y="77"/>
                </a:cubicBezTo>
                <a:cubicBezTo>
                  <a:pt x="77" y="77"/>
                  <a:pt x="77" y="78"/>
                  <a:pt x="77" y="78"/>
                </a:cubicBezTo>
                <a:cubicBezTo>
                  <a:pt x="76" y="78"/>
                  <a:pt x="76" y="78"/>
                  <a:pt x="76" y="79"/>
                </a:cubicBezTo>
                <a:cubicBezTo>
                  <a:pt x="76" y="79"/>
                  <a:pt x="76" y="79"/>
                  <a:pt x="76" y="80"/>
                </a:cubicBezTo>
                <a:cubicBezTo>
                  <a:pt x="76" y="80"/>
                  <a:pt x="75" y="80"/>
                  <a:pt x="75" y="80"/>
                </a:cubicBezTo>
                <a:cubicBezTo>
                  <a:pt x="75" y="81"/>
                  <a:pt x="75" y="81"/>
                  <a:pt x="75" y="82"/>
                </a:cubicBezTo>
                <a:cubicBezTo>
                  <a:pt x="75" y="82"/>
                  <a:pt x="75" y="82"/>
                  <a:pt x="75" y="82"/>
                </a:cubicBezTo>
                <a:cubicBezTo>
                  <a:pt x="75" y="83"/>
                  <a:pt x="75" y="83"/>
                  <a:pt x="75" y="84"/>
                </a:cubicBezTo>
                <a:cubicBezTo>
                  <a:pt x="75" y="85"/>
                  <a:pt x="75" y="85"/>
                  <a:pt x="75" y="86"/>
                </a:cubicBezTo>
                <a:cubicBezTo>
                  <a:pt x="75" y="86"/>
                  <a:pt x="75" y="86"/>
                  <a:pt x="75" y="86"/>
                </a:cubicBezTo>
                <a:cubicBezTo>
                  <a:pt x="75" y="86"/>
                  <a:pt x="75" y="87"/>
                  <a:pt x="75" y="87"/>
                </a:cubicBezTo>
                <a:cubicBezTo>
                  <a:pt x="75" y="87"/>
                  <a:pt x="75" y="87"/>
                  <a:pt x="75" y="88"/>
                </a:cubicBezTo>
                <a:cubicBezTo>
                  <a:pt x="75" y="88"/>
                  <a:pt x="75" y="88"/>
                  <a:pt x="76" y="88"/>
                </a:cubicBezTo>
                <a:cubicBezTo>
                  <a:pt x="76" y="89"/>
                  <a:pt x="76" y="89"/>
                  <a:pt x="76" y="89"/>
                </a:cubicBezTo>
                <a:cubicBezTo>
                  <a:pt x="76" y="89"/>
                  <a:pt x="76" y="90"/>
                  <a:pt x="76" y="90"/>
                </a:cubicBezTo>
                <a:cubicBezTo>
                  <a:pt x="76" y="90"/>
                  <a:pt x="77" y="90"/>
                  <a:pt x="77" y="90"/>
                </a:cubicBezTo>
                <a:cubicBezTo>
                  <a:pt x="77" y="91"/>
                  <a:pt x="77" y="91"/>
                  <a:pt x="77" y="91"/>
                </a:cubicBezTo>
                <a:cubicBezTo>
                  <a:pt x="77" y="91"/>
                  <a:pt x="78" y="91"/>
                  <a:pt x="78" y="92"/>
                </a:cubicBezTo>
                <a:cubicBezTo>
                  <a:pt x="78" y="92"/>
                  <a:pt x="78" y="92"/>
                  <a:pt x="78" y="92"/>
                </a:cubicBezTo>
                <a:cubicBezTo>
                  <a:pt x="79" y="93"/>
                  <a:pt x="79" y="93"/>
                  <a:pt x="79" y="93"/>
                </a:cubicBezTo>
                <a:cubicBezTo>
                  <a:pt x="79" y="93"/>
                  <a:pt x="80" y="93"/>
                  <a:pt x="80" y="93"/>
                </a:cubicBezTo>
                <a:cubicBezTo>
                  <a:pt x="80" y="94"/>
                  <a:pt x="80" y="94"/>
                  <a:pt x="80" y="94"/>
                </a:cubicBezTo>
                <a:cubicBezTo>
                  <a:pt x="81" y="94"/>
                  <a:pt x="81" y="94"/>
                  <a:pt x="81" y="95"/>
                </a:cubicBezTo>
                <a:cubicBezTo>
                  <a:pt x="81" y="95"/>
                  <a:pt x="82" y="95"/>
                  <a:pt x="82" y="95"/>
                </a:cubicBezTo>
                <a:cubicBezTo>
                  <a:pt x="82" y="95"/>
                  <a:pt x="83" y="95"/>
                  <a:pt x="83" y="95"/>
                </a:cubicBezTo>
                <a:cubicBezTo>
                  <a:pt x="83" y="96"/>
                  <a:pt x="83" y="96"/>
                  <a:pt x="84" y="96"/>
                </a:cubicBezTo>
                <a:cubicBezTo>
                  <a:pt x="84" y="96"/>
                  <a:pt x="84" y="96"/>
                  <a:pt x="85" y="96"/>
                </a:cubicBezTo>
                <a:cubicBezTo>
                  <a:pt x="85" y="96"/>
                  <a:pt x="85" y="97"/>
                  <a:pt x="86" y="97"/>
                </a:cubicBezTo>
                <a:cubicBezTo>
                  <a:pt x="86" y="97"/>
                  <a:pt x="86" y="97"/>
                  <a:pt x="87" y="97"/>
                </a:cubicBezTo>
                <a:cubicBezTo>
                  <a:pt x="87" y="97"/>
                  <a:pt x="87" y="97"/>
                  <a:pt x="88" y="97"/>
                </a:cubicBezTo>
                <a:cubicBezTo>
                  <a:pt x="88" y="98"/>
                  <a:pt x="88" y="98"/>
                  <a:pt x="89" y="98"/>
                </a:cubicBezTo>
                <a:cubicBezTo>
                  <a:pt x="89" y="98"/>
                  <a:pt x="89" y="98"/>
                  <a:pt x="90" y="98"/>
                </a:cubicBezTo>
                <a:cubicBezTo>
                  <a:pt x="90" y="98"/>
                  <a:pt x="90" y="98"/>
                  <a:pt x="91" y="98"/>
                </a:cubicBezTo>
                <a:cubicBezTo>
                  <a:pt x="91" y="98"/>
                  <a:pt x="91" y="98"/>
                  <a:pt x="92" y="98"/>
                </a:cubicBezTo>
                <a:cubicBezTo>
                  <a:pt x="92" y="99"/>
                  <a:pt x="93" y="99"/>
                  <a:pt x="93" y="99"/>
                </a:cubicBezTo>
                <a:cubicBezTo>
                  <a:pt x="93" y="99"/>
                  <a:pt x="94" y="99"/>
                  <a:pt x="94" y="99"/>
                </a:cubicBezTo>
                <a:cubicBezTo>
                  <a:pt x="94" y="99"/>
                  <a:pt x="95" y="99"/>
                  <a:pt x="95" y="99"/>
                </a:cubicBezTo>
                <a:cubicBezTo>
                  <a:pt x="96" y="99"/>
                  <a:pt x="96" y="99"/>
                  <a:pt x="96" y="99"/>
                </a:cubicBezTo>
                <a:cubicBezTo>
                  <a:pt x="97" y="99"/>
                  <a:pt x="97" y="99"/>
                  <a:pt x="97" y="99"/>
                </a:cubicBezTo>
                <a:cubicBezTo>
                  <a:pt x="97" y="122"/>
                  <a:pt x="97" y="122"/>
                  <a:pt x="97" y="122"/>
                </a:cubicBezTo>
                <a:cubicBezTo>
                  <a:pt x="90" y="112"/>
                  <a:pt x="90" y="112"/>
                  <a:pt x="90" y="112"/>
                </a:cubicBezTo>
                <a:cubicBezTo>
                  <a:pt x="89" y="112"/>
                  <a:pt x="88" y="111"/>
                  <a:pt x="87" y="112"/>
                </a:cubicBezTo>
                <a:cubicBezTo>
                  <a:pt x="87" y="113"/>
                  <a:pt x="87" y="114"/>
                  <a:pt x="87" y="114"/>
                </a:cubicBezTo>
                <a:close/>
                <a:moveTo>
                  <a:pt x="78" y="84"/>
                </a:moveTo>
                <a:cubicBezTo>
                  <a:pt x="78" y="84"/>
                  <a:pt x="78" y="83"/>
                  <a:pt x="78" y="83"/>
                </a:cubicBezTo>
                <a:cubicBezTo>
                  <a:pt x="78" y="83"/>
                  <a:pt x="78" y="82"/>
                  <a:pt x="78" y="82"/>
                </a:cubicBezTo>
                <a:cubicBezTo>
                  <a:pt x="78" y="82"/>
                  <a:pt x="79" y="82"/>
                  <a:pt x="79" y="81"/>
                </a:cubicBezTo>
                <a:cubicBezTo>
                  <a:pt x="79" y="81"/>
                  <a:pt x="79" y="81"/>
                  <a:pt x="79" y="81"/>
                </a:cubicBezTo>
                <a:cubicBezTo>
                  <a:pt x="79" y="81"/>
                  <a:pt x="79" y="80"/>
                  <a:pt x="79" y="80"/>
                </a:cubicBezTo>
                <a:cubicBezTo>
                  <a:pt x="80" y="80"/>
                  <a:pt x="80" y="80"/>
                  <a:pt x="80" y="79"/>
                </a:cubicBezTo>
                <a:cubicBezTo>
                  <a:pt x="80" y="79"/>
                  <a:pt x="80" y="79"/>
                  <a:pt x="80" y="79"/>
                </a:cubicBezTo>
                <a:cubicBezTo>
                  <a:pt x="81" y="79"/>
                  <a:pt x="81" y="78"/>
                  <a:pt x="81" y="78"/>
                </a:cubicBezTo>
                <a:cubicBezTo>
                  <a:pt x="81" y="78"/>
                  <a:pt x="82" y="78"/>
                  <a:pt x="82" y="78"/>
                </a:cubicBezTo>
                <a:cubicBezTo>
                  <a:pt x="82" y="77"/>
                  <a:pt x="82" y="77"/>
                  <a:pt x="82" y="77"/>
                </a:cubicBezTo>
                <a:cubicBezTo>
                  <a:pt x="83" y="77"/>
                  <a:pt x="83" y="77"/>
                  <a:pt x="83" y="76"/>
                </a:cubicBezTo>
                <a:cubicBezTo>
                  <a:pt x="84" y="76"/>
                  <a:pt x="84" y="76"/>
                  <a:pt x="84" y="76"/>
                </a:cubicBezTo>
                <a:cubicBezTo>
                  <a:pt x="84" y="76"/>
                  <a:pt x="85" y="76"/>
                  <a:pt x="85" y="75"/>
                </a:cubicBezTo>
                <a:cubicBezTo>
                  <a:pt x="85" y="75"/>
                  <a:pt x="86" y="75"/>
                  <a:pt x="86" y="75"/>
                </a:cubicBezTo>
                <a:cubicBezTo>
                  <a:pt x="86" y="75"/>
                  <a:pt x="86" y="75"/>
                  <a:pt x="87" y="75"/>
                </a:cubicBezTo>
                <a:cubicBezTo>
                  <a:pt x="87" y="75"/>
                  <a:pt x="87" y="75"/>
                  <a:pt x="87" y="75"/>
                </a:cubicBezTo>
                <a:cubicBezTo>
                  <a:pt x="88" y="76"/>
                  <a:pt x="88" y="76"/>
                  <a:pt x="88" y="76"/>
                </a:cubicBezTo>
                <a:cubicBezTo>
                  <a:pt x="89" y="77"/>
                  <a:pt x="91" y="79"/>
                  <a:pt x="92" y="80"/>
                </a:cubicBezTo>
                <a:cubicBezTo>
                  <a:pt x="94" y="82"/>
                  <a:pt x="95" y="83"/>
                  <a:pt x="97" y="85"/>
                </a:cubicBezTo>
                <a:cubicBezTo>
                  <a:pt x="97" y="86"/>
                  <a:pt x="98" y="86"/>
                  <a:pt x="98" y="86"/>
                </a:cubicBezTo>
                <a:cubicBezTo>
                  <a:pt x="98" y="86"/>
                  <a:pt x="98" y="86"/>
                  <a:pt x="98" y="86"/>
                </a:cubicBezTo>
                <a:cubicBezTo>
                  <a:pt x="99" y="86"/>
                  <a:pt x="99" y="86"/>
                  <a:pt x="100" y="85"/>
                </a:cubicBezTo>
                <a:cubicBezTo>
                  <a:pt x="101" y="84"/>
                  <a:pt x="102" y="82"/>
                  <a:pt x="104" y="81"/>
                </a:cubicBezTo>
                <a:cubicBezTo>
                  <a:pt x="105" y="80"/>
                  <a:pt x="107" y="78"/>
                  <a:pt x="108" y="77"/>
                </a:cubicBezTo>
                <a:cubicBezTo>
                  <a:pt x="110" y="75"/>
                  <a:pt x="110" y="75"/>
                  <a:pt x="110" y="75"/>
                </a:cubicBezTo>
                <a:cubicBezTo>
                  <a:pt x="111" y="75"/>
                  <a:pt x="111" y="75"/>
                  <a:pt x="111" y="75"/>
                </a:cubicBezTo>
                <a:cubicBezTo>
                  <a:pt x="111" y="75"/>
                  <a:pt x="112" y="75"/>
                  <a:pt x="112" y="75"/>
                </a:cubicBezTo>
                <a:cubicBezTo>
                  <a:pt x="112" y="76"/>
                  <a:pt x="113" y="76"/>
                  <a:pt x="113" y="76"/>
                </a:cubicBezTo>
                <a:cubicBezTo>
                  <a:pt x="113" y="76"/>
                  <a:pt x="113" y="76"/>
                  <a:pt x="114" y="76"/>
                </a:cubicBezTo>
                <a:cubicBezTo>
                  <a:pt x="114" y="77"/>
                  <a:pt x="114" y="77"/>
                  <a:pt x="115" y="77"/>
                </a:cubicBezTo>
                <a:cubicBezTo>
                  <a:pt x="115" y="77"/>
                  <a:pt x="115" y="77"/>
                  <a:pt x="115" y="77"/>
                </a:cubicBezTo>
                <a:cubicBezTo>
                  <a:pt x="116" y="78"/>
                  <a:pt x="116" y="78"/>
                  <a:pt x="116" y="78"/>
                </a:cubicBezTo>
                <a:cubicBezTo>
                  <a:pt x="116" y="78"/>
                  <a:pt x="116" y="78"/>
                  <a:pt x="117" y="79"/>
                </a:cubicBezTo>
                <a:cubicBezTo>
                  <a:pt x="117" y="79"/>
                  <a:pt x="117" y="79"/>
                  <a:pt x="117" y="79"/>
                </a:cubicBezTo>
                <a:cubicBezTo>
                  <a:pt x="117" y="80"/>
                  <a:pt x="117" y="80"/>
                  <a:pt x="118" y="80"/>
                </a:cubicBezTo>
                <a:cubicBezTo>
                  <a:pt x="118" y="80"/>
                  <a:pt x="118" y="80"/>
                  <a:pt x="118" y="81"/>
                </a:cubicBezTo>
                <a:cubicBezTo>
                  <a:pt x="118" y="81"/>
                  <a:pt x="118" y="81"/>
                  <a:pt x="118" y="81"/>
                </a:cubicBezTo>
                <a:cubicBezTo>
                  <a:pt x="119" y="82"/>
                  <a:pt x="119" y="82"/>
                  <a:pt x="119" y="82"/>
                </a:cubicBezTo>
                <a:cubicBezTo>
                  <a:pt x="119" y="82"/>
                  <a:pt x="119" y="82"/>
                  <a:pt x="119" y="83"/>
                </a:cubicBezTo>
                <a:cubicBezTo>
                  <a:pt x="119" y="83"/>
                  <a:pt x="119" y="84"/>
                  <a:pt x="119" y="84"/>
                </a:cubicBezTo>
                <a:cubicBezTo>
                  <a:pt x="119" y="90"/>
                  <a:pt x="111" y="95"/>
                  <a:pt x="100" y="96"/>
                </a:cubicBezTo>
                <a:cubicBezTo>
                  <a:pt x="100" y="90"/>
                  <a:pt x="100" y="90"/>
                  <a:pt x="100" y="90"/>
                </a:cubicBezTo>
                <a:cubicBezTo>
                  <a:pt x="100" y="89"/>
                  <a:pt x="99" y="88"/>
                  <a:pt x="99" y="88"/>
                </a:cubicBezTo>
                <a:cubicBezTo>
                  <a:pt x="98" y="88"/>
                  <a:pt x="97" y="89"/>
                  <a:pt x="97" y="90"/>
                </a:cubicBezTo>
                <a:cubicBezTo>
                  <a:pt x="97" y="96"/>
                  <a:pt x="97" y="96"/>
                  <a:pt x="97" y="96"/>
                </a:cubicBezTo>
                <a:cubicBezTo>
                  <a:pt x="86" y="95"/>
                  <a:pt x="78" y="90"/>
                  <a:pt x="78" y="84"/>
                </a:cubicBezTo>
                <a:close/>
                <a:moveTo>
                  <a:pt x="100" y="128"/>
                </a:moveTo>
                <a:cubicBezTo>
                  <a:pt x="101" y="128"/>
                  <a:pt x="101" y="128"/>
                  <a:pt x="101" y="128"/>
                </a:cubicBezTo>
                <a:cubicBezTo>
                  <a:pt x="101" y="128"/>
                  <a:pt x="101" y="128"/>
                  <a:pt x="101" y="128"/>
                </a:cubicBezTo>
                <a:cubicBezTo>
                  <a:pt x="110" y="114"/>
                  <a:pt x="110" y="114"/>
                  <a:pt x="110" y="114"/>
                </a:cubicBezTo>
                <a:cubicBezTo>
                  <a:pt x="111" y="114"/>
                  <a:pt x="110" y="113"/>
                  <a:pt x="110" y="112"/>
                </a:cubicBezTo>
                <a:cubicBezTo>
                  <a:pt x="109" y="111"/>
                  <a:pt x="108" y="112"/>
                  <a:pt x="107" y="112"/>
                </a:cubicBezTo>
                <a:cubicBezTo>
                  <a:pt x="100" y="122"/>
                  <a:pt x="100" y="122"/>
                  <a:pt x="100" y="122"/>
                </a:cubicBezTo>
                <a:cubicBezTo>
                  <a:pt x="100" y="99"/>
                  <a:pt x="100" y="99"/>
                  <a:pt x="100" y="99"/>
                </a:cubicBezTo>
                <a:cubicBezTo>
                  <a:pt x="100" y="99"/>
                  <a:pt x="101" y="99"/>
                  <a:pt x="101" y="99"/>
                </a:cubicBezTo>
                <a:cubicBezTo>
                  <a:pt x="101" y="99"/>
                  <a:pt x="101" y="99"/>
                  <a:pt x="102" y="99"/>
                </a:cubicBezTo>
                <a:cubicBezTo>
                  <a:pt x="102" y="99"/>
                  <a:pt x="103" y="99"/>
                  <a:pt x="103" y="99"/>
                </a:cubicBezTo>
                <a:cubicBezTo>
                  <a:pt x="103" y="99"/>
                  <a:pt x="104" y="99"/>
                  <a:pt x="104" y="99"/>
                </a:cubicBezTo>
                <a:cubicBezTo>
                  <a:pt x="105" y="99"/>
                  <a:pt x="105" y="99"/>
                  <a:pt x="105" y="98"/>
                </a:cubicBezTo>
                <a:cubicBezTo>
                  <a:pt x="106" y="98"/>
                  <a:pt x="106" y="98"/>
                  <a:pt x="106" y="98"/>
                </a:cubicBezTo>
                <a:cubicBezTo>
                  <a:pt x="107" y="98"/>
                  <a:pt x="107" y="98"/>
                  <a:pt x="107" y="98"/>
                </a:cubicBezTo>
                <a:cubicBezTo>
                  <a:pt x="108" y="98"/>
                  <a:pt x="108" y="98"/>
                  <a:pt x="108" y="98"/>
                </a:cubicBezTo>
                <a:cubicBezTo>
                  <a:pt x="109" y="98"/>
                  <a:pt x="109" y="98"/>
                  <a:pt x="110" y="97"/>
                </a:cubicBezTo>
                <a:cubicBezTo>
                  <a:pt x="110" y="97"/>
                  <a:pt x="110" y="97"/>
                  <a:pt x="111" y="97"/>
                </a:cubicBezTo>
                <a:cubicBezTo>
                  <a:pt x="111" y="97"/>
                  <a:pt x="111" y="97"/>
                  <a:pt x="112" y="97"/>
                </a:cubicBezTo>
                <a:cubicBezTo>
                  <a:pt x="112" y="97"/>
                  <a:pt x="112" y="96"/>
                  <a:pt x="112" y="96"/>
                </a:cubicBezTo>
                <a:cubicBezTo>
                  <a:pt x="113" y="96"/>
                  <a:pt x="113" y="96"/>
                  <a:pt x="113" y="96"/>
                </a:cubicBezTo>
                <a:cubicBezTo>
                  <a:pt x="114" y="96"/>
                  <a:pt x="114" y="96"/>
                  <a:pt x="114" y="95"/>
                </a:cubicBezTo>
                <a:cubicBezTo>
                  <a:pt x="115" y="95"/>
                  <a:pt x="115" y="95"/>
                  <a:pt x="115" y="95"/>
                </a:cubicBezTo>
                <a:cubicBezTo>
                  <a:pt x="115" y="95"/>
                  <a:pt x="116" y="95"/>
                  <a:pt x="116" y="95"/>
                </a:cubicBezTo>
                <a:cubicBezTo>
                  <a:pt x="116" y="94"/>
                  <a:pt x="116" y="94"/>
                  <a:pt x="117" y="94"/>
                </a:cubicBezTo>
                <a:cubicBezTo>
                  <a:pt x="117" y="94"/>
                  <a:pt x="117" y="94"/>
                  <a:pt x="117" y="93"/>
                </a:cubicBezTo>
                <a:cubicBezTo>
                  <a:pt x="118" y="93"/>
                  <a:pt x="118" y="93"/>
                  <a:pt x="118" y="93"/>
                </a:cubicBezTo>
                <a:cubicBezTo>
                  <a:pt x="118" y="93"/>
                  <a:pt x="118" y="93"/>
                  <a:pt x="119" y="92"/>
                </a:cubicBezTo>
                <a:cubicBezTo>
                  <a:pt x="119" y="92"/>
                  <a:pt x="119" y="92"/>
                  <a:pt x="119" y="92"/>
                </a:cubicBezTo>
                <a:cubicBezTo>
                  <a:pt x="119" y="91"/>
                  <a:pt x="120" y="91"/>
                  <a:pt x="120" y="91"/>
                </a:cubicBezTo>
                <a:cubicBezTo>
                  <a:pt x="120" y="91"/>
                  <a:pt x="120" y="91"/>
                  <a:pt x="120" y="90"/>
                </a:cubicBezTo>
                <a:cubicBezTo>
                  <a:pt x="120" y="90"/>
                  <a:pt x="121" y="90"/>
                  <a:pt x="121" y="90"/>
                </a:cubicBezTo>
                <a:cubicBezTo>
                  <a:pt x="121" y="90"/>
                  <a:pt x="121" y="89"/>
                  <a:pt x="121" y="89"/>
                </a:cubicBezTo>
                <a:cubicBezTo>
                  <a:pt x="121" y="89"/>
                  <a:pt x="121" y="89"/>
                  <a:pt x="121" y="88"/>
                </a:cubicBezTo>
                <a:cubicBezTo>
                  <a:pt x="122" y="88"/>
                  <a:pt x="122" y="88"/>
                  <a:pt x="122" y="88"/>
                </a:cubicBezTo>
                <a:cubicBezTo>
                  <a:pt x="122" y="87"/>
                  <a:pt x="122" y="87"/>
                  <a:pt x="122" y="87"/>
                </a:cubicBezTo>
                <a:cubicBezTo>
                  <a:pt x="122" y="87"/>
                  <a:pt x="122" y="86"/>
                  <a:pt x="122" y="86"/>
                </a:cubicBezTo>
                <a:cubicBezTo>
                  <a:pt x="122" y="86"/>
                  <a:pt x="122" y="86"/>
                  <a:pt x="122" y="86"/>
                </a:cubicBezTo>
                <a:cubicBezTo>
                  <a:pt x="122" y="85"/>
                  <a:pt x="123" y="85"/>
                  <a:pt x="123" y="84"/>
                </a:cubicBezTo>
                <a:cubicBezTo>
                  <a:pt x="123" y="83"/>
                  <a:pt x="122" y="83"/>
                  <a:pt x="122" y="82"/>
                </a:cubicBezTo>
                <a:cubicBezTo>
                  <a:pt x="122" y="82"/>
                  <a:pt x="122" y="82"/>
                  <a:pt x="122" y="82"/>
                </a:cubicBezTo>
                <a:cubicBezTo>
                  <a:pt x="122" y="81"/>
                  <a:pt x="122" y="81"/>
                  <a:pt x="122" y="80"/>
                </a:cubicBezTo>
                <a:cubicBezTo>
                  <a:pt x="122" y="80"/>
                  <a:pt x="122" y="80"/>
                  <a:pt x="121" y="80"/>
                </a:cubicBezTo>
                <a:cubicBezTo>
                  <a:pt x="121" y="79"/>
                  <a:pt x="121" y="79"/>
                  <a:pt x="121" y="79"/>
                </a:cubicBezTo>
                <a:cubicBezTo>
                  <a:pt x="121" y="78"/>
                  <a:pt x="121" y="78"/>
                  <a:pt x="120" y="78"/>
                </a:cubicBezTo>
                <a:cubicBezTo>
                  <a:pt x="120" y="78"/>
                  <a:pt x="120" y="77"/>
                  <a:pt x="120" y="77"/>
                </a:cubicBezTo>
                <a:cubicBezTo>
                  <a:pt x="119" y="77"/>
                  <a:pt x="119" y="76"/>
                  <a:pt x="119" y="76"/>
                </a:cubicBezTo>
                <a:cubicBezTo>
                  <a:pt x="119" y="76"/>
                  <a:pt x="118" y="76"/>
                  <a:pt x="118" y="75"/>
                </a:cubicBezTo>
                <a:cubicBezTo>
                  <a:pt x="118" y="75"/>
                  <a:pt x="118" y="75"/>
                  <a:pt x="117" y="75"/>
                </a:cubicBezTo>
                <a:cubicBezTo>
                  <a:pt x="117" y="74"/>
                  <a:pt x="117" y="74"/>
                  <a:pt x="116" y="74"/>
                </a:cubicBezTo>
                <a:cubicBezTo>
                  <a:pt x="116" y="74"/>
                  <a:pt x="116" y="73"/>
                  <a:pt x="115" y="73"/>
                </a:cubicBezTo>
                <a:cubicBezTo>
                  <a:pt x="115" y="73"/>
                  <a:pt x="114" y="73"/>
                  <a:pt x="114" y="72"/>
                </a:cubicBezTo>
                <a:cubicBezTo>
                  <a:pt x="113" y="72"/>
                  <a:pt x="113" y="72"/>
                  <a:pt x="113" y="72"/>
                </a:cubicBezTo>
                <a:cubicBezTo>
                  <a:pt x="113" y="72"/>
                  <a:pt x="113" y="72"/>
                  <a:pt x="113" y="72"/>
                </a:cubicBezTo>
                <a:cubicBezTo>
                  <a:pt x="113" y="72"/>
                  <a:pt x="114" y="71"/>
                  <a:pt x="114" y="71"/>
                </a:cubicBezTo>
                <a:cubicBezTo>
                  <a:pt x="115" y="71"/>
                  <a:pt x="115" y="70"/>
                  <a:pt x="116" y="70"/>
                </a:cubicBezTo>
                <a:cubicBezTo>
                  <a:pt x="116" y="69"/>
                  <a:pt x="117" y="68"/>
                  <a:pt x="118" y="67"/>
                </a:cubicBezTo>
                <a:cubicBezTo>
                  <a:pt x="119" y="66"/>
                  <a:pt x="119" y="66"/>
                  <a:pt x="119" y="66"/>
                </a:cubicBezTo>
                <a:cubicBezTo>
                  <a:pt x="121" y="64"/>
                  <a:pt x="122" y="63"/>
                  <a:pt x="123" y="62"/>
                </a:cubicBezTo>
                <a:cubicBezTo>
                  <a:pt x="123" y="61"/>
                  <a:pt x="123" y="61"/>
                  <a:pt x="123" y="61"/>
                </a:cubicBezTo>
                <a:cubicBezTo>
                  <a:pt x="124" y="60"/>
                  <a:pt x="125" y="59"/>
                  <a:pt x="126" y="58"/>
                </a:cubicBezTo>
                <a:cubicBezTo>
                  <a:pt x="166" y="58"/>
                  <a:pt x="166" y="58"/>
                  <a:pt x="166" y="58"/>
                </a:cubicBezTo>
                <a:cubicBezTo>
                  <a:pt x="166" y="134"/>
                  <a:pt x="166" y="134"/>
                  <a:pt x="166" y="134"/>
                </a:cubicBezTo>
                <a:cubicBezTo>
                  <a:pt x="120" y="134"/>
                  <a:pt x="120" y="134"/>
                  <a:pt x="120" y="134"/>
                </a:cubicBezTo>
                <a:cubicBezTo>
                  <a:pt x="119" y="134"/>
                  <a:pt x="118" y="135"/>
                  <a:pt x="118" y="136"/>
                </a:cubicBezTo>
                <a:cubicBezTo>
                  <a:pt x="118" y="144"/>
                  <a:pt x="118" y="144"/>
                  <a:pt x="118" y="144"/>
                </a:cubicBezTo>
                <a:cubicBezTo>
                  <a:pt x="100" y="144"/>
                  <a:pt x="100" y="144"/>
                  <a:pt x="100" y="144"/>
                </a:cubicBezTo>
                <a:lnTo>
                  <a:pt x="100" y="128"/>
                </a:lnTo>
                <a:close/>
                <a:moveTo>
                  <a:pt x="99" y="3"/>
                </a:moveTo>
                <a:cubicBezTo>
                  <a:pt x="116" y="3"/>
                  <a:pt x="130" y="17"/>
                  <a:pt x="130" y="35"/>
                </a:cubicBezTo>
                <a:cubicBezTo>
                  <a:pt x="130" y="37"/>
                  <a:pt x="130" y="39"/>
                  <a:pt x="130" y="41"/>
                </a:cubicBezTo>
                <a:cubicBezTo>
                  <a:pt x="130" y="41"/>
                  <a:pt x="130" y="41"/>
                  <a:pt x="130" y="41"/>
                </a:cubicBezTo>
                <a:cubicBezTo>
                  <a:pt x="129" y="44"/>
                  <a:pt x="128" y="48"/>
                  <a:pt x="126" y="51"/>
                </a:cubicBezTo>
                <a:cubicBezTo>
                  <a:pt x="125" y="53"/>
                  <a:pt x="124" y="54"/>
                  <a:pt x="123" y="55"/>
                </a:cubicBezTo>
                <a:cubicBezTo>
                  <a:pt x="123" y="55"/>
                  <a:pt x="123" y="55"/>
                  <a:pt x="123" y="55"/>
                </a:cubicBezTo>
                <a:cubicBezTo>
                  <a:pt x="123" y="55"/>
                  <a:pt x="123" y="55"/>
                  <a:pt x="123" y="55"/>
                </a:cubicBezTo>
                <a:cubicBezTo>
                  <a:pt x="123" y="55"/>
                  <a:pt x="123" y="55"/>
                  <a:pt x="123" y="55"/>
                </a:cubicBezTo>
                <a:cubicBezTo>
                  <a:pt x="120" y="59"/>
                  <a:pt x="117" y="64"/>
                  <a:pt x="113" y="68"/>
                </a:cubicBezTo>
                <a:cubicBezTo>
                  <a:pt x="111" y="69"/>
                  <a:pt x="110" y="70"/>
                  <a:pt x="109" y="71"/>
                </a:cubicBezTo>
                <a:cubicBezTo>
                  <a:pt x="106" y="74"/>
                  <a:pt x="106" y="74"/>
                  <a:pt x="106" y="74"/>
                </a:cubicBezTo>
                <a:cubicBezTo>
                  <a:pt x="103" y="77"/>
                  <a:pt x="101" y="79"/>
                  <a:pt x="98" y="82"/>
                </a:cubicBezTo>
                <a:cubicBezTo>
                  <a:pt x="97" y="80"/>
                  <a:pt x="96" y="79"/>
                  <a:pt x="95" y="78"/>
                </a:cubicBezTo>
                <a:cubicBezTo>
                  <a:pt x="93" y="76"/>
                  <a:pt x="92" y="75"/>
                  <a:pt x="90" y="74"/>
                </a:cubicBezTo>
                <a:cubicBezTo>
                  <a:pt x="89" y="73"/>
                  <a:pt x="89" y="73"/>
                  <a:pt x="89" y="73"/>
                </a:cubicBezTo>
                <a:cubicBezTo>
                  <a:pt x="88" y="71"/>
                  <a:pt x="88" y="71"/>
                  <a:pt x="88" y="71"/>
                </a:cubicBezTo>
                <a:cubicBezTo>
                  <a:pt x="83" y="67"/>
                  <a:pt x="78" y="61"/>
                  <a:pt x="73" y="55"/>
                </a:cubicBezTo>
                <a:cubicBezTo>
                  <a:pt x="70" y="50"/>
                  <a:pt x="68" y="46"/>
                  <a:pt x="67" y="41"/>
                </a:cubicBezTo>
                <a:cubicBezTo>
                  <a:pt x="67" y="39"/>
                  <a:pt x="67" y="37"/>
                  <a:pt x="67" y="35"/>
                </a:cubicBezTo>
                <a:cubicBezTo>
                  <a:pt x="67" y="17"/>
                  <a:pt x="81" y="3"/>
                  <a:pt x="99" y="3"/>
                </a:cubicBezTo>
                <a:close/>
                <a:moveTo>
                  <a:pt x="16" y="45"/>
                </a:moveTo>
                <a:cubicBezTo>
                  <a:pt x="16" y="44"/>
                  <a:pt x="17" y="43"/>
                  <a:pt x="19" y="43"/>
                </a:cubicBezTo>
                <a:cubicBezTo>
                  <a:pt x="64" y="43"/>
                  <a:pt x="64" y="43"/>
                  <a:pt x="64" y="43"/>
                </a:cubicBezTo>
                <a:cubicBezTo>
                  <a:pt x="64" y="44"/>
                  <a:pt x="65" y="44"/>
                  <a:pt x="65" y="45"/>
                </a:cubicBezTo>
                <a:cubicBezTo>
                  <a:pt x="65" y="45"/>
                  <a:pt x="65" y="45"/>
                  <a:pt x="65" y="46"/>
                </a:cubicBezTo>
                <a:cubicBezTo>
                  <a:pt x="65" y="47"/>
                  <a:pt x="66" y="48"/>
                  <a:pt x="66" y="49"/>
                </a:cubicBezTo>
                <a:cubicBezTo>
                  <a:pt x="66" y="49"/>
                  <a:pt x="66" y="50"/>
                  <a:pt x="67" y="50"/>
                </a:cubicBezTo>
                <a:cubicBezTo>
                  <a:pt x="67" y="51"/>
                  <a:pt x="67" y="52"/>
                  <a:pt x="68" y="53"/>
                </a:cubicBezTo>
                <a:cubicBezTo>
                  <a:pt x="68" y="53"/>
                  <a:pt x="68" y="53"/>
                  <a:pt x="68" y="54"/>
                </a:cubicBezTo>
                <a:cubicBezTo>
                  <a:pt x="69" y="54"/>
                  <a:pt x="69" y="54"/>
                  <a:pt x="69" y="54"/>
                </a:cubicBezTo>
                <a:cubicBezTo>
                  <a:pt x="29" y="54"/>
                  <a:pt x="29" y="54"/>
                  <a:pt x="29" y="54"/>
                </a:cubicBezTo>
                <a:cubicBezTo>
                  <a:pt x="28" y="54"/>
                  <a:pt x="27" y="55"/>
                  <a:pt x="27" y="56"/>
                </a:cubicBezTo>
                <a:cubicBezTo>
                  <a:pt x="27" y="134"/>
                  <a:pt x="27" y="134"/>
                  <a:pt x="27" y="134"/>
                </a:cubicBezTo>
                <a:cubicBezTo>
                  <a:pt x="16" y="134"/>
                  <a:pt x="16" y="134"/>
                  <a:pt x="16" y="134"/>
                </a:cubicBezTo>
                <a:lnTo>
                  <a:pt x="16" y="45"/>
                </a:lnTo>
                <a:close/>
                <a:moveTo>
                  <a:pt x="194" y="147"/>
                </a:moveTo>
                <a:cubicBezTo>
                  <a:pt x="194" y="149"/>
                  <a:pt x="193" y="151"/>
                  <a:pt x="191" y="153"/>
                </a:cubicBezTo>
                <a:cubicBezTo>
                  <a:pt x="189" y="155"/>
                  <a:pt x="187" y="155"/>
                  <a:pt x="185" y="155"/>
                </a:cubicBezTo>
                <a:cubicBezTo>
                  <a:pt x="12" y="155"/>
                  <a:pt x="12" y="155"/>
                  <a:pt x="12" y="155"/>
                </a:cubicBezTo>
                <a:cubicBezTo>
                  <a:pt x="10" y="155"/>
                  <a:pt x="8" y="155"/>
                  <a:pt x="6" y="153"/>
                </a:cubicBezTo>
                <a:cubicBezTo>
                  <a:pt x="4" y="151"/>
                  <a:pt x="3" y="149"/>
                  <a:pt x="3" y="147"/>
                </a:cubicBezTo>
                <a:cubicBezTo>
                  <a:pt x="3" y="138"/>
                  <a:pt x="3" y="138"/>
                  <a:pt x="3" y="138"/>
                </a:cubicBezTo>
                <a:cubicBezTo>
                  <a:pt x="75" y="138"/>
                  <a:pt x="75" y="138"/>
                  <a:pt x="75" y="138"/>
                </a:cubicBezTo>
                <a:cubicBezTo>
                  <a:pt x="75" y="146"/>
                  <a:pt x="75" y="146"/>
                  <a:pt x="75" y="146"/>
                </a:cubicBezTo>
                <a:cubicBezTo>
                  <a:pt x="75" y="146"/>
                  <a:pt x="76" y="147"/>
                  <a:pt x="77" y="147"/>
                </a:cubicBezTo>
                <a:cubicBezTo>
                  <a:pt x="120" y="147"/>
                  <a:pt x="120" y="147"/>
                  <a:pt x="120" y="147"/>
                </a:cubicBezTo>
                <a:cubicBezTo>
                  <a:pt x="121" y="147"/>
                  <a:pt x="122" y="146"/>
                  <a:pt x="122" y="146"/>
                </a:cubicBezTo>
                <a:cubicBezTo>
                  <a:pt x="122" y="138"/>
                  <a:pt x="122" y="138"/>
                  <a:pt x="122" y="138"/>
                </a:cubicBezTo>
                <a:cubicBezTo>
                  <a:pt x="194" y="138"/>
                  <a:pt x="194" y="138"/>
                  <a:pt x="194" y="138"/>
                </a:cubicBezTo>
                <a:lnTo>
                  <a:pt x="194" y="147"/>
                </a:lnTo>
                <a:close/>
                <a:moveTo>
                  <a:pt x="99" y="54"/>
                </a:moveTo>
                <a:cubicBezTo>
                  <a:pt x="110" y="54"/>
                  <a:pt x="119" y="45"/>
                  <a:pt x="119" y="33"/>
                </a:cubicBezTo>
                <a:cubicBezTo>
                  <a:pt x="119" y="22"/>
                  <a:pt x="110" y="13"/>
                  <a:pt x="99" y="13"/>
                </a:cubicBezTo>
                <a:cubicBezTo>
                  <a:pt x="87" y="13"/>
                  <a:pt x="78" y="22"/>
                  <a:pt x="78" y="33"/>
                </a:cubicBezTo>
                <a:cubicBezTo>
                  <a:pt x="78" y="45"/>
                  <a:pt x="87" y="54"/>
                  <a:pt x="99" y="54"/>
                </a:cubicBezTo>
                <a:close/>
                <a:moveTo>
                  <a:pt x="99" y="16"/>
                </a:moveTo>
                <a:cubicBezTo>
                  <a:pt x="108" y="16"/>
                  <a:pt x="115" y="24"/>
                  <a:pt x="115" y="33"/>
                </a:cubicBezTo>
                <a:cubicBezTo>
                  <a:pt x="115" y="43"/>
                  <a:pt x="108" y="50"/>
                  <a:pt x="99" y="50"/>
                </a:cubicBezTo>
                <a:cubicBezTo>
                  <a:pt x="89" y="50"/>
                  <a:pt x="82" y="43"/>
                  <a:pt x="82" y="33"/>
                </a:cubicBezTo>
                <a:cubicBezTo>
                  <a:pt x="82" y="24"/>
                  <a:pt x="89" y="16"/>
                  <a:pt x="99"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57" name="Oval 29"/>
          <p:cNvSpPr>
            <a:spLocks noChangeArrowheads="1"/>
          </p:cNvSpPr>
          <p:nvPr>
            <p:custDataLst>
              <p:tags r:id="rId14"/>
            </p:custDataLst>
          </p:nvPr>
        </p:nvSpPr>
        <p:spPr bwMode="auto">
          <a:xfrm>
            <a:off x="927378" y="4618961"/>
            <a:ext cx="802800" cy="802800"/>
          </a:xfrm>
          <a:prstGeom prst="ellipse">
            <a:avLst/>
          </a:prstGeom>
          <a:solidFill>
            <a:schemeClr val="accent1">
              <a:lumMod val="75000"/>
            </a:schemeClr>
          </a:solidFill>
          <a:ln>
            <a:noFill/>
          </a:ln>
        </p:spPr>
        <p:txBody>
          <a:bodyPr vert="horz" wrap="square" lIns="91440" tIns="45720" rIns="91440" bIns="45720" numCol="1" anchor="t" anchorCtr="0" compatLnSpc="1"/>
          <a:lstStyle/>
          <a:p>
            <a:endParaRPr lang="en-GB"/>
          </a:p>
        </p:txBody>
      </p:sp>
      <p:sp>
        <p:nvSpPr>
          <p:cNvPr id="59" name="Freeform 30"/>
          <p:cNvSpPr>
            <a:spLocks noEditPoints="1"/>
          </p:cNvSpPr>
          <p:nvPr>
            <p:custDataLst>
              <p:tags r:id="rId15"/>
            </p:custDataLst>
          </p:nvPr>
        </p:nvSpPr>
        <p:spPr bwMode="auto">
          <a:xfrm>
            <a:off x="1124228" y="4866611"/>
            <a:ext cx="410400" cy="334800"/>
          </a:xfrm>
          <a:custGeom>
            <a:avLst/>
            <a:gdLst>
              <a:gd name="T0" fmla="*/ 39 w 161"/>
              <a:gd name="T1" fmla="*/ 71 h 124"/>
              <a:gd name="T2" fmla="*/ 106 w 161"/>
              <a:gd name="T3" fmla="*/ 71 h 124"/>
              <a:gd name="T4" fmla="*/ 72 w 161"/>
              <a:gd name="T5" fmla="*/ 100 h 124"/>
              <a:gd name="T6" fmla="*/ 72 w 161"/>
              <a:gd name="T7" fmla="*/ 42 h 124"/>
              <a:gd name="T8" fmla="*/ 72 w 161"/>
              <a:gd name="T9" fmla="*/ 100 h 124"/>
              <a:gd name="T10" fmla="*/ 161 w 161"/>
              <a:gd name="T11" fmla="*/ 32 h 124"/>
              <a:gd name="T12" fmla="*/ 113 w 161"/>
              <a:gd name="T13" fmla="*/ 17 h 124"/>
              <a:gd name="T14" fmla="*/ 109 w 161"/>
              <a:gd name="T15" fmla="*/ 7 h 124"/>
              <a:gd name="T16" fmla="*/ 65 w 161"/>
              <a:gd name="T17" fmla="*/ 0 h 124"/>
              <a:gd name="T18" fmla="*/ 54 w 161"/>
              <a:gd name="T19" fmla="*/ 15 h 124"/>
              <a:gd name="T20" fmla="*/ 47 w 161"/>
              <a:gd name="T21" fmla="*/ 17 h 124"/>
              <a:gd name="T22" fmla="*/ 42 w 161"/>
              <a:gd name="T23" fmla="*/ 8 h 124"/>
              <a:gd name="T24" fmla="*/ 23 w 161"/>
              <a:gd name="T25" fmla="*/ 14 h 124"/>
              <a:gd name="T26" fmla="*/ 20 w 161"/>
              <a:gd name="T27" fmla="*/ 17 h 124"/>
              <a:gd name="T28" fmla="*/ 0 w 161"/>
              <a:gd name="T29" fmla="*/ 103 h 124"/>
              <a:gd name="T30" fmla="*/ 21 w 161"/>
              <a:gd name="T31" fmla="*/ 124 h 124"/>
              <a:gd name="T32" fmla="*/ 141 w 161"/>
              <a:gd name="T33" fmla="*/ 124 h 124"/>
              <a:gd name="T34" fmla="*/ 161 w 161"/>
              <a:gd name="T35" fmla="*/ 38 h 124"/>
              <a:gd name="T36" fmla="*/ 62 w 161"/>
              <a:gd name="T37" fmla="*/ 7 h 124"/>
              <a:gd name="T38" fmla="*/ 100 w 161"/>
              <a:gd name="T39" fmla="*/ 5 h 124"/>
              <a:gd name="T40" fmla="*/ 106 w 161"/>
              <a:gd name="T41" fmla="*/ 17 h 124"/>
              <a:gd name="T42" fmla="*/ 60 w 161"/>
              <a:gd name="T43" fmla="*/ 11 h 124"/>
              <a:gd name="T44" fmla="*/ 40 w 161"/>
              <a:gd name="T45" fmla="*/ 13 h 124"/>
              <a:gd name="T46" fmla="*/ 42 w 161"/>
              <a:gd name="T47" fmla="*/ 17 h 124"/>
              <a:gd name="T48" fmla="*/ 28 w 161"/>
              <a:gd name="T49" fmla="*/ 16 h 124"/>
              <a:gd name="T50" fmla="*/ 6 w 161"/>
              <a:gd name="T51" fmla="*/ 32 h 124"/>
              <a:gd name="T52" fmla="*/ 112 w 161"/>
              <a:gd name="T53" fmla="*/ 22 h 124"/>
              <a:gd name="T54" fmla="*/ 113 w 161"/>
              <a:gd name="T55" fmla="*/ 47 h 124"/>
              <a:gd name="T56" fmla="*/ 107 w 161"/>
              <a:gd name="T57" fmla="*/ 46 h 124"/>
              <a:gd name="T58" fmla="*/ 39 w 161"/>
              <a:gd name="T59" fmla="*/ 45 h 124"/>
              <a:gd name="T60" fmla="*/ 6 w 161"/>
              <a:gd name="T61" fmla="*/ 47 h 124"/>
              <a:gd name="T62" fmla="*/ 6 w 161"/>
              <a:gd name="T63" fmla="*/ 32 h 124"/>
              <a:gd name="T64" fmla="*/ 72 w 161"/>
              <a:gd name="T65" fmla="*/ 109 h 124"/>
              <a:gd name="T66" fmla="*/ 72 w 161"/>
              <a:gd name="T67" fmla="*/ 33 h 124"/>
              <a:gd name="T68" fmla="*/ 157 w 161"/>
              <a:gd name="T69" fmla="*/ 54 h 124"/>
              <a:gd name="T70" fmla="*/ 140 w 161"/>
              <a:gd name="T71" fmla="*/ 119 h 124"/>
              <a:gd name="T72" fmla="*/ 5 w 161"/>
              <a:gd name="T73" fmla="*/ 103 h 124"/>
              <a:gd name="T74" fmla="*/ 5 w 161"/>
              <a:gd name="T75" fmla="*/ 52 h 124"/>
              <a:gd name="T76" fmla="*/ 51 w 161"/>
              <a:gd name="T77" fmla="*/ 108 h 124"/>
              <a:gd name="T78" fmla="*/ 111 w 161"/>
              <a:gd name="T79" fmla="*/ 52 h 124"/>
              <a:gd name="T80" fmla="*/ 157 w 161"/>
              <a:gd name="T81" fmla="*/ 54 h 124"/>
              <a:gd name="T82" fmla="*/ 118 w 161"/>
              <a:gd name="T83" fmla="*/ 22 h 124"/>
              <a:gd name="T84" fmla="*/ 140 w 161"/>
              <a:gd name="T85" fmla="*/ 22 h 124"/>
              <a:gd name="T86" fmla="*/ 157 w 161"/>
              <a:gd name="T87" fmla="*/ 47 h 124"/>
              <a:gd name="T88" fmla="*/ 73 w 161"/>
              <a:gd name="T89" fmla="*/ 48 h 124"/>
              <a:gd name="T90" fmla="*/ 73 w 161"/>
              <a:gd name="T91" fmla="*/ 53 h 124"/>
              <a:gd name="T92" fmla="*/ 90 w 161"/>
              <a:gd name="T93" fmla="*/ 71 h 124"/>
              <a:gd name="T94" fmla="*/ 95 w 161"/>
              <a:gd name="T95" fmla="*/ 71 h 124"/>
              <a:gd name="T96" fmla="*/ 73 w 161"/>
              <a:gd name="T97" fmla="*/ 48 h 124"/>
              <a:gd name="T98" fmla="*/ 136 w 161"/>
              <a:gd name="T99" fmla="*/ 26 h 124"/>
              <a:gd name="T100" fmla="*/ 123 w 161"/>
              <a:gd name="T101" fmla="*/ 34 h 124"/>
              <a:gd name="T102" fmla="*/ 140 w 161"/>
              <a:gd name="T103" fmla="*/ 42 h 124"/>
              <a:gd name="T104" fmla="*/ 140 w 161"/>
              <a:gd name="T105" fmla="*/ 26 h 124"/>
              <a:gd name="T106" fmla="*/ 138 w 161"/>
              <a:gd name="T107" fmla="*/ 38 h 124"/>
              <a:gd name="T108" fmla="*/ 136 w 161"/>
              <a:gd name="T109" fmla="*/ 38 h 124"/>
              <a:gd name="T110" fmla="*/ 128 w 161"/>
              <a:gd name="T111" fmla="*/ 34 h 124"/>
              <a:gd name="T112" fmla="*/ 140 w 161"/>
              <a:gd name="T113" fmla="*/ 31 h 124"/>
              <a:gd name="T114" fmla="*/ 140 w 161"/>
              <a:gd name="T115" fmla="*/ 3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1" h="124">
                <a:moveTo>
                  <a:pt x="73" y="37"/>
                </a:moveTo>
                <a:cubicBezTo>
                  <a:pt x="54" y="37"/>
                  <a:pt x="39" y="52"/>
                  <a:pt x="39" y="71"/>
                </a:cubicBezTo>
                <a:cubicBezTo>
                  <a:pt x="39" y="89"/>
                  <a:pt x="54" y="105"/>
                  <a:pt x="72" y="105"/>
                </a:cubicBezTo>
                <a:cubicBezTo>
                  <a:pt x="91" y="105"/>
                  <a:pt x="106" y="90"/>
                  <a:pt x="106" y="71"/>
                </a:cubicBezTo>
                <a:cubicBezTo>
                  <a:pt x="106" y="53"/>
                  <a:pt x="91" y="38"/>
                  <a:pt x="73" y="37"/>
                </a:cubicBezTo>
                <a:close/>
                <a:moveTo>
                  <a:pt x="72" y="100"/>
                </a:moveTo>
                <a:cubicBezTo>
                  <a:pt x="56" y="100"/>
                  <a:pt x="44" y="87"/>
                  <a:pt x="44" y="71"/>
                </a:cubicBezTo>
                <a:cubicBezTo>
                  <a:pt x="44" y="55"/>
                  <a:pt x="57" y="42"/>
                  <a:pt x="72" y="42"/>
                </a:cubicBezTo>
                <a:cubicBezTo>
                  <a:pt x="88" y="42"/>
                  <a:pt x="101" y="55"/>
                  <a:pt x="101" y="71"/>
                </a:cubicBezTo>
                <a:cubicBezTo>
                  <a:pt x="101" y="87"/>
                  <a:pt x="88" y="100"/>
                  <a:pt x="72" y="100"/>
                </a:cubicBezTo>
                <a:close/>
                <a:moveTo>
                  <a:pt x="161" y="38"/>
                </a:moveTo>
                <a:cubicBezTo>
                  <a:pt x="161" y="36"/>
                  <a:pt x="161" y="34"/>
                  <a:pt x="161" y="32"/>
                </a:cubicBezTo>
                <a:cubicBezTo>
                  <a:pt x="158" y="23"/>
                  <a:pt x="150" y="17"/>
                  <a:pt x="141" y="17"/>
                </a:cubicBezTo>
                <a:cubicBezTo>
                  <a:pt x="131" y="17"/>
                  <a:pt x="122" y="17"/>
                  <a:pt x="113" y="17"/>
                </a:cubicBezTo>
                <a:cubicBezTo>
                  <a:pt x="112" y="17"/>
                  <a:pt x="111" y="16"/>
                  <a:pt x="111" y="15"/>
                </a:cubicBezTo>
                <a:cubicBezTo>
                  <a:pt x="110" y="12"/>
                  <a:pt x="109" y="9"/>
                  <a:pt x="109" y="7"/>
                </a:cubicBezTo>
                <a:cubicBezTo>
                  <a:pt x="107" y="2"/>
                  <a:pt x="105" y="0"/>
                  <a:pt x="100" y="0"/>
                </a:cubicBezTo>
                <a:cubicBezTo>
                  <a:pt x="88" y="0"/>
                  <a:pt x="77" y="0"/>
                  <a:pt x="65" y="0"/>
                </a:cubicBezTo>
                <a:cubicBezTo>
                  <a:pt x="61" y="0"/>
                  <a:pt x="58" y="2"/>
                  <a:pt x="57" y="7"/>
                </a:cubicBezTo>
                <a:cubicBezTo>
                  <a:pt x="56" y="10"/>
                  <a:pt x="55" y="13"/>
                  <a:pt x="54" y="15"/>
                </a:cubicBezTo>
                <a:cubicBezTo>
                  <a:pt x="54" y="16"/>
                  <a:pt x="54" y="17"/>
                  <a:pt x="53" y="17"/>
                </a:cubicBezTo>
                <a:cubicBezTo>
                  <a:pt x="51" y="17"/>
                  <a:pt x="49" y="17"/>
                  <a:pt x="47" y="17"/>
                </a:cubicBezTo>
                <a:cubicBezTo>
                  <a:pt x="47" y="15"/>
                  <a:pt x="47" y="14"/>
                  <a:pt x="47" y="13"/>
                </a:cubicBezTo>
                <a:cubicBezTo>
                  <a:pt x="47" y="10"/>
                  <a:pt x="45" y="8"/>
                  <a:pt x="42" y="8"/>
                </a:cubicBezTo>
                <a:cubicBezTo>
                  <a:pt x="37" y="8"/>
                  <a:pt x="33" y="8"/>
                  <a:pt x="28" y="8"/>
                </a:cubicBezTo>
                <a:cubicBezTo>
                  <a:pt x="25" y="8"/>
                  <a:pt x="23" y="10"/>
                  <a:pt x="23" y="14"/>
                </a:cubicBezTo>
                <a:cubicBezTo>
                  <a:pt x="23" y="14"/>
                  <a:pt x="23" y="15"/>
                  <a:pt x="23" y="17"/>
                </a:cubicBezTo>
                <a:cubicBezTo>
                  <a:pt x="22" y="17"/>
                  <a:pt x="21" y="17"/>
                  <a:pt x="20" y="17"/>
                </a:cubicBezTo>
                <a:cubicBezTo>
                  <a:pt x="9" y="17"/>
                  <a:pt x="0" y="26"/>
                  <a:pt x="0" y="38"/>
                </a:cubicBezTo>
                <a:cubicBezTo>
                  <a:pt x="0" y="59"/>
                  <a:pt x="0" y="81"/>
                  <a:pt x="0" y="103"/>
                </a:cubicBezTo>
                <a:cubicBezTo>
                  <a:pt x="0" y="107"/>
                  <a:pt x="0" y="110"/>
                  <a:pt x="2" y="113"/>
                </a:cubicBezTo>
                <a:cubicBezTo>
                  <a:pt x="6" y="120"/>
                  <a:pt x="13" y="124"/>
                  <a:pt x="21" y="124"/>
                </a:cubicBezTo>
                <a:cubicBezTo>
                  <a:pt x="61" y="124"/>
                  <a:pt x="100" y="124"/>
                  <a:pt x="140" y="124"/>
                </a:cubicBezTo>
                <a:cubicBezTo>
                  <a:pt x="140" y="124"/>
                  <a:pt x="141" y="124"/>
                  <a:pt x="141" y="124"/>
                </a:cubicBezTo>
                <a:cubicBezTo>
                  <a:pt x="152" y="124"/>
                  <a:pt x="161" y="114"/>
                  <a:pt x="161" y="103"/>
                </a:cubicBezTo>
                <a:cubicBezTo>
                  <a:pt x="161" y="81"/>
                  <a:pt x="161" y="59"/>
                  <a:pt x="161" y="38"/>
                </a:cubicBezTo>
                <a:close/>
                <a:moveTo>
                  <a:pt x="60" y="11"/>
                </a:moveTo>
                <a:cubicBezTo>
                  <a:pt x="61" y="10"/>
                  <a:pt x="61" y="9"/>
                  <a:pt x="62" y="7"/>
                </a:cubicBezTo>
                <a:cubicBezTo>
                  <a:pt x="62" y="6"/>
                  <a:pt x="63" y="5"/>
                  <a:pt x="65" y="5"/>
                </a:cubicBezTo>
                <a:cubicBezTo>
                  <a:pt x="77" y="5"/>
                  <a:pt x="89" y="5"/>
                  <a:pt x="100" y="5"/>
                </a:cubicBezTo>
                <a:cubicBezTo>
                  <a:pt x="102" y="5"/>
                  <a:pt x="103" y="5"/>
                  <a:pt x="103" y="7"/>
                </a:cubicBezTo>
                <a:cubicBezTo>
                  <a:pt x="104" y="10"/>
                  <a:pt x="105" y="13"/>
                  <a:pt x="106" y="17"/>
                </a:cubicBezTo>
                <a:cubicBezTo>
                  <a:pt x="59" y="17"/>
                  <a:pt x="59" y="17"/>
                  <a:pt x="59" y="17"/>
                </a:cubicBezTo>
                <a:cubicBezTo>
                  <a:pt x="59" y="15"/>
                  <a:pt x="60" y="13"/>
                  <a:pt x="60" y="11"/>
                </a:cubicBezTo>
                <a:close/>
                <a:moveTo>
                  <a:pt x="31" y="13"/>
                </a:moveTo>
                <a:cubicBezTo>
                  <a:pt x="34" y="13"/>
                  <a:pt x="37" y="13"/>
                  <a:pt x="40" y="13"/>
                </a:cubicBezTo>
                <a:cubicBezTo>
                  <a:pt x="42" y="13"/>
                  <a:pt x="42" y="13"/>
                  <a:pt x="42" y="15"/>
                </a:cubicBezTo>
                <a:cubicBezTo>
                  <a:pt x="42" y="17"/>
                  <a:pt x="42" y="17"/>
                  <a:pt x="42" y="17"/>
                </a:cubicBezTo>
                <a:cubicBezTo>
                  <a:pt x="28" y="17"/>
                  <a:pt x="28" y="17"/>
                  <a:pt x="28" y="17"/>
                </a:cubicBezTo>
                <a:cubicBezTo>
                  <a:pt x="28" y="16"/>
                  <a:pt x="28" y="16"/>
                  <a:pt x="28" y="16"/>
                </a:cubicBezTo>
                <a:cubicBezTo>
                  <a:pt x="28" y="13"/>
                  <a:pt x="28" y="13"/>
                  <a:pt x="31" y="13"/>
                </a:cubicBezTo>
                <a:close/>
                <a:moveTo>
                  <a:pt x="6" y="32"/>
                </a:moveTo>
                <a:cubicBezTo>
                  <a:pt x="8" y="25"/>
                  <a:pt x="14" y="22"/>
                  <a:pt x="21" y="22"/>
                </a:cubicBezTo>
                <a:cubicBezTo>
                  <a:pt x="51" y="22"/>
                  <a:pt x="81" y="22"/>
                  <a:pt x="112" y="22"/>
                </a:cubicBezTo>
                <a:cubicBezTo>
                  <a:pt x="112" y="22"/>
                  <a:pt x="113" y="22"/>
                  <a:pt x="113" y="22"/>
                </a:cubicBezTo>
                <a:cubicBezTo>
                  <a:pt x="113" y="47"/>
                  <a:pt x="113" y="47"/>
                  <a:pt x="113" y="47"/>
                </a:cubicBezTo>
                <a:cubicBezTo>
                  <a:pt x="111" y="47"/>
                  <a:pt x="110" y="47"/>
                  <a:pt x="108" y="47"/>
                </a:cubicBezTo>
                <a:cubicBezTo>
                  <a:pt x="108" y="47"/>
                  <a:pt x="107" y="47"/>
                  <a:pt x="107" y="46"/>
                </a:cubicBezTo>
                <a:cubicBezTo>
                  <a:pt x="98" y="35"/>
                  <a:pt x="87" y="28"/>
                  <a:pt x="72" y="29"/>
                </a:cubicBezTo>
                <a:cubicBezTo>
                  <a:pt x="58" y="29"/>
                  <a:pt x="47" y="34"/>
                  <a:pt x="39" y="45"/>
                </a:cubicBezTo>
                <a:cubicBezTo>
                  <a:pt x="37" y="47"/>
                  <a:pt x="36" y="47"/>
                  <a:pt x="34" y="47"/>
                </a:cubicBezTo>
                <a:cubicBezTo>
                  <a:pt x="25" y="47"/>
                  <a:pt x="16" y="47"/>
                  <a:pt x="6" y="47"/>
                </a:cubicBezTo>
                <a:cubicBezTo>
                  <a:pt x="4" y="47"/>
                  <a:pt x="4" y="47"/>
                  <a:pt x="4" y="47"/>
                </a:cubicBezTo>
                <a:cubicBezTo>
                  <a:pt x="5" y="42"/>
                  <a:pt x="4" y="37"/>
                  <a:pt x="6" y="32"/>
                </a:cubicBezTo>
                <a:close/>
                <a:moveTo>
                  <a:pt x="110" y="71"/>
                </a:moveTo>
                <a:cubicBezTo>
                  <a:pt x="110" y="92"/>
                  <a:pt x="93" y="109"/>
                  <a:pt x="72" y="109"/>
                </a:cubicBezTo>
                <a:cubicBezTo>
                  <a:pt x="52" y="109"/>
                  <a:pt x="35" y="92"/>
                  <a:pt x="35" y="71"/>
                </a:cubicBezTo>
                <a:cubicBezTo>
                  <a:pt x="35" y="50"/>
                  <a:pt x="52" y="33"/>
                  <a:pt x="72" y="33"/>
                </a:cubicBezTo>
                <a:cubicBezTo>
                  <a:pt x="93" y="33"/>
                  <a:pt x="110" y="50"/>
                  <a:pt x="110" y="71"/>
                </a:cubicBezTo>
                <a:close/>
                <a:moveTo>
                  <a:pt x="157" y="54"/>
                </a:moveTo>
                <a:cubicBezTo>
                  <a:pt x="157" y="70"/>
                  <a:pt x="157" y="86"/>
                  <a:pt x="157" y="103"/>
                </a:cubicBezTo>
                <a:cubicBezTo>
                  <a:pt x="157" y="112"/>
                  <a:pt x="149" y="119"/>
                  <a:pt x="140" y="119"/>
                </a:cubicBezTo>
                <a:cubicBezTo>
                  <a:pt x="100" y="119"/>
                  <a:pt x="61" y="119"/>
                  <a:pt x="21" y="119"/>
                </a:cubicBezTo>
                <a:cubicBezTo>
                  <a:pt x="12" y="119"/>
                  <a:pt x="5" y="112"/>
                  <a:pt x="5" y="103"/>
                </a:cubicBezTo>
                <a:cubicBezTo>
                  <a:pt x="5" y="86"/>
                  <a:pt x="5" y="70"/>
                  <a:pt x="5" y="54"/>
                </a:cubicBezTo>
                <a:cubicBezTo>
                  <a:pt x="5" y="52"/>
                  <a:pt x="5" y="52"/>
                  <a:pt x="5" y="52"/>
                </a:cubicBezTo>
                <a:cubicBezTo>
                  <a:pt x="34" y="52"/>
                  <a:pt x="34" y="52"/>
                  <a:pt x="34" y="52"/>
                </a:cubicBezTo>
                <a:cubicBezTo>
                  <a:pt x="26" y="75"/>
                  <a:pt x="30" y="94"/>
                  <a:pt x="51" y="108"/>
                </a:cubicBezTo>
                <a:cubicBezTo>
                  <a:pt x="66" y="117"/>
                  <a:pt x="85" y="115"/>
                  <a:pt x="99" y="104"/>
                </a:cubicBezTo>
                <a:cubicBezTo>
                  <a:pt x="111" y="95"/>
                  <a:pt x="121" y="74"/>
                  <a:pt x="111" y="52"/>
                </a:cubicBezTo>
                <a:cubicBezTo>
                  <a:pt x="157" y="52"/>
                  <a:pt x="157" y="52"/>
                  <a:pt x="157" y="52"/>
                </a:cubicBezTo>
                <a:lnTo>
                  <a:pt x="157" y="54"/>
                </a:lnTo>
                <a:close/>
                <a:moveTo>
                  <a:pt x="118" y="47"/>
                </a:moveTo>
                <a:cubicBezTo>
                  <a:pt x="118" y="22"/>
                  <a:pt x="118" y="22"/>
                  <a:pt x="118" y="22"/>
                </a:cubicBezTo>
                <a:cubicBezTo>
                  <a:pt x="120" y="22"/>
                  <a:pt x="120" y="22"/>
                  <a:pt x="120" y="22"/>
                </a:cubicBezTo>
                <a:cubicBezTo>
                  <a:pt x="127" y="22"/>
                  <a:pt x="133" y="22"/>
                  <a:pt x="140" y="22"/>
                </a:cubicBezTo>
                <a:cubicBezTo>
                  <a:pt x="149" y="22"/>
                  <a:pt x="156" y="28"/>
                  <a:pt x="157" y="38"/>
                </a:cubicBezTo>
                <a:cubicBezTo>
                  <a:pt x="157" y="41"/>
                  <a:pt x="157" y="44"/>
                  <a:pt x="157" y="47"/>
                </a:cubicBezTo>
                <a:lnTo>
                  <a:pt x="118" y="47"/>
                </a:lnTo>
                <a:close/>
                <a:moveTo>
                  <a:pt x="73" y="48"/>
                </a:moveTo>
                <a:cubicBezTo>
                  <a:pt x="71" y="48"/>
                  <a:pt x="70" y="49"/>
                  <a:pt x="70" y="50"/>
                </a:cubicBezTo>
                <a:cubicBezTo>
                  <a:pt x="70" y="52"/>
                  <a:pt x="71" y="53"/>
                  <a:pt x="73" y="53"/>
                </a:cubicBezTo>
                <a:cubicBezTo>
                  <a:pt x="79" y="53"/>
                  <a:pt x="84" y="56"/>
                  <a:pt x="87" y="61"/>
                </a:cubicBezTo>
                <a:cubicBezTo>
                  <a:pt x="89" y="64"/>
                  <a:pt x="90" y="67"/>
                  <a:pt x="90" y="71"/>
                </a:cubicBezTo>
                <a:cubicBezTo>
                  <a:pt x="91" y="72"/>
                  <a:pt x="92" y="73"/>
                  <a:pt x="93" y="73"/>
                </a:cubicBezTo>
                <a:cubicBezTo>
                  <a:pt x="94" y="73"/>
                  <a:pt x="95" y="72"/>
                  <a:pt x="95" y="71"/>
                </a:cubicBezTo>
                <a:cubicBezTo>
                  <a:pt x="95" y="70"/>
                  <a:pt x="95" y="70"/>
                  <a:pt x="95" y="70"/>
                </a:cubicBezTo>
                <a:cubicBezTo>
                  <a:pt x="95" y="58"/>
                  <a:pt x="85" y="48"/>
                  <a:pt x="73" y="48"/>
                </a:cubicBezTo>
                <a:close/>
                <a:moveTo>
                  <a:pt x="140" y="26"/>
                </a:moveTo>
                <a:cubicBezTo>
                  <a:pt x="139" y="26"/>
                  <a:pt x="137" y="26"/>
                  <a:pt x="136" y="26"/>
                </a:cubicBezTo>
                <a:cubicBezTo>
                  <a:pt x="134" y="26"/>
                  <a:pt x="133" y="26"/>
                  <a:pt x="131" y="26"/>
                </a:cubicBezTo>
                <a:cubicBezTo>
                  <a:pt x="127" y="26"/>
                  <a:pt x="123" y="30"/>
                  <a:pt x="123" y="34"/>
                </a:cubicBezTo>
                <a:cubicBezTo>
                  <a:pt x="123" y="39"/>
                  <a:pt x="127" y="42"/>
                  <a:pt x="131" y="42"/>
                </a:cubicBezTo>
                <a:cubicBezTo>
                  <a:pt x="134" y="42"/>
                  <a:pt x="137" y="42"/>
                  <a:pt x="140" y="42"/>
                </a:cubicBezTo>
                <a:cubicBezTo>
                  <a:pt x="144" y="42"/>
                  <a:pt x="148" y="39"/>
                  <a:pt x="148" y="34"/>
                </a:cubicBezTo>
                <a:cubicBezTo>
                  <a:pt x="148" y="30"/>
                  <a:pt x="144" y="26"/>
                  <a:pt x="140" y="26"/>
                </a:cubicBezTo>
                <a:close/>
                <a:moveTo>
                  <a:pt x="140" y="38"/>
                </a:moveTo>
                <a:cubicBezTo>
                  <a:pt x="139" y="38"/>
                  <a:pt x="138" y="38"/>
                  <a:pt x="138" y="38"/>
                </a:cubicBezTo>
                <a:cubicBezTo>
                  <a:pt x="137" y="38"/>
                  <a:pt x="136" y="38"/>
                  <a:pt x="136" y="38"/>
                </a:cubicBezTo>
                <a:cubicBezTo>
                  <a:pt x="136" y="38"/>
                  <a:pt x="136" y="38"/>
                  <a:pt x="136" y="38"/>
                </a:cubicBezTo>
                <a:cubicBezTo>
                  <a:pt x="134" y="38"/>
                  <a:pt x="133" y="38"/>
                  <a:pt x="131" y="38"/>
                </a:cubicBezTo>
                <a:cubicBezTo>
                  <a:pt x="130" y="37"/>
                  <a:pt x="128" y="36"/>
                  <a:pt x="128" y="34"/>
                </a:cubicBezTo>
                <a:cubicBezTo>
                  <a:pt x="128" y="33"/>
                  <a:pt x="129" y="31"/>
                  <a:pt x="131" y="31"/>
                </a:cubicBezTo>
                <a:cubicBezTo>
                  <a:pt x="134" y="31"/>
                  <a:pt x="137" y="31"/>
                  <a:pt x="140" y="31"/>
                </a:cubicBezTo>
                <a:cubicBezTo>
                  <a:pt x="142" y="31"/>
                  <a:pt x="143" y="33"/>
                  <a:pt x="143" y="34"/>
                </a:cubicBezTo>
                <a:cubicBezTo>
                  <a:pt x="143" y="36"/>
                  <a:pt x="141" y="37"/>
                  <a:pt x="140" y="3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60" name="Text Placeholder 7"/>
          <p:cNvSpPr txBox="1"/>
          <p:nvPr>
            <p:custDataLst>
              <p:tags r:id="rId16"/>
            </p:custDataLst>
          </p:nvPr>
        </p:nvSpPr>
        <p:spPr>
          <a:xfrm>
            <a:off x="9805376" y="2378968"/>
            <a:ext cx="2427102" cy="27085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营销</a:t>
            </a:r>
            <a:r>
              <a:rPr lang="zh-CN" altLang="id-ID" sz="1300" dirty="0">
                <a:solidFill>
                  <a:schemeClr val="tx1"/>
                </a:solidFill>
                <a:latin typeface="Mont Heavy DEMO" panose="00000A00000000000000" pitchFamily="50" charset="0"/>
              </a:rPr>
              <a:t>引流</a:t>
            </a:r>
            <a:endParaRPr lang="zh-CN" altLang="id-ID" sz="1300" dirty="0">
              <a:solidFill>
                <a:schemeClr val="tx1"/>
              </a:solidFill>
              <a:latin typeface="Mont Heavy DEMO" panose="00000A00000000000000" pitchFamily="50" charset="0"/>
            </a:endParaRPr>
          </a:p>
        </p:txBody>
      </p:sp>
      <p:sp>
        <p:nvSpPr>
          <p:cNvPr id="62" name="Text Placeholder 7"/>
          <p:cNvSpPr txBox="1"/>
          <p:nvPr>
            <p:custDataLst>
              <p:tags r:id="rId17"/>
            </p:custDataLst>
          </p:nvPr>
        </p:nvSpPr>
        <p:spPr>
          <a:xfrm>
            <a:off x="9902825" y="5133975"/>
            <a:ext cx="1433195" cy="354965"/>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b="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zh-CN" altLang="id-ID" sz="1300" dirty="0">
                <a:solidFill>
                  <a:schemeClr val="tx1"/>
                </a:solidFill>
                <a:latin typeface="Mont Heavy DEMO" panose="00000A00000000000000" pitchFamily="50" charset="0"/>
              </a:rPr>
              <a:t>经营</a:t>
            </a:r>
            <a:r>
              <a:rPr lang="zh-CN" altLang="id-ID" sz="1300" dirty="0">
                <a:solidFill>
                  <a:schemeClr val="tx1"/>
                </a:solidFill>
                <a:latin typeface="Mont Heavy DEMO" panose="00000A00000000000000" pitchFamily="50" charset="0"/>
              </a:rPr>
              <a:t>分析</a:t>
            </a:r>
            <a:endParaRPr lang="zh-CN" altLang="id-ID" sz="1300" dirty="0">
              <a:solidFill>
                <a:schemeClr val="tx1"/>
              </a:solidFill>
              <a:latin typeface="Mont Heavy DEMO" panose="00000A00000000000000" pitchFamily="50" charset="0"/>
            </a:endParaRPr>
          </a:p>
        </p:txBody>
      </p:sp>
      <p:sp>
        <p:nvSpPr>
          <p:cNvPr id="63" name="Oval 31"/>
          <p:cNvSpPr>
            <a:spLocks noChangeArrowheads="1"/>
          </p:cNvSpPr>
          <p:nvPr>
            <p:custDataLst>
              <p:tags r:id="rId18"/>
            </p:custDataLst>
          </p:nvPr>
        </p:nvSpPr>
        <p:spPr bwMode="auto">
          <a:xfrm>
            <a:off x="8848656" y="2108729"/>
            <a:ext cx="802800" cy="799200"/>
          </a:xfrm>
          <a:prstGeom prst="ellipse">
            <a:avLst/>
          </a:prstGeom>
          <a:solidFill>
            <a:schemeClr val="accent1"/>
          </a:solidFill>
          <a:ln>
            <a:noFill/>
          </a:ln>
          <a:effectLst>
            <a:outerShdw blurRad="190500" dist="38100" dir="2700000" algn="tl" rotWithShape="0">
              <a:prstClr val="black">
                <a:alpha val="10000"/>
              </a:prstClr>
            </a:outerShdw>
          </a:effectLst>
        </p:spPr>
        <p:txBody>
          <a:bodyPr vert="horz" wrap="square" lIns="91440" tIns="45720" rIns="91440" bIns="45720" numCol="1" anchor="t" anchorCtr="0" compatLnSpc="1"/>
          <a:lstStyle/>
          <a:p>
            <a:endParaRPr lang="en-GB"/>
          </a:p>
        </p:txBody>
      </p:sp>
      <p:sp>
        <p:nvSpPr>
          <p:cNvPr id="87" name="Oval 32"/>
          <p:cNvSpPr>
            <a:spLocks noChangeArrowheads="1"/>
          </p:cNvSpPr>
          <p:nvPr>
            <p:custDataLst>
              <p:tags r:id="rId19"/>
            </p:custDataLst>
          </p:nvPr>
        </p:nvSpPr>
        <p:spPr bwMode="auto">
          <a:xfrm>
            <a:off x="8848656" y="4817664"/>
            <a:ext cx="802800" cy="802800"/>
          </a:xfrm>
          <a:prstGeom prst="ellipse">
            <a:avLst/>
          </a:prstGeom>
          <a:solidFill>
            <a:schemeClr val="accent1">
              <a:lumMod val="50000"/>
            </a:schemeClr>
          </a:solidFill>
          <a:ln>
            <a:noFill/>
          </a:ln>
        </p:spPr>
        <p:txBody>
          <a:bodyPr vert="horz" wrap="square" lIns="91440" tIns="45720" rIns="91440" bIns="45720" numCol="1" anchor="t" anchorCtr="0" compatLnSpc="1"/>
          <a:lstStyle/>
          <a:p>
            <a:endParaRPr lang="en-GB"/>
          </a:p>
        </p:txBody>
      </p:sp>
      <p:sp>
        <p:nvSpPr>
          <p:cNvPr id="88" name="Freeform 33"/>
          <p:cNvSpPr>
            <a:spLocks noEditPoints="1"/>
          </p:cNvSpPr>
          <p:nvPr>
            <p:custDataLst>
              <p:tags r:id="rId20"/>
            </p:custDataLst>
          </p:nvPr>
        </p:nvSpPr>
        <p:spPr bwMode="auto">
          <a:xfrm>
            <a:off x="9050777" y="2353204"/>
            <a:ext cx="421200" cy="342000"/>
          </a:xfrm>
          <a:custGeom>
            <a:avLst/>
            <a:gdLst>
              <a:gd name="T0" fmla="*/ 10 w 165"/>
              <a:gd name="T1" fmla="*/ 14 h 139"/>
              <a:gd name="T2" fmla="*/ 22 w 165"/>
              <a:gd name="T3" fmla="*/ 14 h 139"/>
              <a:gd name="T4" fmla="*/ 16 w 165"/>
              <a:gd name="T5" fmla="*/ 16 h 139"/>
              <a:gd name="T6" fmla="*/ 16 w 165"/>
              <a:gd name="T7" fmla="*/ 11 h 139"/>
              <a:gd name="T8" fmla="*/ 16 w 165"/>
              <a:gd name="T9" fmla="*/ 16 h 139"/>
              <a:gd name="T10" fmla="*/ 28 w 165"/>
              <a:gd name="T11" fmla="*/ 14 h 139"/>
              <a:gd name="T12" fmla="*/ 40 w 165"/>
              <a:gd name="T13" fmla="*/ 14 h 139"/>
              <a:gd name="T14" fmla="*/ 34 w 165"/>
              <a:gd name="T15" fmla="*/ 16 h 139"/>
              <a:gd name="T16" fmla="*/ 34 w 165"/>
              <a:gd name="T17" fmla="*/ 11 h 139"/>
              <a:gd name="T18" fmla="*/ 34 w 165"/>
              <a:gd name="T19" fmla="*/ 16 h 139"/>
              <a:gd name="T20" fmla="*/ 17 w 165"/>
              <a:gd name="T21" fmla="*/ 65 h 139"/>
              <a:gd name="T22" fmla="*/ 54 w 165"/>
              <a:gd name="T23" fmla="*/ 63 h 139"/>
              <a:gd name="T24" fmla="*/ 65 w 165"/>
              <a:gd name="T25" fmla="*/ 65 h 139"/>
              <a:gd name="T26" fmla="*/ 65 w 165"/>
              <a:gd name="T27" fmla="*/ 61 h 139"/>
              <a:gd name="T28" fmla="*/ 54 w 165"/>
              <a:gd name="T29" fmla="*/ 63 h 139"/>
              <a:gd name="T30" fmla="*/ 17 w 165"/>
              <a:gd name="T31" fmla="*/ 61 h 139"/>
              <a:gd name="T32" fmla="*/ 29 w 165"/>
              <a:gd name="T33" fmla="*/ 55 h 139"/>
              <a:gd name="T34" fmla="*/ 29 w 165"/>
              <a:gd name="T35" fmla="*/ 51 h 139"/>
              <a:gd name="T36" fmla="*/ 18 w 165"/>
              <a:gd name="T37" fmla="*/ 53 h 139"/>
              <a:gd name="T38" fmla="*/ 29 w 165"/>
              <a:gd name="T39" fmla="*/ 55 h 139"/>
              <a:gd name="T40" fmla="*/ 120 w 165"/>
              <a:gd name="T41" fmla="*/ 97 h 139"/>
              <a:gd name="T42" fmla="*/ 117 w 165"/>
              <a:gd name="T43" fmla="*/ 99 h 139"/>
              <a:gd name="T44" fmla="*/ 118 w 165"/>
              <a:gd name="T45" fmla="*/ 124 h 139"/>
              <a:gd name="T46" fmla="*/ 120 w 165"/>
              <a:gd name="T47" fmla="*/ 124 h 139"/>
              <a:gd name="T48" fmla="*/ 144 w 165"/>
              <a:gd name="T49" fmla="*/ 110 h 139"/>
              <a:gd name="T50" fmla="*/ 121 w 165"/>
              <a:gd name="T51" fmla="*/ 119 h 139"/>
              <a:gd name="T52" fmla="*/ 138 w 165"/>
              <a:gd name="T53" fmla="*/ 110 h 139"/>
              <a:gd name="T54" fmla="*/ 160 w 165"/>
              <a:gd name="T55" fmla="*/ 82 h 139"/>
              <a:gd name="T56" fmla="*/ 148 w 165"/>
              <a:gd name="T57" fmla="*/ 2 h 139"/>
              <a:gd name="T58" fmla="*/ 2 w 165"/>
              <a:gd name="T59" fmla="*/ 0 h 139"/>
              <a:gd name="T60" fmla="*/ 0 w 165"/>
              <a:gd name="T61" fmla="*/ 110 h 139"/>
              <a:gd name="T62" fmla="*/ 94 w 165"/>
              <a:gd name="T63" fmla="*/ 112 h 139"/>
              <a:gd name="T64" fmla="*/ 99 w 165"/>
              <a:gd name="T65" fmla="*/ 139 h 139"/>
              <a:gd name="T66" fmla="*/ 165 w 165"/>
              <a:gd name="T67" fmla="*/ 134 h 139"/>
              <a:gd name="T68" fmla="*/ 160 w 165"/>
              <a:gd name="T69" fmla="*/ 82 h 139"/>
              <a:gd name="T70" fmla="*/ 144 w 165"/>
              <a:gd name="T71" fmla="*/ 4 h 139"/>
              <a:gd name="T72" fmla="*/ 66 w 165"/>
              <a:gd name="T73" fmla="*/ 12 h 139"/>
              <a:gd name="T74" fmla="*/ 66 w 165"/>
              <a:gd name="T75" fmla="*/ 16 h 139"/>
              <a:gd name="T76" fmla="*/ 144 w 165"/>
              <a:gd name="T77" fmla="*/ 24 h 139"/>
              <a:gd name="T78" fmla="*/ 4 w 165"/>
              <a:gd name="T79" fmla="*/ 4 h 139"/>
              <a:gd name="T80" fmla="*/ 94 w 165"/>
              <a:gd name="T81" fmla="*/ 109 h 139"/>
              <a:gd name="T82" fmla="*/ 4 w 165"/>
              <a:gd name="T83" fmla="*/ 28 h 139"/>
              <a:gd name="T84" fmla="*/ 144 w 165"/>
              <a:gd name="T85" fmla="*/ 82 h 139"/>
              <a:gd name="T86" fmla="*/ 94 w 165"/>
              <a:gd name="T87" fmla="*/ 87 h 139"/>
              <a:gd name="T88" fmla="*/ 160 w 165"/>
              <a:gd name="T89" fmla="*/ 135 h 139"/>
              <a:gd name="T90" fmla="*/ 98 w 165"/>
              <a:gd name="T91" fmla="*/ 134 h 139"/>
              <a:gd name="T92" fmla="*/ 99 w 165"/>
              <a:gd name="T93" fmla="*/ 86 h 139"/>
              <a:gd name="T94" fmla="*/ 161 w 165"/>
              <a:gd name="T95" fmla="*/ 87 h 139"/>
              <a:gd name="T96" fmla="*/ 68 w 165"/>
              <a:gd name="T97" fmla="*/ 71 h 139"/>
              <a:gd name="T98" fmla="*/ 15 w 165"/>
              <a:gd name="T99" fmla="*/ 73 h 139"/>
              <a:gd name="T100" fmla="*/ 68 w 165"/>
              <a:gd name="T101" fmla="*/ 75 h 139"/>
              <a:gd name="T102" fmla="*/ 68 w 165"/>
              <a:gd name="T103" fmla="*/ 71 h 139"/>
              <a:gd name="T104" fmla="*/ 17 w 165"/>
              <a:gd name="T105" fmla="*/ 41 h 139"/>
              <a:gd name="T106" fmla="*/ 17 w 165"/>
              <a:gd name="T107" fmla="*/ 45 h 139"/>
              <a:gd name="T108" fmla="*/ 70 w 165"/>
              <a:gd name="T109" fmla="*/ 43 h 139"/>
              <a:gd name="T110" fmla="*/ 68 w 165"/>
              <a:gd name="T111" fmla="*/ 51 h 139"/>
              <a:gd name="T112" fmla="*/ 33 w 165"/>
              <a:gd name="T113" fmla="*/ 53 h 139"/>
              <a:gd name="T114" fmla="*/ 68 w 165"/>
              <a:gd name="T115" fmla="*/ 55 h 139"/>
              <a:gd name="T116" fmla="*/ 68 w 165"/>
              <a:gd name="T117" fmla="*/ 5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 h="139">
                <a:moveTo>
                  <a:pt x="16" y="8"/>
                </a:moveTo>
                <a:cubicBezTo>
                  <a:pt x="13" y="8"/>
                  <a:pt x="10" y="10"/>
                  <a:pt x="10" y="14"/>
                </a:cubicBezTo>
                <a:cubicBezTo>
                  <a:pt x="10" y="17"/>
                  <a:pt x="13" y="20"/>
                  <a:pt x="16" y="20"/>
                </a:cubicBezTo>
                <a:cubicBezTo>
                  <a:pt x="20" y="20"/>
                  <a:pt x="22" y="17"/>
                  <a:pt x="22" y="14"/>
                </a:cubicBezTo>
                <a:cubicBezTo>
                  <a:pt x="22" y="10"/>
                  <a:pt x="20" y="8"/>
                  <a:pt x="16" y="8"/>
                </a:cubicBezTo>
                <a:close/>
                <a:moveTo>
                  <a:pt x="16" y="16"/>
                </a:moveTo>
                <a:cubicBezTo>
                  <a:pt x="15" y="16"/>
                  <a:pt x="14" y="15"/>
                  <a:pt x="14" y="14"/>
                </a:cubicBezTo>
                <a:cubicBezTo>
                  <a:pt x="14" y="12"/>
                  <a:pt x="15" y="11"/>
                  <a:pt x="16" y="11"/>
                </a:cubicBezTo>
                <a:cubicBezTo>
                  <a:pt x="18" y="11"/>
                  <a:pt x="19" y="12"/>
                  <a:pt x="19" y="14"/>
                </a:cubicBezTo>
                <a:cubicBezTo>
                  <a:pt x="19" y="15"/>
                  <a:pt x="18" y="16"/>
                  <a:pt x="16" y="16"/>
                </a:cubicBezTo>
                <a:close/>
                <a:moveTo>
                  <a:pt x="34" y="8"/>
                </a:moveTo>
                <a:cubicBezTo>
                  <a:pt x="31" y="8"/>
                  <a:pt x="28" y="10"/>
                  <a:pt x="28" y="14"/>
                </a:cubicBezTo>
                <a:cubicBezTo>
                  <a:pt x="28" y="17"/>
                  <a:pt x="31" y="20"/>
                  <a:pt x="34" y="20"/>
                </a:cubicBezTo>
                <a:cubicBezTo>
                  <a:pt x="37" y="20"/>
                  <a:pt x="40" y="17"/>
                  <a:pt x="40" y="14"/>
                </a:cubicBezTo>
                <a:cubicBezTo>
                  <a:pt x="40" y="10"/>
                  <a:pt x="37" y="8"/>
                  <a:pt x="34" y="8"/>
                </a:cubicBezTo>
                <a:close/>
                <a:moveTo>
                  <a:pt x="34" y="16"/>
                </a:moveTo>
                <a:cubicBezTo>
                  <a:pt x="33" y="16"/>
                  <a:pt x="32" y="15"/>
                  <a:pt x="32" y="14"/>
                </a:cubicBezTo>
                <a:cubicBezTo>
                  <a:pt x="32" y="12"/>
                  <a:pt x="33" y="11"/>
                  <a:pt x="34" y="11"/>
                </a:cubicBezTo>
                <a:cubicBezTo>
                  <a:pt x="35" y="11"/>
                  <a:pt x="36" y="12"/>
                  <a:pt x="36" y="14"/>
                </a:cubicBezTo>
                <a:cubicBezTo>
                  <a:pt x="36" y="15"/>
                  <a:pt x="35" y="16"/>
                  <a:pt x="34" y="16"/>
                </a:cubicBezTo>
                <a:close/>
                <a:moveTo>
                  <a:pt x="15" y="63"/>
                </a:moveTo>
                <a:cubicBezTo>
                  <a:pt x="15" y="64"/>
                  <a:pt x="16" y="65"/>
                  <a:pt x="17" y="65"/>
                </a:cubicBezTo>
                <a:cubicBezTo>
                  <a:pt x="52" y="65"/>
                  <a:pt x="52" y="65"/>
                  <a:pt x="52" y="65"/>
                </a:cubicBezTo>
                <a:cubicBezTo>
                  <a:pt x="53" y="65"/>
                  <a:pt x="54" y="64"/>
                  <a:pt x="54" y="63"/>
                </a:cubicBezTo>
                <a:cubicBezTo>
                  <a:pt x="54" y="64"/>
                  <a:pt x="55" y="65"/>
                  <a:pt x="55" y="65"/>
                </a:cubicBezTo>
                <a:cubicBezTo>
                  <a:pt x="65" y="65"/>
                  <a:pt x="65" y="65"/>
                  <a:pt x="65" y="65"/>
                </a:cubicBezTo>
                <a:cubicBezTo>
                  <a:pt x="66" y="65"/>
                  <a:pt x="67" y="64"/>
                  <a:pt x="67" y="63"/>
                </a:cubicBezTo>
                <a:cubicBezTo>
                  <a:pt x="67" y="62"/>
                  <a:pt x="66" y="61"/>
                  <a:pt x="65" y="61"/>
                </a:cubicBezTo>
                <a:cubicBezTo>
                  <a:pt x="55" y="61"/>
                  <a:pt x="55" y="61"/>
                  <a:pt x="55" y="61"/>
                </a:cubicBezTo>
                <a:cubicBezTo>
                  <a:pt x="55" y="61"/>
                  <a:pt x="54" y="62"/>
                  <a:pt x="54" y="63"/>
                </a:cubicBezTo>
                <a:cubicBezTo>
                  <a:pt x="54" y="62"/>
                  <a:pt x="53" y="61"/>
                  <a:pt x="52" y="61"/>
                </a:cubicBezTo>
                <a:cubicBezTo>
                  <a:pt x="17" y="61"/>
                  <a:pt x="17" y="61"/>
                  <a:pt x="17" y="61"/>
                </a:cubicBezTo>
                <a:cubicBezTo>
                  <a:pt x="16" y="61"/>
                  <a:pt x="15" y="62"/>
                  <a:pt x="15" y="63"/>
                </a:cubicBezTo>
                <a:close/>
                <a:moveTo>
                  <a:pt x="29" y="55"/>
                </a:moveTo>
                <a:cubicBezTo>
                  <a:pt x="30" y="55"/>
                  <a:pt x="31" y="54"/>
                  <a:pt x="31" y="53"/>
                </a:cubicBezTo>
                <a:cubicBezTo>
                  <a:pt x="31" y="52"/>
                  <a:pt x="30" y="51"/>
                  <a:pt x="29" y="51"/>
                </a:cubicBezTo>
                <a:cubicBezTo>
                  <a:pt x="20" y="51"/>
                  <a:pt x="20" y="51"/>
                  <a:pt x="20" y="51"/>
                </a:cubicBezTo>
                <a:cubicBezTo>
                  <a:pt x="19" y="51"/>
                  <a:pt x="18" y="52"/>
                  <a:pt x="18" y="53"/>
                </a:cubicBezTo>
                <a:cubicBezTo>
                  <a:pt x="18" y="54"/>
                  <a:pt x="19" y="55"/>
                  <a:pt x="20" y="55"/>
                </a:cubicBezTo>
                <a:lnTo>
                  <a:pt x="29" y="55"/>
                </a:lnTo>
                <a:close/>
                <a:moveTo>
                  <a:pt x="143" y="109"/>
                </a:moveTo>
                <a:cubicBezTo>
                  <a:pt x="120" y="97"/>
                  <a:pt x="120" y="97"/>
                  <a:pt x="120" y="97"/>
                </a:cubicBezTo>
                <a:cubicBezTo>
                  <a:pt x="119" y="97"/>
                  <a:pt x="118" y="97"/>
                  <a:pt x="118" y="97"/>
                </a:cubicBezTo>
                <a:cubicBezTo>
                  <a:pt x="117" y="97"/>
                  <a:pt x="117" y="98"/>
                  <a:pt x="117" y="99"/>
                </a:cubicBezTo>
                <a:cubicBezTo>
                  <a:pt x="117" y="122"/>
                  <a:pt x="117" y="122"/>
                  <a:pt x="117" y="122"/>
                </a:cubicBezTo>
                <a:cubicBezTo>
                  <a:pt x="117" y="123"/>
                  <a:pt x="117" y="123"/>
                  <a:pt x="118" y="124"/>
                </a:cubicBezTo>
                <a:cubicBezTo>
                  <a:pt x="118" y="124"/>
                  <a:pt x="119" y="124"/>
                  <a:pt x="119" y="124"/>
                </a:cubicBezTo>
                <a:cubicBezTo>
                  <a:pt x="119" y="124"/>
                  <a:pt x="119" y="124"/>
                  <a:pt x="120" y="124"/>
                </a:cubicBezTo>
                <a:cubicBezTo>
                  <a:pt x="143" y="112"/>
                  <a:pt x="143" y="112"/>
                  <a:pt x="143" y="112"/>
                </a:cubicBezTo>
                <a:cubicBezTo>
                  <a:pt x="144" y="112"/>
                  <a:pt x="144" y="111"/>
                  <a:pt x="144" y="110"/>
                </a:cubicBezTo>
                <a:cubicBezTo>
                  <a:pt x="144" y="110"/>
                  <a:pt x="144" y="109"/>
                  <a:pt x="143" y="109"/>
                </a:cubicBezTo>
                <a:close/>
                <a:moveTo>
                  <a:pt x="121" y="119"/>
                </a:moveTo>
                <a:cubicBezTo>
                  <a:pt x="121" y="102"/>
                  <a:pt x="121" y="102"/>
                  <a:pt x="121" y="102"/>
                </a:cubicBezTo>
                <a:cubicBezTo>
                  <a:pt x="138" y="110"/>
                  <a:pt x="138" y="110"/>
                  <a:pt x="138" y="110"/>
                </a:cubicBezTo>
                <a:lnTo>
                  <a:pt x="121" y="119"/>
                </a:lnTo>
                <a:close/>
                <a:moveTo>
                  <a:pt x="160" y="82"/>
                </a:moveTo>
                <a:cubicBezTo>
                  <a:pt x="148" y="82"/>
                  <a:pt x="148" y="82"/>
                  <a:pt x="148" y="82"/>
                </a:cubicBezTo>
                <a:cubicBezTo>
                  <a:pt x="148" y="2"/>
                  <a:pt x="148" y="2"/>
                  <a:pt x="148" y="2"/>
                </a:cubicBezTo>
                <a:cubicBezTo>
                  <a:pt x="148" y="1"/>
                  <a:pt x="147" y="0"/>
                  <a:pt x="146" y="0"/>
                </a:cubicBezTo>
                <a:cubicBezTo>
                  <a:pt x="2" y="0"/>
                  <a:pt x="2" y="0"/>
                  <a:pt x="2" y="0"/>
                </a:cubicBezTo>
                <a:cubicBezTo>
                  <a:pt x="1" y="0"/>
                  <a:pt x="0" y="1"/>
                  <a:pt x="0" y="2"/>
                </a:cubicBezTo>
                <a:cubicBezTo>
                  <a:pt x="0" y="110"/>
                  <a:pt x="0" y="110"/>
                  <a:pt x="0" y="110"/>
                </a:cubicBezTo>
                <a:cubicBezTo>
                  <a:pt x="0" y="111"/>
                  <a:pt x="1" y="112"/>
                  <a:pt x="2" y="112"/>
                </a:cubicBezTo>
                <a:cubicBezTo>
                  <a:pt x="94" y="112"/>
                  <a:pt x="94" y="112"/>
                  <a:pt x="94" y="112"/>
                </a:cubicBezTo>
                <a:cubicBezTo>
                  <a:pt x="94" y="134"/>
                  <a:pt x="94" y="134"/>
                  <a:pt x="94" y="134"/>
                </a:cubicBezTo>
                <a:cubicBezTo>
                  <a:pt x="94" y="137"/>
                  <a:pt x="96" y="139"/>
                  <a:pt x="99" y="139"/>
                </a:cubicBezTo>
                <a:cubicBezTo>
                  <a:pt x="160" y="139"/>
                  <a:pt x="160" y="139"/>
                  <a:pt x="160" y="139"/>
                </a:cubicBezTo>
                <a:cubicBezTo>
                  <a:pt x="163" y="139"/>
                  <a:pt x="165" y="137"/>
                  <a:pt x="165" y="134"/>
                </a:cubicBezTo>
                <a:cubicBezTo>
                  <a:pt x="165" y="87"/>
                  <a:pt x="165" y="87"/>
                  <a:pt x="165" y="87"/>
                </a:cubicBezTo>
                <a:cubicBezTo>
                  <a:pt x="165" y="84"/>
                  <a:pt x="163" y="82"/>
                  <a:pt x="160" y="82"/>
                </a:cubicBezTo>
                <a:close/>
                <a:moveTo>
                  <a:pt x="4" y="4"/>
                </a:moveTo>
                <a:cubicBezTo>
                  <a:pt x="144" y="4"/>
                  <a:pt x="144" y="4"/>
                  <a:pt x="144" y="4"/>
                </a:cubicBezTo>
                <a:cubicBezTo>
                  <a:pt x="144" y="12"/>
                  <a:pt x="144" y="12"/>
                  <a:pt x="144" y="12"/>
                </a:cubicBezTo>
                <a:cubicBezTo>
                  <a:pt x="66" y="12"/>
                  <a:pt x="66" y="12"/>
                  <a:pt x="66" y="12"/>
                </a:cubicBezTo>
                <a:cubicBezTo>
                  <a:pt x="65" y="12"/>
                  <a:pt x="64" y="13"/>
                  <a:pt x="64" y="14"/>
                </a:cubicBezTo>
                <a:cubicBezTo>
                  <a:pt x="64" y="15"/>
                  <a:pt x="65" y="16"/>
                  <a:pt x="66" y="16"/>
                </a:cubicBezTo>
                <a:cubicBezTo>
                  <a:pt x="144" y="16"/>
                  <a:pt x="144" y="16"/>
                  <a:pt x="144" y="16"/>
                </a:cubicBezTo>
                <a:cubicBezTo>
                  <a:pt x="144" y="24"/>
                  <a:pt x="144" y="24"/>
                  <a:pt x="144" y="24"/>
                </a:cubicBezTo>
                <a:cubicBezTo>
                  <a:pt x="4" y="24"/>
                  <a:pt x="4" y="24"/>
                  <a:pt x="4" y="24"/>
                </a:cubicBezTo>
                <a:lnTo>
                  <a:pt x="4" y="4"/>
                </a:lnTo>
                <a:close/>
                <a:moveTo>
                  <a:pt x="94" y="87"/>
                </a:moveTo>
                <a:cubicBezTo>
                  <a:pt x="94" y="109"/>
                  <a:pt x="94" y="109"/>
                  <a:pt x="94" y="109"/>
                </a:cubicBezTo>
                <a:cubicBezTo>
                  <a:pt x="4" y="109"/>
                  <a:pt x="4" y="109"/>
                  <a:pt x="4" y="109"/>
                </a:cubicBezTo>
                <a:cubicBezTo>
                  <a:pt x="4" y="28"/>
                  <a:pt x="4" y="28"/>
                  <a:pt x="4" y="28"/>
                </a:cubicBezTo>
                <a:cubicBezTo>
                  <a:pt x="144" y="28"/>
                  <a:pt x="144" y="28"/>
                  <a:pt x="144" y="28"/>
                </a:cubicBezTo>
                <a:cubicBezTo>
                  <a:pt x="144" y="82"/>
                  <a:pt x="144" y="82"/>
                  <a:pt x="144" y="82"/>
                </a:cubicBezTo>
                <a:cubicBezTo>
                  <a:pt x="99" y="82"/>
                  <a:pt x="99" y="82"/>
                  <a:pt x="99" y="82"/>
                </a:cubicBezTo>
                <a:cubicBezTo>
                  <a:pt x="96" y="82"/>
                  <a:pt x="94" y="84"/>
                  <a:pt x="94" y="87"/>
                </a:cubicBezTo>
                <a:close/>
                <a:moveTo>
                  <a:pt x="161" y="134"/>
                </a:moveTo>
                <a:cubicBezTo>
                  <a:pt x="161" y="135"/>
                  <a:pt x="161" y="135"/>
                  <a:pt x="160" y="135"/>
                </a:cubicBezTo>
                <a:cubicBezTo>
                  <a:pt x="99" y="135"/>
                  <a:pt x="99" y="135"/>
                  <a:pt x="99" y="135"/>
                </a:cubicBezTo>
                <a:cubicBezTo>
                  <a:pt x="98" y="135"/>
                  <a:pt x="98" y="135"/>
                  <a:pt x="98" y="134"/>
                </a:cubicBezTo>
                <a:cubicBezTo>
                  <a:pt x="98" y="87"/>
                  <a:pt x="98" y="87"/>
                  <a:pt x="98" y="87"/>
                </a:cubicBezTo>
                <a:cubicBezTo>
                  <a:pt x="98" y="86"/>
                  <a:pt x="98" y="86"/>
                  <a:pt x="99" y="86"/>
                </a:cubicBezTo>
                <a:cubicBezTo>
                  <a:pt x="160" y="86"/>
                  <a:pt x="160" y="86"/>
                  <a:pt x="160" y="86"/>
                </a:cubicBezTo>
                <a:cubicBezTo>
                  <a:pt x="161" y="86"/>
                  <a:pt x="161" y="86"/>
                  <a:pt x="161" y="87"/>
                </a:cubicBezTo>
                <a:lnTo>
                  <a:pt x="161" y="134"/>
                </a:lnTo>
                <a:close/>
                <a:moveTo>
                  <a:pt x="68" y="71"/>
                </a:moveTo>
                <a:cubicBezTo>
                  <a:pt x="17" y="71"/>
                  <a:pt x="17" y="71"/>
                  <a:pt x="17" y="71"/>
                </a:cubicBezTo>
                <a:cubicBezTo>
                  <a:pt x="16" y="71"/>
                  <a:pt x="15" y="72"/>
                  <a:pt x="15" y="73"/>
                </a:cubicBezTo>
                <a:cubicBezTo>
                  <a:pt x="15" y="74"/>
                  <a:pt x="16" y="75"/>
                  <a:pt x="17" y="75"/>
                </a:cubicBezTo>
                <a:cubicBezTo>
                  <a:pt x="68" y="75"/>
                  <a:pt x="68" y="75"/>
                  <a:pt x="68" y="75"/>
                </a:cubicBezTo>
                <a:cubicBezTo>
                  <a:pt x="69" y="75"/>
                  <a:pt x="70" y="74"/>
                  <a:pt x="70" y="73"/>
                </a:cubicBezTo>
                <a:cubicBezTo>
                  <a:pt x="70" y="72"/>
                  <a:pt x="69" y="71"/>
                  <a:pt x="68" y="71"/>
                </a:cubicBezTo>
                <a:close/>
                <a:moveTo>
                  <a:pt x="68" y="41"/>
                </a:moveTo>
                <a:cubicBezTo>
                  <a:pt x="17" y="41"/>
                  <a:pt x="17" y="41"/>
                  <a:pt x="17" y="41"/>
                </a:cubicBezTo>
                <a:cubicBezTo>
                  <a:pt x="16" y="41"/>
                  <a:pt x="15" y="42"/>
                  <a:pt x="15" y="43"/>
                </a:cubicBezTo>
                <a:cubicBezTo>
                  <a:pt x="15" y="44"/>
                  <a:pt x="16" y="45"/>
                  <a:pt x="17" y="45"/>
                </a:cubicBezTo>
                <a:cubicBezTo>
                  <a:pt x="68" y="45"/>
                  <a:pt x="68" y="45"/>
                  <a:pt x="68" y="45"/>
                </a:cubicBezTo>
                <a:cubicBezTo>
                  <a:pt x="69" y="45"/>
                  <a:pt x="70" y="44"/>
                  <a:pt x="70" y="43"/>
                </a:cubicBezTo>
                <a:cubicBezTo>
                  <a:pt x="70" y="42"/>
                  <a:pt x="69" y="41"/>
                  <a:pt x="68" y="41"/>
                </a:cubicBezTo>
                <a:close/>
                <a:moveTo>
                  <a:pt x="68" y="51"/>
                </a:moveTo>
                <a:cubicBezTo>
                  <a:pt x="35" y="51"/>
                  <a:pt x="35" y="51"/>
                  <a:pt x="35" y="51"/>
                </a:cubicBezTo>
                <a:cubicBezTo>
                  <a:pt x="34" y="51"/>
                  <a:pt x="33" y="52"/>
                  <a:pt x="33" y="53"/>
                </a:cubicBezTo>
                <a:cubicBezTo>
                  <a:pt x="33" y="54"/>
                  <a:pt x="34" y="55"/>
                  <a:pt x="35" y="55"/>
                </a:cubicBezTo>
                <a:cubicBezTo>
                  <a:pt x="68" y="55"/>
                  <a:pt x="68" y="55"/>
                  <a:pt x="68" y="55"/>
                </a:cubicBezTo>
                <a:cubicBezTo>
                  <a:pt x="69" y="55"/>
                  <a:pt x="70" y="54"/>
                  <a:pt x="70" y="53"/>
                </a:cubicBezTo>
                <a:cubicBezTo>
                  <a:pt x="70" y="52"/>
                  <a:pt x="69" y="51"/>
                  <a:pt x="68" y="5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89" name="Freeform 34"/>
          <p:cNvSpPr>
            <a:spLocks noEditPoints="1"/>
          </p:cNvSpPr>
          <p:nvPr>
            <p:custDataLst>
              <p:tags r:id="rId21"/>
            </p:custDataLst>
          </p:nvPr>
        </p:nvSpPr>
        <p:spPr bwMode="auto">
          <a:xfrm>
            <a:off x="8999241" y="5027214"/>
            <a:ext cx="475200" cy="345600"/>
          </a:xfrm>
          <a:custGeom>
            <a:avLst/>
            <a:gdLst>
              <a:gd name="T0" fmla="*/ 153 w 183"/>
              <a:gd name="T1" fmla="*/ 10 h 141"/>
              <a:gd name="T2" fmla="*/ 12 w 183"/>
              <a:gd name="T3" fmla="*/ 94 h 141"/>
              <a:gd name="T4" fmla="*/ 13 w 183"/>
              <a:gd name="T5" fmla="*/ 111 h 141"/>
              <a:gd name="T6" fmla="*/ 10 w 183"/>
              <a:gd name="T7" fmla="*/ 88 h 141"/>
              <a:gd name="T8" fmla="*/ 13 w 183"/>
              <a:gd name="T9" fmla="*/ 88 h 141"/>
              <a:gd name="T10" fmla="*/ 100 w 183"/>
              <a:gd name="T11" fmla="*/ 9 h 141"/>
              <a:gd name="T12" fmla="*/ 0 w 183"/>
              <a:gd name="T13" fmla="*/ 131 h 141"/>
              <a:gd name="T14" fmla="*/ 183 w 183"/>
              <a:gd name="T15" fmla="*/ 9 h 141"/>
              <a:gd name="T16" fmla="*/ 3 w 183"/>
              <a:gd name="T17" fmla="*/ 68 h 141"/>
              <a:gd name="T18" fmla="*/ 21 w 183"/>
              <a:gd name="T19" fmla="*/ 66 h 141"/>
              <a:gd name="T20" fmla="*/ 101 w 183"/>
              <a:gd name="T21" fmla="*/ 133 h 141"/>
              <a:gd name="T22" fmla="*/ 100 w 183"/>
              <a:gd name="T23" fmla="*/ 130 h 141"/>
              <a:gd name="T24" fmla="*/ 180 w 183"/>
              <a:gd name="T25" fmla="*/ 131 h 141"/>
              <a:gd name="T26" fmla="*/ 103 w 183"/>
              <a:gd name="T27" fmla="*/ 9 h 141"/>
              <a:gd name="T28" fmla="*/ 180 w 183"/>
              <a:gd name="T29" fmla="*/ 131 h 141"/>
              <a:gd name="T30" fmla="*/ 148 w 183"/>
              <a:gd name="T31" fmla="*/ 126 h 141"/>
              <a:gd name="T32" fmla="*/ 141 w 183"/>
              <a:gd name="T33" fmla="*/ 122 h 141"/>
              <a:gd name="T34" fmla="*/ 142 w 183"/>
              <a:gd name="T35" fmla="*/ 61 h 141"/>
              <a:gd name="T36" fmla="*/ 123 w 183"/>
              <a:gd name="T37" fmla="*/ 70 h 141"/>
              <a:gd name="T38" fmla="*/ 160 w 183"/>
              <a:gd name="T39" fmla="*/ 70 h 141"/>
              <a:gd name="T40" fmla="*/ 127 w 183"/>
              <a:gd name="T41" fmla="*/ 70 h 141"/>
              <a:gd name="T42" fmla="*/ 129 w 183"/>
              <a:gd name="T43" fmla="*/ 82 h 141"/>
              <a:gd name="T44" fmla="*/ 121 w 183"/>
              <a:gd name="T45" fmla="*/ 85 h 141"/>
              <a:gd name="T46" fmla="*/ 126 w 183"/>
              <a:gd name="T47" fmla="*/ 97 h 141"/>
              <a:gd name="T48" fmla="*/ 140 w 183"/>
              <a:gd name="T49" fmla="*/ 104 h 141"/>
              <a:gd name="T50" fmla="*/ 140 w 183"/>
              <a:gd name="T51" fmla="*/ 92 h 141"/>
              <a:gd name="T52" fmla="*/ 140 w 183"/>
              <a:gd name="T53" fmla="*/ 92 h 141"/>
              <a:gd name="T54" fmla="*/ 140 w 183"/>
              <a:gd name="T55" fmla="*/ 76 h 141"/>
              <a:gd name="T56" fmla="*/ 140 w 183"/>
              <a:gd name="T57" fmla="*/ 64 h 141"/>
              <a:gd name="T58" fmla="*/ 149 w 183"/>
              <a:gd name="T59" fmla="*/ 65 h 141"/>
              <a:gd name="T60" fmla="*/ 143 w 183"/>
              <a:gd name="T61" fmla="*/ 73 h 141"/>
              <a:gd name="T62" fmla="*/ 151 w 183"/>
              <a:gd name="T63" fmla="*/ 82 h 141"/>
              <a:gd name="T64" fmla="*/ 151 w 183"/>
              <a:gd name="T65" fmla="*/ 85 h 141"/>
              <a:gd name="T66" fmla="*/ 143 w 183"/>
              <a:gd name="T67" fmla="*/ 104 h 141"/>
              <a:gd name="T68" fmla="*/ 149 w 183"/>
              <a:gd name="T69" fmla="*/ 103 h 141"/>
              <a:gd name="T70" fmla="*/ 159 w 183"/>
              <a:gd name="T71" fmla="*/ 94 h 141"/>
              <a:gd name="T72" fmla="*/ 159 w 183"/>
              <a:gd name="T73" fmla="*/ 94 h 141"/>
              <a:gd name="T74" fmla="*/ 162 w 183"/>
              <a:gd name="T75" fmla="*/ 82 h 141"/>
              <a:gd name="T76" fmla="*/ 127 w 183"/>
              <a:gd name="T77" fmla="*/ 42 h 141"/>
              <a:gd name="T78" fmla="*/ 166 w 183"/>
              <a:gd name="T79" fmla="*/ 35 h 141"/>
              <a:gd name="T80" fmla="*/ 117 w 183"/>
              <a:gd name="T81" fmla="*/ 35 h 141"/>
              <a:gd name="T82" fmla="*/ 129 w 183"/>
              <a:gd name="T83" fmla="*/ 36 h 141"/>
              <a:gd name="T84" fmla="*/ 117 w 183"/>
              <a:gd name="T85" fmla="*/ 54 h 141"/>
              <a:gd name="T86" fmla="*/ 166 w 183"/>
              <a:gd name="T87" fmla="*/ 54 h 141"/>
              <a:gd name="T88" fmla="*/ 141 w 183"/>
              <a:gd name="T89" fmla="*/ 47 h 141"/>
              <a:gd name="T90" fmla="*/ 117 w 183"/>
              <a:gd name="T91" fmla="*/ 54 h 141"/>
              <a:gd name="T92" fmla="*/ 139 w 183"/>
              <a:gd name="T93" fmla="*/ 52 h 141"/>
              <a:gd name="T94" fmla="*/ 147 w 183"/>
              <a:gd name="T95" fmla="*/ 11 h 141"/>
              <a:gd name="T96" fmla="*/ 130 w 183"/>
              <a:gd name="T97" fmla="*/ 13 h 141"/>
              <a:gd name="T98" fmla="*/ 108 w 183"/>
              <a:gd name="T99" fmla="*/ 113 h 141"/>
              <a:gd name="T100" fmla="*/ 175 w 183"/>
              <a:gd name="T101" fmla="*/ 20 h 141"/>
              <a:gd name="T102" fmla="*/ 111 w 183"/>
              <a:gd name="T103" fmla="*/ 2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3" h="141">
                <a:moveTo>
                  <a:pt x="148" y="13"/>
                </a:moveTo>
                <a:cubicBezTo>
                  <a:pt x="153" y="13"/>
                  <a:pt x="153" y="13"/>
                  <a:pt x="153" y="13"/>
                </a:cubicBezTo>
                <a:cubicBezTo>
                  <a:pt x="154" y="13"/>
                  <a:pt x="154" y="12"/>
                  <a:pt x="154" y="11"/>
                </a:cubicBezTo>
                <a:cubicBezTo>
                  <a:pt x="154" y="10"/>
                  <a:pt x="154" y="10"/>
                  <a:pt x="153" y="10"/>
                </a:cubicBezTo>
                <a:cubicBezTo>
                  <a:pt x="148" y="10"/>
                  <a:pt x="148" y="10"/>
                  <a:pt x="148" y="10"/>
                </a:cubicBezTo>
                <a:cubicBezTo>
                  <a:pt x="148" y="10"/>
                  <a:pt x="147" y="10"/>
                  <a:pt x="147" y="11"/>
                </a:cubicBezTo>
                <a:cubicBezTo>
                  <a:pt x="147" y="12"/>
                  <a:pt x="148" y="13"/>
                  <a:pt x="148" y="13"/>
                </a:cubicBezTo>
                <a:close/>
                <a:moveTo>
                  <a:pt x="12" y="94"/>
                </a:moveTo>
                <a:cubicBezTo>
                  <a:pt x="11" y="94"/>
                  <a:pt x="10" y="95"/>
                  <a:pt x="10" y="96"/>
                </a:cubicBezTo>
                <a:cubicBezTo>
                  <a:pt x="10" y="111"/>
                  <a:pt x="10" y="111"/>
                  <a:pt x="10" y="111"/>
                </a:cubicBezTo>
                <a:cubicBezTo>
                  <a:pt x="10" y="112"/>
                  <a:pt x="11" y="112"/>
                  <a:pt x="12" y="112"/>
                </a:cubicBezTo>
                <a:cubicBezTo>
                  <a:pt x="13" y="112"/>
                  <a:pt x="13" y="112"/>
                  <a:pt x="13" y="111"/>
                </a:cubicBezTo>
                <a:cubicBezTo>
                  <a:pt x="13" y="96"/>
                  <a:pt x="13" y="96"/>
                  <a:pt x="13" y="96"/>
                </a:cubicBezTo>
                <a:cubicBezTo>
                  <a:pt x="13" y="95"/>
                  <a:pt x="13" y="94"/>
                  <a:pt x="12" y="94"/>
                </a:cubicBezTo>
                <a:close/>
                <a:moveTo>
                  <a:pt x="12" y="87"/>
                </a:moveTo>
                <a:cubicBezTo>
                  <a:pt x="11" y="87"/>
                  <a:pt x="10" y="87"/>
                  <a:pt x="10" y="88"/>
                </a:cubicBezTo>
                <a:cubicBezTo>
                  <a:pt x="10" y="93"/>
                  <a:pt x="10" y="93"/>
                  <a:pt x="10" y="93"/>
                </a:cubicBezTo>
                <a:cubicBezTo>
                  <a:pt x="10" y="93"/>
                  <a:pt x="11" y="94"/>
                  <a:pt x="12" y="94"/>
                </a:cubicBezTo>
                <a:cubicBezTo>
                  <a:pt x="13" y="94"/>
                  <a:pt x="13" y="93"/>
                  <a:pt x="13" y="93"/>
                </a:cubicBezTo>
                <a:cubicBezTo>
                  <a:pt x="13" y="88"/>
                  <a:pt x="13" y="88"/>
                  <a:pt x="13" y="88"/>
                </a:cubicBezTo>
                <a:cubicBezTo>
                  <a:pt x="13" y="87"/>
                  <a:pt x="13" y="87"/>
                  <a:pt x="12" y="87"/>
                </a:cubicBezTo>
                <a:close/>
                <a:moveTo>
                  <a:pt x="173" y="0"/>
                </a:moveTo>
                <a:cubicBezTo>
                  <a:pt x="110" y="0"/>
                  <a:pt x="110" y="0"/>
                  <a:pt x="110" y="0"/>
                </a:cubicBezTo>
                <a:cubicBezTo>
                  <a:pt x="105" y="0"/>
                  <a:pt x="100" y="4"/>
                  <a:pt x="100" y="9"/>
                </a:cubicBezTo>
                <a:cubicBezTo>
                  <a:pt x="100" y="58"/>
                  <a:pt x="100" y="58"/>
                  <a:pt x="100" y="58"/>
                </a:cubicBezTo>
                <a:cubicBezTo>
                  <a:pt x="10" y="58"/>
                  <a:pt x="10" y="58"/>
                  <a:pt x="10" y="58"/>
                </a:cubicBezTo>
                <a:cubicBezTo>
                  <a:pt x="4" y="58"/>
                  <a:pt x="0" y="63"/>
                  <a:pt x="0" y="68"/>
                </a:cubicBezTo>
                <a:cubicBezTo>
                  <a:pt x="0" y="131"/>
                  <a:pt x="0" y="131"/>
                  <a:pt x="0" y="131"/>
                </a:cubicBezTo>
                <a:cubicBezTo>
                  <a:pt x="0" y="136"/>
                  <a:pt x="4" y="141"/>
                  <a:pt x="10" y="141"/>
                </a:cubicBezTo>
                <a:cubicBezTo>
                  <a:pt x="173" y="141"/>
                  <a:pt x="173" y="141"/>
                  <a:pt x="173" y="141"/>
                </a:cubicBezTo>
                <a:cubicBezTo>
                  <a:pt x="178" y="141"/>
                  <a:pt x="183" y="136"/>
                  <a:pt x="183" y="131"/>
                </a:cubicBezTo>
                <a:cubicBezTo>
                  <a:pt x="183" y="9"/>
                  <a:pt x="183" y="9"/>
                  <a:pt x="183" y="9"/>
                </a:cubicBezTo>
                <a:cubicBezTo>
                  <a:pt x="183" y="4"/>
                  <a:pt x="178" y="0"/>
                  <a:pt x="173" y="0"/>
                </a:cubicBezTo>
                <a:close/>
                <a:moveTo>
                  <a:pt x="10" y="138"/>
                </a:moveTo>
                <a:cubicBezTo>
                  <a:pt x="6" y="138"/>
                  <a:pt x="3" y="135"/>
                  <a:pt x="3" y="131"/>
                </a:cubicBezTo>
                <a:cubicBezTo>
                  <a:pt x="3" y="68"/>
                  <a:pt x="3" y="68"/>
                  <a:pt x="3" y="68"/>
                </a:cubicBezTo>
                <a:cubicBezTo>
                  <a:pt x="3" y="64"/>
                  <a:pt x="6" y="61"/>
                  <a:pt x="10" y="61"/>
                </a:cubicBezTo>
                <a:cubicBezTo>
                  <a:pt x="100" y="61"/>
                  <a:pt x="100" y="61"/>
                  <a:pt x="100" y="61"/>
                </a:cubicBezTo>
                <a:cubicBezTo>
                  <a:pt x="100" y="66"/>
                  <a:pt x="100" y="66"/>
                  <a:pt x="100" y="66"/>
                </a:cubicBezTo>
                <a:cubicBezTo>
                  <a:pt x="21" y="66"/>
                  <a:pt x="21" y="66"/>
                  <a:pt x="21" y="66"/>
                </a:cubicBezTo>
                <a:cubicBezTo>
                  <a:pt x="20" y="66"/>
                  <a:pt x="19" y="66"/>
                  <a:pt x="19" y="67"/>
                </a:cubicBezTo>
                <a:cubicBezTo>
                  <a:pt x="19" y="132"/>
                  <a:pt x="19" y="132"/>
                  <a:pt x="19" y="132"/>
                </a:cubicBezTo>
                <a:cubicBezTo>
                  <a:pt x="19" y="133"/>
                  <a:pt x="20" y="133"/>
                  <a:pt x="21" y="133"/>
                </a:cubicBezTo>
                <a:cubicBezTo>
                  <a:pt x="101" y="133"/>
                  <a:pt x="101" y="133"/>
                  <a:pt x="101" y="133"/>
                </a:cubicBezTo>
                <a:cubicBezTo>
                  <a:pt x="101" y="135"/>
                  <a:pt x="102" y="136"/>
                  <a:pt x="103" y="138"/>
                </a:cubicBezTo>
                <a:lnTo>
                  <a:pt x="10" y="138"/>
                </a:lnTo>
                <a:close/>
                <a:moveTo>
                  <a:pt x="100" y="69"/>
                </a:moveTo>
                <a:cubicBezTo>
                  <a:pt x="100" y="130"/>
                  <a:pt x="100" y="130"/>
                  <a:pt x="100" y="130"/>
                </a:cubicBezTo>
                <a:cubicBezTo>
                  <a:pt x="22" y="130"/>
                  <a:pt x="22" y="130"/>
                  <a:pt x="22" y="130"/>
                </a:cubicBezTo>
                <a:cubicBezTo>
                  <a:pt x="22" y="69"/>
                  <a:pt x="22" y="69"/>
                  <a:pt x="22" y="69"/>
                </a:cubicBezTo>
                <a:lnTo>
                  <a:pt x="100" y="69"/>
                </a:lnTo>
                <a:close/>
                <a:moveTo>
                  <a:pt x="180" y="131"/>
                </a:moveTo>
                <a:cubicBezTo>
                  <a:pt x="180" y="135"/>
                  <a:pt x="177" y="138"/>
                  <a:pt x="173" y="138"/>
                </a:cubicBezTo>
                <a:cubicBezTo>
                  <a:pt x="110" y="138"/>
                  <a:pt x="110" y="138"/>
                  <a:pt x="110" y="138"/>
                </a:cubicBezTo>
                <a:cubicBezTo>
                  <a:pt x="106" y="138"/>
                  <a:pt x="103" y="135"/>
                  <a:pt x="103" y="131"/>
                </a:cubicBezTo>
                <a:cubicBezTo>
                  <a:pt x="103" y="9"/>
                  <a:pt x="103" y="9"/>
                  <a:pt x="103" y="9"/>
                </a:cubicBezTo>
                <a:cubicBezTo>
                  <a:pt x="103" y="6"/>
                  <a:pt x="106" y="3"/>
                  <a:pt x="110" y="3"/>
                </a:cubicBezTo>
                <a:cubicBezTo>
                  <a:pt x="173" y="3"/>
                  <a:pt x="173" y="3"/>
                  <a:pt x="173" y="3"/>
                </a:cubicBezTo>
                <a:cubicBezTo>
                  <a:pt x="177" y="3"/>
                  <a:pt x="180" y="6"/>
                  <a:pt x="180" y="9"/>
                </a:cubicBezTo>
                <a:lnTo>
                  <a:pt x="180" y="131"/>
                </a:lnTo>
                <a:close/>
                <a:moveTo>
                  <a:pt x="141" y="119"/>
                </a:moveTo>
                <a:cubicBezTo>
                  <a:pt x="138" y="119"/>
                  <a:pt x="135" y="122"/>
                  <a:pt x="135" y="126"/>
                </a:cubicBezTo>
                <a:cubicBezTo>
                  <a:pt x="135" y="130"/>
                  <a:pt x="138" y="133"/>
                  <a:pt x="141" y="133"/>
                </a:cubicBezTo>
                <a:cubicBezTo>
                  <a:pt x="145" y="133"/>
                  <a:pt x="148" y="130"/>
                  <a:pt x="148" y="126"/>
                </a:cubicBezTo>
                <a:cubicBezTo>
                  <a:pt x="148" y="122"/>
                  <a:pt x="145" y="119"/>
                  <a:pt x="141" y="119"/>
                </a:cubicBezTo>
                <a:close/>
                <a:moveTo>
                  <a:pt x="141" y="130"/>
                </a:moveTo>
                <a:cubicBezTo>
                  <a:pt x="139" y="130"/>
                  <a:pt x="138" y="128"/>
                  <a:pt x="138" y="126"/>
                </a:cubicBezTo>
                <a:cubicBezTo>
                  <a:pt x="138" y="124"/>
                  <a:pt x="139" y="122"/>
                  <a:pt x="141" y="122"/>
                </a:cubicBezTo>
                <a:cubicBezTo>
                  <a:pt x="144" y="122"/>
                  <a:pt x="145" y="124"/>
                  <a:pt x="145" y="126"/>
                </a:cubicBezTo>
                <a:cubicBezTo>
                  <a:pt x="145" y="128"/>
                  <a:pt x="144" y="130"/>
                  <a:pt x="141" y="130"/>
                </a:cubicBezTo>
                <a:close/>
                <a:moveTo>
                  <a:pt x="160" y="70"/>
                </a:moveTo>
                <a:cubicBezTo>
                  <a:pt x="156" y="64"/>
                  <a:pt x="149" y="61"/>
                  <a:pt x="142" y="61"/>
                </a:cubicBezTo>
                <a:cubicBezTo>
                  <a:pt x="142" y="61"/>
                  <a:pt x="142" y="61"/>
                  <a:pt x="141" y="61"/>
                </a:cubicBezTo>
                <a:cubicBezTo>
                  <a:pt x="141" y="61"/>
                  <a:pt x="141" y="61"/>
                  <a:pt x="141" y="61"/>
                </a:cubicBezTo>
                <a:cubicBezTo>
                  <a:pt x="134" y="61"/>
                  <a:pt x="127" y="64"/>
                  <a:pt x="123" y="70"/>
                </a:cubicBezTo>
                <a:cubicBezTo>
                  <a:pt x="123" y="70"/>
                  <a:pt x="123" y="70"/>
                  <a:pt x="123" y="70"/>
                </a:cubicBezTo>
                <a:cubicBezTo>
                  <a:pt x="120" y="74"/>
                  <a:pt x="118" y="79"/>
                  <a:pt x="118" y="84"/>
                </a:cubicBezTo>
                <a:cubicBezTo>
                  <a:pt x="118" y="97"/>
                  <a:pt x="129" y="107"/>
                  <a:pt x="141" y="107"/>
                </a:cubicBezTo>
                <a:cubicBezTo>
                  <a:pt x="154" y="107"/>
                  <a:pt x="165" y="97"/>
                  <a:pt x="165" y="84"/>
                </a:cubicBezTo>
                <a:cubicBezTo>
                  <a:pt x="165" y="79"/>
                  <a:pt x="163" y="74"/>
                  <a:pt x="160" y="70"/>
                </a:cubicBezTo>
                <a:cubicBezTo>
                  <a:pt x="160" y="70"/>
                  <a:pt x="160" y="70"/>
                  <a:pt x="160" y="70"/>
                </a:cubicBezTo>
                <a:close/>
                <a:moveTo>
                  <a:pt x="134" y="65"/>
                </a:moveTo>
                <a:cubicBezTo>
                  <a:pt x="133" y="67"/>
                  <a:pt x="132" y="69"/>
                  <a:pt x="131" y="71"/>
                </a:cubicBezTo>
                <a:cubicBezTo>
                  <a:pt x="129" y="71"/>
                  <a:pt x="128" y="71"/>
                  <a:pt x="127" y="70"/>
                </a:cubicBezTo>
                <a:cubicBezTo>
                  <a:pt x="129" y="68"/>
                  <a:pt x="131" y="66"/>
                  <a:pt x="134" y="65"/>
                </a:cubicBezTo>
                <a:close/>
                <a:moveTo>
                  <a:pt x="125" y="73"/>
                </a:moveTo>
                <a:cubicBezTo>
                  <a:pt x="126" y="73"/>
                  <a:pt x="128" y="74"/>
                  <a:pt x="130" y="74"/>
                </a:cubicBezTo>
                <a:cubicBezTo>
                  <a:pt x="129" y="77"/>
                  <a:pt x="129" y="79"/>
                  <a:pt x="129" y="82"/>
                </a:cubicBezTo>
                <a:cubicBezTo>
                  <a:pt x="121" y="82"/>
                  <a:pt x="121" y="82"/>
                  <a:pt x="121" y="82"/>
                </a:cubicBezTo>
                <a:cubicBezTo>
                  <a:pt x="122" y="79"/>
                  <a:pt x="123" y="76"/>
                  <a:pt x="125" y="73"/>
                </a:cubicBezTo>
                <a:close/>
                <a:moveTo>
                  <a:pt x="124" y="94"/>
                </a:moveTo>
                <a:cubicBezTo>
                  <a:pt x="123" y="92"/>
                  <a:pt x="122" y="89"/>
                  <a:pt x="121" y="85"/>
                </a:cubicBezTo>
                <a:cubicBezTo>
                  <a:pt x="129" y="85"/>
                  <a:pt x="129" y="85"/>
                  <a:pt x="129" y="85"/>
                </a:cubicBezTo>
                <a:cubicBezTo>
                  <a:pt x="129" y="88"/>
                  <a:pt x="129" y="91"/>
                  <a:pt x="130" y="93"/>
                </a:cubicBezTo>
                <a:cubicBezTo>
                  <a:pt x="128" y="93"/>
                  <a:pt x="126" y="94"/>
                  <a:pt x="124" y="94"/>
                </a:cubicBezTo>
                <a:close/>
                <a:moveTo>
                  <a:pt x="126" y="97"/>
                </a:moveTo>
                <a:cubicBezTo>
                  <a:pt x="128" y="97"/>
                  <a:pt x="129" y="96"/>
                  <a:pt x="131" y="96"/>
                </a:cubicBezTo>
                <a:cubicBezTo>
                  <a:pt x="132" y="98"/>
                  <a:pt x="133" y="101"/>
                  <a:pt x="134" y="103"/>
                </a:cubicBezTo>
                <a:cubicBezTo>
                  <a:pt x="131" y="101"/>
                  <a:pt x="128" y="99"/>
                  <a:pt x="126" y="97"/>
                </a:cubicBezTo>
                <a:close/>
                <a:moveTo>
                  <a:pt x="140" y="104"/>
                </a:moveTo>
                <a:cubicBezTo>
                  <a:pt x="137" y="103"/>
                  <a:pt x="135" y="100"/>
                  <a:pt x="134" y="95"/>
                </a:cubicBezTo>
                <a:cubicBezTo>
                  <a:pt x="136" y="95"/>
                  <a:pt x="138" y="95"/>
                  <a:pt x="140" y="95"/>
                </a:cubicBezTo>
                <a:lnTo>
                  <a:pt x="140" y="104"/>
                </a:lnTo>
                <a:close/>
                <a:moveTo>
                  <a:pt x="140" y="92"/>
                </a:moveTo>
                <a:cubicBezTo>
                  <a:pt x="138" y="92"/>
                  <a:pt x="135" y="92"/>
                  <a:pt x="133" y="92"/>
                </a:cubicBezTo>
                <a:cubicBezTo>
                  <a:pt x="132" y="90"/>
                  <a:pt x="132" y="88"/>
                  <a:pt x="132" y="85"/>
                </a:cubicBezTo>
                <a:cubicBezTo>
                  <a:pt x="140" y="85"/>
                  <a:pt x="140" y="85"/>
                  <a:pt x="140" y="85"/>
                </a:cubicBezTo>
                <a:lnTo>
                  <a:pt x="140" y="92"/>
                </a:lnTo>
                <a:close/>
                <a:moveTo>
                  <a:pt x="140" y="82"/>
                </a:moveTo>
                <a:cubicBezTo>
                  <a:pt x="132" y="82"/>
                  <a:pt x="132" y="82"/>
                  <a:pt x="132" y="82"/>
                </a:cubicBezTo>
                <a:cubicBezTo>
                  <a:pt x="132" y="80"/>
                  <a:pt x="132" y="77"/>
                  <a:pt x="133" y="75"/>
                </a:cubicBezTo>
                <a:cubicBezTo>
                  <a:pt x="135" y="75"/>
                  <a:pt x="138" y="75"/>
                  <a:pt x="140" y="76"/>
                </a:cubicBezTo>
                <a:lnTo>
                  <a:pt x="140" y="82"/>
                </a:lnTo>
                <a:close/>
                <a:moveTo>
                  <a:pt x="140" y="73"/>
                </a:moveTo>
                <a:cubicBezTo>
                  <a:pt x="138" y="72"/>
                  <a:pt x="136" y="72"/>
                  <a:pt x="134" y="72"/>
                </a:cubicBezTo>
                <a:cubicBezTo>
                  <a:pt x="135" y="68"/>
                  <a:pt x="137" y="65"/>
                  <a:pt x="140" y="64"/>
                </a:cubicBezTo>
                <a:lnTo>
                  <a:pt x="140" y="73"/>
                </a:lnTo>
                <a:close/>
                <a:moveTo>
                  <a:pt x="156" y="70"/>
                </a:moveTo>
                <a:cubicBezTo>
                  <a:pt x="155" y="71"/>
                  <a:pt x="154" y="71"/>
                  <a:pt x="152" y="71"/>
                </a:cubicBezTo>
                <a:cubicBezTo>
                  <a:pt x="151" y="69"/>
                  <a:pt x="150" y="67"/>
                  <a:pt x="149" y="65"/>
                </a:cubicBezTo>
                <a:cubicBezTo>
                  <a:pt x="152" y="66"/>
                  <a:pt x="154" y="68"/>
                  <a:pt x="156" y="70"/>
                </a:cubicBezTo>
                <a:close/>
                <a:moveTo>
                  <a:pt x="143" y="64"/>
                </a:moveTo>
                <a:cubicBezTo>
                  <a:pt x="145" y="65"/>
                  <a:pt x="148" y="68"/>
                  <a:pt x="149" y="72"/>
                </a:cubicBezTo>
                <a:cubicBezTo>
                  <a:pt x="147" y="72"/>
                  <a:pt x="145" y="72"/>
                  <a:pt x="143" y="73"/>
                </a:cubicBezTo>
                <a:lnTo>
                  <a:pt x="143" y="64"/>
                </a:lnTo>
                <a:close/>
                <a:moveTo>
                  <a:pt x="143" y="76"/>
                </a:moveTo>
                <a:cubicBezTo>
                  <a:pt x="145" y="75"/>
                  <a:pt x="148" y="75"/>
                  <a:pt x="150" y="75"/>
                </a:cubicBezTo>
                <a:cubicBezTo>
                  <a:pt x="151" y="77"/>
                  <a:pt x="151" y="80"/>
                  <a:pt x="151" y="82"/>
                </a:cubicBezTo>
                <a:cubicBezTo>
                  <a:pt x="143" y="82"/>
                  <a:pt x="143" y="82"/>
                  <a:pt x="143" y="82"/>
                </a:cubicBezTo>
                <a:lnTo>
                  <a:pt x="143" y="76"/>
                </a:lnTo>
                <a:close/>
                <a:moveTo>
                  <a:pt x="143" y="85"/>
                </a:moveTo>
                <a:cubicBezTo>
                  <a:pt x="151" y="85"/>
                  <a:pt x="151" y="85"/>
                  <a:pt x="151" y="85"/>
                </a:cubicBezTo>
                <a:cubicBezTo>
                  <a:pt x="151" y="88"/>
                  <a:pt x="151" y="90"/>
                  <a:pt x="150" y="92"/>
                </a:cubicBezTo>
                <a:cubicBezTo>
                  <a:pt x="148" y="92"/>
                  <a:pt x="145" y="92"/>
                  <a:pt x="143" y="92"/>
                </a:cubicBezTo>
                <a:lnTo>
                  <a:pt x="143" y="85"/>
                </a:lnTo>
                <a:close/>
                <a:moveTo>
                  <a:pt x="143" y="104"/>
                </a:moveTo>
                <a:cubicBezTo>
                  <a:pt x="143" y="95"/>
                  <a:pt x="143" y="95"/>
                  <a:pt x="143" y="95"/>
                </a:cubicBezTo>
                <a:cubicBezTo>
                  <a:pt x="145" y="95"/>
                  <a:pt x="147" y="95"/>
                  <a:pt x="149" y="95"/>
                </a:cubicBezTo>
                <a:cubicBezTo>
                  <a:pt x="148" y="100"/>
                  <a:pt x="146" y="103"/>
                  <a:pt x="143" y="104"/>
                </a:cubicBezTo>
                <a:close/>
                <a:moveTo>
                  <a:pt x="149" y="103"/>
                </a:moveTo>
                <a:cubicBezTo>
                  <a:pt x="150" y="101"/>
                  <a:pt x="151" y="98"/>
                  <a:pt x="152" y="96"/>
                </a:cubicBezTo>
                <a:cubicBezTo>
                  <a:pt x="154" y="96"/>
                  <a:pt x="155" y="97"/>
                  <a:pt x="157" y="97"/>
                </a:cubicBezTo>
                <a:cubicBezTo>
                  <a:pt x="155" y="99"/>
                  <a:pt x="152" y="101"/>
                  <a:pt x="149" y="103"/>
                </a:cubicBezTo>
                <a:close/>
                <a:moveTo>
                  <a:pt x="159" y="94"/>
                </a:moveTo>
                <a:cubicBezTo>
                  <a:pt x="157" y="94"/>
                  <a:pt x="155" y="93"/>
                  <a:pt x="153" y="93"/>
                </a:cubicBezTo>
                <a:cubicBezTo>
                  <a:pt x="154" y="91"/>
                  <a:pt x="154" y="88"/>
                  <a:pt x="154" y="85"/>
                </a:cubicBezTo>
                <a:cubicBezTo>
                  <a:pt x="162" y="85"/>
                  <a:pt x="162" y="85"/>
                  <a:pt x="162" y="85"/>
                </a:cubicBezTo>
                <a:cubicBezTo>
                  <a:pt x="161" y="89"/>
                  <a:pt x="160" y="92"/>
                  <a:pt x="159" y="94"/>
                </a:cubicBezTo>
                <a:close/>
                <a:moveTo>
                  <a:pt x="154" y="82"/>
                </a:moveTo>
                <a:cubicBezTo>
                  <a:pt x="154" y="79"/>
                  <a:pt x="154" y="77"/>
                  <a:pt x="153" y="74"/>
                </a:cubicBezTo>
                <a:cubicBezTo>
                  <a:pt x="155" y="74"/>
                  <a:pt x="157" y="73"/>
                  <a:pt x="158" y="73"/>
                </a:cubicBezTo>
                <a:cubicBezTo>
                  <a:pt x="160" y="76"/>
                  <a:pt x="161" y="79"/>
                  <a:pt x="162" y="82"/>
                </a:cubicBezTo>
                <a:lnTo>
                  <a:pt x="154" y="82"/>
                </a:lnTo>
                <a:close/>
                <a:moveTo>
                  <a:pt x="117" y="38"/>
                </a:moveTo>
                <a:cubicBezTo>
                  <a:pt x="122" y="38"/>
                  <a:pt x="122" y="38"/>
                  <a:pt x="122" y="38"/>
                </a:cubicBezTo>
                <a:cubicBezTo>
                  <a:pt x="122" y="40"/>
                  <a:pt x="124" y="42"/>
                  <a:pt x="127" y="42"/>
                </a:cubicBezTo>
                <a:cubicBezTo>
                  <a:pt x="129" y="42"/>
                  <a:pt x="131" y="40"/>
                  <a:pt x="132" y="38"/>
                </a:cubicBezTo>
                <a:cubicBezTo>
                  <a:pt x="166" y="38"/>
                  <a:pt x="166" y="38"/>
                  <a:pt x="166" y="38"/>
                </a:cubicBezTo>
                <a:cubicBezTo>
                  <a:pt x="167" y="38"/>
                  <a:pt x="168" y="37"/>
                  <a:pt x="168" y="36"/>
                </a:cubicBezTo>
                <a:cubicBezTo>
                  <a:pt x="168" y="36"/>
                  <a:pt x="167" y="35"/>
                  <a:pt x="166" y="35"/>
                </a:cubicBezTo>
                <a:cubicBezTo>
                  <a:pt x="132" y="35"/>
                  <a:pt x="132" y="35"/>
                  <a:pt x="132" y="35"/>
                </a:cubicBezTo>
                <a:cubicBezTo>
                  <a:pt x="131" y="33"/>
                  <a:pt x="129" y="31"/>
                  <a:pt x="127" y="31"/>
                </a:cubicBezTo>
                <a:cubicBezTo>
                  <a:pt x="124" y="31"/>
                  <a:pt x="122" y="33"/>
                  <a:pt x="122" y="35"/>
                </a:cubicBezTo>
                <a:cubicBezTo>
                  <a:pt x="117" y="35"/>
                  <a:pt x="117" y="35"/>
                  <a:pt x="117" y="35"/>
                </a:cubicBezTo>
                <a:cubicBezTo>
                  <a:pt x="116" y="35"/>
                  <a:pt x="115" y="36"/>
                  <a:pt x="115" y="36"/>
                </a:cubicBezTo>
                <a:cubicBezTo>
                  <a:pt x="115" y="37"/>
                  <a:pt x="116" y="38"/>
                  <a:pt x="117" y="38"/>
                </a:cubicBezTo>
                <a:close/>
                <a:moveTo>
                  <a:pt x="127" y="34"/>
                </a:moveTo>
                <a:cubicBezTo>
                  <a:pt x="128" y="34"/>
                  <a:pt x="129" y="35"/>
                  <a:pt x="129" y="36"/>
                </a:cubicBezTo>
                <a:cubicBezTo>
                  <a:pt x="129" y="38"/>
                  <a:pt x="128" y="39"/>
                  <a:pt x="127" y="39"/>
                </a:cubicBezTo>
                <a:cubicBezTo>
                  <a:pt x="126" y="39"/>
                  <a:pt x="124" y="38"/>
                  <a:pt x="124" y="36"/>
                </a:cubicBezTo>
                <a:cubicBezTo>
                  <a:pt x="124" y="35"/>
                  <a:pt x="126" y="34"/>
                  <a:pt x="127" y="34"/>
                </a:cubicBezTo>
                <a:close/>
                <a:moveTo>
                  <a:pt x="117" y="54"/>
                </a:moveTo>
                <a:cubicBezTo>
                  <a:pt x="136" y="54"/>
                  <a:pt x="136" y="54"/>
                  <a:pt x="136" y="54"/>
                </a:cubicBezTo>
                <a:cubicBezTo>
                  <a:pt x="137" y="56"/>
                  <a:pt x="139" y="58"/>
                  <a:pt x="141" y="58"/>
                </a:cubicBezTo>
                <a:cubicBezTo>
                  <a:pt x="144" y="58"/>
                  <a:pt x="146" y="56"/>
                  <a:pt x="147" y="54"/>
                </a:cubicBezTo>
                <a:cubicBezTo>
                  <a:pt x="166" y="54"/>
                  <a:pt x="166" y="54"/>
                  <a:pt x="166" y="54"/>
                </a:cubicBezTo>
                <a:cubicBezTo>
                  <a:pt x="167" y="54"/>
                  <a:pt x="168" y="53"/>
                  <a:pt x="168" y="52"/>
                </a:cubicBezTo>
                <a:cubicBezTo>
                  <a:pt x="168" y="51"/>
                  <a:pt x="167" y="51"/>
                  <a:pt x="166" y="51"/>
                </a:cubicBezTo>
                <a:cubicBezTo>
                  <a:pt x="147" y="51"/>
                  <a:pt x="147" y="51"/>
                  <a:pt x="147" y="51"/>
                </a:cubicBezTo>
                <a:cubicBezTo>
                  <a:pt x="146" y="49"/>
                  <a:pt x="144" y="47"/>
                  <a:pt x="141" y="47"/>
                </a:cubicBezTo>
                <a:cubicBezTo>
                  <a:pt x="139" y="47"/>
                  <a:pt x="137" y="49"/>
                  <a:pt x="136" y="51"/>
                </a:cubicBezTo>
                <a:cubicBezTo>
                  <a:pt x="117" y="51"/>
                  <a:pt x="117" y="51"/>
                  <a:pt x="117" y="51"/>
                </a:cubicBezTo>
                <a:cubicBezTo>
                  <a:pt x="116" y="51"/>
                  <a:pt x="115" y="51"/>
                  <a:pt x="115" y="52"/>
                </a:cubicBezTo>
                <a:cubicBezTo>
                  <a:pt x="115" y="53"/>
                  <a:pt x="116" y="54"/>
                  <a:pt x="117" y="54"/>
                </a:cubicBezTo>
                <a:close/>
                <a:moveTo>
                  <a:pt x="141" y="50"/>
                </a:moveTo>
                <a:cubicBezTo>
                  <a:pt x="143" y="50"/>
                  <a:pt x="144" y="51"/>
                  <a:pt x="144" y="52"/>
                </a:cubicBezTo>
                <a:cubicBezTo>
                  <a:pt x="144" y="54"/>
                  <a:pt x="143" y="55"/>
                  <a:pt x="141" y="55"/>
                </a:cubicBezTo>
                <a:cubicBezTo>
                  <a:pt x="140" y="55"/>
                  <a:pt x="139" y="54"/>
                  <a:pt x="139" y="52"/>
                </a:cubicBezTo>
                <a:cubicBezTo>
                  <a:pt x="139" y="51"/>
                  <a:pt x="140" y="50"/>
                  <a:pt x="141" y="50"/>
                </a:cubicBezTo>
                <a:close/>
                <a:moveTo>
                  <a:pt x="130" y="13"/>
                </a:moveTo>
                <a:cubicBezTo>
                  <a:pt x="145" y="13"/>
                  <a:pt x="145" y="13"/>
                  <a:pt x="145" y="13"/>
                </a:cubicBezTo>
                <a:cubicBezTo>
                  <a:pt x="146" y="13"/>
                  <a:pt x="147" y="12"/>
                  <a:pt x="147" y="11"/>
                </a:cubicBezTo>
                <a:cubicBezTo>
                  <a:pt x="147" y="10"/>
                  <a:pt x="146" y="10"/>
                  <a:pt x="145" y="10"/>
                </a:cubicBezTo>
                <a:cubicBezTo>
                  <a:pt x="130" y="10"/>
                  <a:pt x="130" y="10"/>
                  <a:pt x="130" y="10"/>
                </a:cubicBezTo>
                <a:cubicBezTo>
                  <a:pt x="129" y="10"/>
                  <a:pt x="129" y="10"/>
                  <a:pt x="129" y="11"/>
                </a:cubicBezTo>
                <a:cubicBezTo>
                  <a:pt x="129" y="12"/>
                  <a:pt x="129" y="13"/>
                  <a:pt x="130" y="13"/>
                </a:cubicBezTo>
                <a:close/>
                <a:moveTo>
                  <a:pt x="174" y="18"/>
                </a:moveTo>
                <a:cubicBezTo>
                  <a:pt x="109" y="18"/>
                  <a:pt x="109" y="18"/>
                  <a:pt x="109" y="18"/>
                </a:cubicBezTo>
                <a:cubicBezTo>
                  <a:pt x="108" y="18"/>
                  <a:pt x="108" y="19"/>
                  <a:pt x="108" y="20"/>
                </a:cubicBezTo>
                <a:cubicBezTo>
                  <a:pt x="108" y="113"/>
                  <a:pt x="108" y="113"/>
                  <a:pt x="108" y="113"/>
                </a:cubicBezTo>
                <a:cubicBezTo>
                  <a:pt x="108" y="113"/>
                  <a:pt x="108" y="114"/>
                  <a:pt x="109" y="114"/>
                </a:cubicBezTo>
                <a:cubicBezTo>
                  <a:pt x="174" y="114"/>
                  <a:pt x="174" y="114"/>
                  <a:pt x="174" y="114"/>
                </a:cubicBezTo>
                <a:cubicBezTo>
                  <a:pt x="175" y="114"/>
                  <a:pt x="175" y="113"/>
                  <a:pt x="175" y="113"/>
                </a:cubicBezTo>
                <a:cubicBezTo>
                  <a:pt x="175" y="20"/>
                  <a:pt x="175" y="20"/>
                  <a:pt x="175" y="20"/>
                </a:cubicBezTo>
                <a:cubicBezTo>
                  <a:pt x="175" y="19"/>
                  <a:pt x="175" y="18"/>
                  <a:pt x="174" y="18"/>
                </a:cubicBezTo>
                <a:close/>
                <a:moveTo>
                  <a:pt x="172" y="111"/>
                </a:moveTo>
                <a:cubicBezTo>
                  <a:pt x="111" y="111"/>
                  <a:pt x="111" y="111"/>
                  <a:pt x="111" y="111"/>
                </a:cubicBezTo>
                <a:cubicBezTo>
                  <a:pt x="111" y="21"/>
                  <a:pt x="111" y="21"/>
                  <a:pt x="111" y="21"/>
                </a:cubicBezTo>
                <a:cubicBezTo>
                  <a:pt x="172" y="21"/>
                  <a:pt x="172" y="21"/>
                  <a:pt x="172" y="21"/>
                </a:cubicBezTo>
                <a:lnTo>
                  <a:pt x="172"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GB"/>
          </a:p>
        </p:txBody>
      </p:sp>
      <p:sp>
        <p:nvSpPr>
          <p:cNvPr id="95" name="Rectangle 65"/>
          <p:cNvSpPr/>
          <p:nvPr>
            <p:custDataLst>
              <p:tags r:id="rId22"/>
            </p:custDataLst>
          </p:nvPr>
        </p:nvSpPr>
        <p:spPr>
          <a:xfrm>
            <a:off x="1785893" y="5376747"/>
            <a:ext cx="2597758" cy="615950"/>
          </a:xfrm>
          <a:prstGeom prst="rect">
            <a:avLst/>
          </a:prstGeom>
        </p:spPr>
        <p:txBody>
          <a:bodyPr wrap="square">
            <a:spAutoFit/>
          </a:bodyPr>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分账管理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结算管理</a:t>
            </a:r>
            <a:endParaRPr lang="zh-CN" altLang="en-US" sz="1000" dirty="0" smtClean="0">
              <a:solidFill>
                <a:schemeClr val="tx1"/>
              </a:solidFill>
              <a:latin typeface="微软雅黑" panose="020B0503020204020204" pitchFamily="34" charset="-122"/>
              <a:ea typeface="微软雅黑" panose="020B0503020204020204" pitchFamily="34" charset="-122"/>
            </a:endParaRPr>
          </a:p>
          <a:p>
            <a:pPr marL="114300" lvl="1" indent="-114300">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余额管理</a:t>
            </a:r>
            <a:endParaRPr lang="zh-CN" altLang="en-US" sz="1000" dirty="0" smtClean="0">
              <a:solidFill>
                <a:schemeClr val="tx1"/>
              </a:solidFill>
              <a:latin typeface="微软雅黑" panose="020B0503020204020204" pitchFamily="34" charset="-122"/>
              <a:ea typeface="微软雅黑" panose="020B0503020204020204" pitchFamily="34" charset="-122"/>
              <a:cs typeface="Lato" panose="020F0502020204030203" pitchFamily="34" charset="0"/>
              <a:sym typeface="+mn-ea"/>
            </a:endParaRPr>
          </a:p>
        </p:txBody>
      </p:sp>
      <p:sp>
        <p:nvSpPr>
          <p:cNvPr id="96" name="文本框 95"/>
          <p:cNvSpPr txBox="1"/>
          <p:nvPr/>
        </p:nvSpPr>
        <p:spPr>
          <a:xfrm>
            <a:off x="9805670" y="2780665"/>
            <a:ext cx="1283335" cy="1356995"/>
          </a:xfrm>
          <a:prstGeom prst="rect">
            <a:avLst/>
          </a:prstGeom>
          <a:noFill/>
        </p:spPr>
        <p:txBody>
          <a:bodyPr wrap="square" rtlCol="0" anchor="t">
            <a:spAutoFit/>
          </a:bodyPr>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会员管理</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储值积分</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卡券管理</a:t>
            </a:r>
            <a:endParaRPr lang="zh-CN" altLang="en-US" sz="1000" dirty="0" smtClean="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营销活动</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数字导购</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商城营销</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物业停车</a:t>
            </a:r>
            <a:endParaRPr lang="zh-CN" altLang="en-US" sz="1000" dirty="0" smtClean="0">
              <a:solidFill>
                <a:schemeClr val="tx1"/>
              </a:solidFill>
              <a:latin typeface="微软雅黑" panose="020B0503020204020204" pitchFamily="34" charset="-122"/>
              <a:ea typeface="微软雅黑" panose="020B0503020204020204" pitchFamily="34" charset="-122"/>
              <a:sym typeface="+mn-ea"/>
            </a:endParaRPr>
          </a:p>
        </p:txBody>
      </p:sp>
      <p:sp>
        <p:nvSpPr>
          <p:cNvPr id="97" name="文本框 96"/>
          <p:cNvSpPr txBox="1"/>
          <p:nvPr/>
        </p:nvSpPr>
        <p:spPr>
          <a:xfrm>
            <a:off x="9805670" y="5488940"/>
            <a:ext cx="1570990" cy="800735"/>
          </a:xfrm>
          <a:prstGeom prst="rect">
            <a:avLst/>
          </a:prstGeom>
          <a:noFill/>
        </p:spPr>
        <p:txBody>
          <a:bodyPr wrap="square" rtlCol="0" anchor="t">
            <a:spAutoFit/>
          </a:bodyPr>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交易查询</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业务统计</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a:solidFill>
                  <a:schemeClr val="tx1"/>
                </a:solidFill>
                <a:latin typeface="微软雅黑" panose="020B0503020204020204" pitchFamily="34" charset="-122"/>
                <a:ea typeface="微软雅黑" panose="020B0503020204020204" pitchFamily="34" charset="-122"/>
                <a:sym typeface="+mn-ea"/>
              </a:rPr>
              <a:t>数据报表</a:t>
            </a:r>
            <a:endParaRPr lang="zh-CN" altLang="en-US" sz="1000" dirty="0">
              <a:solidFill>
                <a:schemeClr val="tx1"/>
              </a:solidFill>
              <a:latin typeface="微软雅黑" panose="020B0503020204020204" pitchFamily="34" charset="-122"/>
              <a:ea typeface="微软雅黑" panose="020B0503020204020204" pitchFamily="34" charset="-122"/>
            </a:endParaRPr>
          </a:p>
          <a:p>
            <a:pPr marL="114300" lvl="1" indent="-114300" algn="l">
              <a:lnSpc>
                <a:spcPct val="100000"/>
              </a:lnSpc>
              <a:spcBef>
                <a:spcPct val="0"/>
              </a:spcBef>
              <a:spcAft>
                <a:spcPct val="15000"/>
              </a:spcAft>
              <a:buChar char="•"/>
            </a:pPr>
            <a:r>
              <a:rPr lang="zh-CN" altLang="en-US" sz="1000" dirty="0" smtClean="0">
                <a:solidFill>
                  <a:schemeClr val="tx1"/>
                </a:solidFill>
                <a:latin typeface="微软雅黑" panose="020B0503020204020204" pitchFamily="34" charset="-122"/>
                <a:ea typeface="微软雅黑" panose="020B0503020204020204" pitchFamily="34" charset="-122"/>
                <a:sym typeface="+mn-ea"/>
              </a:rPr>
              <a:t>营销分析</a:t>
            </a:r>
            <a:endParaRPr lang="zh-CN" altLang="en-US" sz="1000" dirty="0" smtClean="0">
              <a:solidFill>
                <a:schemeClr val="tx1"/>
              </a:solidFill>
              <a:latin typeface="微软雅黑" panose="020B0503020204020204" pitchFamily="34" charset="-122"/>
              <a:ea typeface="微软雅黑" panose="020B0503020204020204" pitchFamily="34" charset="-122"/>
              <a:sym typeface="+mn-ea"/>
            </a:endParaRPr>
          </a:p>
        </p:txBody>
      </p:sp>
      <p:grpSp>
        <p:nvGrpSpPr>
          <p:cNvPr id="100" name="组合 99"/>
          <p:cNvGrpSpPr/>
          <p:nvPr/>
        </p:nvGrpSpPr>
        <p:grpSpPr>
          <a:xfrm>
            <a:off x="3331210" y="3125470"/>
            <a:ext cx="1111250" cy="1927225"/>
            <a:chOff x="1220985" y="1521392"/>
            <a:chExt cx="2659149" cy="4237847"/>
          </a:xfrm>
        </p:grpSpPr>
        <p:pic>
          <p:nvPicPr>
            <p:cNvPr id="102" name="图片 101"/>
            <p:cNvPicPr>
              <a:picLocks noChangeAspect="1"/>
            </p:cNvPicPr>
            <p:nvPr>
              <p:custDataLst>
                <p:tags r:id="rId23"/>
              </p:custDataLst>
            </p:nvPr>
          </p:nvPicPr>
          <p:blipFill>
            <a:blip r:embed="rId24" cstate="print"/>
            <a:stretch>
              <a:fillRect/>
            </a:stretch>
          </p:blipFill>
          <p:spPr>
            <a:xfrm>
              <a:off x="1220985" y="1521392"/>
              <a:ext cx="2659149" cy="4237847"/>
            </a:xfrm>
            <a:prstGeom prst="rect">
              <a:avLst/>
            </a:prstGeom>
          </p:spPr>
        </p:pic>
        <p:pic>
          <p:nvPicPr>
            <p:cNvPr id="103" name="图片 102"/>
            <p:cNvPicPr>
              <a:picLocks noChangeAspect="1"/>
            </p:cNvPicPr>
            <p:nvPr>
              <p:custDataLst>
                <p:tags r:id="rId25"/>
              </p:custDataLst>
            </p:nvPr>
          </p:nvPicPr>
          <p:blipFill rotWithShape="1">
            <a:blip r:embed="rId26" cstate="print">
              <a:extLst>
                <a:ext uri="{28A0092B-C50C-407E-A947-70E740481C1C}">
                  <a14:useLocalDpi xmlns:a14="http://schemas.microsoft.com/office/drawing/2010/main" val="0"/>
                </a:ext>
              </a:extLst>
            </a:blip>
            <a:srcRect t="11085" b="8295"/>
            <a:stretch>
              <a:fillRect/>
            </a:stretch>
          </p:blipFill>
          <p:spPr>
            <a:xfrm>
              <a:off x="1627012" y="1962550"/>
              <a:ext cx="1834394" cy="3202226"/>
            </a:xfrm>
            <a:prstGeom prst="rect">
              <a:avLst/>
            </a:prstGeom>
            <a:solidFill>
              <a:srgbClr val="68BC26"/>
            </a:solidFill>
            <a:effectLst/>
          </p:spPr>
        </p:pic>
      </p:grpSp>
      <p:pic>
        <p:nvPicPr>
          <p:cNvPr id="2051" name="Picture 3"/>
          <p:cNvPicPr>
            <a:picLocks noChangeAspect="1" noChangeArrowheads="1"/>
          </p:cNvPicPr>
          <p:nvPr>
            <p:custDataLst>
              <p:tags r:id="rId27"/>
            </p:custDataLst>
          </p:nvPr>
        </p:nvPicPr>
        <p:blipFill>
          <a:blip r:embed="rId28" cstate="print"/>
          <a:srcRect/>
          <a:stretch>
            <a:fillRect/>
          </a:stretch>
        </p:blipFill>
        <p:spPr bwMode="auto">
          <a:xfrm>
            <a:off x="3483610" y="3311525"/>
            <a:ext cx="792000" cy="14957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客户案例</a:t>
            </a:r>
            <a:endParaRPr lang="en-US" altLang="zh-CN" dirty="0"/>
          </a:p>
        </p:txBody>
      </p:sp>
      <p:sp>
        <p:nvSpPr>
          <p:cNvPr id="55" name="Google Shape;1116;p75"/>
          <p:cNvSpPr/>
          <p:nvPr>
            <p:custDataLst>
              <p:tags r:id="rId1"/>
            </p:custDataLst>
          </p:nvPr>
        </p:nvSpPr>
        <p:spPr>
          <a:xfrm>
            <a:off x="743470" y="1732699"/>
            <a:ext cx="6803989" cy="208800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2"/>
            </p:custDataLst>
          </p:nvPr>
        </p:nvSpPr>
        <p:spPr>
          <a:xfrm>
            <a:off x="743470" y="1732920"/>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案例介绍</a:t>
            </a:r>
            <a:endParaRPr kumimoji="1" lang="en-US" sz="1400">
              <a:latin typeface="微软雅黑" panose="020B0503020204020204" pitchFamily="34" charset="-122"/>
              <a:ea typeface="微软雅黑" panose="020B0503020204020204" pitchFamily="34" charset="-122"/>
            </a:endParaRPr>
          </a:p>
        </p:txBody>
      </p:sp>
      <p:sp>
        <p:nvSpPr>
          <p:cNvPr id="47" name="文本框 46"/>
          <p:cNvSpPr txBox="1"/>
          <p:nvPr>
            <p:custDataLst>
              <p:tags r:id="rId3"/>
            </p:custDataLst>
          </p:nvPr>
        </p:nvSpPr>
        <p:spPr>
          <a:xfrm>
            <a:off x="948250" y="2174499"/>
            <a:ext cx="6408000" cy="1168910"/>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开开华彩是一家中关村认证的高新技术企业，致力于为用户提供前沿丰富的在线学习体验。其课程内容不仅涵盖书法、国画等传统艺术，还延伸至声乐、钢琴、萨克斯等中西方文化领域，已成为一个全方位、多层次的老年人学习平台。平台针对中老年兴趣培养分层教学需求和“线下门店现场授课</a:t>
            </a:r>
            <a:r>
              <a:rPr lang="en-US" altLang="zh-CN" sz="1200"/>
              <a:t>+</a:t>
            </a:r>
            <a:r>
              <a:rPr lang="zh-CN" altLang="en-US" sz="1200"/>
              <a:t>网络平台线上授课”的双层教学模式。</a:t>
            </a:r>
            <a:endParaRPr lang="zh-CN" altLang="en-US" sz="1200"/>
          </a:p>
        </p:txBody>
      </p:sp>
      <p:sp>
        <p:nvSpPr>
          <p:cNvPr id="71" name="Google Shape;1116;p75"/>
          <p:cNvSpPr/>
          <p:nvPr>
            <p:custDataLst>
              <p:tags r:id="rId4"/>
            </p:custDataLst>
          </p:nvPr>
        </p:nvSpPr>
        <p:spPr>
          <a:xfrm>
            <a:off x="743470" y="4129390"/>
            <a:ext cx="6803989" cy="208800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5"/>
            </p:custDataLst>
          </p:nvPr>
        </p:nvSpPr>
        <p:spPr>
          <a:xfrm>
            <a:off x="743470" y="4129611"/>
            <a:ext cx="1080000" cy="360000"/>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解决方案</a:t>
            </a:r>
            <a:endParaRPr kumimoji="1" lang="en-US" sz="1400">
              <a:latin typeface="微软雅黑" panose="020B0503020204020204" pitchFamily="34" charset="-122"/>
              <a:ea typeface="微软雅黑" panose="020B0503020204020204" pitchFamily="34" charset="-122"/>
            </a:endParaRPr>
          </a:p>
        </p:txBody>
      </p:sp>
      <p:sp>
        <p:nvSpPr>
          <p:cNvPr id="73" name="文本框 72"/>
          <p:cNvSpPr txBox="1"/>
          <p:nvPr>
            <p:custDataLst>
              <p:tags r:id="rId6"/>
            </p:custDataLst>
          </p:nvPr>
        </p:nvSpPr>
        <p:spPr>
          <a:xfrm>
            <a:off x="948250" y="4600795"/>
            <a:ext cx="6408000" cy="1168910"/>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a:t>满足老年人线上、线下购买老年学员订单课程，通过各类综合微信、支付宝支付后通过分账方到平台方和加盟商，实现订单核算分账的支付问题</a:t>
            </a:r>
            <a:endParaRPr lang="zh-CN" altLang="en-US" sz="1200"/>
          </a:p>
          <a:p>
            <a:endParaRPr lang="zh-CN" altLang="en-US" sz="1200"/>
          </a:p>
          <a:p>
            <a:r>
              <a:rPr lang="zh-CN" altLang="en-US" sz="1200"/>
              <a:t>解决待清算多日留存资金合规问题，可以实现资金管理，对多参与方资金账期结算</a:t>
            </a:r>
            <a:endParaRPr lang="zh-CN" altLang="en-US" sz="1200"/>
          </a:p>
        </p:txBody>
      </p:sp>
      <p:grpSp>
        <p:nvGrpSpPr>
          <p:cNvPr id="7" name="组合 6"/>
          <p:cNvGrpSpPr/>
          <p:nvPr/>
        </p:nvGrpSpPr>
        <p:grpSpPr>
          <a:xfrm>
            <a:off x="9216054" y="932546"/>
            <a:ext cx="2386798" cy="4699455"/>
            <a:chOff x="4267894" y="413171"/>
            <a:chExt cx="2975434" cy="5858442"/>
          </a:xfrm>
        </p:grpSpPr>
        <p:pic>
          <p:nvPicPr>
            <p:cNvPr id="4" name="图片 3"/>
            <p:cNvPicPr>
              <a:picLocks noChangeAspect="1"/>
            </p:cNvPicPr>
            <p:nvPr>
              <p:custDataLst>
                <p:tags r:id="rId7"/>
              </p:custDataLst>
            </p:nvPr>
          </p:nvPicPr>
          <p:blipFill>
            <a:blip r:embed="rId8"/>
            <a:stretch>
              <a:fillRect/>
            </a:stretch>
          </p:blipFill>
          <p:spPr>
            <a:xfrm>
              <a:off x="4388461" y="532250"/>
              <a:ext cx="2734300" cy="5627918"/>
            </a:xfrm>
            <a:prstGeom prst="roundRect">
              <a:avLst>
                <a:gd name="adj" fmla="val 11053"/>
              </a:avLst>
            </a:prstGeom>
          </p:spPr>
        </p:pic>
        <p:pic>
          <p:nvPicPr>
            <p:cNvPr id="14" name="Picture 2" descr="查看图片"/>
            <p:cNvPicPr>
              <a:picLocks noChangeAspect="1" noChangeArrowheads="1"/>
            </p:cNvPicPr>
            <p:nvPr>
              <p:custDataLst>
                <p:tags r:id="rId9"/>
              </p:custDataLst>
            </p:nvPr>
          </p:nvPicPr>
          <p:blipFill>
            <a:blip r:embed="rId10">
              <a:extLst>
                <a:ext uri="{28A0092B-C50C-407E-A947-70E740481C1C}">
                  <a14:useLocalDpi xmlns:a14="http://schemas.microsoft.com/office/drawing/2010/main" val="0"/>
                </a:ext>
              </a:extLst>
            </a:blip>
            <a:srcRect/>
            <a:stretch>
              <a:fillRect/>
            </a:stretch>
          </p:blipFill>
          <p:spPr bwMode="auto">
            <a:xfrm>
              <a:off x="4267894" y="413171"/>
              <a:ext cx="2975434" cy="585844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组合 7"/>
          <p:cNvGrpSpPr/>
          <p:nvPr/>
        </p:nvGrpSpPr>
        <p:grpSpPr>
          <a:xfrm>
            <a:off x="7905240" y="2630935"/>
            <a:ext cx="2386798" cy="4699455"/>
            <a:chOff x="7752239" y="470922"/>
            <a:chExt cx="2975434" cy="5858442"/>
          </a:xfrm>
        </p:grpSpPr>
        <p:pic>
          <p:nvPicPr>
            <p:cNvPr id="9" name="图片 8"/>
            <p:cNvPicPr>
              <a:picLocks noChangeAspect="1"/>
            </p:cNvPicPr>
            <p:nvPr>
              <p:custDataLst>
                <p:tags r:id="rId11"/>
              </p:custDataLst>
            </p:nvPr>
          </p:nvPicPr>
          <p:blipFill>
            <a:blip r:embed="rId12"/>
            <a:stretch>
              <a:fillRect/>
            </a:stretch>
          </p:blipFill>
          <p:spPr>
            <a:xfrm>
              <a:off x="7904709" y="600261"/>
              <a:ext cx="2649815" cy="5608034"/>
            </a:xfrm>
            <a:prstGeom prst="roundRect">
              <a:avLst>
                <a:gd name="adj" fmla="val 10409"/>
              </a:avLst>
            </a:prstGeom>
          </p:spPr>
        </p:pic>
        <p:pic>
          <p:nvPicPr>
            <p:cNvPr id="11" name="Picture 2" descr="查看图片"/>
            <p:cNvPicPr>
              <a:picLocks noChangeAspect="1" noChangeArrowheads="1"/>
            </p:cNvPicPr>
            <p:nvPr>
              <p:custDataLst>
                <p:tags r:id="rId13"/>
              </p:custDataLst>
            </p:nvPr>
          </p:nvPicPr>
          <p:blipFill>
            <a:blip r:embed="rId10">
              <a:extLst>
                <a:ext uri="{28A0092B-C50C-407E-A947-70E740481C1C}">
                  <a14:useLocalDpi xmlns:a14="http://schemas.microsoft.com/office/drawing/2010/main" val="0"/>
                </a:ext>
              </a:extLst>
            </a:blip>
            <a:srcRect/>
            <a:stretch>
              <a:fillRect/>
            </a:stretch>
          </p:blipFill>
          <p:spPr bwMode="auto">
            <a:xfrm>
              <a:off x="7752239" y="470922"/>
              <a:ext cx="2975434" cy="5858442"/>
            </a:xfrm>
            <a:prstGeom prst="rect">
              <a:avLst/>
            </a:prstGeom>
            <a:noFill/>
            <a:extLst>
              <a:ext uri="{909E8E84-426E-40DD-AFC4-6F175D3DCCD1}">
                <a14:hiddenFill xmlns:a14="http://schemas.microsoft.com/office/drawing/2010/main">
                  <a:solidFill>
                    <a:srgbClr val="FFFFFF"/>
                  </a:solidFill>
                </a14:hiddenFill>
              </a:ext>
            </a:extLst>
          </p:spPr>
        </p:pic>
      </p:grpSp>
      <p:sp>
        <p:nvSpPr>
          <p:cNvPr id="10" name="Google Shape;1125;p75"/>
          <p:cNvSpPr txBox="1"/>
          <p:nvPr>
            <p:custDataLst>
              <p:tags r:id="rId14"/>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sz="1800" b="0" dirty="0"/>
              <a:t>教培行业订单核算分账</a:t>
            </a:r>
            <a:endParaRPr lang="zh-CN" altLang="en-US" sz="1800" b="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客户案例</a:t>
            </a:r>
            <a:endParaRPr lang="en-US" altLang="zh-CN" dirty="0"/>
          </a:p>
        </p:txBody>
      </p:sp>
      <p:sp>
        <p:nvSpPr>
          <p:cNvPr id="10" name="Google Shape;1125;p75"/>
          <p:cNvSpPr txBox="1"/>
          <p:nvPr>
            <p:custDataLst>
              <p:tags r:id="rId1"/>
            </p:custDataLst>
          </p:nvPr>
        </p:nvSpPr>
        <p:spPr>
          <a:xfrm>
            <a:off x="682383" y="1192388"/>
            <a:ext cx="4320000" cy="368300"/>
          </a:xfrm>
          <a:prstGeom prst="rect">
            <a:avLst/>
          </a:prstGeom>
          <a:noFill/>
        </p:spPr>
        <p:txBody>
          <a:bodyPr wrap="square" anchor="ctr" anchorCtr="0">
            <a:spAutoFit/>
          </a:bodyPr>
          <a:lstStyle>
            <a:defPPr>
              <a:defRPr lang="zh-CN"/>
            </a:defPPr>
            <a:lvl1pPr>
              <a:defRPr sz="2400" b="1">
                <a:latin typeface="微软雅黑" panose="020B0503020204020204" pitchFamily="34" charset="-122"/>
                <a:ea typeface="微软雅黑" panose="020B0503020204020204" pitchFamily="34" charset="-122"/>
              </a:defRPr>
            </a:lvl1pPr>
          </a:lstStyle>
          <a:p>
            <a:r>
              <a:rPr lang="zh-CN" altLang="en-US" sz="1800" b="0" dirty="0"/>
              <a:t>集团连锁线上线下收款及资金</a:t>
            </a:r>
            <a:r>
              <a:rPr lang="zh-CN" altLang="en-US" sz="1800" b="0" dirty="0"/>
              <a:t>管理</a:t>
            </a:r>
            <a:endParaRPr lang="zh-CN" altLang="en-US" sz="1800" b="0" dirty="0"/>
          </a:p>
        </p:txBody>
      </p:sp>
      <p:sp>
        <p:nvSpPr>
          <p:cNvPr id="55" name="Google Shape;1116;p75"/>
          <p:cNvSpPr/>
          <p:nvPr>
            <p:custDataLst>
              <p:tags r:id="rId2"/>
            </p:custDataLst>
          </p:nvPr>
        </p:nvSpPr>
        <p:spPr>
          <a:xfrm>
            <a:off x="743585" y="1621155"/>
            <a:ext cx="6664325" cy="1345565"/>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54" name="任意多边形: 形状 66"/>
          <p:cNvSpPr/>
          <p:nvPr>
            <p:custDataLst>
              <p:tags r:id="rId3"/>
            </p:custDataLst>
          </p:nvPr>
        </p:nvSpPr>
        <p:spPr>
          <a:xfrm>
            <a:off x="743470" y="1621160"/>
            <a:ext cx="1080000" cy="360000"/>
          </a:xfrm>
          <a:prstGeom prst="round2DiagRect">
            <a:avLst>
              <a:gd name="adj1" fmla="val 35383"/>
              <a:gd name="adj2" fmla="val 0"/>
            </a:avLst>
          </a:prstGeom>
          <a:solidFill>
            <a:srgbClr val="518FFF"/>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案例介绍</a:t>
            </a:r>
            <a:endParaRPr kumimoji="1" lang="en-US" sz="1400">
              <a:latin typeface="微软雅黑" panose="020B0503020204020204" pitchFamily="34" charset="-122"/>
              <a:ea typeface="微软雅黑" panose="020B0503020204020204" pitchFamily="34" charset="-122"/>
            </a:endParaRPr>
          </a:p>
        </p:txBody>
      </p:sp>
      <p:sp>
        <p:nvSpPr>
          <p:cNvPr id="47" name="文本框 46"/>
          <p:cNvSpPr txBox="1"/>
          <p:nvPr>
            <p:custDataLst>
              <p:tags r:id="rId4"/>
            </p:custDataLst>
          </p:nvPr>
        </p:nvSpPr>
        <p:spPr>
          <a:xfrm>
            <a:off x="948055" y="1981200"/>
            <a:ext cx="6194425" cy="1254760"/>
          </a:xfrm>
          <a:prstGeom prst="rect">
            <a:avLst/>
          </a:prstGeom>
          <a:noFill/>
        </p:spPr>
        <p:txBody>
          <a:bodyPr wrap="square" rtlCol="0">
            <a:no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r>
              <a:rPr lang="zh-CN" altLang="en-US" sz="1200" dirty="0" smtClean="0">
                <a:latin typeface="微软雅黑" panose="020B0503020204020204" pitchFamily="34" charset="-122"/>
                <a:ea typeface="微软雅黑" panose="020B0503020204020204" pitchFamily="34" charset="-122"/>
                <a:sym typeface="+mn-ea"/>
              </a:rPr>
              <a:t>上海晨光文具股份有限公司是中国乃至全球知名的文具制造商之一，在全国</a:t>
            </a:r>
            <a:r>
              <a:rPr lang="zh-CN" altLang="en-US" sz="1200" dirty="0">
                <a:latin typeface="微软雅黑" panose="020B0503020204020204" pitchFamily="34" charset="-122"/>
                <a:ea typeface="微软雅黑" panose="020B0503020204020204" pitchFamily="34" charset="-122"/>
                <a:sym typeface="+mn-ea"/>
              </a:rPr>
              <a:t>有1200家配送站，5万家门店。传统制造连锁品牌在</a:t>
            </a:r>
            <a:r>
              <a:rPr lang="zh-CN" altLang="en-US" sz="1200" dirty="0" smtClean="0">
                <a:latin typeface="微软雅黑" panose="020B0503020204020204" pitchFamily="34" charset="-122"/>
                <a:ea typeface="微软雅黑" panose="020B0503020204020204" pitchFamily="34" charset="-122"/>
                <a:sym typeface="+mn-ea"/>
              </a:rPr>
              <a:t>企业</a:t>
            </a:r>
            <a:r>
              <a:rPr lang="zh-CN" altLang="en-US" sz="1200" dirty="0">
                <a:latin typeface="微软雅黑" panose="020B0503020204020204" pitchFamily="34" charset="-122"/>
                <a:ea typeface="微软雅黑" panose="020B0503020204020204" pitchFamily="34" charset="-122"/>
                <a:sym typeface="+mn-ea"/>
              </a:rPr>
              <a:t>数字化转型中，存在业务信息化管理、集团建设统一的收银体系的诉求，门店向配送站采购通过小程序完成，更轻量、更高效。</a:t>
            </a:r>
            <a:endParaRPr lang="zh-CN" altLang="en-US" sz="1200" dirty="0">
              <a:latin typeface="微软雅黑" panose="020B0503020204020204" pitchFamily="34" charset="-122"/>
              <a:ea typeface="微软雅黑" panose="020B0503020204020204" pitchFamily="34" charset="-122"/>
            </a:endParaRPr>
          </a:p>
          <a:p>
            <a:endParaRPr lang="zh-CN" altLang="en-US" sz="1200"/>
          </a:p>
        </p:txBody>
      </p:sp>
      <p:sp>
        <p:nvSpPr>
          <p:cNvPr id="71" name="Google Shape;1116;p75"/>
          <p:cNvSpPr/>
          <p:nvPr>
            <p:custDataLst>
              <p:tags r:id="rId5"/>
            </p:custDataLst>
          </p:nvPr>
        </p:nvSpPr>
        <p:spPr>
          <a:xfrm>
            <a:off x="743585" y="3073400"/>
            <a:ext cx="6664325" cy="3672840"/>
          </a:xfrm>
          <a:prstGeom prst="roundRect">
            <a:avLst>
              <a:gd name="adj" fmla="val 6945"/>
            </a:avLst>
          </a:prstGeom>
          <a:solidFill>
            <a:schemeClr val="bg1"/>
          </a:solidFill>
          <a:ln w="6350" cap="flat">
            <a:noFill/>
            <a:prstDash val="solid"/>
            <a:miter/>
          </a:ln>
          <a:effectLst>
            <a:outerShdw blurRad="736600" sx="102000" sy="102000" algn="ctr" rotWithShape="0">
              <a:srgbClr val="234281">
                <a:alpha val="10000"/>
              </a:srgb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endParaRPr>
              <a:sym typeface="Manrope"/>
            </a:endParaRPr>
          </a:p>
        </p:txBody>
      </p:sp>
      <p:sp>
        <p:nvSpPr>
          <p:cNvPr id="72" name="任意多边形: 形状 66"/>
          <p:cNvSpPr/>
          <p:nvPr>
            <p:custDataLst>
              <p:tags r:id="rId6"/>
            </p:custDataLst>
          </p:nvPr>
        </p:nvSpPr>
        <p:spPr>
          <a:xfrm>
            <a:off x="743585" y="3073400"/>
            <a:ext cx="1080135" cy="360045"/>
          </a:xfrm>
          <a:prstGeom prst="round2DiagRect">
            <a:avLst>
              <a:gd name="adj1" fmla="val 35383"/>
              <a:gd name="adj2" fmla="val 0"/>
            </a:avLst>
          </a:prstGeom>
          <a:solidFill>
            <a:srgbClr val="4F68F5"/>
          </a:solidFill>
          <a:ln>
            <a:noFill/>
          </a:ln>
          <a:effectLst>
            <a:outerShdw blurRad="216512" dist="38100" dir="5400000" algn="t" rotWithShape="0">
              <a:srgbClr val="78B4FD">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400">
                <a:latin typeface="微软雅黑" panose="020B0503020204020204" pitchFamily="34" charset="-122"/>
                <a:ea typeface="微软雅黑" panose="020B0503020204020204" pitchFamily="34" charset="-122"/>
              </a:rPr>
              <a:t>解决方案</a:t>
            </a:r>
            <a:endParaRPr kumimoji="1" lang="en-US" sz="1400">
              <a:latin typeface="微软雅黑" panose="020B0503020204020204" pitchFamily="34" charset="-122"/>
              <a:ea typeface="微软雅黑" panose="020B0503020204020204" pitchFamily="34" charset="-122"/>
            </a:endParaRPr>
          </a:p>
        </p:txBody>
      </p:sp>
      <p:sp>
        <p:nvSpPr>
          <p:cNvPr id="73" name="文本框 72"/>
          <p:cNvSpPr txBox="1"/>
          <p:nvPr>
            <p:custDataLst>
              <p:tags r:id="rId7"/>
            </p:custDataLst>
          </p:nvPr>
        </p:nvSpPr>
        <p:spPr>
          <a:xfrm>
            <a:off x="947420" y="3433445"/>
            <a:ext cx="6194425" cy="973455"/>
          </a:xfrm>
          <a:prstGeom prst="rect">
            <a:avLst/>
          </a:prstGeom>
          <a:noFill/>
        </p:spPr>
        <p:txBody>
          <a:bodyPr wrap="square" rtlCol="0">
            <a:spAutoFit/>
          </a:bodyPr>
          <a:lstStyle>
            <a:defPPr>
              <a:defRPr lang="zh-CN"/>
            </a:defPPr>
            <a:lvl1pPr>
              <a:lnSpc>
                <a:spcPct val="150000"/>
              </a:lnSpc>
              <a:defRPr kumimoji="1" sz="1400">
                <a:solidFill>
                  <a:srgbClr val="121729">
                    <a:alpha val="60000"/>
                  </a:srgbClr>
                </a:solidFill>
                <a:latin typeface="微软雅黑 Light" panose="020B0502040204020203" pitchFamily="34" charset="-122"/>
                <a:ea typeface="微软雅黑 Light" panose="020B0502040204020203" pitchFamily="34" charset="-122"/>
              </a:defRPr>
            </a:lvl1pPr>
          </a:lstStyle>
          <a:p>
            <a:pPr indent="0">
              <a:lnSpc>
                <a:spcPct val="150000"/>
              </a:lnSpc>
              <a:spcBef>
                <a:spcPts val="400"/>
              </a:spcBef>
              <a:buFont typeface="Arial" panose="020B0604020202020204" pitchFamily="34" charset="0"/>
              <a:buNone/>
            </a:pPr>
            <a:r>
              <a:rPr lang="zh-CN" altLang="en-US" sz="1200" dirty="0" smtClean="0">
                <a:latin typeface="微软雅黑" panose="020B0503020204020204" pitchFamily="34" charset="-122"/>
                <a:ea typeface="微软雅黑" panose="020B0503020204020204" pitchFamily="34" charset="-122"/>
                <a:sym typeface="+mn-ea"/>
              </a:rPr>
              <a:t>为集团</a:t>
            </a:r>
            <a:r>
              <a:rPr lang="zh-CN" altLang="en-US" sz="1200" dirty="0">
                <a:latin typeface="微软雅黑" panose="020B0503020204020204" pitchFamily="34" charset="-122"/>
                <a:ea typeface="微软雅黑" panose="020B0503020204020204" pitchFamily="34" charset="-122"/>
                <a:sym typeface="+mn-ea"/>
              </a:rPr>
              <a:t>建设合规的账户资金管理体系，各参与方资金分账户</a:t>
            </a:r>
            <a:r>
              <a:rPr lang="zh-CN" altLang="en-US" sz="1200" dirty="0" smtClean="0">
                <a:latin typeface="微软雅黑" panose="020B0503020204020204" pitchFamily="34" charset="-122"/>
                <a:ea typeface="微软雅黑" panose="020B0503020204020204" pitchFamily="34" charset="-122"/>
                <a:sym typeface="+mn-ea"/>
              </a:rPr>
              <a:t>管理，</a:t>
            </a:r>
            <a:r>
              <a:rPr lang="zh-CN" altLang="en-US" sz="1200" dirty="0">
                <a:latin typeface="微软雅黑" panose="020B0503020204020204" pitchFamily="34" charset="-122"/>
                <a:ea typeface="微软雅黑" panose="020B0503020204020204" pitchFamily="34" charset="-122"/>
                <a:sym typeface="+mn-ea"/>
              </a:rPr>
              <a:t>强化财务</a:t>
            </a:r>
            <a:r>
              <a:rPr lang="zh-CN" altLang="en-US" sz="1200" dirty="0" smtClean="0">
                <a:latin typeface="微软雅黑" panose="020B0503020204020204" pitchFamily="34" charset="-122"/>
                <a:ea typeface="微软雅黑" panose="020B0503020204020204" pitchFamily="34" charset="-122"/>
                <a:sym typeface="+mn-ea"/>
              </a:rPr>
              <a:t>监控，</a:t>
            </a:r>
            <a:r>
              <a:rPr lang="zh-CN" altLang="en-US" sz="1200" dirty="0">
                <a:latin typeface="微软雅黑" panose="020B0503020204020204" pitchFamily="34" charset="-122"/>
                <a:ea typeface="微软雅黑" panose="020B0503020204020204" pitchFamily="34" charset="-122"/>
                <a:sym typeface="+mn-ea"/>
              </a:rPr>
              <a:t>建立统一经营</a:t>
            </a:r>
            <a:r>
              <a:rPr lang="zh-CN" altLang="en-US" sz="1200" dirty="0" smtClean="0">
                <a:latin typeface="微软雅黑" panose="020B0503020204020204" pitchFamily="34" charset="-122"/>
                <a:ea typeface="微软雅黑" panose="020B0503020204020204" pitchFamily="34" charset="-122"/>
                <a:sym typeface="+mn-ea"/>
              </a:rPr>
              <a:t>视角。</a:t>
            </a:r>
            <a:endParaRPr lang="en-US" altLang="zh-CN" sz="1200" dirty="0" smtClean="0">
              <a:latin typeface="微软雅黑" panose="020B0503020204020204" pitchFamily="34" charset="-122"/>
              <a:ea typeface="微软雅黑" panose="020B0503020204020204" pitchFamily="34" charset="-122"/>
            </a:endParaRPr>
          </a:p>
          <a:p>
            <a:pPr indent="0">
              <a:lnSpc>
                <a:spcPct val="150000"/>
              </a:lnSpc>
              <a:spcBef>
                <a:spcPts val="400"/>
              </a:spcBef>
              <a:buFont typeface="Arial" panose="020B0604020202020204" pitchFamily="34" charset="0"/>
              <a:buNone/>
            </a:pPr>
            <a:endParaRPr lang="zh-CN" altLang="en-US" sz="1200"/>
          </a:p>
        </p:txBody>
      </p:sp>
      <p:pic>
        <p:nvPicPr>
          <p:cNvPr id="3" name="图片 2"/>
          <p:cNvPicPr>
            <a:picLocks noChangeAspect="1"/>
          </p:cNvPicPr>
          <p:nvPr>
            <p:custDataLst>
              <p:tags r:id="rId8"/>
            </p:custDataLst>
          </p:nvPr>
        </p:nvPicPr>
        <p:blipFill>
          <a:blip r:embed="rId9"/>
          <a:stretch>
            <a:fillRect/>
          </a:stretch>
        </p:blipFill>
        <p:spPr>
          <a:xfrm>
            <a:off x="7734300" y="2157095"/>
            <a:ext cx="4088130" cy="2970530"/>
          </a:xfrm>
          <a:prstGeom prst="rect">
            <a:avLst/>
          </a:prstGeom>
        </p:spPr>
      </p:pic>
      <p:sp>
        <p:nvSpPr>
          <p:cNvPr id="17" name="圆角矩形 16"/>
          <p:cNvSpPr/>
          <p:nvPr>
            <p:custDataLst>
              <p:tags r:id="rId10"/>
            </p:custDataLst>
          </p:nvPr>
        </p:nvSpPr>
        <p:spPr>
          <a:xfrm>
            <a:off x="1043305" y="4619625"/>
            <a:ext cx="1977390" cy="1883410"/>
          </a:xfrm>
          <a:prstGeom prst="roundRect">
            <a:avLst>
              <a:gd name="adj" fmla="val 4972"/>
            </a:avLst>
          </a:prstGeom>
          <a:no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18" name="圆角矩形 12"/>
          <p:cNvSpPr/>
          <p:nvPr>
            <p:custDataLst>
              <p:tags r:id="rId11"/>
            </p:custDataLst>
          </p:nvPr>
        </p:nvSpPr>
        <p:spPr>
          <a:xfrm>
            <a:off x="5325745" y="5100955"/>
            <a:ext cx="1144905" cy="1402080"/>
          </a:xfrm>
          <a:prstGeom prst="roundRect">
            <a:avLst>
              <a:gd name="adj" fmla="val 4972"/>
            </a:avLst>
          </a:prstGeom>
          <a:solidFill>
            <a:schemeClr val="accent1">
              <a:lumMod val="20000"/>
              <a:lumOff val="80000"/>
              <a:alpha val="50196"/>
            </a:schemeClr>
          </a:solid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19" name="圆角矩形 12"/>
          <p:cNvSpPr/>
          <p:nvPr>
            <p:custDataLst>
              <p:tags r:id="rId12"/>
            </p:custDataLst>
          </p:nvPr>
        </p:nvSpPr>
        <p:spPr>
          <a:xfrm>
            <a:off x="3540125" y="5100955"/>
            <a:ext cx="1144270" cy="1402080"/>
          </a:xfrm>
          <a:prstGeom prst="roundRect">
            <a:avLst>
              <a:gd name="adj" fmla="val 4972"/>
            </a:avLst>
          </a:prstGeom>
          <a:solidFill>
            <a:schemeClr val="accent1">
              <a:lumMod val="20000"/>
              <a:lumOff val="80000"/>
              <a:alpha val="50196"/>
            </a:schemeClr>
          </a:solidFill>
          <a:ln w="19050">
            <a:solidFill>
              <a:srgbClr val="2E75B6"/>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20" name="圆角矩形 12"/>
          <p:cNvSpPr/>
          <p:nvPr>
            <p:custDataLst>
              <p:tags r:id="rId13"/>
            </p:custDataLst>
          </p:nvPr>
        </p:nvSpPr>
        <p:spPr>
          <a:xfrm>
            <a:off x="948055" y="4091305"/>
            <a:ext cx="5844540" cy="2496185"/>
          </a:xfrm>
          <a:prstGeom prst="roundRect">
            <a:avLst>
              <a:gd name="adj" fmla="val 2021"/>
            </a:avLst>
          </a:prstGeom>
          <a:gradFill>
            <a:gsLst>
              <a:gs pos="100000">
                <a:srgbClr val="FBDFCD"/>
              </a:gs>
              <a:gs pos="0">
                <a:srgbClr val="96CFFA"/>
              </a:gs>
            </a:gsLst>
            <a:lin scaled="1"/>
          </a:gradFill>
          <a:ln w="19050" cap="flat" cmpd="sng">
            <a:noFill/>
            <a:prstDash val="solid"/>
            <a:miter lim="800000"/>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21" name="文本框 20"/>
          <p:cNvSpPr txBox="1"/>
          <p:nvPr>
            <p:custDataLst>
              <p:tags r:id="rId14"/>
            </p:custDataLst>
          </p:nvPr>
        </p:nvSpPr>
        <p:spPr>
          <a:xfrm>
            <a:off x="3112492" y="4830117"/>
            <a:ext cx="459740" cy="1345816"/>
          </a:xfrm>
          <a:prstGeom prst="rect">
            <a:avLst/>
          </a:prstGeom>
          <a:noFill/>
        </p:spPr>
        <p:txBody>
          <a:bodyPr vert="eaVert" wrap="square">
            <a:spAutoFit/>
          </a:bodyPr>
          <a:p>
            <a:pPr algn="ctr">
              <a:lnSpc>
                <a:spcPct val="150000"/>
              </a:lnSpc>
              <a:buFont typeface="Arial" panose="020B0604020202020204" pitchFamily="34" charset="0"/>
            </a:pPr>
            <a:r>
              <a:rPr lang="zh-CN" altLang="en-US" sz="1200" b="1" dirty="0" smtClean="0">
                <a:solidFill>
                  <a:srgbClr val="0070C0"/>
                </a:solidFill>
                <a:latin typeface="微软雅黑" panose="020B0503020204020204" pitchFamily="34" charset="-122"/>
                <a:ea typeface="微软雅黑" panose="020B0503020204020204" pitchFamily="34" charset="-122"/>
              </a:rPr>
              <a:t>收款</a:t>
            </a:r>
            <a:endParaRPr lang="zh-CN" altLang="en-US" sz="1200" b="1" dirty="0" smtClean="0">
              <a:solidFill>
                <a:srgbClr val="0070C0"/>
              </a:solidFill>
              <a:latin typeface="微软雅黑" panose="020B0503020204020204" pitchFamily="34" charset="-122"/>
              <a:ea typeface="微软雅黑" panose="020B0503020204020204" pitchFamily="34" charset="-122"/>
            </a:endParaRPr>
          </a:p>
        </p:txBody>
      </p:sp>
      <p:sp>
        <p:nvSpPr>
          <p:cNvPr id="22" name="矩形: 圆角 31"/>
          <p:cNvSpPr/>
          <p:nvPr>
            <p:custDataLst>
              <p:tags r:id="rId15"/>
            </p:custDataLst>
          </p:nvPr>
        </p:nvSpPr>
        <p:spPr>
          <a:xfrm>
            <a:off x="3684270" y="5661025"/>
            <a:ext cx="864235" cy="28829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a:solidFill>
                  <a:srgbClr val="0070C0"/>
                </a:solidFill>
                <a:latin typeface="微软雅黑" panose="020B0503020204020204" pitchFamily="34" charset="-122"/>
                <a:ea typeface="微软雅黑" panose="020B0503020204020204" pitchFamily="34" charset="-122"/>
              </a:rPr>
              <a:t>加盟</a:t>
            </a:r>
            <a:r>
              <a:rPr lang="zh-CN" altLang="en-US" sz="1000" dirty="0" smtClean="0">
                <a:solidFill>
                  <a:srgbClr val="0070C0"/>
                </a:solidFill>
                <a:latin typeface="微软雅黑" panose="020B0503020204020204" pitchFamily="34" charset="-122"/>
                <a:ea typeface="微软雅黑" panose="020B0503020204020204" pitchFamily="34" charset="-122"/>
              </a:rPr>
              <a:t>门店</a:t>
            </a:r>
            <a:r>
              <a:rPr lang="en-US" altLang="zh-CN" sz="1000" dirty="0" smtClean="0">
                <a:solidFill>
                  <a:srgbClr val="0070C0"/>
                </a:solidFill>
                <a:latin typeface="微软雅黑" panose="020B0503020204020204" pitchFamily="34" charset="-122"/>
                <a:ea typeface="微软雅黑" panose="020B0503020204020204" pitchFamily="34" charset="-122"/>
              </a:rPr>
              <a:t>2</a:t>
            </a:r>
            <a:endParaRPr lang="zh-CN" altLang="en-US" sz="1000" dirty="0">
              <a:solidFill>
                <a:srgbClr val="0070C0"/>
              </a:solidFill>
              <a:latin typeface="微软雅黑" panose="020B0503020204020204" pitchFamily="34" charset="-122"/>
              <a:ea typeface="微软雅黑" panose="020B0503020204020204" pitchFamily="34" charset="-122"/>
            </a:endParaRPr>
          </a:p>
        </p:txBody>
      </p:sp>
      <p:sp>
        <p:nvSpPr>
          <p:cNvPr id="23" name="矩形: 圆角 36"/>
          <p:cNvSpPr/>
          <p:nvPr>
            <p:custDataLst>
              <p:tags r:id="rId16"/>
            </p:custDataLst>
          </p:nvPr>
        </p:nvSpPr>
        <p:spPr>
          <a:xfrm>
            <a:off x="5466238" y="5631341"/>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smtClean="0">
                <a:solidFill>
                  <a:schemeClr val="bg1"/>
                </a:solidFill>
                <a:latin typeface="微软雅黑" panose="020B0503020204020204" pitchFamily="34" charset="-122"/>
                <a:ea typeface="微软雅黑" panose="020B0503020204020204" pitchFamily="34" charset="-122"/>
              </a:rPr>
              <a:t>配送站</a:t>
            </a:r>
            <a:r>
              <a:rPr lang="en-US" altLang="zh-CN" sz="1000" dirty="0" smtClean="0">
                <a:solidFill>
                  <a:schemeClr val="bg1"/>
                </a:solidFill>
                <a:latin typeface="微软雅黑" panose="020B0503020204020204" pitchFamily="34" charset="-122"/>
                <a:ea typeface="微软雅黑" panose="020B0503020204020204" pitchFamily="34" charset="-122"/>
              </a:rPr>
              <a:t>5</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4" name="矩形: 圆角 36"/>
          <p:cNvSpPr/>
          <p:nvPr>
            <p:custDataLst>
              <p:tags r:id="rId17"/>
            </p:custDataLst>
          </p:nvPr>
        </p:nvSpPr>
        <p:spPr>
          <a:xfrm>
            <a:off x="5465797" y="5985394"/>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a:solidFill>
                  <a:schemeClr val="bg1"/>
                </a:solidFill>
                <a:latin typeface="微软雅黑" panose="020B0503020204020204" pitchFamily="34" charset="-122"/>
                <a:ea typeface="微软雅黑" panose="020B0503020204020204" pitchFamily="34" charset="-122"/>
              </a:rPr>
              <a:t>配送</a:t>
            </a:r>
            <a:r>
              <a:rPr lang="zh-CN" altLang="en-US" sz="1000" dirty="0" smtClean="0">
                <a:solidFill>
                  <a:schemeClr val="bg1"/>
                </a:solidFill>
                <a:latin typeface="微软雅黑" panose="020B0503020204020204" pitchFamily="34" charset="-122"/>
                <a:ea typeface="微软雅黑" panose="020B0503020204020204" pitchFamily="34" charset="-122"/>
              </a:rPr>
              <a:t>站</a:t>
            </a:r>
            <a:r>
              <a:rPr lang="en-US" altLang="zh-CN" sz="1000" dirty="0" smtClean="0">
                <a:solidFill>
                  <a:schemeClr val="bg1"/>
                </a:solidFill>
                <a:latin typeface="微软雅黑" panose="020B0503020204020204" pitchFamily="34" charset="-122"/>
                <a:ea typeface="微软雅黑" panose="020B0503020204020204" pitchFamily="34" charset="-122"/>
              </a:rPr>
              <a:t>6</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26" name="矩形: 圆角 31"/>
          <p:cNvSpPr/>
          <p:nvPr>
            <p:custDataLst>
              <p:tags r:id="rId18"/>
            </p:custDataLst>
          </p:nvPr>
        </p:nvSpPr>
        <p:spPr>
          <a:xfrm>
            <a:off x="3684443" y="5277791"/>
            <a:ext cx="864000" cy="28800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smtClean="0">
                <a:solidFill>
                  <a:srgbClr val="0070C0"/>
                </a:solidFill>
                <a:latin typeface="微软雅黑" panose="020B0503020204020204" pitchFamily="34" charset="-122"/>
                <a:ea typeface="微软雅黑" panose="020B0503020204020204" pitchFamily="34" charset="-122"/>
              </a:rPr>
              <a:t>直营门店</a:t>
            </a:r>
            <a:r>
              <a:rPr lang="en-US" altLang="zh-CN" sz="1000" dirty="0" smtClean="0">
                <a:solidFill>
                  <a:srgbClr val="0070C0"/>
                </a:solidFill>
                <a:latin typeface="微软雅黑" panose="020B0503020204020204" pitchFamily="34" charset="-122"/>
                <a:ea typeface="微软雅黑" panose="020B0503020204020204" pitchFamily="34" charset="-122"/>
              </a:rPr>
              <a:t>1</a:t>
            </a:r>
            <a:endParaRPr lang="zh-CN" altLang="en-US" sz="1000" dirty="0">
              <a:solidFill>
                <a:srgbClr val="0070C0"/>
              </a:solidFill>
              <a:latin typeface="微软雅黑" panose="020B0503020204020204" pitchFamily="34" charset="-122"/>
              <a:ea typeface="微软雅黑" panose="020B0503020204020204" pitchFamily="34" charset="-122"/>
            </a:endParaRPr>
          </a:p>
        </p:txBody>
      </p:sp>
      <p:sp>
        <p:nvSpPr>
          <p:cNvPr id="27" name="文本框 26"/>
          <p:cNvSpPr txBox="1"/>
          <p:nvPr>
            <p:custDataLst>
              <p:tags r:id="rId19"/>
            </p:custDataLst>
          </p:nvPr>
        </p:nvSpPr>
        <p:spPr>
          <a:xfrm>
            <a:off x="4798887" y="4734834"/>
            <a:ext cx="459740" cy="1639672"/>
          </a:xfrm>
          <a:prstGeom prst="rect">
            <a:avLst/>
          </a:prstGeom>
          <a:noFill/>
        </p:spPr>
        <p:txBody>
          <a:bodyPr vert="eaVert" wrap="square">
            <a:spAutoFit/>
          </a:bodyPr>
          <a:p>
            <a:pPr algn="ctr">
              <a:lnSpc>
                <a:spcPct val="150000"/>
              </a:lnSpc>
              <a:buFont typeface="Arial" panose="020B0604020202020204" pitchFamily="34" charset="0"/>
            </a:pPr>
            <a:r>
              <a:rPr lang="zh-CN" altLang="en-US" sz="1200" b="1" dirty="0" smtClean="0">
                <a:solidFill>
                  <a:srgbClr val="0070C0"/>
                </a:solidFill>
                <a:latin typeface="微软雅黑" panose="020B0503020204020204" pitchFamily="34" charset="-122"/>
                <a:ea typeface="微软雅黑" panose="020B0503020204020204" pitchFamily="34" charset="-122"/>
              </a:rPr>
              <a:t>采购</a:t>
            </a:r>
            <a:endParaRPr lang="zh-CN" altLang="en-US" sz="1200" b="1" dirty="0" smtClean="0">
              <a:solidFill>
                <a:srgbClr val="0070C0"/>
              </a:solidFill>
              <a:latin typeface="微软雅黑" panose="020B0503020204020204" pitchFamily="34" charset="-122"/>
              <a:ea typeface="微软雅黑" panose="020B0503020204020204" pitchFamily="34" charset="-122"/>
            </a:endParaRPr>
          </a:p>
        </p:txBody>
      </p:sp>
      <p:sp>
        <p:nvSpPr>
          <p:cNvPr id="28" name="矩形: 圆角 31"/>
          <p:cNvSpPr/>
          <p:nvPr>
            <p:custDataLst>
              <p:tags r:id="rId20"/>
            </p:custDataLst>
          </p:nvPr>
        </p:nvSpPr>
        <p:spPr>
          <a:xfrm>
            <a:off x="3684270" y="6039485"/>
            <a:ext cx="864235" cy="28829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000" dirty="0">
                <a:solidFill>
                  <a:srgbClr val="0070C0"/>
                </a:solidFill>
                <a:latin typeface="微软雅黑" panose="020B0503020204020204" pitchFamily="34" charset="-122"/>
                <a:ea typeface="微软雅黑" panose="020B0503020204020204" pitchFamily="34" charset="-122"/>
              </a:rPr>
              <a:t>加盟</a:t>
            </a:r>
            <a:r>
              <a:rPr lang="zh-CN" altLang="en-US" sz="1000" dirty="0" smtClean="0">
                <a:solidFill>
                  <a:srgbClr val="0070C0"/>
                </a:solidFill>
                <a:latin typeface="微软雅黑" panose="020B0503020204020204" pitchFamily="34" charset="-122"/>
                <a:ea typeface="微软雅黑" panose="020B0503020204020204" pitchFamily="34" charset="-122"/>
              </a:rPr>
              <a:t>门店</a:t>
            </a:r>
            <a:r>
              <a:rPr lang="en-US" altLang="zh-CN" sz="1000" dirty="0" smtClean="0">
                <a:solidFill>
                  <a:srgbClr val="0070C0"/>
                </a:solidFill>
                <a:latin typeface="微软雅黑" panose="020B0503020204020204" pitchFamily="34" charset="-122"/>
                <a:ea typeface="微软雅黑" panose="020B0503020204020204" pitchFamily="34" charset="-122"/>
              </a:rPr>
              <a:t>2</a:t>
            </a:r>
            <a:endParaRPr lang="zh-CN" altLang="en-US" sz="1000" dirty="0">
              <a:solidFill>
                <a:srgbClr val="0070C0"/>
              </a:solidFill>
              <a:latin typeface="微软雅黑" panose="020B0503020204020204" pitchFamily="34" charset="-122"/>
              <a:ea typeface="微软雅黑" panose="020B0503020204020204" pitchFamily="34" charset="-122"/>
            </a:endParaRPr>
          </a:p>
        </p:txBody>
      </p:sp>
      <p:sp>
        <p:nvSpPr>
          <p:cNvPr id="29" name="矩形: 圆角 36"/>
          <p:cNvSpPr/>
          <p:nvPr>
            <p:custDataLst>
              <p:tags r:id="rId21"/>
            </p:custDataLst>
          </p:nvPr>
        </p:nvSpPr>
        <p:spPr>
          <a:xfrm>
            <a:off x="5466017" y="5277791"/>
            <a:ext cx="864000" cy="288000"/>
          </a:xfrm>
          <a:prstGeom prst="roundRect">
            <a:avLst/>
          </a:prstGeom>
          <a:solidFill>
            <a:schemeClr val="accent1">
              <a:lumMod val="60000"/>
              <a:lumOff val="40000"/>
            </a:schemeClr>
          </a:solidFill>
          <a:ln>
            <a:noFill/>
          </a:ln>
        </p:spPr>
        <p:style>
          <a:lnRef idx="1">
            <a:schemeClr val="accent5"/>
          </a:lnRef>
          <a:fillRef idx="2">
            <a:schemeClr val="accent5"/>
          </a:fillRef>
          <a:effectRef idx="1">
            <a:schemeClr val="accent5"/>
          </a:effectRef>
          <a:fontRef idx="minor">
            <a:schemeClr val="dk1"/>
          </a:fontRef>
        </p:style>
        <p:txBody>
          <a:bodyPr rtlCol="0" anchor="ctr"/>
          <a:p>
            <a:pPr algn="ctr"/>
            <a:r>
              <a:rPr lang="zh-CN" altLang="en-US" sz="1000" dirty="0" smtClean="0">
                <a:solidFill>
                  <a:schemeClr val="bg1"/>
                </a:solidFill>
                <a:latin typeface="微软雅黑" panose="020B0503020204020204" pitchFamily="34" charset="-122"/>
                <a:ea typeface="微软雅黑" panose="020B0503020204020204" pitchFamily="34" charset="-122"/>
              </a:rPr>
              <a:t>配送站</a:t>
            </a:r>
            <a:r>
              <a:rPr lang="en-US" altLang="zh-CN" sz="1000" dirty="0" smtClean="0">
                <a:solidFill>
                  <a:schemeClr val="bg1"/>
                </a:solidFill>
                <a:latin typeface="微软雅黑" panose="020B0503020204020204" pitchFamily="34" charset="-122"/>
                <a:ea typeface="微软雅黑" panose="020B0503020204020204" pitchFamily="34" charset="-122"/>
              </a:rPr>
              <a:t>4</a:t>
            </a:r>
            <a:endParaRPr lang="en-US" altLang="zh-CN" sz="1000" dirty="0" smtClean="0">
              <a:solidFill>
                <a:schemeClr val="bg1"/>
              </a:solidFill>
              <a:latin typeface="微软雅黑" panose="020B0503020204020204" pitchFamily="34" charset="-122"/>
              <a:ea typeface="微软雅黑" panose="020B0503020204020204" pitchFamily="34" charset="-122"/>
            </a:endParaRPr>
          </a:p>
        </p:txBody>
      </p:sp>
      <p:sp>
        <p:nvSpPr>
          <p:cNvPr id="30" name="右箭头 29"/>
          <p:cNvSpPr/>
          <p:nvPr>
            <p:custDataLst>
              <p:tags r:id="rId22"/>
            </p:custDataLst>
          </p:nvPr>
        </p:nvSpPr>
        <p:spPr>
          <a:xfrm>
            <a:off x="4743049" y="5812289"/>
            <a:ext cx="515150" cy="297393"/>
          </a:xfrm>
          <a:prstGeom prst="rightArrow">
            <a:avLst/>
          </a:prstGeom>
        </p:spPr>
        <p:style>
          <a:lnRef idx="3">
            <a:schemeClr val="lt1"/>
          </a:lnRef>
          <a:fillRef idx="1">
            <a:schemeClr val="accent5"/>
          </a:fillRef>
          <a:effectRef idx="1">
            <a:schemeClr val="accent5"/>
          </a:effectRef>
          <a:fontRef idx="minor">
            <a:schemeClr val="lt1"/>
          </a:fontRef>
        </p:style>
        <p:txBody>
          <a:bodyPr rtlCol="0" anchor="ctr"/>
          <a:p>
            <a:pPr algn="ctr"/>
            <a:endParaRPr lang="zh-CN" altLang="en-US"/>
          </a:p>
        </p:txBody>
      </p:sp>
      <p:sp>
        <p:nvSpPr>
          <p:cNvPr id="31" name="右箭头 30"/>
          <p:cNvSpPr/>
          <p:nvPr>
            <p:custDataLst>
              <p:tags r:id="rId23"/>
            </p:custDataLst>
          </p:nvPr>
        </p:nvSpPr>
        <p:spPr>
          <a:xfrm>
            <a:off x="3003065" y="5776093"/>
            <a:ext cx="515150" cy="297393"/>
          </a:xfrm>
          <a:prstGeom prst="rightArrow">
            <a:avLst/>
          </a:prstGeom>
        </p:spPr>
        <p:style>
          <a:lnRef idx="3">
            <a:schemeClr val="lt1"/>
          </a:lnRef>
          <a:fillRef idx="1">
            <a:schemeClr val="accent5"/>
          </a:fillRef>
          <a:effectRef idx="1">
            <a:schemeClr val="accent5"/>
          </a:effectRef>
          <a:fontRef idx="minor">
            <a:schemeClr val="lt1"/>
          </a:fontRef>
        </p:style>
        <p:txBody>
          <a:bodyPr rtlCol="0" anchor="ctr"/>
          <a:p>
            <a:pPr algn="ctr"/>
            <a:endParaRPr lang="zh-CN" altLang="en-US"/>
          </a:p>
        </p:txBody>
      </p:sp>
      <p:sp>
        <p:nvSpPr>
          <p:cNvPr id="32" name="文本框 31"/>
          <p:cNvSpPr txBox="1"/>
          <p:nvPr>
            <p:custDataLst>
              <p:tags r:id="rId24"/>
            </p:custDataLst>
          </p:nvPr>
        </p:nvSpPr>
        <p:spPr>
          <a:xfrm>
            <a:off x="1034965" y="5551868"/>
            <a:ext cx="901065" cy="213995"/>
          </a:xfrm>
          <a:prstGeom prst="rect">
            <a:avLst/>
          </a:prstGeom>
          <a:noFill/>
        </p:spPr>
        <p:txBody>
          <a:bodyPr wrap="square" rtlCol="0">
            <a:spAutoFit/>
          </a:bodyPr>
          <a:p>
            <a:pPr algn="ct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POS</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支付</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3" name="文本框 32"/>
          <p:cNvSpPr txBox="1"/>
          <p:nvPr>
            <p:custDataLst>
              <p:tags r:id="rId25"/>
            </p:custDataLst>
          </p:nvPr>
        </p:nvSpPr>
        <p:spPr>
          <a:xfrm>
            <a:off x="1610939" y="5551868"/>
            <a:ext cx="87122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扫码支付</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文本框 33"/>
          <p:cNvSpPr txBox="1"/>
          <p:nvPr>
            <p:custDataLst>
              <p:tags r:id="rId26"/>
            </p:custDataLst>
          </p:nvPr>
        </p:nvSpPr>
        <p:spPr>
          <a:xfrm>
            <a:off x="2148768" y="5562028"/>
            <a:ext cx="96520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公众号</a:t>
            </a: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/H5</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文本框 34"/>
          <p:cNvSpPr txBox="1"/>
          <p:nvPr>
            <p:custDataLst>
              <p:tags r:id="rId27"/>
            </p:custDataLst>
          </p:nvPr>
        </p:nvSpPr>
        <p:spPr>
          <a:xfrm>
            <a:off x="1450405" y="6177201"/>
            <a:ext cx="1143635" cy="213995"/>
          </a:xfrm>
          <a:prstGeom prst="rect">
            <a:avLst/>
          </a:prstGeom>
          <a:noFill/>
        </p:spPr>
        <p:txBody>
          <a:bodyPr wrap="square" rtlCol="0">
            <a:spAutoFit/>
          </a:bodyPr>
          <a:p>
            <a:pPr algn="ct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APP/</a:t>
            </a: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小程序</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文本框 35"/>
          <p:cNvSpPr txBox="1"/>
          <p:nvPr>
            <p:custDataLst>
              <p:tags r:id="rId28"/>
            </p:custDataLst>
          </p:nvPr>
        </p:nvSpPr>
        <p:spPr>
          <a:xfrm>
            <a:off x="2135458" y="6171933"/>
            <a:ext cx="96520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统一收银台</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文本框 36"/>
          <p:cNvSpPr txBox="1"/>
          <p:nvPr>
            <p:custDataLst>
              <p:tags r:id="rId29"/>
            </p:custDataLst>
          </p:nvPr>
        </p:nvSpPr>
        <p:spPr>
          <a:xfrm>
            <a:off x="915784" y="6175108"/>
            <a:ext cx="1144270" cy="213995"/>
          </a:xfrm>
          <a:prstGeom prst="rect">
            <a:avLst/>
          </a:prstGeom>
          <a:noFill/>
        </p:spPr>
        <p:txBody>
          <a:bodyPr wrap="square" rtlCol="0">
            <a:spAutoFit/>
          </a:bodyPr>
          <a:p>
            <a:pPr algn="ct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刷脸支付</a:t>
            </a:r>
            <a:endPar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38" name="图片 37"/>
          <p:cNvPicPr>
            <a:picLocks noChangeAspect="1"/>
          </p:cNvPicPr>
          <p:nvPr>
            <p:custDataLst>
              <p:tags r:id="rId30"/>
            </p:custDataLst>
          </p:nvPr>
        </p:nvPicPr>
        <p:blipFill>
          <a:blip r:embed="rId31">
            <a:extLst>
              <a:ext uri="{28A0092B-C50C-407E-A947-70E740481C1C}">
                <a14:useLocalDpi xmlns:a14="http://schemas.microsoft.com/office/drawing/2010/main" val="0"/>
              </a:ext>
            </a:extLst>
          </a:blip>
          <a:stretch>
            <a:fillRect/>
          </a:stretch>
        </p:blipFill>
        <p:spPr>
          <a:xfrm>
            <a:off x="1305071" y="5197494"/>
            <a:ext cx="306000" cy="306000"/>
          </a:xfrm>
          <a:prstGeom prst="rect">
            <a:avLst/>
          </a:prstGeom>
        </p:spPr>
      </p:pic>
      <p:pic>
        <p:nvPicPr>
          <p:cNvPr id="39" name="图片 38"/>
          <p:cNvPicPr>
            <a:picLocks noChangeAspect="1"/>
          </p:cNvPicPr>
          <p:nvPr>
            <p:custDataLst>
              <p:tags r:id="rId32"/>
            </p:custDataLst>
          </p:nvPr>
        </p:nvPicPr>
        <p:blipFill>
          <a:blip r:embed="rId33">
            <a:extLst>
              <a:ext uri="{28A0092B-C50C-407E-A947-70E740481C1C}">
                <a14:useLocalDpi xmlns:a14="http://schemas.microsoft.com/office/drawing/2010/main" val="0"/>
              </a:ext>
            </a:extLst>
          </a:blip>
          <a:stretch>
            <a:fillRect/>
          </a:stretch>
        </p:blipFill>
        <p:spPr>
          <a:xfrm>
            <a:off x="1829401" y="5203480"/>
            <a:ext cx="306000" cy="306000"/>
          </a:xfrm>
          <a:prstGeom prst="rect">
            <a:avLst/>
          </a:prstGeom>
        </p:spPr>
      </p:pic>
      <p:pic>
        <p:nvPicPr>
          <p:cNvPr id="40" name="图片 39"/>
          <p:cNvPicPr>
            <a:picLocks noChangeAspect="1"/>
          </p:cNvPicPr>
          <p:nvPr>
            <p:custDataLst>
              <p:tags r:id="rId34"/>
            </p:custDataLst>
          </p:nvPr>
        </p:nvPicPr>
        <p:blipFill>
          <a:blip r:embed="rId35">
            <a:extLst>
              <a:ext uri="{28A0092B-C50C-407E-A947-70E740481C1C}">
                <a14:useLocalDpi xmlns:a14="http://schemas.microsoft.com/office/drawing/2010/main" val="0"/>
              </a:ext>
            </a:extLst>
          </a:blip>
          <a:stretch>
            <a:fillRect/>
          </a:stretch>
        </p:blipFill>
        <p:spPr>
          <a:xfrm>
            <a:off x="2337943" y="5174371"/>
            <a:ext cx="306000" cy="306000"/>
          </a:xfrm>
          <a:prstGeom prst="rect">
            <a:avLst/>
          </a:prstGeom>
        </p:spPr>
      </p:pic>
      <p:pic>
        <p:nvPicPr>
          <p:cNvPr id="41" name="图片 40"/>
          <p:cNvPicPr>
            <a:picLocks noChangeAspect="1"/>
          </p:cNvPicPr>
          <p:nvPr>
            <p:custDataLst>
              <p:tags r:id="rId36"/>
            </p:custDataLst>
          </p:nvPr>
        </p:nvPicPr>
        <p:blipFill>
          <a:blip r:embed="rId37">
            <a:extLst>
              <a:ext uri="{28A0092B-C50C-407E-A947-70E740481C1C}">
                <a14:useLocalDpi xmlns:a14="http://schemas.microsoft.com/office/drawing/2010/main" val="0"/>
              </a:ext>
            </a:extLst>
          </a:blip>
          <a:stretch>
            <a:fillRect/>
          </a:stretch>
        </p:blipFill>
        <p:spPr>
          <a:xfrm>
            <a:off x="1829536" y="5871087"/>
            <a:ext cx="306000" cy="306000"/>
          </a:xfrm>
          <a:prstGeom prst="rect">
            <a:avLst/>
          </a:prstGeom>
        </p:spPr>
      </p:pic>
      <p:pic>
        <p:nvPicPr>
          <p:cNvPr id="42" name="图片 41"/>
          <p:cNvPicPr>
            <a:picLocks noChangeAspect="1"/>
          </p:cNvPicPr>
          <p:nvPr>
            <p:custDataLst>
              <p:tags r:id="rId38"/>
            </p:custDataLst>
          </p:nvPr>
        </p:nvPicPr>
        <p:blipFill>
          <a:blip r:embed="rId39">
            <a:extLst>
              <a:ext uri="{28A0092B-C50C-407E-A947-70E740481C1C}">
                <a14:useLocalDpi xmlns:a14="http://schemas.microsoft.com/office/drawing/2010/main" val="0"/>
              </a:ext>
            </a:extLst>
          </a:blip>
          <a:stretch>
            <a:fillRect/>
          </a:stretch>
        </p:blipFill>
        <p:spPr>
          <a:xfrm>
            <a:off x="2337809" y="5846573"/>
            <a:ext cx="306000" cy="306000"/>
          </a:xfrm>
          <a:prstGeom prst="rect">
            <a:avLst/>
          </a:prstGeom>
        </p:spPr>
      </p:pic>
      <p:pic>
        <p:nvPicPr>
          <p:cNvPr id="43" name="图片 42"/>
          <p:cNvPicPr>
            <a:picLocks noChangeAspect="1"/>
          </p:cNvPicPr>
          <p:nvPr>
            <p:custDataLst>
              <p:tags r:id="rId40"/>
            </p:custDataLst>
          </p:nvPr>
        </p:nvPicPr>
        <p:blipFill>
          <a:blip r:embed="rId41">
            <a:extLst>
              <a:ext uri="{28A0092B-C50C-407E-A947-70E740481C1C}">
                <a14:useLocalDpi xmlns:a14="http://schemas.microsoft.com/office/drawing/2010/main" val="0"/>
              </a:ext>
            </a:extLst>
          </a:blip>
          <a:stretch>
            <a:fillRect/>
          </a:stretch>
        </p:blipFill>
        <p:spPr>
          <a:xfrm>
            <a:off x="1304945" y="5846376"/>
            <a:ext cx="306000" cy="306000"/>
          </a:xfrm>
          <a:prstGeom prst="rect">
            <a:avLst/>
          </a:prstGeom>
        </p:spPr>
      </p:pic>
      <p:sp>
        <p:nvSpPr>
          <p:cNvPr id="44" name="矩形: 圆角 31"/>
          <p:cNvSpPr/>
          <p:nvPr>
            <p:custDataLst>
              <p:tags r:id="rId42"/>
            </p:custDataLst>
          </p:nvPr>
        </p:nvSpPr>
        <p:spPr>
          <a:xfrm>
            <a:off x="1401228" y="4625952"/>
            <a:ext cx="1250163" cy="569982"/>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rgbClr val="0070C0"/>
                </a:solidFill>
                <a:latin typeface="微软雅黑" panose="020B0503020204020204" pitchFamily="34" charset="-122"/>
                <a:ea typeface="微软雅黑" panose="020B0503020204020204" pitchFamily="34" charset="-122"/>
              </a:rPr>
              <a:t>消费者</a:t>
            </a:r>
            <a:endParaRPr lang="zh-CN" altLang="en-US" sz="1200" b="1" dirty="0" smtClean="0">
              <a:solidFill>
                <a:srgbClr val="0070C0"/>
              </a:solidFill>
              <a:latin typeface="微软雅黑" panose="020B0503020204020204" pitchFamily="34" charset="-122"/>
              <a:ea typeface="微软雅黑" panose="020B0503020204020204" pitchFamily="34" charset="-122"/>
            </a:endParaRPr>
          </a:p>
        </p:txBody>
      </p:sp>
      <p:sp>
        <p:nvSpPr>
          <p:cNvPr id="48" name="圆角矩形 47"/>
          <p:cNvSpPr/>
          <p:nvPr>
            <p:custDataLst>
              <p:tags r:id="rId43"/>
            </p:custDataLst>
          </p:nvPr>
        </p:nvSpPr>
        <p:spPr>
          <a:xfrm>
            <a:off x="3188335" y="4735195"/>
            <a:ext cx="3456940" cy="1675130"/>
          </a:xfrm>
          <a:prstGeom prst="roundRect">
            <a:avLst>
              <a:gd name="adj" fmla="val 4972"/>
            </a:avLst>
          </a:prstGeom>
          <a:noFill/>
          <a:ln w="19050">
            <a:solidFill>
              <a:srgbClr val="2E75B6"/>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latin typeface="微软雅黑" panose="020B0503020204020204" pitchFamily="34" charset="-122"/>
              <a:ea typeface="微软雅黑" panose="020B0503020204020204" pitchFamily="34" charset="-122"/>
            </a:endParaRPr>
          </a:p>
        </p:txBody>
      </p:sp>
      <p:sp>
        <p:nvSpPr>
          <p:cNvPr id="49" name="矩形: 圆角 36"/>
          <p:cNvSpPr/>
          <p:nvPr>
            <p:custDataLst>
              <p:tags r:id="rId44"/>
            </p:custDataLst>
          </p:nvPr>
        </p:nvSpPr>
        <p:spPr>
          <a:xfrm>
            <a:off x="3456572" y="4783240"/>
            <a:ext cx="2946795" cy="391086"/>
          </a:xfrm>
          <a:prstGeom prst="roundRect">
            <a:avLst/>
          </a:prstGeom>
          <a:noFill/>
          <a:ln>
            <a:noFill/>
          </a:ln>
        </p:spPr>
        <p:style>
          <a:lnRef idx="1">
            <a:schemeClr val="accent2"/>
          </a:lnRef>
          <a:fillRef idx="2">
            <a:schemeClr val="accent2"/>
          </a:fillRef>
          <a:effectRef idx="1">
            <a:schemeClr val="accent2"/>
          </a:effectRef>
          <a:fontRef idx="minor">
            <a:schemeClr val="dk1"/>
          </a:fontRef>
        </p:style>
        <p:txBody>
          <a:bodyPr rtlCol="0" anchor="ctr"/>
          <a:p>
            <a:pPr algn="ctr"/>
            <a:r>
              <a:rPr lang="zh-CN" altLang="en-US" sz="1200" b="1" dirty="0" smtClean="0">
                <a:solidFill>
                  <a:schemeClr val="accent1">
                    <a:lumMod val="75000"/>
                  </a:schemeClr>
                </a:solidFill>
                <a:latin typeface="微软雅黑" panose="020B0503020204020204" pitchFamily="34" charset="-122"/>
                <a:ea typeface="微软雅黑" panose="020B0503020204020204" pitchFamily="34" charset="-122"/>
              </a:rPr>
              <a:t>集团账户资金管理体系</a:t>
            </a:r>
            <a:endParaRPr lang="zh-CN" altLang="en-US" sz="1200" b="1" dirty="0" smtClean="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圆角矩形 11"/>
          <p:cNvSpPr/>
          <p:nvPr>
            <p:custDataLst>
              <p:tags r:id="rId45"/>
            </p:custDataLst>
          </p:nvPr>
        </p:nvSpPr>
        <p:spPr>
          <a:xfrm>
            <a:off x="1172210" y="4251960"/>
            <a:ext cx="1104900" cy="360045"/>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统一账户</a:t>
            </a:r>
            <a:endParaRPr lang="zh-CN" altLang="en-US" sz="1200" b="1" dirty="0" smtClean="0">
              <a:solidFill>
                <a:schemeClr val="accent1">
                  <a:lumMod val="75000"/>
                </a:schemeClr>
              </a:solidFill>
            </a:endParaRPr>
          </a:p>
        </p:txBody>
      </p:sp>
      <p:sp>
        <p:nvSpPr>
          <p:cNvPr id="45" name="圆角矩形 44"/>
          <p:cNvSpPr/>
          <p:nvPr>
            <p:custDataLst>
              <p:tags r:id="rId46"/>
            </p:custDataLst>
          </p:nvPr>
        </p:nvSpPr>
        <p:spPr>
          <a:xfrm>
            <a:off x="2582472" y="4237845"/>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统一支付</a:t>
            </a:r>
            <a:endParaRPr lang="zh-CN" altLang="en-US" sz="1200" b="1" dirty="0" smtClean="0">
              <a:solidFill>
                <a:schemeClr val="accent1">
                  <a:lumMod val="75000"/>
                </a:schemeClr>
              </a:solidFill>
            </a:endParaRPr>
          </a:p>
        </p:txBody>
      </p:sp>
      <p:sp>
        <p:nvSpPr>
          <p:cNvPr id="46" name="圆角矩形 45"/>
          <p:cNvSpPr/>
          <p:nvPr>
            <p:custDataLst>
              <p:tags r:id="rId47"/>
            </p:custDataLst>
          </p:nvPr>
        </p:nvSpPr>
        <p:spPr>
          <a:xfrm>
            <a:off x="5298719" y="4237845"/>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统一对账</a:t>
            </a:r>
            <a:endParaRPr lang="zh-CN" altLang="en-US" sz="1200" b="1" dirty="0" smtClean="0">
              <a:solidFill>
                <a:schemeClr val="accent1">
                  <a:lumMod val="75000"/>
                </a:schemeClr>
              </a:solidFill>
            </a:endParaRPr>
          </a:p>
        </p:txBody>
      </p:sp>
      <p:sp>
        <p:nvSpPr>
          <p:cNvPr id="4" name="圆角矩形 3"/>
          <p:cNvSpPr/>
          <p:nvPr>
            <p:custDataLst>
              <p:tags r:id="rId48"/>
            </p:custDataLst>
          </p:nvPr>
        </p:nvSpPr>
        <p:spPr>
          <a:xfrm>
            <a:off x="3922430" y="4237838"/>
            <a:ext cx="1105200" cy="360000"/>
          </a:xfrm>
          <a:prstGeom prst="roundRect">
            <a:avLst/>
          </a:prstGeom>
          <a:gradFill flip="none" rotWithShape="1">
            <a:gsLst>
              <a:gs pos="0">
                <a:schemeClr val="bg2">
                  <a:lumMod val="90000"/>
                  <a:alpha val="36000"/>
                </a:schemeClr>
              </a:gs>
              <a:gs pos="100000">
                <a:schemeClr val="tx1">
                  <a:lumMod val="50000"/>
                  <a:lumOff val="50000"/>
                  <a:alpha val="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200" b="1" dirty="0" smtClean="0">
                <a:solidFill>
                  <a:schemeClr val="accent1">
                    <a:lumMod val="75000"/>
                  </a:schemeClr>
                </a:solidFill>
              </a:rPr>
              <a:t>分类结算</a:t>
            </a:r>
            <a:endParaRPr lang="zh-CN" altLang="en-US" sz="1200" b="1" dirty="0" smtClean="0">
              <a:solidFill>
                <a:schemeClr val="accent1">
                  <a:lumMod val="75000"/>
                </a:schemeClr>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79" b="179"/>
          <a:stretch>
            <a:fillRect/>
          </a:stretch>
        </p:blipFill>
        <p:spPr/>
      </p:pic>
      <p:sp>
        <p:nvSpPr>
          <p:cNvPr id="37" name="Freeform 32"/>
          <p:cNvSpPr>
            <a:spLocks noEditPoints="1"/>
          </p:cNvSpPr>
          <p:nvPr/>
        </p:nvSpPr>
        <p:spPr bwMode="auto">
          <a:xfrm>
            <a:off x="3159" y="0"/>
            <a:ext cx="12186058" cy="6877311"/>
          </a:xfrm>
          <a:custGeom>
            <a:avLst/>
            <a:gdLst>
              <a:gd name="T0" fmla="*/ 662 w 4099"/>
              <a:gd name="T1" fmla="*/ 1744 h 2310"/>
              <a:gd name="T2" fmla="*/ 544 w 4099"/>
              <a:gd name="T3" fmla="*/ 1158 h 2310"/>
              <a:gd name="T4" fmla="*/ 662 w 4099"/>
              <a:gd name="T5" fmla="*/ 572 h 2310"/>
              <a:gd name="T6" fmla="*/ 984 w 4099"/>
              <a:gd name="T7" fmla="*/ 94 h 2310"/>
              <a:gd name="T8" fmla="*/ 1087 w 4099"/>
              <a:gd name="T9" fmla="*/ 0 h 2310"/>
              <a:gd name="T10" fmla="*/ 0 w 4099"/>
              <a:gd name="T11" fmla="*/ 0 h 2310"/>
              <a:gd name="T12" fmla="*/ 0 w 4099"/>
              <a:gd name="T13" fmla="*/ 2310 h 2310"/>
              <a:gd name="T14" fmla="*/ 1080 w 4099"/>
              <a:gd name="T15" fmla="*/ 2310 h 2310"/>
              <a:gd name="T16" fmla="*/ 984 w 4099"/>
              <a:gd name="T17" fmla="*/ 2222 h 2310"/>
              <a:gd name="T18" fmla="*/ 662 w 4099"/>
              <a:gd name="T19" fmla="*/ 1744 h 2310"/>
              <a:gd name="T20" fmla="*/ 2447 w 4099"/>
              <a:gd name="T21" fmla="*/ 0 h 2310"/>
              <a:gd name="T22" fmla="*/ 1649 w 4099"/>
              <a:gd name="T23" fmla="*/ 0 h 2310"/>
              <a:gd name="T24" fmla="*/ 824 w 4099"/>
              <a:gd name="T25" fmla="*/ 1158 h 2310"/>
              <a:gd name="T26" fmla="*/ 1632 w 4099"/>
              <a:gd name="T27" fmla="*/ 2310 h 2310"/>
              <a:gd name="T28" fmla="*/ 2465 w 4099"/>
              <a:gd name="T29" fmla="*/ 2310 h 2310"/>
              <a:gd name="T30" fmla="*/ 3273 w 4099"/>
              <a:gd name="T31" fmla="*/ 1158 h 2310"/>
              <a:gd name="T32" fmla="*/ 2447 w 4099"/>
              <a:gd name="T33" fmla="*/ 0 h 2310"/>
              <a:gd name="T34" fmla="*/ 2048 w 4099"/>
              <a:gd name="T35" fmla="*/ 1992 h 2310"/>
              <a:gd name="T36" fmla="*/ 1214 w 4099"/>
              <a:gd name="T37" fmla="*/ 1158 h 2310"/>
              <a:gd name="T38" fmla="*/ 1260 w 4099"/>
              <a:gd name="T39" fmla="*/ 1113 h 2310"/>
              <a:gd name="T40" fmla="*/ 1305 w 4099"/>
              <a:gd name="T41" fmla="*/ 1158 h 2310"/>
              <a:gd name="T42" fmla="*/ 2048 w 4099"/>
              <a:gd name="T43" fmla="*/ 1901 h 2310"/>
              <a:gd name="T44" fmla="*/ 2792 w 4099"/>
              <a:gd name="T45" fmla="*/ 1158 h 2310"/>
              <a:gd name="T46" fmla="*/ 2048 w 4099"/>
              <a:gd name="T47" fmla="*/ 415 h 2310"/>
              <a:gd name="T48" fmla="*/ 2003 w 4099"/>
              <a:gd name="T49" fmla="*/ 369 h 2310"/>
              <a:gd name="T50" fmla="*/ 2048 w 4099"/>
              <a:gd name="T51" fmla="*/ 324 h 2310"/>
              <a:gd name="T52" fmla="*/ 2882 w 4099"/>
              <a:gd name="T53" fmla="*/ 1158 h 2310"/>
              <a:gd name="T54" fmla="*/ 2048 w 4099"/>
              <a:gd name="T55" fmla="*/ 1992 h 2310"/>
              <a:gd name="T56" fmla="*/ 3064 w 4099"/>
              <a:gd name="T57" fmla="*/ 1238 h 2310"/>
              <a:gd name="T58" fmla="*/ 2984 w 4099"/>
              <a:gd name="T59" fmla="*/ 1158 h 2310"/>
              <a:gd name="T60" fmla="*/ 2048 w 4099"/>
              <a:gd name="T61" fmla="*/ 222 h 2310"/>
              <a:gd name="T62" fmla="*/ 1112 w 4099"/>
              <a:gd name="T63" fmla="*/ 1158 h 2310"/>
              <a:gd name="T64" fmla="*/ 2048 w 4099"/>
              <a:gd name="T65" fmla="*/ 2094 h 2310"/>
              <a:gd name="T66" fmla="*/ 2128 w 4099"/>
              <a:gd name="T67" fmla="*/ 2174 h 2310"/>
              <a:gd name="T68" fmla="*/ 2048 w 4099"/>
              <a:gd name="T69" fmla="*/ 2254 h 2310"/>
              <a:gd name="T70" fmla="*/ 1273 w 4099"/>
              <a:gd name="T71" fmla="*/ 1933 h 2310"/>
              <a:gd name="T72" fmla="*/ 952 w 4099"/>
              <a:gd name="T73" fmla="*/ 1158 h 2310"/>
              <a:gd name="T74" fmla="*/ 1273 w 4099"/>
              <a:gd name="T75" fmla="*/ 383 h 2310"/>
              <a:gd name="T76" fmla="*/ 2048 w 4099"/>
              <a:gd name="T77" fmla="*/ 62 h 2310"/>
              <a:gd name="T78" fmla="*/ 2823 w 4099"/>
              <a:gd name="T79" fmla="*/ 383 h 2310"/>
              <a:gd name="T80" fmla="*/ 3144 w 4099"/>
              <a:gd name="T81" fmla="*/ 1158 h 2310"/>
              <a:gd name="T82" fmla="*/ 3064 w 4099"/>
              <a:gd name="T83" fmla="*/ 1238 h 2310"/>
              <a:gd name="T84" fmla="*/ 3009 w 4099"/>
              <a:gd name="T85" fmla="*/ 0 h 2310"/>
              <a:gd name="T86" fmla="*/ 3112 w 4099"/>
              <a:gd name="T87" fmla="*/ 94 h 2310"/>
              <a:gd name="T88" fmla="*/ 3435 w 4099"/>
              <a:gd name="T89" fmla="*/ 572 h 2310"/>
              <a:gd name="T90" fmla="*/ 3553 w 4099"/>
              <a:gd name="T91" fmla="*/ 1158 h 2310"/>
              <a:gd name="T92" fmla="*/ 3435 w 4099"/>
              <a:gd name="T93" fmla="*/ 1744 h 2310"/>
              <a:gd name="T94" fmla="*/ 3112 w 4099"/>
              <a:gd name="T95" fmla="*/ 2222 h 2310"/>
              <a:gd name="T96" fmla="*/ 3017 w 4099"/>
              <a:gd name="T97" fmla="*/ 2310 h 2310"/>
              <a:gd name="T98" fmla="*/ 4099 w 4099"/>
              <a:gd name="T99" fmla="*/ 2310 h 2310"/>
              <a:gd name="T100" fmla="*/ 4099 w 4099"/>
              <a:gd name="T101" fmla="*/ 0 h 2310"/>
              <a:gd name="T102" fmla="*/ 3009 w 4099"/>
              <a:gd name="T103"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99" h="2310">
                <a:moveTo>
                  <a:pt x="662" y="1744"/>
                </a:moveTo>
                <a:cubicBezTo>
                  <a:pt x="583" y="1558"/>
                  <a:pt x="544" y="1361"/>
                  <a:pt x="544" y="1158"/>
                </a:cubicBezTo>
                <a:cubicBezTo>
                  <a:pt x="544" y="955"/>
                  <a:pt x="583" y="758"/>
                  <a:pt x="662" y="572"/>
                </a:cubicBezTo>
                <a:cubicBezTo>
                  <a:pt x="738" y="393"/>
                  <a:pt x="846" y="232"/>
                  <a:pt x="984" y="94"/>
                </a:cubicBezTo>
                <a:cubicBezTo>
                  <a:pt x="1017" y="61"/>
                  <a:pt x="1052" y="30"/>
                  <a:pt x="1087" y="0"/>
                </a:cubicBezTo>
                <a:cubicBezTo>
                  <a:pt x="0" y="0"/>
                  <a:pt x="0" y="0"/>
                  <a:pt x="0" y="0"/>
                </a:cubicBezTo>
                <a:cubicBezTo>
                  <a:pt x="0" y="2310"/>
                  <a:pt x="0" y="2310"/>
                  <a:pt x="0" y="2310"/>
                </a:cubicBezTo>
                <a:cubicBezTo>
                  <a:pt x="1080" y="2310"/>
                  <a:pt x="1080" y="2310"/>
                  <a:pt x="1080" y="2310"/>
                </a:cubicBezTo>
                <a:cubicBezTo>
                  <a:pt x="1047" y="2282"/>
                  <a:pt x="1015" y="2253"/>
                  <a:pt x="984" y="2222"/>
                </a:cubicBezTo>
                <a:cubicBezTo>
                  <a:pt x="846" y="2084"/>
                  <a:pt x="738" y="1923"/>
                  <a:pt x="662" y="1744"/>
                </a:cubicBezTo>
                <a:close/>
                <a:moveTo>
                  <a:pt x="2447" y="0"/>
                </a:moveTo>
                <a:cubicBezTo>
                  <a:pt x="1649" y="0"/>
                  <a:pt x="1649" y="0"/>
                  <a:pt x="1649" y="0"/>
                </a:cubicBezTo>
                <a:cubicBezTo>
                  <a:pt x="1169" y="166"/>
                  <a:pt x="824" y="622"/>
                  <a:pt x="824" y="1158"/>
                </a:cubicBezTo>
                <a:cubicBezTo>
                  <a:pt x="824" y="1687"/>
                  <a:pt x="1161" y="2139"/>
                  <a:pt x="1632" y="2310"/>
                </a:cubicBezTo>
                <a:cubicBezTo>
                  <a:pt x="2465" y="2310"/>
                  <a:pt x="2465" y="2310"/>
                  <a:pt x="2465" y="2310"/>
                </a:cubicBezTo>
                <a:cubicBezTo>
                  <a:pt x="2936" y="2139"/>
                  <a:pt x="3273" y="1687"/>
                  <a:pt x="3273" y="1158"/>
                </a:cubicBezTo>
                <a:cubicBezTo>
                  <a:pt x="3273" y="622"/>
                  <a:pt x="2927" y="166"/>
                  <a:pt x="2447" y="0"/>
                </a:cubicBezTo>
                <a:close/>
                <a:moveTo>
                  <a:pt x="2048" y="1992"/>
                </a:moveTo>
                <a:cubicBezTo>
                  <a:pt x="1588" y="1992"/>
                  <a:pt x="1214" y="1618"/>
                  <a:pt x="1214" y="1158"/>
                </a:cubicBezTo>
                <a:cubicBezTo>
                  <a:pt x="1214" y="1133"/>
                  <a:pt x="1235" y="1113"/>
                  <a:pt x="1260" y="1113"/>
                </a:cubicBezTo>
                <a:cubicBezTo>
                  <a:pt x="1285" y="1113"/>
                  <a:pt x="1305" y="1133"/>
                  <a:pt x="1305" y="1158"/>
                </a:cubicBezTo>
                <a:cubicBezTo>
                  <a:pt x="1305" y="1568"/>
                  <a:pt x="1638" y="1901"/>
                  <a:pt x="2048" y="1901"/>
                </a:cubicBezTo>
                <a:cubicBezTo>
                  <a:pt x="2458" y="1901"/>
                  <a:pt x="2792" y="1568"/>
                  <a:pt x="2792" y="1158"/>
                </a:cubicBezTo>
                <a:cubicBezTo>
                  <a:pt x="2792" y="748"/>
                  <a:pt x="2458" y="415"/>
                  <a:pt x="2048" y="415"/>
                </a:cubicBezTo>
                <a:cubicBezTo>
                  <a:pt x="2023" y="415"/>
                  <a:pt x="2003" y="394"/>
                  <a:pt x="2003" y="369"/>
                </a:cubicBezTo>
                <a:cubicBezTo>
                  <a:pt x="2003" y="344"/>
                  <a:pt x="2023" y="324"/>
                  <a:pt x="2048" y="324"/>
                </a:cubicBezTo>
                <a:cubicBezTo>
                  <a:pt x="2508" y="324"/>
                  <a:pt x="2882" y="698"/>
                  <a:pt x="2882" y="1158"/>
                </a:cubicBezTo>
                <a:cubicBezTo>
                  <a:pt x="2882" y="1618"/>
                  <a:pt x="2508" y="1992"/>
                  <a:pt x="2048" y="1992"/>
                </a:cubicBezTo>
                <a:close/>
                <a:moveTo>
                  <a:pt x="3064" y="1238"/>
                </a:moveTo>
                <a:cubicBezTo>
                  <a:pt x="3020" y="1238"/>
                  <a:pt x="2984" y="1202"/>
                  <a:pt x="2984" y="1158"/>
                </a:cubicBezTo>
                <a:cubicBezTo>
                  <a:pt x="2984" y="642"/>
                  <a:pt x="2564" y="222"/>
                  <a:pt x="2048" y="222"/>
                </a:cubicBezTo>
                <a:cubicBezTo>
                  <a:pt x="1532" y="222"/>
                  <a:pt x="1112" y="642"/>
                  <a:pt x="1112" y="1158"/>
                </a:cubicBezTo>
                <a:cubicBezTo>
                  <a:pt x="1112" y="1674"/>
                  <a:pt x="1532" y="2094"/>
                  <a:pt x="2048" y="2094"/>
                </a:cubicBezTo>
                <a:cubicBezTo>
                  <a:pt x="2092" y="2094"/>
                  <a:pt x="2128" y="2130"/>
                  <a:pt x="2128" y="2174"/>
                </a:cubicBezTo>
                <a:cubicBezTo>
                  <a:pt x="2128" y="2218"/>
                  <a:pt x="2092" y="2254"/>
                  <a:pt x="2048" y="2254"/>
                </a:cubicBezTo>
                <a:cubicBezTo>
                  <a:pt x="1756" y="2254"/>
                  <a:pt x="1480" y="2140"/>
                  <a:pt x="1273" y="1933"/>
                </a:cubicBezTo>
                <a:cubicBezTo>
                  <a:pt x="1066" y="1726"/>
                  <a:pt x="952" y="1451"/>
                  <a:pt x="952" y="1158"/>
                </a:cubicBezTo>
                <a:cubicBezTo>
                  <a:pt x="952" y="865"/>
                  <a:pt x="1066" y="590"/>
                  <a:pt x="1273" y="383"/>
                </a:cubicBezTo>
                <a:cubicBezTo>
                  <a:pt x="1480" y="176"/>
                  <a:pt x="1756" y="62"/>
                  <a:pt x="2048" y="62"/>
                </a:cubicBezTo>
                <a:cubicBezTo>
                  <a:pt x="2341" y="62"/>
                  <a:pt x="2616" y="176"/>
                  <a:pt x="2823" y="383"/>
                </a:cubicBezTo>
                <a:cubicBezTo>
                  <a:pt x="3030" y="590"/>
                  <a:pt x="3144" y="865"/>
                  <a:pt x="3144" y="1158"/>
                </a:cubicBezTo>
                <a:cubicBezTo>
                  <a:pt x="3144" y="1202"/>
                  <a:pt x="3109" y="1238"/>
                  <a:pt x="3064" y="1238"/>
                </a:cubicBezTo>
                <a:close/>
                <a:moveTo>
                  <a:pt x="3009" y="0"/>
                </a:moveTo>
                <a:cubicBezTo>
                  <a:pt x="3045" y="30"/>
                  <a:pt x="3079" y="61"/>
                  <a:pt x="3112" y="94"/>
                </a:cubicBezTo>
                <a:cubicBezTo>
                  <a:pt x="3250" y="232"/>
                  <a:pt x="3359" y="393"/>
                  <a:pt x="3435" y="572"/>
                </a:cubicBezTo>
                <a:cubicBezTo>
                  <a:pt x="3513" y="758"/>
                  <a:pt x="3553" y="955"/>
                  <a:pt x="3553" y="1158"/>
                </a:cubicBezTo>
                <a:cubicBezTo>
                  <a:pt x="3553" y="1361"/>
                  <a:pt x="3513" y="1558"/>
                  <a:pt x="3435" y="1744"/>
                </a:cubicBezTo>
                <a:cubicBezTo>
                  <a:pt x="3359" y="1923"/>
                  <a:pt x="3250" y="2084"/>
                  <a:pt x="3112" y="2222"/>
                </a:cubicBezTo>
                <a:cubicBezTo>
                  <a:pt x="3081" y="2253"/>
                  <a:pt x="3050" y="2282"/>
                  <a:pt x="3017" y="2310"/>
                </a:cubicBezTo>
                <a:cubicBezTo>
                  <a:pt x="4099" y="2310"/>
                  <a:pt x="4099" y="2310"/>
                  <a:pt x="4099" y="2310"/>
                </a:cubicBezTo>
                <a:cubicBezTo>
                  <a:pt x="4099" y="0"/>
                  <a:pt x="4099" y="0"/>
                  <a:pt x="4099" y="0"/>
                </a:cubicBezTo>
                <a:lnTo>
                  <a:pt x="3009" y="0"/>
                </a:lnTo>
                <a:close/>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47" name="TextBox 46"/>
          <p:cNvSpPr txBox="1"/>
          <p:nvPr/>
        </p:nvSpPr>
        <p:spPr>
          <a:xfrm>
            <a:off x="4592554" y="3144082"/>
            <a:ext cx="3022046" cy="746358"/>
          </a:xfrm>
          <a:prstGeom prst="rect">
            <a:avLst/>
          </a:prstGeom>
          <a:noFill/>
        </p:spPr>
        <p:txBody>
          <a:bodyPr wrap="none" rtlCol="0">
            <a:spAutoFit/>
          </a:bodyPr>
          <a:lstStyle/>
          <a:p>
            <a:pPr algn="ctr"/>
            <a:r>
              <a:rPr lang="en-US" altLang="zh-CN" sz="4250" dirty="0">
                <a:solidFill>
                  <a:schemeClr val="bg1"/>
                </a:solidFill>
                <a:latin typeface="Mont Heavy DEMO" panose="00000A00000000000000" pitchFamily="50" charset="0"/>
              </a:rPr>
              <a:t>03</a:t>
            </a:r>
            <a:r>
              <a:rPr lang="zh-CN" altLang="en-US" sz="4250" dirty="0">
                <a:solidFill>
                  <a:schemeClr val="bg1"/>
                </a:solidFill>
                <a:latin typeface="Mont Heavy DEMO" panose="00000A00000000000000" pitchFamily="50" charset="0"/>
              </a:rPr>
              <a:t> 目标客户</a:t>
            </a:r>
            <a:endParaRPr lang="en-US" sz="4250" dirty="0">
              <a:solidFill>
                <a:schemeClr val="bg1"/>
              </a:solidFill>
              <a:latin typeface="Mont Heavy DEMO" panose="00000A00000000000000" pitchFamily="50" charset="0"/>
            </a:endParaRPr>
          </a:p>
        </p:txBody>
      </p:sp>
      <p:grpSp>
        <p:nvGrpSpPr>
          <p:cNvPr id="51" name="Group 50"/>
          <p:cNvGrpSpPr/>
          <p:nvPr/>
        </p:nvGrpSpPr>
        <p:grpSpPr>
          <a:xfrm>
            <a:off x="5524129" y="3906551"/>
            <a:ext cx="1143743" cy="80211"/>
            <a:chOff x="5524129" y="3906551"/>
            <a:chExt cx="1143743" cy="80211"/>
          </a:xfrm>
        </p:grpSpPr>
        <p:sp>
          <p:nvSpPr>
            <p:cNvPr id="39" name="Rectangle 34"/>
            <p:cNvSpPr>
              <a:spLocks noChangeArrowheads="1"/>
            </p:cNvSpPr>
            <p:nvPr/>
          </p:nvSpPr>
          <p:spPr bwMode="auto">
            <a:xfrm>
              <a:off x="5524129" y="3906551"/>
              <a:ext cx="228749" cy="80211"/>
            </a:xfrm>
            <a:prstGeom prst="rect">
              <a:avLst/>
            </a:prstGeom>
            <a:solidFill>
              <a:schemeClr val="bg1">
                <a:alpha val="85000"/>
              </a:schemeClr>
            </a:solidFill>
            <a:ln>
              <a:noFill/>
            </a:ln>
          </p:spPr>
          <p:txBody>
            <a:bodyPr vert="horz" wrap="square" lIns="91440" tIns="45720" rIns="91440" bIns="45720" numCol="1" anchor="t" anchorCtr="0" compatLnSpc="1"/>
            <a:lstStyle/>
            <a:p>
              <a:endParaRPr lang="en-US"/>
            </a:p>
          </p:txBody>
        </p:sp>
        <p:sp>
          <p:nvSpPr>
            <p:cNvPr id="40" name="Rectangle 35"/>
            <p:cNvSpPr>
              <a:spLocks noChangeArrowheads="1"/>
            </p:cNvSpPr>
            <p:nvPr/>
          </p:nvSpPr>
          <p:spPr bwMode="auto">
            <a:xfrm>
              <a:off x="5827147" y="3906551"/>
              <a:ext cx="231719" cy="80211"/>
            </a:xfrm>
            <a:prstGeom prst="rect">
              <a:avLst/>
            </a:prstGeom>
            <a:solidFill>
              <a:schemeClr val="bg1">
                <a:alpha val="75000"/>
              </a:schemeClr>
            </a:solidFill>
            <a:ln>
              <a:noFill/>
            </a:ln>
          </p:spPr>
          <p:txBody>
            <a:bodyPr vert="horz" wrap="square" lIns="91440" tIns="45720" rIns="91440" bIns="45720" numCol="1" anchor="t" anchorCtr="0" compatLnSpc="1"/>
            <a:lstStyle/>
            <a:p>
              <a:endParaRPr lang="en-US"/>
            </a:p>
          </p:txBody>
        </p:sp>
        <p:sp>
          <p:nvSpPr>
            <p:cNvPr id="41" name="Rectangle 36"/>
            <p:cNvSpPr>
              <a:spLocks noChangeArrowheads="1"/>
            </p:cNvSpPr>
            <p:nvPr/>
          </p:nvSpPr>
          <p:spPr bwMode="auto">
            <a:xfrm>
              <a:off x="6133135" y="3906551"/>
              <a:ext cx="231719" cy="80211"/>
            </a:xfrm>
            <a:prstGeom prst="rect">
              <a:avLst/>
            </a:pr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42" name="Rectangle 37"/>
            <p:cNvSpPr>
              <a:spLocks noChangeArrowheads="1"/>
            </p:cNvSpPr>
            <p:nvPr/>
          </p:nvSpPr>
          <p:spPr bwMode="auto">
            <a:xfrm>
              <a:off x="6439123" y="3906551"/>
              <a:ext cx="228749" cy="80211"/>
            </a:xfrm>
            <a:prstGeom prst="rect">
              <a:avLst/>
            </a:prstGeom>
            <a:solidFill>
              <a:schemeClr val="bg1">
                <a:alpha val="30000"/>
              </a:schemeClr>
            </a:solidFill>
            <a:ln>
              <a:noFill/>
            </a:ln>
          </p:spPr>
          <p:txBody>
            <a:bodyPr vert="horz" wrap="square" lIns="91440" tIns="45720" rIns="91440" bIns="45720" numCol="1" anchor="t" anchorCtr="0" compatLnSpc="1"/>
            <a:lstStyle/>
            <a:p>
              <a:endParaRPr lang="en-US"/>
            </a:p>
          </p:txBody>
        </p:sp>
      </p:grpSp>
      <p:sp>
        <p:nvSpPr>
          <p:cNvPr id="44" name="Freeform 39"/>
          <p:cNvSpPr/>
          <p:nvPr/>
        </p:nvSpPr>
        <p:spPr bwMode="auto">
          <a:xfrm>
            <a:off x="4167977" y="1965158"/>
            <a:ext cx="3870901" cy="1073930"/>
          </a:xfrm>
          <a:custGeom>
            <a:avLst/>
            <a:gdLst>
              <a:gd name="T0" fmla="*/ 30 w 1302"/>
              <a:gd name="T1" fmla="*/ 250 h 361"/>
              <a:gd name="T2" fmla="*/ 254 w 1302"/>
              <a:gd name="T3" fmla="*/ 250 h 361"/>
              <a:gd name="T4" fmla="*/ 259 w 1302"/>
              <a:gd name="T5" fmla="*/ 243 h 361"/>
              <a:gd name="T6" fmla="*/ 651 w 1302"/>
              <a:gd name="T7" fmla="*/ 31 h 361"/>
              <a:gd name="T8" fmla="*/ 1043 w 1302"/>
              <a:gd name="T9" fmla="*/ 243 h 361"/>
              <a:gd name="T10" fmla="*/ 1047 w 1302"/>
              <a:gd name="T11" fmla="*/ 250 h 361"/>
              <a:gd name="T12" fmla="*/ 1272 w 1302"/>
              <a:gd name="T13" fmla="*/ 250 h 361"/>
              <a:gd name="T14" fmla="*/ 1272 w 1302"/>
              <a:gd name="T15" fmla="*/ 361 h 361"/>
              <a:gd name="T16" fmla="*/ 1302 w 1302"/>
              <a:gd name="T17" fmla="*/ 361 h 361"/>
              <a:gd name="T18" fmla="*/ 1302 w 1302"/>
              <a:gd name="T19" fmla="*/ 219 h 361"/>
              <a:gd name="T20" fmla="*/ 1064 w 1302"/>
              <a:gd name="T21" fmla="*/ 219 h 361"/>
              <a:gd name="T22" fmla="*/ 651 w 1302"/>
              <a:gd name="T23" fmla="*/ 0 h 361"/>
              <a:gd name="T24" fmla="*/ 238 w 1302"/>
              <a:gd name="T25" fmla="*/ 219 h 361"/>
              <a:gd name="T26" fmla="*/ 0 w 1302"/>
              <a:gd name="T27" fmla="*/ 219 h 361"/>
              <a:gd name="T28" fmla="*/ 0 w 1302"/>
              <a:gd name="T29" fmla="*/ 361 h 361"/>
              <a:gd name="T30" fmla="*/ 30 w 1302"/>
              <a:gd name="T31" fmla="*/ 361 h 361"/>
              <a:gd name="T32" fmla="*/ 30 w 1302"/>
              <a:gd name="T33" fmla="*/ 25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61">
                <a:moveTo>
                  <a:pt x="30" y="250"/>
                </a:moveTo>
                <a:cubicBezTo>
                  <a:pt x="254" y="250"/>
                  <a:pt x="254" y="250"/>
                  <a:pt x="254" y="250"/>
                </a:cubicBezTo>
                <a:cubicBezTo>
                  <a:pt x="259" y="243"/>
                  <a:pt x="259" y="243"/>
                  <a:pt x="259" y="243"/>
                </a:cubicBezTo>
                <a:cubicBezTo>
                  <a:pt x="346" y="110"/>
                  <a:pt x="492" y="31"/>
                  <a:pt x="651" y="31"/>
                </a:cubicBezTo>
                <a:cubicBezTo>
                  <a:pt x="809" y="31"/>
                  <a:pt x="956" y="110"/>
                  <a:pt x="1043" y="243"/>
                </a:cubicBezTo>
                <a:cubicBezTo>
                  <a:pt x="1047" y="250"/>
                  <a:pt x="1047" y="250"/>
                  <a:pt x="1047" y="250"/>
                </a:cubicBezTo>
                <a:cubicBezTo>
                  <a:pt x="1272" y="250"/>
                  <a:pt x="1272" y="250"/>
                  <a:pt x="1272" y="250"/>
                </a:cubicBezTo>
                <a:cubicBezTo>
                  <a:pt x="1272" y="361"/>
                  <a:pt x="1272" y="361"/>
                  <a:pt x="1272" y="361"/>
                </a:cubicBezTo>
                <a:cubicBezTo>
                  <a:pt x="1302" y="361"/>
                  <a:pt x="1302" y="361"/>
                  <a:pt x="1302" y="361"/>
                </a:cubicBezTo>
                <a:cubicBezTo>
                  <a:pt x="1302" y="219"/>
                  <a:pt x="1302" y="219"/>
                  <a:pt x="1302" y="219"/>
                </a:cubicBezTo>
                <a:cubicBezTo>
                  <a:pt x="1064" y="219"/>
                  <a:pt x="1064" y="219"/>
                  <a:pt x="1064" y="219"/>
                </a:cubicBezTo>
                <a:cubicBezTo>
                  <a:pt x="971" y="82"/>
                  <a:pt x="817" y="0"/>
                  <a:pt x="651" y="0"/>
                </a:cubicBezTo>
                <a:cubicBezTo>
                  <a:pt x="485" y="0"/>
                  <a:pt x="331" y="82"/>
                  <a:pt x="238" y="219"/>
                </a:cubicBezTo>
                <a:cubicBezTo>
                  <a:pt x="0" y="219"/>
                  <a:pt x="0" y="219"/>
                  <a:pt x="0" y="219"/>
                </a:cubicBezTo>
                <a:cubicBezTo>
                  <a:pt x="0" y="361"/>
                  <a:pt x="0" y="361"/>
                  <a:pt x="0" y="361"/>
                </a:cubicBezTo>
                <a:cubicBezTo>
                  <a:pt x="30" y="361"/>
                  <a:pt x="30" y="361"/>
                  <a:pt x="30" y="361"/>
                </a:cubicBezTo>
                <a:lnTo>
                  <a:pt x="30" y="25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5" name="Freeform 40"/>
          <p:cNvSpPr/>
          <p:nvPr/>
        </p:nvSpPr>
        <p:spPr bwMode="auto">
          <a:xfrm>
            <a:off x="4167977" y="3888726"/>
            <a:ext cx="3870901" cy="1044223"/>
          </a:xfrm>
          <a:custGeom>
            <a:avLst/>
            <a:gdLst>
              <a:gd name="T0" fmla="*/ 1272 w 1302"/>
              <a:gd name="T1" fmla="*/ 102 h 351"/>
              <a:gd name="T2" fmla="*/ 1047 w 1302"/>
              <a:gd name="T3" fmla="*/ 102 h 351"/>
              <a:gd name="T4" fmla="*/ 1043 w 1302"/>
              <a:gd name="T5" fmla="*/ 109 h 351"/>
              <a:gd name="T6" fmla="*/ 651 w 1302"/>
              <a:gd name="T7" fmla="*/ 321 h 351"/>
              <a:gd name="T8" fmla="*/ 259 w 1302"/>
              <a:gd name="T9" fmla="*/ 109 h 351"/>
              <a:gd name="T10" fmla="*/ 254 w 1302"/>
              <a:gd name="T11" fmla="*/ 102 h 351"/>
              <a:gd name="T12" fmla="*/ 30 w 1302"/>
              <a:gd name="T13" fmla="*/ 102 h 351"/>
              <a:gd name="T14" fmla="*/ 30 w 1302"/>
              <a:gd name="T15" fmla="*/ 0 h 351"/>
              <a:gd name="T16" fmla="*/ 0 w 1302"/>
              <a:gd name="T17" fmla="*/ 0 h 351"/>
              <a:gd name="T18" fmla="*/ 0 w 1302"/>
              <a:gd name="T19" fmla="*/ 132 h 351"/>
              <a:gd name="T20" fmla="*/ 238 w 1302"/>
              <a:gd name="T21" fmla="*/ 132 h 351"/>
              <a:gd name="T22" fmla="*/ 651 w 1302"/>
              <a:gd name="T23" fmla="*/ 351 h 351"/>
              <a:gd name="T24" fmla="*/ 1064 w 1302"/>
              <a:gd name="T25" fmla="*/ 132 h 351"/>
              <a:gd name="T26" fmla="*/ 1302 w 1302"/>
              <a:gd name="T27" fmla="*/ 132 h 351"/>
              <a:gd name="T28" fmla="*/ 1302 w 1302"/>
              <a:gd name="T29" fmla="*/ 0 h 351"/>
              <a:gd name="T30" fmla="*/ 1272 w 1302"/>
              <a:gd name="T31" fmla="*/ 0 h 351"/>
              <a:gd name="T32" fmla="*/ 1272 w 1302"/>
              <a:gd name="T33" fmla="*/ 10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51">
                <a:moveTo>
                  <a:pt x="1272" y="102"/>
                </a:moveTo>
                <a:cubicBezTo>
                  <a:pt x="1047" y="102"/>
                  <a:pt x="1047" y="102"/>
                  <a:pt x="1047" y="102"/>
                </a:cubicBezTo>
                <a:cubicBezTo>
                  <a:pt x="1043" y="109"/>
                  <a:pt x="1043" y="109"/>
                  <a:pt x="1043" y="109"/>
                </a:cubicBezTo>
                <a:cubicBezTo>
                  <a:pt x="956" y="241"/>
                  <a:pt x="809" y="321"/>
                  <a:pt x="651" y="321"/>
                </a:cubicBezTo>
                <a:cubicBezTo>
                  <a:pt x="492" y="321"/>
                  <a:pt x="346" y="241"/>
                  <a:pt x="259" y="109"/>
                </a:cubicBezTo>
                <a:cubicBezTo>
                  <a:pt x="254" y="102"/>
                  <a:pt x="254" y="102"/>
                  <a:pt x="254" y="102"/>
                </a:cubicBezTo>
                <a:cubicBezTo>
                  <a:pt x="30" y="102"/>
                  <a:pt x="30" y="102"/>
                  <a:pt x="30" y="102"/>
                </a:cubicBezTo>
                <a:cubicBezTo>
                  <a:pt x="30" y="0"/>
                  <a:pt x="30" y="0"/>
                  <a:pt x="30" y="0"/>
                </a:cubicBezTo>
                <a:cubicBezTo>
                  <a:pt x="0" y="0"/>
                  <a:pt x="0" y="0"/>
                  <a:pt x="0" y="0"/>
                </a:cubicBezTo>
                <a:cubicBezTo>
                  <a:pt x="0" y="132"/>
                  <a:pt x="0" y="132"/>
                  <a:pt x="0" y="132"/>
                </a:cubicBezTo>
                <a:cubicBezTo>
                  <a:pt x="238" y="132"/>
                  <a:pt x="238" y="132"/>
                  <a:pt x="238" y="132"/>
                </a:cubicBezTo>
                <a:cubicBezTo>
                  <a:pt x="331" y="269"/>
                  <a:pt x="485" y="351"/>
                  <a:pt x="651" y="351"/>
                </a:cubicBezTo>
                <a:cubicBezTo>
                  <a:pt x="817" y="351"/>
                  <a:pt x="971" y="269"/>
                  <a:pt x="1064" y="132"/>
                </a:cubicBezTo>
                <a:cubicBezTo>
                  <a:pt x="1302" y="132"/>
                  <a:pt x="1302" y="132"/>
                  <a:pt x="1302" y="132"/>
                </a:cubicBezTo>
                <a:cubicBezTo>
                  <a:pt x="1302" y="0"/>
                  <a:pt x="1302" y="0"/>
                  <a:pt x="1302" y="0"/>
                </a:cubicBezTo>
                <a:cubicBezTo>
                  <a:pt x="1272" y="0"/>
                  <a:pt x="1272" y="0"/>
                  <a:pt x="1272" y="0"/>
                </a:cubicBezTo>
                <a:lnTo>
                  <a:pt x="1272" y="102"/>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557885" y="550778"/>
            <a:ext cx="3413114" cy="661720"/>
          </a:xfrm>
          <a:prstGeom prst="rect">
            <a:avLst/>
          </a:prstGeom>
          <a:noFill/>
        </p:spPr>
        <p:txBody>
          <a:bodyPr wrap="none" rtlCol="0">
            <a:spAutoFit/>
          </a:bodyPr>
          <a:lstStyle/>
          <a:p>
            <a:r>
              <a:rPr lang="en-US" sz="3700" dirty="0">
                <a:solidFill>
                  <a:schemeClr val="bg1"/>
                </a:solidFill>
                <a:latin typeface="Mont Heavy DEMO" panose="00000A00000000000000" pitchFamily="50" charset="0"/>
              </a:rPr>
              <a:t>Our Services.</a:t>
            </a:r>
            <a:endParaRPr lang="en-US" sz="3700" dirty="0">
              <a:solidFill>
                <a:schemeClr val="bg1"/>
              </a:solidFill>
              <a:latin typeface="Mont Heavy DEMO" panose="00000A00000000000000" pitchFamily="50" charset="0"/>
            </a:endParaRPr>
          </a:p>
        </p:txBody>
      </p:sp>
      <p:sp>
        <p:nvSpPr>
          <p:cNvPr id="48" name="Subtitle 2"/>
          <p:cNvSpPr txBox="1"/>
          <p:nvPr/>
        </p:nvSpPr>
        <p:spPr>
          <a:xfrm>
            <a:off x="1660047" y="4503198"/>
            <a:ext cx="1953448" cy="7397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700"/>
              </a:lnSpc>
              <a:spcBef>
                <a:spcPts val="0"/>
              </a:spcBef>
            </a:pPr>
            <a:r>
              <a:rPr lang="zh-CN" altLang="en-US" sz="1400" dirty="0">
                <a:latin typeface="Raleway" panose="020B0503030101060003" pitchFamily="34" charset="0"/>
              </a:rPr>
              <a:t>平台型</a:t>
            </a:r>
            <a:endParaRPr lang="en-US" altLang="zh-CN" sz="1400" dirty="0">
              <a:latin typeface="Raleway" panose="020B0503030101060003" pitchFamily="34" charset="0"/>
            </a:endParaRPr>
          </a:p>
          <a:p>
            <a:pPr>
              <a:lnSpc>
                <a:spcPts val="1700"/>
              </a:lnSpc>
              <a:spcBef>
                <a:spcPts val="0"/>
              </a:spcBef>
            </a:pPr>
            <a:r>
              <a:rPr lang="zh-CN" altLang="en-US" sz="1400" dirty="0">
                <a:latin typeface="Raleway" panose="020B0503030101060003" pitchFamily="34" charset="0"/>
              </a:rPr>
              <a:t>集团型</a:t>
            </a:r>
            <a:endParaRPr lang="en-US" altLang="zh-CN" sz="1400" dirty="0">
              <a:latin typeface="Raleway" panose="020B0503030101060003" pitchFamily="34" charset="0"/>
            </a:endParaRPr>
          </a:p>
          <a:p>
            <a:pPr>
              <a:lnSpc>
                <a:spcPts val="1700"/>
              </a:lnSpc>
              <a:spcBef>
                <a:spcPts val="0"/>
              </a:spcBef>
            </a:pPr>
            <a:r>
              <a:rPr lang="zh-CN" altLang="en-US" sz="1400" dirty="0">
                <a:latin typeface="Raleway" panose="020B0503030101060003" pitchFamily="34" charset="0"/>
              </a:rPr>
              <a:t>加盟连锁型企业</a:t>
            </a:r>
            <a:endParaRPr lang="zh-CN" altLang="en-US" sz="1400" dirty="0">
              <a:latin typeface="Raleway" panose="020B0503030101060003" pitchFamily="34" charset="0"/>
            </a:endParaRPr>
          </a:p>
        </p:txBody>
      </p:sp>
      <p:sp>
        <p:nvSpPr>
          <p:cNvPr id="50" name="文本框 49"/>
          <p:cNvSpPr txBox="1"/>
          <p:nvPr/>
        </p:nvSpPr>
        <p:spPr>
          <a:xfrm>
            <a:off x="1629010" y="2391065"/>
            <a:ext cx="3634973" cy="1569660"/>
          </a:xfrm>
          <a:prstGeom prst="rect">
            <a:avLst/>
          </a:prstGeom>
          <a:noFill/>
        </p:spPr>
        <p:txBody>
          <a:bodyPr wrap="square" rtlCol="0">
            <a:spAutoFit/>
          </a:bodyPr>
          <a:lstStyle/>
          <a:p>
            <a:pPr marL="171450" indent="-171450" algn="l" fontAlgn="ctr">
              <a:buFont typeface="Arial" panose="020B0604020202020204" pitchFamily="34" charset="0"/>
              <a:buChar char="•"/>
            </a:pPr>
            <a:r>
              <a:rPr lang="zh-CN" altLang="en-US" sz="1400" dirty="0">
                <a:effectLst/>
                <a:sym typeface="+mn-ea"/>
              </a:rPr>
              <a:t>商超百购、餐饮、商旅、连锁品牌、加油站、电商、医美</a:t>
            </a:r>
            <a:endParaRPr lang="zh-CN" altLang="en-US" sz="1400" u="none" strike="noStrike" dirty="0">
              <a:effectLst/>
            </a:endParaRPr>
          </a:p>
          <a:p>
            <a:pPr marL="171450" indent="-171450" algn="l" fontAlgn="ctr">
              <a:buFont typeface="Arial" panose="020B0604020202020204" pitchFamily="34" charset="0"/>
              <a:buChar char="•"/>
            </a:pPr>
            <a:r>
              <a:rPr lang="zh-CN" altLang="en-US" sz="1400" dirty="0">
                <a:sym typeface="+mn-ea"/>
              </a:rPr>
              <a:t>房产、物业、汽车、政企、教育、物流运输、集团客户</a:t>
            </a:r>
            <a:endParaRPr lang="zh-CN" altLang="en-US" sz="1400" dirty="0"/>
          </a:p>
          <a:p>
            <a:pPr marL="171450" indent="-171450" algn="l" fontAlgn="ctr">
              <a:buFont typeface="Arial" panose="020B0604020202020204" pitchFamily="34" charset="0"/>
              <a:buChar char="•"/>
            </a:pPr>
            <a:r>
              <a:rPr lang="zh-CN" altLang="en-US" sz="1400" dirty="0">
                <a:sym typeface="+mn-ea"/>
              </a:rPr>
              <a:t>资产管理、财富服务</a:t>
            </a:r>
            <a:endParaRPr lang="zh-CN" altLang="en-US" sz="1400" dirty="0"/>
          </a:p>
          <a:p>
            <a:pPr marL="171450" indent="-171450" algn="l" fontAlgn="ctr">
              <a:buFont typeface="Arial" panose="020B0604020202020204" pitchFamily="34" charset="0"/>
              <a:buChar char="•"/>
            </a:pPr>
            <a:r>
              <a:rPr lang="zh-CN" altLang="en-US" sz="1400" dirty="0">
                <a:sym typeface="+mn-ea"/>
              </a:rPr>
              <a:t>银行、大消金、保险</a:t>
            </a:r>
            <a:endParaRPr lang="zh-CN" altLang="en-US" sz="1400" dirty="0"/>
          </a:p>
          <a:p>
            <a:endParaRPr lang="zh-CN" altLang="en-US" sz="1200" dirty="0"/>
          </a:p>
        </p:txBody>
      </p:sp>
      <p:sp>
        <p:nvSpPr>
          <p:cNvPr id="57"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目标客户</a:t>
            </a:r>
            <a:endParaRPr lang="zh-CN" altLang="en-US" dirty="0"/>
          </a:p>
        </p:txBody>
      </p:sp>
      <p:sp>
        <p:nvSpPr>
          <p:cNvPr id="58" name="Freeform 11"/>
          <p:cNvSpPr/>
          <p:nvPr/>
        </p:nvSpPr>
        <p:spPr bwMode="auto">
          <a:xfrm>
            <a:off x="426721" y="1803841"/>
            <a:ext cx="1044732" cy="1175509"/>
          </a:xfrm>
          <a:custGeom>
            <a:avLst/>
            <a:gdLst>
              <a:gd name="T0" fmla="*/ 0 w 351"/>
              <a:gd name="T1" fmla="*/ 121 h 395"/>
              <a:gd name="T2" fmla="*/ 21 w 351"/>
              <a:gd name="T3" fmla="*/ 84 h 395"/>
              <a:gd name="T4" fmla="*/ 154 w 351"/>
              <a:gd name="T5" fmla="*/ 7 h 395"/>
              <a:gd name="T6" fmla="*/ 197 w 351"/>
              <a:gd name="T7" fmla="*/ 7 h 395"/>
              <a:gd name="T8" fmla="*/ 330 w 351"/>
              <a:gd name="T9" fmla="*/ 84 h 395"/>
              <a:gd name="T10" fmla="*/ 351 w 351"/>
              <a:gd name="T11" fmla="*/ 121 h 395"/>
              <a:gd name="T12" fmla="*/ 351 w 351"/>
              <a:gd name="T13" fmla="*/ 274 h 395"/>
              <a:gd name="T14" fmla="*/ 330 w 351"/>
              <a:gd name="T15" fmla="*/ 311 h 395"/>
              <a:gd name="T16" fmla="*/ 197 w 351"/>
              <a:gd name="T17" fmla="*/ 388 h 395"/>
              <a:gd name="T18" fmla="*/ 154 w 351"/>
              <a:gd name="T19" fmla="*/ 388 h 395"/>
              <a:gd name="T20" fmla="*/ 21 w 351"/>
              <a:gd name="T21" fmla="*/ 311 h 395"/>
              <a:gd name="T22" fmla="*/ 0 w 351"/>
              <a:gd name="T23" fmla="*/ 274 h 395"/>
              <a:gd name="T24" fmla="*/ 0 w 351"/>
              <a:gd name="T25" fmla="*/ 12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1" h="395">
                <a:moveTo>
                  <a:pt x="0" y="121"/>
                </a:moveTo>
                <a:cubicBezTo>
                  <a:pt x="0" y="107"/>
                  <a:pt x="9" y="90"/>
                  <a:pt x="21" y="84"/>
                </a:cubicBezTo>
                <a:cubicBezTo>
                  <a:pt x="154" y="7"/>
                  <a:pt x="154" y="7"/>
                  <a:pt x="154" y="7"/>
                </a:cubicBezTo>
                <a:cubicBezTo>
                  <a:pt x="166" y="0"/>
                  <a:pt x="185" y="0"/>
                  <a:pt x="197" y="7"/>
                </a:cubicBezTo>
                <a:cubicBezTo>
                  <a:pt x="330" y="84"/>
                  <a:pt x="330" y="84"/>
                  <a:pt x="330" y="84"/>
                </a:cubicBezTo>
                <a:cubicBezTo>
                  <a:pt x="342" y="90"/>
                  <a:pt x="351" y="107"/>
                  <a:pt x="351" y="121"/>
                </a:cubicBezTo>
                <a:cubicBezTo>
                  <a:pt x="351" y="274"/>
                  <a:pt x="351" y="274"/>
                  <a:pt x="351" y="274"/>
                </a:cubicBezTo>
                <a:cubicBezTo>
                  <a:pt x="351" y="288"/>
                  <a:pt x="342" y="305"/>
                  <a:pt x="330" y="311"/>
                </a:cubicBezTo>
                <a:cubicBezTo>
                  <a:pt x="197" y="388"/>
                  <a:pt x="197" y="388"/>
                  <a:pt x="197" y="388"/>
                </a:cubicBezTo>
                <a:cubicBezTo>
                  <a:pt x="185" y="395"/>
                  <a:pt x="166" y="395"/>
                  <a:pt x="154" y="388"/>
                </a:cubicBezTo>
                <a:cubicBezTo>
                  <a:pt x="21" y="311"/>
                  <a:pt x="21" y="311"/>
                  <a:pt x="21" y="311"/>
                </a:cubicBezTo>
                <a:cubicBezTo>
                  <a:pt x="9" y="305"/>
                  <a:pt x="0" y="288"/>
                  <a:pt x="0" y="274"/>
                </a:cubicBezTo>
                <a:lnTo>
                  <a:pt x="0" y="121"/>
                </a:lnTo>
                <a:close/>
              </a:path>
            </a:pathLst>
          </a:custGeom>
          <a:solidFill>
            <a:schemeClr val="accent3"/>
          </a:solidFill>
          <a:ln>
            <a:noFill/>
          </a:ln>
        </p:spPr>
        <p:txBody>
          <a:bodyPr vert="horz" wrap="square" lIns="91440" tIns="45720" rIns="91440" bIns="45720" numCol="1" anchor="t" anchorCtr="0" compatLnSpc="1"/>
          <a:lstStyle/>
          <a:p>
            <a:endParaRPr lang="en-US"/>
          </a:p>
        </p:txBody>
      </p:sp>
      <p:sp>
        <p:nvSpPr>
          <p:cNvPr id="59" name="Freeform 12"/>
          <p:cNvSpPr>
            <a:spLocks noEditPoints="1"/>
          </p:cNvSpPr>
          <p:nvPr/>
        </p:nvSpPr>
        <p:spPr bwMode="auto">
          <a:xfrm>
            <a:off x="685303" y="2121867"/>
            <a:ext cx="520136" cy="527567"/>
          </a:xfrm>
          <a:custGeom>
            <a:avLst/>
            <a:gdLst>
              <a:gd name="T0" fmla="*/ 115 w 175"/>
              <a:gd name="T1" fmla="*/ 57 h 177"/>
              <a:gd name="T2" fmla="*/ 44 w 175"/>
              <a:gd name="T3" fmla="*/ 5 h 177"/>
              <a:gd name="T4" fmla="*/ 31 w 175"/>
              <a:gd name="T5" fmla="*/ 96 h 177"/>
              <a:gd name="T6" fmla="*/ 97 w 175"/>
              <a:gd name="T7" fmla="*/ 67 h 177"/>
              <a:gd name="T8" fmla="*/ 61 w 175"/>
              <a:gd name="T9" fmla="*/ 108 h 177"/>
              <a:gd name="T10" fmla="*/ 5 w 175"/>
              <a:gd name="T11" fmla="*/ 113 h 177"/>
              <a:gd name="T12" fmla="*/ 31 w 175"/>
              <a:gd name="T13" fmla="*/ 122 h 177"/>
              <a:gd name="T14" fmla="*/ 20 w 175"/>
              <a:gd name="T15" fmla="*/ 128 h 177"/>
              <a:gd name="T16" fmla="*/ 9 w 175"/>
              <a:gd name="T17" fmla="*/ 136 h 177"/>
              <a:gd name="T18" fmla="*/ 34 w 175"/>
              <a:gd name="T19" fmla="*/ 142 h 177"/>
              <a:gd name="T20" fmla="*/ 11 w 175"/>
              <a:gd name="T21" fmla="*/ 154 h 177"/>
              <a:gd name="T22" fmla="*/ 34 w 175"/>
              <a:gd name="T23" fmla="*/ 161 h 177"/>
              <a:gd name="T24" fmla="*/ 68 w 175"/>
              <a:gd name="T25" fmla="*/ 172 h 177"/>
              <a:gd name="T26" fmla="*/ 166 w 175"/>
              <a:gd name="T27" fmla="*/ 174 h 177"/>
              <a:gd name="T28" fmla="*/ 160 w 175"/>
              <a:gd name="T29" fmla="*/ 157 h 177"/>
              <a:gd name="T30" fmla="*/ 149 w 175"/>
              <a:gd name="T31" fmla="*/ 169 h 177"/>
              <a:gd name="T32" fmla="*/ 120 w 175"/>
              <a:gd name="T33" fmla="*/ 146 h 177"/>
              <a:gd name="T34" fmla="*/ 126 w 175"/>
              <a:gd name="T35" fmla="*/ 162 h 177"/>
              <a:gd name="T36" fmla="*/ 143 w 175"/>
              <a:gd name="T37" fmla="*/ 171 h 177"/>
              <a:gd name="T38" fmla="*/ 110 w 175"/>
              <a:gd name="T39" fmla="*/ 165 h 177"/>
              <a:gd name="T40" fmla="*/ 111 w 175"/>
              <a:gd name="T41" fmla="*/ 108 h 177"/>
              <a:gd name="T42" fmla="*/ 92 w 175"/>
              <a:gd name="T43" fmla="*/ 113 h 177"/>
              <a:gd name="T44" fmla="*/ 44 w 175"/>
              <a:gd name="T45" fmla="*/ 113 h 177"/>
              <a:gd name="T46" fmla="*/ 79 w 175"/>
              <a:gd name="T47" fmla="*/ 108 h 177"/>
              <a:gd name="T48" fmla="*/ 118 w 175"/>
              <a:gd name="T49" fmla="*/ 77 h 177"/>
              <a:gd name="T50" fmla="*/ 160 w 175"/>
              <a:gd name="T51" fmla="*/ 108 h 177"/>
              <a:gd name="T52" fmla="*/ 120 w 175"/>
              <a:gd name="T53" fmla="*/ 132 h 177"/>
              <a:gd name="T54" fmla="*/ 160 w 175"/>
              <a:gd name="T55" fmla="*/ 138 h 177"/>
              <a:gd name="T56" fmla="*/ 166 w 175"/>
              <a:gd name="T57" fmla="*/ 143 h 177"/>
              <a:gd name="T58" fmla="*/ 175 w 175"/>
              <a:gd name="T59" fmla="*/ 104 h 177"/>
              <a:gd name="T60" fmla="*/ 85 w 175"/>
              <a:gd name="T61" fmla="*/ 139 h 177"/>
              <a:gd name="T62" fmla="*/ 81 w 175"/>
              <a:gd name="T63" fmla="*/ 143 h 177"/>
              <a:gd name="T64" fmla="*/ 72 w 175"/>
              <a:gd name="T65" fmla="*/ 147 h 177"/>
              <a:gd name="T66" fmla="*/ 63 w 175"/>
              <a:gd name="T67" fmla="*/ 139 h 177"/>
              <a:gd name="T68" fmla="*/ 137 w 175"/>
              <a:gd name="T69" fmla="*/ 114 h 177"/>
              <a:gd name="T70" fmla="*/ 143 w 175"/>
              <a:gd name="T71" fmla="*/ 114 h 177"/>
              <a:gd name="T72" fmla="*/ 160 w 175"/>
              <a:gd name="T73" fmla="*/ 95 h 177"/>
              <a:gd name="T74" fmla="*/ 66 w 175"/>
              <a:gd name="T75" fmla="*/ 100 h 177"/>
              <a:gd name="T76" fmla="*/ 122 w 175"/>
              <a:gd name="T77" fmla="*/ 65 h 177"/>
              <a:gd name="T78" fmla="*/ 80 w 175"/>
              <a:gd name="T79" fmla="*/ 47 h 177"/>
              <a:gd name="T80" fmla="*/ 78 w 175"/>
              <a:gd name="T81" fmla="*/ 41 h 177"/>
              <a:gd name="T82" fmla="*/ 85 w 175"/>
              <a:gd name="T83" fmla="*/ 72 h 177"/>
              <a:gd name="T84" fmla="*/ 77 w 175"/>
              <a:gd name="T85" fmla="*/ 65 h 177"/>
              <a:gd name="T86" fmla="*/ 89 w 175"/>
              <a:gd name="T87" fmla="*/ 54 h 177"/>
              <a:gd name="T88" fmla="*/ 77 w 175"/>
              <a:gd name="T89" fmla="*/ 54 h 177"/>
              <a:gd name="T90" fmla="*/ 71 w 175"/>
              <a:gd name="T91" fmla="*/ 53 h 177"/>
              <a:gd name="T92" fmla="*/ 43 w 175"/>
              <a:gd name="T93" fmla="*/ 45 h 177"/>
              <a:gd name="T94" fmla="*/ 27 w 175"/>
              <a:gd name="T95" fmla="*/ 69 h 177"/>
              <a:gd name="T96" fmla="*/ 44 w 175"/>
              <a:gd name="T97" fmla="*/ 67 h 177"/>
              <a:gd name="T98" fmla="*/ 71 w 175"/>
              <a:gd name="T99" fmla="*/ 65 h 177"/>
              <a:gd name="T100" fmla="*/ 49 w 175"/>
              <a:gd name="T101" fmla="*/ 63 h 177"/>
              <a:gd name="T102" fmla="*/ 66 w 175"/>
              <a:gd name="T103" fmla="*/ 43 h 177"/>
              <a:gd name="T104" fmla="*/ 25 w 175"/>
              <a:gd name="T105" fmla="*/ 50 h 177"/>
              <a:gd name="T106" fmla="*/ 32 w 175"/>
              <a:gd name="T107" fmla="*/ 68 h 177"/>
              <a:gd name="T108" fmla="*/ 39 w 175"/>
              <a:gd name="T109" fmla="*/ 79 h 177"/>
              <a:gd name="T110" fmla="*/ 43 w 175"/>
              <a:gd name="T111" fmla="*/ 5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5" h="177">
                <a:moveTo>
                  <a:pt x="175" y="92"/>
                </a:moveTo>
                <a:cubicBezTo>
                  <a:pt x="175" y="90"/>
                  <a:pt x="174" y="88"/>
                  <a:pt x="172" y="87"/>
                </a:cubicBezTo>
                <a:cubicBezTo>
                  <a:pt x="154" y="77"/>
                  <a:pt x="137" y="67"/>
                  <a:pt x="120" y="57"/>
                </a:cubicBezTo>
                <a:cubicBezTo>
                  <a:pt x="118" y="56"/>
                  <a:pt x="116" y="56"/>
                  <a:pt x="115" y="57"/>
                </a:cubicBezTo>
                <a:cubicBezTo>
                  <a:pt x="112" y="59"/>
                  <a:pt x="109" y="61"/>
                  <a:pt x="105" y="62"/>
                </a:cubicBezTo>
                <a:cubicBezTo>
                  <a:pt x="105" y="62"/>
                  <a:pt x="105" y="61"/>
                  <a:pt x="105" y="61"/>
                </a:cubicBezTo>
                <a:cubicBezTo>
                  <a:pt x="105" y="57"/>
                  <a:pt x="106" y="53"/>
                  <a:pt x="105" y="49"/>
                </a:cubicBezTo>
                <a:cubicBezTo>
                  <a:pt x="101" y="20"/>
                  <a:pt x="73" y="0"/>
                  <a:pt x="44" y="5"/>
                </a:cubicBezTo>
                <a:cubicBezTo>
                  <a:pt x="22" y="10"/>
                  <a:pt x="6" y="27"/>
                  <a:pt x="3" y="49"/>
                </a:cubicBezTo>
                <a:cubicBezTo>
                  <a:pt x="0" y="69"/>
                  <a:pt x="10" y="91"/>
                  <a:pt x="28" y="101"/>
                </a:cubicBezTo>
                <a:cubicBezTo>
                  <a:pt x="31" y="102"/>
                  <a:pt x="33" y="102"/>
                  <a:pt x="34" y="101"/>
                </a:cubicBezTo>
                <a:cubicBezTo>
                  <a:pt x="35" y="99"/>
                  <a:pt x="34" y="97"/>
                  <a:pt x="31" y="96"/>
                </a:cubicBezTo>
                <a:cubicBezTo>
                  <a:pt x="15" y="87"/>
                  <a:pt x="5" y="68"/>
                  <a:pt x="8" y="49"/>
                </a:cubicBezTo>
                <a:cubicBezTo>
                  <a:pt x="12" y="24"/>
                  <a:pt x="35" y="7"/>
                  <a:pt x="60" y="10"/>
                </a:cubicBezTo>
                <a:cubicBezTo>
                  <a:pt x="86" y="14"/>
                  <a:pt x="104" y="39"/>
                  <a:pt x="99" y="64"/>
                </a:cubicBezTo>
                <a:cubicBezTo>
                  <a:pt x="99" y="66"/>
                  <a:pt x="98" y="67"/>
                  <a:pt x="97" y="67"/>
                </a:cubicBezTo>
                <a:cubicBezTo>
                  <a:pt x="85" y="74"/>
                  <a:pt x="74" y="81"/>
                  <a:pt x="62" y="88"/>
                </a:cubicBezTo>
                <a:cubicBezTo>
                  <a:pt x="60" y="89"/>
                  <a:pt x="60" y="90"/>
                  <a:pt x="60" y="92"/>
                </a:cubicBezTo>
                <a:cubicBezTo>
                  <a:pt x="60" y="96"/>
                  <a:pt x="60" y="99"/>
                  <a:pt x="60" y="103"/>
                </a:cubicBezTo>
                <a:cubicBezTo>
                  <a:pt x="60" y="105"/>
                  <a:pt x="60" y="106"/>
                  <a:pt x="61" y="108"/>
                </a:cubicBezTo>
                <a:cubicBezTo>
                  <a:pt x="7" y="108"/>
                  <a:pt x="7" y="108"/>
                  <a:pt x="7" y="108"/>
                </a:cubicBezTo>
                <a:cubicBezTo>
                  <a:pt x="6" y="108"/>
                  <a:pt x="6" y="108"/>
                  <a:pt x="5" y="108"/>
                </a:cubicBezTo>
                <a:cubicBezTo>
                  <a:pt x="4" y="108"/>
                  <a:pt x="3" y="109"/>
                  <a:pt x="2" y="111"/>
                </a:cubicBezTo>
                <a:cubicBezTo>
                  <a:pt x="2" y="112"/>
                  <a:pt x="4" y="113"/>
                  <a:pt x="5" y="113"/>
                </a:cubicBezTo>
                <a:cubicBezTo>
                  <a:pt x="6" y="114"/>
                  <a:pt x="6" y="113"/>
                  <a:pt x="7" y="113"/>
                </a:cubicBezTo>
                <a:cubicBezTo>
                  <a:pt x="34" y="113"/>
                  <a:pt x="34" y="113"/>
                  <a:pt x="34" y="113"/>
                </a:cubicBezTo>
                <a:cubicBezTo>
                  <a:pt x="34" y="122"/>
                  <a:pt x="34" y="122"/>
                  <a:pt x="34" y="122"/>
                </a:cubicBezTo>
                <a:cubicBezTo>
                  <a:pt x="31" y="122"/>
                  <a:pt x="31" y="122"/>
                  <a:pt x="31" y="122"/>
                </a:cubicBezTo>
                <a:cubicBezTo>
                  <a:pt x="27" y="122"/>
                  <a:pt x="22" y="122"/>
                  <a:pt x="17" y="122"/>
                </a:cubicBezTo>
                <a:cubicBezTo>
                  <a:pt x="15" y="122"/>
                  <a:pt x="14" y="123"/>
                  <a:pt x="14" y="125"/>
                </a:cubicBezTo>
                <a:cubicBezTo>
                  <a:pt x="14" y="127"/>
                  <a:pt x="15" y="128"/>
                  <a:pt x="17" y="128"/>
                </a:cubicBezTo>
                <a:cubicBezTo>
                  <a:pt x="18" y="128"/>
                  <a:pt x="19" y="128"/>
                  <a:pt x="20" y="128"/>
                </a:cubicBezTo>
                <a:cubicBezTo>
                  <a:pt x="25" y="128"/>
                  <a:pt x="29" y="128"/>
                  <a:pt x="34" y="128"/>
                </a:cubicBezTo>
                <a:cubicBezTo>
                  <a:pt x="34" y="136"/>
                  <a:pt x="34" y="136"/>
                  <a:pt x="34" y="136"/>
                </a:cubicBezTo>
                <a:cubicBezTo>
                  <a:pt x="24" y="136"/>
                  <a:pt x="24" y="136"/>
                  <a:pt x="24" y="136"/>
                </a:cubicBezTo>
                <a:cubicBezTo>
                  <a:pt x="19" y="136"/>
                  <a:pt x="14" y="136"/>
                  <a:pt x="9" y="136"/>
                </a:cubicBezTo>
                <a:cubicBezTo>
                  <a:pt x="7" y="136"/>
                  <a:pt x="5" y="138"/>
                  <a:pt x="5" y="139"/>
                </a:cubicBezTo>
                <a:cubicBezTo>
                  <a:pt x="5" y="141"/>
                  <a:pt x="7" y="142"/>
                  <a:pt x="9" y="142"/>
                </a:cubicBezTo>
                <a:cubicBezTo>
                  <a:pt x="9" y="142"/>
                  <a:pt x="9" y="142"/>
                  <a:pt x="10" y="142"/>
                </a:cubicBezTo>
                <a:cubicBezTo>
                  <a:pt x="34" y="142"/>
                  <a:pt x="34" y="142"/>
                  <a:pt x="34" y="142"/>
                </a:cubicBezTo>
                <a:cubicBezTo>
                  <a:pt x="34" y="151"/>
                  <a:pt x="34" y="151"/>
                  <a:pt x="34" y="151"/>
                </a:cubicBezTo>
                <a:cubicBezTo>
                  <a:pt x="15" y="151"/>
                  <a:pt x="15" y="151"/>
                  <a:pt x="15" y="151"/>
                </a:cubicBezTo>
                <a:cubicBezTo>
                  <a:pt x="15" y="151"/>
                  <a:pt x="14" y="151"/>
                  <a:pt x="14" y="151"/>
                </a:cubicBezTo>
                <a:cubicBezTo>
                  <a:pt x="12" y="151"/>
                  <a:pt x="11" y="152"/>
                  <a:pt x="11" y="154"/>
                </a:cubicBezTo>
                <a:cubicBezTo>
                  <a:pt x="11" y="155"/>
                  <a:pt x="12" y="157"/>
                  <a:pt x="14" y="157"/>
                </a:cubicBezTo>
                <a:cubicBezTo>
                  <a:pt x="20" y="157"/>
                  <a:pt x="26" y="157"/>
                  <a:pt x="32" y="157"/>
                </a:cubicBezTo>
                <a:cubicBezTo>
                  <a:pt x="34" y="157"/>
                  <a:pt x="34" y="157"/>
                  <a:pt x="34" y="157"/>
                </a:cubicBezTo>
                <a:cubicBezTo>
                  <a:pt x="34" y="158"/>
                  <a:pt x="34" y="160"/>
                  <a:pt x="34" y="161"/>
                </a:cubicBezTo>
                <a:cubicBezTo>
                  <a:pt x="34" y="164"/>
                  <a:pt x="35" y="165"/>
                  <a:pt x="38" y="165"/>
                </a:cubicBezTo>
                <a:cubicBezTo>
                  <a:pt x="68" y="165"/>
                  <a:pt x="68" y="165"/>
                  <a:pt x="68" y="165"/>
                </a:cubicBezTo>
                <a:cubicBezTo>
                  <a:pt x="68" y="166"/>
                  <a:pt x="68" y="166"/>
                  <a:pt x="68" y="166"/>
                </a:cubicBezTo>
                <a:cubicBezTo>
                  <a:pt x="68" y="168"/>
                  <a:pt x="68" y="170"/>
                  <a:pt x="68" y="172"/>
                </a:cubicBezTo>
                <a:cubicBezTo>
                  <a:pt x="68" y="176"/>
                  <a:pt x="69" y="177"/>
                  <a:pt x="73" y="177"/>
                </a:cubicBezTo>
                <a:cubicBezTo>
                  <a:pt x="102" y="177"/>
                  <a:pt x="132" y="177"/>
                  <a:pt x="162" y="177"/>
                </a:cubicBezTo>
                <a:cubicBezTo>
                  <a:pt x="162" y="177"/>
                  <a:pt x="163" y="177"/>
                  <a:pt x="163" y="177"/>
                </a:cubicBezTo>
                <a:cubicBezTo>
                  <a:pt x="165" y="176"/>
                  <a:pt x="166" y="175"/>
                  <a:pt x="166" y="174"/>
                </a:cubicBezTo>
                <a:cubicBezTo>
                  <a:pt x="166" y="173"/>
                  <a:pt x="166" y="171"/>
                  <a:pt x="166" y="170"/>
                </a:cubicBezTo>
                <a:cubicBezTo>
                  <a:pt x="166" y="166"/>
                  <a:pt x="166" y="161"/>
                  <a:pt x="166" y="157"/>
                </a:cubicBezTo>
                <a:cubicBezTo>
                  <a:pt x="166" y="155"/>
                  <a:pt x="165" y="154"/>
                  <a:pt x="163" y="154"/>
                </a:cubicBezTo>
                <a:cubicBezTo>
                  <a:pt x="162" y="154"/>
                  <a:pt x="160" y="155"/>
                  <a:pt x="160" y="157"/>
                </a:cubicBezTo>
                <a:cubicBezTo>
                  <a:pt x="160" y="158"/>
                  <a:pt x="160" y="158"/>
                  <a:pt x="160" y="159"/>
                </a:cubicBezTo>
                <a:cubicBezTo>
                  <a:pt x="160" y="163"/>
                  <a:pt x="160" y="167"/>
                  <a:pt x="160" y="171"/>
                </a:cubicBezTo>
                <a:cubicBezTo>
                  <a:pt x="149" y="171"/>
                  <a:pt x="149" y="171"/>
                  <a:pt x="149" y="171"/>
                </a:cubicBezTo>
                <a:cubicBezTo>
                  <a:pt x="149" y="169"/>
                  <a:pt x="149" y="169"/>
                  <a:pt x="149" y="169"/>
                </a:cubicBezTo>
                <a:cubicBezTo>
                  <a:pt x="149" y="161"/>
                  <a:pt x="149" y="153"/>
                  <a:pt x="149" y="146"/>
                </a:cubicBezTo>
                <a:cubicBezTo>
                  <a:pt x="149" y="143"/>
                  <a:pt x="148" y="142"/>
                  <a:pt x="145" y="142"/>
                </a:cubicBezTo>
                <a:cubicBezTo>
                  <a:pt x="138" y="142"/>
                  <a:pt x="131" y="142"/>
                  <a:pt x="124" y="142"/>
                </a:cubicBezTo>
                <a:cubicBezTo>
                  <a:pt x="121" y="142"/>
                  <a:pt x="120" y="143"/>
                  <a:pt x="120" y="146"/>
                </a:cubicBezTo>
                <a:cubicBezTo>
                  <a:pt x="120" y="149"/>
                  <a:pt x="120" y="153"/>
                  <a:pt x="120" y="157"/>
                </a:cubicBezTo>
                <a:cubicBezTo>
                  <a:pt x="120" y="158"/>
                  <a:pt x="120" y="160"/>
                  <a:pt x="120" y="162"/>
                </a:cubicBezTo>
                <a:cubicBezTo>
                  <a:pt x="120" y="164"/>
                  <a:pt x="121" y="165"/>
                  <a:pt x="123" y="165"/>
                </a:cubicBezTo>
                <a:cubicBezTo>
                  <a:pt x="125" y="165"/>
                  <a:pt x="126" y="164"/>
                  <a:pt x="126" y="162"/>
                </a:cubicBezTo>
                <a:cubicBezTo>
                  <a:pt x="126" y="161"/>
                  <a:pt x="126" y="160"/>
                  <a:pt x="126" y="159"/>
                </a:cubicBezTo>
                <a:cubicBezTo>
                  <a:pt x="126" y="148"/>
                  <a:pt x="126" y="148"/>
                  <a:pt x="126" y="148"/>
                </a:cubicBezTo>
                <a:cubicBezTo>
                  <a:pt x="143" y="148"/>
                  <a:pt x="143" y="148"/>
                  <a:pt x="143" y="148"/>
                </a:cubicBezTo>
                <a:cubicBezTo>
                  <a:pt x="143" y="171"/>
                  <a:pt x="143" y="171"/>
                  <a:pt x="143" y="171"/>
                </a:cubicBezTo>
                <a:cubicBezTo>
                  <a:pt x="74" y="171"/>
                  <a:pt x="74" y="171"/>
                  <a:pt x="74" y="171"/>
                </a:cubicBezTo>
                <a:cubicBezTo>
                  <a:pt x="74" y="165"/>
                  <a:pt x="74" y="165"/>
                  <a:pt x="74" y="165"/>
                </a:cubicBezTo>
                <a:cubicBezTo>
                  <a:pt x="76" y="165"/>
                  <a:pt x="76" y="165"/>
                  <a:pt x="76" y="165"/>
                </a:cubicBezTo>
                <a:cubicBezTo>
                  <a:pt x="88" y="165"/>
                  <a:pt x="99" y="165"/>
                  <a:pt x="110" y="165"/>
                </a:cubicBezTo>
                <a:cubicBezTo>
                  <a:pt x="113" y="165"/>
                  <a:pt x="114" y="164"/>
                  <a:pt x="114" y="161"/>
                </a:cubicBezTo>
                <a:cubicBezTo>
                  <a:pt x="114" y="120"/>
                  <a:pt x="114" y="120"/>
                  <a:pt x="114" y="120"/>
                </a:cubicBezTo>
                <a:cubicBezTo>
                  <a:pt x="114" y="117"/>
                  <a:pt x="114" y="114"/>
                  <a:pt x="114" y="111"/>
                </a:cubicBezTo>
                <a:cubicBezTo>
                  <a:pt x="114" y="109"/>
                  <a:pt x="113" y="108"/>
                  <a:pt x="111" y="108"/>
                </a:cubicBezTo>
                <a:cubicBezTo>
                  <a:pt x="105" y="108"/>
                  <a:pt x="99" y="108"/>
                  <a:pt x="94" y="108"/>
                </a:cubicBezTo>
                <a:cubicBezTo>
                  <a:pt x="93" y="108"/>
                  <a:pt x="93" y="108"/>
                  <a:pt x="92" y="108"/>
                </a:cubicBezTo>
                <a:cubicBezTo>
                  <a:pt x="90" y="108"/>
                  <a:pt x="89" y="109"/>
                  <a:pt x="89" y="111"/>
                </a:cubicBezTo>
                <a:cubicBezTo>
                  <a:pt x="89" y="112"/>
                  <a:pt x="90" y="113"/>
                  <a:pt x="92" y="113"/>
                </a:cubicBezTo>
                <a:cubicBezTo>
                  <a:pt x="95" y="114"/>
                  <a:pt x="99" y="113"/>
                  <a:pt x="102" y="113"/>
                </a:cubicBezTo>
                <a:cubicBezTo>
                  <a:pt x="103" y="113"/>
                  <a:pt x="103" y="114"/>
                  <a:pt x="104" y="114"/>
                </a:cubicBezTo>
                <a:cubicBezTo>
                  <a:pt x="94" y="123"/>
                  <a:pt x="84" y="132"/>
                  <a:pt x="74" y="141"/>
                </a:cubicBezTo>
                <a:cubicBezTo>
                  <a:pt x="64" y="132"/>
                  <a:pt x="54" y="123"/>
                  <a:pt x="44" y="113"/>
                </a:cubicBezTo>
                <a:cubicBezTo>
                  <a:pt x="47" y="113"/>
                  <a:pt x="47" y="113"/>
                  <a:pt x="47" y="113"/>
                </a:cubicBezTo>
                <a:cubicBezTo>
                  <a:pt x="57" y="113"/>
                  <a:pt x="68" y="113"/>
                  <a:pt x="79" y="113"/>
                </a:cubicBezTo>
                <a:cubicBezTo>
                  <a:pt x="81" y="113"/>
                  <a:pt x="83" y="112"/>
                  <a:pt x="83" y="111"/>
                </a:cubicBezTo>
                <a:cubicBezTo>
                  <a:pt x="83" y="109"/>
                  <a:pt x="81" y="108"/>
                  <a:pt x="79" y="108"/>
                </a:cubicBezTo>
                <a:cubicBezTo>
                  <a:pt x="74" y="108"/>
                  <a:pt x="70" y="108"/>
                  <a:pt x="65" y="108"/>
                </a:cubicBezTo>
                <a:cubicBezTo>
                  <a:pt x="65" y="108"/>
                  <a:pt x="65" y="108"/>
                  <a:pt x="64" y="108"/>
                </a:cubicBezTo>
                <a:cubicBezTo>
                  <a:pt x="82" y="97"/>
                  <a:pt x="99" y="87"/>
                  <a:pt x="116" y="77"/>
                </a:cubicBezTo>
                <a:cubicBezTo>
                  <a:pt x="117" y="77"/>
                  <a:pt x="118" y="77"/>
                  <a:pt x="118" y="77"/>
                </a:cubicBezTo>
                <a:cubicBezTo>
                  <a:pt x="121" y="79"/>
                  <a:pt x="124" y="81"/>
                  <a:pt x="127" y="82"/>
                </a:cubicBezTo>
                <a:cubicBezTo>
                  <a:pt x="138" y="88"/>
                  <a:pt x="148" y="95"/>
                  <a:pt x="159" y="101"/>
                </a:cubicBezTo>
                <a:cubicBezTo>
                  <a:pt x="159" y="101"/>
                  <a:pt x="160" y="102"/>
                  <a:pt x="160" y="102"/>
                </a:cubicBezTo>
                <a:cubicBezTo>
                  <a:pt x="160" y="104"/>
                  <a:pt x="160" y="106"/>
                  <a:pt x="160" y="108"/>
                </a:cubicBezTo>
                <a:cubicBezTo>
                  <a:pt x="158" y="108"/>
                  <a:pt x="158" y="108"/>
                  <a:pt x="158" y="108"/>
                </a:cubicBezTo>
                <a:cubicBezTo>
                  <a:pt x="147" y="108"/>
                  <a:pt x="135" y="108"/>
                  <a:pt x="124" y="108"/>
                </a:cubicBezTo>
                <a:cubicBezTo>
                  <a:pt x="121" y="108"/>
                  <a:pt x="120" y="109"/>
                  <a:pt x="120" y="112"/>
                </a:cubicBezTo>
                <a:cubicBezTo>
                  <a:pt x="120" y="119"/>
                  <a:pt x="120" y="125"/>
                  <a:pt x="120" y="132"/>
                </a:cubicBezTo>
                <a:cubicBezTo>
                  <a:pt x="120" y="136"/>
                  <a:pt x="121" y="136"/>
                  <a:pt x="124" y="136"/>
                </a:cubicBezTo>
                <a:cubicBezTo>
                  <a:pt x="135" y="136"/>
                  <a:pt x="147" y="136"/>
                  <a:pt x="158" y="136"/>
                </a:cubicBezTo>
                <a:cubicBezTo>
                  <a:pt x="160" y="136"/>
                  <a:pt x="160" y="136"/>
                  <a:pt x="160" y="136"/>
                </a:cubicBezTo>
                <a:cubicBezTo>
                  <a:pt x="160" y="137"/>
                  <a:pt x="160" y="137"/>
                  <a:pt x="160" y="138"/>
                </a:cubicBezTo>
                <a:cubicBezTo>
                  <a:pt x="160" y="140"/>
                  <a:pt x="160" y="143"/>
                  <a:pt x="160" y="145"/>
                </a:cubicBezTo>
                <a:cubicBezTo>
                  <a:pt x="160" y="147"/>
                  <a:pt x="162" y="148"/>
                  <a:pt x="163" y="148"/>
                </a:cubicBezTo>
                <a:cubicBezTo>
                  <a:pt x="165" y="148"/>
                  <a:pt x="166" y="147"/>
                  <a:pt x="166" y="145"/>
                </a:cubicBezTo>
                <a:cubicBezTo>
                  <a:pt x="166" y="145"/>
                  <a:pt x="166" y="144"/>
                  <a:pt x="166" y="143"/>
                </a:cubicBezTo>
                <a:cubicBezTo>
                  <a:pt x="166" y="107"/>
                  <a:pt x="166" y="107"/>
                  <a:pt x="166" y="107"/>
                </a:cubicBezTo>
                <a:cubicBezTo>
                  <a:pt x="166" y="106"/>
                  <a:pt x="166" y="106"/>
                  <a:pt x="166" y="105"/>
                </a:cubicBezTo>
                <a:cubicBezTo>
                  <a:pt x="167" y="106"/>
                  <a:pt x="169" y="106"/>
                  <a:pt x="170" y="107"/>
                </a:cubicBezTo>
                <a:cubicBezTo>
                  <a:pt x="172" y="109"/>
                  <a:pt x="175" y="107"/>
                  <a:pt x="175" y="104"/>
                </a:cubicBezTo>
                <a:cubicBezTo>
                  <a:pt x="175" y="100"/>
                  <a:pt x="174" y="96"/>
                  <a:pt x="175" y="92"/>
                </a:cubicBezTo>
                <a:close/>
                <a:moveTo>
                  <a:pt x="108" y="117"/>
                </a:moveTo>
                <a:cubicBezTo>
                  <a:pt x="108" y="156"/>
                  <a:pt x="108" y="156"/>
                  <a:pt x="108" y="156"/>
                </a:cubicBezTo>
                <a:cubicBezTo>
                  <a:pt x="101" y="150"/>
                  <a:pt x="93" y="145"/>
                  <a:pt x="85" y="139"/>
                </a:cubicBezTo>
                <a:cubicBezTo>
                  <a:pt x="93" y="131"/>
                  <a:pt x="101" y="124"/>
                  <a:pt x="108" y="117"/>
                </a:cubicBezTo>
                <a:close/>
                <a:moveTo>
                  <a:pt x="72" y="147"/>
                </a:moveTo>
                <a:cubicBezTo>
                  <a:pt x="74" y="148"/>
                  <a:pt x="75" y="148"/>
                  <a:pt x="77" y="147"/>
                </a:cubicBezTo>
                <a:cubicBezTo>
                  <a:pt x="78" y="145"/>
                  <a:pt x="80" y="144"/>
                  <a:pt x="81" y="143"/>
                </a:cubicBezTo>
                <a:cubicBezTo>
                  <a:pt x="88" y="148"/>
                  <a:pt x="95" y="154"/>
                  <a:pt x="103" y="159"/>
                </a:cubicBezTo>
                <a:cubicBezTo>
                  <a:pt x="46" y="159"/>
                  <a:pt x="46" y="159"/>
                  <a:pt x="46" y="159"/>
                </a:cubicBezTo>
                <a:cubicBezTo>
                  <a:pt x="53" y="154"/>
                  <a:pt x="60" y="148"/>
                  <a:pt x="67" y="143"/>
                </a:cubicBezTo>
                <a:cubicBezTo>
                  <a:pt x="69" y="144"/>
                  <a:pt x="70" y="145"/>
                  <a:pt x="72" y="147"/>
                </a:cubicBezTo>
                <a:close/>
                <a:moveTo>
                  <a:pt x="63" y="139"/>
                </a:moveTo>
                <a:cubicBezTo>
                  <a:pt x="55" y="145"/>
                  <a:pt x="48" y="150"/>
                  <a:pt x="40" y="156"/>
                </a:cubicBezTo>
                <a:cubicBezTo>
                  <a:pt x="40" y="117"/>
                  <a:pt x="40" y="117"/>
                  <a:pt x="40" y="117"/>
                </a:cubicBezTo>
                <a:cubicBezTo>
                  <a:pt x="48" y="124"/>
                  <a:pt x="55" y="131"/>
                  <a:pt x="63" y="139"/>
                </a:cubicBezTo>
                <a:close/>
                <a:moveTo>
                  <a:pt x="137" y="131"/>
                </a:moveTo>
                <a:cubicBezTo>
                  <a:pt x="126" y="131"/>
                  <a:pt x="126" y="131"/>
                  <a:pt x="126" y="131"/>
                </a:cubicBezTo>
                <a:cubicBezTo>
                  <a:pt x="126" y="114"/>
                  <a:pt x="126" y="114"/>
                  <a:pt x="126" y="114"/>
                </a:cubicBezTo>
                <a:cubicBezTo>
                  <a:pt x="137" y="114"/>
                  <a:pt x="137" y="114"/>
                  <a:pt x="137" y="114"/>
                </a:cubicBezTo>
                <a:lnTo>
                  <a:pt x="137" y="131"/>
                </a:lnTo>
                <a:close/>
                <a:moveTo>
                  <a:pt x="160" y="131"/>
                </a:moveTo>
                <a:cubicBezTo>
                  <a:pt x="143" y="131"/>
                  <a:pt x="143" y="131"/>
                  <a:pt x="143" y="131"/>
                </a:cubicBezTo>
                <a:cubicBezTo>
                  <a:pt x="143" y="114"/>
                  <a:pt x="143" y="114"/>
                  <a:pt x="143" y="114"/>
                </a:cubicBezTo>
                <a:cubicBezTo>
                  <a:pt x="160" y="114"/>
                  <a:pt x="160" y="114"/>
                  <a:pt x="160" y="114"/>
                </a:cubicBezTo>
                <a:lnTo>
                  <a:pt x="160" y="131"/>
                </a:lnTo>
                <a:close/>
                <a:moveTo>
                  <a:pt x="169" y="100"/>
                </a:moveTo>
                <a:cubicBezTo>
                  <a:pt x="166" y="98"/>
                  <a:pt x="163" y="96"/>
                  <a:pt x="160" y="95"/>
                </a:cubicBezTo>
                <a:cubicBezTo>
                  <a:pt x="147" y="87"/>
                  <a:pt x="133" y="79"/>
                  <a:pt x="120" y="72"/>
                </a:cubicBezTo>
                <a:cubicBezTo>
                  <a:pt x="118" y="70"/>
                  <a:pt x="117" y="70"/>
                  <a:pt x="115" y="72"/>
                </a:cubicBezTo>
                <a:cubicBezTo>
                  <a:pt x="99" y="81"/>
                  <a:pt x="84" y="89"/>
                  <a:pt x="68" y="98"/>
                </a:cubicBezTo>
                <a:cubicBezTo>
                  <a:pt x="67" y="99"/>
                  <a:pt x="67" y="99"/>
                  <a:pt x="66" y="100"/>
                </a:cubicBezTo>
                <a:cubicBezTo>
                  <a:pt x="66" y="97"/>
                  <a:pt x="66" y="95"/>
                  <a:pt x="66" y="93"/>
                </a:cubicBezTo>
                <a:cubicBezTo>
                  <a:pt x="66" y="92"/>
                  <a:pt x="67" y="92"/>
                  <a:pt x="67" y="91"/>
                </a:cubicBezTo>
                <a:cubicBezTo>
                  <a:pt x="82" y="83"/>
                  <a:pt x="97" y="74"/>
                  <a:pt x="112" y="65"/>
                </a:cubicBezTo>
                <a:cubicBezTo>
                  <a:pt x="116" y="63"/>
                  <a:pt x="119" y="63"/>
                  <a:pt x="122" y="65"/>
                </a:cubicBezTo>
                <a:cubicBezTo>
                  <a:pt x="137" y="74"/>
                  <a:pt x="152" y="83"/>
                  <a:pt x="167" y="91"/>
                </a:cubicBezTo>
                <a:cubicBezTo>
                  <a:pt x="168" y="92"/>
                  <a:pt x="169" y="93"/>
                  <a:pt x="169" y="94"/>
                </a:cubicBezTo>
                <a:cubicBezTo>
                  <a:pt x="169" y="96"/>
                  <a:pt x="169" y="98"/>
                  <a:pt x="169" y="100"/>
                </a:cubicBezTo>
                <a:close/>
                <a:moveTo>
                  <a:pt x="80" y="47"/>
                </a:moveTo>
                <a:cubicBezTo>
                  <a:pt x="83" y="45"/>
                  <a:pt x="85" y="44"/>
                  <a:pt x="88" y="42"/>
                </a:cubicBezTo>
                <a:cubicBezTo>
                  <a:pt x="88" y="42"/>
                  <a:pt x="88" y="40"/>
                  <a:pt x="88" y="39"/>
                </a:cubicBezTo>
                <a:cubicBezTo>
                  <a:pt x="88" y="38"/>
                  <a:pt x="86" y="37"/>
                  <a:pt x="85" y="38"/>
                </a:cubicBezTo>
                <a:cubicBezTo>
                  <a:pt x="83" y="39"/>
                  <a:pt x="80" y="40"/>
                  <a:pt x="78" y="41"/>
                </a:cubicBezTo>
                <a:cubicBezTo>
                  <a:pt x="77" y="42"/>
                  <a:pt x="77" y="43"/>
                  <a:pt x="77" y="44"/>
                </a:cubicBezTo>
                <a:cubicBezTo>
                  <a:pt x="78" y="45"/>
                  <a:pt x="79" y="46"/>
                  <a:pt x="80" y="47"/>
                </a:cubicBezTo>
                <a:close/>
                <a:moveTo>
                  <a:pt x="78" y="68"/>
                </a:moveTo>
                <a:cubicBezTo>
                  <a:pt x="80" y="70"/>
                  <a:pt x="83" y="71"/>
                  <a:pt x="85" y="72"/>
                </a:cubicBezTo>
                <a:cubicBezTo>
                  <a:pt x="87" y="72"/>
                  <a:pt x="89" y="71"/>
                  <a:pt x="89" y="68"/>
                </a:cubicBezTo>
                <a:cubicBezTo>
                  <a:pt x="88" y="68"/>
                  <a:pt x="88" y="67"/>
                  <a:pt x="87" y="67"/>
                </a:cubicBezTo>
                <a:cubicBezTo>
                  <a:pt x="85" y="65"/>
                  <a:pt x="83" y="64"/>
                  <a:pt x="81" y="63"/>
                </a:cubicBezTo>
                <a:cubicBezTo>
                  <a:pt x="79" y="63"/>
                  <a:pt x="78" y="63"/>
                  <a:pt x="77" y="65"/>
                </a:cubicBezTo>
                <a:cubicBezTo>
                  <a:pt x="77" y="66"/>
                  <a:pt x="77" y="68"/>
                  <a:pt x="78" y="68"/>
                </a:cubicBezTo>
                <a:close/>
                <a:moveTo>
                  <a:pt x="80" y="57"/>
                </a:moveTo>
                <a:cubicBezTo>
                  <a:pt x="82" y="58"/>
                  <a:pt x="84" y="58"/>
                  <a:pt x="86" y="57"/>
                </a:cubicBezTo>
                <a:cubicBezTo>
                  <a:pt x="88" y="57"/>
                  <a:pt x="89" y="56"/>
                  <a:pt x="89" y="54"/>
                </a:cubicBezTo>
                <a:cubicBezTo>
                  <a:pt x="88" y="53"/>
                  <a:pt x="87" y="52"/>
                  <a:pt x="86" y="52"/>
                </a:cubicBezTo>
                <a:cubicBezTo>
                  <a:pt x="85" y="52"/>
                  <a:pt x="84" y="52"/>
                  <a:pt x="83" y="52"/>
                </a:cubicBezTo>
                <a:cubicBezTo>
                  <a:pt x="82" y="52"/>
                  <a:pt x="81" y="52"/>
                  <a:pt x="80" y="52"/>
                </a:cubicBezTo>
                <a:cubicBezTo>
                  <a:pt x="78" y="52"/>
                  <a:pt x="77" y="53"/>
                  <a:pt x="77" y="54"/>
                </a:cubicBezTo>
                <a:cubicBezTo>
                  <a:pt x="77" y="56"/>
                  <a:pt x="78" y="57"/>
                  <a:pt x="80" y="57"/>
                </a:cubicBezTo>
                <a:close/>
                <a:moveTo>
                  <a:pt x="66" y="53"/>
                </a:moveTo>
                <a:cubicBezTo>
                  <a:pt x="66" y="55"/>
                  <a:pt x="67" y="56"/>
                  <a:pt x="68" y="56"/>
                </a:cubicBezTo>
                <a:cubicBezTo>
                  <a:pt x="70" y="56"/>
                  <a:pt x="71" y="55"/>
                  <a:pt x="71" y="53"/>
                </a:cubicBezTo>
                <a:cubicBezTo>
                  <a:pt x="71" y="48"/>
                  <a:pt x="71" y="44"/>
                  <a:pt x="71" y="40"/>
                </a:cubicBezTo>
                <a:cubicBezTo>
                  <a:pt x="71" y="37"/>
                  <a:pt x="70" y="35"/>
                  <a:pt x="67" y="37"/>
                </a:cubicBezTo>
                <a:cubicBezTo>
                  <a:pt x="60" y="39"/>
                  <a:pt x="53" y="42"/>
                  <a:pt x="46" y="44"/>
                </a:cubicBezTo>
                <a:cubicBezTo>
                  <a:pt x="45" y="44"/>
                  <a:pt x="44" y="45"/>
                  <a:pt x="43" y="45"/>
                </a:cubicBezTo>
                <a:cubicBezTo>
                  <a:pt x="37" y="45"/>
                  <a:pt x="31" y="45"/>
                  <a:pt x="26" y="45"/>
                </a:cubicBezTo>
                <a:cubicBezTo>
                  <a:pt x="19" y="45"/>
                  <a:pt x="14" y="50"/>
                  <a:pt x="14" y="56"/>
                </a:cubicBezTo>
                <a:cubicBezTo>
                  <a:pt x="14" y="62"/>
                  <a:pt x="18" y="67"/>
                  <a:pt x="25" y="68"/>
                </a:cubicBezTo>
                <a:cubicBezTo>
                  <a:pt x="26" y="68"/>
                  <a:pt x="26" y="68"/>
                  <a:pt x="27" y="69"/>
                </a:cubicBezTo>
                <a:cubicBezTo>
                  <a:pt x="28" y="72"/>
                  <a:pt x="29" y="76"/>
                  <a:pt x="30" y="79"/>
                </a:cubicBezTo>
                <a:cubicBezTo>
                  <a:pt x="32" y="84"/>
                  <a:pt x="36" y="86"/>
                  <a:pt x="41" y="84"/>
                </a:cubicBezTo>
                <a:cubicBezTo>
                  <a:pt x="45" y="83"/>
                  <a:pt x="47" y="78"/>
                  <a:pt x="46" y="74"/>
                </a:cubicBezTo>
                <a:cubicBezTo>
                  <a:pt x="45" y="72"/>
                  <a:pt x="44" y="70"/>
                  <a:pt x="44" y="67"/>
                </a:cubicBezTo>
                <a:cubicBezTo>
                  <a:pt x="45" y="68"/>
                  <a:pt x="46" y="68"/>
                  <a:pt x="46" y="68"/>
                </a:cubicBezTo>
                <a:cubicBezTo>
                  <a:pt x="53" y="71"/>
                  <a:pt x="60" y="73"/>
                  <a:pt x="67" y="76"/>
                </a:cubicBezTo>
                <a:cubicBezTo>
                  <a:pt x="70" y="77"/>
                  <a:pt x="71" y="76"/>
                  <a:pt x="71" y="73"/>
                </a:cubicBezTo>
                <a:cubicBezTo>
                  <a:pt x="71" y="70"/>
                  <a:pt x="71" y="68"/>
                  <a:pt x="71" y="65"/>
                </a:cubicBezTo>
                <a:cubicBezTo>
                  <a:pt x="71" y="63"/>
                  <a:pt x="70" y="62"/>
                  <a:pt x="68" y="62"/>
                </a:cubicBezTo>
                <a:cubicBezTo>
                  <a:pt x="67" y="62"/>
                  <a:pt x="66" y="63"/>
                  <a:pt x="66" y="65"/>
                </a:cubicBezTo>
                <a:cubicBezTo>
                  <a:pt x="66" y="66"/>
                  <a:pt x="66" y="68"/>
                  <a:pt x="66" y="69"/>
                </a:cubicBezTo>
                <a:cubicBezTo>
                  <a:pt x="60" y="67"/>
                  <a:pt x="54" y="65"/>
                  <a:pt x="49" y="63"/>
                </a:cubicBezTo>
                <a:cubicBezTo>
                  <a:pt x="49" y="63"/>
                  <a:pt x="48" y="62"/>
                  <a:pt x="48" y="62"/>
                </a:cubicBezTo>
                <a:cubicBezTo>
                  <a:pt x="48" y="58"/>
                  <a:pt x="48" y="54"/>
                  <a:pt x="48" y="50"/>
                </a:cubicBezTo>
                <a:cubicBezTo>
                  <a:pt x="48" y="50"/>
                  <a:pt x="49" y="49"/>
                  <a:pt x="49" y="49"/>
                </a:cubicBezTo>
                <a:cubicBezTo>
                  <a:pt x="54" y="47"/>
                  <a:pt x="60" y="45"/>
                  <a:pt x="66" y="43"/>
                </a:cubicBezTo>
                <a:cubicBezTo>
                  <a:pt x="66" y="46"/>
                  <a:pt x="66" y="49"/>
                  <a:pt x="66" y="53"/>
                </a:cubicBezTo>
                <a:close/>
                <a:moveTo>
                  <a:pt x="25" y="62"/>
                </a:moveTo>
                <a:cubicBezTo>
                  <a:pt x="22" y="62"/>
                  <a:pt x="20" y="59"/>
                  <a:pt x="20" y="56"/>
                </a:cubicBezTo>
                <a:cubicBezTo>
                  <a:pt x="20" y="54"/>
                  <a:pt x="22" y="50"/>
                  <a:pt x="25" y="50"/>
                </a:cubicBezTo>
                <a:lnTo>
                  <a:pt x="25" y="62"/>
                </a:lnTo>
                <a:close/>
                <a:moveTo>
                  <a:pt x="39" y="79"/>
                </a:moveTo>
                <a:cubicBezTo>
                  <a:pt x="38" y="79"/>
                  <a:pt x="36" y="79"/>
                  <a:pt x="36" y="77"/>
                </a:cubicBezTo>
                <a:cubicBezTo>
                  <a:pt x="34" y="74"/>
                  <a:pt x="33" y="71"/>
                  <a:pt x="32" y="68"/>
                </a:cubicBezTo>
                <a:cubicBezTo>
                  <a:pt x="34" y="68"/>
                  <a:pt x="35" y="68"/>
                  <a:pt x="37" y="68"/>
                </a:cubicBezTo>
                <a:cubicBezTo>
                  <a:pt x="37" y="68"/>
                  <a:pt x="38" y="68"/>
                  <a:pt x="38" y="68"/>
                </a:cubicBezTo>
                <a:cubicBezTo>
                  <a:pt x="39" y="71"/>
                  <a:pt x="40" y="73"/>
                  <a:pt x="40" y="76"/>
                </a:cubicBezTo>
                <a:cubicBezTo>
                  <a:pt x="41" y="77"/>
                  <a:pt x="40" y="78"/>
                  <a:pt x="39" y="79"/>
                </a:cubicBezTo>
                <a:close/>
                <a:moveTo>
                  <a:pt x="43" y="62"/>
                </a:moveTo>
                <a:cubicBezTo>
                  <a:pt x="31" y="62"/>
                  <a:pt x="31" y="62"/>
                  <a:pt x="31" y="62"/>
                </a:cubicBezTo>
                <a:cubicBezTo>
                  <a:pt x="31" y="50"/>
                  <a:pt x="31" y="50"/>
                  <a:pt x="31" y="50"/>
                </a:cubicBezTo>
                <a:cubicBezTo>
                  <a:pt x="43" y="50"/>
                  <a:pt x="43" y="50"/>
                  <a:pt x="43" y="50"/>
                </a:cubicBezTo>
                <a:lnTo>
                  <a:pt x="43" y="62"/>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60" name="TextBox 27"/>
          <p:cNvSpPr txBox="1"/>
          <p:nvPr/>
        </p:nvSpPr>
        <p:spPr>
          <a:xfrm>
            <a:off x="1662049" y="1941236"/>
            <a:ext cx="954107" cy="323165"/>
          </a:xfrm>
          <a:prstGeom prst="rect">
            <a:avLst/>
          </a:prstGeom>
          <a:noFill/>
        </p:spPr>
        <p:txBody>
          <a:bodyPr wrap="none" rtlCol="0">
            <a:spAutoFit/>
          </a:bodyPr>
          <a:lstStyle/>
          <a:p>
            <a:r>
              <a:rPr lang="en-US" sz="1500" b="1" dirty="0" err="1">
                <a:latin typeface="+mn-ea"/>
              </a:rPr>
              <a:t>适用行业</a:t>
            </a:r>
            <a:endParaRPr lang="en-US" sz="1500" b="1" dirty="0">
              <a:latin typeface="+mn-ea"/>
            </a:endParaRPr>
          </a:p>
        </p:txBody>
      </p:sp>
      <p:sp>
        <p:nvSpPr>
          <p:cNvPr id="62" name="Freeform 17"/>
          <p:cNvSpPr/>
          <p:nvPr/>
        </p:nvSpPr>
        <p:spPr bwMode="auto">
          <a:xfrm>
            <a:off x="453027" y="4038535"/>
            <a:ext cx="1044732" cy="1176995"/>
          </a:xfrm>
          <a:custGeom>
            <a:avLst/>
            <a:gdLst>
              <a:gd name="T0" fmla="*/ 0 w 351"/>
              <a:gd name="T1" fmla="*/ 121 h 395"/>
              <a:gd name="T2" fmla="*/ 21 w 351"/>
              <a:gd name="T3" fmla="*/ 84 h 395"/>
              <a:gd name="T4" fmla="*/ 154 w 351"/>
              <a:gd name="T5" fmla="*/ 7 h 395"/>
              <a:gd name="T6" fmla="*/ 197 w 351"/>
              <a:gd name="T7" fmla="*/ 7 h 395"/>
              <a:gd name="T8" fmla="*/ 330 w 351"/>
              <a:gd name="T9" fmla="*/ 84 h 395"/>
              <a:gd name="T10" fmla="*/ 351 w 351"/>
              <a:gd name="T11" fmla="*/ 121 h 395"/>
              <a:gd name="T12" fmla="*/ 351 w 351"/>
              <a:gd name="T13" fmla="*/ 275 h 395"/>
              <a:gd name="T14" fmla="*/ 330 w 351"/>
              <a:gd name="T15" fmla="*/ 312 h 395"/>
              <a:gd name="T16" fmla="*/ 197 w 351"/>
              <a:gd name="T17" fmla="*/ 388 h 395"/>
              <a:gd name="T18" fmla="*/ 154 w 351"/>
              <a:gd name="T19" fmla="*/ 388 h 395"/>
              <a:gd name="T20" fmla="*/ 21 w 351"/>
              <a:gd name="T21" fmla="*/ 312 h 395"/>
              <a:gd name="T22" fmla="*/ 0 w 351"/>
              <a:gd name="T23" fmla="*/ 275 h 395"/>
              <a:gd name="T24" fmla="*/ 0 w 351"/>
              <a:gd name="T25" fmla="*/ 121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1" h="395">
                <a:moveTo>
                  <a:pt x="0" y="121"/>
                </a:moveTo>
                <a:cubicBezTo>
                  <a:pt x="0" y="107"/>
                  <a:pt x="9" y="91"/>
                  <a:pt x="21" y="84"/>
                </a:cubicBezTo>
                <a:cubicBezTo>
                  <a:pt x="154" y="7"/>
                  <a:pt x="154" y="7"/>
                  <a:pt x="154" y="7"/>
                </a:cubicBezTo>
                <a:cubicBezTo>
                  <a:pt x="166" y="0"/>
                  <a:pt x="185" y="0"/>
                  <a:pt x="197" y="7"/>
                </a:cubicBezTo>
                <a:cubicBezTo>
                  <a:pt x="330" y="84"/>
                  <a:pt x="330" y="84"/>
                  <a:pt x="330" y="84"/>
                </a:cubicBezTo>
                <a:cubicBezTo>
                  <a:pt x="342" y="91"/>
                  <a:pt x="351" y="107"/>
                  <a:pt x="351" y="121"/>
                </a:cubicBezTo>
                <a:cubicBezTo>
                  <a:pt x="351" y="275"/>
                  <a:pt x="351" y="275"/>
                  <a:pt x="351" y="275"/>
                </a:cubicBezTo>
                <a:cubicBezTo>
                  <a:pt x="351" y="288"/>
                  <a:pt x="342" y="305"/>
                  <a:pt x="330" y="312"/>
                </a:cubicBezTo>
                <a:cubicBezTo>
                  <a:pt x="197" y="388"/>
                  <a:pt x="197" y="388"/>
                  <a:pt x="197" y="388"/>
                </a:cubicBezTo>
                <a:cubicBezTo>
                  <a:pt x="185" y="395"/>
                  <a:pt x="166" y="395"/>
                  <a:pt x="154" y="388"/>
                </a:cubicBezTo>
                <a:cubicBezTo>
                  <a:pt x="21" y="312"/>
                  <a:pt x="21" y="312"/>
                  <a:pt x="21" y="312"/>
                </a:cubicBezTo>
                <a:cubicBezTo>
                  <a:pt x="9" y="305"/>
                  <a:pt x="0" y="288"/>
                  <a:pt x="0" y="275"/>
                </a:cubicBezTo>
                <a:lnTo>
                  <a:pt x="0" y="121"/>
                </a:lnTo>
                <a:close/>
              </a:path>
            </a:pathLst>
          </a:custGeom>
          <a:solidFill>
            <a:schemeClr val="bg1"/>
          </a:solidFill>
          <a:ln>
            <a:solidFill>
              <a:srgbClr val="0A67FE"/>
            </a:solidFill>
          </a:ln>
        </p:spPr>
        <p:txBody>
          <a:bodyPr vert="horz" wrap="square" lIns="91440" tIns="45720" rIns="91440" bIns="45720" numCol="1" anchor="t" anchorCtr="0" compatLnSpc="1"/>
          <a:lstStyle/>
          <a:p>
            <a:endParaRPr lang="en-US"/>
          </a:p>
        </p:txBody>
      </p:sp>
      <p:sp>
        <p:nvSpPr>
          <p:cNvPr id="64" name="TextBox 31"/>
          <p:cNvSpPr txBox="1"/>
          <p:nvPr/>
        </p:nvSpPr>
        <p:spPr>
          <a:xfrm>
            <a:off x="1653185" y="4051759"/>
            <a:ext cx="991169" cy="323165"/>
          </a:xfrm>
          <a:prstGeom prst="rect">
            <a:avLst/>
          </a:prstGeom>
          <a:noFill/>
        </p:spPr>
        <p:txBody>
          <a:bodyPr wrap="none" rtlCol="0">
            <a:spAutoFit/>
          </a:bodyPr>
          <a:lstStyle/>
          <a:p>
            <a:r>
              <a:rPr lang="en-US" sz="1500" b="1" dirty="0" err="1">
                <a:latin typeface="+mn-ea"/>
              </a:rPr>
              <a:t>目标客户</a:t>
            </a:r>
            <a:endParaRPr lang="en-US" sz="1500" b="1" dirty="0">
              <a:latin typeface="+mn-ea"/>
            </a:endParaRPr>
          </a:p>
        </p:txBody>
      </p:sp>
      <p:sp>
        <p:nvSpPr>
          <p:cNvPr id="43" name="Freeform 13"/>
          <p:cNvSpPr>
            <a:spLocks noEditPoints="1"/>
          </p:cNvSpPr>
          <p:nvPr/>
        </p:nvSpPr>
        <p:spPr bwMode="auto">
          <a:xfrm>
            <a:off x="598352" y="4399385"/>
            <a:ext cx="828640" cy="448476"/>
          </a:xfrm>
          <a:custGeom>
            <a:avLst/>
            <a:gdLst>
              <a:gd name="T0" fmla="*/ 135 w 279"/>
              <a:gd name="T1" fmla="*/ 11 h 151"/>
              <a:gd name="T2" fmla="*/ 135 w 279"/>
              <a:gd name="T3" fmla="*/ 16 h 151"/>
              <a:gd name="T4" fmla="*/ 128 w 279"/>
              <a:gd name="T5" fmla="*/ 23 h 151"/>
              <a:gd name="T6" fmla="*/ 215 w 279"/>
              <a:gd name="T7" fmla="*/ 61 h 151"/>
              <a:gd name="T8" fmla="*/ 191 w 279"/>
              <a:gd name="T9" fmla="*/ 84 h 151"/>
              <a:gd name="T10" fmla="*/ 218 w 279"/>
              <a:gd name="T11" fmla="*/ 64 h 151"/>
              <a:gd name="T12" fmla="*/ 248 w 279"/>
              <a:gd name="T13" fmla="*/ 45 h 151"/>
              <a:gd name="T14" fmla="*/ 205 w 279"/>
              <a:gd name="T15" fmla="*/ 12 h 151"/>
              <a:gd name="T16" fmla="*/ 157 w 279"/>
              <a:gd name="T17" fmla="*/ 14 h 151"/>
              <a:gd name="T18" fmla="*/ 116 w 279"/>
              <a:gd name="T19" fmla="*/ 12 h 151"/>
              <a:gd name="T20" fmla="*/ 88 w 279"/>
              <a:gd name="T21" fmla="*/ 13 h 151"/>
              <a:gd name="T22" fmla="*/ 23 w 279"/>
              <a:gd name="T23" fmla="*/ 45 h 151"/>
              <a:gd name="T24" fmla="*/ 8 w 279"/>
              <a:gd name="T25" fmla="*/ 119 h 151"/>
              <a:gd name="T26" fmla="*/ 110 w 279"/>
              <a:gd name="T27" fmla="*/ 94 h 151"/>
              <a:gd name="T28" fmla="*/ 129 w 279"/>
              <a:gd name="T29" fmla="*/ 65 h 151"/>
              <a:gd name="T30" fmla="*/ 148 w 279"/>
              <a:gd name="T31" fmla="*/ 84 h 151"/>
              <a:gd name="T32" fmla="*/ 172 w 279"/>
              <a:gd name="T33" fmla="*/ 123 h 151"/>
              <a:gd name="T34" fmla="*/ 135 w 279"/>
              <a:gd name="T35" fmla="*/ 5 h 151"/>
              <a:gd name="T36" fmla="*/ 118 w 279"/>
              <a:gd name="T37" fmla="*/ 23 h 151"/>
              <a:gd name="T38" fmla="*/ 5 w 279"/>
              <a:gd name="T39" fmla="*/ 90 h 151"/>
              <a:gd name="T40" fmla="*/ 54 w 279"/>
              <a:gd name="T41" fmla="*/ 140 h 151"/>
              <a:gd name="T42" fmla="*/ 109 w 279"/>
              <a:gd name="T43" fmla="*/ 88 h 151"/>
              <a:gd name="T44" fmla="*/ 57 w 279"/>
              <a:gd name="T45" fmla="*/ 25 h 151"/>
              <a:gd name="T46" fmla="*/ 110 w 279"/>
              <a:gd name="T47" fmla="*/ 49 h 151"/>
              <a:gd name="T48" fmla="*/ 135 w 279"/>
              <a:gd name="T49" fmla="*/ 57 h 151"/>
              <a:gd name="T50" fmla="*/ 113 w 279"/>
              <a:gd name="T51" fmla="*/ 19 h 151"/>
              <a:gd name="T52" fmla="*/ 157 w 279"/>
              <a:gd name="T53" fmla="*/ 19 h 151"/>
              <a:gd name="T54" fmla="*/ 135 w 279"/>
              <a:gd name="T55" fmla="*/ 57 h 151"/>
              <a:gd name="T56" fmla="*/ 151 w 279"/>
              <a:gd name="T57" fmla="*/ 81 h 151"/>
              <a:gd name="T58" fmla="*/ 183 w 279"/>
              <a:gd name="T59" fmla="*/ 20 h 151"/>
              <a:gd name="T60" fmla="*/ 222 w 279"/>
              <a:gd name="T61" fmla="*/ 32 h 151"/>
              <a:gd name="T62" fmla="*/ 181 w 279"/>
              <a:gd name="T63" fmla="*/ 47 h 151"/>
              <a:gd name="T64" fmla="*/ 166 w 279"/>
              <a:gd name="T65" fmla="*/ 89 h 151"/>
              <a:gd name="T66" fmla="*/ 216 w 279"/>
              <a:gd name="T67" fmla="*/ 140 h 151"/>
              <a:gd name="T68" fmla="*/ 215 w 279"/>
              <a:gd name="T69" fmla="*/ 130 h 151"/>
              <a:gd name="T70" fmla="*/ 216 w 279"/>
              <a:gd name="T71" fmla="*/ 125 h 151"/>
              <a:gd name="T72" fmla="*/ 251 w 279"/>
              <a:gd name="T73" fmla="*/ 90 h 151"/>
              <a:gd name="T74" fmla="*/ 53 w 279"/>
              <a:gd name="T75" fmla="*/ 61 h 151"/>
              <a:gd name="T76" fmla="*/ 29 w 279"/>
              <a:gd name="T77" fmla="*/ 84 h 151"/>
              <a:gd name="T78" fmla="*/ 54 w 279"/>
              <a:gd name="T79" fmla="*/ 66 h 151"/>
              <a:gd name="T80" fmla="*/ 56 w 279"/>
              <a:gd name="T81" fmla="*/ 62 h 151"/>
              <a:gd name="T82" fmla="*/ 55 w 279"/>
              <a:gd name="T83" fmla="*/ 130 h 151"/>
              <a:gd name="T84" fmla="*/ 55 w 279"/>
              <a:gd name="T85" fmla="*/ 125 h 151"/>
              <a:gd name="T86" fmla="*/ 90 w 279"/>
              <a:gd name="T87" fmla="*/ 9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151">
                <a:moveTo>
                  <a:pt x="135" y="34"/>
                </a:moveTo>
                <a:cubicBezTo>
                  <a:pt x="142" y="34"/>
                  <a:pt x="147" y="29"/>
                  <a:pt x="147" y="23"/>
                </a:cubicBezTo>
                <a:cubicBezTo>
                  <a:pt x="147" y="16"/>
                  <a:pt x="142" y="11"/>
                  <a:pt x="135" y="11"/>
                </a:cubicBezTo>
                <a:cubicBezTo>
                  <a:pt x="129" y="11"/>
                  <a:pt x="124" y="16"/>
                  <a:pt x="123" y="22"/>
                </a:cubicBezTo>
                <a:cubicBezTo>
                  <a:pt x="123" y="29"/>
                  <a:pt x="129" y="34"/>
                  <a:pt x="135" y="34"/>
                </a:cubicBezTo>
                <a:close/>
                <a:moveTo>
                  <a:pt x="135" y="16"/>
                </a:moveTo>
                <a:cubicBezTo>
                  <a:pt x="139" y="16"/>
                  <a:pt x="142" y="19"/>
                  <a:pt x="142" y="23"/>
                </a:cubicBezTo>
                <a:cubicBezTo>
                  <a:pt x="142" y="26"/>
                  <a:pt x="139" y="30"/>
                  <a:pt x="135" y="30"/>
                </a:cubicBezTo>
                <a:cubicBezTo>
                  <a:pt x="131" y="29"/>
                  <a:pt x="128" y="26"/>
                  <a:pt x="128" y="23"/>
                </a:cubicBezTo>
                <a:cubicBezTo>
                  <a:pt x="128" y="19"/>
                  <a:pt x="131" y="16"/>
                  <a:pt x="135" y="16"/>
                </a:cubicBezTo>
                <a:close/>
                <a:moveTo>
                  <a:pt x="215" y="61"/>
                </a:moveTo>
                <a:cubicBezTo>
                  <a:pt x="215" y="61"/>
                  <a:pt x="215" y="61"/>
                  <a:pt x="215" y="61"/>
                </a:cubicBezTo>
                <a:cubicBezTo>
                  <a:pt x="211" y="62"/>
                  <a:pt x="208" y="62"/>
                  <a:pt x="205" y="64"/>
                </a:cubicBezTo>
                <a:cubicBezTo>
                  <a:pt x="197" y="67"/>
                  <a:pt x="192" y="73"/>
                  <a:pt x="189" y="80"/>
                </a:cubicBezTo>
                <a:cubicBezTo>
                  <a:pt x="189" y="82"/>
                  <a:pt x="189" y="83"/>
                  <a:pt x="191" y="84"/>
                </a:cubicBezTo>
                <a:cubicBezTo>
                  <a:pt x="192" y="84"/>
                  <a:pt x="193" y="84"/>
                  <a:pt x="194" y="82"/>
                </a:cubicBezTo>
                <a:cubicBezTo>
                  <a:pt x="198" y="72"/>
                  <a:pt x="205" y="67"/>
                  <a:pt x="215" y="66"/>
                </a:cubicBezTo>
                <a:cubicBezTo>
                  <a:pt x="217" y="66"/>
                  <a:pt x="218" y="65"/>
                  <a:pt x="218" y="64"/>
                </a:cubicBezTo>
                <a:cubicBezTo>
                  <a:pt x="218" y="62"/>
                  <a:pt x="216" y="61"/>
                  <a:pt x="215" y="61"/>
                </a:cubicBezTo>
                <a:close/>
                <a:moveTo>
                  <a:pt x="262" y="60"/>
                </a:moveTo>
                <a:cubicBezTo>
                  <a:pt x="258" y="54"/>
                  <a:pt x="253" y="49"/>
                  <a:pt x="248" y="45"/>
                </a:cubicBezTo>
                <a:cubicBezTo>
                  <a:pt x="245" y="43"/>
                  <a:pt x="242" y="42"/>
                  <a:pt x="239" y="40"/>
                </a:cubicBezTo>
                <a:cubicBezTo>
                  <a:pt x="236" y="37"/>
                  <a:pt x="232" y="34"/>
                  <a:pt x="229" y="31"/>
                </a:cubicBezTo>
                <a:cubicBezTo>
                  <a:pt x="221" y="25"/>
                  <a:pt x="213" y="19"/>
                  <a:pt x="205" y="12"/>
                </a:cubicBezTo>
                <a:cubicBezTo>
                  <a:pt x="198" y="7"/>
                  <a:pt x="189" y="7"/>
                  <a:pt x="182" y="13"/>
                </a:cubicBezTo>
                <a:cubicBezTo>
                  <a:pt x="182" y="13"/>
                  <a:pt x="181" y="14"/>
                  <a:pt x="180" y="14"/>
                </a:cubicBezTo>
                <a:cubicBezTo>
                  <a:pt x="172" y="14"/>
                  <a:pt x="165" y="14"/>
                  <a:pt x="157" y="14"/>
                </a:cubicBezTo>
                <a:cubicBezTo>
                  <a:pt x="156" y="14"/>
                  <a:pt x="155" y="13"/>
                  <a:pt x="155" y="13"/>
                </a:cubicBezTo>
                <a:cubicBezTo>
                  <a:pt x="151" y="5"/>
                  <a:pt x="144" y="1"/>
                  <a:pt x="136" y="1"/>
                </a:cubicBezTo>
                <a:cubicBezTo>
                  <a:pt x="127" y="0"/>
                  <a:pt x="120" y="5"/>
                  <a:pt x="116" y="12"/>
                </a:cubicBezTo>
                <a:cubicBezTo>
                  <a:pt x="115" y="13"/>
                  <a:pt x="115" y="14"/>
                  <a:pt x="113" y="14"/>
                </a:cubicBezTo>
                <a:cubicBezTo>
                  <a:pt x="106" y="14"/>
                  <a:pt x="98" y="14"/>
                  <a:pt x="90" y="14"/>
                </a:cubicBezTo>
                <a:cubicBezTo>
                  <a:pt x="89" y="14"/>
                  <a:pt x="88" y="13"/>
                  <a:pt x="88" y="13"/>
                </a:cubicBezTo>
                <a:cubicBezTo>
                  <a:pt x="81" y="7"/>
                  <a:pt x="72" y="7"/>
                  <a:pt x="65" y="12"/>
                </a:cubicBezTo>
                <a:cubicBezTo>
                  <a:pt x="56" y="20"/>
                  <a:pt x="47" y="27"/>
                  <a:pt x="37" y="34"/>
                </a:cubicBezTo>
                <a:cubicBezTo>
                  <a:pt x="33" y="38"/>
                  <a:pt x="27" y="42"/>
                  <a:pt x="23" y="45"/>
                </a:cubicBezTo>
                <a:cubicBezTo>
                  <a:pt x="19" y="48"/>
                  <a:pt x="16" y="50"/>
                  <a:pt x="14" y="53"/>
                </a:cubicBezTo>
                <a:cubicBezTo>
                  <a:pt x="4" y="64"/>
                  <a:pt x="0" y="76"/>
                  <a:pt x="0" y="89"/>
                </a:cubicBezTo>
                <a:cubicBezTo>
                  <a:pt x="0" y="100"/>
                  <a:pt x="3" y="110"/>
                  <a:pt x="8" y="119"/>
                </a:cubicBezTo>
                <a:cubicBezTo>
                  <a:pt x="21" y="139"/>
                  <a:pt x="45" y="149"/>
                  <a:pt x="68" y="143"/>
                </a:cubicBezTo>
                <a:cubicBezTo>
                  <a:pt x="90" y="137"/>
                  <a:pt x="106" y="119"/>
                  <a:pt x="109" y="96"/>
                </a:cubicBezTo>
                <a:cubicBezTo>
                  <a:pt x="109" y="95"/>
                  <a:pt x="110" y="94"/>
                  <a:pt x="110" y="94"/>
                </a:cubicBezTo>
                <a:cubicBezTo>
                  <a:pt x="114" y="91"/>
                  <a:pt x="118" y="88"/>
                  <a:pt x="122" y="85"/>
                </a:cubicBezTo>
                <a:cubicBezTo>
                  <a:pt x="127" y="80"/>
                  <a:pt x="130" y="74"/>
                  <a:pt x="129" y="67"/>
                </a:cubicBezTo>
                <a:cubicBezTo>
                  <a:pt x="128" y="66"/>
                  <a:pt x="129" y="66"/>
                  <a:pt x="129" y="65"/>
                </a:cubicBezTo>
                <a:cubicBezTo>
                  <a:pt x="131" y="61"/>
                  <a:pt x="138" y="61"/>
                  <a:pt x="141" y="64"/>
                </a:cubicBezTo>
                <a:cubicBezTo>
                  <a:pt x="141" y="65"/>
                  <a:pt x="142" y="66"/>
                  <a:pt x="141" y="67"/>
                </a:cubicBezTo>
                <a:cubicBezTo>
                  <a:pt x="140" y="74"/>
                  <a:pt x="142" y="80"/>
                  <a:pt x="148" y="84"/>
                </a:cubicBezTo>
                <a:cubicBezTo>
                  <a:pt x="152" y="88"/>
                  <a:pt x="156" y="91"/>
                  <a:pt x="160" y="94"/>
                </a:cubicBezTo>
                <a:cubicBezTo>
                  <a:pt x="161" y="95"/>
                  <a:pt x="161" y="96"/>
                  <a:pt x="161" y="97"/>
                </a:cubicBezTo>
                <a:cubicBezTo>
                  <a:pt x="163" y="106"/>
                  <a:pt x="166" y="115"/>
                  <a:pt x="172" y="123"/>
                </a:cubicBezTo>
                <a:cubicBezTo>
                  <a:pt x="188" y="144"/>
                  <a:pt x="218" y="151"/>
                  <a:pt x="241" y="138"/>
                </a:cubicBezTo>
                <a:cubicBezTo>
                  <a:pt x="270" y="123"/>
                  <a:pt x="279" y="87"/>
                  <a:pt x="262" y="60"/>
                </a:cubicBezTo>
                <a:close/>
                <a:moveTo>
                  <a:pt x="135" y="5"/>
                </a:moveTo>
                <a:cubicBezTo>
                  <a:pt x="144" y="5"/>
                  <a:pt x="152" y="13"/>
                  <a:pt x="153" y="22"/>
                </a:cubicBezTo>
                <a:cubicBezTo>
                  <a:pt x="153" y="31"/>
                  <a:pt x="145" y="40"/>
                  <a:pt x="136" y="40"/>
                </a:cubicBezTo>
                <a:cubicBezTo>
                  <a:pt x="125" y="40"/>
                  <a:pt x="118" y="31"/>
                  <a:pt x="118" y="23"/>
                </a:cubicBezTo>
                <a:cubicBezTo>
                  <a:pt x="118" y="13"/>
                  <a:pt x="125" y="5"/>
                  <a:pt x="135" y="5"/>
                </a:cubicBezTo>
                <a:close/>
                <a:moveTo>
                  <a:pt x="54" y="140"/>
                </a:moveTo>
                <a:cubicBezTo>
                  <a:pt x="27" y="139"/>
                  <a:pt x="4" y="117"/>
                  <a:pt x="5" y="90"/>
                </a:cubicBezTo>
                <a:cubicBezTo>
                  <a:pt x="5" y="62"/>
                  <a:pt x="27" y="39"/>
                  <a:pt x="55" y="40"/>
                </a:cubicBezTo>
                <a:cubicBezTo>
                  <a:pt x="82" y="40"/>
                  <a:pt x="105" y="62"/>
                  <a:pt x="105" y="90"/>
                </a:cubicBezTo>
                <a:cubicBezTo>
                  <a:pt x="105" y="118"/>
                  <a:pt x="81" y="140"/>
                  <a:pt x="54" y="140"/>
                </a:cubicBezTo>
                <a:close/>
                <a:moveTo>
                  <a:pt x="119" y="80"/>
                </a:moveTo>
                <a:cubicBezTo>
                  <a:pt x="116" y="83"/>
                  <a:pt x="114" y="85"/>
                  <a:pt x="111" y="87"/>
                </a:cubicBezTo>
                <a:cubicBezTo>
                  <a:pt x="110" y="88"/>
                  <a:pt x="110" y="88"/>
                  <a:pt x="109" y="88"/>
                </a:cubicBezTo>
                <a:cubicBezTo>
                  <a:pt x="109" y="71"/>
                  <a:pt x="102" y="57"/>
                  <a:pt x="89" y="47"/>
                </a:cubicBezTo>
                <a:cubicBezTo>
                  <a:pt x="75" y="36"/>
                  <a:pt x="60" y="33"/>
                  <a:pt x="43" y="36"/>
                </a:cubicBezTo>
                <a:cubicBezTo>
                  <a:pt x="48" y="32"/>
                  <a:pt x="52" y="28"/>
                  <a:pt x="57" y="25"/>
                </a:cubicBezTo>
                <a:cubicBezTo>
                  <a:pt x="60" y="22"/>
                  <a:pt x="64" y="19"/>
                  <a:pt x="68" y="16"/>
                </a:cubicBezTo>
                <a:cubicBezTo>
                  <a:pt x="74" y="11"/>
                  <a:pt x="81" y="12"/>
                  <a:pt x="86" y="18"/>
                </a:cubicBezTo>
                <a:cubicBezTo>
                  <a:pt x="94" y="28"/>
                  <a:pt x="102" y="39"/>
                  <a:pt x="110" y="49"/>
                </a:cubicBezTo>
                <a:cubicBezTo>
                  <a:pt x="114" y="53"/>
                  <a:pt x="118" y="58"/>
                  <a:pt x="121" y="63"/>
                </a:cubicBezTo>
                <a:cubicBezTo>
                  <a:pt x="126" y="68"/>
                  <a:pt x="125" y="76"/>
                  <a:pt x="119" y="80"/>
                </a:cubicBezTo>
                <a:close/>
                <a:moveTo>
                  <a:pt x="135" y="57"/>
                </a:moveTo>
                <a:cubicBezTo>
                  <a:pt x="132" y="57"/>
                  <a:pt x="129" y="59"/>
                  <a:pt x="126" y="61"/>
                </a:cubicBezTo>
                <a:cubicBezTo>
                  <a:pt x="115" y="47"/>
                  <a:pt x="104" y="33"/>
                  <a:pt x="93" y="19"/>
                </a:cubicBezTo>
                <a:cubicBezTo>
                  <a:pt x="113" y="19"/>
                  <a:pt x="113" y="19"/>
                  <a:pt x="113" y="19"/>
                </a:cubicBezTo>
                <a:cubicBezTo>
                  <a:pt x="112" y="26"/>
                  <a:pt x="114" y="33"/>
                  <a:pt x="120" y="38"/>
                </a:cubicBezTo>
                <a:cubicBezTo>
                  <a:pt x="125" y="43"/>
                  <a:pt x="130" y="45"/>
                  <a:pt x="136" y="44"/>
                </a:cubicBezTo>
                <a:cubicBezTo>
                  <a:pt x="148" y="44"/>
                  <a:pt x="159" y="33"/>
                  <a:pt x="157" y="19"/>
                </a:cubicBezTo>
                <a:cubicBezTo>
                  <a:pt x="177" y="19"/>
                  <a:pt x="177" y="19"/>
                  <a:pt x="177" y="19"/>
                </a:cubicBezTo>
                <a:cubicBezTo>
                  <a:pt x="166" y="33"/>
                  <a:pt x="155" y="47"/>
                  <a:pt x="144" y="61"/>
                </a:cubicBezTo>
                <a:cubicBezTo>
                  <a:pt x="141" y="58"/>
                  <a:pt x="139" y="57"/>
                  <a:pt x="135" y="57"/>
                </a:cubicBezTo>
                <a:close/>
                <a:moveTo>
                  <a:pt x="161" y="89"/>
                </a:moveTo>
                <a:cubicBezTo>
                  <a:pt x="160" y="88"/>
                  <a:pt x="160" y="88"/>
                  <a:pt x="160" y="88"/>
                </a:cubicBezTo>
                <a:cubicBezTo>
                  <a:pt x="157" y="85"/>
                  <a:pt x="154" y="83"/>
                  <a:pt x="151" y="81"/>
                </a:cubicBezTo>
                <a:cubicBezTo>
                  <a:pt x="145" y="76"/>
                  <a:pt x="144" y="68"/>
                  <a:pt x="149" y="62"/>
                </a:cubicBezTo>
                <a:cubicBezTo>
                  <a:pt x="159" y="50"/>
                  <a:pt x="168" y="38"/>
                  <a:pt x="178" y="26"/>
                </a:cubicBezTo>
                <a:cubicBezTo>
                  <a:pt x="179" y="24"/>
                  <a:pt x="181" y="22"/>
                  <a:pt x="183" y="20"/>
                </a:cubicBezTo>
                <a:cubicBezTo>
                  <a:pt x="184" y="18"/>
                  <a:pt x="185" y="17"/>
                  <a:pt x="187" y="16"/>
                </a:cubicBezTo>
                <a:cubicBezTo>
                  <a:pt x="191" y="12"/>
                  <a:pt x="197" y="12"/>
                  <a:pt x="202" y="16"/>
                </a:cubicBezTo>
                <a:cubicBezTo>
                  <a:pt x="209" y="21"/>
                  <a:pt x="215" y="27"/>
                  <a:pt x="222" y="32"/>
                </a:cubicBezTo>
                <a:cubicBezTo>
                  <a:pt x="223" y="33"/>
                  <a:pt x="225" y="34"/>
                  <a:pt x="226" y="35"/>
                </a:cubicBezTo>
                <a:cubicBezTo>
                  <a:pt x="226" y="35"/>
                  <a:pt x="226" y="36"/>
                  <a:pt x="226" y="36"/>
                </a:cubicBezTo>
                <a:cubicBezTo>
                  <a:pt x="210" y="33"/>
                  <a:pt x="195" y="36"/>
                  <a:pt x="181" y="47"/>
                </a:cubicBezTo>
                <a:cubicBezTo>
                  <a:pt x="168" y="58"/>
                  <a:pt x="162" y="72"/>
                  <a:pt x="161" y="89"/>
                </a:cubicBezTo>
                <a:close/>
                <a:moveTo>
                  <a:pt x="216" y="140"/>
                </a:moveTo>
                <a:cubicBezTo>
                  <a:pt x="189" y="140"/>
                  <a:pt x="166" y="117"/>
                  <a:pt x="166" y="89"/>
                </a:cubicBezTo>
                <a:cubicBezTo>
                  <a:pt x="166" y="62"/>
                  <a:pt x="188" y="40"/>
                  <a:pt x="216" y="40"/>
                </a:cubicBezTo>
                <a:cubicBezTo>
                  <a:pt x="243" y="40"/>
                  <a:pt x="266" y="62"/>
                  <a:pt x="266" y="90"/>
                </a:cubicBezTo>
                <a:cubicBezTo>
                  <a:pt x="266" y="117"/>
                  <a:pt x="243" y="140"/>
                  <a:pt x="216" y="140"/>
                </a:cubicBezTo>
                <a:close/>
                <a:moveTo>
                  <a:pt x="216" y="49"/>
                </a:moveTo>
                <a:cubicBezTo>
                  <a:pt x="194" y="49"/>
                  <a:pt x="176" y="67"/>
                  <a:pt x="176" y="90"/>
                </a:cubicBezTo>
                <a:cubicBezTo>
                  <a:pt x="176" y="111"/>
                  <a:pt x="193" y="130"/>
                  <a:pt x="215" y="130"/>
                </a:cubicBezTo>
                <a:cubicBezTo>
                  <a:pt x="238" y="130"/>
                  <a:pt x="256" y="112"/>
                  <a:pt x="256" y="90"/>
                </a:cubicBezTo>
                <a:cubicBezTo>
                  <a:pt x="256" y="68"/>
                  <a:pt x="238" y="50"/>
                  <a:pt x="216" y="49"/>
                </a:cubicBezTo>
                <a:close/>
                <a:moveTo>
                  <a:pt x="216" y="125"/>
                </a:moveTo>
                <a:cubicBezTo>
                  <a:pt x="197" y="125"/>
                  <a:pt x="180" y="109"/>
                  <a:pt x="180" y="90"/>
                </a:cubicBezTo>
                <a:cubicBezTo>
                  <a:pt x="181" y="70"/>
                  <a:pt x="196" y="54"/>
                  <a:pt x="216" y="54"/>
                </a:cubicBezTo>
                <a:cubicBezTo>
                  <a:pt x="235" y="54"/>
                  <a:pt x="251" y="70"/>
                  <a:pt x="251" y="90"/>
                </a:cubicBezTo>
                <a:cubicBezTo>
                  <a:pt x="251" y="109"/>
                  <a:pt x="235" y="125"/>
                  <a:pt x="216" y="125"/>
                </a:cubicBezTo>
                <a:close/>
                <a:moveTo>
                  <a:pt x="56" y="62"/>
                </a:moveTo>
                <a:cubicBezTo>
                  <a:pt x="55" y="61"/>
                  <a:pt x="54" y="61"/>
                  <a:pt x="53" y="61"/>
                </a:cubicBezTo>
                <a:cubicBezTo>
                  <a:pt x="47" y="62"/>
                  <a:pt x="42" y="64"/>
                  <a:pt x="37" y="68"/>
                </a:cubicBezTo>
                <a:cubicBezTo>
                  <a:pt x="33" y="71"/>
                  <a:pt x="30" y="75"/>
                  <a:pt x="28" y="81"/>
                </a:cubicBezTo>
                <a:cubicBezTo>
                  <a:pt x="28" y="82"/>
                  <a:pt x="28" y="83"/>
                  <a:pt x="29" y="84"/>
                </a:cubicBezTo>
                <a:cubicBezTo>
                  <a:pt x="31" y="84"/>
                  <a:pt x="32" y="84"/>
                  <a:pt x="33" y="82"/>
                </a:cubicBezTo>
                <a:cubicBezTo>
                  <a:pt x="33" y="82"/>
                  <a:pt x="33" y="81"/>
                  <a:pt x="33" y="81"/>
                </a:cubicBezTo>
                <a:cubicBezTo>
                  <a:pt x="37" y="71"/>
                  <a:pt x="44" y="67"/>
                  <a:pt x="54" y="66"/>
                </a:cubicBezTo>
                <a:cubicBezTo>
                  <a:pt x="55" y="66"/>
                  <a:pt x="55" y="66"/>
                  <a:pt x="56" y="66"/>
                </a:cubicBezTo>
                <a:cubicBezTo>
                  <a:pt x="57" y="66"/>
                  <a:pt x="58" y="66"/>
                  <a:pt x="58" y="64"/>
                </a:cubicBezTo>
                <a:cubicBezTo>
                  <a:pt x="58" y="63"/>
                  <a:pt x="58" y="62"/>
                  <a:pt x="56" y="62"/>
                </a:cubicBezTo>
                <a:close/>
                <a:moveTo>
                  <a:pt x="55" y="49"/>
                </a:moveTo>
                <a:cubicBezTo>
                  <a:pt x="32" y="50"/>
                  <a:pt x="15" y="67"/>
                  <a:pt x="14" y="89"/>
                </a:cubicBezTo>
                <a:cubicBezTo>
                  <a:pt x="14" y="112"/>
                  <a:pt x="32" y="130"/>
                  <a:pt x="55" y="130"/>
                </a:cubicBezTo>
                <a:cubicBezTo>
                  <a:pt x="77" y="130"/>
                  <a:pt x="95" y="112"/>
                  <a:pt x="95" y="90"/>
                </a:cubicBezTo>
                <a:cubicBezTo>
                  <a:pt x="95" y="68"/>
                  <a:pt x="77" y="49"/>
                  <a:pt x="55" y="49"/>
                </a:cubicBezTo>
                <a:close/>
                <a:moveTo>
                  <a:pt x="55" y="125"/>
                </a:moveTo>
                <a:cubicBezTo>
                  <a:pt x="35" y="125"/>
                  <a:pt x="19" y="109"/>
                  <a:pt x="19" y="90"/>
                </a:cubicBezTo>
                <a:cubicBezTo>
                  <a:pt x="19" y="70"/>
                  <a:pt x="35" y="54"/>
                  <a:pt x="55" y="54"/>
                </a:cubicBezTo>
                <a:cubicBezTo>
                  <a:pt x="74" y="54"/>
                  <a:pt x="90" y="70"/>
                  <a:pt x="90" y="90"/>
                </a:cubicBezTo>
                <a:cubicBezTo>
                  <a:pt x="90" y="110"/>
                  <a:pt x="74" y="125"/>
                  <a:pt x="55" y="125"/>
                </a:cubicBezTo>
                <a:close/>
              </a:path>
            </a:pathLst>
          </a:custGeom>
          <a:solidFill>
            <a:schemeClr val="accent2"/>
          </a:solidFill>
          <a:ln>
            <a:solidFill>
              <a:srgbClr val="1A71FE">
                <a:alpha val="34000"/>
              </a:srgbClr>
            </a:solidFill>
          </a:ln>
        </p:spPr>
        <p:txBody>
          <a:bodyPr vert="horz" wrap="square" lIns="91440" tIns="45720" rIns="91440" bIns="45720" numCol="1" anchor="t" anchorCtr="0" compatLnSpc="1"/>
          <a:lstStyle/>
          <a:p>
            <a:endParaRPr lang="en-US"/>
          </a:p>
        </p:txBody>
      </p:sp>
      <p:sp>
        <p:nvSpPr>
          <p:cNvPr id="70" name="矩形: 圆角 133"/>
          <p:cNvSpPr/>
          <p:nvPr/>
        </p:nvSpPr>
        <p:spPr>
          <a:xfrm>
            <a:off x="453027" y="5758004"/>
            <a:ext cx="3987622" cy="66172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200" dirty="0">
                <a:solidFill>
                  <a:schemeClr val="tx1">
                    <a:lumMod val="90000"/>
                    <a:lumOff val="10000"/>
                  </a:schemeClr>
                </a:solidFill>
              </a:rPr>
              <a:t>指导报价：系统接入费：</a:t>
            </a:r>
            <a:r>
              <a:rPr lang="en-US" altLang="zh-CN" sz="1200" dirty="0">
                <a:solidFill>
                  <a:schemeClr val="tx1">
                    <a:lumMod val="90000"/>
                    <a:lumOff val="10000"/>
                  </a:schemeClr>
                </a:solidFill>
              </a:rPr>
              <a:t>5</a:t>
            </a:r>
            <a:r>
              <a:rPr lang="zh-CN" altLang="en-US" sz="1200" dirty="0">
                <a:solidFill>
                  <a:schemeClr val="tx1">
                    <a:lumMod val="90000"/>
                    <a:lumOff val="10000"/>
                  </a:schemeClr>
                </a:solidFill>
              </a:rPr>
              <a:t>万</a:t>
            </a:r>
            <a:r>
              <a:rPr lang="en-US" altLang="zh-CN" sz="1200" dirty="0">
                <a:solidFill>
                  <a:schemeClr val="tx1">
                    <a:lumMod val="90000"/>
                    <a:lumOff val="10000"/>
                  </a:schemeClr>
                </a:solidFill>
              </a:rPr>
              <a:t>/</a:t>
            </a:r>
            <a:r>
              <a:rPr lang="zh-CN" altLang="en-US" sz="1200" dirty="0">
                <a:solidFill>
                  <a:schemeClr val="tx1">
                    <a:lumMod val="90000"/>
                    <a:lumOff val="10000"/>
                  </a:schemeClr>
                </a:solidFill>
              </a:rPr>
              <a:t>年，服务费：</a:t>
            </a:r>
            <a:r>
              <a:rPr lang="en-US" altLang="zh-CN" sz="1200" dirty="0">
                <a:solidFill>
                  <a:schemeClr val="tx1">
                    <a:lumMod val="90000"/>
                    <a:lumOff val="10000"/>
                  </a:schemeClr>
                </a:solidFill>
              </a:rPr>
              <a:t>5</a:t>
            </a:r>
            <a:r>
              <a:rPr lang="zh-CN" altLang="en-US" sz="1200" dirty="0">
                <a:solidFill>
                  <a:schemeClr val="tx1">
                    <a:lumMod val="90000"/>
                    <a:lumOff val="10000"/>
                  </a:schemeClr>
                </a:solidFill>
              </a:rPr>
              <a:t>万</a:t>
            </a:r>
            <a:r>
              <a:rPr lang="en-US" altLang="zh-CN" sz="1200" dirty="0">
                <a:solidFill>
                  <a:schemeClr val="tx1">
                    <a:lumMod val="90000"/>
                    <a:lumOff val="10000"/>
                  </a:schemeClr>
                </a:solidFill>
              </a:rPr>
              <a:t>/</a:t>
            </a:r>
            <a:r>
              <a:rPr lang="zh-CN" altLang="en-US" sz="1200" dirty="0">
                <a:solidFill>
                  <a:schemeClr val="tx1">
                    <a:lumMod val="90000"/>
                    <a:lumOff val="10000"/>
                  </a:schemeClr>
                </a:solidFill>
              </a:rPr>
              <a:t>年</a:t>
            </a:r>
            <a:endParaRPr lang="en-US" altLang="zh-CN" sz="1200" dirty="0">
              <a:solidFill>
                <a:schemeClr val="tx1">
                  <a:lumMod val="90000"/>
                  <a:lumOff val="10000"/>
                </a:schemeClr>
              </a:solidFill>
            </a:endParaRPr>
          </a:p>
          <a:p>
            <a:pPr>
              <a:lnSpc>
                <a:spcPct val="150000"/>
              </a:lnSpc>
            </a:pPr>
            <a:r>
              <a:rPr lang="zh-CN" altLang="en-US" sz="1200" dirty="0">
                <a:solidFill>
                  <a:schemeClr val="tx1">
                    <a:lumMod val="90000"/>
                    <a:lumOff val="10000"/>
                  </a:schemeClr>
                </a:solidFill>
              </a:rPr>
              <a:t>不涉及成本计价</a:t>
            </a:r>
            <a:endParaRPr lang="zh-CN" altLang="en-US" sz="1200" dirty="0">
              <a:solidFill>
                <a:schemeClr val="tx1">
                  <a:lumMod val="90000"/>
                  <a:lumOff val="10000"/>
                </a:schemeClr>
              </a:solidFill>
            </a:endParaRPr>
          </a:p>
        </p:txBody>
      </p:sp>
      <p:sp>
        <p:nvSpPr>
          <p:cNvPr id="63" name="TextBox 19"/>
          <p:cNvSpPr txBox="1"/>
          <p:nvPr/>
        </p:nvSpPr>
        <p:spPr>
          <a:xfrm>
            <a:off x="667748" y="1171468"/>
            <a:ext cx="1409360" cy="738664"/>
          </a:xfrm>
          <a:prstGeom prst="rect">
            <a:avLst/>
          </a:prstGeom>
          <a:noFill/>
        </p:spPr>
        <p:txBody>
          <a:bodyPr wrap="none" rtlCol="0">
            <a:spAutoFit/>
          </a:bodyPr>
          <a:lstStyle/>
          <a:p>
            <a:r>
              <a:rPr lang="en-US" altLang="zh-CN" sz="2200" dirty="0">
                <a:latin typeface="+mn-ea"/>
              </a:rPr>
              <a:t>KA</a:t>
            </a:r>
            <a:r>
              <a:rPr lang="zh-CN" altLang="en-US" sz="2200" dirty="0">
                <a:latin typeface="+mn-ea"/>
              </a:rPr>
              <a:t>客户版</a:t>
            </a:r>
            <a:endParaRPr lang="zh-CN" altLang="en-US" sz="2200" dirty="0">
              <a:latin typeface="+mn-ea"/>
            </a:endParaRPr>
          </a:p>
          <a:p>
            <a:endParaRPr lang="en-US" sz="2000" dirty="0">
              <a:solidFill>
                <a:srgbClr val="FF0000"/>
              </a:solidFill>
              <a:latin typeface="Mont Heavy DEMO" panose="00000A00000000000000" pitchFamily="50" charset="0"/>
            </a:endParaRPr>
          </a:p>
        </p:txBody>
      </p:sp>
      <p:sp>
        <p:nvSpPr>
          <p:cNvPr id="65" name="任意形状 64"/>
          <p:cNvSpPr/>
          <p:nvPr/>
        </p:nvSpPr>
        <p:spPr>
          <a:xfrm>
            <a:off x="5419410" y="1456854"/>
            <a:ext cx="3413114" cy="1012485"/>
          </a:xfrm>
          <a:custGeom>
            <a:avLst/>
            <a:gdLst>
              <a:gd name="connsiteX0" fmla="*/ 0 w 4429309"/>
              <a:gd name="connsiteY0" fmla="*/ 0 h 1286394"/>
              <a:gd name="connsiteX1" fmla="*/ 4429309 w 4429309"/>
              <a:gd name="connsiteY1" fmla="*/ 0 h 1286394"/>
              <a:gd name="connsiteX2" fmla="*/ 4429309 w 4429309"/>
              <a:gd name="connsiteY2" fmla="*/ 1286394 h 1286394"/>
              <a:gd name="connsiteX3" fmla="*/ 0 w 4429309"/>
              <a:gd name="connsiteY3" fmla="*/ 1286394 h 1286394"/>
              <a:gd name="connsiteX4" fmla="*/ 0 w 4429309"/>
              <a:gd name="connsiteY4" fmla="*/ 0 h 1286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309" h="1286394">
                <a:moveTo>
                  <a:pt x="0" y="0"/>
                </a:moveTo>
                <a:lnTo>
                  <a:pt x="4429309" y="0"/>
                </a:lnTo>
                <a:lnTo>
                  <a:pt x="4429309" y="1286394"/>
                </a:lnTo>
                <a:lnTo>
                  <a:pt x="0" y="1286394"/>
                </a:lnTo>
                <a:lnTo>
                  <a:pt x="0" y="0"/>
                </a:lnTo>
                <a:close/>
              </a:path>
            </a:pathLst>
          </a:custGeom>
          <a:solidFill>
            <a:srgbClr val="0193D9"/>
          </a:solidFill>
          <a:ln>
            <a:solidFill>
              <a:srgbClr val="3280FE"/>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zh-CN" altLang="en-US" b="1" kern="1200" dirty="0">
                <a:latin typeface="微软雅黑" panose="020B0503020204020204" pitchFamily="34" charset="-122"/>
                <a:ea typeface="微软雅黑" panose="020B0503020204020204" pitchFamily="34" charset="-122"/>
              </a:rPr>
              <a:t>平台电商（</a:t>
            </a:r>
            <a:r>
              <a:rPr lang="en-US" altLang="zh-CN" b="1" kern="1200" dirty="0">
                <a:latin typeface="微软雅黑" panose="020B0503020204020204" pitchFamily="34" charset="-122"/>
                <a:ea typeface="微软雅黑" panose="020B0503020204020204" pitchFamily="34" charset="-122"/>
              </a:rPr>
              <a:t>B2B</a:t>
            </a:r>
            <a:r>
              <a:rPr lang="zh-CN" altLang="en-US" b="1" kern="1200" dirty="0">
                <a:latin typeface="微软雅黑" panose="020B0503020204020204" pitchFamily="34" charset="-122"/>
                <a:ea typeface="微软雅黑" panose="020B0503020204020204" pitchFamily="34" charset="-122"/>
              </a:rPr>
              <a:t>、</a:t>
            </a:r>
            <a:r>
              <a:rPr lang="en-US" altLang="zh-CN" b="1" kern="1200" dirty="0">
                <a:latin typeface="微软雅黑" panose="020B0503020204020204" pitchFamily="34" charset="-122"/>
                <a:ea typeface="微软雅黑" panose="020B0503020204020204" pitchFamily="34" charset="-122"/>
              </a:rPr>
              <a:t>B2C</a:t>
            </a:r>
            <a:r>
              <a:rPr lang="zh-CN" altLang="en-US" b="1" kern="1200" dirty="0">
                <a:latin typeface="微软雅黑" panose="020B0503020204020204" pitchFamily="34" charset="-122"/>
                <a:ea typeface="微软雅黑" panose="020B0503020204020204" pitchFamily="34" charset="-122"/>
              </a:rPr>
              <a:t>）</a:t>
            </a:r>
            <a:endParaRPr lang="en-US" altLang="zh-CN" b="1" kern="1200" dirty="0">
              <a:latin typeface="微软雅黑" panose="020B0503020204020204" pitchFamily="34" charset="-122"/>
              <a:ea typeface="微软雅黑" panose="020B0503020204020204" pitchFamily="34" charset="-122"/>
            </a:endParaRPr>
          </a:p>
          <a:p>
            <a:pPr marL="0" lvl="0" indent="0" algn="ctr" defTabSz="1022350">
              <a:lnSpc>
                <a:spcPct val="90000"/>
              </a:lnSpc>
              <a:spcBef>
                <a:spcPct val="0"/>
              </a:spcBef>
              <a:spcAft>
                <a:spcPct val="35000"/>
              </a:spcAft>
              <a:buNone/>
            </a:pPr>
            <a:r>
              <a:rPr lang="zh-CN" altLang="en-US" b="1" kern="1200" dirty="0">
                <a:latin typeface="微软雅黑" panose="020B0503020204020204" pitchFamily="34" charset="-122"/>
                <a:ea typeface="微软雅黑" panose="020B0503020204020204" pitchFamily="34" charset="-122"/>
              </a:rPr>
              <a:t>直营</a:t>
            </a:r>
            <a:r>
              <a:rPr lang="en-US" altLang="zh-CN" b="1" kern="1200" dirty="0">
                <a:latin typeface="微软雅黑" panose="020B0503020204020204" pitchFamily="34" charset="-122"/>
                <a:ea typeface="微软雅黑" panose="020B0503020204020204" pitchFamily="34" charset="-122"/>
              </a:rPr>
              <a:t>/</a:t>
            </a:r>
            <a:r>
              <a:rPr lang="zh-CN" altLang="en-US" b="1" kern="1200" dirty="0">
                <a:latin typeface="微软雅黑" panose="020B0503020204020204" pitchFamily="34" charset="-122"/>
                <a:ea typeface="微软雅黑" panose="020B0503020204020204" pitchFamily="34" charset="-122"/>
              </a:rPr>
              <a:t>撮合</a:t>
            </a:r>
            <a:r>
              <a:rPr lang="en-US" altLang="zh-CN" b="1" kern="1200" dirty="0">
                <a:latin typeface="微软雅黑" panose="020B0503020204020204" pitchFamily="34" charset="-122"/>
                <a:ea typeface="微软雅黑" panose="020B0503020204020204" pitchFamily="34" charset="-122"/>
              </a:rPr>
              <a:t>/</a:t>
            </a:r>
            <a:r>
              <a:rPr lang="zh-CN" altLang="en-US" b="1" kern="1200" dirty="0">
                <a:latin typeface="微软雅黑" panose="020B0503020204020204" pitchFamily="34" charset="-122"/>
                <a:ea typeface="微软雅黑" panose="020B0503020204020204" pitchFamily="34" charset="-122"/>
              </a:rPr>
              <a:t>上下游商户</a:t>
            </a:r>
            <a:r>
              <a:rPr lang="en-US" altLang="zh-CN" b="1" kern="1200" dirty="0">
                <a:latin typeface="微软雅黑" panose="020B0503020204020204" pitchFamily="34" charset="-122"/>
                <a:ea typeface="微软雅黑" panose="020B0503020204020204" pitchFamily="34" charset="-122"/>
              </a:rPr>
              <a:t>/</a:t>
            </a:r>
            <a:r>
              <a:rPr lang="zh-CN" altLang="en-US" b="1" kern="1200" dirty="0">
                <a:latin typeface="微软雅黑" panose="020B0503020204020204" pitchFamily="34" charset="-122"/>
                <a:ea typeface="微软雅黑" panose="020B0503020204020204" pitchFamily="34" charset="-122"/>
              </a:rPr>
              <a:t>供应链</a:t>
            </a:r>
            <a:endParaRPr lang="zh-CN" altLang="en-US" b="1" kern="1200" dirty="0">
              <a:latin typeface="微软雅黑" panose="020B0503020204020204" pitchFamily="34" charset="-122"/>
              <a:ea typeface="微软雅黑" panose="020B0503020204020204" pitchFamily="34" charset="-122"/>
            </a:endParaRPr>
          </a:p>
        </p:txBody>
      </p:sp>
      <p:sp>
        <p:nvSpPr>
          <p:cNvPr id="66" name="任意形状 65"/>
          <p:cNvSpPr/>
          <p:nvPr/>
        </p:nvSpPr>
        <p:spPr>
          <a:xfrm>
            <a:off x="5419411" y="2459599"/>
            <a:ext cx="3413114" cy="951483"/>
          </a:xfrm>
          <a:custGeom>
            <a:avLst/>
            <a:gdLst>
              <a:gd name="connsiteX0" fmla="*/ 0 w 4429309"/>
              <a:gd name="connsiteY0" fmla="*/ 0 h 1877731"/>
              <a:gd name="connsiteX1" fmla="*/ 4429309 w 4429309"/>
              <a:gd name="connsiteY1" fmla="*/ 0 h 1877731"/>
              <a:gd name="connsiteX2" fmla="*/ 4429309 w 4429309"/>
              <a:gd name="connsiteY2" fmla="*/ 1877731 h 1877731"/>
              <a:gd name="connsiteX3" fmla="*/ 0 w 4429309"/>
              <a:gd name="connsiteY3" fmla="*/ 1877731 h 1877731"/>
              <a:gd name="connsiteX4" fmla="*/ 0 w 4429309"/>
              <a:gd name="connsiteY4" fmla="*/ 0 h 1877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9309" h="1877731">
                <a:moveTo>
                  <a:pt x="0" y="0"/>
                </a:moveTo>
                <a:lnTo>
                  <a:pt x="4429309" y="0"/>
                </a:lnTo>
                <a:lnTo>
                  <a:pt x="4429309" y="1877731"/>
                </a:lnTo>
                <a:lnTo>
                  <a:pt x="0" y="1877731"/>
                </a:lnTo>
                <a:lnTo>
                  <a:pt x="0" y="0"/>
                </a:lnTo>
                <a:close/>
              </a:path>
            </a:pathLst>
          </a:custGeom>
          <a:solidFill>
            <a:schemeClr val="bg1"/>
          </a:solidFill>
          <a:ln>
            <a:solidFill>
              <a:srgbClr val="3280FE">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担保交易  合单支付</a:t>
            </a:r>
            <a:endParaRPr lang="zh-CN" altLang="en-US" sz="1200" kern="1200" dirty="0">
              <a:latin typeface="微软雅黑" panose="020B0503020204020204" pitchFamily="34" charset="-122"/>
              <a:ea typeface="微软雅黑" panose="020B0503020204020204" pitchFamily="34" charset="-122"/>
            </a:endParaRPr>
          </a:p>
          <a:p>
            <a:pPr marL="228600" lvl="1" indent="-228600" algn="l" defTabSz="102235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平台抽佣  集中采购</a:t>
            </a:r>
            <a:endParaRPr lang="zh-CN" altLang="en-US" sz="1200" kern="1200" dirty="0">
              <a:latin typeface="微软雅黑" panose="020B0503020204020204" pitchFamily="34" charset="-122"/>
              <a:ea typeface="微软雅黑" panose="020B0503020204020204" pitchFamily="34" charset="-122"/>
            </a:endParaRPr>
          </a:p>
          <a:p>
            <a:pPr marL="228600" lvl="1" indent="-228600" algn="l" defTabSz="102235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定期支付 分账对账</a:t>
            </a:r>
            <a:endParaRPr lang="zh-CN" altLang="en-US" sz="1200" kern="1200" dirty="0">
              <a:latin typeface="微软雅黑" panose="020B0503020204020204" pitchFamily="34" charset="-122"/>
              <a:ea typeface="微软雅黑" panose="020B0503020204020204" pitchFamily="34" charset="-122"/>
            </a:endParaRPr>
          </a:p>
        </p:txBody>
      </p:sp>
      <p:sp>
        <p:nvSpPr>
          <p:cNvPr id="67" name="任意形状 66"/>
          <p:cNvSpPr/>
          <p:nvPr/>
        </p:nvSpPr>
        <p:spPr>
          <a:xfrm>
            <a:off x="8951864" y="1456854"/>
            <a:ext cx="3150787" cy="1002745"/>
          </a:xfrm>
          <a:custGeom>
            <a:avLst/>
            <a:gdLst>
              <a:gd name="connsiteX0" fmla="*/ 0 w 6118160"/>
              <a:gd name="connsiteY0" fmla="*/ 0 h 1286394"/>
              <a:gd name="connsiteX1" fmla="*/ 6118160 w 6118160"/>
              <a:gd name="connsiteY1" fmla="*/ 0 h 1286394"/>
              <a:gd name="connsiteX2" fmla="*/ 6118160 w 6118160"/>
              <a:gd name="connsiteY2" fmla="*/ 1286394 h 1286394"/>
              <a:gd name="connsiteX3" fmla="*/ 0 w 6118160"/>
              <a:gd name="connsiteY3" fmla="*/ 1286394 h 1286394"/>
              <a:gd name="connsiteX4" fmla="*/ 0 w 6118160"/>
              <a:gd name="connsiteY4" fmla="*/ 0 h 1286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18160" h="1286394">
                <a:moveTo>
                  <a:pt x="0" y="0"/>
                </a:moveTo>
                <a:lnTo>
                  <a:pt x="6118160" y="0"/>
                </a:lnTo>
                <a:lnTo>
                  <a:pt x="6118160" y="1286394"/>
                </a:lnTo>
                <a:lnTo>
                  <a:pt x="0" y="1286394"/>
                </a:lnTo>
                <a:lnTo>
                  <a:pt x="0" y="0"/>
                </a:lnTo>
                <a:close/>
              </a:path>
            </a:pathLst>
          </a:custGeom>
          <a:solidFill>
            <a:srgbClr val="0193D9"/>
          </a:solidFill>
          <a:ln>
            <a:solidFill>
              <a:srgbClr val="3280FE"/>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63576" tIns="93472" rIns="163576" bIns="93472" numCol="1" spcCol="1270" anchor="ctr" anchorCtr="0">
            <a:noAutofit/>
          </a:bodyPr>
          <a:lstStyle/>
          <a:p>
            <a:pPr marL="0" lvl="0" indent="0" algn="ctr" defTabSz="1022350">
              <a:lnSpc>
                <a:spcPct val="90000"/>
              </a:lnSpc>
              <a:spcBef>
                <a:spcPct val="0"/>
              </a:spcBef>
              <a:spcAft>
                <a:spcPct val="35000"/>
              </a:spcAft>
              <a:buNone/>
            </a:pPr>
            <a:r>
              <a:rPr lang="zh-CN" altLang="en-US" b="1" kern="1200" dirty="0">
                <a:latin typeface="微软雅黑" panose="020B0503020204020204" pitchFamily="34" charset="-122"/>
                <a:ea typeface="微软雅黑" panose="020B0503020204020204" pitchFamily="34" charset="-122"/>
              </a:rPr>
              <a:t>集团连锁</a:t>
            </a:r>
            <a:endParaRPr lang="en-US" altLang="zh-CN" b="1" kern="1200" dirty="0">
              <a:latin typeface="微软雅黑" panose="020B0503020204020204" pitchFamily="34" charset="-122"/>
              <a:ea typeface="微软雅黑" panose="020B0503020204020204" pitchFamily="34" charset="-122"/>
            </a:endParaRPr>
          </a:p>
          <a:p>
            <a:pPr marL="0" lvl="0" indent="0" algn="ctr" defTabSz="1022350">
              <a:lnSpc>
                <a:spcPct val="90000"/>
              </a:lnSpc>
              <a:spcBef>
                <a:spcPct val="0"/>
              </a:spcBef>
              <a:spcAft>
                <a:spcPct val="35000"/>
              </a:spcAft>
              <a:buNone/>
            </a:pPr>
            <a:r>
              <a:rPr lang="zh-CN" altLang="en-US" b="1" kern="1200" dirty="0">
                <a:latin typeface="微软雅黑" panose="020B0503020204020204" pitchFamily="34" charset="-122"/>
                <a:ea typeface="微软雅黑" panose="020B0503020204020204" pitchFamily="34" charset="-122"/>
              </a:rPr>
              <a:t>集团总分</a:t>
            </a:r>
            <a:r>
              <a:rPr lang="en-US" altLang="zh-CN" b="1" kern="1200" dirty="0">
                <a:latin typeface="微软雅黑" panose="020B0503020204020204" pitchFamily="34" charset="-122"/>
                <a:ea typeface="微软雅黑" panose="020B0503020204020204" pitchFamily="34" charset="-122"/>
              </a:rPr>
              <a:t>/</a:t>
            </a:r>
            <a:r>
              <a:rPr lang="zh-CN" altLang="en-US" b="1" kern="1200" dirty="0">
                <a:latin typeface="微软雅黑" panose="020B0503020204020204" pitchFamily="34" charset="-122"/>
                <a:ea typeface="微软雅黑" panose="020B0503020204020204" pitchFamily="34" charset="-122"/>
              </a:rPr>
              <a:t>连锁总分</a:t>
            </a:r>
            <a:r>
              <a:rPr lang="en-US" altLang="zh-CN" b="1" kern="1200" dirty="0">
                <a:latin typeface="微软雅黑" panose="020B0503020204020204" pitchFamily="34" charset="-122"/>
                <a:ea typeface="微软雅黑" panose="020B0503020204020204" pitchFamily="34" charset="-122"/>
              </a:rPr>
              <a:t>/</a:t>
            </a:r>
            <a:r>
              <a:rPr lang="zh-CN" altLang="en-US" b="1" kern="1200" dirty="0">
                <a:latin typeface="微软雅黑" panose="020B0503020204020204" pitchFamily="34" charset="-122"/>
                <a:ea typeface="微软雅黑" panose="020B0503020204020204" pitchFamily="34" charset="-122"/>
              </a:rPr>
              <a:t>加盟总分</a:t>
            </a:r>
            <a:endParaRPr lang="zh-CN" altLang="en-US" b="1" kern="1200" dirty="0">
              <a:latin typeface="微软雅黑" panose="020B0503020204020204" pitchFamily="34" charset="-122"/>
              <a:ea typeface="微软雅黑" panose="020B0503020204020204" pitchFamily="34" charset="-122"/>
            </a:endParaRPr>
          </a:p>
        </p:txBody>
      </p:sp>
      <p:sp>
        <p:nvSpPr>
          <p:cNvPr id="68" name="任意形状 67"/>
          <p:cNvSpPr/>
          <p:nvPr/>
        </p:nvSpPr>
        <p:spPr>
          <a:xfrm>
            <a:off x="8951864" y="2459599"/>
            <a:ext cx="3150787" cy="951483"/>
          </a:xfrm>
          <a:custGeom>
            <a:avLst/>
            <a:gdLst>
              <a:gd name="connsiteX0" fmla="*/ 0 w 6055131"/>
              <a:gd name="connsiteY0" fmla="*/ 0 h 1877731"/>
              <a:gd name="connsiteX1" fmla="*/ 6055131 w 6055131"/>
              <a:gd name="connsiteY1" fmla="*/ 0 h 1877731"/>
              <a:gd name="connsiteX2" fmla="*/ 6055131 w 6055131"/>
              <a:gd name="connsiteY2" fmla="*/ 1877731 h 1877731"/>
              <a:gd name="connsiteX3" fmla="*/ 0 w 6055131"/>
              <a:gd name="connsiteY3" fmla="*/ 1877731 h 1877731"/>
              <a:gd name="connsiteX4" fmla="*/ 0 w 6055131"/>
              <a:gd name="connsiteY4" fmla="*/ 0 h 18777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5131" h="1877731">
                <a:moveTo>
                  <a:pt x="0" y="0"/>
                </a:moveTo>
                <a:lnTo>
                  <a:pt x="6055131" y="0"/>
                </a:lnTo>
                <a:lnTo>
                  <a:pt x="6055131" y="1877731"/>
                </a:lnTo>
                <a:lnTo>
                  <a:pt x="0" y="1877731"/>
                </a:lnTo>
                <a:lnTo>
                  <a:pt x="0" y="0"/>
                </a:lnTo>
                <a:close/>
              </a:path>
            </a:pathLst>
          </a:custGeom>
          <a:solidFill>
            <a:schemeClr val="bg1"/>
          </a:solidFill>
          <a:ln>
            <a:solidFill>
              <a:srgbClr val="3280FE">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122682" tIns="122682" rIns="163576" bIns="184023" numCol="1" spcCol="1270" anchor="t" anchorCtr="0">
            <a:noAutofit/>
          </a:bodyPr>
          <a:lstStyle/>
          <a:p>
            <a:pPr marL="228600" lvl="1" indent="-228600" algn="l" defTabSz="102235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资金归集  资金划拨  头寸管理</a:t>
            </a:r>
            <a:endParaRPr lang="zh-CN" altLang="en-US" sz="1200" kern="1200" dirty="0">
              <a:latin typeface="微软雅黑" panose="020B0503020204020204" pitchFamily="34" charset="-122"/>
              <a:ea typeface="微软雅黑" panose="020B0503020204020204" pitchFamily="34" charset="-122"/>
            </a:endParaRPr>
          </a:p>
          <a:p>
            <a:pPr marL="228600" lvl="1" indent="-228600" algn="l" defTabSz="102235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分账管理   对账管理  保证金</a:t>
            </a:r>
            <a:endParaRPr lang="zh-CN" altLang="en-US" sz="1200" kern="1200" dirty="0">
              <a:latin typeface="微软雅黑" panose="020B0503020204020204" pitchFamily="34" charset="-122"/>
              <a:ea typeface="微软雅黑" panose="020B0503020204020204" pitchFamily="34" charset="-122"/>
            </a:endParaRPr>
          </a:p>
          <a:p>
            <a:pPr marL="228600" lvl="1" indent="-228600" algn="l" defTabSz="102235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分布式收银</a:t>
            </a:r>
            <a:endParaRPr lang="zh-CN" altLang="en-US" sz="1200" kern="1200" dirty="0">
              <a:latin typeface="微软雅黑" panose="020B0503020204020204" pitchFamily="34" charset="-122"/>
              <a:ea typeface="微软雅黑" panose="020B0503020204020204" pitchFamily="34" charset="-122"/>
            </a:endParaRPr>
          </a:p>
        </p:txBody>
      </p:sp>
      <p:sp>
        <p:nvSpPr>
          <p:cNvPr id="69" name="任意形状 68"/>
          <p:cNvSpPr/>
          <p:nvPr/>
        </p:nvSpPr>
        <p:spPr>
          <a:xfrm>
            <a:off x="5426271" y="3827068"/>
            <a:ext cx="3406253" cy="913977"/>
          </a:xfrm>
          <a:custGeom>
            <a:avLst/>
            <a:gdLst>
              <a:gd name="connsiteX0" fmla="*/ 0 w 3114699"/>
              <a:gd name="connsiteY0" fmla="*/ 0 h 1018542"/>
              <a:gd name="connsiteX1" fmla="*/ 3114699 w 3114699"/>
              <a:gd name="connsiteY1" fmla="*/ 0 h 1018542"/>
              <a:gd name="connsiteX2" fmla="*/ 3114699 w 3114699"/>
              <a:gd name="connsiteY2" fmla="*/ 1018542 h 1018542"/>
              <a:gd name="connsiteX3" fmla="*/ 0 w 3114699"/>
              <a:gd name="connsiteY3" fmla="*/ 1018542 h 1018542"/>
              <a:gd name="connsiteX4" fmla="*/ 0 w 3114699"/>
              <a:gd name="connsiteY4" fmla="*/ 0 h 1018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699" h="1018542">
                <a:moveTo>
                  <a:pt x="0" y="0"/>
                </a:moveTo>
                <a:lnTo>
                  <a:pt x="3114699" y="0"/>
                </a:lnTo>
                <a:lnTo>
                  <a:pt x="3114699" y="1018542"/>
                </a:lnTo>
                <a:lnTo>
                  <a:pt x="0" y="1018542"/>
                </a:lnTo>
                <a:lnTo>
                  <a:pt x="0" y="0"/>
                </a:lnTo>
                <a:close/>
              </a:path>
            </a:pathLst>
          </a:custGeom>
          <a:solidFill>
            <a:srgbClr val="0193D9"/>
          </a:solidFill>
          <a:ln>
            <a:solidFill>
              <a:srgbClr val="3280FE"/>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zh-CN" altLang="en-US" sz="1800" b="1" kern="1200" dirty="0">
                <a:latin typeface="微软雅黑" panose="020B0503020204020204" pitchFamily="34" charset="-122"/>
                <a:ea typeface="微软雅黑" panose="020B0503020204020204" pitchFamily="34" charset="-122"/>
              </a:rPr>
              <a:t>新零售</a:t>
            </a:r>
            <a:r>
              <a:rPr lang="en-US" altLang="zh-CN" sz="1800" b="1" kern="1200" dirty="0">
                <a:latin typeface="微软雅黑" panose="020B0503020204020204" pitchFamily="34" charset="-122"/>
                <a:ea typeface="微软雅黑" panose="020B0503020204020204" pitchFamily="34" charset="-122"/>
              </a:rPr>
              <a:t>/</a:t>
            </a:r>
            <a:r>
              <a:rPr lang="zh-CN" altLang="en-US" sz="1800" b="1" kern="1200" dirty="0">
                <a:latin typeface="微软雅黑" panose="020B0503020204020204" pitchFamily="34" charset="-122"/>
                <a:ea typeface="微软雅黑" panose="020B0503020204020204" pitchFamily="34" charset="-122"/>
              </a:rPr>
              <a:t>餐饮</a:t>
            </a:r>
            <a:r>
              <a:rPr lang="en-US" altLang="zh-CN" sz="1800" b="1" kern="1200" dirty="0">
                <a:latin typeface="微软雅黑" panose="020B0503020204020204" pitchFamily="34" charset="-122"/>
                <a:ea typeface="微软雅黑" panose="020B0503020204020204" pitchFamily="34" charset="-122"/>
              </a:rPr>
              <a:t>/</a:t>
            </a:r>
            <a:r>
              <a:rPr lang="zh-CN" altLang="en-US" sz="1800" b="1" kern="1200" dirty="0">
                <a:latin typeface="微软雅黑" panose="020B0503020204020204" pitchFamily="34" charset="-122"/>
                <a:ea typeface="微软雅黑" panose="020B0503020204020204" pitchFamily="34" charset="-122"/>
              </a:rPr>
              <a:t>停车场</a:t>
            </a:r>
            <a:endParaRPr lang="en-US" altLang="zh-CN" sz="1800" b="1" kern="1200" dirty="0">
              <a:latin typeface="微软雅黑" panose="020B0503020204020204" pitchFamily="34" charset="-122"/>
              <a:ea typeface="微软雅黑" panose="020B0503020204020204" pitchFamily="34" charset="-122"/>
            </a:endParaRPr>
          </a:p>
          <a:p>
            <a:pPr marL="0" lvl="0" indent="0" algn="ctr" defTabSz="800100">
              <a:lnSpc>
                <a:spcPct val="90000"/>
              </a:lnSpc>
              <a:spcBef>
                <a:spcPct val="0"/>
              </a:spcBef>
              <a:spcAft>
                <a:spcPct val="35000"/>
              </a:spcAft>
              <a:buNone/>
            </a:pPr>
            <a:r>
              <a:rPr lang="zh-CN" altLang="en-US" sz="1800" b="1" kern="1200" dirty="0">
                <a:latin typeface="微软雅黑" panose="020B0503020204020204" pitchFamily="34" charset="-122"/>
                <a:ea typeface="微软雅黑" panose="020B0503020204020204" pitchFamily="34" charset="-122"/>
              </a:rPr>
              <a:t>消费者、导购</a:t>
            </a:r>
            <a:endParaRPr lang="zh-CN" altLang="en-US" sz="1800" b="1" kern="1200" dirty="0">
              <a:latin typeface="微软雅黑" panose="020B0503020204020204" pitchFamily="34" charset="-122"/>
              <a:ea typeface="微软雅黑" panose="020B0503020204020204" pitchFamily="34" charset="-122"/>
            </a:endParaRPr>
          </a:p>
        </p:txBody>
      </p:sp>
      <p:sp>
        <p:nvSpPr>
          <p:cNvPr id="71" name="任意形状 70"/>
          <p:cNvSpPr/>
          <p:nvPr/>
        </p:nvSpPr>
        <p:spPr>
          <a:xfrm>
            <a:off x="5426271" y="4732743"/>
            <a:ext cx="3406253" cy="1175511"/>
          </a:xfrm>
          <a:custGeom>
            <a:avLst/>
            <a:gdLst>
              <a:gd name="connsiteX0" fmla="*/ 0 w 3114699"/>
              <a:gd name="connsiteY0" fmla="*/ 0 h 1475523"/>
              <a:gd name="connsiteX1" fmla="*/ 3114699 w 3114699"/>
              <a:gd name="connsiteY1" fmla="*/ 0 h 1475523"/>
              <a:gd name="connsiteX2" fmla="*/ 3114699 w 3114699"/>
              <a:gd name="connsiteY2" fmla="*/ 1475523 h 1475523"/>
              <a:gd name="connsiteX3" fmla="*/ 0 w 3114699"/>
              <a:gd name="connsiteY3" fmla="*/ 1475523 h 1475523"/>
              <a:gd name="connsiteX4" fmla="*/ 0 w 3114699"/>
              <a:gd name="connsiteY4" fmla="*/ 0 h 1475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699" h="1475523">
                <a:moveTo>
                  <a:pt x="0" y="0"/>
                </a:moveTo>
                <a:lnTo>
                  <a:pt x="3114699" y="0"/>
                </a:lnTo>
                <a:lnTo>
                  <a:pt x="3114699" y="1475523"/>
                </a:lnTo>
                <a:lnTo>
                  <a:pt x="0" y="1475523"/>
                </a:lnTo>
                <a:lnTo>
                  <a:pt x="0" y="0"/>
                </a:lnTo>
                <a:close/>
              </a:path>
            </a:pathLst>
          </a:custGeom>
          <a:solidFill>
            <a:schemeClr val="bg1"/>
          </a:solidFill>
          <a:ln>
            <a:solidFill>
              <a:srgbClr val="3280FE">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线上消费 线下核销</a:t>
            </a:r>
            <a:endParaRPr lang="zh-CN" altLang="en-US" sz="1200" kern="1200" dirty="0">
              <a:latin typeface="微软雅黑" panose="020B0503020204020204" pitchFamily="34" charset="-122"/>
              <a:ea typeface="微软雅黑" panose="020B0503020204020204" pitchFamily="34" charset="-122"/>
            </a:endParaRPr>
          </a:p>
          <a:p>
            <a:pPr marL="171450" lvl="1" indent="-171450" algn="l" defTabSz="80010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营销返利 实时分账</a:t>
            </a:r>
            <a:endParaRPr lang="zh-CN" altLang="en-US" sz="1200" kern="1200" dirty="0">
              <a:latin typeface="微软雅黑" panose="020B0503020204020204" pitchFamily="34" charset="-122"/>
              <a:ea typeface="微软雅黑" panose="020B0503020204020204" pitchFamily="34" charset="-122"/>
            </a:endParaRPr>
          </a:p>
          <a:p>
            <a:pPr marL="171450" lvl="1" indent="-171450" algn="l" defTabSz="80010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代金券</a:t>
            </a:r>
            <a:endParaRPr lang="zh-CN" altLang="en-US" sz="1200" kern="1200" dirty="0">
              <a:latin typeface="微软雅黑" panose="020B0503020204020204" pitchFamily="34" charset="-122"/>
              <a:ea typeface="微软雅黑" panose="020B0503020204020204" pitchFamily="34" charset="-122"/>
            </a:endParaRPr>
          </a:p>
        </p:txBody>
      </p:sp>
      <p:sp>
        <p:nvSpPr>
          <p:cNvPr id="72" name="任意形状 71"/>
          <p:cNvSpPr/>
          <p:nvPr/>
        </p:nvSpPr>
        <p:spPr>
          <a:xfrm>
            <a:off x="8987952" y="3827068"/>
            <a:ext cx="3114699" cy="895328"/>
          </a:xfrm>
          <a:custGeom>
            <a:avLst/>
            <a:gdLst>
              <a:gd name="connsiteX0" fmla="*/ 0 w 3114699"/>
              <a:gd name="connsiteY0" fmla="*/ 0 h 1018542"/>
              <a:gd name="connsiteX1" fmla="*/ 3114699 w 3114699"/>
              <a:gd name="connsiteY1" fmla="*/ 0 h 1018542"/>
              <a:gd name="connsiteX2" fmla="*/ 3114699 w 3114699"/>
              <a:gd name="connsiteY2" fmla="*/ 1018542 h 1018542"/>
              <a:gd name="connsiteX3" fmla="*/ 0 w 3114699"/>
              <a:gd name="connsiteY3" fmla="*/ 1018542 h 1018542"/>
              <a:gd name="connsiteX4" fmla="*/ 0 w 3114699"/>
              <a:gd name="connsiteY4" fmla="*/ 0 h 1018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699" h="1018542">
                <a:moveTo>
                  <a:pt x="0" y="0"/>
                </a:moveTo>
                <a:lnTo>
                  <a:pt x="3114699" y="0"/>
                </a:lnTo>
                <a:lnTo>
                  <a:pt x="3114699" y="1018542"/>
                </a:lnTo>
                <a:lnTo>
                  <a:pt x="0" y="1018542"/>
                </a:lnTo>
                <a:lnTo>
                  <a:pt x="0" y="0"/>
                </a:lnTo>
                <a:close/>
              </a:path>
            </a:pathLst>
          </a:custGeom>
          <a:solidFill>
            <a:srgbClr val="0193D9"/>
          </a:solidFill>
          <a:ln>
            <a:solidFill>
              <a:srgbClr val="3280FE"/>
            </a:solidFill>
          </a:ln>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28016" tIns="73152" rIns="128016" bIns="73152"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pPr>
            <a:r>
              <a:rPr lang="zh-CN" altLang="en-US" sz="1800" b="1" kern="1200" dirty="0">
                <a:latin typeface="微软雅黑" panose="020B0503020204020204" pitchFamily="34" charset="-122"/>
                <a:ea typeface="微软雅黑" panose="020B0503020204020204" pitchFamily="34" charset="-122"/>
              </a:rPr>
              <a:t>统一收银</a:t>
            </a:r>
            <a:endParaRPr lang="en-US" altLang="zh-CN" sz="1800" b="1" kern="1200" dirty="0">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ct val="0"/>
              </a:spcBef>
              <a:spcAft>
                <a:spcPts val="0"/>
              </a:spcAft>
              <a:buClrTx/>
              <a:buSzTx/>
              <a:buFontTx/>
              <a:buNone/>
            </a:pPr>
            <a:r>
              <a:rPr lang="zh-CN" altLang="en-US" sz="1800" b="1" kern="1200" dirty="0">
                <a:latin typeface="微软雅黑" panose="020B0503020204020204" pitchFamily="34" charset="-122"/>
                <a:ea typeface="微软雅黑" panose="020B0503020204020204" pitchFamily="34" charset="-122"/>
              </a:rPr>
              <a:t>批发市场</a:t>
            </a:r>
            <a:r>
              <a:rPr lang="en-US" altLang="zh-CN" sz="1800" b="1" kern="1200" dirty="0">
                <a:latin typeface="微软雅黑" panose="020B0503020204020204" pitchFamily="34" charset="-122"/>
                <a:ea typeface="微软雅黑" panose="020B0503020204020204" pitchFamily="34" charset="-122"/>
              </a:rPr>
              <a:t>/</a:t>
            </a:r>
            <a:r>
              <a:rPr lang="zh-CN" altLang="en-US" sz="1800" b="1" kern="1200" dirty="0">
                <a:latin typeface="微软雅黑" panose="020B0503020204020204" pitchFamily="34" charset="-122"/>
                <a:ea typeface="微软雅黑" panose="020B0503020204020204" pitchFamily="34" charset="-122"/>
              </a:rPr>
              <a:t>旅游景区</a:t>
            </a:r>
            <a:endParaRPr lang="zh-CN" altLang="en-US" sz="1800" b="1" kern="1200" dirty="0">
              <a:latin typeface="微软雅黑" panose="020B0503020204020204" pitchFamily="34" charset="-122"/>
              <a:ea typeface="微软雅黑" panose="020B0503020204020204" pitchFamily="34" charset="-122"/>
            </a:endParaRPr>
          </a:p>
        </p:txBody>
      </p:sp>
      <p:sp>
        <p:nvSpPr>
          <p:cNvPr id="73" name="任意形状 72"/>
          <p:cNvSpPr/>
          <p:nvPr/>
        </p:nvSpPr>
        <p:spPr>
          <a:xfrm>
            <a:off x="8994812" y="4722757"/>
            <a:ext cx="3114699" cy="1175511"/>
          </a:xfrm>
          <a:custGeom>
            <a:avLst/>
            <a:gdLst>
              <a:gd name="connsiteX0" fmla="*/ 0 w 3114699"/>
              <a:gd name="connsiteY0" fmla="*/ 0 h 1475523"/>
              <a:gd name="connsiteX1" fmla="*/ 3114699 w 3114699"/>
              <a:gd name="connsiteY1" fmla="*/ 0 h 1475523"/>
              <a:gd name="connsiteX2" fmla="*/ 3114699 w 3114699"/>
              <a:gd name="connsiteY2" fmla="*/ 1475523 h 1475523"/>
              <a:gd name="connsiteX3" fmla="*/ 0 w 3114699"/>
              <a:gd name="connsiteY3" fmla="*/ 1475523 h 1475523"/>
              <a:gd name="connsiteX4" fmla="*/ 0 w 3114699"/>
              <a:gd name="connsiteY4" fmla="*/ 0 h 1475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14699" h="1475523">
                <a:moveTo>
                  <a:pt x="0" y="0"/>
                </a:moveTo>
                <a:lnTo>
                  <a:pt x="3114699" y="0"/>
                </a:lnTo>
                <a:lnTo>
                  <a:pt x="3114699" y="1475523"/>
                </a:lnTo>
                <a:lnTo>
                  <a:pt x="0" y="1475523"/>
                </a:lnTo>
                <a:lnTo>
                  <a:pt x="0" y="0"/>
                </a:lnTo>
                <a:close/>
              </a:path>
            </a:pathLst>
          </a:custGeom>
          <a:solidFill>
            <a:schemeClr val="bg1"/>
          </a:solidFill>
          <a:ln>
            <a:solidFill>
              <a:srgbClr val="3280FE">
                <a:alpha val="90000"/>
              </a:srgb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集中收银      分账对账</a:t>
            </a:r>
            <a:endParaRPr lang="zh-CN" altLang="en-US" sz="1200" kern="1200" dirty="0">
              <a:latin typeface="微软雅黑" panose="020B0503020204020204" pitchFamily="34" charset="-122"/>
              <a:ea typeface="微软雅黑" panose="020B0503020204020204" pitchFamily="34" charset="-122"/>
            </a:endParaRPr>
          </a:p>
          <a:p>
            <a:pPr marL="171450" lvl="1" indent="-171450" algn="l" defTabSz="80010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保证金管理   账期结算</a:t>
            </a:r>
            <a:endParaRPr lang="zh-CN" altLang="en-US" sz="1200" kern="1200" dirty="0">
              <a:latin typeface="微软雅黑" panose="020B0503020204020204" pitchFamily="34" charset="-122"/>
              <a:ea typeface="微软雅黑" panose="020B0503020204020204" pitchFamily="34" charset="-122"/>
            </a:endParaRPr>
          </a:p>
          <a:p>
            <a:pPr marL="171450" lvl="1" indent="-171450" algn="l" defTabSz="800100">
              <a:lnSpc>
                <a:spcPct val="90000"/>
              </a:lnSpc>
              <a:spcBef>
                <a:spcPct val="0"/>
              </a:spcBef>
              <a:spcAft>
                <a:spcPct val="15000"/>
              </a:spcAft>
              <a:buChar char="•"/>
            </a:pPr>
            <a:r>
              <a:rPr lang="zh-CN" altLang="en-US" sz="1200" kern="1200" dirty="0">
                <a:latin typeface="微软雅黑" panose="020B0503020204020204" pitchFamily="34" charset="-122"/>
                <a:ea typeface="微软雅黑" panose="020B0503020204020204" pitchFamily="34" charset="-122"/>
              </a:rPr>
              <a:t>平台抽佣</a:t>
            </a:r>
            <a:endParaRPr lang="zh-CN" altLang="en-US" sz="1200" kern="12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custDataLst>
              <p:tags r:id="rId1"/>
            </p:custDataLst>
          </p:nvPr>
        </p:nvGrpSpPr>
        <p:grpSpPr>
          <a:xfrm>
            <a:off x="4411622" y="1610167"/>
            <a:ext cx="2817212" cy="2806700"/>
            <a:chOff x="1333500" y="2025650"/>
            <a:chExt cx="2817212" cy="2806700"/>
          </a:xfrm>
          <a:solidFill>
            <a:srgbClr val="2F5597"/>
          </a:solidFill>
        </p:grpSpPr>
        <p:sp>
          <p:nvSpPr>
            <p:cNvPr id="39" name="椭圆 38"/>
            <p:cNvSpPr/>
            <p:nvPr>
              <p:custDataLst>
                <p:tags r:id="rId2"/>
              </p:custDataLst>
            </p:nvPr>
          </p:nvSpPr>
          <p:spPr>
            <a:xfrm>
              <a:off x="1333500" y="2025650"/>
              <a:ext cx="2817212" cy="280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椭圆 39"/>
            <p:cNvSpPr/>
            <p:nvPr>
              <p:custDataLst>
                <p:tags r:id="rId3"/>
              </p:custDataLst>
            </p:nvPr>
          </p:nvSpPr>
          <p:spPr>
            <a:xfrm>
              <a:off x="1509485" y="2202543"/>
              <a:ext cx="2452914" cy="2452914"/>
            </a:xfrm>
            <a:prstGeom prst="ellipse">
              <a:avLst/>
            </a:prstGeom>
            <a:grp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custDataLst>
              <p:tags r:id="rId4"/>
            </p:custDataLst>
          </p:nvPr>
        </p:nvGrpSpPr>
        <p:grpSpPr>
          <a:xfrm>
            <a:off x="8568923" y="1610167"/>
            <a:ext cx="2817212" cy="2806700"/>
            <a:chOff x="8041288" y="2025650"/>
            <a:chExt cx="2817212" cy="2806700"/>
          </a:xfrm>
          <a:solidFill>
            <a:srgbClr val="2F5597"/>
          </a:solidFill>
        </p:grpSpPr>
        <p:sp>
          <p:nvSpPr>
            <p:cNvPr id="42" name="椭圆 41"/>
            <p:cNvSpPr/>
            <p:nvPr>
              <p:custDataLst>
                <p:tags r:id="rId5"/>
              </p:custDataLst>
            </p:nvPr>
          </p:nvSpPr>
          <p:spPr>
            <a:xfrm>
              <a:off x="8041288" y="2025650"/>
              <a:ext cx="2817212" cy="280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6"/>
              </p:custDataLst>
            </p:nvPr>
          </p:nvSpPr>
          <p:spPr>
            <a:xfrm>
              <a:off x="8229600" y="2202543"/>
              <a:ext cx="2452914" cy="2452914"/>
            </a:xfrm>
            <a:prstGeom prst="ellipse">
              <a:avLst/>
            </a:prstGeom>
            <a:grp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custDataLst>
              <p:tags r:id="rId7"/>
            </p:custDataLst>
          </p:nvPr>
        </p:nvGrpSpPr>
        <p:grpSpPr>
          <a:xfrm>
            <a:off x="4513571" y="1989393"/>
            <a:ext cx="2613025" cy="2314444"/>
            <a:chOff x="1435449" y="2404876"/>
            <a:chExt cx="2613025" cy="2314444"/>
          </a:xfrm>
          <a:solidFill>
            <a:srgbClr val="2F5597"/>
          </a:solidFill>
        </p:grpSpPr>
        <p:sp>
          <p:nvSpPr>
            <p:cNvPr id="45" name="文本框 44"/>
            <p:cNvSpPr txBox="1"/>
            <p:nvPr>
              <p:custDataLst>
                <p:tags r:id="rId8"/>
              </p:custDataLst>
            </p:nvPr>
          </p:nvSpPr>
          <p:spPr>
            <a:xfrm>
              <a:off x="1435449" y="3029716"/>
              <a:ext cx="2613025" cy="460375"/>
            </a:xfrm>
            <a:prstGeom prst="rect">
              <a:avLst/>
            </a:prstGeom>
            <a:grpFill/>
          </p:spPr>
          <p:txBody>
            <a:bodyPr wrap="square" rtlCol="0">
              <a:spAutoFit/>
            </a:bodyPr>
            <a:lstStyle/>
            <a:p>
              <a:pPr algn="ctr"/>
              <a:r>
                <a:rPr lang="zh-CN" altLang="en-US" sz="2400" dirty="0">
                  <a:solidFill>
                    <a:schemeClr val="bg1"/>
                  </a:solidFill>
                  <a:latin typeface="思源黑体 CN Bold" panose="020B0800000000000000" pitchFamily="34" charset="-122"/>
                  <a:ea typeface="思源黑体 CN Bold" panose="020B0800000000000000" pitchFamily="34" charset="-122"/>
                </a:rPr>
                <a:t>服务商合作</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46" name="文本框 45"/>
            <p:cNvSpPr txBox="1"/>
            <p:nvPr>
              <p:custDataLst>
                <p:tags r:id="rId9"/>
              </p:custDataLst>
            </p:nvPr>
          </p:nvSpPr>
          <p:spPr>
            <a:xfrm>
              <a:off x="1711039" y="3429000"/>
              <a:ext cx="2127277" cy="1290320"/>
            </a:xfrm>
            <a:prstGeom prst="rect">
              <a:avLst/>
            </a:prstGeom>
            <a:grpFill/>
          </p:spPr>
          <p:txBody>
            <a:bodyPr wrap="square" rtlCol="0">
              <a:spAutoFit/>
            </a:bodyPr>
            <a:lstStyle/>
            <a:p>
              <a:pPr algn="ctr">
                <a:lnSpc>
                  <a:spcPct val="130000"/>
                </a:lnSpc>
                <a:buClrTx/>
                <a:buSzTx/>
                <a:buFontTx/>
              </a:pPr>
              <a:r>
                <a:rPr lang="en-US" altLang="zh-CN" sz="1200" dirty="0">
                  <a:solidFill>
                    <a:schemeClr val="bg1"/>
                  </a:solidFill>
                  <a:latin typeface="思源黑体 CN Light" panose="020B0300000000000000" pitchFamily="34" charset="-122"/>
                  <a:ea typeface="思源黑体 CN Light" panose="020B0300000000000000" pitchFamily="34" charset="-122"/>
                </a:rPr>
                <a:t>收银软件服务商也有服务连锁商户的需求，已接收银宝可补充资金分账能力，未接收银宝可提供收单及资金分账能力</a:t>
              </a:r>
              <a:endParaRPr lang="en-US" altLang="zh-CN" sz="1200" dirty="0">
                <a:solidFill>
                  <a:schemeClr val="bg1"/>
                </a:solidFill>
                <a:latin typeface="思源黑体 CN Light" panose="020B0300000000000000" pitchFamily="34" charset="-122"/>
                <a:ea typeface="思源黑体 CN Light" panose="020B0300000000000000" pitchFamily="34" charset="-122"/>
              </a:endParaRPr>
            </a:p>
          </p:txBody>
        </p:sp>
        <p:sp>
          <p:nvSpPr>
            <p:cNvPr id="47" name="文本框 46"/>
            <p:cNvSpPr txBox="1"/>
            <p:nvPr>
              <p:custDataLst>
                <p:tags r:id="rId10"/>
              </p:custDataLst>
            </p:nvPr>
          </p:nvSpPr>
          <p:spPr>
            <a:xfrm>
              <a:off x="1911894" y="2404876"/>
              <a:ext cx="1648096" cy="645160"/>
            </a:xfrm>
            <a:prstGeom prst="rect">
              <a:avLst/>
            </a:prstGeom>
            <a:grp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来源二</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48" name="组合 47"/>
          <p:cNvGrpSpPr/>
          <p:nvPr>
            <p:custDataLst>
              <p:tags r:id="rId11"/>
            </p:custDataLst>
          </p:nvPr>
        </p:nvGrpSpPr>
        <p:grpSpPr>
          <a:xfrm>
            <a:off x="8934568" y="1989393"/>
            <a:ext cx="2127277" cy="1834384"/>
            <a:chOff x="1672304" y="2404876"/>
            <a:chExt cx="2127277" cy="1834384"/>
          </a:xfrm>
          <a:solidFill>
            <a:srgbClr val="2F5597"/>
          </a:solidFill>
        </p:grpSpPr>
        <p:sp>
          <p:nvSpPr>
            <p:cNvPr id="49" name="文本框 48"/>
            <p:cNvSpPr txBox="1"/>
            <p:nvPr>
              <p:custDataLst>
                <p:tags r:id="rId12"/>
              </p:custDataLst>
            </p:nvPr>
          </p:nvSpPr>
          <p:spPr>
            <a:xfrm>
              <a:off x="1911894" y="3028599"/>
              <a:ext cx="1648096" cy="461665"/>
            </a:xfrm>
            <a:prstGeom prst="rect">
              <a:avLst/>
            </a:prstGeom>
            <a:grpFill/>
          </p:spPr>
          <p:txBody>
            <a:bodyPr wrap="square" rtlCol="0">
              <a:spAutoFit/>
            </a:bodyPr>
            <a:lstStyle/>
            <a:p>
              <a:pPr algn="ctr"/>
              <a:r>
                <a:rPr lang="zh-CN" altLang="en-US" sz="2400" dirty="0">
                  <a:solidFill>
                    <a:schemeClr val="bg1"/>
                  </a:solidFill>
                  <a:latin typeface="思源黑体 CN Bold" panose="020B0800000000000000" pitchFamily="34" charset="-122"/>
                  <a:ea typeface="思源黑体 CN Bold" panose="020B0800000000000000" pitchFamily="34" charset="-122"/>
                </a:rPr>
                <a:t>银行合作</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50" name="文本框 49"/>
            <p:cNvSpPr txBox="1"/>
            <p:nvPr>
              <p:custDataLst>
                <p:tags r:id="rId13"/>
              </p:custDataLst>
            </p:nvPr>
          </p:nvSpPr>
          <p:spPr>
            <a:xfrm>
              <a:off x="1672304" y="3429000"/>
              <a:ext cx="2127277" cy="810260"/>
            </a:xfrm>
            <a:prstGeom prst="rect">
              <a:avLst/>
            </a:prstGeom>
            <a:grpFill/>
          </p:spPr>
          <p:txBody>
            <a:bodyPr wrap="square" rtlCol="0">
              <a:spAutoFit/>
            </a:bodyPr>
            <a:lstStyle/>
            <a:p>
              <a:pPr algn="ctr">
                <a:lnSpc>
                  <a:spcPct val="130000"/>
                </a:lnSpc>
              </a:pPr>
              <a:r>
                <a:rPr lang="en-US" altLang="zh-CN" sz="1200" dirty="0">
                  <a:solidFill>
                    <a:schemeClr val="bg1"/>
                  </a:solidFill>
                  <a:latin typeface="思源黑体 CN Light" panose="020B0300000000000000" pitchFamily="34" charset="-122"/>
                  <a:ea typeface="思源黑体 CN Light" panose="020B0300000000000000" pitchFamily="34" charset="-122"/>
                </a:rPr>
                <a:t>中信、民生、平安等有账户产品的银行，有客户，但客户无技术能力</a:t>
              </a:r>
              <a:endParaRPr lang="en-US" altLang="zh-CN" sz="1200" dirty="0">
                <a:solidFill>
                  <a:schemeClr val="bg1"/>
                </a:solidFill>
                <a:latin typeface="思源黑体 CN Light" panose="020B0300000000000000" pitchFamily="34" charset="-122"/>
                <a:ea typeface="思源黑体 CN Light" panose="020B0300000000000000" pitchFamily="34" charset="-122"/>
              </a:endParaRPr>
            </a:p>
          </p:txBody>
        </p:sp>
        <p:sp>
          <p:nvSpPr>
            <p:cNvPr id="51" name="文本框 50"/>
            <p:cNvSpPr txBox="1"/>
            <p:nvPr>
              <p:custDataLst>
                <p:tags r:id="rId14"/>
              </p:custDataLst>
            </p:nvPr>
          </p:nvSpPr>
          <p:spPr>
            <a:xfrm>
              <a:off x="1911894" y="2404876"/>
              <a:ext cx="1648096" cy="645160"/>
            </a:xfrm>
            <a:prstGeom prst="rect">
              <a:avLst/>
            </a:prstGeom>
            <a:grp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来源三</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grpSp>
      <p:grpSp>
        <p:nvGrpSpPr>
          <p:cNvPr id="52" name="组合 51"/>
          <p:cNvGrpSpPr/>
          <p:nvPr>
            <p:custDataLst>
              <p:tags r:id="rId15"/>
            </p:custDataLst>
          </p:nvPr>
        </p:nvGrpSpPr>
        <p:grpSpPr>
          <a:xfrm>
            <a:off x="469187" y="1610167"/>
            <a:ext cx="2817212" cy="2806700"/>
            <a:chOff x="1333500" y="2025650"/>
            <a:chExt cx="2817212" cy="2806700"/>
          </a:xfrm>
          <a:solidFill>
            <a:srgbClr val="2F5597"/>
          </a:solidFill>
        </p:grpSpPr>
        <p:sp>
          <p:nvSpPr>
            <p:cNvPr id="53" name="椭圆 52"/>
            <p:cNvSpPr/>
            <p:nvPr>
              <p:custDataLst>
                <p:tags r:id="rId16"/>
              </p:custDataLst>
            </p:nvPr>
          </p:nvSpPr>
          <p:spPr>
            <a:xfrm>
              <a:off x="1333500" y="2025650"/>
              <a:ext cx="2817212" cy="2806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椭圆 53"/>
            <p:cNvSpPr/>
            <p:nvPr>
              <p:custDataLst>
                <p:tags r:id="rId17"/>
              </p:custDataLst>
            </p:nvPr>
          </p:nvSpPr>
          <p:spPr>
            <a:xfrm>
              <a:off x="1509485" y="2202543"/>
              <a:ext cx="2452914" cy="2452914"/>
            </a:xfrm>
            <a:prstGeom prst="ellipse">
              <a:avLst/>
            </a:prstGeom>
            <a:grpFill/>
            <a:ln w="28575">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custDataLst>
              <p:tags r:id="rId18"/>
            </p:custDataLst>
          </p:nvPr>
        </p:nvGrpSpPr>
        <p:grpSpPr>
          <a:xfrm>
            <a:off x="571136" y="1989393"/>
            <a:ext cx="2613025" cy="2076720"/>
            <a:chOff x="1435449" y="2404876"/>
            <a:chExt cx="2613025" cy="2076720"/>
          </a:xfrm>
          <a:solidFill>
            <a:srgbClr val="2F5597"/>
          </a:solidFill>
        </p:grpSpPr>
        <p:sp>
          <p:nvSpPr>
            <p:cNvPr id="56" name="文本框 55"/>
            <p:cNvSpPr txBox="1"/>
            <p:nvPr>
              <p:custDataLst>
                <p:tags r:id="rId19"/>
              </p:custDataLst>
            </p:nvPr>
          </p:nvSpPr>
          <p:spPr>
            <a:xfrm>
              <a:off x="1435449" y="3029716"/>
              <a:ext cx="2613025" cy="461665"/>
            </a:xfrm>
            <a:prstGeom prst="rect">
              <a:avLst/>
            </a:prstGeom>
            <a:grpFill/>
          </p:spPr>
          <p:txBody>
            <a:bodyPr wrap="square" rtlCol="0">
              <a:spAutoFit/>
            </a:bodyPr>
            <a:lstStyle/>
            <a:p>
              <a:pPr algn="ctr"/>
              <a:r>
                <a:rPr lang="zh-CN" altLang="en-US" sz="2400" dirty="0">
                  <a:solidFill>
                    <a:schemeClr val="bg1"/>
                  </a:solidFill>
                  <a:latin typeface="思源黑体 CN Bold" panose="020B0800000000000000" pitchFamily="34" charset="-122"/>
                  <a:ea typeface="思源黑体 CN Bold" panose="020B0800000000000000" pitchFamily="34" charset="-122"/>
                </a:rPr>
                <a:t>分公司自拓</a:t>
              </a:r>
              <a:endParaRPr lang="zh-CN" altLang="en-US" sz="2400" dirty="0">
                <a:solidFill>
                  <a:schemeClr val="bg1"/>
                </a:solidFill>
                <a:latin typeface="思源黑体 CN Bold" panose="020B0800000000000000" pitchFamily="34" charset="-122"/>
                <a:ea typeface="思源黑体 CN Bold" panose="020B0800000000000000" pitchFamily="34" charset="-122"/>
              </a:endParaRPr>
            </a:p>
          </p:txBody>
        </p:sp>
        <p:sp>
          <p:nvSpPr>
            <p:cNvPr id="57" name="文本框 56"/>
            <p:cNvSpPr txBox="1"/>
            <p:nvPr>
              <p:custDataLst>
                <p:tags r:id="rId20"/>
              </p:custDataLst>
            </p:nvPr>
          </p:nvSpPr>
          <p:spPr>
            <a:xfrm>
              <a:off x="1711039" y="3429000"/>
              <a:ext cx="2127277" cy="1052596"/>
            </a:xfrm>
            <a:prstGeom prst="rect">
              <a:avLst/>
            </a:prstGeom>
            <a:grpFill/>
          </p:spPr>
          <p:txBody>
            <a:bodyPr wrap="square" rtlCol="0">
              <a:spAutoFit/>
            </a:bodyPr>
            <a:lstStyle/>
            <a:p>
              <a:pPr algn="ctr">
                <a:lnSpc>
                  <a:spcPct val="130000"/>
                </a:lnSpc>
                <a:buClrTx/>
                <a:buSzTx/>
                <a:buFontTx/>
              </a:pPr>
              <a:r>
                <a:rPr lang="zh-CN" altLang="en-US" sz="1200" dirty="0">
                  <a:solidFill>
                    <a:schemeClr val="bg1"/>
                  </a:solidFill>
                  <a:latin typeface="思源黑体 CN Light" panose="020B0300000000000000" pitchFamily="34" charset="-122"/>
                  <a:ea typeface="思源黑体 CN Light" panose="020B0300000000000000" pitchFamily="34" charset="-122"/>
                </a:rPr>
                <a:t>分公司存量客户或新客户，有多渠道资金清分；美团、抖音、口碑等公域资金清分诉求</a:t>
              </a:r>
              <a:endParaRPr lang="en-US" altLang="zh-CN" sz="1200" dirty="0">
                <a:solidFill>
                  <a:schemeClr val="bg1"/>
                </a:solidFill>
                <a:latin typeface="思源黑体 CN Light" panose="020B0300000000000000" pitchFamily="34" charset="-122"/>
                <a:ea typeface="思源黑体 CN Light" panose="020B0300000000000000" pitchFamily="34" charset="-122"/>
              </a:endParaRPr>
            </a:p>
          </p:txBody>
        </p:sp>
        <p:sp>
          <p:nvSpPr>
            <p:cNvPr id="58" name="文本框 57"/>
            <p:cNvSpPr txBox="1"/>
            <p:nvPr>
              <p:custDataLst>
                <p:tags r:id="rId21"/>
              </p:custDataLst>
            </p:nvPr>
          </p:nvSpPr>
          <p:spPr>
            <a:xfrm>
              <a:off x="1911894" y="2404876"/>
              <a:ext cx="1648096" cy="646331"/>
            </a:xfrm>
            <a:prstGeom prst="rect">
              <a:avLst/>
            </a:prstGeom>
            <a:grpFill/>
          </p:spPr>
          <p:txBody>
            <a:bodyPr wrap="square" rtlCol="0">
              <a:spAutoFit/>
            </a:bodyPr>
            <a:lstStyle/>
            <a:p>
              <a:pPr algn="ctr"/>
              <a:r>
                <a:rPr lang="zh-CN" altLang="en-US" sz="3600" dirty="0">
                  <a:solidFill>
                    <a:schemeClr val="bg1"/>
                  </a:solidFill>
                  <a:latin typeface="思源黑体 CN Light" panose="020B0300000000000000" pitchFamily="34" charset="-122"/>
                  <a:ea typeface="思源黑体 CN Light" panose="020B0300000000000000" pitchFamily="34" charset="-122"/>
                </a:rPr>
                <a:t>来源一</a:t>
              </a:r>
              <a:endParaRPr lang="zh-CN" altLang="en-US" sz="3600" dirty="0">
                <a:solidFill>
                  <a:schemeClr val="bg1"/>
                </a:solidFill>
                <a:latin typeface="思源黑体 CN Light" panose="020B0300000000000000" pitchFamily="34" charset="-122"/>
                <a:ea typeface="思源黑体 CN Light" panose="020B0300000000000000" pitchFamily="34" charset="-122"/>
              </a:endParaRPr>
            </a:p>
          </p:txBody>
        </p:sp>
      </p:grpSp>
      <p:sp>
        <p:nvSpPr>
          <p:cNvPr id="26" name="圆角矩形 6"/>
          <p:cNvSpPr/>
          <p:nvPr/>
        </p:nvSpPr>
        <p:spPr>
          <a:xfrm>
            <a:off x="370390" y="4504419"/>
            <a:ext cx="11424213" cy="2151024"/>
          </a:xfrm>
          <a:prstGeom prst="roundRect">
            <a:avLst>
              <a:gd name="adj" fmla="val 3888"/>
            </a:avLst>
          </a:prstGeom>
          <a:solidFill>
            <a:schemeClr val="bg1"/>
          </a:solidFill>
          <a:ln w="12700">
            <a:noFill/>
          </a:ln>
          <a:effectLst>
            <a:outerShdw blurRad="190500"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cs typeface="+mn-ea"/>
              <a:sym typeface="+mn-lt"/>
            </a:endParaRPr>
          </a:p>
        </p:txBody>
      </p:sp>
      <p:sp>
        <p:nvSpPr>
          <p:cNvPr id="27" name="圆角矩形 4"/>
          <p:cNvSpPr/>
          <p:nvPr/>
        </p:nvSpPr>
        <p:spPr>
          <a:xfrm>
            <a:off x="4411622" y="4474961"/>
            <a:ext cx="3264363" cy="483490"/>
          </a:xfrm>
          <a:prstGeom prst="roundRect">
            <a:avLst/>
          </a:prstGeom>
          <a:solidFill>
            <a:srgbClr val="2F5597"/>
          </a:solidFill>
          <a:ln>
            <a:noFill/>
          </a:ln>
          <a:effectLst>
            <a:outerShdw blurRad="2540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r>
              <a:rPr lang="zh-CN" altLang="en-US" sz="2800" b="1" spc="600" dirty="0">
                <a:latin typeface="微软雅黑" panose="020B0503020204020204" pitchFamily="34" charset="-122"/>
                <a:ea typeface="微软雅黑" panose="020B0503020204020204" pitchFamily="34" charset="-122"/>
                <a:cs typeface="+mn-ea"/>
                <a:sym typeface="+mn-lt"/>
              </a:rPr>
              <a:t>目标客户</a:t>
            </a:r>
            <a:endParaRPr lang="zh-CN" altLang="en-US" sz="2800" b="1" spc="600" dirty="0">
              <a:latin typeface="微软雅黑" panose="020B0503020204020204" pitchFamily="34" charset="-122"/>
              <a:ea typeface="微软雅黑" panose="020B0503020204020204" pitchFamily="34" charset="-122"/>
              <a:cs typeface="+mn-ea"/>
              <a:sym typeface="+mn-lt"/>
            </a:endParaRPr>
          </a:p>
        </p:txBody>
      </p:sp>
      <p:sp>
        <p:nvSpPr>
          <p:cNvPr id="30" name="Rectangle 12"/>
          <p:cNvSpPr/>
          <p:nvPr/>
        </p:nvSpPr>
        <p:spPr>
          <a:xfrm>
            <a:off x="469187" y="4987909"/>
            <a:ext cx="5669822" cy="1492716"/>
          </a:xfrm>
          <a:prstGeom prst="rect">
            <a:avLst/>
          </a:prstGeom>
        </p:spPr>
        <p:txBody>
          <a:bodyPr wrap="square">
            <a:spAutoFit/>
          </a:bodyPr>
          <a:lstStyle/>
          <a:p>
            <a:pPr marL="285750" indent="-285750" algn="just">
              <a:lnSpc>
                <a:spcPct val="150000"/>
              </a:lnSpc>
              <a:spcBef>
                <a:spcPts val="1200"/>
              </a:spcBef>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cs typeface="+mn-ea"/>
                <a:sym typeface="+mn-lt"/>
              </a:rPr>
              <a:t>连锁品牌，单店模型与商业模式已基本稳定，能够</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持续复制新门店</a:t>
            </a:r>
            <a:r>
              <a:rPr lang="zh-CN" altLang="en-US" dirty="0">
                <a:latin typeface="微软雅黑" panose="020B0503020204020204" pitchFamily="34" charset="-122"/>
                <a:ea typeface="微软雅黑" panose="020B0503020204020204" pitchFamily="34" charset="-122"/>
                <a:cs typeface="+mn-ea"/>
                <a:sym typeface="+mn-lt"/>
              </a:rPr>
              <a:t>。</a:t>
            </a:r>
            <a:endParaRPr lang="en-US" altLang="zh-CN" dirty="0">
              <a:latin typeface="微软雅黑" panose="020B0503020204020204" pitchFamily="34" charset="-122"/>
              <a:ea typeface="微软雅黑" panose="020B0503020204020204" pitchFamily="34" charset="-122"/>
              <a:cs typeface="+mn-ea"/>
              <a:sym typeface="+mn-lt"/>
            </a:endParaRPr>
          </a:p>
          <a:p>
            <a:pPr marL="285750" indent="-285750" algn="just">
              <a:lnSpc>
                <a:spcPct val="150000"/>
              </a:lnSpc>
              <a:spcBef>
                <a:spcPts val="1200"/>
              </a:spcBef>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cs typeface="+mn-ea"/>
                <a:sym typeface="+mn-lt"/>
              </a:rPr>
              <a:t>总部</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集中收银</a:t>
            </a:r>
            <a:r>
              <a:rPr lang="zh-CN" altLang="en-US" dirty="0">
                <a:latin typeface="微软雅黑" panose="020B0503020204020204" pitchFamily="34" charset="-122"/>
                <a:ea typeface="微软雅黑" panose="020B0503020204020204" pitchFamily="34" charset="-122"/>
                <a:cs typeface="+mn-ea"/>
                <a:sym typeface="+mn-lt"/>
              </a:rPr>
              <a:t>后统一向门店结算，且存在一定账期。</a:t>
            </a: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32" name="Rectangle 12"/>
          <p:cNvSpPr/>
          <p:nvPr/>
        </p:nvSpPr>
        <p:spPr>
          <a:xfrm>
            <a:off x="6698940" y="4987909"/>
            <a:ext cx="4980441" cy="2062103"/>
          </a:xfrm>
          <a:prstGeom prst="rect">
            <a:avLst/>
          </a:prstGeom>
        </p:spPr>
        <p:txBody>
          <a:bodyPr wrap="square">
            <a:spAutoFit/>
          </a:bodyPr>
          <a:lstStyle/>
          <a:p>
            <a:pPr marL="285750" indent="-285750" algn="just">
              <a:lnSpc>
                <a:spcPct val="150000"/>
              </a:lnSpc>
              <a:spcBef>
                <a:spcPts val="1200"/>
              </a:spcBef>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cs typeface="+mn-ea"/>
                <a:sym typeface="+mn-lt"/>
              </a:rPr>
              <a:t>包含</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线上</a:t>
            </a:r>
            <a:r>
              <a:rPr lang="en-US" altLang="zh-CN" b="1" dirty="0">
                <a:solidFill>
                  <a:srgbClr val="0962AD"/>
                </a:solidFill>
                <a:latin typeface="微软雅黑" panose="020B0503020204020204" pitchFamily="34" charset="-122"/>
                <a:ea typeface="微软雅黑" panose="020B0503020204020204" pitchFamily="34" charset="-122"/>
                <a:cs typeface="+mn-ea"/>
                <a:sym typeface="+mn-lt"/>
              </a:rPr>
              <a:t>+</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线下</a:t>
            </a:r>
            <a:r>
              <a:rPr lang="zh-CN" altLang="en-US" dirty="0">
                <a:latin typeface="微软雅黑" panose="020B0503020204020204" pitchFamily="34" charset="-122"/>
                <a:ea typeface="微软雅黑" panose="020B0503020204020204" pitchFamily="34" charset="-122"/>
                <a:cs typeface="+mn-ea"/>
                <a:sym typeface="+mn-lt"/>
              </a:rPr>
              <a:t>多个展业平台。</a:t>
            </a:r>
            <a:endParaRPr lang="en-US" altLang="zh-CN" dirty="0">
              <a:latin typeface="微软雅黑" panose="020B0503020204020204" pitchFamily="34" charset="-122"/>
              <a:ea typeface="微软雅黑" panose="020B0503020204020204" pitchFamily="34" charset="-122"/>
              <a:cs typeface="+mn-ea"/>
              <a:sym typeface="+mn-lt"/>
            </a:endParaRPr>
          </a:p>
          <a:p>
            <a:pPr marL="285750" indent="-285750" algn="just">
              <a:lnSpc>
                <a:spcPct val="150000"/>
              </a:lnSpc>
              <a:spcBef>
                <a:spcPts val="1200"/>
              </a:spcBef>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cs typeface="+mn-ea"/>
                <a:sym typeface="+mn-lt"/>
              </a:rPr>
              <a:t>缺少多平台对账系统、</a:t>
            </a:r>
            <a:r>
              <a:rPr lang="zh-CN" altLang="en-US" b="1" dirty="0">
                <a:solidFill>
                  <a:srgbClr val="0962AD"/>
                </a:solidFill>
                <a:latin typeface="微软雅黑" panose="020B0503020204020204" pitchFamily="34" charset="-122"/>
                <a:ea typeface="微软雅黑" panose="020B0503020204020204" pitchFamily="34" charset="-122"/>
                <a:cs typeface="+mn-ea"/>
                <a:sym typeface="+mn-lt"/>
              </a:rPr>
              <a:t>科技开发能力薄弱</a:t>
            </a:r>
            <a:r>
              <a:rPr lang="zh-CN" altLang="en-US" dirty="0">
                <a:latin typeface="微软雅黑" panose="020B0503020204020204" pitchFamily="34" charset="-122"/>
                <a:ea typeface="微软雅黑" panose="020B0503020204020204" pitchFamily="34" charset="-122"/>
                <a:cs typeface="+mn-ea"/>
                <a:sym typeface="+mn-lt"/>
              </a:rPr>
              <a:t>或科技开发预算有限。</a:t>
            </a:r>
            <a:endParaRPr lang="zh-CN" altLang="en-US" dirty="0">
              <a:latin typeface="微软雅黑" panose="020B0503020204020204" pitchFamily="34" charset="-122"/>
              <a:ea typeface="微软雅黑" panose="020B0503020204020204" pitchFamily="34" charset="-122"/>
              <a:cs typeface="+mn-ea"/>
              <a:sym typeface="+mn-lt"/>
            </a:endParaRPr>
          </a:p>
          <a:p>
            <a:pPr marL="285750" indent="-285750" algn="just">
              <a:lnSpc>
                <a:spcPct val="150000"/>
              </a:lnSpc>
              <a:spcBef>
                <a:spcPts val="1200"/>
              </a:spcBef>
              <a:buFont typeface="Wingdings" panose="05000000000000000000" pitchFamily="2" charset="2"/>
              <a:buChar char="l"/>
            </a:pP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2" name="TextBox 19"/>
          <p:cNvSpPr txBox="1"/>
          <p:nvPr/>
        </p:nvSpPr>
        <p:spPr>
          <a:xfrm>
            <a:off x="667748" y="1171468"/>
            <a:ext cx="1031051" cy="738664"/>
          </a:xfrm>
          <a:prstGeom prst="rect">
            <a:avLst/>
          </a:prstGeom>
          <a:noFill/>
        </p:spPr>
        <p:txBody>
          <a:bodyPr wrap="none" rtlCol="0">
            <a:spAutoFit/>
          </a:bodyPr>
          <a:lstStyle/>
          <a:p>
            <a:r>
              <a:rPr lang="zh-CN" altLang="en-US" sz="2200" dirty="0">
                <a:latin typeface="+mn-ea"/>
              </a:rPr>
              <a:t>金小满</a:t>
            </a:r>
            <a:endParaRPr lang="zh-CN" altLang="en-US" sz="2200" dirty="0">
              <a:latin typeface="+mn-ea"/>
            </a:endParaRPr>
          </a:p>
          <a:p>
            <a:endParaRPr lang="en-US" sz="2000" dirty="0">
              <a:solidFill>
                <a:srgbClr val="FF0000"/>
              </a:solidFill>
              <a:latin typeface="Mont Heavy DEMO" panose="00000A00000000000000" pitchFamily="50" charset="0"/>
            </a:endParaRPr>
          </a:p>
        </p:txBody>
      </p:sp>
      <p:sp>
        <p:nvSpPr>
          <p:cNvPr id="3"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目标客户</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79" b="179"/>
          <a:stretch>
            <a:fillRect/>
          </a:stretch>
        </p:blipFill>
        <p:spPr/>
      </p:pic>
      <p:sp>
        <p:nvSpPr>
          <p:cNvPr id="37" name="Freeform 32"/>
          <p:cNvSpPr>
            <a:spLocks noEditPoints="1"/>
          </p:cNvSpPr>
          <p:nvPr/>
        </p:nvSpPr>
        <p:spPr bwMode="auto">
          <a:xfrm>
            <a:off x="-34163" y="0"/>
            <a:ext cx="12186058" cy="6877311"/>
          </a:xfrm>
          <a:custGeom>
            <a:avLst/>
            <a:gdLst>
              <a:gd name="T0" fmla="*/ 662 w 4099"/>
              <a:gd name="T1" fmla="*/ 1744 h 2310"/>
              <a:gd name="T2" fmla="*/ 544 w 4099"/>
              <a:gd name="T3" fmla="*/ 1158 h 2310"/>
              <a:gd name="T4" fmla="*/ 662 w 4099"/>
              <a:gd name="T5" fmla="*/ 572 h 2310"/>
              <a:gd name="T6" fmla="*/ 984 w 4099"/>
              <a:gd name="T7" fmla="*/ 94 h 2310"/>
              <a:gd name="T8" fmla="*/ 1087 w 4099"/>
              <a:gd name="T9" fmla="*/ 0 h 2310"/>
              <a:gd name="T10" fmla="*/ 0 w 4099"/>
              <a:gd name="T11" fmla="*/ 0 h 2310"/>
              <a:gd name="T12" fmla="*/ 0 w 4099"/>
              <a:gd name="T13" fmla="*/ 2310 h 2310"/>
              <a:gd name="T14" fmla="*/ 1080 w 4099"/>
              <a:gd name="T15" fmla="*/ 2310 h 2310"/>
              <a:gd name="T16" fmla="*/ 984 w 4099"/>
              <a:gd name="T17" fmla="*/ 2222 h 2310"/>
              <a:gd name="T18" fmla="*/ 662 w 4099"/>
              <a:gd name="T19" fmla="*/ 1744 h 2310"/>
              <a:gd name="T20" fmla="*/ 2447 w 4099"/>
              <a:gd name="T21" fmla="*/ 0 h 2310"/>
              <a:gd name="T22" fmla="*/ 1649 w 4099"/>
              <a:gd name="T23" fmla="*/ 0 h 2310"/>
              <a:gd name="T24" fmla="*/ 824 w 4099"/>
              <a:gd name="T25" fmla="*/ 1158 h 2310"/>
              <a:gd name="T26" fmla="*/ 1632 w 4099"/>
              <a:gd name="T27" fmla="*/ 2310 h 2310"/>
              <a:gd name="T28" fmla="*/ 2465 w 4099"/>
              <a:gd name="T29" fmla="*/ 2310 h 2310"/>
              <a:gd name="T30" fmla="*/ 3273 w 4099"/>
              <a:gd name="T31" fmla="*/ 1158 h 2310"/>
              <a:gd name="T32" fmla="*/ 2447 w 4099"/>
              <a:gd name="T33" fmla="*/ 0 h 2310"/>
              <a:gd name="T34" fmla="*/ 2048 w 4099"/>
              <a:gd name="T35" fmla="*/ 1992 h 2310"/>
              <a:gd name="T36" fmla="*/ 1214 w 4099"/>
              <a:gd name="T37" fmla="*/ 1158 h 2310"/>
              <a:gd name="T38" fmla="*/ 1260 w 4099"/>
              <a:gd name="T39" fmla="*/ 1113 h 2310"/>
              <a:gd name="T40" fmla="*/ 1305 w 4099"/>
              <a:gd name="T41" fmla="*/ 1158 h 2310"/>
              <a:gd name="T42" fmla="*/ 2048 w 4099"/>
              <a:gd name="T43" fmla="*/ 1901 h 2310"/>
              <a:gd name="T44" fmla="*/ 2792 w 4099"/>
              <a:gd name="T45" fmla="*/ 1158 h 2310"/>
              <a:gd name="T46" fmla="*/ 2048 w 4099"/>
              <a:gd name="T47" fmla="*/ 415 h 2310"/>
              <a:gd name="T48" fmla="*/ 2003 w 4099"/>
              <a:gd name="T49" fmla="*/ 369 h 2310"/>
              <a:gd name="T50" fmla="*/ 2048 w 4099"/>
              <a:gd name="T51" fmla="*/ 324 h 2310"/>
              <a:gd name="T52" fmla="*/ 2882 w 4099"/>
              <a:gd name="T53" fmla="*/ 1158 h 2310"/>
              <a:gd name="T54" fmla="*/ 2048 w 4099"/>
              <a:gd name="T55" fmla="*/ 1992 h 2310"/>
              <a:gd name="T56" fmla="*/ 3064 w 4099"/>
              <a:gd name="T57" fmla="*/ 1238 h 2310"/>
              <a:gd name="T58" fmla="*/ 2984 w 4099"/>
              <a:gd name="T59" fmla="*/ 1158 h 2310"/>
              <a:gd name="T60" fmla="*/ 2048 w 4099"/>
              <a:gd name="T61" fmla="*/ 222 h 2310"/>
              <a:gd name="T62" fmla="*/ 1112 w 4099"/>
              <a:gd name="T63" fmla="*/ 1158 h 2310"/>
              <a:gd name="T64" fmla="*/ 2048 w 4099"/>
              <a:gd name="T65" fmla="*/ 2094 h 2310"/>
              <a:gd name="T66" fmla="*/ 2128 w 4099"/>
              <a:gd name="T67" fmla="*/ 2174 h 2310"/>
              <a:gd name="T68" fmla="*/ 2048 w 4099"/>
              <a:gd name="T69" fmla="*/ 2254 h 2310"/>
              <a:gd name="T70" fmla="*/ 1273 w 4099"/>
              <a:gd name="T71" fmla="*/ 1933 h 2310"/>
              <a:gd name="T72" fmla="*/ 952 w 4099"/>
              <a:gd name="T73" fmla="*/ 1158 h 2310"/>
              <a:gd name="T74" fmla="*/ 1273 w 4099"/>
              <a:gd name="T75" fmla="*/ 383 h 2310"/>
              <a:gd name="T76" fmla="*/ 2048 w 4099"/>
              <a:gd name="T77" fmla="*/ 62 h 2310"/>
              <a:gd name="T78" fmla="*/ 2823 w 4099"/>
              <a:gd name="T79" fmla="*/ 383 h 2310"/>
              <a:gd name="T80" fmla="*/ 3144 w 4099"/>
              <a:gd name="T81" fmla="*/ 1158 h 2310"/>
              <a:gd name="T82" fmla="*/ 3064 w 4099"/>
              <a:gd name="T83" fmla="*/ 1238 h 2310"/>
              <a:gd name="T84" fmla="*/ 3009 w 4099"/>
              <a:gd name="T85" fmla="*/ 0 h 2310"/>
              <a:gd name="T86" fmla="*/ 3112 w 4099"/>
              <a:gd name="T87" fmla="*/ 94 h 2310"/>
              <a:gd name="T88" fmla="*/ 3435 w 4099"/>
              <a:gd name="T89" fmla="*/ 572 h 2310"/>
              <a:gd name="T90" fmla="*/ 3553 w 4099"/>
              <a:gd name="T91" fmla="*/ 1158 h 2310"/>
              <a:gd name="T92" fmla="*/ 3435 w 4099"/>
              <a:gd name="T93" fmla="*/ 1744 h 2310"/>
              <a:gd name="T94" fmla="*/ 3112 w 4099"/>
              <a:gd name="T95" fmla="*/ 2222 h 2310"/>
              <a:gd name="T96" fmla="*/ 3017 w 4099"/>
              <a:gd name="T97" fmla="*/ 2310 h 2310"/>
              <a:gd name="T98" fmla="*/ 4099 w 4099"/>
              <a:gd name="T99" fmla="*/ 2310 h 2310"/>
              <a:gd name="T100" fmla="*/ 4099 w 4099"/>
              <a:gd name="T101" fmla="*/ 0 h 2310"/>
              <a:gd name="T102" fmla="*/ 3009 w 4099"/>
              <a:gd name="T103"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99" h="2310">
                <a:moveTo>
                  <a:pt x="662" y="1744"/>
                </a:moveTo>
                <a:cubicBezTo>
                  <a:pt x="583" y="1558"/>
                  <a:pt x="544" y="1361"/>
                  <a:pt x="544" y="1158"/>
                </a:cubicBezTo>
                <a:cubicBezTo>
                  <a:pt x="544" y="955"/>
                  <a:pt x="583" y="758"/>
                  <a:pt x="662" y="572"/>
                </a:cubicBezTo>
                <a:cubicBezTo>
                  <a:pt x="738" y="393"/>
                  <a:pt x="846" y="232"/>
                  <a:pt x="984" y="94"/>
                </a:cubicBezTo>
                <a:cubicBezTo>
                  <a:pt x="1017" y="61"/>
                  <a:pt x="1052" y="30"/>
                  <a:pt x="1087" y="0"/>
                </a:cubicBezTo>
                <a:cubicBezTo>
                  <a:pt x="0" y="0"/>
                  <a:pt x="0" y="0"/>
                  <a:pt x="0" y="0"/>
                </a:cubicBezTo>
                <a:cubicBezTo>
                  <a:pt x="0" y="2310"/>
                  <a:pt x="0" y="2310"/>
                  <a:pt x="0" y="2310"/>
                </a:cubicBezTo>
                <a:cubicBezTo>
                  <a:pt x="1080" y="2310"/>
                  <a:pt x="1080" y="2310"/>
                  <a:pt x="1080" y="2310"/>
                </a:cubicBezTo>
                <a:cubicBezTo>
                  <a:pt x="1047" y="2282"/>
                  <a:pt x="1015" y="2253"/>
                  <a:pt x="984" y="2222"/>
                </a:cubicBezTo>
                <a:cubicBezTo>
                  <a:pt x="846" y="2084"/>
                  <a:pt x="738" y="1923"/>
                  <a:pt x="662" y="1744"/>
                </a:cubicBezTo>
                <a:close/>
                <a:moveTo>
                  <a:pt x="2447" y="0"/>
                </a:moveTo>
                <a:cubicBezTo>
                  <a:pt x="1649" y="0"/>
                  <a:pt x="1649" y="0"/>
                  <a:pt x="1649" y="0"/>
                </a:cubicBezTo>
                <a:cubicBezTo>
                  <a:pt x="1169" y="166"/>
                  <a:pt x="824" y="622"/>
                  <a:pt x="824" y="1158"/>
                </a:cubicBezTo>
                <a:cubicBezTo>
                  <a:pt x="824" y="1687"/>
                  <a:pt x="1161" y="2139"/>
                  <a:pt x="1632" y="2310"/>
                </a:cubicBezTo>
                <a:cubicBezTo>
                  <a:pt x="2465" y="2310"/>
                  <a:pt x="2465" y="2310"/>
                  <a:pt x="2465" y="2310"/>
                </a:cubicBezTo>
                <a:cubicBezTo>
                  <a:pt x="2936" y="2139"/>
                  <a:pt x="3273" y="1687"/>
                  <a:pt x="3273" y="1158"/>
                </a:cubicBezTo>
                <a:cubicBezTo>
                  <a:pt x="3273" y="622"/>
                  <a:pt x="2927" y="166"/>
                  <a:pt x="2447" y="0"/>
                </a:cubicBezTo>
                <a:close/>
                <a:moveTo>
                  <a:pt x="2048" y="1992"/>
                </a:moveTo>
                <a:cubicBezTo>
                  <a:pt x="1588" y="1992"/>
                  <a:pt x="1214" y="1618"/>
                  <a:pt x="1214" y="1158"/>
                </a:cubicBezTo>
                <a:cubicBezTo>
                  <a:pt x="1214" y="1133"/>
                  <a:pt x="1235" y="1113"/>
                  <a:pt x="1260" y="1113"/>
                </a:cubicBezTo>
                <a:cubicBezTo>
                  <a:pt x="1285" y="1113"/>
                  <a:pt x="1305" y="1133"/>
                  <a:pt x="1305" y="1158"/>
                </a:cubicBezTo>
                <a:cubicBezTo>
                  <a:pt x="1305" y="1568"/>
                  <a:pt x="1638" y="1901"/>
                  <a:pt x="2048" y="1901"/>
                </a:cubicBezTo>
                <a:cubicBezTo>
                  <a:pt x="2458" y="1901"/>
                  <a:pt x="2792" y="1568"/>
                  <a:pt x="2792" y="1158"/>
                </a:cubicBezTo>
                <a:cubicBezTo>
                  <a:pt x="2792" y="748"/>
                  <a:pt x="2458" y="415"/>
                  <a:pt x="2048" y="415"/>
                </a:cubicBezTo>
                <a:cubicBezTo>
                  <a:pt x="2023" y="415"/>
                  <a:pt x="2003" y="394"/>
                  <a:pt x="2003" y="369"/>
                </a:cubicBezTo>
                <a:cubicBezTo>
                  <a:pt x="2003" y="344"/>
                  <a:pt x="2023" y="324"/>
                  <a:pt x="2048" y="324"/>
                </a:cubicBezTo>
                <a:cubicBezTo>
                  <a:pt x="2508" y="324"/>
                  <a:pt x="2882" y="698"/>
                  <a:pt x="2882" y="1158"/>
                </a:cubicBezTo>
                <a:cubicBezTo>
                  <a:pt x="2882" y="1618"/>
                  <a:pt x="2508" y="1992"/>
                  <a:pt x="2048" y="1992"/>
                </a:cubicBezTo>
                <a:close/>
                <a:moveTo>
                  <a:pt x="3064" y="1238"/>
                </a:moveTo>
                <a:cubicBezTo>
                  <a:pt x="3020" y="1238"/>
                  <a:pt x="2984" y="1202"/>
                  <a:pt x="2984" y="1158"/>
                </a:cubicBezTo>
                <a:cubicBezTo>
                  <a:pt x="2984" y="642"/>
                  <a:pt x="2564" y="222"/>
                  <a:pt x="2048" y="222"/>
                </a:cubicBezTo>
                <a:cubicBezTo>
                  <a:pt x="1532" y="222"/>
                  <a:pt x="1112" y="642"/>
                  <a:pt x="1112" y="1158"/>
                </a:cubicBezTo>
                <a:cubicBezTo>
                  <a:pt x="1112" y="1674"/>
                  <a:pt x="1532" y="2094"/>
                  <a:pt x="2048" y="2094"/>
                </a:cubicBezTo>
                <a:cubicBezTo>
                  <a:pt x="2092" y="2094"/>
                  <a:pt x="2128" y="2130"/>
                  <a:pt x="2128" y="2174"/>
                </a:cubicBezTo>
                <a:cubicBezTo>
                  <a:pt x="2128" y="2218"/>
                  <a:pt x="2092" y="2254"/>
                  <a:pt x="2048" y="2254"/>
                </a:cubicBezTo>
                <a:cubicBezTo>
                  <a:pt x="1756" y="2254"/>
                  <a:pt x="1480" y="2140"/>
                  <a:pt x="1273" y="1933"/>
                </a:cubicBezTo>
                <a:cubicBezTo>
                  <a:pt x="1066" y="1726"/>
                  <a:pt x="952" y="1451"/>
                  <a:pt x="952" y="1158"/>
                </a:cubicBezTo>
                <a:cubicBezTo>
                  <a:pt x="952" y="865"/>
                  <a:pt x="1066" y="590"/>
                  <a:pt x="1273" y="383"/>
                </a:cubicBezTo>
                <a:cubicBezTo>
                  <a:pt x="1480" y="176"/>
                  <a:pt x="1756" y="62"/>
                  <a:pt x="2048" y="62"/>
                </a:cubicBezTo>
                <a:cubicBezTo>
                  <a:pt x="2341" y="62"/>
                  <a:pt x="2616" y="176"/>
                  <a:pt x="2823" y="383"/>
                </a:cubicBezTo>
                <a:cubicBezTo>
                  <a:pt x="3030" y="590"/>
                  <a:pt x="3144" y="865"/>
                  <a:pt x="3144" y="1158"/>
                </a:cubicBezTo>
                <a:cubicBezTo>
                  <a:pt x="3144" y="1202"/>
                  <a:pt x="3109" y="1238"/>
                  <a:pt x="3064" y="1238"/>
                </a:cubicBezTo>
                <a:close/>
                <a:moveTo>
                  <a:pt x="3009" y="0"/>
                </a:moveTo>
                <a:cubicBezTo>
                  <a:pt x="3045" y="30"/>
                  <a:pt x="3079" y="61"/>
                  <a:pt x="3112" y="94"/>
                </a:cubicBezTo>
                <a:cubicBezTo>
                  <a:pt x="3250" y="232"/>
                  <a:pt x="3359" y="393"/>
                  <a:pt x="3435" y="572"/>
                </a:cubicBezTo>
                <a:cubicBezTo>
                  <a:pt x="3513" y="758"/>
                  <a:pt x="3553" y="955"/>
                  <a:pt x="3553" y="1158"/>
                </a:cubicBezTo>
                <a:cubicBezTo>
                  <a:pt x="3553" y="1361"/>
                  <a:pt x="3513" y="1558"/>
                  <a:pt x="3435" y="1744"/>
                </a:cubicBezTo>
                <a:cubicBezTo>
                  <a:pt x="3359" y="1923"/>
                  <a:pt x="3250" y="2084"/>
                  <a:pt x="3112" y="2222"/>
                </a:cubicBezTo>
                <a:cubicBezTo>
                  <a:pt x="3081" y="2253"/>
                  <a:pt x="3050" y="2282"/>
                  <a:pt x="3017" y="2310"/>
                </a:cubicBezTo>
                <a:cubicBezTo>
                  <a:pt x="4099" y="2310"/>
                  <a:pt x="4099" y="2310"/>
                  <a:pt x="4099" y="2310"/>
                </a:cubicBezTo>
                <a:cubicBezTo>
                  <a:pt x="4099" y="0"/>
                  <a:pt x="4099" y="0"/>
                  <a:pt x="4099" y="0"/>
                </a:cubicBezTo>
                <a:lnTo>
                  <a:pt x="3009" y="0"/>
                </a:lnTo>
                <a:close/>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47" name="TextBox 46"/>
          <p:cNvSpPr txBox="1"/>
          <p:nvPr/>
        </p:nvSpPr>
        <p:spPr>
          <a:xfrm>
            <a:off x="4645483" y="3144082"/>
            <a:ext cx="2916183" cy="746358"/>
          </a:xfrm>
          <a:prstGeom prst="rect">
            <a:avLst/>
          </a:prstGeom>
          <a:noFill/>
        </p:spPr>
        <p:txBody>
          <a:bodyPr wrap="none" rtlCol="0">
            <a:spAutoFit/>
          </a:bodyPr>
          <a:lstStyle/>
          <a:p>
            <a:pPr algn="ctr"/>
            <a:r>
              <a:rPr lang="en-US" altLang="zh-CN" sz="4250" dirty="0">
                <a:solidFill>
                  <a:schemeClr val="bg1"/>
                </a:solidFill>
                <a:latin typeface="Mont Heavy DEMO" panose="00000A00000000000000" pitchFamily="50" charset="0"/>
              </a:rPr>
              <a:t>01</a:t>
            </a:r>
            <a:r>
              <a:rPr lang="zh-CN" altLang="en-US" sz="4250" dirty="0">
                <a:solidFill>
                  <a:schemeClr val="bg1"/>
                </a:solidFill>
                <a:latin typeface="Mont Heavy DEMO" panose="00000A00000000000000" pitchFamily="50" charset="0"/>
              </a:rPr>
              <a:t>市场背景</a:t>
            </a:r>
            <a:endParaRPr lang="en-US" sz="4250" dirty="0">
              <a:solidFill>
                <a:schemeClr val="bg1"/>
              </a:solidFill>
              <a:latin typeface="Mont Heavy DEMO" panose="00000A00000000000000" pitchFamily="50" charset="0"/>
            </a:endParaRPr>
          </a:p>
        </p:txBody>
      </p:sp>
      <p:grpSp>
        <p:nvGrpSpPr>
          <p:cNvPr id="51" name="Group 50"/>
          <p:cNvGrpSpPr/>
          <p:nvPr/>
        </p:nvGrpSpPr>
        <p:grpSpPr>
          <a:xfrm>
            <a:off x="5524129" y="3906551"/>
            <a:ext cx="1143743" cy="80211"/>
            <a:chOff x="5524129" y="3906551"/>
            <a:chExt cx="1143743" cy="80211"/>
          </a:xfrm>
        </p:grpSpPr>
        <p:sp>
          <p:nvSpPr>
            <p:cNvPr id="39" name="Rectangle 34"/>
            <p:cNvSpPr>
              <a:spLocks noChangeArrowheads="1"/>
            </p:cNvSpPr>
            <p:nvPr/>
          </p:nvSpPr>
          <p:spPr bwMode="auto">
            <a:xfrm>
              <a:off x="5524129" y="3906551"/>
              <a:ext cx="228749" cy="80211"/>
            </a:xfrm>
            <a:prstGeom prst="rect">
              <a:avLst/>
            </a:prstGeom>
            <a:solidFill>
              <a:schemeClr val="bg1">
                <a:alpha val="85000"/>
              </a:schemeClr>
            </a:solidFill>
            <a:ln>
              <a:noFill/>
            </a:ln>
          </p:spPr>
          <p:txBody>
            <a:bodyPr vert="horz" wrap="square" lIns="91440" tIns="45720" rIns="91440" bIns="45720" numCol="1" anchor="t" anchorCtr="0" compatLnSpc="1"/>
            <a:lstStyle/>
            <a:p>
              <a:endParaRPr lang="en-US"/>
            </a:p>
          </p:txBody>
        </p:sp>
        <p:sp>
          <p:nvSpPr>
            <p:cNvPr id="40" name="Rectangle 35"/>
            <p:cNvSpPr>
              <a:spLocks noChangeArrowheads="1"/>
            </p:cNvSpPr>
            <p:nvPr/>
          </p:nvSpPr>
          <p:spPr bwMode="auto">
            <a:xfrm>
              <a:off x="5827147" y="3906551"/>
              <a:ext cx="231719" cy="80211"/>
            </a:xfrm>
            <a:prstGeom prst="rect">
              <a:avLst/>
            </a:prstGeom>
            <a:solidFill>
              <a:schemeClr val="bg1">
                <a:alpha val="75000"/>
              </a:schemeClr>
            </a:solidFill>
            <a:ln>
              <a:noFill/>
            </a:ln>
          </p:spPr>
          <p:txBody>
            <a:bodyPr vert="horz" wrap="square" lIns="91440" tIns="45720" rIns="91440" bIns="45720" numCol="1" anchor="t" anchorCtr="0" compatLnSpc="1"/>
            <a:lstStyle/>
            <a:p>
              <a:endParaRPr lang="en-US"/>
            </a:p>
          </p:txBody>
        </p:sp>
        <p:sp>
          <p:nvSpPr>
            <p:cNvPr id="41" name="Rectangle 36"/>
            <p:cNvSpPr>
              <a:spLocks noChangeArrowheads="1"/>
            </p:cNvSpPr>
            <p:nvPr/>
          </p:nvSpPr>
          <p:spPr bwMode="auto">
            <a:xfrm>
              <a:off x="6133135" y="3906551"/>
              <a:ext cx="231719" cy="80211"/>
            </a:xfrm>
            <a:prstGeom prst="rect">
              <a:avLst/>
            </a:pr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42" name="Rectangle 37"/>
            <p:cNvSpPr>
              <a:spLocks noChangeArrowheads="1"/>
            </p:cNvSpPr>
            <p:nvPr/>
          </p:nvSpPr>
          <p:spPr bwMode="auto">
            <a:xfrm>
              <a:off x="6439123" y="3906551"/>
              <a:ext cx="228749" cy="80211"/>
            </a:xfrm>
            <a:prstGeom prst="rect">
              <a:avLst/>
            </a:prstGeom>
            <a:solidFill>
              <a:schemeClr val="bg1">
                <a:alpha val="30000"/>
              </a:schemeClr>
            </a:solidFill>
            <a:ln>
              <a:noFill/>
            </a:ln>
          </p:spPr>
          <p:txBody>
            <a:bodyPr vert="horz" wrap="square" lIns="91440" tIns="45720" rIns="91440" bIns="45720" numCol="1" anchor="t" anchorCtr="0" compatLnSpc="1"/>
            <a:lstStyle/>
            <a:p>
              <a:endParaRPr lang="en-US"/>
            </a:p>
          </p:txBody>
        </p:sp>
      </p:grpSp>
      <p:sp>
        <p:nvSpPr>
          <p:cNvPr id="44" name="Freeform 39"/>
          <p:cNvSpPr/>
          <p:nvPr/>
        </p:nvSpPr>
        <p:spPr bwMode="auto">
          <a:xfrm>
            <a:off x="4167977" y="1965158"/>
            <a:ext cx="3870901" cy="1073930"/>
          </a:xfrm>
          <a:custGeom>
            <a:avLst/>
            <a:gdLst>
              <a:gd name="T0" fmla="*/ 30 w 1302"/>
              <a:gd name="T1" fmla="*/ 250 h 361"/>
              <a:gd name="T2" fmla="*/ 254 w 1302"/>
              <a:gd name="T3" fmla="*/ 250 h 361"/>
              <a:gd name="T4" fmla="*/ 259 w 1302"/>
              <a:gd name="T5" fmla="*/ 243 h 361"/>
              <a:gd name="T6" fmla="*/ 651 w 1302"/>
              <a:gd name="T7" fmla="*/ 31 h 361"/>
              <a:gd name="T8" fmla="*/ 1043 w 1302"/>
              <a:gd name="T9" fmla="*/ 243 h 361"/>
              <a:gd name="T10" fmla="*/ 1047 w 1302"/>
              <a:gd name="T11" fmla="*/ 250 h 361"/>
              <a:gd name="T12" fmla="*/ 1272 w 1302"/>
              <a:gd name="T13" fmla="*/ 250 h 361"/>
              <a:gd name="T14" fmla="*/ 1272 w 1302"/>
              <a:gd name="T15" fmla="*/ 361 h 361"/>
              <a:gd name="T16" fmla="*/ 1302 w 1302"/>
              <a:gd name="T17" fmla="*/ 361 h 361"/>
              <a:gd name="T18" fmla="*/ 1302 w 1302"/>
              <a:gd name="T19" fmla="*/ 219 h 361"/>
              <a:gd name="T20" fmla="*/ 1064 w 1302"/>
              <a:gd name="T21" fmla="*/ 219 h 361"/>
              <a:gd name="T22" fmla="*/ 651 w 1302"/>
              <a:gd name="T23" fmla="*/ 0 h 361"/>
              <a:gd name="T24" fmla="*/ 238 w 1302"/>
              <a:gd name="T25" fmla="*/ 219 h 361"/>
              <a:gd name="T26" fmla="*/ 0 w 1302"/>
              <a:gd name="T27" fmla="*/ 219 h 361"/>
              <a:gd name="T28" fmla="*/ 0 w 1302"/>
              <a:gd name="T29" fmla="*/ 361 h 361"/>
              <a:gd name="T30" fmla="*/ 30 w 1302"/>
              <a:gd name="T31" fmla="*/ 361 h 361"/>
              <a:gd name="T32" fmla="*/ 30 w 1302"/>
              <a:gd name="T33" fmla="*/ 25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61">
                <a:moveTo>
                  <a:pt x="30" y="250"/>
                </a:moveTo>
                <a:cubicBezTo>
                  <a:pt x="254" y="250"/>
                  <a:pt x="254" y="250"/>
                  <a:pt x="254" y="250"/>
                </a:cubicBezTo>
                <a:cubicBezTo>
                  <a:pt x="259" y="243"/>
                  <a:pt x="259" y="243"/>
                  <a:pt x="259" y="243"/>
                </a:cubicBezTo>
                <a:cubicBezTo>
                  <a:pt x="346" y="110"/>
                  <a:pt x="492" y="31"/>
                  <a:pt x="651" y="31"/>
                </a:cubicBezTo>
                <a:cubicBezTo>
                  <a:pt x="809" y="31"/>
                  <a:pt x="956" y="110"/>
                  <a:pt x="1043" y="243"/>
                </a:cubicBezTo>
                <a:cubicBezTo>
                  <a:pt x="1047" y="250"/>
                  <a:pt x="1047" y="250"/>
                  <a:pt x="1047" y="250"/>
                </a:cubicBezTo>
                <a:cubicBezTo>
                  <a:pt x="1272" y="250"/>
                  <a:pt x="1272" y="250"/>
                  <a:pt x="1272" y="250"/>
                </a:cubicBezTo>
                <a:cubicBezTo>
                  <a:pt x="1272" y="361"/>
                  <a:pt x="1272" y="361"/>
                  <a:pt x="1272" y="361"/>
                </a:cubicBezTo>
                <a:cubicBezTo>
                  <a:pt x="1302" y="361"/>
                  <a:pt x="1302" y="361"/>
                  <a:pt x="1302" y="361"/>
                </a:cubicBezTo>
                <a:cubicBezTo>
                  <a:pt x="1302" y="219"/>
                  <a:pt x="1302" y="219"/>
                  <a:pt x="1302" y="219"/>
                </a:cubicBezTo>
                <a:cubicBezTo>
                  <a:pt x="1064" y="219"/>
                  <a:pt x="1064" y="219"/>
                  <a:pt x="1064" y="219"/>
                </a:cubicBezTo>
                <a:cubicBezTo>
                  <a:pt x="971" y="82"/>
                  <a:pt x="817" y="0"/>
                  <a:pt x="651" y="0"/>
                </a:cubicBezTo>
                <a:cubicBezTo>
                  <a:pt x="485" y="0"/>
                  <a:pt x="331" y="82"/>
                  <a:pt x="238" y="219"/>
                </a:cubicBezTo>
                <a:cubicBezTo>
                  <a:pt x="0" y="219"/>
                  <a:pt x="0" y="219"/>
                  <a:pt x="0" y="219"/>
                </a:cubicBezTo>
                <a:cubicBezTo>
                  <a:pt x="0" y="361"/>
                  <a:pt x="0" y="361"/>
                  <a:pt x="0" y="361"/>
                </a:cubicBezTo>
                <a:cubicBezTo>
                  <a:pt x="30" y="361"/>
                  <a:pt x="30" y="361"/>
                  <a:pt x="30" y="361"/>
                </a:cubicBezTo>
                <a:lnTo>
                  <a:pt x="30" y="25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5" name="Freeform 40"/>
          <p:cNvSpPr/>
          <p:nvPr/>
        </p:nvSpPr>
        <p:spPr bwMode="auto">
          <a:xfrm>
            <a:off x="4167977" y="3888726"/>
            <a:ext cx="3870901" cy="1044223"/>
          </a:xfrm>
          <a:custGeom>
            <a:avLst/>
            <a:gdLst>
              <a:gd name="T0" fmla="*/ 1272 w 1302"/>
              <a:gd name="T1" fmla="*/ 102 h 351"/>
              <a:gd name="T2" fmla="*/ 1047 w 1302"/>
              <a:gd name="T3" fmla="*/ 102 h 351"/>
              <a:gd name="T4" fmla="*/ 1043 w 1302"/>
              <a:gd name="T5" fmla="*/ 109 h 351"/>
              <a:gd name="T6" fmla="*/ 651 w 1302"/>
              <a:gd name="T7" fmla="*/ 321 h 351"/>
              <a:gd name="T8" fmla="*/ 259 w 1302"/>
              <a:gd name="T9" fmla="*/ 109 h 351"/>
              <a:gd name="T10" fmla="*/ 254 w 1302"/>
              <a:gd name="T11" fmla="*/ 102 h 351"/>
              <a:gd name="T12" fmla="*/ 30 w 1302"/>
              <a:gd name="T13" fmla="*/ 102 h 351"/>
              <a:gd name="T14" fmla="*/ 30 w 1302"/>
              <a:gd name="T15" fmla="*/ 0 h 351"/>
              <a:gd name="T16" fmla="*/ 0 w 1302"/>
              <a:gd name="T17" fmla="*/ 0 h 351"/>
              <a:gd name="T18" fmla="*/ 0 w 1302"/>
              <a:gd name="T19" fmla="*/ 132 h 351"/>
              <a:gd name="T20" fmla="*/ 238 w 1302"/>
              <a:gd name="T21" fmla="*/ 132 h 351"/>
              <a:gd name="T22" fmla="*/ 651 w 1302"/>
              <a:gd name="T23" fmla="*/ 351 h 351"/>
              <a:gd name="T24" fmla="*/ 1064 w 1302"/>
              <a:gd name="T25" fmla="*/ 132 h 351"/>
              <a:gd name="T26" fmla="*/ 1302 w 1302"/>
              <a:gd name="T27" fmla="*/ 132 h 351"/>
              <a:gd name="T28" fmla="*/ 1302 w 1302"/>
              <a:gd name="T29" fmla="*/ 0 h 351"/>
              <a:gd name="T30" fmla="*/ 1272 w 1302"/>
              <a:gd name="T31" fmla="*/ 0 h 351"/>
              <a:gd name="T32" fmla="*/ 1272 w 1302"/>
              <a:gd name="T33" fmla="*/ 10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51">
                <a:moveTo>
                  <a:pt x="1272" y="102"/>
                </a:moveTo>
                <a:cubicBezTo>
                  <a:pt x="1047" y="102"/>
                  <a:pt x="1047" y="102"/>
                  <a:pt x="1047" y="102"/>
                </a:cubicBezTo>
                <a:cubicBezTo>
                  <a:pt x="1043" y="109"/>
                  <a:pt x="1043" y="109"/>
                  <a:pt x="1043" y="109"/>
                </a:cubicBezTo>
                <a:cubicBezTo>
                  <a:pt x="956" y="241"/>
                  <a:pt x="809" y="321"/>
                  <a:pt x="651" y="321"/>
                </a:cubicBezTo>
                <a:cubicBezTo>
                  <a:pt x="492" y="321"/>
                  <a:pt x="346" y="241"/>
                  <a:pt x="259" y="109"/>
                </a:cubicBezTo>
                <a:cubicBezTo>
                  <a:pt x="254" y="102"/>
                  <a:pt x="254" y="102"/>
                  <a:pt x="254" y="102"/>
                </a:cubicBezTo>
                <a:cubicBezTo>
                  <a:pt x="30" y="102"/>
                  <a:pt x="30" y="102"/>
                  <a:pt x="30" y="102"/>
                </a:cubicBezTo>
                <a:cubicBezTo>
                  <a:pt x="30" y="0"/>
                  <a:pt x="30" y="0"/>
                  <a:pt x="30" y="0"/>
                </a:cubicBezTo>
                <a:cubicBezTo>
                  <a:pt x="0" y="0"/>
                  <a:pt x="0" y="0"/>
                  <a:pt x="0" y="0"/>
                </a:cubicBezTo>
                <a:cubicBezTo>
                  <a:pt x="0" y="132"/>
                  <a:pt x="0" y="132"/>
                  <a:pt x="0" y="132"/>
                </a:cubicBezTo>
                <a:cubicBezTo>
                  <a:pt x="238" y="132"/>
                  <a:pt x="238" y="132"/>
                  <a:pt x="238" y="132"/>
                </a:cubicBezTo>
                <a:cubicBezTo>
                  <a:pt x="331" y="269"/>
                  <a:pt x="485" y="351"/>
                  <a:pt x="651" y="351"/>
                </a:cubicBezTo>
                <a:cubicBezTo>
                  <a:pt x="817" y="351"/>
                  <a:pt x="971" y="269"/>
                  <a:pt x="1064" y="132"/>
                </a:cubicBezTo>
                <a:cubicBezTo>
                  <a:pt x="1302" y="132"/>
                  <a:pt x="1302" y="132"/>
                  <a:pt x="1302" y="132"/>
                </a:cubicBezTo>
                <a:cubicBezTo>
                  <a:pt x="1302" y="0"/>
                  <a:pt x="1302" y="0"/>
                  <a:pt x="1302" y="0"/>
                </a:cubicBezTo>
                <a:cubicBezTo>
                  <a:pt x="1272" y="0"/>
                  <a:pt x="1272" y="0"/>
                  <a:pt x="1272" y="0"/>
                </a:cubicBezTo>
                <a:lnTo>
                  <a:pt x="1272" y="102"/>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 name="表格 70"/>
          <p:cNvGraphicFramePr/>
          <p:nvPr>
            <p:custDataLst>
              <p:tags r:id="rId1"/>
            </p:custDataLst>
          </p:nvPr>
        </p:nvGraphicFramePr>
        <p:xfrm>
          <a:off x="582355" y="1200309"/>
          <a:ext cx="11071860" cy="4565332"/>
        </p:xfrm>
        <a:graphic>
          <a:graphicData uri="http://schemas.openxmlformats.org/drawingml/2006/table">
            <a:tbl>
              <a:tblPr firstRow="1" bandRow="1">
                <a:tableStyleId>{7DF18680-E054-41AD-8BC1-D1AEF772440D}</a:tableStyleId>
              </a:tblPr>
              <a:tblGrid>
                <a:gridCol w="934933"/>
                <a:gridCol w="874666"/>
                <a:gridCol w="1206473"/>
                <a:gridCol w="928024"/>
                <a:gridCol w="979845"/>
                <a:gridCol w="1010889"/>
                <a:gridCol w="1208545"/>
                <a:gridCol w="1090116"/>
                <a:gridCol w="1386144"/>
                <a:gridCol w="1452225"/>
              </a:tblGrid>
              <a:tr h="673712">
                <a:tc gridSpan="10">
                  <a:txBody>
                    <a:bodyPr/>
                    <a:lstStyle/>
                    <a:p>
                      <a:pPr algn="ctr" fontAlgn="ctr">
                        <a:buNone/>
                      </a:pPr>
                      <a:r>
                        <a:rPr lang="zh-CN" altLang="en-US" sz="1600" dirty="0">
                          <a:solidFill>
                            <a:schemeClr val="bg1"/>
                          </a:solidFill>
                          <a:latin typeface="思源黑体 CN Bold" panose="020B0800000000000000" pitchFamily="34" charset="-122"/>
                          <a:ea typeface="思源黑体 CN Bold" panose="020B0800000000000000" pitchFamily="34" charset="-122"/>
                          <a:sym typeface="+mn-ea"/>
                        </a:rPr>
                        <a:t>基础版、高级版和尊享版，满足不同规模企业的需求</a:t>
                      </a:r>
                      <a:endParaRPr lang="zh-CN" altLang="en-US" sz="1600" kern="0" dirty="0">
                        <a:solidFill>
                          <a:schemeClr val="bg1"/>
                        </a:solidFill>
                        <a:latin typeface="思源黑体 CN Bold" panose="020B0800000000000000" pitchFamily="34" charset="-122"/>
                        <a:ea typeface="思源黑体 CN Bold" panose="020B0800000000000000" pitchFamily="34" charset="-122"/>
                        <a:sym typeface="+mn-ea"/>
                      </a:endParaRPr>
                    </a:p>
                  </a:txBody>
                  <a:tcPr anchor="ctr">
                    <a:solidFill>
                      <a:srgbClr val="07497D"/>
                    </a:solidFill>
                  </a:tcPr>
                </a:tc>
                <a:tc hMerge="1">
                  <a:tcPr anchor="ctr"/>
                </a:tc>
                <a:tc hMerge="1">
                  <a:tcPr anchor="ctr"/>
                </a:tc>
                <a:tc hMerge="1">
                  <a:tcPr anchor="ctr"/>
                </a:tc>
                <a:tc hMerge="1">
                  <a:tcPr anchor="ctr"/>
                </a:tc>
                <a:tc hMerge="1">
                  <a:tcPr anchor="ctr">
                    <a:solidFill>
                      <a:srgbClr val="1976F5"/>
                    </a:solidFill>
                  </a:tcPr>
                </a:tc>
                <a:tc hMerge="1">
                  <a:tcPr anchor="ctr">
                    <a:solidFill>
                      <a:srgbClr val="1976F5"/>
                    </a:solidFill>
                  </a:tcPr>
                </a:tc>
                <a:tc hMerge="1">
                  <a:tcPr anchor="ctr">
                    <a:solidFill>
                      <a:srgbClr val="1976F5"/>
                    </a:solidFill>
                  </a:tcPr>
                </a:tc>
                <a:tc hMerge="1">
                  <a:tcPr anchor="ctr">
                    <a:solidFill>
                      <a:srgbClr val="1976F5"/>
                    </a:solidFill>
                  </a:tcPr>
                </a:tc>
                <a:tc hMerge="1">
                  <a:tcPr anchor="ctr">
                    <a:solidFill>
                      <a:srgbClr val="1976F5"/>
                    </a:solidFill>
                  </a:tcPr>
                </a:tc>
              </a:tr>
              <a:tr h="975021">
                <a:tc>
                  <a:txBody>
                    <a:bodyPr/>
                    <a:lstStyle/>
                    <a:p>
                      <a:pPr algn="ctr" fontAlgn="ctr">
                        <a:buNone/>
                      </a:pPr>
                      <a:r>
                        <a:rPr lang="zh-CN" altLang="en-US" sz="1400" b="1">
                          <a:solidFill>
                            <a:srgbClr val="0070C0"/>
                          </a:solidFill>
                          <a:latin typeface="思源黑体" charset="0"/>
                          <a:ea typeface="思源黑体" charset="0"/>
                        </a:rPr>
                        <a:t>产品版本及功能</a:t>
                      </a:r>
                      <a:endParaRPr lang="zh-CN" altLang="en-US" sz="1400" b="1">
                        <a:solidFill>
                          <a:srgbClr val="0070C0"/>
                        </a:solidFill>
                        <a:latin typeface="思源黑体" charset="0"/>
                        <a:ea typeface="思源黑体" charset="0"/>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品牌方管理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多渠道资金管理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门店及供应商管理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门店资金清分管理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门店对账单管理</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400" b="1">
                          <a:solidFill>
                            <a:srgbClr val="0070C0"/>
                          </a:solidFill>
                          <a:latin typeface="微软雅黑" panose="020B0503020204020204" pitchFamily="34" charset="-122"/>
                          <a:ea typeface="微软雅黑" panose="020B0503020204020204" pitchFamily="34" charset="-122"/>
                        </a:rPr>
                        <a:t>门店资金结算</a:t>
                      </a:r>
                      <a:endParaRPr lang="zh-CN" altLang="en-US" sz="14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pitchFamily="34" charset="-122"/>
                          <a:ea typeface="微软雅黑" panose="020B0503020204020204" pitchFamily="34" charset="-122"/>
                        </a:rPr>
                        <a:t>增值服务</a:t>
                      </a:r>
                      <a:endParaRPr lang="zh-CN" altLang="en-US" sz="1600" b="1">
                        <a:solidFill>
                          <a:srgbClr val="0070C0"/>
                        </a:solidFill>
                        <a:latin typeface="微软雅黑" panose="020B0503020204020204" pitchFamily="34" charset="-122"/>
                        <a:ea typeface="微软雅黑" panose="020B0503020204020204" pitchFamily="34" charset="-122"/>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pitchFamily="34" charset="-122"/>
                          <a:ea typeface="微软雅黑" panose="020B0503020204020204" pitchFamily="34" charset="-122"/>
                          <a:sym typeface="+mn-ea"/>
                        </a:rPr>
                        <a:t>定制服务</a:t>
                      </a:r>
                      <a:endParaRPr lang="zh-CN" altLang="en-US" sz="1600" b="1">
                        <a:solidFill>
                          <a:srgbClr val="0070C0"/>
                        </a:solidFill>
                        <a:latin typeface="微软雅黑" panose="020B0503020204020204" pitchFamily="34" charset="-122"/>
                        <a:ea typeface="微软雅黑" panose="020B0503020204020204" pitchFamily="34" charset="-122"/>
                        <a:sym typeface="+mn-ea"/>
                      </a:endParaRPr>
                    </a:p>
                  </a:txBody>
                  <a:tcPr anchor="ctr">
                    <a:solidFill>
                      <a:srgbClr val="EEEEEE"/>
                    </a:solidFill>
                  </a:tcPr>
                </a:tc>
                <a:tc>
                  <a:txBody>
                    <a:bodyPr/>
                    <a:lstStyle/>
                    <a:p>
                      <a:pPr algn="ctr" fontAlgn="ctr">
                        <a:buNone/>
                      </a:pPr>
                      <a:r>
                        <a:rPr lang="zh-CN" altLang="en-US" sz="1600" b="1">
                          <a:solidFill>
                            <a:srgbClr val="0070C0"/>
                          </a:solidFill>
                          <a:latin typeface="微软雅黑" panose="020B0503020204020204" pitchFamily="34" charset="-122"/>
                          <a:ea typeface="微软雅黑" panose="020B0503020204020204" pitchFamily="34" charset="-122"/>
                          <a:sym typeface="+mn-ea"/>
                        </a:rPr>
                        <a:t>定价</a:t>
                      </a:r>
                      <a:endParaRPr lang="zh-CN" altLang="en-US" sz="1600" b="1">
                        <a:solidFill>
                          <a:srgbClr val="0070C0"/>
                        </a:solidFill>
                        <a:latin typeface="微软雅黑" panose="020B0503020204020204" pitchFamily="34" charset="-122"/>
                        <a:ea typeface="微软雅黑" panose="020B0503020204020204" pitchFamily="34" charset="-122"/>
                        <a:sym typeface="+mn-ea"/>
                      </a:endParaRPr>
                    </a:p>
                  </a:txBody>
                  <a:tcPr anchor="ctr">
                    <a:solidFill>
                      <a:srgbClr val="EEEEEE"/>
                    </a:solidFill>
                  </a:tcPr>
                </a:tc>
              </a:tr>
              <a:tr h="986870">
                <a:tc>
                  <a:txBody>
                    <a:bodyPr/>
                    <a:lstStyle/>
                    <a:p>
                      <a:pPr algn="ctr" fontAlgn="ctr">
                        <a:buClrTx/>
                        <a:buSzTx/>
                        <a:buFontTx/>
                        <a:buNone/>
                      </a:pPr>
                      <a:r>
                        <a:rPr lang="zh-CN" altLang="en-US" sz="1400" b="1">
                          <a:solidFill>
                            <a:srgbClr val="0070C0"/>
                          </a:solidFill>
                          <a:latin typeface="思源黑体" charset="0"/>
                          <a:ea typeface="思源黑体" charset="0"/>
                        </a:rPr>
                        <a:t>基础版</a:t>
                      </a:r>
                      <a:endParaRPr lang="zh-CN" altLang="en-US" sz="1400" b="1">
                        <a:solidFill>
                          <a:srgbClr val="0070C0"/>
                        </a:solidFill>
                        <a:latin typeface="思源黑体" charset="0"/>
                        <a:ea typeface="思源黑体" charset="0"/>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fontAlgn="ctr">
                        <a:buNone/>
                      </a:pPr>
                      <a:endParaRPr lang="zh-CN" altLang="en-US" sz="1000"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fontAlgn="ctr">
                        <a:buNone/>
                      </a:pPr>
                      <a:endParaRPr lang="zh-CN" altLang="en-US" sz="1000"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zh-CN" altLang="en-US" sz="1600" b="1">
                          <a:solidFill>
                            <a:srgbClr val="0070C0"/>
                          </a:solidFill>
                          <a:latin typeface="思源黑体" charset="0"/>
                          <a:ea typeface="思源黑体" charset="0"/>
                          <a:sym typeface="+mn-ea"/>
                        </a:rPr>
                        <a:t>免费</a:t>
                      </a:r>
                      <a:endParaRPr lang="zh-CN" altLang="en-US" sz="1600" b="1">
                        <a:solidFill>
                          <a:srgbClr val="0070C0"/>
                        </a:solidFill>
                        <a:latin typeface="思源黑体" charset="0"/>
                        <a:ea typeface="思源黑体" charset="0"/>
                        <a:sym typeface="+mn-ea"/>
                      </a:endParaRPr>
                    </a:p>
                  </a:txBody>
                  <a:tcPr anchor="ctr">
                    <a:solidFill>
                      <a:srgbClr val="EEEEEE"/>
                    </a:solidFill>
                  </a:tcPr>
                </a:tc>
              </a:tr>
              <a:tr h="964018">
                <a:tc>
                  <a:txBody>
                    <a:bodyPr/>
                    <a:lstStyle/>
                    <a:p>
                      <a:pPr algn="ctr" fontAlgn="ctr">
                        <a:buClrTx/>
                        <a:buSzTx/>
                        <a:buFontTx/>
                        <a:buNone/>
                      </a:pPr>
                      <a:r>
                        <a:rPr lang="zh-CN" altLang="en-US" sz="1400" b="1">
                          <a:solidFill>
                            <a:srgbClr val="0070C0"/>
                          </a:solidFill>
                          <a:latin typeface="思源黑体" charset="0"/>
                          <a:ea typeface="思源黑体" charset="0"/>
                          <a:sym typeface="+mn-ea"/>
                        </a:rPr>
                        <a:t>高级版</a:t>
                      </a:r>
                      <a:endParaRPr lang="zh-CN" altLang="en-US" sz="1400" b="1">
                        <a:solidFill>
                          <a:srgbClr val="0070C0"/>
                        </a:solidFill>
                        <a:latin typeface="思源黑体" charset="0"/>
                        <a:ea typeface="思源黑体" charset="0"/>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endParaRPr lang="zh-CN" altLang="en-US" sz="1000"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zh-CN" altLang="en-US" sz="1600" b="1">
                          <a:solidFill>
                            <a:srgbClr val="0070C0"/>
                          </a:solidFill>
                          <a:latin typeface="思源黑体" charset="0"/>
                          <a:ea typeface="思源黑体" charset="0"/>
                          <a:sym typeface="+mn-ea"/>
                        </a:rPr>
                        <a:t>5000元/年/户</a:t>
                      </a:r>
                      <a:endParaRPr lang="zh-CN" altLang="en-US" sz="1600" b="1">
                        <a:solidFill>
                          <a:srgbClr val="0070C0"/>
                        </a:solidFill>
                        <a:latin typeface="思源黑体" charset="0"/>
                        <a:ea typeface="思源黑体" charset="0"/>
                        <a:sym typeface="+mn-ea"/>
                      </a:endParaRPr>
                    </a:p>
                  </a:txBody>
                  <a:tcPr anchor="ctr">
                    <a:solidFill>
                      <a:srgbClr val="EEEEEE"/>
                    </a:solidFill>
                  </a:tcPr>
                </a:tc>
              </a:tr>
              <a:tr h="965711">
                <a:tc>
                  <a:txBody>
                    <a:bodyPr/>
                    <a:lstStyle/>
                    <a:p>
                      <a:pPr algn="ctr" fontAlgn="ctr">
                        <a:buClrTx/>
                        <a:buSzTx/>
                        <a:buFontTx/>
                        <a:buNone/>
                      </a:pPr>
                      <a:r>
                        <a:rPr lang="zh-CN" altLang="en-US" sz="1400" b="1">
                          <a:solidFill>
                            <a:srgbClr val="0070C0"/>
                          </a:solidFill>
                          <a:latin typeface="思源黑体" charset="0"/>
                          <a:ea typeface="思源黑体" charset="0"/>
                          <a:sym typeface="+mn-ea"/>
                        </a:rPr>
                        <a:t>尊享版</a:t>
                      </a:r>
                      <a:endParaRPr lang="zh-CN" altLang="en-US" sz="1400" b="1">
                        <a:solidFill>
                          <a:srgbClr val="0070C0"/>
                        </a:solidFill>
                        <a:latin typeface="思源黑体" charset="0"/>
                        <a:ea typeface="思源黑体" charset="0"/>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None/>
                      </a:pPr>
                      <a:r>
                        <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0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400" b="1" kern="0" dirty="0">
                        <a:solidFill>
                          <a:srgbClr val="0070C0">
                            <a:alpha val="100000"/>
                          </a:srgb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anchor="ctr">
                    <a:solidFill>
                      <a:srgbClr val="EEEEEE"/>
                    </a:solidFill>
                  </a:tcPr>
                </a:tc>
                <a:tc>
                  <a:txBody>
                    <a:bodyPr/>
                    <a:lstStyle/>
                    <a:p>
                      <a:pPr algn="ctr" fontAlgn="ctr">
                        <a:buClrTx/>
                        <a:buSzTx/>
                        <a:buFontTx/>
                        <a:buNone/>
                      </a:pPr>
                      <a:r>
                        <a:rPr lang="zh-CN" altLang="en-US" sz="1600" b="1" dirty="0">
                          <a:solidFill>
                            <a:srgbClr val="0070C0"/>
                          </a:solidFill>
                          <a:latin typeface="思源黑体" charset="0"/>
                          <a:ea typeface="思源黑体" charset="0"/>
                          <a:sym typeface="+mn-ea"/>
                        </a:rPr>
                        <a:t>一户一议</a:t>
                      </a:r>
                      <a:endParaRPr lang="zh-CN" altLang="en-US" sz="1600" b="1" dirty="0">
                        <a:solidFill>
                          <a:srgbClr val="0070C0"/>
                        </a:solidFill>
                        <a:latin typeface="思源黑体" charset="0"/>
                        <a:ea typeface="思源黑体" charset="0"/>
                        <a:sym typeface="+mn-ea"/>
                      </a:endParaRPr>
                    </a:p>
                  </a:txBody>
                  <a:tcPr anchor="ctr">
                    <a:solidFill>
                      <a:srgbClr val="EEEEEE"/>
                    </a:solidFill>
                  </a:tcPr>
                </a:tc>
              </a:tr>
            </a:tbl>
          </a:graphicData>
        </a:graphic>
      </p:graphicFrame>
      <p:sp>
        <p:nvSpPr>
          <p:cNvPr id="5" name="矩形 4"/>
          <p:cNvSpPr/>
          <p:nvPr/>
        </p:nvSpPr>
        <p:spPr>
          <a:xfrm>
            <a:off x="705458" y="5903159"/>
            <a:ext cx="8729487" cy="1384995"/>
          </a:xfrm>
          <a:prstGeom prst="rect">
            <a:avLst/>
          </a:prstGeom>
        </p:spPr>
        <p:txBody>
          <a:bodyPr wrap="square" anchor="ctr">
            <a:spAutoFit/>
          </a:bodyPr>
          <a:lstStyle/>
          <a:p>
            <a:pPr marL="285750" indent="-285750">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本产品对分公司的不计成本，系统费收入</a:t>
            </a:r>
            <a:r>
              <a:rPr lang="en-US" altLang="zh-CN" sz="1400" dirty="0">
                <a:latin typeface="微软雅黑" panose="020B0503020204020204" pitchFamily="34" charset="-122"/>
                <a:ea typeface="微软雅黑" panose="020B0503020204020204" pitchFamily="34" charset="-122"/>
              </a:rPr>
              <a:t>100%</a:t>
            </a:r>
            <a:r>
              <a:rPr lang="zh-CN" altLang="en-US" sz="1400" dirty="0">
                <a:latin typeface="微软雅黑" panose="020B0503020204020204" pitchFamily="34" charset="-122"/>
                <a:ea typeface="微软雅黑" panose="020B0503020204020204" pitchFamily="34" charset="-122"/>
              </a:rPr>
              <a:t>归分公司；</a:t>
            </a:r>
            <a:endParaRPr lang="zh-CN" altLang="en-US" sz="1400" dirty="0">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分公司收入组成</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收单手续费</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系统服务费</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技术服务费（部分银行提供，如中信）</a:t>
            </a:r>
            <a:endParaRPr lang="zh-CN" altLang="en-US" sz="1400" dirty="0">
              <a:latin typeface="微软雅黑" panose="020B0503020204020204" pitchFamily="34" charset="-122"/>
              <a:ea typeface="微软雅黑" panose="020B0503020204020204" pitchFamily="34" charset="-122"/>
            </a:endParaRPr>
          </a:p>
          <a:p>
            <a:pPr marL="285750" indent="-285750" eaLnBrk="1" fontAlgn="auto" hangingPunct="1">
              <a:lnSpc>
                <a:spcPct val="150000"/>
              </a:lnSpc>
              <a:spcBef>
                <a:spcPts val="0"/>
              </a:spcBef>
              <a:spcAft>
                <a:spcPts val="0"/>
              </a:spcAft>
              <a:buFont typeface="Wingdings" panose="05000000000000000000" pitchFamily="2" charset="2"/>
              <a:buChar char="u"/>
            </a:pPr>
            <a:endParaRPr lang="zh-CN" altLang="en-US" sz="1400" dirty="0">
              <a:latin typeface="微软雅黑" panose="020B0503020204020204" pitchFamily="34" charset="-122"/>
              <a:ea typeface="微软雅黑" panose="020B0503020204020204" pitchFamily="34" charset="-122"/>
            </a:endParaRPr>
          </a:p>
          <a:p>
            <a:pPr marL="227330" indent="-227330" eaLnBrk="1" fontAlgn="auto" hangingPunct="1">
              <a:lnSpc>
                <a:spcPct val="150000"/>
              </a:lnSpc>
              <a:spcBef>
                <a:spcPts val="0"/>
              </a:spcBef>
              <a:spcAft>
                <a:spcPts val="0"/>
              </a:spcAft>
              <a:buFont typeface="Wingdings" panose="05000000000000000000" pitchFamily="2" charset="2"/>
              <a:buChar char="ü"/>
            </a:pP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金小满定价</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79" b="179"/>
          <a:stretch>
            <a:fillRect/>
          </a:stretch>
        </p:blipFill>
        <p:spPr/>
      </p:pic>
      <p:sp>
        <p:nvSpPr>
          <p:cNvPr id="37" name="Freeform 32"/>
          <p:cNvSpPr>
            <a:spLocks noEditPoints="1"/>
          </p:cNvSpPr>
          <p:nvPr/>
        </p:nvSpPr>
        <p:spPr bwMode="auto">
          <a:xfrm>
            <a:off x="-34163" y="0"/>
            <a:ext cx="12186058" cy="6877311"/>
          </a:xfrm>
          <a:custGeom>
            <a:avLst/>
            <a:gdLst>
              <a:gd name="T0" fmla="*/ 662 w 4099"/>
              <a:gd name="T1" fmla="*/ 1744 h 2310"/>
              <a:gd name="T2" fmla="*/ 544 w 4099"/>
              <a:gd name="T3" fmla="*/ 1158 h 2310"/>
              <a:gd name="T4" fmla="*/ 662 w 4099"/>
              <a:gd name="T5" fmla="*/ 572 h 2310"/>
              <a:gd name="T6" fmla="*/ 984 w 4099"/>
              <a:gd name="T7" fmla="*/ 94 h 2310"/>
              <a:gd name="T8" fmla="*/ 1087 w 4099"/>
              <a:gd name="T9" fmla="*/ 0 h 2310"/>
              <a:gd name="T10" fmla="*/ 0 w 4099"/>
              <a:gd name="T11" fmla="*/ 0 h 2310"/>
              <a:gd name="T12" fmla="*/ 0 w 4099"/>
              <a:gd name="T13" fmla="*/ 2310 h 2310"/>
              <a:gd name="T14" fmla="*/ 1080 w 4099"/>
              <a:gd name="T15" fmla="*/ 2310 h 2310"/>
              <a:gd name="T16" fmla="*/ 984 w 4099"/>
              <a:gd name="T17" fmla="*/ 2222 h 2310"/>
              <a:gd name="T18" fmla="*/ 662 w 4099"/>
              <a:gd name="T19" fmla="*/ 1744 h 2310"/>
              <a:gd name="T20" fmla="*/ 2447 w 4099"/>
              <a:gd name="T21" fmla="*/ 0 h 2310"/>
              <a:gd name="T22" fmla="*/ 1649 w 4099"/>
              <a:gd name="T23" fmla="*/ 0 h 2310"/>
              <a:gd name="T24" fmla="*/ 824 w 4099"/>
              <a:gd name="T25" fmla="*/ 1158 h 2310"/>
              <a:gd name="T26" fmla="*/ 1632 w 4099"/>
              <a:gd name="T27" fmla="*/ 2310 h 2310"/>
              <a:gd name="T28" fmla="*/ 2465 w 4099"/>
              <a:gd name="T29" fmla="*/ 2310 h 2310"/>
              <a:gd name="T30" fmla="*/ 3273 w 4099"/>
              <a:gd name="T31" fmla="*/ 1158 h 2310"/>
              <a:gd name="T32" fmla="*/ 2447 w 4099"/>
              <a:gd name="T33" fmla="*/ 0 h 2310"/>
              <a:gd name="T34" fmla="*/ 2048 w 4099"/>
              <a:gd name="T35" fmla="*/ 1992 h 2310"/>
              <a:gd name="T36" fmla="*/ 1214 w 4099"/>
              <a:gd name="T37" fmla="*/ 1158 h 2310"/>
              <a:gd name="T38" fmla="*/ 1260 w 4099"/>
              <a:gd name="T39" fmla="*/ 1113 h 2310"/>
              <a:gd name="T40" fmla="*/ 1305 w 4099"/>
              <a:gd name="T41" fmla="*/ 1158 h 2310"/>
              <a:gd name="T42" fmla="*/ 2048 w 4099"/>
              <a:gd name="T43" fmla="*/ 1901 h 2310"/>
              <a:gd name="T44" fmla="*/ 2792 w 4099"/>
              <a:gd name="T45" fmla="*/ 1158 h 2310"/>
              <a:gd name="T46" fmla="*/ 2048 w 4099"/>
              <a:gd name="T47" fmla="*/ 415 h 2310"/>
              <a:gd name="T48" fmla="*/ 2003 w 4099"/>
              <a:gd name="T49" fmla="*/ 369 h 2310"/>
              <a:gd name="T50" fmla="*/ 2048 w 4099"/>
              <a:gd name="T51" fmla="*/ 324 h 2310"/>
              <a:gd name="T52" fmla="*/ 2882 w 4099"/>
              <a:gd name="T53" fmla="*/ 1158 h 2310"/>
              <a:gd name="T54" fmla="*/ 2048 w 4099"/>
              <a:gd name="T55" fmla="*/ 1992 h 2310"/>
              <a:gd name="T56" fmla="*/ 3064 w 4099"/>
              <a:gd name="T57" fmla="*/ 1238 h 2310"/>
              <a:gd name="T58" fmla="*/ 2984 w 4099"/>
              <a:gd name="T59" fmla="*/ 1158 h 2310"/>
              <a:gd name="T60" fmla="*/ 2048 w 4099"/>
              <a:gd name="T61" fmla="*/ 222 h 2310"/>
              <a:gd name="T62" fmla="*/ 1112 w 4099"/>
              <a:gd name="T63" fmla="*/ 1158 h 2310"/>
              <a:gd name="T64" fmla="*/ 2048 w 4099"/>
              <a:gd name="T65" fmla="*/ 2094 h 2310"/>
              <a:gd name="T66" fmla="*/ 2128 w 4099"/>
              <a:gd name="T67" fmla="*/ 2174 h 2310"/>
              <a:gd name="T68" fmla="*/ 2048 w 4099"/>
              <a:gd name="T69" fmla="*/ 2254 h 2310"/>
              <a:gd name="T70" fmla="*/ 1273 w 4099"/>
              <a:gd name="T71" fmla="*/ 1933 h 2310"/>
              <a:gd name="T72" fmla="*/ 952 w 4099"/>
              <a:gd name="T73" fmla="*/ 1158 h 2310"/>
              <a:gd name="T74" fmla="*/ 1273 w 4099"/>
              <a:gd name="T75" fmla="*/ 383 h 2310"/>
              <a:gd name="T76" fmla="*/ 2048 w 4099"/>
              <a:gd name="T77" fmla="*/ 62 h 2310"/>
              <a:gd name="T78" fmla="*/ 2823 w 4099"/>
              <a:gd name="T79" fmla="*/ 383 h 2310"/>
              <a:gd name="T80" fmla="*/ 3144 w 4099"/>
              <a:gd name="T81" fmla="*/ 1158 h 2310"/>
              <a:gd name="T82" fmla="*/ 3064 w 4099"/>
              <a:gd name="T83" fmla="*/ 1238 h 2310"/>
              <a:gd name="T84" fmla="*/ 3009 w 4099"/>
              <a:gd name="T85" fmla="*/ 0 h 2310"/>
              <a:gd name="T86" fmla="*/ 3112 w 4099"/>
              <a:gd name="T87" fmla="*/ 94 h 2310"/>
              <a:gd name="T88" fmla="*/ 3435 w 4099"/>
              <a:gd name="T89" fmla="*/ 572 h 2310"/>
              <a:gd name="T90" fmla="*/ 3553 w 4099"/>
              <a:gd name="T91" fmla="*/ 1158 h 2310"/>
              <a:gd name="T92" fmla="*/ 3435 w 4099"/>
              <a:gd name="T93" fmla="*/ 1744 h 2310"/>
              <a:gd name="T94" fmla="*/ 3112 w 4099"/>
              <a:gd name="T95" fmla="*/ 2222 h 2310"/>
              <a:gd name="T96" fmla="*/ 3017 w 4099"/>
              <a:gd name="T97" fmla="*/ 2310 h 2310"/>
              <a:gd name="T98" fmla="*/ 4099 w 4099"/>
              <a:gd name="T99" fmla="*/ 2310 h 2310"/>
              <a:gd name="T100" fmla="*/ 4099 w 4099"/>
              <a:gd name="T101" fmla="*/ 0 h 2310"/>
              <a:gd name="T102" fmla="*/ 3009 w 4099"/>
              <a:gd name="T103"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99" h="2310">
                <a:moveTo>
                  <a:pt x="662" y="1744"/>
                </a:moveTo>
                <a:cubicBezTo>
                  <a:pt x="583" y="1558"/>
                  <a:pt x="544" y="1361"/>
                  <a:pt x="544" y="1158"/>
                </a:cubicBezTo>
                <a:cubicBezTo>
                  <a:pt x="544" y="955"/>
                  <a:pt x="583" y="758"/>
                  <a:pt x="662" y="572"/>
                </a:cubicBezTo>
                <a:cubicBezTo>
                  <a:pt x="738" y="393"/>
                  <a:pt x="846" y="232"/>
                  <a:pt x="984" y="94"/>
                </a:cubicBezTo>
                <a:cubicBezTo>
                  <a:pt x="1017" y="61"/>
                  <a:pt x="1052" y="30"/>
                  <a:pt x="1087" y="0"/>
                </a:cubicBezTo>
                <a:cubicBezTo>
                  <a:pt x="0" y="0"/>
                  <a:pt x="0" y="0"/>
                  <a:pt x="0" y="0"/>
                </a:cubicBezTo>
                <a:cubicBezTo>
                  <a:pt x="0" y="2310"/>
                  <a:pt x="0" y="2310"/>
                  <a:pt x="0" y="2310"/>
                </a:cubicBezTo>
                <a:cubicBezTo>
                  <a:pt x="1080" y="2310"/>
                  <a:pt x="1080" y="2310"/>
                  <a:pt x="1080" y="2310"/>
                </a:cubicBezTo>
                <a:cubicBezTo>
                  <a:pt x="1047" y="2282"/>
                  <a:pt x="1015" y="2253"/>
                  <a:pt x="984" y="2222"/>
                </a:cubicBezTo>
                <a:cubicBezTo>
                  <a:pt x="846" y="2084"/>
                  <a:pt x="738" y="1923"/>
                  <a:pt x="662" y="1744"/>
                </a:cubicBezTo>
                <a:close/>
                <a:moveTo>
                  <a:pt x="2447" y="0"/>
                </a:moveTo>
                <a:cubicBezTo>
                  <a:pt x="1649" y="0"/>
                  <a:pt x="1649" y="0"/>
                  <a:pt x="1649" y="0"/>
                </a:cubicBezTo>
                <a:cubicBezTo>
                  <a:pt x="1169" y="166"/>
                  <a:pt x="824" y="622"/>
                  <a:pt x="824" y="1158"/>
                </a:cubicBezTo>
                <a:cubicBezTo>
                  <a:pt x="824" y="1687"/>
                  <a:pt x="1161" y="2139"/>
                  <a:pt x="1632" y="2310"/>
                </a:cubicBezTo>
                <a:cubicBezTo>
                  <a:pt x="2465" y="2310"/>
                  <a:pt x="2465" y="2310"/>
                  <a:pt x="2465" y="2310"/>
                </a:cubicBezTo>
                <a:cubicBezTo>
                  <a:pt x="2936" y="2139"/>
                  <a:pt x="3273" y="1687"/>
                  <a:pt x="3273" y="1158"/>
                </a:cubicBezTo>
                <a:cubicBezTo>
                  <a:pt x="3273" y="622"/>
                  <a:pt x="2927" y="166"/>
                  <a:pt x="2447" y="0"/>
                </a:cubicBezTo>
                <a:close/>
                <a:moveTo>
                  <a:pt x="2048" y="1992"/>
                </a:moveTo>
                <a:cubicBezTo>
                  <a:pt x="1588" y="1992"/>
                  <a:pt x="1214" y="1618"/>
                  <a:pt x="1214" y="1158"/>
                </a:cubicBezTo>
                <a:cubicBezTo>
                  <a:pt x="1214" y="1133"/>
                  <a:pt x="1235" y="1113"/>
                  <a:pt x="1260" y="1113"/>
                </a:cubicBezTo>
                <a:cubicBezTo>
                  <a:pt x="1285" y="1113"/>
                  <a:pt x="1305" y="1133"/>
                  <a:pt x="1305" y="1158"/>
                </a:cubicBezTo>
                <a:cubicBezTo>
                  <a:pt x="1305" y="1568"/>
                  <a:pt x="1638" y="1901"/>
                  <a:pt x="2048" y="1901"/>
                </a:cubicBezTo>
                <a:cubicBezTo>
                  <a:pt x="2458" y="1901"/>
                  <a:pt x="2792" y="1568"/>
                  <a:pt x="2792" y="1158"/>
                </a:cubicBezTo>
                <a:cubicBezTo>
                  <a:pt x="2792" y="748"/>
                  <a:pt x="2458" y="415"/>
                  <a:pt x="2048" y="415"/>
                </a:cubicBezTo>
                <a:cubicBezTo>
                  <a:pt x="2023" y="415"/>
                  <a:pt x="2003" y="394"/>
                  <a:pt x="2003" y="369"/>
                </a:cubicBezTo>
                <a:cubicBezTo>
                  <a:pt x="2003" y="344"/>
                  <a:pt x="2023" y="324"/>
                  <a:pt x="2048" y="324"/>
                </a:cubicBezTo>
                <a:cubicBezTo>
                  <a:pt x="2508" y="324"/>
                  <a:pt x="2882" y="698"/>
                  <a:pt x="2882" y="1158"/>
                </a:cubicBezTo>
                <a:cubicBezTo>
                  <a:pt x="2882" y="1618"/>
                  <a:pt x="2508" y="1992"/>
                  <a:pt x="2048" y="1992"/>
                </a:cubicBezTo>
                <a:close/>
                <a:moveTo>
                  <a:pt x="3064" y="1238"/>
                </a:moveTo>
                <a:cubicBezTo>
                  <a:pt x="3020" y="1238"/>
                  <a:pt x="2984" y="1202"/>
                  <a:pt x="2984" y="1158"/>
                </a:cubicBezTo>
                <a:cubicBezTo>
                  <a:pt x="2984" y="642"/>
                  <a:pt x="2564" y="222"/>
                  <a:pt x="2048" y="222"/>
                </a:cubicBezTo>
                <a:cubicBezTo>
                  <a:pt x="1532" y="222"/>
                  <a:pt x="1112" y="642"/>
                  <a:pt x="1112" y="1158"/>
                </a:cubicBezTo>
                <a:cubicBezTo>
                  <a:pt x="1112" y="1674"/>
                  <a:pt x="1532" y="2094"/>
                  <a:pt x="2048" y="2094"/>
                </a:cubicBezTo>
                <a:cubicBezTo>
                  <a:pt x="2092" y="2094"/>
                  <a:pt x="2128" y="2130"/>
                  <a:pt x="2128" y="2174"/>
                </a:cubicBezTo>
                <a:cubicBezTo>
                  <a:pt x="2128" y="2218"/>
                  <a:pt x="2092" y="2254"/>
                  <a:pt x="2048" y="2254"/>
                </a:cubicBezTo>
                <a:cubicBezTo>
                  <a:pt x="1756" y="2254"/>
                  <a:pt x="1480" y="2140"/>
                  <a:pt x="1273" y="1933"/>
                </a:cubicBezTo>
                <a:cubicBezTo>
                  <a:pt x="1066" y="1726"/>
                  <a:pt x="952" y="1451"/>
                  <a:pt x="952" y="1158"/>
                </a:cubicBezTo>
                <a:cubicBezTo>
                  <a:pt x="952" y="865"/>
                  <a:pt x="1066" y="590"/>
                  <a:pt x="1273" y="383"/>
                </a:cubicBezTo>
                <a:cubicBezTo>
                  <a:pt x="1480" y="176"/>
                  <a:pt x="1756" y="62"/>
                  <a:pt x="2048" y="62"/>
                </a:cubicBezTo>
                <a:cubicBezTo>
                  <a:pt x="2341" y="62"/>
                  <a:pt x="2616" y="176"/>
                  <a:pt x="2823" y="383"/>
                </a:cubicBezTo>
                <a:cubicBezTo>
                  <a:pt x="3030" y="590"/>
                  <a:pt x="3144" y="865"/>
                  <a:pt x="3144" y="1158"/>
                </a:cubicBezTo>
                <a:cubicBezTo>
                  <a:pt x="3144" y="1202"/>
                  <a:pt x="3109" y="1238"/>
                  <a:pt x="3064" y="1238"/>
                </a:cubicBezTo>
                <a:close/>
                <a:moveTo>
                  <a:pt x="3009" y="0"/>
                </a:moveTo>
                <a:cubicBezTo>
                  <a:pt x="3045" y="30"/>
                  <a:pt x="3079" y="61"/>
                  <a:pt x="3112" y="94"/>
                </a:cubicBezTo>
                <a:cubicBezTo>
                  <a:pt x="3250" y="232"/>
                  <a:pt x="3359" y="393"/>
                  <a:pt x="3435" y="572"/>
                </a:cubicBezTo>
                <a:cubicBezTo>
                  <a:pt x="3513" y="758"/>
                  <a:pt x="3553" y="955"/>
                  <a:pt x="3553" y="1158"/>
                </a:cubicBezTo>
                <a:cubicBezTo>
                  <a:pt x="3553" y="1361"/>
                  <a:pt x="3513" y="1558"/>
                  <a:pt x="3435" y="1744"/>
                </a:cubicBezTo>
                <a:cubicBezTo>
                  <a:pt x="3359" y="1923"/>
                  <a:pt x="3250" y="2084"/>
                  <a:pt x="3112" y="2222"/>
                </a:cubicBezTo>
                <a:cubicBezTo>
                  <a:pt x="3081" y="2253"/>
                  <a:pt x="3050" y="2282"/>
                  <a:pt x="3017" y="2310"/>
                </a:cubicBezTo>
                <a:cubicBezTo>
                  <a:pt x="4099" y="2310"/>
                  <a:pt x="4099" y="2310"/>
                  <a:pt x="4099" y="2310"/>
                </a:cubicBezTo>
                <a:cubicBezTo>
                  <a:pt x="4099" y="0"/>
                  <a:pt x="4099" y="0"/>
                  <a:pt x="4099" y="0"/>
                </a:cubicBezTo>
                <a:lnTo>
                  <a:pt x="3009" y="0"/>
                </a:lnTo>
                <a:close/>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47" name="TextBox 46"/>
          <p:cNvSpPr txBox="1"/>
          <p:nvPr/>
        </p:nvSpPr>
        <p:spPr>
          <a:xfrm>
            <a:off x="4583763" y="3144082"/>
            <a:ext cx="3039615" cy="746358"/>
          </a:xfrm>
          <a:prstGeom prst="rect">
            <a:avLst/>
          </a:prstGeom>
          <a:noFill/>
        </p:spPr>
        <p:txBody>
          <a:bodyPr wrap="none" rtlCol="0">
            <a:spAutoFit/>
          </a:bodyPr>
          <a:lstStyle/>
          <a:p>
            <a:pPr algn="ctr"/>
            <a:r>
              <a:rPr lang="en-US" altLang="zh-CN" sz="4250" dirty="0">
                <a:solidFill>
                  <a:schemeClr val="bg1"/>
                </a:solidFill>
                <a:latin typeface="Mont Heavy DEMO" panose="00000A00000000000000" pitchFamily="50" charset="0"/>
              </a:rPr>
              <a:t>04</a:t>
            </a:r>
            <a:r>
              <a:rPr lang="zh-CN" altLang="en-US" sz="4250" dirty="0">
                <a:solidFill>
                  <a:schemeClr val="bg1"/>
                </a:solidFill>
                <a:latin typeface="Mont Heavy DEMO" panose="00000A00000000000000" pitchFamily="50" charset="0"/>
              </a:rPr>
              <a:t> 使用</a:t>
            </a:r>
            <a:r>
              <a:rPr lang="en-US" sz="4250" dirty="0" err="1">
                <a:solidFill>
                  <a:schemeClr val="bg1"/>
                </a:solidFill>
                <a:latin typeface="Mont Heavy DEMO" panose="00000A00000000000000" pitchFamily="50" charset="0"/>
              </a:rPr>
              <a:t>流程</a:t>
            </a:r>
            <a:endParaRPr lang="en-US" sz="4250" dirty="0">
              <a:solidFill>
                <a:schemeClr val="bg1"/>
              </a:solidFill>
              <a:latin typeface="Mont Heavy DEMO" panose="00000A00000000000000" pitchFamily="50" charset="0"/>
            </a:endParaRPr>
          </a:p>
        </p:txBody>
      </p:sp>
      <p:grpSp>
        <p:nvGrpSpPr>
          <p:cNvPr id="51" name="Group 50"/>
          <p:cNvGrpSpPr/>
          <p:nvPr/>
        </p:nvGrpSpPr>
        <p:grpSpPr>
          <a:xfrm>
            <a:off x="5524129" y="3906551"/>
            <a:ext cx="1143743" cy="80211"/>
            <a:chOff x="5524129" y="3906551"/>
            <a:chExt cx="1143743" cy="80211"/>
          </a:xfrm>
        </p:grpSpPr>
        <p:sp>
          <p:nvSpPr>
            <p:cNvPr id="39" name="Rectangle 34"/>
            <p:cNvSpPr>
              <a:spLocks noChangeArrowheads="1"/>
            </p:cNvSpPr>
            <p:nvPr/>
          </p:nvSpPr>
          <p:spPr bwMode="auto">
            <a:xfrm>
              <a:off x="5524129" y="3906551"/>
              <a:ext cx="228749" cy="80211"/>
            </a:xfrm>
            <a:prstGeom prst="rect">
              <a:avLst/>
            </a:prstGeom>
            <a:solidFill>
              <a:schemeClr val="bg1">
                <a:alpha val="85000"/>
              </a:schemeClr>
            </a:solidFill>
            <a:ln>
              <a:noFill/>
            </a:ln>
          </p:spPr>
          <p:txBody>
            <a:bodyPr vert="horz" wrap="square" lIns="91440" tIns="45720" rIns="91440" bIns="45720" numCol="1" anchor="t" anchorCtr="0" compatLnSpc="1"/>
            <a:lstStyle/>
            <a:p>
              <a:endParaRPr lang="en-US"/>
            </a:p>
          </p:txBody>
        </p:sp>
        <p:sp>
          <p:nvSpPr>
            <p:cNvPr id="40" name="Rectangle 35"/>
            <p:cNvSpPr>
              <a:spLocks noChangeArrowheads="1"/>
            </p:cNvSpPr>
            <p:nvPr/>
          </p:nvSpPr>
          <p:spPr bwMode="auto">
            <a:xfrm>
              <a:off x="5827147" y="3906551"/>
              <a:ext cx="231719" cy="80211"/>
            </a:xfrm>
            <a:prstGeom prst="rect">
              <a:avLst/>
            </a:prstGeom>
            <a:solidFill>
              <a:schemeClr val="bg1">
                <a:alpha val="75000"/>
              </a:schemeClr>
            </a:solidFill>
            <a:ln>
              <a:noFill/>
            </a:ln>
          </p:spPr>
          <p:txBody>
            <a:bodyPr vert="horz" wrap="square" lIns="91440" tIns="45720" rIns="91440" bIns="45720" numCol="1" anchor="t" anchorCtr="0" compatLnSpc="1"/>
            <a:lstStyle/>
            <a:p>
              <a:endParaRPr lang="en-US"/>
            </a:p>
          </p:txBody>
        </p:sp>
        <p:sp>
          <p:nvSpPr>
            <p:cNvPr id="41" name="Rectangle 36"/>
            <p:cNvSpPr>
              <a:spLocks noChangeArrowheads="1"/>
            </p:cNvSpPr>
            <p:nvPr/>
          </p:nvSpPr>
          <p:spPr bwMode="auto">
            <a:xfrm>
              <a:off x="6133135" y="3906551"/>
              <a:ext cx="231719" cy="80211"/>
            </a:xfrm>
            <a:prstGeom prst="rect">
              <a:avLst/>
            </a:pr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42" name="Rectangle 37"/>
            <p:cNvSpPr>
              <a:spLocks noChangeArrowheads="1"/>
            </p:cNvSpPr>
            <p:nvPr/>
          </p:nvSpPr>
          <p:spPr bwMode="auto">
            <a:xfrm>
              <a:off x="6439123" y="3906551"/>
              <a:ext cx="228749" cy="80211"/>
            </a:xfrm>
            <a:prstGeom prst="rect">
              <a:avLst/>
            </a:prstGeom>
            <a:solidFill>
              <a:schemeClr val="bg1">
                <a:alpha val="30000"/>
              </a:schemeClr>
            </a:solidFill>
            <a:ln>
              <a:noFill/>
            </a:ln>
          </p:spPr>
          <p:txBody>
            <a:bodyPr vert="horz" wrap="square" lIns="91440" tIns="45720" rIns="91440" bIns="45720" numCol="1" anchor="t" anchorCtr="0" compatLnSpc="1"/>
            <a:lstStyle/>
            <a:p>
              <a:endParaRPr lang="en-US"/>
            </a:p>
          </p:txBody>
        </p:sp>
      </p:grpSp>
      <p:sp>
        <p:nvSpPr>
          <p:cNvPr id="44" name="Freeform 39"/>
          <p:cNvSpPr/>
          <p:nvPr/>
        </p:nvSpPr>
        <p:spPr bwMode="auto">
          <a:xfrm>
            <a:off x="4167977" y="1965158"/>
            <a:ext cx="3870901" cy="1073930"/>
          </a:xfrm>
          <a:custGeom>
            <a:avLst/>
            <a:gdLst>
              <a:gd name="T0" fmla="*/ 30 w 1302"/>
              <a:gd name="T1" fmla="*/ 250 h 361"/>
              <a:gd name="T2" fmla="*/ 254 w 1302"/>
              <a:gd name="T3" fmla="*/ 250 h 361"/>
              <a:gd name="T4" fmla="*/ 259 w 1302"/>
              <a:gd name="T5" fmla="*/ 243 h 361"/>
              <a:gd name="T6" fmla="*/ 651 w 1302"/>
              <a:gd name="T7" fmla="*/ 31 h 361"/>
              <a:gd name="T8" fmla="*/ 1043 w 1302"/>
              <a:gd name="T9" fmla="*/ 243 h 361"/>
              <a:gd name="T10" fmla="*/ 1047 w 1302"/>
              <a:gd name="T11" fmla="*/ 250 h 361"/>
              <a:gd name="T12" fmla="*/ 1272 w 1302"/>
              <a:gd name="T13" fmla="*/ 250 h 361"/>
              <a:gd name="T14" fmla="*/ 1272 w 1302"/>
              <a:gd name="T15" fmla="*/ 361 h 361"/>
              <a:gd name="T16" fmla="*/ 1302 w 1302"/>
              <a:gd name="T17" fmla="*/ 361 h 361"/>
              <a:gd name="T18" fmla="*/ 1302 w 1302"/>
              <a:gd name="T19" fmla="*/ 219 h 361"/>
              <a:gd name="T20" fmla="*/ 1064 w 1302"/>
              <a:gd name="T21" fmla="*/ 219 h 361"/>
              <a:gd name="T22" fmla="*/ 651 w 1302"/>
              <a:gd name="T23" fmla="*/ 0 h 361"/>
              <a:gd name="T24" fmla="*/ 238 w 1302"/>
              <a:gd name="T25" fmla="*/ 219 h 361"/>
              <a:gd name="T26" fmla="*/ 0 w 1302"/>
              <a:gd name="T27" fmla="*/ 219 h 361"/>
              <a:gd name="T28" fmla="*/ 0 w 1302"/>
              <a:gd name="T29" fmla="*/ 361 h 361"/>
              <a:gd name="T30" fmla="*/ 30 w 1302"/>
              <a:gd name="T31" fmla="*/ 361 h 361"/>
              <a:gd name="T32" fmla="*/ 30 w 1302"/>
              <a:gd name="T33" fmla="*/ 25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61">
                <a:moveTo>
                  <a:pt x="30" y="250"/>
                </a:moveTo>
                <a:cubicBezTo>
                  <a:pt x="254" y="250"/>
                  <a:pt x="254" y="250"/>
                  <a:pt x="254" y="250"/>
                </a:cubicBezTo>
                <a:cubicBezTo>
                  <a:pt x="259" y="243"/>
                  <a:pt x="259" y="243"/>
                  <a:pt x="259" y="243"/>
                </a:cubicBezTo>
                <a:cubicBezTo>
                  <a:pt x="346" y="110"/>
                  <a:pt x="492" y="31"/>
                  <a:pt x="651" y="31"/>
                </a:cubicBezTo>
                <a:cubicBezTo>
                  <a:pt x="809" y="31"/>
                  <a:pt x="956" y="110"/>
                  <a:pt x="1043" y="243"/>
                </a:cubicBezTo>
                <a:cubicBezTo>
                  <a:pt x="1047" y="250"/>
                  <a:pt x="1047" y="250"/>
                  <a:pt x="1047" y="250"/>
                </a:cubicBezTo>
                <a:cubicBezTo>
                  <a:pt x="1272" y="250"/>
                  <a:pt x="1272" y="250"/>
                  <a:pt x="1272" y="250"/>
                </a:cubicBezTo>
                <a:cubicBezTo>
                  <a:pt x="1272" y="361"/>
                  <a:pt x="1272" y="361"/>
                  <a:pt x="1272" y="361"/>
                </a:cubicBezTo>
                <a:cubicBezTo>
                  <a:pt x="1302" y="361"/>
                  <a:pt x="1302" y="361"/>
                  <a:pt x="1302" y="361"/>
                </a:cubicBezTo>
                <a:cubicBezTo>
                  <a:pt x="1302" y="219"/>
                  <a:pt x="1302" y="219"/>
                  <a:pt x="1302" y="219"/>
                </a:cubicBezTo>
                <a:cubicBezTo>
                  <a:pt x="1064" y="219"/>
                  <a:pt x="1064" y="219"/>
                  <a:pt x="1064" y="219"/>
                </a:cubicBezTo>
                <a:cubicBezTo>
                  <a:pt x="971" y="82"/>
                  <a:pt x="817" y="0"/>
                  <a:pt x="651" y="0"/>
                </a:cubicBezTo>
                <a:cubicBezTo>
                  <a:pt x="485" y="0"/>
                  <a:pt x="331" y="82"/>
                  <a:pt x="238" y="219"/>
                </a:cubicBezTo>
                <a:cubicBezTo>
                  <a:pt x="0" y="219"/>
                  <a:pt x="0" y="219"/>
                  <a:pt x="0" y="219"/>
                </a:cubicBezTo>
                <a:cubicBezTo>
                  <a:pt x="0" y="361"/>
                  <a:pt x="0" y="361"/>
                  <a:pt x="0" y="361"/>
                </a:cubicBezTo>
                <a:cubicBezTo>
                  <a:pt x="30" y="361"/>
                  <a:pt x="30" y="361"/>
                  <a:pt x="30" y="361"/>
                </a:cubicBezTo>
                <a:lnTo>
                  <a:pt x="30" y="25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5" name="Freeform 40"/>
          <p:cNvSpPr/>
          <p:nvPr/>
        </p:nvSpPr>
        <p:spPr bwMode="auto">
          <a:xfrm>
            <a:off x="4167977" y="3888726"/>
            <a:ext cx="3870901" cy="1044223"/>
          </a:xfrm>
          <a:custGeom>
            <a:avLst/>
            <a:gdLst>
              <a:gd name="T0" fmla="*/ 1272 w 1302"/>
              <a:gd name="T1" fmla="*/ 102 h 351"/>
              <a:gd name="T2" fmla="*/ 1047 w 1302"/>
              <a:gd name="T3" fmla="*/ 102 h 351"/>
              <a:gd name="T4" fmla="*/ 1043 w 1302"/>
              <a:gd name="T5" fmla="*/ 109 h 351"/>
              <a:gd name="T6" fmla="*/ 651 w 1302"/>
              <a:gd name="T7" fmla="*/ 321 h 351"/>
              <a:gd name="T8" fmla="*/ 259 w 1302"/>
              <a:gd name="T9" fmla="*/ 109 h 351"/>
              <a:gd name="T10" fmla="*/ 254 w 1302"/>
              <a:gd name="T11" fmla="*/ 102 h 351"/>
              <a:gd name="T12" fmla="*/ 30 w 1302"/>
              <a:gd name="T13" fmla="*/ 102 h 351"/>
              <a:gd name="T14" fmla="*/ 30 w 1302"/>
              <a:gd name="T15" fmla="*/ 0 h 351"/>
              <a:gd name="T16" fmla="*/ 0 w 1302"/>
              <a:gd name="T17" fmla="*/ 0 h 351"/>
              <a:gd name="T18" fmla="*/ 0 w 1302"/>
              <a:gd name="T19" fmla="*/ 132 h 351"/>
              <a:gd name="T20" fmla="*/ 238 w 1302"/>
              <a:gd name="T21" fmla="*/ 132 h 351"/>
              <a:gd name="T22" fmla="*/ 651 w 1302"/>
              <a:gd name="T23" fmla="*/ 351 h 351"/>
              <a:gd name="T24" fmla="*/ 1064 w 1302"/>
              <a:gd name="T25" fmla="*/ 132 h 351"/>
              <a:gd name="T26" fmla="*/ 1302 w 1302"/>
              <a:gd name="T27" fmla="*/ 132 h 351"/>
              <a:gd name="T28" fmla="*/ 1302 w 1302"/>
              <a:gd name="T29" fmla="*/ 0 h 351"/>
              <a:gd name="T30" fmla="*/ 1272 w 1302"/>
              <a:gd name="T31" fmla="*/ 0 h 351"/>
              <a:gd name="T32" fmla="*/ 1272 w 1302"/>
              <a:gd name="T33" fmla="*/ 10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51">
                <a:moveTo>
                  <a:pt x="1272" y="102"/>
                </a:moveTo>
                <a:cubicBezTo>
                  <a:pt x="1047" y="102"/>
                  <a:pt x="1047" y="102"/>
                  <a:pt x="1047" y="102"/>
                </a:cubicBezTo>
                <a:cubicBezTo>
                  <a:pt x="1043" y="109"/>
                  <a:pt x="1043" y="109"/>
                  <a:pt x="1043" y="109"/>
                </a:cubicBezTo>
                <a:cubicBezTo>
                  <a:pt x="956" y="241"/>
                  <a:pt x="809" y="321"/>
                  <a:pt x="651" y="321"/>
                </a:cubicBezTo>
                <a:cubicBezTo>
                  <a:pt x="492" y="321"/>
                  <a:pt x="346" y="241"/>
                  <a:pt x="259" y="109"/>
                </a:cubicBezTo>
                <a:cubicBezTo>
                  <a:pt x="254" y="102"/>
                  <a:pt x="254" y="102"/>
                  <a:pt x="254" y="102"/>
                </a:cubicBezTo>
                <a:cubicBezTo>
                  <a:pt x="30" y="102"/>
                  <a:pt x="30" y="102"/>
                  <a:pt x="30" y="102"/>
                </a:cubicBezTo>
                <a:cubicBezTo>
                  <a:pt x="30" y="0"/>
                  <a:pt x="30" y="0"/>
                  <a:pt x="30" y="0"/>
                </a:cubicBezTo>
                <a:cubicBezTo>
                  <a:pt x="0" y="0"/>
                  <a:pt x="0" y="0"/>
                  <a:pt x="0" y="0"/>
                </a:cubicBezTo>
                <a:cubicBezTo>
                  <a:pt x="0" y="132"/>
                  <a:pt x="0" y="132"/>
                  <a:pt x="0" y="132"/>
                </a:cubicBezTo>
                <a:cubicBezTo>
                  <a:pt x="238" y="132"/>
                  <a:pt x="238" y="132"/>
                  <a:pt x="238" y="132"/>
                </a:cubicBezTo>
                <a:cubicBezTo>
                  <a:pt x="331" y="269"/>
                  <a:pt x="485" y="351"/>
                  <a:pt x="651" y="351"/>
                </a:cubicBezTo>
                <a:cubicBezTo>
                  <a:pt x="817" y="351"/>
                  <a:pt x="971" y="269"/>
                  <a:pt x="1064" y="132"/>
                </a:cubicBezTo>
                <a:cubicBezTo>
                  <a:pt x="1302" y="132"/>
                  <a:pt x="1302" y="132"/>
                  <a:pt x="1302" y="132"/>
                </a:cubicBezTo>
                <a:cubicBezTo>
                  <a:pt x="1302" y="0"/>
                  <a:pt x="1302" y="0"/>
                  <a:pt x="1302" y="0"/>
                </a:cubicBezTo>
                <a:cubicBezTo>
                  <a:pt x="1272" y="0"/>
                  <a:pt x="1272" y="0"/>
                  <a:pt x="1272" y="0"/>
                </a:cubicBezTo>
                <a:lnTo>
                  <a:pt x="1272" y="102"/>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产品开通流程</a:t>
            </a:r>
            <a:endParaRPr lang="zh-CN" altLang="en-US" dirty="0"/>
          </a:p>
        </p:txBody>
      </p:sp>
      <p:sp>
        <p:nvSpPr>
          <p:cNvPr id="5" name="圆角矩形 4"/>
          <p:cNvSpPr/>
          <p:nvPr/>
        </p:nvSpPr>
        <p:spPr>
          <a:xfrm>
            <a:off x="1005445" y="2015242"/>
            <a:ext cx="1562100" cy="411480"/>
          </a:xfrm>
          <a:prstGeom prst="roundRect">
            <a:avLst/>
          </a:prstGeom>
          <a:gradFill>
            <a:gsLst>
              <a:gs pos="0">
                <a:srgbClr val="0962AD"/>
              </a:gs>
              <a:gs pos="100000">
                <a:schemeClr val="accent3"/>
              </a:gs>
            </a:gsLst>
            <a:lin ang="16200000" scaled="0"/>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altLang="zh-CN" sz="1200" b="1" dirty="0">
                <a:latin typeface="+mn-ea"/>
              </a:rPr>
              <a:t>Step1-</a:t>
            </a:r>
            <a:r>
              <a:rPr lang="zh-CN" altLang="en-US" sz="1200" b="1" dirty="0">
                <a:latin typeface="+mn-ea"/>
              </a:rPr>
              <a:t>客户注册</a:t>
            </a:r>
            <a:endParaRPr lang="en-US" altLang="zh-CN" sz="1200" b="1" dirty="0">
              <a:latin typeface="+mn-ea"/>
            </a:endParaRPr>
          </a:p>
        </p:txBody>
      </p:sp>
      <p:sp>
        <p:nvSpPr>
          <p:cNvPr id="6" name="圆角矩形 5"/>
          <p:cNvSpPr/>
          <p:nvPr/>
        </p:nvSpPr>
        <p:spPr>
          <a:xfrm>
            <a:off x="1005445" y="2516026"/>
            <a:ext cx="156210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lvl="0"/>
            <a:r>
              <a:rPr lang="en-US" altLang="en-US" sz="1200" dirty="0">
                <a:latin typeface="+mn-ea"/>
              </a:rPr>
              <a:t>1.</a:t>
            </a:r>
            <a:r>
              <a:rPr lang="zh-CN" altLang="en-US" sz="1200" dirty="0">
                <a:latin typeface="+mn-ea"/>
              </a:rPr>
              <a:t>基本信息</a:t>
            </a:r>
            <a:endParaRPr lang="zh-CN" altLang="en-US" sz="1200" dirty="0">
              <a:latin typeface="+mn-ea"/>
            </a:endParaRPr>
          </a:p>
          <a:p>
            <a:pPr lvl="0"/>
            <a:r>
              <a:rPr lang="en-US" altLang="en-US" sz="1200" dirty="0">
                <a:latin typeface="+mn-ea"/>
              </a:rPr>
              <a:t>2.</a:t>
            </a:r>
            <a:r>
              <a:rPr lang="zh-CN" altLang="en-US" sz="1200" dirty="0">
                <a:latin typeface="+mn-ea"/>
              </a:rPr>
              <a:t>经营信息</a:t>
            </a:r>
            <a:endParaRPr lang="zh-CN" altLang="en-US" sz="1200" dirty="0">
              <a:latin typeface="+mn-ea"/>
            </a:endParaRPr>
          </a:p>
          <a:p>
            <a:pPr lvl="0"/>
            <a:r>
              <a:rPr lang="en-US" altLang="en-US" sz="1200" dirty="0">
                <a:latin typeface="+mn-ea"/>
              </a:rPr>
              <a:t>3.</a:t>
            </a:r>
            <a:r>
              <a:rPr lang="zh-CN" altLang="en-US" sz="1200" dirty="0">
                <a:latin typeface="+mn-ea"/>
              </a:rPr>
              <a:t>合作信息</a:t>
            </a:r>
            <a:endParaRPr lang="zh-CN" altLang="en-US" sz="1200" dirty="0">
              <a:latin typeface="+mn-ea"/>
            </a:endParaRPr>
          </a:p>
          <a:p>
            <a:pPr lvl="0"/>
            <a:r>
              <a:rPr lang="en-US" altLang="en-US" sz="1200" dirty="0">
                <a:latin typeface="+mn-ea"/>
              </a:rPr>
              <a:t>4.</a:t>
            </a:r>
            <a:r>
              <a:rPr lang="zh-CN" altLang="en-US" sz="1200" dirty="0">
                <a:latin typeface="+mn-ea"/>
              </a:rPr>
              <a:t>结算信息</a:t>
            </a:r>
            <a:endParaRPr lang="zh-CN" altLang="en-US" sz="1200" dirty="0">
              <a:latin typeface="+mn-ea"/>
            </a:endParaRPr>
          </a:p>
        </p:txBody>
      </p:sp>
      <p:sp>
        <p:nvSpPr>
          <p:cNvPr id="7" name="圆角矩形 6"/>
          <p:cNvSpPr/>
          <p:nvPr/>
        </p:nvSpPr>
        <p:spPr>
          <a:xfrm>
            <a:off x="1044016" y="4367497"/>
            <a:ext cx="1653540" cy="411480"/>
          </a:xfrm>
          <a:prstGeom prst="roundRect">
            <a:avLst/>
          </a:prstGeom>
          <a:gradFill>
            <a:gsLst>
              <a:gs pos="0">
                <a:srgbClr val="0962AD"/>
              </a:gs>
              <a:gs pos="100000">
                <a:schemeClr val="accent3"/>
              </a:gs>
            </a:gsLst>
            <a:lin ang="16200000" scaled="0"/>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lvl="0" algn="ctr"/>
            <a:r>
              <a:rPr lang="en-US" altLang="zh-CN" sz="1200" b="1" dirty="0">
                <a:latin typeface="+mn-ea"/>
              </a:rPr>
              <a:t>Step2-</a:t>
            </a:r>
            <a:r>
              <a:rPr lang="zh-CN" altLang="en-US" sz="1200" b="1" dirty="0">
                <a:latin typeface="+mn-ea"/>
              </a:rPr>
              <a:t>申请产品开通</a:t>
            </a:r>
            <a:endParaRPr lang="zh-CN" altLang="en-US" sz="1200" b="1" dirty="0">
              <a:latin typeface="+mn-ea"/>
            </a:endParaRPr>
          </a:p>
        </p:txBody>
      </p:sp>
      <p:sp>
        <p:nvSpPr>
          <p:cNvPr id="8" name="圆角矩形 7"/>
          <p:cNvSpPr/>
          <p:nvPr/>
        </p:nvSpPr>
        <p:spPr>
          <a:xfrm>
            <a:off x="899236" y="4867491"/>
            <a:ext cx="195834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lvl="0" indent="-171450">
              <a:buFont typeface="Wingdings" panose="05000000000000000000" pitchFamily="2" charset="2"/>
              <a:buChar char="l"/>
            </a:pPr>
            <a:r>
              <a:rPr lang="zh-CN" altLang="en-US" sz="1200" dirty="0">
                <a:latin typeface="+mn-ea"/>
              </a:rPr>
              <a:t>账户产品：</a:t>
            </a:r>
            <a:r>
              <a:rPr lang="zh-CN" altLang="en-US" sz="1050" dirty="0">
                <a:latin typeface="+mn-ea"/>
              </a:rPr>
              <a:t>行业版产品</a:t>
            </a:r>
            <a:endParaRPr lang="zh-CN" altLang="en-US" sz="1050" dirty="0">
              <a:latin typeface="+mn-ea"/>
            </a:endParaRPr>
          </a:p>
          <a:p>
            <a:pPr marL="171450" lvl="0" indent="-171450">
              <a:buFont typeface="Wingdings" panose="05000000000000000000" pitchFamily="2" charset="2"/>
              <a:buChar char="l"/>
            </a:pPr>
            <a:r>
              <a:rPr lang="zh-CN" altLang="en-US" sz="1200" dirty="0">
                <a:latin typeface="+mn-ea"/>
              </a:rPr>
              <a:t>支付产品：</a:t>
            </a:r>
            <a:r>
              <a:rPr lang="zh-CN" altLang="en-US" sz="1100" dirty="0">
                <a:latin typeface="+mn-ea"/>
              </a:rPr>
              <a:t>微信</a:t>
            </a:r>
            <a:r>
              <a:rPr lang="en-US" altLang="zh-CN" sz="1100" dirty="0">
                <a:latin typeface="+mn-ea"/>
              </a:rPr>
              <a:t>/</a:t>
            </a:r>
            <a:r>
              <a:rPr lang="zh-CN" altLang="en-US" sz="1100" dirty="0">
                <a:latin typeface="+mn-ea"/>
              </a:rPr>
              <a:t>支付宝</a:t>
            </a:r>
            <a:r>
              <a:rPr lang="en-US" altLang="zh-CN" sz="1100" dirty="0">
                <a:latin typeface="+mn-ea"/>
              </a:rPr>
              <a:t>/</a:t>
            </a:r>
            <a:r>
              <a:rPr lang="zh-CN" altLang="en-US" sz="1100" dirty="0">
                <a:latin typeface="+mn-ea"/>
              </a:rPr>
              <a:t>银联</a:t>
            </a:r>
            <a:r>
              <a:rPr lang="en-US" altLang="zh-CN" sz="1100" dirty="0">
                <a:latin typeface="+mn-ea"/>
              </a:rPr>
              <a:t>/POS</a:t>
            </a:r>
            <a:r>
              <a:rPr lang="zh-CN" altLang="en-US" sz="1100" dirty="0">
                <a:latin typeface="+mn-ea"/>
              </a:rPr>
              <a:t>。。。</a:t>
            </a:r>
            <a:endParaRPr lang="zh-CN" altLang="en-US" sz="1100" dirty="0">
              <a:latin typeface="+mn-ea"/>
            </a:endParaRPr>
          </a:p>
          <a:p>
            <a:pPr marL="171450" lvl="0" indent="-171450">
              <a:buFont typeface="Wingdings" panose="05000000000000000000" pitchFamily="2" charset="2"/>
              <a:buChar char="l"/>
            </a:pPr>
            <a:r>
              <a:rPr lang="zh-CN" altLang="en-US" sz="1200" dirty="0">
                <a:latin typeface="+mn-ea"/>
              </a:rPr>
              <a:t>支付非标：</a:t>
            </a:r>
            <a:endParaRPr lang="zh-CN" altLang="en-US" sz="1200" dirty="0">
              <a:latin typeface="+mn-ea"/>
            </a:endParaRPr>
          </a:p>
          <a:p>
            <a:pPr lvl="0"/>
            <a:r>
              <a:rPr lang="zh-CN" altLang="en-US" sz="1000" dirty="0">
                <a:latin typeface="+mn-ea"/>
              </a:rPr>
              <a:t>（</a:t>
            </a:r>
            <a:r>
              <a:rPr lang="en-US" altLang="zh-CN" sz="1000" dirty="0">
                <a:latin typeface="+mn-ea"/>
              </a:rPr>
              <a:t>1</a:t>
            </a:r>
            <a:r>
              <a:rPr lang="zh-CN" altLang="en-US" sz="1000" dirty="0">
                <a:latin typeface="+mn-ea"/>
              </a:rPr>
              <a:t>）</a:t>
            </a:r>
            <a:r>
              <a:rPr lang="zh-CN" altLang="zh-CN" sz="1000" dirty="0">
                <a:latin typeface="+mn-ea"/>
              </a:rPr>
              <a:t>手续费月结</a:t>
            </a:r>
            <a:endParaRPr lang="zh-CN" altLang="en-US" sz="1000" dirty="0">
              <a:latin typeface="+mn-ea"/>
            </a:endParaRPr>
          </a:p>
          <a:p>
            <a:pPr lvl="0"/>
            <a:r>
              <a:rPr lang="zh-CN" altLang="en-US" sz="1000" dirty="0">
                <a:latin typeface="+mn-ea"/>
              </a:rPr>
              <a:t>（</a:t>
            </a:r>
            <a:r>
              <a:rPr lang="en-US" altLang="zh-CN" sz="1000" dirty="0">
                <a:latin typeface="+mn-ea"/>
              </a:rPr>
              <a:t>2</a:t>
            </a:r>
            <a:r>
              <a:rPr lang="zh-CN" altLang="en-US" sz="1000" dirty="0">
                <a:latin typeface="+mn-ea"/>
              </a:rPr>
              <a:t>）</a:t>
            </a:r>
            <a:r>
              <a:rPr lang="zh-CN" altLang="zh-CN" sz="1000" dirty="0">
                <a:latin typeface="+mn-ea"/>
              </a:rPr>
              <a:t>非标费率</a:t>
            </a:r>
            <a:endParaRPr lang="zh-CN" altLang="en-US" sz="1000" dirty="0">
              <a:latin typeface="+mn-ea"/>
            </a:endParaRPr>
          </a:p>
          <a:p>
            <a:pPr lvl="0"/>
            <a:r>
              <a:rPr lang="zh-CN" altLang="en-US" sz="1000" dirty="0">
                <a:latin typeface="+mn-ea"/>
              </a:rPr>
              <a:t>（</a:t>
            </a:r>
            <a:r>
              <a:rPr lang="en-US" altLang="zh-CN" sz="1000" dirty="0">
                <a:latin typeface="+mn-ea"/>
              </a:rPr>
              <a:t>3</a:t>
            </a:r>
            <a:r>
              <a:rPr lang="zh-CN" altLang="en-US" sz="1000" dirty="0">
                <a:latin typeface="+mn-ea"/>
              </a:rPr>
              <a:t>）线上</a:t>
            </a:r>
            <a:r>
              <a:rPr lang="zh-CN" altLang="zh-CN" sz="1000" dirty="0">
                <a:latin typeface="+mn-ea"/>
              </a:rPr>
              <a:t>限额解除</a:t>
            </a:r>
            <a:endParaRPr lang="zh-CN" altLang="en-US" sz="1000" dirty="0">
              <a:latin typeface="+mn-ea"/>
            </a:endParaRPr>
          </a:p>
          <a:p>
            <a:pPr lvl="0"/>
            <a:r>
              <a:rPr lang="zh-CN" altLang="en-US" sz="1000" dirty="0">
                <a:latin typeface="+mn-ea"/>
              </a:rPr>
              <a:t>（</a:t>
            </a:r>
            <a:r>
              <a:rPr lang="en-US" altLang="zh-CN" sz="1000" dirty="0">
                <a:latin typeface="+mn-ea"/>
              </a:rPr>
              <a:t>4</a:t>
            </a:r>
            <a:r>
              <a:rPr lang="zh-CN" altLang="en-US" sz="1000" dirty="0">
                <a:latin typeface="+mn-ea"/>
              </a:rPr>
              <a:t>）非标结算</a:t>
            </a:r>
            <a:endParaRPr lang="zh-CN" altLang="en-US" sz="1000" dirty="0">
              <a:latin typeface="+mn-ea"/>
            </a:endParaRPr>
          </a:p>
        </p:txBody>
      </p:sp>
      <p:sp>
        <p:nvSpPr>
          <p:cNvPr id="9" name="圆角矩形 8"/>
          <p:cNvSpPr/>
          <p:nvPr/>
        </p:nvSpPr>
        <p:spPr>
          <a:xfrm>
            <a:off x="3548583" y="2015242"/>
            <a:ext cx="1562100" cy="411480"/>
          </a:xfrm>
          <a:prstGeom prst="roundRect">
            <a:avLst/>
          </a:prstGeom>
          <a:gradFill>
            <a:gsLst>
              <a:gs pos="0">
                <a:srgbClr val="0962AD"/>
              </a:gs>
              <a:gs pos="100000">
                <a:schemeClr val="accent3"/>
              </a:gs>
            </a:gsLst>
            <a:lin ang="16200000" scaled="0"/>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b="1" dirty="0">
                <a:latin typeface="+mn-ea"/>
              </a:rPr>
              <a:t>STEP3-</a:t>
            </a:r>
            <a:r>
              <a:rPr lang="zh-CN" altLang="en-US" sz="1200" b="1" dirty="0">
                <a:latin typeface="+mn-ea"/>
              </a:rPr>
              <a:t>准入审批</a:t>
            </a:r>
            <a:endParaRPr lang="zh-CN" altLang="en-US" sz="1400" b="1" dirty="0">
              <a:latin typeface="+mn-ea"/>
            </a:endParaRPr>
          </a:p>
        </p:txBody>
      </p:sp>
      <p:sp>
        <p:nvSpPr>
          <p:cNvPr id="10" name="圆角矩形 9"/>
          <p:cNvSpPr/>
          <p:nvPr/>
        </p:nvSpPr>
        <p:spPr>
          <a:xfrm>
            <a:off x="3393125" y="2515236"/>
            <a:ext cx="188214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lvl="0" indent="-171450">
              <a:buFont typeface="Wingdings" panose="05000000000000000000" pitchFamily="2" charset="2"/>
              <a:buChar char="l"/>
            </a:pPr>
            <a:r>
              <a:rPr lang="zh-CN" altLang="en-US" sz="1200" dirty="0">
                <a:latin typeface="+mn-ea"/>
              </a:rPr>
              <a:t>账户产品审批</a:t>
            </a:r>
            <a:endParaRPr lang="zh-CN" altLang="en-US" sz="1200" dirty="0">
              <a:latin typeface="+mn-ea"/>
            </a:endParaRPr>
          </a:p>
          <a:p>
            <a:pPr marL="171450" lvl="0" indent="-171450">
              <a:buFont typeface="Wingdings" panose="05000000000000000000" pitchFamily="2" charset="2"/>
              <a:buChar char="l"/>
            </a:pPr>
            <a:r>
              <a:rPr lang="zh-CN" altLang="en-US" sz="1200" dirty="0">
                <a:latin typeface="+mn-ea"/>
              </a:rPr>
              <a:t>支付非标审批</a:t>
            </a:r>
            <a:endParaRPr lang="zh-CN" altLang="en-US" sz="1200" dirty="0">
              <a:latin typeface="+mn-ea"/>
            </a:endParaRPr>
          </a:p>
          <a:p>
            <a:pPr marL="171450" lvl="0" indent="-171450">
              <a:buFont typeface="Wingdings" panose="05000000000000000000" pitchFamily="2" charset="2"/>
              <a:buChar char="l"/>
            </a:pPr>
            <a:r>
              <a:rPr lang="zh-CN" altLang="en-US" sz="1200" dirty="0">
                <a:latin typeface="+mn-ea"/>
              </a:rPr>
              <a:t>业务非标审批</a:t>
            </a:r>
            <a:endParaRPr lang="zh-CN" altLang="en-US" sz="1200" dirty="0">
              <a:latin typeface="+mn-ea"/>
            </a:endParaRPr>
          </a:p>
          <a:p>
            <a:pPr marL="57150" lvl="0" indent="0" defTabSz="488950">
              <a:lnSpc>
                <a:spcPct val="90000"/>
              </a:lnSpc>
              <a:spcBef>
                <a:spcPct val="0"/>
              </a:spcBef>
              <a:spcAft>
                <a:spcPct val="15000"/>
              </a:spcAft>
              <a:buNone/>
            </a:pPr>
            <a:r>
              <a:rPr lang="en-US" altLang="en-US" sz="1000" dirty="0">
                <a:latin typeface="+mn-ea"/>
              </a:rPr>
              <a:t>(1)</a:t>
            </a:r>
            <a:r>
              <a:rPr lang="zh-CN" altLang="en-US" sz="1000" dirty="0">
                <a:latin typeface="+mn-ea"/>
              </a:rPr>
              <a:t>资金归集</a:t>
            </a:r>
            <a:endParaRPr lang="zh-CN" altLang="en-US" sz="1100" dirty="0">
              <a:latin typeface="+mn-ea"/>
            </a:endParaRPr>
          </a:p>
          <a:p>
            <a:pPr marL="57150" lvl="0" indent="0" defTabSz="488950">
              <a:lnSpc>
                <a:spcPct val="90000"/>
              </a:lnSpc>
              <a:spcBef>
                <a:spcPct val="0"/>
              </a:spcBef>
              <a:spcAft>
                <a:spcPct val="15000"/>
              </a:spcAft>
              <a:buNone/>
            </a:pPr>
            <a:r>
              <a:rPr lang="en-US" altLang="en-US" sz="1000" dirty="0">
                <a:latin typeface="+mn-ea"/>
              </a:rPr>
              <a:t>(2)</a:t>
            </a:r>
            <a:r>
              <a:rPr lang="zh-CN" altLang="en-US" sz="1000" dirty="0">
                <a:latin typeface="+mn-ea"/>
              </a:rPr>
              <a:t>同主体报白名单</a:t>
            </a:r>
            <a:endParaRPr lang="zh-CN" altLang="en-US" sz="1000" dirty="0">
              <a:latin typeface="+mn-ea"/>
            </a:endParaRPr>
          </a:p>
          <a:p>
            <a:pPr marL="57150" lvl="0" indent="0" defTabSz="488950">
              <a:lnSpc>
                <a:spcPct val="90000"/>
              </a:lnSpc>
              <a:spcBef>
                <a:spcPct val="0"/>
              </a:spcBef>
              <a:spcAft>
                <a:spcPct val="15000"/>
              </a:spcAft>
              <a:buNone/>
            </a:pPr>
            <a:r>
              <a:rPr lang="en-US" altLang="en-US" sz="1000" dirty="0">
                <a:latin typeface="+mn-ea"/>
              </a:rPr>
              <a:t>(3)</a:t>
            </a:r>
            <a:r>
              <a:rPr lang="zh-CN" altLang="en-US" sz="1000" dirty="0">
                <a:latin typeface="+mn-ea"/>
              </a:rPr>
              <a:t>微信支付参数共享</a:t>
            </a:r>
            <a:endParaRPr lang="zh-CN" altLang="en-US" sz="1000" dirty="0">
              <a:latin typeface="+mn-ea"/>
            </a:endParaRPr>
          </a:p>
          <a:p>
            <a:pPr marL="57150" lvl="0" indent="0" defTabSz="488950">
              <a:lnSpc>
                <a:spcPct val="90000"/>
              </a:lnSpc>
              <a:spcBef>
                <a:spcPct val="0"/>
              </a:spcBef>
              <a:spcAft>
                <a:spcPct val="15000"/>
              </a:spcAft>
              <a:buNone/>
            </a:pPr>
            <a:r>
              <a:rPr lang="en-US" altLang="en-US" sz="1000" dirty="0">
                <a:latin typeface="+mn-ea"/>
              </a:rPr>
              <a:t>(4)</a:t>
            </a:r>
            <a:r>
              <a:rPr lang="zh-CN" altLang="en-US" sz="1000" dirty="0">
                <a:latin typeface="+mn-ea"/>
              </a:rPr>
              <a:t>开通小程序收银台</a:t>
            </a:r>
            <a:endParaRPr lang="zh-CN" altLang="en-US" sz="1000" dirty="0">
              <a:latin typeface="+mn-ea"/>
            </a:endParaRPr>
          </a:p>
          <a:p>
            <a:pPr marL="57150" lvl="0" indent="0" defTabSz="488950">
              <a:lnSpc>
                <a:spcPct val="90000"/>
              </a:lnSpc>
              <a:spcBef>
                <a:spcPct val="0"/>
              </a:spcBef>
              <a:spcAft>
                <a:spcPct val="15000"/>
              </a:spcAft>
              <a:buNone/>
            </a:pPr>
            <a:r>
              <a:rPr lang="en-US" altLang="en-US" sz="1000" dirty="0">
                <a:latin typeface="+mn-ea"/>
              </a:rPr>
              <a:t>(5)</a:t>
            </a:r>
            <a:r>
              <a:rPr lang="zh-CN" altLang="en-US" sz="1000" dirty="0">
                <a:latin typeface="+mn-ea"/>
              </a:rPr>
              <a:t>账户产品非标价格</a:t>
            </a:r>
            <a:endParaRPr lang="zh-CN" altLang="en-US" sz="1000" dirty="0">
              <a:latin typeface="+mn-ea"/>
            </a:endParaRPr>
          </a:p>
        </p:txBody>
      </p:sp>
      <p:sp>
        <p:nvSpPr>
          <p:cNvPr id="11" name="圆角矩形 10"/>
          <p:cNvSpPr/>
          <p:nvPr/>
        </p:nvSpPr>
        <p:spPr>
          <a:xfrm>
            <a:off x="3459425" y="4388291"/>
            <a:ext cx="1562100" cy="411480"/>
          </a:xfrm>
          <a:prstGeom prst="roundRect">
            <a:avLst/>
          </a:prstGeom>
          <a:gradFill>
            <a:gsLst>
              <a:gs pos="0">
                <a:srgbClr val="0962AD"/>
              </a:gs>
              <a:gs pos="100000">
                <a:schemeClr val="accent3"/>
              </a:gs>
            </a:gsLst>
            <a:lin ang="16200000" scaled="0"/>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b="1" dirty="0">
                <a:latin typeface="+mn-ea"/>
              </a:rPr>
              <a:t>STEP4-</a:t>
            </a:r>
            <a:r>
              <a:rPr lang="zh-CN" altLang="en-US" sz="1200" b="1" dirty="0">
                <a:latin typeface="+mn-ea"/>
              </a:rPr>
              <a:t>上线审批</a:t>
            </a:r>
            <a:endParaRPr lang="zh-CN" altLang="en-US" sz="1400" b="1" dirty="0">
              <a:latin typeface="+mn-ea"/>
            </a:endParaRPr>
          </a:p>
        </p:txBody>
      </p:sp>
      <p:sp>
        <p:nvSpPr>
          <p:cNvPr id="12" name="圆角矩形 11"/>
          <p:cNvSpPr/>
          <p:nvPr/>
        </p:nvSpPr>
        <p:spPr>
          <a:xfrm>
            <a:off x="3363811" y="4888285"/>
            <a:ext cx="1882140"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账户产品上线材料：</a:t>
            </a:r>
            <a:r>
              <a:rPr lang="zh-CN" altLang="en-US" sz="1000" dirty="0">
                <a:latin typeface="+mn-ea"/>
              </a:rPr>
              <a:t>测试报告</a:t>
            </a:r>
            <a:r>
              <a:rPr lang="en-US" altLang="zh-CN" sz="1000" dirty="0">
                <a:latin typeface="+mn-ea"/>
              </a:rPr>
              <a:t>/</a:t>
            </a:r>
            <a:r>
              <a:rPr lang="zh-CN" altLang="en-US" sz="1000" dirty="0">
                <a:latin typeface="+mn-ea"/>
              </a:rPr>
              <a:t>商户上线申请表</a:t>
            </a:r>
            <a:r>
              <a:rPr lang="en-US" altLang="zh-CN" sz="1000" dirty="0">
                <a:latin typeface="+mn-ea"/>
              </a:rPr>
              <a:t>/</a:t>
            </a:r>
            <a:r>
              <a:rPr lang="zh-CN" altLang="en-US" sz="1000" dirty="0">
                <a:latin typeface="+mn-ea"/>
              </a:rPr>
              <a:t>支付产品参数（含原生渠道）等</a:t>
            </a:r>
            <a:endParaRPr lang="zh-CN" altLang="en-US" sz="1000" dirty="0">
              <a:latin typeface="+mn-ea"/>
            </a:endParaRPr>
          </a:p>
          <a:p>
            <a:pPr marL="171450" indent="-171450">
              <a:lnSpc>
                <a:spcPct val="90000"/>
              </a:lnSpc>
              <a:spcBef>
                <a:spcPct val="0"/>
              </a:spcBef>
              <a:spcAft>
                <a:spcPct val="15000"/>
              </a:spcAft>
              <a:buFont typeface="Wingdings" panose="05000000000000000000" pitchFamily="2" charset="2"/>
              <a:buChar char="l"/>
            </a:pPr>
            <a:r>
              <a:rPr lang="zh-CN" altLang="en-US" sz="1400" b="1" dirty="0">
                <a:solidFill>
                  <a:srgbClr val="0000CC"/>
                </a:solidFill>
                <a:latin typeface="+mn-ea"/>
              </a:rPr>
              <a:t>账户产品协议：</a:t>
            </a:r>
            <a:r>
              <a:rPr lang="zh-CN" altLang="en-US" sz="1000" dirty="0">
                <a:solidFill>
                  <a:srgbClr val="0000CC"/>
                </a:solidFill>
                <a:latin typeface="+mn-ea"/>
              </a:rPr>
              <a:t>云商通协议</a:t>
            </a:r>
            <a:r>
              <a:rPr lang="en-US" altLang="zh-CN" sz="1000" dirty="0">
                <a:solidFill>
                  <a:srgbClr val="0000CC"/>
                </a:solidFill>
                <a:latin typeface="+mn-ea"/>
              </a:rPr>
              <a:t>/</a:t>
            </a:r>
            <a:r>
              <a:rPr lang="zh-CN" altLang="en-US" sz="1000" dirty="0">
                <a:solidFill>
                  <a:srgbClr val="0000CC"/>
                </a:solidFill>
                <a:latin typeface="+mn-ea"/>
              </a:rPr>
              <a:t>行业版协议</a:t>
            </a:r>
            <a:r>
              <a:rPr lang="en-US" altLang="zh-CN" sz="1000" dirty="0">
                <a:solidFill>
                  <a:srgbClr val="0000CC"/>
                </a:solidFill>
                <a:latin typeface="+mn-ea"/>
              </a:rPr>
              <a:t>/</a:t>
            </a:r>
            <a:r>
              <a:rPr lang="zh-CN" altLang="en-US" sz="1000" dirty="0">
                <a:solidFill>
                  <a:srgbClr val="0000CC"/>
                </a:solidFill>
                <a:latin typeface="+mn-ea"/>
              </a:rPr>
              <a:t>收费情况</a:t>
            </a:r>
            <a:endParaRPr lang="zh-CN" altLang="en-US" sz="1000" dirty="0">
              <a:solidFill>
                <a:srgbClr val="0000CC"/>
              </a:solidFill>
              <a:latin typeface="+mn-ea"/>
            </a:endParaRPr>
          </a:p>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上线审批意见：</a:t>
            </a:r>
            <a:r>
              <a:rPr lang="zh-CN" altLang="en-US" sz="1000" dirty="0">
                <a:latin typeface="+mn-ea"/>
              </a:rPr>
              <a:t>订单限额</a:t>
            </a:r>
            <a:r>
              <a:rPr lang="en-US" altLang="zh-CN" sz="1000" dirty="0">
                <a:latin typeface="+mn-ea"/>
              </a:rPr>
              <a:t>/</a:t>
            </a:r>
            <a:r>
              <a:rPr lang="zh-CN" altLang="en-US" sz="1000" dirty="0">
                <a:latin typeface="+mn-ea"/>
              </a:rPr>
              <a:t>风险评级</a:t>
            </a:r>
            <a:r>
              <a:rPr lang="en-US" altLang="zh-CN" sz="1000" dirty="0">
                <a:latin typeface="+mn-ea"/>
              </a:rPr>
              <a:t>/</a:t>
            </a:r>
            <a:r>
              <a:rPr lang="zh-CN" altLang="en-US" sz="1000" dirty="0">
                <a:latin typeface="+mn-ea"/>
              </a:rPr>
              <a:t>风险类型</a:t>
            </a:r>
            <a:endParaRPr lang="zh-CN" altLang="en-US" sz="1000" dirty="0">
              <a:latin typeface="+mn-ea"/>
            </a:endParaRPr>
          </a:p>
        </p:txBody>
      </p:sp>
      <p:sp>
        <p:nvSpPr>
          <p:cNvPr id="13" name="圆角矩形 12"/>
          <p:cNvSpPr/>
          <p:nvPr/>
        </p:nvSpPr>
        <p:spPr>
          <a:xfrm>
            <a:off x="5974648" y="2002703"/>
            <a:ext cx="1562100" cy="411480"/>
          </a:xfrm>
          <a:prstGeom prst="roundRect">
            <a:avLst/>
          </a:prstGeom>
          <a:gradFill>
            <a:gsLst>
              <a:gs pos="0">
                <a:srgbClr val="0962AD"/>
              </a:gs>
              <a:gs pos="100000">
                <a:schemeClr val="accent3"/>
              </a:gs>
            </a:gsLst>
            <a:lin ang="16200000" scaled="0"/>
          </a:gra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altLang="zh-CN" sz="1200" b="1" dirty="0">
                <a:latin typeface="+mn-ea"/>
              </a:rPr>
              <a:t>STEP5-</a:t>
            </a:r>
            <a:r>
              <a:rPr lang="zh-CN" altLang="en-US" sz="1200" b="1" dirty="0">
                <a:latin typeface="+mn-ea"/>
              </a:rPr>
              <a:t>业务配置</a:t>
            </a:r>
            <a:endParaRPr lang="zh-CN" altLang="en-US" sz="1400" b="1" dirty="0">
              <a:latin typeface="+mn-ea"/>
            </a:endParaRPr>
          </a:p>
        </p:txBody>
      </p:sp>
      <p:sp>
        <p:nvSpPr>
          <p:cNvPr id="14" name="圆角矩形 13"/>
          <p:cNvSpPr/>
          <p:nvPr/>
        </p:nvSpPr>
        <p:spPr>
          <a:xfrm>
            <a:off x="5884239" y="2502697"/>
            <a:ext cx="1630207" cy="1668780"/>
          </a:xfrm>
          <a:prstGeom prst="roundRect">
            <a:avLst/>
          </a:prstGeom>
          <a:ln>
            <a:solidFill>
              <a:srgbClr val="0962AD"/>
            </a:solidFill>
          </a:ln>
        </p:spPr>
        <p:style>
          <a:lnRef idx="2">
            <a:schemeClr val="accent2"/>
          </a:lnRef>
          <a:fillRef idx="1">
            <a:schemeClr val="lt1"/>
          </a:fillRef>
          <a:effectRef idx="0">
            <a:schemeClr val="accent2"/>
          </a:effectRef>
          <a:fontRef idx="minor">
            <a:schemeClr val="dk1"/>
          </a:fontRef>
        </p:style>
        <p:txBody>
          <a:bodyPr rtlCol="0" anchor="ctr"/>
          <a:lstStyle/>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按审批通过项系统自动执行配置</a:t>
            </a:r>
            <a:endParaRPr lang="en-US" altLang="zh-CN" sz="1200" dirty="0">
              <a:latin typeface="+mn-ea"/>
            </a:endParaRPr>
          </a:p>
          <a:p>
            <a:pPr marL="171450" indent="-171450">
              <a:lnSpc>
                <a:spcPct val="90000"/>
              </a:lnSpc>
              <a:spcBef>
                <a:spcPct val="0"/>
              </a:spcBef>
              <a:spcAft>
                <a:spcPct val="15000"/>
              </a:spcAft>
              <a:buFont typeface="Wingdings" panose="05000000000000000000" pitchFamily="2" charset="2"/>
              <a:buChar char="l"/>
            </a:pPr>
            <a:endParaRPr lang="zh-CN" altLang="en-US" sz="1200" dirty="0">
              <a:latin typeface="+mn-ea"/>
            </a:endParaRPr>
          </a:p>
          <a:p>
            <a:pPr marL="171450" indent="-171450">
              <a:lnSpc>
                <a:spcPct val="90000"/>
              </a:lnSpc>
              <a:spcBef>
                <a:spcPct val="0"/>
              </a:spcBef>
              <a:spcAft>
                <a:spcPct val="15000"/>
              </a:spcAft>
              <a:buFont typeface="Wingdings" panose="05000000000000000000" pitchFamily="2" charset="2"/>
              <a:buChar char="l"/>
            </a:pPr>
            <a:r>
              <a:rPr lang="zh-CN" altLang="en-US" sz="1200" dirty="0">
                <a:latin typeface="+mn-ea"/>
              </a:rPr>
              <a:t>查询返回配置结果，并提供业务支撑系统展示。</a:t>
            </a:r>
            <a:endParaRPr lang="zh-CN" altLang="en-US" sz="1200" dirty="0">
              <a:latin typeface="+mn-ea"/>
            </a:endParaRPr>
          </a:p>
        </p:txBody>
      </p:sp>
      <p:sp>
        <p:nvSpPr>
          <p:cNvPr id="15" name="文本占位符 6"/>
          <p:cNvSpPr txBox="1"/>
          <p:nvPr/>
        </p:nvSpPr>
        <p:spPr>
          <a:xfrm>
            <a:off x="899236" y="1422282"/>
            <a:ext cx="2252718" cy="512531"/>
          </a:xfrm>
          <a:prstGeom prst="rect">
            <a:avLst/>
          </a:prstGeom>
        </p:spPr>
        <p:txBody>
          <a:bodyPr vert="horz" lIns="91440" tIns="45720" rIns="91440" bIns="45720" rtlCol="0" anchor="ctr"/>
          <a:lstStyle>
            <a:defPPr>
              <a:defRPr lang="zh-CN"/>
            </a:defPPr>
            <a:lvl1pPr marL="0" algn="l"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0962AD"/>
                </a:solidFill>
                <a:latin typeface="+mn-ea"/>
              </a:rPr>
              <a:t>分公司录入</a:t>
            </a:r>
            <a:r>
              <a:rPr lang="en-US" altLang="zh-CN" sz="1200" b="1" dirty="0">
                <a:solidFill>
                  <a:srgbClr val="0962AD"/>
                </a:solidFill>
                <a:latin typeface="+mn-ea"/>
                <a:sym typeface="Wingdings" panose="05000000000000000000" pitchFamily="2" charset="2"/>
              </a:rPr>
              <a:t></a:t>
            </a:r>
            <a:r>
              <a:rPr lang="zh-CN" altLang="en-US" sz="1200" b="1" dirty="0">
                <a:solidFill>
                  <a:srgbClr val="0962AD"/>
                </a:solidFill>
                <a:latin typeface="+mn-ea"/>
              </a:rPr>
              <a:t>分公司审批</a:t>
            </a:r>
            <a:endParaRPr lang="en-US" altLang="en-US" sz="1200" b="1" dirty="0">
              <a:solidFill>
                <a:srgbClr val="0962AD"/>
              </a:solidFill>
              <a:latin typeface="+mn-ea"/>
            </a:endParaRPr>
          </a:p>
        </p:txBody>
      </p:sp>
      <p:sp>
        <p:nvSpPr>
          <p:cNvPr id="16" name="文本占位符 6"/>
          <p:cNvSpPr txBox="1"/>
          <p:nvPr/>
        </p:nvSpPr>
        <p:spPr>
          <a:xfrm>
            <a:off x="3456039" y="1394305"/>
            <a:ext cx="2252718" cy="512531"/>
          </a:xfrm>
          <a:prstGeom prst="rect">
            <a:avLst/>
          </a:prstGeom>
        </p:spPr>
        <p:txBody>
          <a:bodyPr vert="horz" lIns="91440" tIns="45720" rIns="91440" bIns="45720" rtlCol="0" anchor="ctr"/>
          <a:lstStyle>
            <a:defPPr>
              <a:defRPr lang="zh-CN"/>
            </a:defPPr>
            <a:lvl1pPr marL="0" algn="l"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0962AD"/>
                </a:solidFill>
                <a:latin typeface="+mn-ea"/>
              </a:rPr>
              <a:t>分公司</a:t>
            </a:r>
            <a:r>
              <a:rPr lang="en-US" altLang="zh-CN" sz="1200" b="1" dirty="0">
                <a:solidFill>
                  <a:srgbClr val="0962AD"/>
                </a:solidFill>
                <a:latin typeface="+mn-ea"/>
                <a:sym typeface="Wingdings" panose="05000000000000000000" pitchFamily="2" charset="2"/>
              </a:rPr>
              <a:t></a:t>
            </a:r>
            <a:r>
              <a:rPr lang="zh-CN" altLang="en-US" sz="1200" b="1" dirty="0">
                <a:solidFill>
                  <a:srgbClr val="0962AD"/>
                </a:solidFill>
                <a:latin typeface="+mn-ea"/>
                <a:sym typeface="Wingdings" panose="05000000000000000000" pitchFamily="2" charset="2"/>
              </a:rPr>
              <a:t>事业部</a:t>
            </a:r>
            <a:r>
              <a:rPr lang="en-US" altLang="zh-CN" sz="1200" b="1" dirty="0">
                <a:solidFill>
                  <a:srgbClr val="0962AD"/>
                </a:solidFill>
                <a:latin typeface="+mn-ea"/>
                <a:sym typeface="Wingdings" panose="05000000000000000000" pitchFamily="2" charset="2"/>
              </a:rPr>
              <a:t></a:t>
            </a:r>
            <a:r>
              <a:rPr lang="zh-CN" altLang="en-US" sz="1200" b="1" dirty="0">
                <a:solidFill>
                  <a:srgbClr val="0962AD"/>
                </a:solidFill>
                <a:latin typeface="+mn-ea"/>
                <a:sym typeface="Wingdings" panose="05000000000000000000" pitchFamily="2" charset="2"/>
              </a:rPr>
              <a:t>运营中心</a:t>
            </a:r>
            <a:endParaRPr lang="en-US" altLang="zh-CN" sz="1200" b="1" dirty="0">
              <a:solidFill>
                <a:srgbClr val="0962AD"/>
              </a:solidFill>
              <a:latin typeface="+mn-ea"/>
            </a:endParaRPr>
          </a:p>
        </p:txBody>
      </p:sp>
      <p:sp>
        <p:nvSpPr>
          <p:cNvPr id="17" name="文本占位符 6"/>
          <p:cNvSpPr txBox="1"/>
          <p:nvPr/>
        </p:nvSpPr>
        <p:spPr>
          <a:xfrm>
            <a:off x="6198142" y="1419394"/>
            <a:ext cx="1126359" cy="512531"/>
          </a:xfrm>
          <a:prstGeom prst="rect">
            <a:avLst/>
          </a:prstGeom>
        </p:spPr>
        <p:txBody>
          <a:bodyPr vert="horz" lIns="91440" tIns="45720" rIns="91440" bIns="45720" rtlCol="0" anchor="ctr"/>
          <a:lstStyle>
            <a:defPPr>
              <a:defRPr lang="zh-CN"/>
            </a:defPPr>
            <a:lvl1pPr marL="0" algn="l" defTabSz="914400" rtl="0" eaLnBrk="1" latinLnBrk="0" hangingPunct="1">
              <a:defRPr sz="10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a:solidFill>
                  <a:srgbClr val="0962AD"/>
                </a:solidFill>
                <a:latin typeface="+mn-ea"/>
                <a:sym typeface="Wingdings" panose="05000000000000000000" pitchFamily="2" charset="2"/>
              </a:rPr>
              <a:t>运营中心</a:t>
            </a:r>
            <a:endParaRPr lang="en-US" altLang="zh-CN" sz="1200" b="1" dirty="0">
              <a:solidFill>
                <a:srgbClr val="0962AD"/>
              </a:solidFill>
              <a:latin typeface="+mn-ea"/>
            </a:endParaRPr>
          </a:p>
        </p:txBody>
      </p:sp>
      <p:sp>
        <p:nvSpPr>
          <p:cNvPr id="18" name="圆角矩形 17"/>
          <p:cNvSpPr/>
          <p:nvPr/>
        </p:nvSpPr>
        <p:spPr>
          <a:xfrm>
            <a:off x="651468" y="1854385"/>
            <a:ext cx="2388500" cy="4883826"/>
          </a:xfrm>
          <a:prstGeom prst="roundRect">
            <a:avLst/>
          </a:prstGeom>
          <a:noFill/>
          <a:ln w="19050">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9" name="圆角矩形 18"/>
          <p:cNvSpPr/>
          <p:nvPr/>
        </p:nvSpPr>
        <p:spPr>
          <a:xfrm>
            <a:off x="3211553" y="1854385"/>
            <a:ext cx="2260454" cy="4883826"/>
          </a:xfrm>
          <a:prstGeom prst="roundRect">
            <a:avLst/>
          </a:prstGeom>
          <a:noFill/>
          <a:ln w="19050">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0" name="圆角矩形 19"/>
          <p:cNvSpPr/>
          <p:nvPr/>
        </p:nvSpPr>
        <p:spPr>
          <a:xfrm>
            <a:off x="5597416" y="1848610"/>
            <a:ext cx="2223134" cy="4883826"/>
          </a:xfrm>
          <a:prstGeom prst="roundRect">
            <a:avLst/>
          </a:prstGeom>
          <a:noFill/>
          <a:ln w="19050">
            <a:prstDash val="dashDot"/>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21" name="圆角矩形 20"/>
          <p:cNvSpPr/>
          <p:nvPr/>
        </p:nvSpPr>
        <p:spPr>
          <a:xfrm>
            <a:off x="1005445" y="1106617"/>
            <a:ext cx="1692111" cy="312777"/>
          </a:xfrm>
          <a:prstGeom prst="roundRect">
            <a:avLst/>
          </a:prstGeom>
          <a:solidFill>
            <a:srgbClr val="0962AD"/>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统一运营</a:t>
            </a:r>
            <a:endParaRPr lang="zh-CN" altLang="en-US" b="1" dirty="0">
              <a:solidFill>
                <a:schemeClr val="bg1"/>
              </a:solidFill>
            </a:endParaRPr>
          </a:p>
        </p:txBody>
      </p:sp>
      <p:sp>
        <p:nvSpPr>
          <p:cNvPr id="22" name="圆角矩形 21"/>
          <p:cNvSpPr/>
          <p:nvPr/>
        </p:nvSpPr>
        <p:spPr>
          <a:xfrm>
            <a:off x="3411342" y="1106617"/>
            <a:ext cx="1692111" cy="312777"/>
          </a:xfrm>
          <a:prstGeom prst="roundRect">
            <a:avLst/>
          </a:prstGeom>
          <a:solidFill>
            <a:srgbClr val="0962AD"/>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业务支撑</a:t>
            </a:r>
            <a:endParaRPr lang="zh-CN" altLang="en-US" b="1" dirty="0">
              <a:solidFill>
                <a:schemeClr val="bg1"/>
              </a:solidFill>
            </a:endParaRPr>
          </a:p>
        </p:txBody>
      </p:sp>
      <p:sp>
        <p:nvSpPr>
          <p:cNvPr id="23" name="圆角矩形 22"/>
          <p:cNvSpPr/>
          <p:nvPr/>
        </p:nvSpPr>
        <p:spPr>
          <a:xfrm>
            <a:off x="5835861" y="1106617"/>
            <a:ext cx="1692111" cy="312777"/>
          </a:xfrm>
          <a:prstGeom prst="roundRect">
            <a:avLst/>
          </a:prstGeom>
          <a:solidFill>
            <a:srgbClr val="0962AD"/>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b="1" dirty="0">
                <a:solidFill>
                  <a:schemeClr val="bg1"/>
                </a:solidFill>
              </a:rPr>
              <a:t>统一运营</a:t>
            </a:r>
            <a:endParaRPr lang="zh-CN" altLang="en-US" b="1" dirty="0">
              <a:solidFill>
                <a:schemeClr val="bg1"/>
              </a:solidFill>
            </a:endParaRPr>
          </a:p>
        </p:txBody>
      </p:sp>
      <p:sp>
        <p:nvSpPr>
          <p:cNvPr id="24" name="右箭头 23"/>
          <p:cNvSpPr/>
          <p:nvPr/>
        </p:nvSpPr>
        <p:spPr>
          <a:xfrm>
            <a:off x="2788077" y="1179121"/>
            <a:ext cx="521594" cy="156388"/>
          </a:xfrm>
          <a:prstGeom prst="rightArrow">
            <a:avLst/>
          </a:prstGeom>
          <a:solidFill>
            <a:srgbClr val="0962AD"/>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bg1"/>
              </a:solidFill>
            </a:endParaRPr>
          </a:p>
        </p:txBody>
      </p:sp>
      <p:sp>
        <p:nvSpPr>
          <p:cNvPr id="25" name="右箭头 24"/>
          <p:cNvSpPr/>
          <p:nvPr/>
        </p:nvSpPr>
        <p:spPr>
          <a:xfrm>
            <a:off x="5205122" y="1175395"/>
            <a:ext cx="521594" cy="156388"/>
          </a:xfrm>
          <a:prstGeom prst="rightArrow">
            <a:avLst/>
          </a:prstGeom>
          <a:solidFill>
            <a:srgbClr val="0962AD"/>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solidFill>
                <a:schemeClr val="bg1"/>
              </a:solidFill>
            </a:endParaRPr>
          </a:p>
        </p:txBody>
      </p:sp>
      <p:sp>
        <p:nvSpPr>
          <p:cNvPr id="28" name="矩形: 圆角 133"/>
          <p:cNvSpPr/>
          <p:nvPr/>
        </p:nvSpPr>
        <p:spPr>
          <a:xfrm>
            <a:off x="8567818" y="5391815"/>
            <a:ext cx="2724946" cy="661720"/>
          </a:xfrm>
          <a:prstGeom prst="roundRect">
            <a:avLst>
              <a:gd name="adj" fmla="val 10425"/>
            </a:avLst>
          </a:prstGeom>
          <a:solidFill>
            <a:schemeClr val="tx1">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a:lnSpc>
                <a:spcPct val="150000"/>
              </a:lnSpc>
            </a:pPr>
            <a:r>
              <a:rPr lang="zh-CN" altLang="en-US" sz="1200" dirty="0">
                <a:solidFill>
                  <a:schemeClr val="tx1">
                    <a:lumMod val="90000"/>
                    <a:lumOff val="10000"/>
                  </a:schemeClr>
                </a:solidFill>
              </a:rPr>
              <a:t>操作手册详见：</a:t>
            </a:r>
            <a:endParaRPr lang="zh-CN" altLang="en-US" sz="1200" dirty="0">
              <a:solidFill>
                <a:schemeClr val="tx1">
                  <a:lumMod val="90000"/>
                  <a:lumOff val="10000"/>
                </a:schemeClr>
              </a:solidFill>
            </a:endParaRPr>
          </a:p>
          <a:p>
            <a:pPr>
              <a:lnSpc>
                <a:spcPct val="150000"/>
              </a:lnSpc>
            </a:pPr>
            <a:r>
              <a:rPr lang="en-GB" altLang="zh-CN" sz="1200" dirty="0">
                <a:solidFill>
                  <a:schemeClr val="tx1">
                    <a:lumMod val="90000"/>
                    <a:lumOff val="10000"/>
                  </a:schemeClr>
                </a:solidFill>
              </a:rPr>
              <a:t>https://</a:t>
            </a:r>
            <a:r>
              <a:rPr lang="en-GB" altLang="zh-CN" sz="1200" dirty="0" err="1">
                <a:solidFill>
                  <a:schemeClr val="tx1">
                    <a:lumMod val="90000"/>
                    <a:lumOff val="10000"/>
                  </a:schemeClr>
                </a:solidFill>
              </a:rPr>
              <a:t>kdocs.cn</a:t>
            </a:r>
            <a:r>
              <a:rPr lang="en-GB" altLang="zh-CN" sz="1200" dirty="0">
                <a:solidFill>
                  <a:schemeClr val="tx1">
                    <a:lumMod val="90000"/>
                    <a:lumOff val="10000"/>
                  </a:schemeClr>
                </a:solidFill>
              </a:rPr>
              <a:t>/l/cn3ko5cpvcfL</a:t>
            </a:r>
            <a:endParaRPr lang="en-GB" altLang="zh-CN" sz="1200" dirty="0">
              <a:solidFill>
                <a:schemeClr val="tx1">
                  <a:lumMod val="90000"/>
                  <a:lumOff val="10000"/>
                </a:schemeClr>
              </a:solidFill>
            </a:endParaRPr>
          </a:p>
        </p:txBody>
      </p:sp>
      <p:sp>
        <p:nvSpPr>
          <p:cNvPr id="31" name="Freeform 6"/>
          <p:cNvSpPr/>
          <p:nvPr/>
        </p:nvSpPr>
        <p:spPr bwMode="auto">
          <a:xfrm>
            <a:off x="8241707" y="1029442"/>
            <a:ext cx="3979849" cy="2869055"/>
          </a:xfrm>
          <a:custGeom>
            <a:avLst/>
            <a:gdLst>
              <a:gd name="T0" fmla="*/ 1271 w 1339"/>
              <a:gd name="T1" fmla="*/ 0 h 964"/>
              <a:gd name="T2" fmla="*/ 68 w 1339"/>
              <a:gd name="T3" fmla="*/ 0 h 964"/>
              <a:gd name="T4" fmla="*/ 0 w 1339"/>
              <a:gd name="T5" fmla="*/ 294 h 964"/>
              <a:gd name="T6" fmla="*/ 670 w 1339"/>
              <a:gd name="T7" fmla="*/ 964 h 964"/>
              <a:gd name="T8" fmla="*/ 1339 w 1339"/>
              <a:gd name="T9" fmla="*/ 294 h 964"/>
              <a:gd name="T10" fmla="*/ 1271 w 1339"/>
              <a:gd name="T11" fmla="*/ 0 h 964"/>
            </a:gdLst>
            <a:ahLst/>
            <a:cxnLst>
              <a:cxn ang="0">
                <a:pos x="T0" y="T1"/>
              </a:cxn>
              <a:cxn ang="0">
                <a:pos x="T2" y="T3"/>
              </a:cxn>
              <a:cxn ang="0">
                <a:pos x="T4" y="T5"/>
              </a:cxn>
              <a:cxn ang="0">
                <a:pos x="T6" y="T7"/>
              </a:cxn>
              <a:cxn ang="0">
                <a:pos x="T8" y="T9"/>
              </a:cxn>
              <a:cxn ang="0">
                <a:pos x="T10" y="T11"/>
              </a:cxn>
            </a:cxnLst>
            <a:rect l="0" t="0" r="r" b="b"/>
            <a:pathLst>
              <a:path w="1339" h="964">
                <a:moveTo>
                  <a:pt x="1271" y="0"/>
                </a:moveTo>
                <a:cubicBezTo>
                  <a:pt x="68" y="0"/>
                  <a:pt x="68" y="0"/>
                  <a:pt x="68" y="0"/>
                </a:cubicBezTo>
                <a:cubicBezTo>
                  <a:pt x="24" y="89"/>
                  <a:pt x="0" y="189"/>
                  <a:pt x="0" y="294"/>
                </a:cubicBezTo>
                <a:cubicBezTo>
                  <a:pt x="0" y="664"/>
                  <a:pt x="300" y="964"/>
                  <a:pt x="670" y="964"/>
                </a:cubicBezTo>
                <a:cubicBezTo>
                  <a:pt x="1039" y="964"/>
                  <a:pt x="1339" y="664"/>
                  <a:pt x="1339" y="294"/>
                </a:cubicBezTo>
                <a:cubicBezTo>
                  <a:pt x="1339" y="189"/>
                  <a:pt x="1315" y="89"/>
                  <a:pt x="1271" y="0"/>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p>
        </p:txBody>
      </p:sp>
      <p:pic>
        <p:nvPicPr>
          <p:cNvPr id="32" name="Picture Placeholder 45"/>
          <p:cNvPicPr>
            <a:picLocks noChangeAspect="1"/>
          </p:cNvPicPr>
          <p:nvPr/>
        </p:nvPicPr>
        <p:blipFill>
          <a:blip r:embed="rId1" cstate="print">
            <a:extLst>
              <a:ext uri="{28A0092B-C50C-407E-A947-70E740481C1C}">
                <a14:useLocalDpi xmlns:a14="http://schemas.microsoft.com/office/drawing/2010/main" val="0"/>
              </a:ext>
            </a:extLst>
          </a:blip>
          <a:srcRect l="30" r="30"/>
          <a:stretch>
            <a:fillRect/>
          </a:stretch>
        </p:blipFill>
        <p:spPr>
          <a:xfrm>
            <a:off x="8242092" y="1029442"/>
            <a:ext cx="3979465" cy="2868613"/>
          </a:xfrm>
          <a:custGeom>
            <a:avLst/>
            <a:gdLst>
              <a:gd name="connsiteX0" fmla="*/ 201730 w 3979465"/>
              <a:gd name="connsiteY0" fmla="*/ 0 h 2868613"/>
              <a:gd name="connsiteX1" fmla="*/ 202603 w 3979465"/>
              <a:gd name="connsiteY1" fmla="*/ 0 h 2868613"/>
              <a:gd name="connsiteX2" fmla="*/ 208713 w 3979465"/>
              <a:gd name="connsiteY2" fmla="*/ 0 h 2868613"/>
              <a:gd name="connsiteX3" fmla="*/ 225300 w 3979465"/>
              <a:gd name="connsiteY3" fmla="*/ 0 h 2868613"/>
              <a:gd name="connsiteX4" fmla="*/ 257599 w 3979465"/>
              <a:gd name="connsiteY4" fmla="*/ 0 h 2868613"/>
              <a:gd name="connsiteX5" fmla="*/ 310849 w 3979465"/>
              <a:gd name="connsiteY5" fmla="*/ 0 h 2868613"/>
              <a:gd name="connsiteX6" fmla="*/ 390288 w 3979465"/>
              <a:gd name="connsiteY6" fmla="*/ 0 h 2868613"/>
              <a:gd name="connsiteX7" fmla="*/ 501153 w 3979465"/>
              <a:gd name="connsiteY7" fmla="*/ 0 h 2868613"/>
              <a:gd name="connsiteX8" fmla="*/ 570008 w 3979465"/>
              <a:gd name="connsiteY8" fmla="*/ 0 h 2868613"/>
              <a:gd name="connsiteX9" fmla="*/ 648683 w 3979465"/>
              <a:gd name="connsiteY9" fmla="*/ 0 h 2868613"/>
              <a:gd name="connsiteX10" fmla="*/ 737833 w 3979465"/>
              <a:gd name="connsiteY10" fmla="*/ 0 h 2868613"/>
              <a:gd name="connsiteX11" fmla="*/ 838114 w 3979465"/>
              <a:gd name="connsiteY11" fmla="*/ 0 h 2868613"/>
              <a:gd name="connsiteX12" fmla="*/ 950179 w 3979465"/>
              <a:gd name="connsiteY12" fmla="*/ 0 h 2868613"/>
              <a:gd name="connsiteX13" fmla="*/ 1074685 w 3979465"/>
              <a:gd name="connsiteY13" fmla="*/ 0 h 2868613"/>
              <a:gd name="connsiteX14" fmla="*/ 1212284 w 3979465"/>
              <a:gd name="connsiteY14" fmla="*/ 0 h 2868613"/>
              <a:gd name="connsiteX15" fmla="*/ 1363633 w 3979465"/>
              <a:gd name="connsiteY15" fmla="*/ 0 h 2868613"/>
              <a:gd name="connsiteX16" fmla="*/ 1529385 w 3979465"/>
              <a:gd name="connsiteY16" fmla="*/ 0 h 2868613"/>
              <a:gd name="connsiteX17" fmla="*/ 1710195 w 3979465"/>
              <a:gd name="connsiteY17" fmla="*/ 0 h 2868613"/>
              <a:gd name="connsiteX18" fmla="*/ 1906719 w 3979465"/>
              <a:gd name="connsiteY18" fmla="*/ 0 h 2868613"/>
              <a:gd name="connsiteX19" fmla="*/ 2119611 w 3979465"/>
              <a:gd name="connsiteY19" fmla="*/ 0 h 2868613"/>
              <a:gd name="connsiteX20" fmla="*/ 2349525 w 3979465"/>
              <a:gd name="connsiteY20" fmla="*/ 0 h 2868613"/>
              <a:gd name="connsiteX21" fmla="*/ 2597117 w 3979465"/>
              <a:gd name="connsiteY21" fmla="*/ 0 h 2868613"/>
              <a:gd name="connsiteX22" fmla="*/ 2863041 w 3979465"/>
              <a:gd name="connsiteY22" fmla="*/ 0 h 2868613"/>
              <a:gd name="connsiteX23" fmla="*/ 3147952 w 3979465"/>
              <a:gd name="connsiteY23" fmla="*/ 0 h 2868613"/>
              <a:gd name="connsiteX24" fmla="*/ 3452504 w 3979465"/>
              <a:gd name="connsiteY24" fmla="*/ 0 h 2868613"/>
              <a:gd name="connsiteX25" fmla="*/ 3777352 w 3979465"/>
              <a:gd name="connsiteY25" fmla="*/ 0 h 2868613"/>
              <a:gd name="connsiteX26" fmla="*/ 3979465 w 3979465"/>
              <a:gd name="connsiteY26" fmla="*/ 875002 h 2868613"/>
              <a:gd name="connsiteX27" fmla="*/ 2194099 w 3979465"/>
              <a:gd name="connsiteY27" fmla="*/ 2858759 h 2868613"/>
              <a:gd name="connsiteX28" fmla="*/ 1999745 w 3979465"/>
              <a:gd name="connsiteY28" fmla="*/ 2868613 h 2868613"/>
              <a:gd name="connsiteX29" fmla="*/ 1982287 w 3979465"/>
              <a:gd name="connsiteY29" fmla="*/ 2868613 h 2868613"/>
              <a:gd name="connsiteX30" fmla="*/ 1787432 w 3979465"/>
              <a:gd name="connsiteY30" fmla="*/ 2858759 h 2868613"/>
              <a:gd name="connsiteX31" fmla="*/ 9899 w 3979465"/>
              <a:gd name="connsiteY31" fmla="*/ 1078868 h 2868613"/>
              <a:gd name="connsiteX32" fmla="*/ 0 w 3979465"/>
              <a:gd name="connsiteY32" fmla="*/ 882615 h 2868613"/>
              <a:gd name="connsiteX33" fmla="*/ 0 w 3979465"/>
              <a:gd name="connsiteY33" fmla="*/ 868268 h 2868613"/>
              <a:gd name="connsiteX34" fmla="*/ 12806 w 3979465"/>
              <a:gd name="connsiteY34" fmla="*/ 643696 h 2868613"/>
              <a:gd name="connsiteX35" fmla="*/ 201730 w 3979465"/>
              <a:gd name="connsiteY35" fmla="*/ 0 h 286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979465" h="2868613">
                <a:moveTo>
                  <a:pt x="201730" y="0"/>
                </a:moveTo>
                <a:lnTo>
                  <a:pt x="202603" y="0"/>
                </a:lnTo>
                <a:lnTo>
                  <a:pt x="208713" y="0"/>
                </a:lnTo>
                <a:lnTo>
                  <a:pt x="225300" y="0"/>
                </a:lnTo>
                <a:lnTo>
                  <a:pt x="257599" y="0"/>
                </a:lnTo>
                <a:lnTo>
                  <a:pt x="310849" y="0"/>
                </a:lnTo>
                <a:lnTo>
                  <a:pt x="390288" y="0"/>
                </a:lnTo>
                <a:lnTo>
                  <a:pt x="501153" y="0"/>
                </a:lnTo>
                <a:lnTo>
                  <a:pt x="570008" y="0"/>
                </a:lnTo>
                <a:lnTo>
                  <a:pt x="648683" y="0"/>
                </a:lnTo>
                <a:lnTo>
                  <a:pt x="737833" y="0"/>
                </a:lnTo>
                <a:lnTo>
                  <a:pt x="838114" y="0"/>
                </a:lnTo>
                <a:lnTo>
                  <a:pt x="950179" y="0"/>
                </a:lnTo>
                <a:lnTo>
                  <a:pt x="1074685" y="0"/>
                </a:lnTo>
                <a:lnTo>
                  <a:pt x="1212284" y="0"/>
                </a:lnTo>
                <a:lnTo>
                  <a:pt x="1363633" y="0"/>
                </a:lnTo>
                <a:lnTo>
                  <a:pt x="1529385" y="0"/>
                </a:lnTo>
                <a:lnTo>
                  <a:pt x="1710195" y="0"/>
                </a:lnTo>
                <a:lnTo>
                  <a:pt x="1906719" y="0"/>
                </a:lnTo>
                <a:lnTo>
                  <a:pt x="2119611" y="0"/>
                </a:lnTo>
                <a:lnTo>
                  <a:pt x="2349525" y="0"/>
                </a:lnTo>
                <a:lnTo>
                  <a:pt x="2597117" y="0"/>
                </a:lnTo>
                <a:lnTo>
                  <a:pt x="2863041" y="0"/>
                </a:lnTo>
                <a:lnTo>
                  <a:pt x="3147952" y="0"/>
                </a:lnTo>
                <a:lnTo>
                  <a:pt x="3452504" y="0"/>
                </a:lnTo>
                <a:lnTo>
                  <a:pt x="3777352" y="0"/>
                </a:lnTo>
                <a:cubicBezTo>
                  <a:pt x="3908131" y="264882"/>
                  <a:pt x="3979465" y="562502"/>
                  <a:pt x="3979465" y="875002"/>
                </a:cubicBezTo>
                <a:cubicBezTo>
                  <a:pt x="3979465" y="1907371"/>
                  <a:pt x="3195765" y="2756634"/>
                  <a:pt x="2194099" y="2858759"/>
                </a:cubicBezTo>
                <a:lnTo>
                  <a:pt x="1999745" y="2868613"/>
                </a:lnTo>
                <a:lnTo>
                  <a:pt x="1982287" y="2868613"/>
                </a:lnTo>
                <a:lnTo>
                  <a:pt x="1787432" y="2858759"/>
                </a:lnTo>
                <a:cubicBezTo>
                  <a:pt x="850257" y="2763442"/>
                  <a:pt x="105089" y="2017285"/>
                  <a:pt x="9899" y="1078868"/>
                </a:cubicBezTo>
                <a:lnTo>
                  <a:pt x="0" y="882615"/>
                </a:lnTo>
                <a:lnTo>
                  <a:pt x="0" y="868268"/>
                </a:lnTo>
                <a:lnTo>
                  <a:pt x="12806" y="643696"/>
                </a:lnTo>
                <a:cubicBezTo>
                  <a:pt x="38999" y="415738"/>
                  <a:pt x="103645" y="198661"/>
                  <a:pt x="201730" y="0"/>
                </a:cubicBezTo>
                <a:close/>
              </a:path>
            </a:pathLst>
          </a:custGeom>
        </p:spPr>
      </p:pic>
      <p:sp>
        <p:nvSpPr>
          <p:cNvPr id="33" name="Freeform 7"/>
          <p:cNvSpPr/>
          <p:nvPr/>
        </p:nvSpPr>
        <p:spPr bwMode="auto">
          <a:xfrm>
            <a:off x="8241707" y="1029442"/>
            <a:ext cx="3979849" cy="2869055"/>
          </a:xfrm>
          <a:custGeom>
            <a:avLst/>
            <a:gdLst>
              <a:gd name="T0" fmla="*/ 670 w 1339"/>
              <a:gd name="T1" fmla="*/ 964 h 964"/>
              <a:gd name="T2" fmla="*/ 1339 w 1339"/>
              <a:gd name="T3" fmla="*/ 294 h 964"/>
              <a:gd name="T4" fmla="*/ 1271 w 1339"/>
              <a:gd name="T5" fmla="*/ 0 h 964"/>
              <a:gd name="T6" fmla="*/ 1078 w 1339"/>
              <a:gd name="T7" fmla="*/ 0 h 964"/>
              <a:gd name="T8" fmla="*/ 1173 w 1339"/>
              <a:gd name="T9" fmla="*/ 294 h 964"/>
              <a:gd name="T10" fmla="*/ 670 w 1339"/>
              <a:gd name="T11" fmla="*/ 797 h 964"/>
              <a:gd name="T12" fmla="*/ 166 w 1339"/>
              <a:gd name="T13" fmla="*/ 294 h 964"/>
              <a:gd name="T14" fmla="*/ 261 w 1339"/>
              <a:gd name="T15" fmla="*/ 0 h 964"/>
              <a:gd name="T16" fmla="*/ 195 w 1339"/>
              <a:gd name="T17" fmla="*/ 0 h 964"/>
              <a:gd name="T18" fmla="*/ 111 w 1339"/>
              <a:gd name="T19" fmla="*/ 294 h 964"/>
              <a:gd name="T20" fmla="*/ 670 w 1339"/>
              <a:gd name="T21" fmla="*/ 852 h 964"/>
              <a:gd name="T22" fmla="*/ 696 w 1339"/>
              <a:gd name="T23" fmla="*/ 879 h 964"/>
              <a:gd name="T24" fmla="*/ 670 w 1339"/>
              <a:gd name="T25" fmla="*/ 905 h 964"/>
              <a:gd name="T26" fmla="*/ 238 w 1339"/>
              <a:gd name="T27" fmla="*/ 726 h 964"/>
              <a:gd name="T28" fmla="*/ 59 w 1339"/>
              <a:gd name="T29" fmla="*/ 294 h 964"/>
              <a:gd name="T30" fmla="*/ 134 w 1339"/>
              <a:gd name="T31" fmla="*/ 0 h 964"/>
              <a:gd name="T32" fmla="*/ 68 w 1339"/>
              <a:gd name="T33" fmla="*/ 0 h 964"/>
              <a:gd name="T34" fmla="*/ 0 w 1339"/>
              <a:gd name="T35" fmla="*/ 294 h 964"/>
              <a:gd name="T36" fmla="*/ 670 w 1339"/>
              <a:gd name="T3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9" h="964">
                <a:moveTo>
                  <a:pt x="670" y="964"/>
                </a:moveTo>
                <a:cubicBezTo>
                  <a:pt x="1039" y="964"/>
                  <a:pt x="1339" y="664"/>
                  <a:pt x="1339" y="294"/>
                </a:cubicBezTo>
                <a:cubicBezTo>
                  <a:pt x="1339" y="189"/>
                  <a:pt x="1315" y="89"/>
                  <a:pt x="1271" y="0"/>
                </a:cubicBezTo>
                <a:cubicBezTo>
                  <a:pt x="1078" y="0"/>
                  <a:pt x="1078" y="0"/>
                  <a:pt x="1078" y="0"/>
                </a:cubicBezTo>
                <a:cubicBezTo>
                  <a:pt x="1138" y="83"/>
                  <a:pt x="1173" y="184"/>
                  <a:pt x="1173" y="294"/>
                </a:cubicBezTo>
                <a:cubicBezTo>
                  <a:pt x="1173" y="572"/>
                  <a:pt x="947" y="797"/>
                  <a:pt x="670" y="797"/>
                </a:cubicBezTo>
                <a:cubicBezTo>
                  <a:pt x="392" y="797"/>
                  <a:pt x="166" y="572"/>
                  <a:pt x="166" y="294"/>
                </a:cubicBezTo>
                <a:cubicBezTo>
                  <a:pt x="166" y="184"/>
                  <a:pt x="202" y="83"/>
                  <a:pt x="261" y="0"/>
                </a:cubicBezTo>
                <a:cubicBezTo>
                  <a:pt x="195" y="0"/>
                  <a:pt x="195" y="0"/>
                  <a:pt x="195" y="0"/>
                </a:cubicBezTo>
                <a:cubicBezTo>
                  <a:pt x="142" y="85"/>
                  <a:pt x="111" y="186"/>
                  <a:pt x="111" y="294"/>
                </a:cubicBezTo>
                <a:cubicBezTo>
                  <a:pt x="111" y="602"/>
                  <a:pt x="362" y="852"/>
                  <a:pt x="670" y="852"/>
                </a:cubicBezTo>
                <a:cubicBezTo>
                  <a:pt x="684" y="852"/>
                  <a:pt x="696" y="864"/>
                  <a:pt x="696" y="879"/>
                </a:cubicBezTo>
                <a:cubicBezTo>
                  <a:pt x="696" y="893"/>
                  <a:pt x="684" y="905"/>
                  <a:pt x="670" y="905"/>
                </a:cubicBezTo>
                <a:cubicBezTo>
                  <a:pt x="506" y="905"/>
                  <a:pt x="353" y="841"/>
                  <a:pt x="238" y="726"/>
                </a:cubicBezTo>
                <a:cubicBezTo>
                  <a:pt x="122" y="611"/>
                  <a:pt x="59" y="457"/>
                  <a:pt x="59" y="294"/>
                </a:cubicBezTo>
                <a:cubicBezTo>
                  <a:pt x="59" y="190"/>
                  <a:pt x="85" y="89"/>
                  <a:pt x="134" y="0"/>
                </a:cubicBezTo>
                <a:cubicBezTo>
                  <a:pt x="68" y="0"/>
                  <a:pt x="68" y="0"/>
                  <a:pt x="68" y="0"/>
                </a:cubicBezTo>
                <a:cubicBezTo>
                  <a:pt x="24" y="89"/>
                  <a:pt x="0" y="189"/>
                  <a:pt x="0" y="294"/>
                </a:cubicBezTo>
                <a:cubicBezTo>
                  <a:pt x="0" y="664"/>
                  <a:pt x="300" y="964"/>
                  <a:pt x="670" y="964"/>
                </a:cubicBezTo>
                <a:close/>
              </a:path>
            </a:pathLst>
          </a:custGeom>
          <a:solidFill>
            <a:schemeClr val="bg1"/>
          </a:solidFill>
          <a:ln>
            <a:noFill/>
          </a:ln>
          <a:effectLst>
            <a:outerShdw blurRad="190500" dist="127000" dir="2700000" algn="tl" rotWithShape="0">
              <a:schemeClr val="accent2">
                <a:lumMod val="50000"/>
                <a:lumOff val="50000"/>
                <a:alpha val="20000"/>
              </a:schemeClr>
            </a:outerShdw>
          </a:effectLst>
        </p:spPr>
        <p:txBody>
          <a:bodyPr vert="horz" wrap="square" lIns="91440" tIns="45720" rIns="91440" bIns="45720" numCol="1" anchor="t" anchorCtr="0" compatLnSpc="1"/>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667748" y="330032"/>
            <a:ext cx="10850563" cy="676159"/>
          </a:xfrm>
          <a:prstGeom prst="rect">
            <a:avLst/>
          </a:prstGeom>
        </p:spPr>
        <p:txBody>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接入指引材料</a:t>
            </a:r>
            <a:endParaRPr lang="zh-CN" altLang="en-US" dirty="0"/>
          </a:p>
        </p:txBody>
      </p:sp>
      <p:graphicFrame>
        <p:nvGraphicFramePr>
          <p:cNvPr id="3" name="表格 2"/>
          <p:cNvGraphicFramePr>
            <a:graphicFrameLocks noGrp="1"/>
          </p:cNvGraphicFramePr>
          <p:nvPr/>
        </p:nvGraphicFramePr>
        <p:xfrm>
          <a:off x="667748" y="1881115"/>
          <a:ext cx="10433069" cy="4700866"/>
        </p:xfrm>
        <a:graphic>
          <a:graphicData uri="http://schemas.openxmlformats.org/drawingml/2006/table">
            <a:tbl>
              <a:tblPr firstRow="1" bandRow="1">
                <a:tableStyleId>{5C22544A-7EE6-4342-B048-85BDC9FD1C3A}</a:tableStyleId>
              </a:tblPr>
              <a:tblGrid>
                <a:gridCol w="2029339"/>
                <a:gridCol w="3269337"/>
                <a:gridCol w="5134393"/>
              </a:tblGrid>
              <a:tr h="570072">
                <a:tc>
                  <a:txBody>
                    <a:bodyPr/>
                    <a:lstStyle/>
                    <a:p>
                      <a:r>
                        <a:rPr lang="zh-CN" altLang="en-US" dirty="0"/>
                        <a:t>分类</a:t>
                      </a:r>
                      <a:endParaRPr lang="zh-CN" altLang="en-US" dirty="0"/>
                    </a:p>
                  </a:txBody>
                  <a:tcPr anchor="ctr"/>
                </a:tc>
                <a:tc>
                  <a:txBody>
                    <a:bodyPr/>
                    <a:lstStyle/>
                    <a:p>
                      <a:r>
                        <a:rPr lang="zh-CN" altLang="en-US" dirty="0"/>
                        <a:t>材料类型</a:t>
                      </a:r>
                      <a:endParaRPr lang="zh-CN" altLang="en-US" dirty="0"/>
                    </a:p>
                  </a:txBody>
                  <a:tcPr anchor="ctr"/>
                </a:tc>
                <a:tc>
                  <a:txBody>
                    <a:bodyPr/>
                    <a:lstStyle/>
                    <a:p>
                      <a:r>
                        <a:rPr lang="zh-CN" altLang="en-US" dirty="0"/>
                        <a:t>文档</a:t>
                      </a:r>
                      <a:endParaRPr lang="zh-CN" altLang="en-US" dirty="0"/>
                    </a:p>
                  </a:txBody>
                  <a:tcPr anchor="ctr"/>
                </a:tc>
              </a:tr>
              <a:tr h="693885">
                <a:tc rowSpan="4">
                  <a:txBody>
                    <a:bodyPr/>
                    <a:lstStyle/>
                    <a:p>
                      <a:r>
                        <a:rPr lang="zh-CN" altLang="en-US" sz="1400" dirty="0"/>
                        <a:t>运营流程类</a:t>
                      </a:r>
                      <a:endParaRPr lang="zh-CN" altLang="en-US" sz="1400" dirty="0"/>
                    </a:p>
                  </a:txBody>
                  <a:tcPr anchor="ctr"/>
                </a:tc>
                <a:tc>
                  <a:txBody>
                    <a:bodyPr/>
                    <a:lstStyle/>
                    <a:p>
                      <a:r>
                        <a:rPr lang="zh-CN" altLang="en-US" sz="1400" dirty="0"/>
                        <a:t>产品开通流程操作手册</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a:t>
                      </a:r>
                      <a:r>
                        <a:rPr lang="en-GB" altLang="zh-CN" sz="1400" dirty="0" err="1"/>
                        <a:t>ciJJsAqCkpgQ</a:t>
                      </a:r>
                      <a:endParaRPr lang="zh-CN" altLang="en-US" sz="1400" dirty="0"/>
                    </a:p>
                  </a:txBody>
                  <a:tcPr anchor="ctr"/>
                </a:tc>
              </a:tr>
              <a:tr h="505816">
                <a:tc vMerge="1">
                  <a:tcPr/>
                </a:tc>
                <a:tc>
                  <a:txBody>
                    <a:bodyPr/>
                    <a:lstStyle/>
                    <a:p>
                      <a:r>
                        <a:rPr lang="zh-CN" altLang="en-US" sz="1400" dirty="0"/>
                        <a:t>项目合作审批表</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/l/chsxbKhG8p38</a:t>
                      </a:r>
                      <a:endParaRPr lang="zh-CN" altLang="en-US" sz="1400" dirty="0"/>
                    </a:p>
                  </a:txBody>
                  <a:tcPr anchor="ctr"/>
                </a:tc>
              </a:tr>
              <a:tr h="505816">
                <a:tc vMerge="1">
                  <a:tcPr/>
                </a:tc>
                <a:tc>
                  <a:txBody>
                    <a:bodyPr/>
                    <a:lstStyle/>
                    <a:p>
                      <a:r>
                        <a:rPr lang="zh-CN" altLang="en-US" sz="1400" dirty="0"/>
                        <a:t>测试报告</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/l/ckwEBKPES30M</a:t>
                      </a:r>
                      <a:endParaRPr lang="zh-CN" altLang="en-US" sz="1400" dirty="0"/>
                    </a:p>
                  </a:txBody>
                  <a:tcPr anchor="ctr"/>
                </a:tc>
              </a:tr>
              <a:tr h="505816">
                <a:tc vMerge="1">
                  <a:tcPr/>
                </a:tc>
                <a:tc>
                  <a:txBody>
                    <a:bodyPr/>
                    <a:lstStyle/>
                    <a:p>
                      <a:r>
                        <a:rPr lang="zh-CN" altLang="en-US" sz="1400" dirty="0"/>
                        <a:t>上线申请单</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a:t>
                      </a:r>
                      <a:r>
                        <a:rPr lang="en-GB" altLang="zh-CN" sz="1400" dirty="0" err="1"/>
                        <a:t>cngYqvcddrZO</a:t>
                      </a:r>
                      <a:endParaRPr lang="zh-CN" altLang="en-US" sz="1400" dirty="0"/>
                    </a:p>
                  </a:txBody>
                  <a:tcPr anchor="ctr"/>
                </a:tc>
              </a:tr>
              <a:tr h="505816">
                <a:tc rowSpan="4">
                  <a:txBody>
                    <a:bodyPr/>
                    <a:lstStyle/>
                    <a:p>
                      <a:r>
                        <a:rPr lang="zh-CN" altLang="en-US" sz="1400" dirty="0"/>
                        <a:t>产品功能类</a:t>
                      </a:r>
                      <a:endParaRPr lang="zh-CN" altLang="en-US" sz="1400" dirty="0"/>
                    </a:p>
                  </a:txBody>
                  <a:tcPr anchor="ctr"/>
                </a:tc>
                <a:tc>
                  <a:txBody>
                    <a:bodyPr/>
                    <a:lstStyle/>
                    <a:p>
                      <a:r>
                        <a:rPr lang="zh-CN" altLang="en-US" sz="1400" dirty="0"/>
                        <a:t>账户版项目对接指引</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/l/carL63TFK6ba</a:t>
                      </a:r>
                      <a:endParaRPr lang="zh-CN" altLang="en-US" sz="1400" dirty="0"/>
                    </a:p>
                  </a:txBody>
                  <a:tcPr anchor="ctr"/>
                </a:tc>
              </a:tr>
              <a:tr h="505816">
                <a:tc vMerge="1">
                  <a:tcPr/>
                </a:tc>
                <a:tc>
                  <a:txBody>
                    <a:bodyPr/>
                    <a:lstStyle/>
                    <a:p>
                      <a:r>
                        <a:rPr lang="zh-CN" altLang="en-US" sz="1400" dirty="0"/>
                        <a:t>账户版接口规范</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/l/ccfFSC6PP3NH</a:t>
                      </a:r>
                      <a:endParaRPr lang="zh-CN" altLang="en-US" sz="1400" dirty="0"/>
                    </a:p>
                  </a:txBody>
                  <a:tcPr anchor="ctr"/>
                </a:tc>
              </a:tr>
              <a:tr h="505816">
                <a:tc vMerge="1">
                  <a:tcPr/>
                </a:tc>
                <a:tc>
                  <a:txBody>
                    <a:bodyPr/>
                    <a:lstStyle/>
                    <a:p>
                      <a:r>
                        <a:rPr lang="zh-CN" altLang="en-US" sz="1400" dirty="0"/>
                        <a:t>银行托管版接口规范</a:t>
                      </a:r>
                      <a:endParaRPr lang="zh-CN" altLang="en-US" sz="1400" dirty="0"/>
                    </a:p>
                  </a:txBody>
                  <a:tcPr anchor="ctr"/>
                </a:tc>
                <a:tc>
                  <a:txBody>
                    <a:bodyPr/>
                    <a:lstStyle/>
                    <a:p>
                      <a:r>
                        <a:rPr lang="en-GB" altLang="zh-CN" sz="1400" dirty="0"/>
                        <a:t>https://</a:t>
                      </a:r>
                      <a:r>
                        <a:rPr lang="en-GB" altLang="zh-CN" sz="1400" dirty="0" err="1"/>
                        <a:t>kdocs.cn</a:t>
                      </a:r>
                      <a:r>
                        <a:rPr lang="en-GB" altLang="zh-CN" sz="1400" dirty="0"/>
                        <a:t>/l/</a:t>
                      </a:r>
                      <a:r>
                        <a:rPr lang="en-GB" altLang="zh-CN" sz="1400" dirty="0" err="1"/>
                        <a:t>cmEFkUWANiIJ</a:t>
                      </a:r>
                      <a:endParaRPr lang="zh-CN" altLang="en-US" sz="1400" dirty="0"/>
                    </a:p>
                  </a:txBody>
                  <a:tcPr anchor="ctr"/>
                </a:tc>
              </a:tr>
              <a:tr h="402013">
                <a:tc vMerge="1">
                  <a:tcPr/>
                </a:tc>
                <a:tc>
                  <a:txBody>
                    <a:bodyPr/>
                    <a:lstStyle/>
                    <a:p>
                      <a:r>
                        <a:rPr lang="zh-CN" altLang="en-US" sz="1400" dirty="0"/>
                        <a:t>对接</a:t>
                      </a:r>
                      <a:r>
                        <a:rPr lang="en-US" altLang="zh-CN" sz="1400" dirty="0"/>
                        <a:t>demo</a:t>
                      </a:r>
                      <a:endParaRPr lang="zh-CN" altLang="en-US" sz="1400" dirty="0"/>
                    </a:p>
                  </a:txBody>
                  <a:tcPr anchor="ctr"/>
                </a:tc>
                <a:tc>
                  <a:txBody>
                    <a:bodyPr/>
                    <a:lstStyle/>
                    <a:p>
                      <a:r>
                        <a:rPr lang="zh-CN" altLang="en-US" sz="1400" dirty="0"/>
                        <a:t>门户下载，或联系对口人获取</a:t>
                      </a:r>
                      <a:endParaRPr lang="zh-CN" altLang="en-US" sz="1400" dirty="0"/>
                    </a:p>
                  </a:txBody>
                  <a:tcPr anchor="ctr"/>
                </a:tc>
              </a:tr>
            </a:tbl>
          </a:graphicData>
        </a:graphic>
      </p:graphicFrame>
      <p:sp>
        <p:nvSpPr>
          <p:cNvPr id="4" name="TextBox 19"/>
          <p:cNvSpPr txBox="1"/>
          <p:nvPr/>
        </p:nvSpPr>
        <p:spPr>
          <a:xfrm>
            <a:off x="667748" y="1323844"/>
            <a:ext cx="9492663" cy="369332"/>
          </a:xfrm>
          <a:prstGeom prst="rect">
            <a:avLst/>
          </a:prstGeom>
          <a:noFill/>
        </p:spPr>
        <p:txBody>
          <a:bodyPr wrap="none" rtlCol="0">
            <a:spAutoFit/>
          </a:bodyPr>
          <a:lstStyle/>
          <a:p>
            <a:r>
              <a:rPr lang="zh-CN" altLang="en-US" dirty="0">
                <a:latin typeface="Mont Heavy DEMO" panose="00000A00000000000000" pitchFamily="50" charset="0"/>
              </a:rPr>
              <a:t>分公司可根据客户业务实际情况，自助获取相关文档材料，如有疑问，可联系对口人咨询。</a:t>
            </a:r>
            <a:endParaRPr lang="en-US" dirty="0">
              <a:solidFill>
                <a:srgbClr val="FF0000"/>
              </a:solidFill>
              <a:latin typeface="Mont Heavy DEMO" panose="00000A00000000000000" pitchFamily="50"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xtraShape"/>
          <p:cNvSpPr/>
          <p:nvPr/>
        </p:nvSpPr>
        <p:spPr bwMode="auto">
          <a:xfrm>
            <a:off x="425451" y="4616488"/>
            <a:ext cx="11347449" cy="1910634"/>
          </a:xfrm>
          <a:prstGeom prst="trapezoid">
            <a:avLst>
              <a:gd name="adj" fmla="val 118025"/>
            </a:avLst>
          </a:prstGeom>
          <a:solidFill>
            <a:schemeClr val="tx2">
              <a:lumMod val="25000"/>
              <a:lumOff val="75000"/>
              <a:alpha val="80000"/>
            </a:schemeClr>
          </a:solidFill>
          <a:ln>
            <a:noFill/>
          </a:ln>
        </p:spPr>
        <p:txBody>
          <a:bodyPr vert="horz" wrap="square" lIns="91440" tIns="45720" rIns="91440" bIns="45720" numCol="1" rtlCol="0" anchor="t" anchorCtr="0" compatLnSpc="1"/>
          <a:lstStyle/>
          <a:p>
            <a:pPr algn="l"/>
            <a:endParaRPr lang="zh-CN" altLang="en-US" dirty="0">
              <a:latin typeface="微软雅黑" panose="020B0503020204020204" pitchFamily="34" charset="-122"/>
              <a:ea typeface="微软雅黑" panose="020B0503020204020204" pitchFamily="34" charset="-122"/>
            </a:endParaRPr>
          </a:p>
        </p:txBody>
      </p:sp>
      <p:sp>
        <p:nvSpPr>
          <p:cNvPr id="77" name="任意多边形 11"/>
          <p:cNvSpPr/>
          <p:nvPr/>
        </p:nvSpPr>
        <p:spPr>
          <a:xfrm>
            <a:off x="-1" y="6357934"/>
            <a:ext cx="10679185" cy="500066"/>
          </a:xfrm>
          <a:custGeom>
            <a:avLst/>
            <a:gdLst>
              <a:gd name="connsiteX0" fmla="*/ 0 w 9144000"/>
              <a:gd name="connsiteY0" fmla="*/ 0 h 756293"/>
              <a:gd name="connsiteX1" fmla="*/ 9144000 w 9144000"/>
              <a:gd name="connsiteY1" fmla="*/ 0 h 756293"/>
              <a:gd name="connsiteX2" fmla="*/ 9144000 w 9144000"/>
              <a:gd name="connsiteY2" fmla="*/ 756293 h 756293"/>
              <a:gd name="connsiteX3" fmla="*/ 8108917 w 9144000"/>
              <a:gd name="connsiteY3" fmla="*/ 756293 h 756293"/>
              <a:gd name="connsiteX4" fmla="*/ 8108917 w 9144000"/>
              <a:gd name="connsiteY4" fmla="*/ 756292 h 756293"/>
              <a:gd name="connsiteX5" fmla="*/ 0 w 9144000"/>
              <a:gd name="connsiteY5" fmla="*/ 756292 h 756293"/>
              <a:gd name="connsiteX6" fmla="*/ 0 w 9144000"/>
              <a:gd name="connsiteY6" fmla="*/ 0 h 756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756293">
                <a:moveTo>
                  <a:pt x="0" y="0"/>
                </a:moveTo>
                <a:lnTo>
                  <a:pt x="9144000" y="0"/>
                </a:lnTo>
                <a:lnTo>
                  <a:pt x="9144000" y="756293"/>
                </a:lnTo>
                <a:lnTo>
                  <a:pt x="8108917" y="756293"/>
                </a:lnTo>
                <a:lnTo>
                  <a:pt x="8108917" y="756292"/>
                </a:lnTo>
                <a:lnTo>
                  <a:pt x="0" y="756292"/>
                </a:lnTo>
                <a:lnTo>
                  <a:pt x="0" y="0"/>
                </a:lnTo>
                <a:close/>
              </a:path>
            </a:pathLst>
          </a:custGeom>
          <a:solidFill>
            <a:srgbClr val="07497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sp>
        <p:nvSpPr>
          <p:cNvPr id="78" name="平行四边形 13"/>
          <p:cNvSpPr/>
          <p:nvPr/>
        </p:nvSpPr>
        <p:spPr>
          <a:xfrm>
            <a:off x="10477487" y="6357934"/>
            <a:ext cx="1929829" cy="500066"/>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zh-CN" altLang="en-US" sz="3200">
              <a:latin typeface="微软雅黑" panose="020B0503020204020204" pitchFamily="34" charset="-122"/>
              <a:ea typeface="微软雅黑" panose="020B0503020204020204" pitchFamily="34" charset="-122"/>
            </a:endParaRPr>
          </a:p>
        </p:txBody>
      </p:sp>
      <p:pic>
        <p:nvPicPr>
          <p:cNvPr id="79"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352574" y="6357934"/>
            <a:ext cx="2643201" cy="268593"/>
          </a:xfrm>
          <a:prstGeom prst="rect">
            <a:avLst/>
          </a:prstGeom>
          <a:noFill/>
        </p:spPr>
      </p:pic>
      <p:grpSp>
        <p:nvGrpSpPr>
          <p:cNvPr id="2" name="组合 1"/>
          <p:cNvGrpSpPr/>
          <p:nvPr/>
        </p:nvGrpSpPr>
        <p:grpSpPr>
          <a:xfrm>
            <a:off x="352574" y="1330607"/>
            <a:ext cx="11692788" cy="4002776"/>
            <a:chOff x="450501" y="7592868"/>
            <a:chExt cx="11692788" cy="4002776"/>
          </a:xfrm>
        </p:grpSpPr>
        <p:sp>
          <p:nvSpPr>
            <p:cNvPr id="101" name="iṥḻïḋê"/>
            <p:cNvSpPr/>
            <p:nvPr>
              <p:custDataLst>
                <p:tags r:id="rId2"/>
              </p:custDataLst>
            </p:nvPr>
          </p:nvSpPr>
          <p:spPr>
            <a:xfrm>
              <a:off x="1237874" y="7806242"/>
              <a:ext cx="10282613" cy="1507499"/>
            </a:xfrm>
            <a:custGeom>
              <a:avLst/>
              <a:gdLst>
                <a:gd name="connsiteX0" fmla="*/ 0 w 7928658"/>
                <a:gd name="connsiteY0" fmla="*/ 1145913 h 1277840"/>
                <a:gd name="connsiteX1" fmla="*/ 2639028 w 7928658"/>
                <a:gd name="connsiteY1" fmla="*/ 19 h 1277840"/>
                <a:gd name="connsiteX2" fmla="*/ 5289630 w 7928658"/>
                <a:gd name="connsiteY2" fmla="*/ 1169062 h 1277840"/>
                <a:gd name="connsiteX3" fmla="*/ 7928658 w 7928658"/>
                <a:gd name="connsiteY3" fmla="*/ 1157488 h 1277840"/>
                <a:gd name="connsiteX0-1" fmla="*/ 0 w 9528689"/>
                <a:gd name="connsiteY0-2" fmla="*/ 1149011 h 1192171"/>
                <a:gd name="connsiteX1-3" fmla="*/ 2639028 w 9528689"/>
                <a:gd name="connsiteY1-4" fmla="*/ 3117 h 1192171"/>
                <a:gd name="connsiteX2-5" fmla="*/ 5289630 w 9528689"/>
                <a:gd name="connsiteY2-6" fmla="*/ 1172160 h 1192171"/>
                <a:gd name="connsiteX3-7" fmla="*/ 9528689 w 9528689"/>
                <a:gd name="connsiteY3-8" fmla="*/ 0 h 1192171"/>
                <a:gd name="connsiteX0-9" fmla="*/ 0 w 9010369"/>
                <a:gd name="connsiteY0-10" fmla="*/ 1145914 h 1189741"/>
                <a:gd name="connsiteX1-11" fmla="*/ 2639028 w 9010369"/>
                <a:gd name="connsiteY1-12" fmla="*/ 20 h 1189741"/>
                <a:gd name="connsiteX2-13" fmla="*/ 5289630 w 9010369"/>
                <a:gd name="connsiteY2-14" fmla="*/ 1169063 h 1189741"/>
                <a:gd name="connsiteX3-15" fmla="*/ 9010369 w 9010369"/>
                <a:gd name="connsiteY3-16" fmla="*/ 41974 h 1189741"/>
                <a:gd name="connsiteX0-17" fmla="*/ 0 w 9010369"/>
                <a:gd name="connsiteY0-18" fmla="*/ 1145914 h 1290896"/>
                <a:gd name="connsiteX1-19" fmla="*/ 2639028 w 9010369"/>
                <a:gd name="connsiteY1-20" fmla="*/ 20 h 1290896"/>
                <a:gd name="connsiteX2-21" fmla="*/ 5289630 w 9010369"/>
                <a:gd name="connsiteY2-22" fmla="*/ 1169063 h 1290896"/>
                <a:gd name="connsiteX3-23" fmla="*/ 9010369 w 9010369"/>
                <a:gd name="connsiteY3-24" fmla="*/ 41974 h 1290896"/>
                <a:gd name="connsiteX0-25" fmla="*/ 0 w 9494885"/>
                <a:gd name="connsiteY0-26" fmla="*/ 1145914 h 1340639"/>
                <a:gd name="connsiteX1-27" fmla="*/ 2639028 w 9494885"/>
                <a:gd name="connsiteY1-28" fmla="*/ 20 h 1340639"/>
                <a:gd name="connsiteX2-29" fmla="*/ 5289630 w 9494885"/>
                <a:gd name="connsiteY2-30" fmla="*/ 1169063 h 1340639"/>
                <a:gd name="connsiteX3-31" fmla="*/ 9494885 w 9494885"/>
                <a:gd name="connsiteY3-32" fmla="*/ 210991 h 1340639"/>
                <a:gd name="connsiteX0-33" fmla="*/ 0 w 9393475"/>
                <a:gd name="connsiteY0-34" fmla="*/ 1145914 h 1299615"/>
                <a:gd name="connsiteX1-35" fmla="*/ 2639028 w 9393475"/>
                <a:gd name="connsiteY1-36" fmla="*/ 20 h 1299615"/>
                <a:gd name="connsiteX2-37" fmla="*/ 5289630 w 9393475"/>
                <a:gd name="connsiteY2-38" fmla="*/ 1169063 h 1299615"/>
                <a:gd name="connsiteX3-39" fmla="*/ 9393475 w 9393475"/>
                <a:gd name="connsiteY3-40" fmla="*/ 75777 h 1299615"/>
                <a:gd name="connsiteX0-41" fmla="*/ 0 w 9123047"/>
                <a:gd name="connsiteY0-42" fmla="*/ 1145914 h 1340639"/>
                <a:gd name="connsiteX1-43" fmla="*/ 2639028 w 9123047"/>
                <a:gd name="connsiteY1-44" fmla="*/ 20 h 1340639"/>
                <a:gd name="connsiteX2-45" fmla="*/ 5289630 w 9123047"/>
                <a:gd name="connsiteY2-46" fmla="*/ 1169063 h 1340639"/>
                <a:gd name="connsiteX3-47" fmla="*/ 9123047 w 9123047"/>
                <a:gd name="connsiteY3-48" fmla="*/ 210991 h 1340639"/>
                <a:gd name="connsiteX0-49" fmla="*/ 0 w 9123047"/>
                <a:gd name="connsiteY0-50" fmla="*/ 1145914 h 1266751"/>
                <a:gd name="connsiteX1-51" fmla="*/ 2639028 w 9123047"/>
                <a:gd name="connsiteY1-52" fmla="*/ 20 h 1266751"/>
                <a:gd name="connsiteX2-53" fmla="*/ 5289630 w 9123047"/>
                <a:gd name="connsiteY2-54" fmla="*/ 1169063 h 1266751"/>
                <a:gd name="connsiteX3-55" fmla="*/ 9123047 w 9123047"/>
                <a:gd name="connsiteY3-56" fmla="*/ 210991 h 1266751"/>
                <a:gd name="connsiteX0-57" fmla="*/ 0 w 9123047"/>
                <a:gd name="connsiteY0-58" fmla="*/ 1145914 h 1337500"/>
                <a:gd name="connsiteX1-59" fmla="*/ 2639028 w 9123047"/>
                <a:gd name="connsiteY1-60" fmla="*/ 20 h 1337500"/>
                <a:gd name="connsiteX2-61" fmla="*/ 5289630 w 9123047"/>
                <a:gd name="connsiteY2-62" fmla="*/ 1169063 h 1337500"/>
                <a:gd name="connsiteX3-63" fmla="*/ 9123047 w 9123047"/>
                <a:gd name="connsiteY3-64" fmla="*/ 210991 h 1337500"/>
              </a:gdLst>
              <a:ahLst/>
              <a:cxnLst>
                <a:cxn ang="0">
                  <a:pos x="connsiteX0-1" y="connsiteY0-2"/>
                </a:cxn>
                <a:cxn ang="0">
                  <a:pos x="connsiteX1-3" y="connsiteY1-4"/>
                </a:cxn>
                <a:cxn ang="0">
                  <a:pos x="connsiteX2-5" y="connsiteY2-6"/>
                </a:cxn>
                <a:cxn ang="0">
                  <a:pos x="connsiteX3-7" y="connsiteY3-8"/>
                </a:cxn>
              </a:cxnLst>
              <a:rect l="l" t="t" r="r" b="b"/>
              <a:pathLst>
                <a:path w="9123047" h="1337500">
                  <a:moveTo>
                    <a:pt x="0" y="1145914"/>
                  </a:moveTo>
                  <a:cubicBezTo>
                    <a:pt x="878711" y="571038"/>
                    <a:pt x="1757423" y="-3838"/>
                    <a:pt x="2639028" y="20"/>
                  </a:cubicBezTo>
                  <a:cubicBezTo>
                    <a:pt x="3520633" y="3878"/>
                    <a:pt x="4408025" y="976151"/>
                    <a:pt x="5289630" y="1169063"/>
                  </a:cubicBezTo>
                  <a:cubicBezTo>
                    <a:pt x="6171235" y="1361975"/>
                    <a:pt x="8041514" y="1676642"/>
                    <a:pt x="9123047" y="210991"/>
                  </a:cubicBezTo>
                </a:path>
              </a:pathLst>
            </a:custGeom>
            <a:ln w="76200"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02" name="îŝļîḍè"/>
            <p:cNvGrpSpPr/>
            <p:nvPr>
              <p:custDataLst>
                <p:tags r:id="rId3"/>
              </p:custDataLst>
            </p:nvPr>
          </p:nvGrpSpPr>
          <p:grpSpPr>
            <a:xfrm>
              <a:off x="1013479" y="8863838"/>
              <a:ext cx="462338" cy="462335"/>
              <a:chOff x="8192481" y="-1358828"/>
              <a:chExt cx="410200" cy="410198"/>
            </a:xfrm>
          </p:grpSpPr>
          <p:sp>
            <p:nvSpPr>
              <p:cNvPr id="103" name="îŝļíďé"/>
              <p:cNvSpPr/>
              <p:nvPr>
                <p:custDataLst>
                  <p:tags r:id="rId4"/>
                </p:custDataLst>
              </p:nvPr>
            </p:nvSpPr>
            <p:spPr>
              <a:xfrm>
                <a:off x="8192481" y="-1358828"/>
                <a:ext cx="410200" cy="410198"/>
              </a:xfrm>
              <a:prstGeom prst="ellipse">
                <a:avLst/>
              </a:prstGeom>
              <a:gradFill flip="none" rotWithShape="1">
                <a:gsLst>
                  <a:gs pos="0">
                    <a:srgbClr val="2590FB"/>
                  </a:gs>
                  <a:gs pos="100000">
                    <a:srgbClr val="0045EA"/>
                  </a:gs>
                </a:gsLst>
                <a:lin ang="2700000" scaled="1"/>
                <a:tileRect/>
              </a:gradFill>
              <a:ln w="57150" cap="rnd">
                <a:noFill/>
                <a:prstDash val="solid"/>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4" name="ïŝ1iḋe"/>
              <p:cNvSpPr/>
              <p:nvPr>
                <p:custDataLst>
                  <p:tags r:id="rId5"/>
                </p:custDataLst>
              </p:nvPr>
            </p:nvSpPr>
            <p:spPr>
              <a:xfrm>
                <a:off x="8308581" y="-1224599"/>
                <a:ext cx="178001" cy="141741"/>
              </a:xfrm>
              <a:custGeom>
                <a:avLst/>
                <a:gdLst>
                  <a:gd name="connsiteX0" fmla="*/ 486767 w 514350"/>
                  <a:gd name="connsiteY0" fmla="*/ 621 h 409575"/>
                  <a:gd name="connsiteX1" fmla="*/ 515342 w 514350"/>
                  <a:gd name="connsiteY1" fmla="*/ 29196 h 409575"/>
                  <a:gd name="connsiteX2" fmla="*/ 515342 w 514350"/>
                  <a:gd name="connsiteY2" fmla="*/ 324471 h 409575"/>
                  <a:gd name="connsiteX3" fmla="*/ 486767 w 514350"/>
                  <a:gd name="connsiteY3" fmla="*/ 353046 h 409575"/>
                  <a:gd name="connsiteX4" fmla="*/ 192159 w 514350"/>
                  <a:gd name="connsiteY4" fmla="*/ 353046 h 409575"/>
                  <a:gd name="connsiteX5" fmla="*/ 115387 w 514350"/>
                  <a:gd name="connsiteY5" fmla="*/ 410196 h 409575"/>
                  <a:gd name="connsiteX6" fmla="*/ 115387 w 514350"/>
                  <a:gd name="connsiteY6" fmla="*/ 353046 h 409575"/>
                  <a:gd name="connsiteX7" fmla="*/ 29567 w 514350"/>
                  <a:gd name="connsiteY7" fmla="*/ 353046 h 409575"/>
                  <a:gd name="connsiteX8" fmla="*/ 992 w 514350"/>
                  <a:gd name="connsiteY8" fmla="*/ 324471 h 409575"/>
                  <a:gd name="connsiteX9" fmla="*/ 992 w 514350"/>
                  <a:gd name="connsiteY9" fmla="*/ 29196 h 409575"/>
                  <a:gd name="connsiteX10" fmla="*/ 29567 w 514350"/>
                  <a:gd name="connsiteY10" fmla="*/ 621 h 409575"/>
                  <a:gd name="connsiteX11" fmla="*/ 486767 w 514350"/>
                  <a:gd name="connsiteY11" fmla="*/ 621 h 409575"/>
                  <a:gd name="connsiteX12" fmla="*/ 124817 w 514350"/>
                  <a:gd name="connsiteY12" fmla="*/ 143496 h 409575"/>
                  <a:gd name="connsiteX13" fmla="*/ 91480 w 514350"/>
                  <a:gd name="connsiteY13" fmla="*/ 176834 h 409575"/>
                  <a:gd name="connsiteX14" fmla="*/ 124817 w 514350"/>
                  <a:gd name="connsiteY14" fmla="*/ 210171 h 409575"/>
                  <a:gd name="connsiteX15" fmla="*/ 158155 w 514350"/>
                  <a:gd name="connsiteY15" fmla="*/ 176834 h 409575"/>
                  <a:gd name="connsiteX16" fmla="*/ 124817 w 514350"/>
                  <a:gd name="connsiteY16" fmla="*/ 143496 h 409575"/>
                  <a:gd name="connsiteX17" fmla="*/ 258167 w 514350"/>
                  <a:gd name="connsiteY17" fmla="*/ 143496 h 409575"/>
                  <a:gd name="connsiteX18" fmla="*/ 224830 w 514350"/>
                  <a:gd name="connsiteY18" fmla="*/ 176834 h 409575"/>
                  <a:gd name="connsiteX19" fmla="*/ 258167 w 514350"/>
                  <a:gd name="connsiteY19" fmla="*/ 210171 h 409575"/>
                  <a:gd name="connsiteX20" fmla="*/ 291505 w 514350"/>
                  <a:gd name="connsiteY20" fmla="*/ 176834 h 409575"/>
                  <a:gd name="connsiteX21" fmla="*/ 258167 w 514350"/>
                  <a:gd name="connsiteY21" fmla="*/ 143496 h 409575"/>
                  <a:gd name="connsiteX22" fmla="*/ 391517 w 514350"/>
                  <a:gd name="connsiteY22" fmla="*/ 143496 h 409575"/>
                  <a:gd name="connsiteX23" fmla="*/ 358180 w 514350"/>
                  <a:gd name="connsiteY23" fmla="*/ 176834 h 409575"/>
                  <a:gd name="connsiteX24" fmla="*/ 391517 w 514350"/>
                  <a:gd name="connsiteY24" fmla="*/ 210171 h 409575"/>
                  <a:gd name="connsiteX25" fmla="*/ 424855 w 514350"/>
                  <a:gd name="connsiteY25" fmla="*/ 176834 h 409575"/>
                  <a:gd name="connsiteX26" fmla="*/ 391517 w 514350"/>
                  <a:gd name="connsiteY26" fmla="*/ 143496 h 40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14350" h="409575">
                    <a:moveTo>
                      <a:pt x="486767" y="621"/>
                    </a:moveTo>
                    <a:cubicBezTo>
                      <a:pt x="502579" y="621"/>
                      <a:pt x="515342" y="13385"/>
                      <a:pt x="515342" y="29196"/>
                    </a:cubicBezTo>
                    <a:lnTo>
                      <a:pt x="515342" y="324471"/>
                    </a:lnTo>
                    <a:cubicBezTo>
                      <a:pt x="515342" y="340282"/>
                      <a:pt x="502579" y="353046"/>
                      <a:pt x="486767" y="353046"/>
                    </a:cubicBezTo>
                    <a:lnTo>
                      <a:pt x="192159" y="353046"/>
                    </a:lnTo>
                    <a:lnTo>
                      <a:pt x="115387" y="410196"/>
                    </a:lnTo>
                    <a:lnTo>
                      <a:pt x="115387" y="353046"/>
                    </a:lnTo>
                    <a:lnTo>
                      <a:pt x="29567" y="353046"/>
                    </a:lnTo>
                    <a:cubicBezTo>
                      <a:pt x="13755" y="353046"/>
                      <a:pt x="992" y="340282"/>
                      <a:pt x="992" y="324471"/>
                    </a:cubicBezTo>
                    <a:lnTo>
                      <a:pt x="992" y="29196"/>
                    </a:lnTo>
                    <a:cubicBezTo>
                      <a:pt x="992" y="13385"/>
                      <a:pt x="13755" y="621"/>
                      <a:pt x="29567" y="621"/>
                    </a:cubicBezTo>
                    <a:lnTo>
                      <a:pt x="486767" y="621"/>
                    </a:lnTo>
                    <a:close/>
                    <a:moveTo>
                      <a:pt x="124817" y="143496"/>
                    </a:moveTo>
                    <a:cubicBezTo>
                      <a:pt x="106434" y="143496"/>
                      <a:pt x="91480" y="158450"/>
                      <a:pt x="91480" y="176834"/>
                    </a:cubicBezTo>
                    <a:cubicBezTo>
                      <a:pt x="91480" y="195217"/>
                      <a:pt x="106434" y="210171"/>
                      <a:pt x="124817" y="210171"/>
                    </a:cubicBezTo>
                    <a:cubicBezTo>
                      <a:pt x="143200" y="210171"/>
                      <a:pt x="158155" y="195217"/>
                      <a:pt x="158155" y="176834"/>
                    </a:cubicBezTo>
                    <a:cubicBezTo>
                      <a:pt x="158155" y="158450"/>
                      <a:pt x="143200" y="143496"/>
                      <a:pt x="124817" y="143496"/>
                    </a:cubicBezTo>
                    <a:close/>
                    <a:moveTo>
                      <a:pt x="258167" y="143496"/>
                    </a:moveTo>
                    <a:cubicBezTo>
                      <a:pt x="239784" y="143496"/>
                      <a:pt x="224830" y="158450"/>
                      <a:pt x="224830" y="176834"/>
                    </a:cubicBezTo>
                    <a:cubicBezTo>
                      <a:pt x="224830" y="195217"/>
                      <a:pt x="239784" y="210171"/>
                      <a:pt x="258167" y="210171"/>
                    </a:cubicBezTo>
                    <a:cubicBezTo>
                      <a:pt x="276550" y="210171"/>
                      <a:pt x="291505" y="195217"/>
                      <a:pt x="291505" y="176834"/>
                    </a:cubicBezTo>
                    <a:cubicBezTo>
                      <a:pt x="291505" y="158450"/>
                      <a:pt x="276550" y="143496"/>
                      <a:pt x="258167" y="143496"/>
                    </a:cubicBezTo>
                    <a:close/>
                    <a:moveTo>
                      <a:pt x="391517" y="143496"/>
                    </a:moveTo>
                    <a:cubicBezTo>
                      <a:pt x="373134" y="143496"/>
                      <a:pt x="358180" y="158450"/>
                      <a:pt x="358180" y="176834"/>
                    </a:cubicBezTo>
                    <a:cubicBezTo>
                      <a:pt x="358180" y="195217"/>
                      <a:pt x="373134" y="210171"/>
                      <a:pt x="391517" y="210171"/>
                    </a:cubicBezTo>
                    <a:cubicBezTo>
                      <a:pt x="409900" y="210171"/>
                      <a:pt x="424855" y="195217"/>
                      <a:pt x="424855" y="176834"/>
                    </a:cubicBezTo>
                    <a:cubicBezTo>
                      <a:pt x="424855" y="158450"/>
                      <a:pt x="409900" y="143496"/>
                      <a:pt x="391517" y="143496"/>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05" name="iṩḷíďé"/>
            <p:cNvGrpSpPr/>
            <p:nvPr>
              <p:custDataLst>
                <p:tags r:id="rId6"/>
              </p:custDataLst>
            </p:nvPr>
          </p:nvGrpSpPr>
          <p:grpSpPr>
            <a:xfrm>
              <a:off x="3972746" y="7592868"/>
              <a:ext cx="462338" cy="462335"/>
              <a:chOff x="5196297" y="2338133"/>
              <a:chExt cx="410200" cy="410198"/>
            </a:xfrm>
          </p:grpSpPr>
          <p:sp>
            <p:nvSpPr>
              <p:cNvPr id="106" name="iśľídê"/>
              <p:cNvSpPr/>
              <p:nvPr>
                <p:custDataLst>
                  <p:tags r:id="rId7"/>
                </p:custDataLst>
              </p:nvPr>
            </p:nvSpPr>
            <p:spPr>
              <a:xfrm>
                <a:off x="5196297" y="2338133"/>
                <a:ext cx="410200" cy="410198"/>
              </a:xfrm>
              <a:prstGeom prst="ellipse">
                <a:avLst/>
              </a:prstGeom>
              <a:gradFill flip="none" rotWithShape="1">
                <a:gsLst>
                  <a:gs pos="0">
                    <a:srgbClr val="2590FB"/>
                  </a:gs>
                  <a:gs pos="100000">
                    <a:srgbClr val="0045EA"/>
                  </a:gs>
                </a:gsLst>
                <a:lin ang="2700000" scaled="1"/>
                <a:tileRect/>
              </a:gradFill>
              <a:ln w="57150" cap="rnd">
                <a:noFill/>
                <a:prstDash val="solid"/>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7" name="îŝľíḑê"/>
              <p:cNvSpPr/>
              <p:nvPr>
                <p:custDataLst>
                  <p:tags r:id="rId8"/>
                </p:custDataLst>
              </p:nvPr>
            </p:nvSpPr>
            <p:spPr>
              <a:xfrm>
                <a:off x="5320204" y="2454232"/>
                <a:ext cx="162386" cy="178001"/>
              </a:xfrm>
              <a:custGeom>
                <a:avLst/>
                <a:gdLst>
                  <a:gd name="connsiteX0" fmla="*/ 248770 w 495300"/>
                  <a:gd name="connsiteY0" fmla="*/ 621 h 542925"/>
                  <a:gd name="connsiteX1" fmla="*/ 496420 w 495300"/>
                  <a:gd name="connsiteY1" fmla="*/ 248271 h 542925"/>
                  <a:gd name="connsiteX2" fmla="*/ 323827 w 495300"/>
                  <a:gd name="connsiteY2" fmla="*/ 484396 h 542925"/>
                  <a:gd name="connsiteX3" fmla="*/ 346973 w 495300"/>
                  <a:gd name="connsiteY3" fmla="*/ 524496 h 542925"/>
                  <a:gd name="connsiteX4" fmla="*/ 420220 w 495300"/>
                  <a:gd name="connsiteY4" fmla="*/ 524496 h 542925"/>
                  <a:gd name="connsiteX5" fmla="*/ 420220 w 495300"/>
                  <a:gd name="connsiteY5" fmla="*/ 543546 h 542925"/>
                  <a:gd name="connsiteX6" fmla="*/ 77320 w 495300"/>
                  <a:gd name="connsiteY6" fmla="*/ 543546 h 542925"/>
                  <a:gd name="connsiteX7" fmla="*/ 77320 w 495300"/>
                  <a:gd name="connsiteY7" fmla="*/ 524496 h 542925"/>
                  <a:gd name="connsiteX8" fmla="*/ 150567 w 495300"/>
                  <a:gd name="connsiteY8" fmla="*/ 524496 h 542925"/>
                  <a:gd name="connsiteX9" fmla="*/ 173713 w 495300"/>
                  <a:gd name="connsiteY9" fmla="*/ 484396 h 542925"/>
                  <a:gd name="connsiteX10" fmla="*/ 1120 w 495300"/>
                  <a:gd name="connsiteY10" fmla="*/ 248271 h 542925"/>
                  <a:gd name="connsiteX11" fmla="*/ 248770 w 495300"/>
                  <a:gd name="connsiteY11" fmla="*/ 621 h 542925"/>
                  <a:gd name="connsiteX12" fmla="*/ 192763 w 495300"/>
                  <a:gd name="connsiteY12" fmla="*/ 489539 h 542925"/>
                  <a:gd name="connsiteX13" fmla="*/ 172570 w 495300"/>
                  <a:gd name="connsiteY13" fmla="*/ 524496 h 542925"/>
                  <a:gd name="connsiteX14" fmla="*/ 324970 w 495300"/>
                  <a:gd name="connsiteY14" fmla="*/ 524496 h 542925"/>
                  <a:gd name="connsiteX15" fmla="*/ 304777 w 495300"/>
                  <a:gd name="connsiteY15" fmla="*/ 489539 h 542925"/>
                  <a:gd name="connsiteX16" fmla="*/ 248770 w 495300"/>
                  <a:gd name="connsiteY16" fmla="*/ 495921 h 542925"/>
                  <a:gd name="connsiteX17" fmla="*/ 192763 w 495300"/>
                  <a:gd name="connsiteY17" fmla="*/ 489539 h 542925"/>
                  <a:gd name="connsiteX18" fmla="*/ 248770 w 495300"/>
                  <a:gd name="connsiteY18" fmla="*/ 143496 h 542925"/>
                  <a:gd name="connsiteX19" fmla="*/ 143995 w 495300"/>
                  <a:gd name="connsiteY19" fmla="*/ 248271 h 542925"/>
                  <a:gd name="connsiteX20" fmla="*/ 248770 w 495300"/>
                  <a:gd name="connsiteY20" fmla="*/ 353046 h 542925"/>
                  <a:gd name="connsiteX21" fmla="*/ 353545 w 495300"/>
                  <a:gd name="connsiteY21" fmla="*/ 248271 h 542925"/>
                  <a:gd name="connsiteX22" fmla="*/ 248770 w 495300"/>
                  <a:gd name="connsiteY22" fmla="*/ 143496 h 542925"/>
                  <a:gd name="connsiteX23" fmla="*/ 367833 w 495300"/>
                  <a:gd name="connsiteY23" fmla="*/ 114921 h 542925"/>
                  <a:gd name="connsiteX24" fmla="*/ 353545 w 495300"/>
                  <a:gd name="connsiteY24" fmla="*/ 129209 h 542925"/>
                  <a:gd name="connsiteX25" fmla="*/ 367833 w 495300"/>
                  <a:gd name="connsiteY25" fmla="*/ 143496 h 542925"/>
                  <a:gd name="connsiteX26" fmla="*/ 382120 w 495300"/>
                  <a:gd name="connsiteY26" fmla="*/ 129209 h 542925"/>
                  <a:gd name="connsiteX27" fmla="*/ 367833 w 495300"/>
                  <a:gd name="connsiteY27" fmla="*/ 114921 h 542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95300" h="542925">
                    <a:moveTo>
                      <a:pt x="248770" y="621"/>
                    </a:moveTo>
                    <a:cubicBezTo>
                      <a:pt x="385549" y="621"/>
                      <a:pt x="496420" y="111492"/>
                      <a:pt x="496420" y="248271"/>
                    </a:cubicBezTo>
                    <a:cubicBezTo>
                      <a:pt x="496420" y="358856"/>
                      <a:pt x="423935" y="452582"/>
                      <a:pt x="323827" y="484396"/>
                    </a:cubicBezTo>
                    <a:lnTo>
                      <a:pt x="346973" y="524496"/>
                    </a:lnTo>
                    <a:lnTo>
                      <a:pt x="420220" y="524496"/>
                    </a:lnTo>
                    <a:lnTo>
                      <a:pt x="420220" y="543546"/>
                    </a:lnTo>
                    <a:lnTo>
                      <a:pt x="77320" y="543546"/>
                    </a:lnTo>
                    <a:lnTo>
                      <a:pt x="77320" y="524496"/>
                    </a:lnTo>
                    <a:lnTo>
                      <a:pt x="150567" y="524496"/>
                    </a:lnTo>
                    <a:lnTo>
                      <a:pt x="173713" y="484396"/>
                    </a:lnTo>
                    <a:cubicBezTo>
                      <a:pt x="73605" y="452582"/>
                      <a:pt x="1120" y="358856"/>
                      <a:pt x="1120" y="248271"/>
                    </a:cubicBezTo>
                    <a:cubicBezTo>
                      <a:pt x="1120" y="111492"/>
                      <a:pt x="111991" y="621"/>
                      <a:pt x="248770" y="621"/>
                    </a:cubicBezTo>
                    <a:close/>
                    <a:moveTo>
                      <a:pt x="192763" y="489539"/>
                    </a:moveTo>
                    <a:lnTo>
                      <a:pt x="172570" y="524496"/>
                    </a:lnTo>
                    <a:lnTo>
                      <a:pt x="324970" y="524496"/>
                    </a:lnTo>
                    <a:lnTo>
                      <a:pt x="304777" y="489539"/>
                    </a:lnTo>
                    <a:cubicBezTo>
                      <a:pt x="286775" y="493730"/>
                      <a:pt x="268010" y="495921"/>
                      <a:pt x="248770" y="495921"/>
                    </a:cubicBezTo>
                    <a:cubicBezTo>
                      <a:pt x="229530" y="495921"/>
                      <a:pt x="210765" y="493730"/>
                      <a:pt x="192763" y="489539"/>
                    </a:cubicBezTo>
                    <a:close/>
                    <a:moveTo>
                      <a:pt x="248770" y="143496"/>
                    </a:moveTo>
                    <a:cubicBezTo>
                      <a:pt x="190858" y="143496"/>
                      <a:pt x="143995" y="190359"/>
                      <a:pt x="143995" y="248271"/>
                    </a:cubicBezTo>
                    <a:cubicBezTo>
                      <a:pt x="143995" y="306183"/>
                      <a:pt x="190858" y="353046"/>
                      <a:pt x="248770" y="353046"/>
                    </a:cubicBezTo>
                    <a:cubicBezTo>
                      <a:pt x="306682" y="353046"/>
                      <a:pt x="353545" y="306183"/>
                      <a:pt x="353545" y="248271"/>
                    </a:cubicBezTo>
                    <a:cubicBezTo>
                      <a:pt x="353545" y="190359"/>
                      <a:pt x="306682" y="143496"/>
                      <a:pt x="248770" y="143496"/>
                    </a:cubicBezTo>
                    <a:close/>
                    <a:moveTo>
                      <a:pt x="367833" y="114921"/>
                    </a:moveTo>
                    <a:cubicBezTo>
                      <a:pt x="359927" y="114921"/>
                      <a:pt x="353545" y="121303"/>
                      <a:pt x="353545" y="129209"/>
                    </a:cubicBezTo>
                    <a:cubicBezTo>
                      <a:pt x="353545" y="137114"/>
                      <a:pt x="359927" y="143496"/>
                      <a:pt x="367833" y="143496"/>
                    </a:cubicBezTo>
                    <a:cubicBezTo>
                      <a:pt x="375738" y="143496"/>
                      <a:pt x="382120" y="137114"/>
                      <a:pt x="382120" y="129209"/>
                    </a:cubicBezTo>
                    <a:cubicBezTo>
                      <a:pt x="382120" y="121303"/>
                      <a:pt x="375738" y="114921"/>
                      <a:pt x="367833" y="114921"/>
                    </a:cubicBez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08" name="ïṧḻíḋè"/>
            <p:cNvGrpSpPr/>
            <p:nvPr>
              <p:custDataLst>
                <p:tags r:id="rId9"/>
              </p:custDataLst>
            </p:nvPr>
          </p:nvGrpSpPr>
          <p:grpSpPr>
            <a:xfrm>
              <a:off x="6932014" y="8866809"/>
              <a:ext cx="462338" cy="462336"/>
              <a:chOff x="8195609" y="3018802"/>
              <a:chExt cx="410200" cy="410198"/>
            </a:xfrm>
          </p:grpSpPr>
          <p:sp>
            <p:nvSpPr>
              <p:cNvPr id="109" name="î$ḻiḍe"/>
              <p:cNvSpPr/>
              <p:nvPr>
                <p:custDataLst>
                  <p:tags r:id="rId10"/>
                </p:custDataLst>
              </p:nvPr>
            </p:nvSpPr>
            <p:spPr>
              <a:xfrm>
                <a:off x="8195609" y="3018802"/>
                <a:ext cx="410200" cy="410198"/>
              </a:xfrm>
              <a:prstGeom prst="ellipse">
                <a:avLst/>
              </a:prstGeom>
              <a:gradFill flip="none" rotWithShape="1">
                <a:gsLst>
                  <a:gs pos="0">
                    <a:srgbClr val="2590FB"/>
                  </a:gs>
                  <a:gs pos="100000">
                    <a:srgbClr val="0045EA"/>
                  </a:gs>
                </a:gsLst>
                <a:lin ang="2700000" scaled="1"/>
                <a:tileRect/>
              </a:gradFill>
              <a:ln w="57150" cap="rnd">
                <a:noFill/>
                <a:prstDash val="solid"/>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0" name="îṩ1îḓe"/>
              <p:cNvSpPr/>
              <p:nvPr>
                <p:custDataLst>
                  <p:tags r:id="rId11"/>
                </p:custDataLst>
              </p:nvPr>
            </p:nvSpPr>
            <p:spPr>
              <a:xfrm>
                <a:off x="8311709" y="3136490"/>
                <a:ext cx="178001" cy="174822"/>
              </a:xfrm>
              <a:custGeom>
                <a:avLst/>
                <a:gdLst>
                  <a:gd name="connsiteX0" fmla="*/ 343764 w 533400"/>
                  <a:gd name="connsiteY0" fmla="*/ 276846 h 523875"/>
                  <a:gd name="connsiteX1" fmla="*/ 372339 w 533400"/>
                  <a:gd name="connsiteY1" fmla="*/ 305421 h 523875"/>
                  <a:gd name="connsiteX2" fmla="*/ 372339 w 533400"/>
                  <a:gd name="connsiteY2" fmla="*/ 495921 h 523875"/>
                  <a:gd name="connsiteX3" fmla="*/ 343764 w 533400"/>
                  <a:gd name="connsiteY3" fmla="*/ 524496 h 523875"/>
                  <a:gd name="connsiteX4" fmla="*/ 191364 w 533400"/>
                  <a:gd name="connsiteY4" fmla="*/ 524496 h 523875"/>
                  <a:gd name="connsiteX5" fmla="*/ 162789 w 533400"/>
                  <a:gd name="connsiteY5" fmla="*/ 495921 h 523875"/>
                  <a:gd name="connsiteX6" fmla="*/ 162789 w 533400"/>
                  <a:gd name="connsiteY6" fmla="*/ 305421 h 523875"/>
                  <a:gd name="connsiteX7" fmla="*/ 191364 w 533400"/>
                  <a:gd name="connsiteY7" fmla="*/ 276846 h 523875"/>
                  <a:gd name="connsiteX8" fmla="*/ 343764 w 533400"/>
                  <a:gd name="connsiteY8" fmla="*/ 276846 h 523875"/>
                  <a:gd name="connsiteX9" fmla="*/ 143739 w 533400"/>
                  <a:gd name="connsiteY9" fmla="*/ 114921 h 523875"/>
                  <a:gd name="connsiteX10" fmla="*/ 179934 w 533400"/>
                  <a:gd name="connsiteY10" fmla="*/ 153021 h 523875"/>
                  <a:gd name="connsiteX11" fmla="*/ 181839 w 533400"/>
                  <a:gd name="connsiteY11" fmla="*/ 153021 h 523875"/>
                  <a:gd name="connsiteX12" fmla="*/ 353289 w 533400"/>
                  <a:gd name="connsiteY12" fmla="*/ 153021 h 523875"/>
                  <a:gd name="connsiteX13" fmla="*/ 391389 w 533400"/>
                  <a:gd name="connsiteY13" fmla="*/ 116826 h 523875"/>
                  <a:gd name="connsiteX14" fmla="*/ 391389 w 533400"/>
                  <a:gd name="connsiteY14" fmla="*/ 114921 h 523875"/>
                  <a:gd name="connsiteX15" fmla="*/ 505689 w 533400"/>
                  <a:gd name="connsiteY15" fmla="*/ 114921 h 523875"/>
                  <a:gd name="connsiteX16" fmla="*/ 534264 w 533400"/>
                  <a:gd name="connsiteY16" fmla="*/ 143496 h 523875"/>
                  <a:gd name="connsiteX17" fmla="*/ 534264 w 533400"/>
                  <a:gd name="connsiteY17" fmla="*/ 381621 h 523875"/>
                  <a:gd name="connsiteX18" fmla="*/ 505689 w 533400"/>
                  <a:gd name="connsiteY18" fmla="*/ 410196 h 523875"/>
                  <a:gd name="connsiteX19" fmla="*/ 391389 w 533400"/>
                  <a:gd name="connsiteY19" fmla="*/ 410196 h 523875"/>
                  <a:gd name="connsiteX20" fmla="*/ 391389 w 533400"/>
                  <a:gd name="connsiteY20" fmla="*/ 295896 h 523875"/>
                  <a:gd name="connsiteX21" fmla="*/ 355194 w 533400"/>
                  <a:gd name="connsiteY21" fmla="*/ 257796 h 523875"/>
                  <a:gd name="connsiteX22" fmla="*/ 353289 w 533400"/>
                  <a:gd name="connsiteY22" fmla="*/ 257796 h 523875"/>
                  <a:gd name="connsiteX23" fmla="*/ 181839 w 533400"/>
                  <a:gd name="connsiteY23" fmla="*/ 257796 h 523875"/>
                  <a:gd name="connsiteX24" fmla="*/ 143739 w 533400"/>
                  <a:gd name="connsiteY24" fmla="*/ 293991 h 523875"/>
                  <a:gd name="connsiteX25" fmla="*/ 143739 w 533400"/>
                  <a:gd name="connsiteY25" fmla="*/ 295896 h 523875"/>
                  <a:gd name="connsiteX26" fmla="*/ 143739 w 533400"/>
                  <a:gd name="connsiteY26" fmla="*/ 410196 h 523875"/>
                  <a:gd name="connsiteX27" fmla="*/ 29439 w 533400"/>
                  <a:gd name="connsiteY27" fmla="*/ 410196 h 523875"/>
                  <a:gd name="connsiteX28" fmla="*/ 864 w 533400"/>
                  <a:gd name="connsiteY28" fmla="*/ 381621 h 523875"/>
                  <a:gd name="connsiteX29" fmla="*/ 864 w 533400"/>
                  <a:gd name="connsiteY29" fmla="*/ 201408 h 523875"/>
                  <a:gd name="connsiteX30" fmla="*/ 11151 w 533400"/>
                  <a:gd name="connsiteY30" fmla="*/ 175405 h 523875"/>
                  <a:gd name="connsiteX31" fmla="*/ 56300 w 533400"/>
                  <a:gd name="connsiteY31" fmla="*/ 127018 h 523875"/>
                  <a:gd name="connsiteX32" fmla="*/ 84112 w 533400"/>
                  <a:gd name="connsiteY32" fmla="*/ 114921 h 523875"/>
                  <a:gd name="connsiteX33" fmla="*/ 143739 w 533400"/>
                  <a:gd name="connsiteY33" fmla="*/ 114921 h 523875"/>
                  <a:gd name="connsiteX34" fmla="*/ 462827 w 533400"/>
                  <a:gd name="connsiteY34" fmla="*/ 172071 h 523875"/>
                  <a:gd name="connsiteX35" fmla="*/ 448539 w 533400"/>
                  <a:gd name="connsiteY35" fmla="*/ 186359 h 523875"/>
                  <a:gd name="connsiteX36" fmla="*/ 462827 w 533400"/>
                  <a:gd name="connsiteY36" fmla="*/ 200646 h 523875"/>
                  <a:gd name="connsiteX37" fmla="*/ 477114 w 533400"/>
                  <a:gd name="connsiteY37" fmla="*/ 186359 h 523875"/>
                  <a:gd name="connsiteX38" fmla="*/ 462827 w 533400"/>
                  <a:gd name="connsiteY38" fmla="*/ 172071 h 523875"/>
                  <a:gd name="connsiteX39" fmla="*/ 343764 w 533400"/>
                  <a:gd name="connsiteY39" fmla="*/ 621 h 523875"/>
                  <a:gd name="connsiteX40" fmla="*/ 372339 w 533400"/>
                  <a:gd name="connsiteY40" fmla="*/ 29196 h 523875"/>
                  <a:gd name="connsiteX41" fmla="*/ 372339 w 533400"/>
                  <a:gd name="connsiteY41" fmla="*/ 105396 h 523875"/>
                  <a:gd name="connsiteX42" fmla="*/ 343764 w 533400"/>
                  <a:gd name="connsiteY42" fmla="*/ 133971 h 523875"/>
                  <a:gd name="connsiteX43" fmla="*/ 191364 w 533400"/>
                  <a:gd name="connsiteY43" fmla="*/ 133971 h 523875"/>
                  <a:gd name="connsiteX44" fmla="*/ 162789 w 533400"/>
                  <a:gd name="connsiteY44" fmla="*/ 105396 h 523875"/>
                  <a:gd name="connsiteX45" fmla="*/ 162789 w 533400"/>
                  <a:gd name="connsiteY45" fmla="*/ 29196 h 523875"/>
                  <a:gd name="connsiteX46" fmla="*/ 191364 w 533400"/>
                  <a:gd name="connsiteY46" fmla="*/ 621 h 523875"/>
                  <a:gd name="connsiteX47" fmla="*/ 343764 w 533400"/>
                  <a:gd name="connsiteY47" fmla="*/ 621 h 523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33400" h="523875">
                    <a:moveTo>
                      <a:pt x="343764" y="276846"/>
                    </a:moveTo>
                    <a:cubicBezTo>
                      <a:pt x="359576" y="276846"/>
                      <a:pt x="372339" y="289610"/>
                      <a:pt x="372339" y="305421"/>
                    </a:cubicBezTo>
                    <a:lnTo>
                      <a:pt x="372339" y="495921"/>
                    </a:lnTo>
                    <a:cubicBezTo>
                      <a:pt x="372339" y="511732"/>
                      <a:pt x="359576" y="524496"/>
                      <a:pt x="343764" y="524496"/>
                    </a:cubicBezTo>
                    <a:lnTo>
                      <a:pt x="191364" y="524496"/>
                    </a:lnTo>
                    <a:cubicBezTo>
                      <a:pt x="175552" y="524496"/>
                      <a:pt x="162789" y="511732"/>
                      <a:pt x="162789" y="495921"/>
                    </a:cubicBezTo>
                    <a:lnTo>
                      <a:pt x="162789" y="305421"/>
                    </a:lnTo>
                    <a:cubicBezTo>
                      <a:pt x="162789" y="289610"/>
                      <a:pt x="175552" y="276846"/>
                      <a:pt x="191364" y="276846"/>
                    </a:cubicBezTo>
                    <a:lnTo>
                      <a:pt x="343764" y="276846"/>
                    </a:lnTo>
                    <a:close/>
                    <a:moveTo>
                      <a:pt x="143739" y="114921"/>
                    </a:moveTo>
                    <a:cubicBezTo>
                      <a:pt x="143739" y="135305"/>
                      <a:pt x="159741" y="151973"/>
                      <a:pt x="179934" y="153021"/>
                    </a:cubicBezTo>
                    <a:lnTo>
                      <a:pt x="181839" y="153021"/>
                    </a:lnTo>
                    <a:lnTo>
                      <a:pt x="353289" y="153021"/>
                    </a:lnTo>
                    <a:cubicBezTo>
                      <a:pt x="373673" y="153021"/>
                      <a:pt x="390341" y="137019"/>
                      <a:pt x="391389" y="116826"/>
                    </a:cubicBezTo>
                    <a:lnTo>
                      <a:pt x="391389" y="114921"/>
                    </a:lnTo>
                    <a:lnTo>
                      <a:pt x="505689" y="114921"/>
                    </a:lnTo>
                    <a:cubicBezTo>
                      <a:pt x="521501" y="114921"/>
                      <a:pt x="534264" y="127685"/>
                      <a:pt x="534264" y="143496"/>
                    </a:cubicBezTo>
                    <a:lnTo>
                      <a:pt x="534264" y="381621"/>
                    </a:lnTo>
                    <a:cubicBezTo>
                      <a:pt x="534264" y="397432"/>
                      <a:pt x="521501" y="410196"/>
                      <a:pt x="505689" y="410196"/>
                    </a:cubicBezTo>
                    <a:lnTo>
                      <a:pt x="391389" y="410196"/>
                    </a:lnTo>
                    <a:lnTo>
                      <a:pt x="391389" y="295896"/>
                    </a:lnTo>
                    <a:cubicBezTo>
                      <a:pt x="391389" y="275512"/>
                      <a:pt x="375387" y="258844"/>
                      <a:pt x="355194" y="257796"/>
                    </a:cubicBezTo>
                    <a:lnTo>
                      <a:pt x="353289" y="257796"/>
                    </a:lnTo>
                    <a:lnTo>
                      <a:pt x="181839" y="257796"/>
                    </a:lnTo>
                    <a:cubicBezTo>
                      <a:pt x="161455" y="257796"/>
                      <a:pt x="144787" y="273798"/>
                      <a:pt x="143739" y="293991"/>
                    </a:cubicBezTo>
                    <a:lnTo>
                      <a:pt x="143739" y="295896"/>
                    </a:lnTo>
                    <a:lnTo>
                      <a:pt x="143739" y="410196"/>
                    </a:lnTo>
                    <a:lnTo>
                      <a:pt x="29439" y="410196"/>
                    </a:lnTo>
                    <a:cubicBezTo>
                      <a:pt x="13627" y="410196"/>
                      <a:pt x="864" y="397432"/>
                      <a:pt x="864" y="381621"/>
                    </a:cubicBezTo>
                    <a:lnTo>
                      <a:pt x="864" y="201408"/>
                    </a:lnTo>
                    <a:cubicBezTo>
                      <a:pt x="864" y="191788"/>
                      <a:pt x="4484" y="182454"/>
                      <a:pt x="11151" y="175405"/>
                    </a:cubicBezTo>
                    <a:lnTo>
                      <a:pt x="56300" y="127018"/>
                    </a:lnTo>
                    <a:cubicBezTo>
                      <a:pt x="63538" y="119303"/>
                      <a:pt x="73635" y="114921"/>
                      <a:pt x="84112" y="114921"/>
                    </a:cubicBezTo>
                    <a:lnTo>
                      <a:pt x="143739" y="114921"/>
                    </a:lnTo>
                    <a:close/>
                    <a:moveTo>
                      <a:pt x="462827" y="172071"/>
                    </a:moveTo>
                    <a:cubicBezTo>
                      <a:pt x="454921" y="172071"/>
                      <a:pt x="448539" y="178453"/>
                      <a:pt x="448539" y="186359"/>
                    </a:cubicBezTo>
                    <a:cubicBezTo>
                      <a:pt x="448539" y="194264"/>
                      <a:pt x="454921" y="200646"/>
                      <a:pt x="462827" y="200646"/>
                    </a:cubicBezTo>
                    <a:cubicBezTo>
                      <a:pt x="470732" y="200646"/>
                      <a:pt x="477114" y="194264"/>
                      <a:pt x="477114" y="186359"/>
                    </a:cubicBezTo>
                    <a:cubicBezTo>
                      <a:pt x="477114" y="178453"/>
                      <a:pt x="470732" y="172071"/>
                      <a:pt x="462827" y="172071"/>
                    </a:cubicBezTo>
                    <a:close/>
                    <a:moveTo>
                      <a:pt x="343764" y="621"/>
                    </a:moveTo>
                    <a:cubicBezTo>
                      <a:pt x="359576" y="621"/>
                      <a:pt x="372339" y="13385"/>
                      <a:pt x="372339" y="29196"/>
                    </a:cubicBezTo>
                    <a:lnTo>
                      <a:pt x="372339" y="105396"/>
                    </a:lnTo>
                    <a:cubicBezTo>
                      <a:pt x="372339" y="121207"/>
                      <a:pt x="359576" y="133971"/>
                      <a:pt x="343764" y="133971"/>
                    </a:cubicBezTo>
                    <a:lnTo>
                      <a:pt x="191364" y="133971"/>
                    </a:lnTo>
                    <a:cubicBezTo>
                      <a:pt x="175552" y="133971"/>
                      <a:pt x="162789" y="121207"/>
                      <a:pt x="162789" y="105396"/>
                    </a:cubicBezTo>
                    <a:lnTo>
                      <a:pt x="162789" y="29196"/>
                    </a:lnTo>
                    <a:cubicBezTo>
                      <a:pt x="162789" y="13385"/>
                      <a:pt x="175552" y="621"/>
                      <a:pt x="191364" y="621"/>
                    </a:cubicBezTo>
                    <a:lnTo>
                      <a:pt x="343764" y="621"/>
                    </a:ln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11" name="ï$ļidê"/>
            <p:cNvGrpSpPr/>
            <p:nvPr>
              <p:custDataLst>
                <p:tags r:id="rId12"/>
              </p:custDataLst>
            </p:nvPr>
          </p:nvGrpSpPr>
          <p:grpSpPr>
            <a:xfrm>
              <a:off x="9891278" y="8859720"/>
              <a:ext cx="467353" cy="462335"/>
              <a:chOff x="9139026" y="3018802"/>
              <a:chExt cx="414650" cy="410198"/>
            </a:xfrm>
          </p:grpSpPr>
          <p:sp>
            <p:nvSpPr>
              <p:cNvPr id="112" name="îśliḑé"/>
              <p:cNvSpPr/>
              <p:nvPr>
                <p:custDataLst>
                  <p:tags r:id="rId13"/>
                </p:custDataLst>
              </p:nvPr>
            </p:nvSpPr>
            <p:spPr>
              <a:xfrm>
                <a:off x="9139026" y="3018802"/>
                <a:ext cx="414650" cy="410198"/>
              </a:xfrm>
              <a:prstGeom prst="ellipse">
                <a:avLst/>
              </a:prstGeom>
              <a:gradFill flip="none" rotWithShape="1">
                <a:gsLst>
                  <a:gs pos="0">
                    <a:srgbClr val="2590FB"/>
                  </a:gs>
                  <a:gs pos="100000">
                    <a:srgbClr val="0045EA"/>
                  </a:gs>
                </a:gsLst>
                <a:lin ang="2700000" scaled="1"/>
                <a:tileRect/>
              </a:gradFill>
              <a:ln w="57150" cap="rnd">
                <a:noFill/>
                <a:prstDash val="solid"/>
                <a:round/>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13" name="ïṧľiḑé"/>
              <p:cNvSpPr/>
              <p:nvPr>
                <p:custDataLst>
                  <p:tags r:id="rId14"/>
                </p:custDataLst>
              </p:nvPr>
            </p:nvSpPr>
            <p:spPr>
              <a:xfrm>
                <a:off x="9257351" y="3142847"/>
                <a:ext cx="178001" cy="162108"/>
              </a:xfrm>
              <a:custGeom>
                <a:avLst/>
                <a:gdLst>
                  <a:gd name="connsiteX0" fmla="*/ 125329 w 533400"/>
                  <a:gd name="connsiteY0" fmla="*/ 229221 h 485775"/>
                  <a:gd name="connsiteX1" fmla="*/ 125329 w 533400"/>
                  <a:gd name="connsiteY1" fmla="*/ 276846 h 485775"/>
                  <a:gd name="connsiteX2" fmla="*/ 144379 w 533400"/>
                  <a:gd name="connsiteY2" fmla="*/ 276846 h 485775"/>
                  <a:gd name="connsiteX3" fmla="*/ 144379 w 533400"/>
                  <a:gd name="connsiteY3" fmla="*/ 229221 h 485775"/>
                  <a:gd name="connsiteX4" fmla="*/ 392029 w 533400"/>
                  <a:gd name="connsiteY4" fmla="*/ 229221 h 485775"/>
                  <a:gd name="connsiteX5" fmla="*/ 392029 w 533400"/>
                  <a:gd name="connsiteY5" fmla="*/ 276846 h 485775"/>
                  <a:gd name="connsiteX6" fmla="*/ 411079 w 533400"/>
                  <a:gd name="connsiteY6" fmla="*/ 276846 h 485775"/>
                  <a:gd name="connsiteX7" fmla="*/ 411079 w 533400"/>
                  <a:gd name="connsiteY7" fmla="*/ 229221 h 485775"/>
                  <a:gd name="connsiteX8" fmla="*/ 534904 w 533400"/>
                  <a:gd name="connsiteY8" fmla="*/ 229221 h 485775"/>
                  <a:gd name="connsiteX9" fmla="*/ 534904 w 533400"/>
                  <a:gd name="connsiteY9" fmla="*/ 457821 h 485775"/>
                  <a:gd name="connsiteX10" fmla="*/ 506329 w 533400"/>
                  <a:gd name="connsiteY10" fmla="*/ 486396 h 485775"/>
                  <a:gd name="connsiteX11" fmla="*/ 30079 w 533400"/>
                  <a:gd name="connsiteY11" fmla="*/ 486396 h 485775"/>
                  <a:gd name="connsiteX12" fmla="*/ 1504 w 533400"/>
                  <a:gd name="connsiteY12" fmla="*/ 457821 h 485775"/>
                  <a:gd name="connsiteX13" fmla="*/ 1504 w 533400"/>
                  <a:gd name="connsiteY13" fmla="*/ 229221 h 485775"/>
                  <a:gd name="connsiteX14" fmla="*/ 125329 w 533400"/>
                  <a:gd name="connsiteY14" fmla="*/ 229221 h 485775"/>
                  <a:gd name="connsiteX15" fmla="*/ 372979 w 533400"/>
                  <a:gd name="connsiteY15" fmla="*/ 621 h 485775"/>
                  <a:gd name="connsiteX16" fmla="*/ 411079 w 533400"/>
                  <a:gd name="connsiteY16" fmla="*/ 36816 h 485775"/>
                  <a:gd name="connsiteX17" fmla="*/ 411079 w 533400"/>
                  <a:gd name="connsiteY17" fmla="*/ 38721 h 485775"/>
                  <a:gd name="connsiteX18" fmla="*/ 411079 w 533400"/>
                  <a:gd name="connsiteY18" fmla="*/ 114921 h 485775"/>
                  <a:gd name="connsiteX19" fmla="*/ 506329 w 533400"/>
                  <a:gd name="connsiteY19" fmla="*/ 114921 h 485775"/>
                  <a:gd name="connsiteX20" fmla="*/ 534904 w 533400"/>
                  <a:gd name="connsiteY20" fmla="*/ 143496 h 485775"/>
                  <a:gd name="connsiteX21" fmla="*/ 534904 w 533400"/>
                  <a:gd name="connsiteY21" fmla="*/ 210171 h 485775"/>
                  <a:gd name="connsiteX22" fmla="*/ 1504 w 533400"/>
                  <a:gd name="connsiteY22" fmla="*/ 210171 h 485775"/>
                  <a:gd name="connsiteX23" fmla="*/ 1504 w 533400"/>
                  <a:gd name="connsiteY23" fmla="*/ 143496 h 485775"/>
                  <a:gd name="connsiteX24" fmla="*/ 30079 w 533400"/>
                  <a:gd name="connsiteY24" fmla="*/ 114921 h 485775"/>
                  <a:gd name="connsiteX25" fmla="*/ 125329 w 533400"/>
                  <a:gd name="connsiteY25" fmla="*/ 114921 h 485775"/>
                  <a:gd name="connsiteX26" fmla="*/ 125329 w 533400"/>
                  <a:gd name="connsiteY26" fmla="*/ 38721 h 485775"/>
                  <a:gd name="connsiteX27" fmla="*/ 161524 w 533400"/>
                  <a:gd name="connsiteY27" fmla="*/ 621 h 485775"/>
                  <a:gd name="connsiteX28" fmla="*/ 163429 w 533400"/>
                  <a:gd name="connsiteY28" fmla="*/ 621 h 485775"/>
                  <a:gd name="connsiteX29" fmla="*/ 372979 w 533400"/>
                  <a:gd name="connsiteY29" fmla="*/ 621 h 485775"/>
                  <a:gd name="connsiteX30" fmla="*/ 372979 w 533400"/>
                  <a:gd name="connsiteY30" fmla="*/ 19671 h 485775"/>
                  <a:gd name="connsiteX31" fmla="*/ 163429 w 533400"/>
                  <a:gd name="connsiteY31" fmla="*/ 19671 h 485775"/>
                  <a:gd name="connsiteX32" fmla="*/ 144474 w 533400"/>
                  <a:gd name="connsiteY32" fmla="*/ 37292 h 485775"/>
                  <a:gd name="connsiteX33" fmla="*/ 144379 w 533400"/>
                  <a:gd name="connsiteY33" fmla="*/ 38721 h 485775"/>
                  <a:gd name="connsiteX34" fmla="*/ 144379 w 533400"/>
                  <a:gd name="connsiteY34" fmla="*/ 114921 h 485775"/>
                  <a:gd name="connsiteX35" fmla="*/ 392029 w 533400"/>
                  <a:gd name="connsiteY35" fmla="*/ 114921 h 485775"/>
                  <a:gd name="connsiteX36" fmla="*/ 392029 w 533400"/>
                  <a:gd name="connsiteY36" fmla="*/ 38721 h 485775"/>
                  <a:gd name="connsiteX37" fmla="*/ 375836 w 533400"/>
                  <a:gd name="connsiteY37" fmla="*/ 19862 h 485775"/>
                  <a:gd name="connsiteX38" fmla="*/ 374408 w 533400"/>
                  <a:gd name="connsiteY38" fmla="*/ 19671 h 485775"/>
                  <a:gd name="connsiteX39" fmla="*/ 372979 w 533400"/>
                  <a:gd name="connsiteY39" fmla="*/ 19671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33400" h="485775">
                    <a:moveTo>
                      <a:pt x="125329" y="229221"/>
                    </a:moveTo>
                    <a:lnTo>
                      <a:pt x="125329" y="276846"/>
                    </a:lnTo>
                    <a:lnTo>
                      <a:pt x="144379" y="276846"/>
                    </a:lnTo>
                    <a:lnTo>
                      <a:pt x="144379" y="229221"/>
                    </a:lnTo>
                    <a:lnTo>
                      <a:pt x="392029" y="229221"/>
                    </a:lnTo>
                    <a:lnTo>
                      <a:pt x="392029" y="276846"/>
                    </a:lnTo>
                    <a:lnTo>
                      <a:pt x="411079" y="276846"/>
                    </a:lnTo>
                    <a:lnTo>
                      <a:pt x="411079" y="229221"/>
                    </a:lnTo>
                    <a:lnTo>
                      <a:pt x="534904" y="229221"/>
                    </a:lnTo>
                    <a:lnTo>
                      <a:pt x="534904" y="457821"/>
                    </a:lnTo>
                    <a:cubicBezTo>
                      <a:pt x="534904" y="473632"/>
                      <a:pt x="522141" y="486396"/>
                      <a:pt x="506329" y="486396"/>
                    </a:cubicBezTo>
                    <a:lnTo>
                      <a:pt x="30079" y="486396"/>
                    </a:lnTo>
                    <a:cubicBezTo>
                      <a:pt x="14267" y="486396"/>
                      <a:pt x="1504" y="473632"/>
                      <a:pt x="1504" y="457821"/>
                    </a:cubicBezTo>
                    <a:lnTo>
                      <a:pt x="1504" y="229221"/>
                    </a:lnTo>
                    <a:lnTo>
                      <a:pt x="125329" y="229221"/>
                    </a:lnTo>
                    <a:close/>
                    <a:moveTo>
                      <a:pt x="372979" y="621"/>
                    </a:moveTo>
                    <a:cubicBezTo>
                      <a:pt x="393363" y="621"/>
                      <a:pt x="410031" y="16623"/>
                      <a:pt x="411079" y="36816"/>
                    </a:cubicBezTo>
                    <a:lnTo>
                      <a:pt x="411079" y="38721"/>
                    </a:lnTo>
                    <a:lnTo>
                      <a:pt x="411079" y="114921"/>
                    </a:lnTo>
                    <a:lnTo>
                      <a:pt x="506329" y="114921"/>
                    </a:lnTo>
                    <a:cubicBezTo>
                      <a:pt x="522141" y="114921"/>
                      <a:pt x="534904" y="127685"/>
                      <a:pt x="534904" y="143496"/>
                    </a:cubicBezTo>
                    <a:lnTo>
                      <a:pt x="534904" y="210171"/>
                    </a:lnTo>
                    <a:lnTo>
                      <a:pt x="1504" y="210171"/>
                    </a:lnTo>
                    <a:lnTo>
                      <a:pt x="1504" y="143496"/>
                    </a:lnTo>
                    <a:cubicBezTo>
                      <a:pt x="1504" y="127685"/>
                      <a:pt x="14267" y="114921"/>
                      <a:pt x="30079" y="114921"/>
                    </a:cubicBezTo>
                    <a:lnTo>
                      <a:pt x="125329" y="114921"/>
                    </a:lnTo>
                    <a:lnTo>
                      <a:pt x="125329" y="38721"/>
                    </a:lnTo>
                    <a:cubicBezTo>
                      <a:pt x="125329" y="18337"/>
                      <a:pt x="141331" y="1669"/>
                      <a:pt x="161524" y="621"/>
                    </a:cubicBezTo>
                    <a:lnTo>
                      <a:pt x="163429" y="621"/>
                    </a:lnTo>
                    <a:lnTo>
                      <a:pt x="372979" y="621"/>
                    </a:lnTo>
                    <a:close/>
                    <a:moveTo>
                      <a:pt x="372979" y="19671"/>
                    </a:moveTo>
                    <a:lnTo>
                      <a:pt x="163429" y="19671"/>
                    </a:lnTo>
                    <a:cubicBezTo>
                      <a:pt x="153428" y="19671"/>
                      <a:pt x="145141" y="27482"/>
                      <a:pt x="144474" y="37292"/>
                    </a:cubicBezTo>
                    <a:lnTo>
                      <a:pt x="144379" y="38721"/>
                    </a:lnTo>
                    <a:lnTo>
                      <a:pt x="144379" y="114921"/>
                    </a:lnTo>
                    <a:lnTo>
                      <a:pt x="392029" y="114921"/>
                    </a:lnTo>
                    <a:lnTo>
                      <a:pt x="392029" y="38721"/>
                    </a:lnTo>
                    <a:cubicBezTo>
                      <a:pt x="392029" y="29196"/>
                      <a:pt x="384981" y="21290"/>
                      <a:pt x="375836" y="19862"/>
                    </a:cubicBezTo>
                    <a:lnTo>
                      <a:pt x="374408" y="19671"/>
                    </a:lnTo>
                    <a:lnTo>
                      <a:pt x="372979" y="19671"/>
                    </a:lnTo>
                    <a:close/>
                  </a:path>
                </a:pathLst>
              </a:custGeom>
              <a:solidFill>
                <a:srgbClr val="FFFFFF"/>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400"/>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114" name="组合 113"/>
            <p:cNvGrpSpPr/>
            <p:nvPr>
              <p:custDataLst>
                <p:tags r:id="rId15"/>
              </p:custDataLst>
            </p:nvPr>
          </p:nvGrpSpPr>
          <p:grpSpPr>
            <a:xfrm>
              <a:off x="450501" y="9559199"/>
              <a:ext cx="2616200" cy="2036445"/>
              <a:chOff x="6142072" y="2430463"/>
              <a:chExt cx="3647991" cy="2036445"/>
            </a:xfrm>
          </p:grpSpPr>
          <p:sp>
            <p:nvSpPr>
              <p:cNvPr id="115" name="îṩḷïḍê"/>
              <p:cNvSpPr txBox="1"/>
              <p:nvPr>
                <p:custDataLst>
                  <p:tags r:id="rId16"/>
                </p:custDataLst>
              </p:nvPr>
            </p:nvSpPr>
            <p:spPr>
              <a:xfrm>
                <a:off x="6907972" y="2430463"/>
                <a:ext cx="2303282" cy="398780"/>
              </a:xfrm>
              <a:prstGeom prst="rect">
                <a:avLst/>
              </a:prstGeom>
              <a:noFill/>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0962AD"/>
                    </a:solidFill>
                    <a:latin typeface="微软雅黑" panose="020B0503020204020204" pitchFamily="34" charset="-122"/>
                    <a:ea typeface="微软雅黑" panose="020B0503020204020204" pitchFamily="34" charset="-122"/>
                  </a:rPr>
                  <a:t>李平</a:t>
                </a:r>
                <a:endParaRPr lang="zh-CN" altLang="en-US" sz="2000" b="1" dirty="0">
                  <a:solidFill>
                    <a:srgbClr val="0962AD"/>
                  </a:solidFill>
                  <a:latin typeface="微软雅黑" panose="020B0503020204020204" pitchFamily="34" charset="-122"/>
                  <a:ea typeface="微软雅黑" panose="020B0503020204020204" pitchFamily="34" charset="-122"/>
                </a:endParaRPr>
              </a:p>
            </p:txBody>
          </p:sp>
          <p:sp>
            <p:nvSpPr>
              <p:cNvPr id="116" name="iṡļïdê"/>
              <p:cNvSpPr txBox="1"/>
              <p:nvPr>
                <p:custDataLst>
                  <p:tags r:id="rId17"/>
                </p:custDataLst>
              </p:nvPr>
            </p:nvSpPr>
            <p:spPr>
              <a:xfrm>
                <a:off x="6142072" y="2760028"/>
                <a:ext cx="3647991" cy="1706880"/>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北方大区-北京</a:t>
                </a:r>
                <a:r>
                  <a:rPr lang="en-US" altLang="zh-CN"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a:t>
                </a: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吉林</a:t>
                </a:r>
                <a:r>
                  <a:rPr lang="en-US" altLang="zh-CN"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a:t>
                </a: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黑龙江</a:t>
                </a:r>
                <a:endParaRPr lang="en-US" altLang="zh-CN"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lang="zh-CN" altLang="en-US" sz="1400" b="1" dirty="0">
                    <a:latin typeface="微软雅黑" panose="020B0503020204020204" pitchFamily="34" charset="-122"/>
                    <a:ea typeface="微软雅黑" panose="020B0503020204020204" pitchFamily="34" charset="-122"/>
                    <a:cs typeface="思源宋体 CN Medium" panose="02020500000000000000" charset="-122"/>
                  </a:rPr>
                  <a:t>江苏分公司    宁波分公司</a:t>
                </a:r>
                <a:endPar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广西分公司</a:t>
                </a:r>
                <a:r>
                  <a:rPr lang="en-US" altLang="zh-CN"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陕西分公司</a:t>
                </a:r>
                <a:endPar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山西分公司</a:t>
                </a:r>
                <a:r>
                  <a:rPr lang="en-US" altLang="zh-CN"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内蒙古分公司</a:t>
                </a:r>
                <a:endPar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宁波分公司</a:t>
                </a:r>
                <a:endParaRPr lang="zh-CN" alt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p:txBody>
          </p:sp>
        </p:grpSp>
        <p:sp>
          <p:nvSpPr>
            <p:cNvPr id="117" name="îṩḷïḍê"/>
            <p:cNvSpPr txBox="1"/>
            <p:nvPr>
              <p:custDataLst>
                <p:tags r:id="rId18"/>
              </p:custDataLst>
            </p:nvPr>
          </p:nvSpPr>
          <p:spPr>
            <a:xfrm>
              <a:off x="3889216" y="8222847"/>
              <a:ext cx="1530985" cy="398780"/>
            </a:xfrm>
            <a:prstGeom prst="rect">
              <a:avLst/>
            </a:prstGeom>
            <a:noFill/>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0962AD"/>
                  </a:solidFill>
                  <a:latin typeface="微软雅黑" panose="020B0503020204020204" pitchFamily="34" charset="-122"/>
                  <a:ea typeface="微软雅黑" panose="020B0503020204020204" pitchFamily="34" charset="-122"/>
                </a:rPr>
                <a:t>魏才</a:t>
              </a:r>
              <a:endParaRPr lang="zh-CN" altLang="en-US" sz="2000" b="1" dirty="0">
                <a:solidFill>
                  <a:srgbClr val="0962AD"/>
                </a:solidFill>
                <a:latin typeface="微软雅黑" panose="020B0503020204020204" pitchFamily="34" charset="-122"/>
                <a:ea typeface="微软雅黑" panose="020B0503020204020204" pitchFamily="34" charset="-122"/>
              </a:endParaRPr>
            </a:p>
          </p:txBody>
        </p:sp>
        <p:sp>
          <p:nvSpPr>
            <p:cNvPr id="118" name="îṩḷïḍê"/>
            <p:cNvSpPr txBox="1"/>
            <p:nvPr>
              <p:custDataLst>
                <p:tags r:id="rId19"/>
              </p:custDataLst>
            </p:nvPr>
          </p:nvSpPr>
          <p:spPr>
            <a:xfrm>
              <a:off x="6830536" y="9510627"/>
              <a:ext cx="1524635" cy="398780"/>
            </a:xfrm>
            <a:prstGeom prst="rect">
              <a:avLst/>
            </a:prstGeom>
            <a:noFill/>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0962AD"/>
                  </a:solidFill>
                  <a:latin typeface="微软雅黑" panose="020B0503020204020204" pitchFamily="34" charset="-122"/>
                  <a:ea typeface="微软雅黑" panose="020B0503020204020204" pitchFamily="34" charset="-122"/>
                </a:rPr>
                <a:t>唐江鸿</a:t>
              </a:r>
              <a:endParaRPr lang="zh-CN" altLang="en-US" sz="2000" b="1" dirty="0">
                <a:solidFill>
                  <a:srgbClr val="0962AD"/>
                </a:solidFill>
                <a:latin typeface="微软雅黑" panose="020B0503020204020204" pitchFamily="34" charset="-122"/>
                <a:ea typeface="微软雅黑" panose="020B0503020204020204" pitchFamily="34" charset="-122"/>
              </a:endParaRPr>
            </a:p>
          </p:txBody>
        </p:sp>
        <p:grpSp>
          <p:nvGrpSpPr>
            <p:cNvPr id="119" name="组合 118"/>
            <p:cNvGrpSpPr/>
            <p:nvPr>
              <p:custDataLst>
                <p:tags r:id="rId20"/>
              </p:custDataLst>
            </p:nvPr>
          </p:nvGrpSpPr>
          <p:grpSpPr>
            <a:xfrm>
              <a:off x="9763944" y="9510588"/>
              <a:ext cx="2379345" cy="1757680"/>
              <a:chOff x="6907972" y="2430462"/>
              <a:chExt cx="3317724" cy="1757680"/>
            </a:xfrm>
          </p:grpSpPr>
          <p:sp>
            <p:nvSpPr>
              <p:cNvPr id="120" name="îṩḷïḍê"/>
              <p:cNvSpPr txBox="1"/>
              <p:nvPr>
                <p:custDataLst>
                  <p:tags r:id="rId21"/>
                </p:custDataLst>
              </p:nvPr>
            </p:nvSpPr>
            <p:spPr>
              <a:xfrm>
                <a:off x="6907972" y="2430462"/>
                <a:ext cx="2301652" cy="398780"/>
              </a:xfrm>
              <a:prstGeom prst="rect">
                <a:avLst/>
              </a:prstGeom>
              <a:noFill/>
            </p:spPr>
            <p:txBody>
              <a:bodyPr wrap="square" lIns="91440" tIns="45720" rIns="9144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2000" b="1" dirty="0">
                    <a:solidFill>
                      <a:srgbClr val="0962AD"/>
                    </a:solidFill>
                    <a:latin typeface="微软雅黑" panose="020B0503020204020204" pitchFamily="34" charset="-122"/>
                    <a:ea typeface="微软雅黑" panose="020B0503020204020204" pitchFamily="34" charset="-122"/>
                  </a:rPr>
                  <a:t>陈琳</a:t>
                </a:r>
                <a:endParaRPr lang="zh-CN" altLang="en-US" sz="2000" b="1" dirty="0">
                  <a:solidFill>
                    <a:srgbClr val="0962AD"/>
                  </a:solidFill>
                  <a:latin typeface="微软雅黑" panose="020B0503020204020204" pitchFamily="34" charset="-122"/>
                  <a:ea typeface="微软雅黑" panose="020B0503020204020204" pitchFamily="34" charset="-122"/>
                </a:endParaRPr>
              </a:p>
            </p:txBody>
          </p:sp>
          <p:sp>
            <p:nvSpPr>
              <p:cNvPr id="121" name="iṡļïdê"/>
              <p:cNvSpPr txBox="1"/>
              <p:nvPr>
                <p:custDataLst>
                  <p:tags r:id="rId22"/>
                </p:custDataLst>
              </p:nvPr>
            </p:nvSpPr>
            <p:spPr>
              <a:xfrm>
                <a:off x="6907972" y="2804477"/>
                <a:ext cx="3317724" cy="1383665"/>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buClrTx/>
                  <a:buSzTx/>
                  <a:buNone/>
                </a:pPr>
                <a:r>
                  <a:rPr sz="1400" b="1" dirty="0">
                    <a:latin typeface="微软雅黑" panose="020B0503020204020204" pitchFamily="34" charset="-122"/>
                    <a:ea typeface="微软雅黑" panose="020B0503020204020204" pitchFamily="34" charset="-122"/>
                    <a:cs typeface="思源宋体 CN Medium" panose="02020500000000000000" charset="-122"/>
                  </a:rPr>
                  <a:t>甘肃分公司</a:t>
                </a:r>
                <a:r>
                  <a:rPr lang="en-US" sz="1400" b="1" dirty="0">
                    <a:latin typeface="微软雅黑" panose="020B0503020204020204" pitchFamily="34" charset="-122"/>
                    <a:ea typeface="微软雅黑" panose="020B0503020204020204" pitchFamily="34" charset="-122"/>
                    <a:cs typeface="思源宋体 CN Medium" panose="02020500000000000000" charset="-122"/>
                  </a:rPr>
                  <a:t>  </a:t>
                </a:r>
                <a:r>
                  <a:rPr sz="1400" b="1" dirty="0">
                    <a:latin typeface="微软雅黑" panose="020B0503020204020204" pitchFamily="34" charset="-122"/>
                    <a:ea typeface="微软雅黑" panose="020B0503020204020204" pitchFamily="34" charset="-122"/>
                    <a:cs typeface="思源宋体 CN Medium" panose="02020500000000000000" charset="-122"/>
                  </a:rPr>
                  <a:t>广东分公司</a:t>
                </a:r>
                <a:endParaRPr sz="1400" b="1" dirty="0">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buClrTx/>
                  <a:buSzTx/>
                  <a:buNone/>
                </a:pPr>
                <a:r>
                  <a:rPr sz="1400" b="1" dirty="0">
                    <a:latin typeface="微软雅黑" panose="020B0503020204020204" pitchFamily="34" charset="-122"/>
                    <a:ea typeface="微软雅黑" panose="020B0503020204020204" pitchFamily="34" charset="-122"/>
                    <a:cs typeface="思源宋体 CN Medium" panose="02020500000000000000" charset="-122"/>
                  </a:rPr>
                  <a:t>四川分公司</a:t>
                </a:r>
                <a:r>
                  <a:rPr lang="en-US" sz="1400" b="1" dirty="0">
                    <a:latin typeface="微软雅黑" panose="020B0503020204020204" pitchFamily="34" charset="-122"/>
                    <a:ea typeface="微软雅黑" panose="020B0503020204020204" pitchFamily="34" charset="-122"/>
                    <a:cs typeface="思源宋体 CN Medium" panose="02020500000000000000" charset="-122"/>
                  </a:rPr>
                  <a:t>  </a:t>
                </a:r>
                <a:r>
                  <a:rPr sz="1400" b="1" dirty="0">
                    <a:latin typeface="微软雅黑" panose="020B0503020204020204" pitchFamily="34" charset="-122"/>
                    <a:ea typeface="微软雅黑" panose="020B0503020204020204" pitchFamily="34" charset="-122"/>
                    <a:cs typeface="思源宋体 CN Medium" panose="02020500000000000000" charset="-122"/>
                  </a:rPr>
                  <a:t>河北分公司</a:t>
                </a:r>
                <a:endParaRPr sz="1400" b="1" dirty="0">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buClrTx/>
                  <a:buSzTx/>
                  <a:buNone/>
                </a:pPr>
                <a:r>
                  <a:rPr sz="1400" b="1" dirty="0">
                    <a:latin typeface="微软雅黑" panose="020B0503020204020204" pitchFamily="34" charset="-122"/>
                    <a:ea typeface="微软雅黑" panose="020B0503020204020204" pitchFamily="34" charset="-122"/>
                    <a:cs typeface="思源宋体 CN Medium" panose="02020500000000000000" charset="-122"/>
                  </a:rPr>
                  <a:t>厦门分公司</a:t>
                </a:r>
                <a:r>
                  <a:rPr lang="en-US" sz="1400" b="1" dirty="0">
                    <a:latin typeface="微软雅黑" panose="020B0503020204020204" pitchFamily="34" charset="-122"/>
                    <a:ea typeface="微软雅黑" panose="020B0503020204020204" pitchFamily="34" charset="-122"/>
                    <a:cs typeface="思源宋体 CN Medium" panose="02020500000000000000" charset="-122"/>
                  </a:rPr>
                  <a:t>  </a:t>
                </a:r>
                <a:r>
                  <a:rPr sz="1400" b="1" dirty="0">
                    <a:latin typeface="微软雅黑" panose="020B0503020204020204" pitchFamily="34" charset="-122"/>
                    <a:ea typeface="微软雅黑" panose="020B0503020204020204" pitchFamily="34" charset="-122"/>
                    <a:cs typeface="思源宋体 CN Medium" panose="02020500000000000000" charset="-122"/>
                  </a:rPr>
                  <a:t>海南分公司</a:t>
                </a:r>
                <a:endParaRPr sz="1400" b="1" dirty="0">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buClrTx/>
                  <a:buSzTx/>
                  <a:buNone/>
                </a:pPr>
                <a:r>
                  <a:rPr sz="1400" b="1" dirty="0">
                    <a:latin typeface="微软雅黑" panose="020B0503020204020204" pitchFamily="34" charset="-122"/>
                    <a:ea typeface="微软雅黑" panose="020B0503020204020204" pitchFamily="34" charset="-122"/>
                    <a:cs typeface="思源宋体 CN Medium" panose="02020500000000000000" charset="-122"/>
                  </a:rPr>
                  <a:t>新疆分公司</a:t>
                </a:r>
                <a:r>
                  <a:rPr lang="en-US" sz="1400" b="1" dirty="0">
                    <a:latin typeface="微软雅黑" panose="020B0503020204020204" pitchFamily="34" charset="-122"/>
                    <a:ea typeface="微软雅黑" panose="020B0503020204020204" pitchFamily="34" charset="-122"/>
                    <a:cs typeface="思源宋体 CN Medium" panose="02020500000000000000" charset="-122"/>
                  </a:rPr>
                  <a:t>  </a:t>
                </a:r>
                <a:r>
                  <a:rPr lang="zh-CN" altLang="en-US" sz="1400" b="1" dirty="0">
                    <a:latin typeface="微软雅黑" panose="020B0503020204020204" pitchFamily="34" charset="-122"/>
                    <a:ea typeface="微软雅黑" panose="020B0503020204020204" pitchFamily="34" charset="-122"/>
                    <a:cs typeface="思源宋体 CN Medium" panose="02020500000000000000" charset="-122"/>
                  </a:rPr>
                  <a:t>辽</a:t>
                </a:r>
                <a:r>
                  <a:rPr sz="1400" b="1" dirty="0">
                    <a:latin typeface="微软雅黑" panose="020B0503020204020204" pitchFamily="34" charset="-122"/>
                    <a:ea typeface="微软雅黑" panose="020B0503020204020204" pitchFamily="34" charset="-122"/>
                    <a:cs typeface="思源宋体 CN Medium" panose="02020500000000000000" charset="-122"/>
                  </a:rPr>
                  <a:t>宁分公司</a:t>
                </a:r>
                <a:endParaRPr sz="1400" b="1" dirty="0">
                  <a:latin typeface="微软雅黑" panose="020B0503020204020204" pitchFamily="34" charset="-122"/>
                  <a:ea typeface="微软雅黑" panose="020B0503020204020204" pitchFamily="34" charset="-122"/>
                  <a:cs typeface="思源宋体 CN Medium" panose="02020500000000000000" charset="-122"/>
                </a:endParaRPr>
              </a:p>
            </p:txBody>
          </p:sp>
        </p:grpSp>
        <p:sp>
          <p:nvSpPr>
            <p:cNvPr id="122" name="iṡļïdê"/>
            <p:cNvSpPr txBox="1"/>
            <p:nvPr>
              <p:custDataLst>
                <p:tags r:id="rId23"/>
              </p:custDataLst>
            </p:nvPr>
          </p:nvSpPr>
          <p:spPr>
            <a:xfrm>
              <a:off x="3371500" y="8499066"/>
              <a:ext cx="3522345" cy="1383665"/>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山东分公司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上海分公司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err="1">
                  <a:solidFill>
                    <a:schemeClr val="tx1"/>
                  </a:solidFill>
                  <a:latin typeface="微软雅黑" panose="020B0503020204020204" pitchFamily="34" charset="-122"/>
                  <a:ea typeface="微软雅黑" panose="020B0503020204020204" pitchFamily="34" charset="-122"/>
                  <a:cs typeface="思源宋体 CN Medium" panose="02020500000000000000" charset="-122"/>
                </a:rPr>
                <a:t>河南分公司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err="1">
                  <a:solidFill>
                    <a:schemeClr val="tx1"/>
                  </a:solidFill>
                  <a:latin typeface="微软雅黑" panose="020B0503020204020204" pitchFamily="34" charset="-122"/>
                  <a:ea typeface="微软雅黑" panose="020B0503020204020204" pitchFamily="34" charset="-122"/>
                  <a:cs typeface="思源宋体 CN Medium" panose="02020500000000000000" charset="-122"/>
                </a:rPr>
                <a:t>青岛分公司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大连分公司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云南分公司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天津分公司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湖北分公司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p:txBody>
        </p:sp>
        <p:sp>
          <p:nvSpPr>
            <p:cNvPr id="123" name="iṡļïdê"/>
            <p:cNvSpPr txBox="1"/>
            <p:nvPr>
              <p:custDataLst>
                <p:tags r:id="rId24"/>
              </p:custDataLst>
            </p:nvPr>
          </p:nvSpPr>
          <p:spPr>
            <a:xfrm>
              <a:off x="6459696" y="9857654"/>
              <a:ext cx="2404745" cy="1383665"/>
            </a:xfrm>
            <a:prstGeom prst="rect">
              <a:avLst/>
            </a:prstGeom>
            <a:noFill/>
          </p:spPr>
          <p:txBody>
            <a:bodyPr wrap="square" lIns="91440" tIns="45720" rIns="91440" bIns="45720" anchor="t"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江西分公司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浙江分公司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安徽分公司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重庆分公司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湖北分公司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深圳分公司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a:p>
              <a:pPr algn="just">
                <a:lnSpc>
                  <a:spcPct val="150000"/>
                </a:lnSpc>
              </a:pP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贵州分公司</a:t>
              </a:r>
              <a:r>
                <a:rPr lang="en-US"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  </a:t>
              </a:r>
              <a:r>
                <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rPr>
                <a:t>福建分公司</a:t>
              </a:r>
              <a:endParaRPr sz="1400" b="1" dirty="0">
                <a:solidFill>
                  <a:schemeClr val="tx1"/>
                </a:solidFill>
                <a:latin typeface="微软雅黑" panose="020B0503020204020204" pitchFamily="34" charset="-122"/>
                <a:ea typeface="微软雅黑" panose="020B0503020204020204" pitchFamily="34" charset="-122"/>
                <a:cs typeface="思源宋体 CN Medium" panose="02020500000000000000" charset="-122"/>
              </a:endParaRPr>
            </a:p>
          </p:txBody>
        </p:sp>
      </p:grpSp>
      <p:sp>
        <p:nvSpPr>
          <p:cNvPr id="124" name="文本框 123"/>
          <p:cNvSpPr txBox="1"/>
          <p:nvPr>
            <p:custDataLst>
              <p:tags r:id="rId25"/>
            </p:custDataLst>
          </p:nvPr>
        </p:nvSpPr>
        <p:spPr>
          <a:xfrm>
            <a:off x="539864" y="289069"/>
            <a:ext cx="8393430" cy="581057"/>
          </a:xfrm>
          <a:prstGeom prst="rect">
            <a:avLst/>
          </a:prstGeom>
          <a:noFill/>
        </p:spPr>
        <p:txBody>
          <a:bodyPr wrap="square" rtlCol="0">
            <a:spAutoFit/>
          </a:bodyPr>
          <a:lstStyle/>
          <a:p>
            <a:pPr>
              <a:lnSpc>
                <a:spcPct val="150000"/>
              </a:lnSpc>
            </a:pPr>
            <a:r>
              <a:rPr lang="zh-CN" altLang="en-US" sz="2400" b="1" dirty="0">
                <a:solidFill>
                  <a:srgbClr val="07497D"/>
                </a:solidFill>
                <a:latin typeface="微软雅黑" panose="020B0503020204020204" pitchFamily="34" charset="-122"/>
                <a:ea typeface="微软雅黑" panose="020B0503020204020204" pitchFamily="34" charset="-122"/>
              </a:rPr>
              <a:t>客户项目咨询及产品功能沟通</a:t>
            </a:r>
            <a:endParaRPr lang="zh-CN" altLang="en-US" sz="2400" b="1" dirty="0">
              <a:solidFill>
                <a:srgbClr val="07497D"/>
              </a:solidFill>
              <a:latin typeface="微软雅黑" panose="020B0503020204020204" pitchFamily="34" charset="-122"/>
              <a:ea typeface="微软雅黑" panose="020B0503020204020204" pitchFamily="34" charset="-122"/>
            </a:endParaRPr>
          </a:p>
        </p:txBody>
      </p:sp>
      <p:sp>
        <p:nvSpPr>
          <p:cNvPr id="125" name="íṥ1ïḋê"/>
          <p:cNvSpPr txBox="1"/>
          <p:nvPr/>
        </p:nvSpPr>
        <p:spPr>
          <a:xfrm>
            <a:off x="4014475" y="5812210"/>
            <a:ext cx="3910348" cy="471820"/>
          </a:xfrm>
          <a:prstGeom prst="rect">
            <a:avLst/>
          </a:prstGeom>
          <a:noFill/>
        </p:spPr>
        <p:txBody>
          <a:bodyPr wrap="none" rtlCol="0" anchor="ctr">
            <a:normAutofit/>
          </a:bodyPr>
          <a:lstStyle/>
          <a:p>
            <a:r>
              <a:rPr lang="zh-CN" altLang="en-US" b="1" dirty="0">
                <a:solidFill>
                  <a:srgbClr val="07497D"/>
                </a:solidFill>
                <a:latin typeface="微软雅黑" panose="020B0503020204020204" pitchFamily="34" charset="-122"/>
                <a:ea typeface="微软雅黑" panose="020B0503020204020204" pitchFamily="34" charset="-122"/>
                <a:sym typeface="+mn-ea"/>
              </a:rPr>
              <a:t>研发中心</a:t>
            </a:r>
            <a:r>
              <a:rPr lang="en-US" altLang="zh-CN" b="1" dirty="0">
                <a:solidFill>
                  <a:srgbClr val="07497D"/>
                </a:solidFill>
                <a:latin typeface="微软雅黑" panose="020B0503020204020204" pitchFamily="34" charset="-122"/>
                <a:ea typeface="微软雅黑" panose="020B0503020204020204" pitchFamily="34" charset="-122"/>
                <a:sym typeface="+mn-ea"/>
              </a:rPr>
              <a:t>-</a:t>
            </a:r>
            <a:r>
              <a:rPr lang="zh-CN" altLang="en-US" b="1" dirty="0">
                <a:solidFill>
                  <a:srgbClr val="07497D"/>
                </a:solidFill>
                <a:latin typeface="微软雅黑" panose="020B0503020204020204" pitchFamily="34" charset="-122"/>
                <a:ea typeface="微软雅黑" panose="020B0503020204020204" pitchFamily="34" charset="-122"/>
                <a:sym typeface="+mn-ea"/>
              </a:rPr>
              <a:t>账户产品部</a:t>
            </a:r>
            <a:r>
              <a:rPr lang="en-US" altLang="zh-CN" b="1" dirty="0">
                <a:solidFill>
                  <a:srgbClr val="07497D"/>
                </a:solidFill>
                <a:latin typeface="微软雅黑" panose="020B0503020204020204" pitchFamily="34" charset="-122"/>
                <a:ea typeface="微软雅黑" panose="020B0503020204020204" pitchFamily="34" charset="-122"/>
                <a:sym typeface="+mn-ea"/>
              </a:rPr>
              <a:t>-</a:t>
            </a:r>
            <a:r>
              <a:rPr lang="zh-CN" altLang="en-US" b="1" dirty="0">
                <a:solidFill>
                  <a:srgbClr val="07497D"/>
                </a:solidFill>
                <a:latin typeface="微软雅黑" panose="020B0503020204020204" pitchFamily="34" charset="-122"/>
                <a:ea typeface="微软雅黑" panose="020B0503020204020204" pitchFamily="34" charset="-122"/>
                <a:sym typeface="+mn-ea"/>
              </a:rPr>
              <a:t>产品对口人</a:t>
            </a:r>
            <a:endParaRPr lang="zh-CN" altLang="en-US" b="1" dirty="0">
              <a:solidFill>
                <a:srgbClr val="07497D"/>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25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12192000" cy="68707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1132141" y="2304565"/>
            <a:ext cx="9927719" cy="2785378"/>
          </a:xfrm>
          <a:prstGeom prst="rect">
            <a:avLst/>
          </a:prstGeom>
          <a:noFill/>
        </p:spPr>
        <p:txBody>
          <a:bodyPr wrap="none" rtlCol="0">
            <a:spAutoFit/>
          </a:bodyPr>
          <a:lstStyle/>
          <a:p>
            <a:pPr algn="ctr"/>
            <a:r>
              <a:rPr lang="en-GB" sz="17500" b="1" dirty="0">
                <a:gradFill flip="none" rotWithShape="1">
                  <a:gsLst>
                    <a:gs pos="13000">
                      <a:schemeClr val="accent1"/>
                    </a:gs>
                    <a:gs pos="87000">
                      <a:schemeClr val="accent3"/>
                    </a:gs>
                    <a:gs pos="100000">
                      <a:schemeClr val="accent3"/>
                    </a:gs>
                  </a:gsLst>
                  <a:lin ang="2700000" scaled="1"/>
                  <a:tileRect/>
                </a:gradFill>
                <a:latin typeface="微软雅黑" panose="020B0503020204020204" pitchFamily="34" charset="-122"/>
                <a:ea typeface="微软雅黑" panose="020B0503020204020204" pitchFamily="34" charset="-122"/>
              </a:rPr>
              <a:t>THANKS</a:t>
            </a:r>
            <a:endParaRPr lang="en-GB" sz="17500" b="1" dirty="0">
              <a:gradFill flip="none" rotWithShape="1">
                <a:gsLst>
                  <a:gs pos="13000">
                    <a:schemeClr val="accent1"/>
                  </a:gs>
                  <a:gs pos="87000">
                    <a:schemeClr val="accent3"/>
                  </a:gs>
                  <a:gs pos="100000">
                    <a:schemeClr val="accent3"/>
                  </a:gs>
                </a:gsLst>
                <a:lin ang="2700000" scaled="1"/>
                <a:tileRect/>
              </a:gradFill>
              <a:latin typeface="微软雅黑" panose="020B0503020204020204" pitchFamily="34" charset="-122"/>
              <a:ea typeface="微软雅黑" panose="020B0503020204020204" pitchFamily="34" charset="-122"/>
            </a:endParaRPr>
          </a:p>
        </p:txBody>
      </p:sp>
      <p:grpSp>
        <p:nvGrpSpPr>
          <p:cNvPr id="2" name="Group 1"/>
          <p:cNvGrpSpPr/>
          <p:nvPr/>
        </p:nvGrpSpPr>
        <p:grpSpPr>
          <a:xfrm>
            <a:off x="4622800" y="3251200"/>
            <a:ext cx="2946400" cy="885463"/>
            <a:chOff x="4622800" y="3251200"/>
            <a:chExt cx="2946400" cy="885463"/>
          </a:xfrm>
        </p:grpSpPr>
        <p:sp>
          <p:nvSpPr>
            <p:cNvPr id="5" name="TextBox 4"/>
            <p:cNvSpPr txBox="1"/>
            <p:nvPr/>
          </p:nvSpPr>
          <p:spPr>
            <a:xfrm>
              <a:off x="5365671" y="3351833"/>
              <a:ext cx="1460657" cy="784830"/>
            </a:xfrm>
            <a:prstGeom prst="rect">
              <a:avLst/>
            </a:prstGeom>
            <a:noFill/>
          </p:spPr>
          <p:txBody>
            <a:bodyPr wrap="none" rtlCol="0">
              <a:spAutoFit/>
            </a:bodyPr>
            <a:lstStyle/>
            <a:p>
              <a:pPr algn="ctr"/>
              <a:r>
                <a:rPr lang="en-GB" sz="4500" b="1" dirty="0">
                  <a:solidFill>
                    <a:schemeClr val="bg1"/>
                  </a:solidFill>
                  <a:latin typeface="微软雅黑" panose="020B0503020204020204" pitchFamily="34" charset="-122"/>
                  <a:ea typeface="微软雅黑" panose="020B0503020204020204" pitchFamily="34" charset="-122"/>
                </a:rPr>
                <a:t>END</a:t>
              </a:r>
              <a:endParaRPr lang="en-GB" sz="4500" b="1" dirty="0">
                <a:solidFill>
                  <a:schemeClr val="bg1"/>
                </a:solidFill>
                <a:latin typeface="微软雅黑" panose="020B0503020204020204" pitchFamily="34" charset="-122"/>
                <a:ea typeface="微软雅黑" panose="020B0503020204020204" pitchFamily="34" charset="-122"/>
              </a:endParaRPr>
            </a:p>
          </p:txBody>
        </p:sp>
        <p:sp>
          <p:nvSpPr>
            <p:cNvPr id="7" name="Rectangle 6"/>
            <p:cNvSpPr/>
            <p:nvPr/>
          </p:nvSpPr>
          <p:spPr>
            <a:xfrm>
              <a:off x="4622800" y="3251200"/>
              <a:ext cx="2946400" cy="876300"/>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05450" y="1842444"/>
            <a:ext cx="1181100" cy="762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市场背景</a:t>
            </a:r>
            <a:endParaRPr lang="zh-CN" altLang="en-US" dirty="0"/>
          </a:p>
        </p:txBody>
      </p:sp>
      <p:sp>
        <p:nvSpPr>
          <p:cNvPr id="2" name="Oval 6"/>
          <p:cNvSpPr>
            <a:spLocks noChangeArrowheads="1"/>
          </p:cNvSpPr>
          <p:nvPr/>
        </p:nvSpPr>
        <p:spPr bwMode="auto">
          <a:xfrm>
            <a:off x="1949830" y="1652308"/>
            <a:ext cx="1275631" cy="1278601"/>
          </a:xfrm>
          <a:prstGeom prst="ellipse">
            <a:avLst/>
          </a:pr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3" name="Oval 7"/>
          <p:cNvSpPr>
            <a:spLocks noChangeArrowheads="1"/>
          </p:cNvSpPr>
          <p:nvPr/>
        </p:nvSpPr>
        <p:spPr bwMode="auto">
          <a:xfrm>
            <a:off x="1949830" y="4753544"/>
            <a:ext cx="1275631" cy="1277116"/>
          </a:xfrm>
          <a:prstGeom prst="ellipse">
            <a:avLst/>
          </a:pr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4" name="Oval 8"/>
          <p:cNvSpPr>
            <a:spLocks noChangeArrowheads="1"/>
          </p:cNvSpPr>
          <p:nvPr/>
        </p:nvSpPr>
        <p:spPr bwMode="auto">
          <a:xfrm>
            <a:off x="1949830" y="3201196"/>
            <a:ext cx="1275631" cy="1277116"/>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5" name="Freeform 9"/>
          <p:cNvSpPr>
            <a:spLocks noEditPoints="1"/>
          </p:cNvSpPr>
          <p:nvPr/>
        </p:nvSpPr>
        <p:spPr bwMode="auto">
          <a:xfrm>
            <a:off x="2344102" y="5239146"/>
            <a:ext cx="487086" cy="362344"/>
          </a:xfrm>
          <a:custGeom>
            <a:avLst/>
            <a:gdLst>
              <a:gd name="T0" fmla="*/ 135 w 164"/>
              <a:gd name="T1" fmla="*/ 3 h 122"/>
              <a:gd name="T2" fmla="*/ 37 w 164"/>
              <a:gd name="T3" fmla="*/ 0 h 122"/>
              <a:gd name="T4" fmla="*/ 3 w 164"/>
              <a:gd name="T5" fmla="*/ 29 h 122"/>
              <a:gd name="T6" fmla="*/ 3 w 164"/>
              <a:gd name="T7" fmla="*/ 43 h 122"/>
              <a:gd name="T8" fmla="*/ 82 w 164"/>
              <a:gd name="T9" fmla="*/ 122 h 122"/>
              <a:gd name="T10" fmla="*/ 162 w 164"/>
              <a:gd name="T11" fmla="*/ 43 h 122"/>
              <a:gd name="T12" fmla="*/ 161 w 164"/>
              <a:gd name="T13" fmla="*/ 29 h 122"/>
              <a:gd name="T14" fmla="*/ 115 w 164"/>
              <a:gd name="T15" fmla="*/ 18 h 122"/>
              <a:gd name="T16" fmla="*/ 124 w 164"/>
              <a:gd name="T17" fmla="*/ 10 h 122"/>
              <a:gd name="T18" fmla="*/ 102 w 164"/>
              <a:gd name="T19" fmla="*/ 35 h 122"/>
              <a:gd name="T20" fmla="*/ 125 w 164"/>
              <a:gd name="T21" fmla="*/ 35 h 122"/>
              <a:gd name="T22" fmla="*/ 98 w 164"/>
              <a:gd name="T23" fmla="*/ 32 h 122"/>
              <a:gd name="T24" fmla="*/ 100 w 164"/>
              <a:gd name="T25" fmla="*/ 11 h 122"/>
              <a:gd name="T26" fmla="*/ 94 w 164"/>
              <a:gd name="T27" fmla="*/ 35 h 122"/>
              <a:gd name="T28" fmla="*/ 82 w 164"/>
              <a:gd name="T29" fmla="*/ 26 h 122"/>
              <a:gd name="T30" fmla="*/ 94 w 164"/>
              <a:gd name="T31" fmla="*/ 10 h 122"/>
              <a:gd name="T32" fmla="*/ 71 w 164"/>
              <a:gd name="T33" fmla="*/ 10 h 122"/>
              <a:gd name="T34" fmla="*/ 78 w 164"/>
              <a:gd name="T35" fmla="*/ 23 h 122"/>
              <a:gd name="T36" fmla="*/ 54 w 164"/>
              <a:gd name="T37" fmla="*/ 21 h 122"/>
              <a:gd name="T38" fmla="*/ 78 w 164"/>
              <a:gd name="T39" fmla="*/ 23 h 122"/>
              <a:gd name="T40" fmla="*/ 40 w 164"/>
              <a:gd name="T41" fmla="*/ 35 h 122"/>
              <a:gd name="T42" fmla="*/ 63 w 164"/>
              <a:gd name="T43" fmla="*/ 35 h 122"/>
              <a:gd name="T44" fmla="*/ 50 w 164"/>
              <a:gd name="T45" fmla="*/ 18 h 122"/>
              <a:gd name="T46" fmla="*/ 58 w 164"/>
              <a:gd name="T47" fmla="*/ 10 h 122"/>
              <a:gd name="T48" fmla="*/ 46 w 164"/>
              <a:gd name="T49" fmla="*/ 22 h 122"/>
              <a:gd name="T50" fmla="*/ 11 w 164"/>
              <a:gd name="T51" fmla="*/ 35 h 122"/>
              <a:gd name="T52" fmla="*/ 15 w 164"/>
              <a:gd name="T53" fmla="*/ 41 h 122"/>
              <a:gd name="T54" fmla="*/ 65 w 164"/>
              <a:gd name="T55" fmla="*/ 94 h 122"/>
              <a:gd name="T56" fmla="*/ 39 w 164"/>
              <a:gd name="T57" fmla="*/ 41 h 122"/>
              <a:gd name="T58" fmla="*/ 77 w 164"/>
              <a:gd name="T59" fmla="*/ 103 h 122"/>
              <a:gd name="T60" fmla="*/ 70 w 164"/>
              <a:gd name="T61" fmla="*/ 41 h 122"/>
              <a:gd name="T62" fmla="*/ 82 w 164"/>
              <a:gd name="T63" fmla="*/ 104 h 122"/>
              <a:gd name="T64" fmla="*/ 88 w 164"/>
              <a:gd name="T65" fmla="*/ 103 h 122"/>
              <a:gd name="T66" fmla="*/ 125 w 164"/>
              <a:gd name="T67" fmla="*/ 41 h 122"/>
              <a:gd name="T68" fmla="*/ 99 w 164"/>
              <a:gd name="T69" fmla="*/ 94 h 122"/>
              <a:gd name="T70" fmla="*/ 149 w 164"/>
              <a:gd name="T71" fmla="*/ 41 h 122"/>
              <a:gd name="T72" fmla="*/ 132 w 164"/>
              <a:gd name="T73" fmla="*/ 35 h 122"/>
              <a:gd name="T74" fmla="*/ 130 w 164"/>
              <a:gd name="T75" fmla="*/ 12 h 122"/>
              <a:gd name="T76" fmla="*/ 132 w 164"/>
              <a:gd name="T77" fmla="*/ 3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4" h="122">
                <a:moveTo>
                  <a:pt x="161" y="29"/>
                </a:moveTo>
                <a:cubicBezTo>
                  <a:pt x="135" y="3"/>
                  <a:pt x="135" y="3"/>
                  <a:pt x="135" y="3"/>
                </a:cubicBezTo>
                <a:cubicBezTo>
                  <a:pt x="133" y="1"/>
                  <a:pt x="131" y="0"/>
                  <a:pt x="128" y="0"/>
                </a:cubicBezTo>
                <a:cubicBezTo>
                  <a:pt x="37" y="0"/>
                  <a:pt x="37" y="0"/>
                  <a:pt x="37" y="0"/>
                </a:cubicBezTo>
                <a:cubicBezTo>
                  <a:pt x="34" y="0"/>
                  <a:pt x="31" y="1"/>
                  <a:pt x="29" y="3"/>
                </a:cubicBezTo>
                <a:cubicBezTo>
                  <a:pt x="3" y="29"/>
                  <a:pt x="3" y="29"/>
                  <a:pt x="3" y="29"/>
                </a:cubicBezTo>
                <a:cubicBezTo>
                  <a:pt x="1" y="31"/>
                  <a:pt x="0" y="33"/>
                  <a:pt x="0" y="36"/>
                </a:cubicBezTo>
                <a:cubicBezTo>
                  <a:pt x="0" y="38"/>
                  <a:pt x="1" y="41"/>
                  <a:pt x="3" y="43"/>
                </a:cubicBezTo>
                <a:cubicBezTo>
                  <a:pt x="75" y="119"/>
                  <a:pt x="75" y="119"/>
                  <a:pt x="75" y="119"/>
                </a:cubicBezTo>
                <a:cubicBezTo>
                  <a:pt x="77" y="121"/>
                  <a:pt x="79" y="122"/>
                  <a:pt x="82" y="122"/>
                </a:cubicBezTo>
                <a:cubicBezTo>
                  <a:pt x="85" y="122"/>
                  <a:pt x="88" y="121"/>
                  <a:pt x="90" y="119"/>
                </a:cubicBezTo>
                <a:cubicBezTo>
                  <a:pt x="162" y="43"/>
                  <a:pt x="162" y="43"/>
                  <a:pt x="162" y="43"/>
                </a:cubicBezTo>
                <a:cubicBezTo>
                  <a:pt x="163" y="41"/>
                  <a:pt x="164" y="38"/>
                  <a:pt x="164" y="36"/>
                </a:cubicBezTo>
                <a:cubicBezTo>
                  <a:pt x="164" y="33"/>
                  <a:pt x="163" y="31"/>
                  <a:pt x="161" y="29"/>
                </a:cubicBezTo>
                <a:close/>
                <a:moveTo>
                  <a:pt x="124" y="10"/>
                </a:moveTo>
                <a:cubicBezTo>
                  <a:pt x="115" y="18"/>
                  <a:pt x="115" y="18"/>
                  <a:pt x="115" y="18"/>
                </a:cubicBezTo>
                <a:cubicBezTo>
                  <a:pt x="106" y="10"/>
                  <a:pt x="106" y="10"/>
                  <a:pt x="106" y="10"/>
                </a:cubicBezTo>
                <a:lnTo>
                  <a:pt x="124" y="10"/>
                </a:lnTo>
                <a:close/>
                <a:moveTo>
                  <a:pt x="125" y="35"/>
                </a:moveTo>
                <a:cubicBezTo>
                  <a:pt x="102" y="35"/>
                  <a:pt x="102" y="35"/>
                  <a:pt x="102" y="35"/>
                </a:cubicBezTo>
                <a:cubicBezTo>
                  <a:pt x="114" y="25"/>
                  <a:pt x="114" y="25"/>
                  <a:pt x="114" y="25"/>
                </a:cubicBezTo>
                <a:lnTo>
                  <a:pt x="125" y="35"/>
                </a:lnTo>
                <a:close/>
                <a:moveTo>
                  <a:pt x="111" y="21"/>
                </a:moveTo>
                <a:cubicBezTo>
                  <a:pt x="98" y="32"/>
                  <a:pt x="98" y="32"/>
                  <a:pt x="98" y="32"/>
                </a:cubicBezTo>
                <a:cubicBezTo>
                  <a:pt x="86" y="23"/>
                  <a:pt x="86" y="23"/>
                  <a:pt x="86" y="23"/>
                </a:cubicBezTo>
                <a:cubicBezTo>
                  <a:pt x="100" y="11"/>
                  <a:pt x="100" y="11"/>
                  <a:pt x="100" y="11"/>
                </a:cubicBezTo>
                <a:lnTo>
                  <a:pt x="111" y="21"/>
                </a:lnTo>
                <a:close/>
                <a:moveTo>
                  <a:pt x="94" y="35"/>
                </a:moveTo>
                <a:cubicBezTo>
                  <a:pt x="71" y="35"/>
                  <a:pt x="71" y="35"/>
                  <a:pt x="71" y="35"/>
                </a:cubicBezTo>
                <a:cubicBezTo>
                  <a:pt x="82" y="26"/>
                  <a:pt x="82" y="26"/>
                  <a:pt x="82" y="26"/>
                </a:cubicBezTo>
                <a:lnTo>
                  <a:pt x="94" y="35"/>
                </a:lnTo>
                <a:close/>
                <a:moveTo>
                  <a:pt x="94" y="10"/>
                </a:moveTo>
                <a:cubicBezTo>
                  <a:pt x="82" y="19"/>
                  <a:pt x="82" y="19"/>
                  <a:pt x="82" y="19"/>
                </a:cubicBezTo>
                <a:cubicBezTo>
                  <a:pt x="71" y="10"/>
                  <a:pt x="71" y="10"/>
                  <a:pt x="71" y="10"/>
                </a:cubicBezTo>
                <a:lnTo>
                  <a:pt x="94" y="10"/>
                </a:lnTo>
                <a:close/>
                <a:moveTo>
                  <a:pt x="78" y="23"/>
                </a:moveTo>
                <a:cubicBezTo>
                  <a:pt x="67" y="32"/>
                  <a:pt x="67" y="32"/>
                  <a:pt x="67" y="32"/>
                </a:cubicBezTo>
                <a:cubicBezTo>
                  <a:pt x="54" y="21"/>
                  <a:pt x="54" y="21"/>
                  <a:pt x="54" y="21"/>
                </a:cubicBezTo>
                <a:cubicBezTo>
                  <a:pt x="64" y="11"/>
                  <a:pt x="64" y="11"/>
                  <a:pt x="64" y="11"/>
                </a:cubicBezTo>
                <a:lnTo>
                  <a:pt x="78" y="23"/>
                </a:lnTo>
                <a:close/>
                <a:moveTo>
                  <a:pt x="63" y="35"/>
                </a:moveTo>
                <a:cubicBezTo>
                  <a:pt x="40" y="35"/>
                  <a:pt x="40" y="35"/>
                  <a:pt x="40" y="35"/>
                </a:cubicBezTo>
                <a:cubicBezTo>
                  <a:pt x="50" y="25"/>
                  <a:pt x="50" y="25"/>
                  <a:pt x="50" y="25"/>
                </a:cubicBezTo>
                <a:lnTo>
                  <a:pt x="63" y="35"/>
                </a:lnTo>
                <a:close/>
                <a:moveTo>
                  <a:pt x="58" y="10"/>
                </a:moveTo>
                <a:cubicBezTo>
                  <a:pt x="50" y="18"/>
                  <a:pt x="50" y="18"/>
                  <a:pt x="50" y="18"/>
                </a:cubicBezTo>
                <a:cubicBezTo>
                  <a:pt x="40" y="10"/>
                  <a:pt x="40" y="10"/>
                  <a:pt x="40" y="10"/>
                </a:cubicBezTo>
                <a:lnTo>
                  <a:pt x="58" y="10"/>
                </a:lnTo>
                <a:close/>
                <a:moveTo>
                  <a:pt x="35" y="12"/>
                </a:moveTo>
                <a:cubicBezTo>
                  <a:pt x="46" y="22"/>
                  <a:pt x="46" y="22"/>
                  <a:pt x="46" y="22"/>
                </a:cubicBezTo>
                <a:cubicBezTo>
                  <a:pt x="33" y="35"/>
                  <a:pt x="33" y="35"/>
                  <a:pt x="33" y="35"/>
                </a:cubicBezTo>
                <a:cubicBezTo>
                  <a:pt x="11" y="35"/>
                  <a:pt x="11" y="35"/>
                  <a:pt x="11" y="35"/>
                </a:cubicBezTo>
                <a:lnTo>
                  <a:pt x="35" y="12"/>
                </a:lnTo>
                <a:close/>
                <a:moveTo>
                  <a:pt x="15" y="41"/>
                </a:moveTo>
                <a:cubicBezTo>
                  <a:pt x="33" y="41"/>
                  <a:pt x="33" y="41"/>
                  <a:pt x="33" y="41"/>
                </a:cubicBezTo>
                <a:cubicBezTo>
                  <a:pt x="65" y="94"/>
                  <a:pt x="65" y="94"/>
                  <a:pt x="65" y="94"/>
                </a:cubicBezTo>
                <a:lnTo>
                  <a:pt x="15" y="41"/>
                </a:lnTo>
                <a:close/>
                <a:moveTo>
                  <a:pt x="39" y="41"/>
                </a:moveTo>
                <a:cubicBezTo>
                  <a:pt x="64" y="41"/>
                  <a:pt x="64" y="41"/>
                  <a:pt x="64" y="41"/>
                </a:cubicBezTo>
                <a:cubicBezTo>
                  <a:pt x="77" y="103"/>
                  <a:pt x="77" y="103"/>
                  <a:pt x="77" y="103"/>
                </a:cubicBezTo>
                <a:lnTo>
                  <a:pt x="39" y="41"/>
                </a:lnTo>
                <a:close/>
                <a:moveTo>
                  <a:pt x="70" y="41"/>
                </a:moveTo>
                <a:cubicBezTo>
                  <a:pt x="95" y="41"/>
                  <a:pt x="95" y="41"/>
                  <a:pt x="95" y="41"/>
                </a:cubicBezTo>
                <a:cubicBezTo>
                  <a:pt x="82" y="104"/>
                  <a:pt x="82" y="104"/>
                  <a:pt x="82" y="104"/>
                </a:cubicBezTo>
                <a:lnTo>
                  <a:pt x="70" y="41"/>
                </a:lnTo>
                <a:close/>
                <a:moveTo>
                  <a:pt x="88" y="103"/>
                </a:moveTo>
                <a:cubicBezTo>
                  <a:pt x="100" y="41"/>
                  <a:pt x="100" y="41"/>
                  <a:pt x="100" y="41"/>
                </a:cubicBezTo>
                <a:cubicBezTo>
                  <a:pt x="125" y="41"/>
                  <a:pt x="125" y="41"/>
                  <a:pt x="125" y="41"/>
                </a:cubicBezTo>
                <a:lnTo>
                  <a:pt x="88" y="103"/>
                </a:lnTo>
                <a:close/>
                <a:moveTo>
                  <a:pt x="99" y="94"/>
                </a:moveTo>
                <a:cubicBezTo>
                  <a:pt x="131" y="41"/>
                  <a:pt x="131" y="41"/>
                  <a:pt x="131" y="41"/>
                </a:cubicBezTo>
                <a:cubicBezTo>
                  <a:pt x="149" y="41"/>
                  <a:pt x="149" y="41"/>
                  <a:pt x="149" y="41"/>
                </a:cubicBezTo>
                <a:lnTo>
                  <a:pt x="99" y="94"/>
                </a:lnTo>
                <a:close/>
                <a:moveTo>
                  <a:pt x="132" y="35"/>
                </a:moveTo>
                <a:cubicBezTo>
                  <a:pt x="118" y="22"/>
                  <a:pt x="118" y="22"/>
                  <a:pt x="118" y="22"/>
                </a:cubicBezTo>
                <a:cubicBezTo>
                  <a:pt x="130" y="12"/>
                  <a:pt x="130" y="12"/>
                  <a:pt x="130" y="12"/>
                </a:cubicBezTo>
                <a:cubicBezTo>
                  <a:pt x="153" y="35"/>
                  <a:pt x="153" y="35"/>
                  <a:pt x="153" y="35"/>
                </a:cubicBezTo>
                <a:lnTo>
                  <a:pt x="132" y="35"/>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6" name="Freeform 10"/>
          <p:cNvSpPr>
            <a:spLocks noEditPoints="1"/>
          </p:cNvSpPr>
          <p:nvPr/>
        </p:nvSpPr>
        <p:spPr bwMode="auto">
          <a:xfrm>
            <a:off x="2355982" y="2056233"/>
            <a:ext cx="463326" cy="444021"/>
          </a:xfrm>
          <a:custGeom>
            <a:avLst/>
            <a:gdLst>
              <a:gd name="T0" fmla="*/ 99 w 156"/>
              <a:gd name="T1" fmla="*/ 49 h 149"/>
              <a:gd name="T2" fmla="*/ 108 w 156"/>
              <a:gd name="T3" fmla="*/ 49 h 149"/>
              <a:gd name="T4" fmla="*/ 108 w 156"/>
              <a:gd name="T5" fmla="*/ 117 h 149"/>
              <a:gd name="T6" fmla="*/ 113 w 156"/>
              <a:gd name="T7" fmla="*/ 123 h 149"/>
              <a:gd name="T8" fmla="*/ 127 w 156"/>
              <a:gd name="T9" fmla="*/ 123 h 149"/>
              <a:gd name="T10" fmla="*/ 132 w 156"/>
              <a:gd name="T11" fmla="*/ 117 h 149"/>
              <a:gd name="T12" fmla="*/ 132 w 156"/>
              <a:gd name="T13" fmla="*/ 49 h 149"/>
              <a:gd name="T14" fmla="*/ 141 w 156"/>
              <a:gd name="T15" fmla="*/ 49 h 149"/>
              <a:gd name="T16" fmla="*/ 146 w 156"/>
              <a:gd name="T17" fmla="*/ 41 h 149"/>
              <a:gd name="T18" fmla="*/ 125 w 156"/>
              <a:gd name="T19" fmla="*/ 4 h 149"/>
              <a:gd name="T20" fmla="*/ 115 w 156"/>
              <a:gd name="T21" fmla="*/ 4 h 149"/>
              <a:gd name="T22" fmla="*/ 94 w 156"/>
              <a:gd name="T23" fmla="*/ 41 h 149"/>
              <a:gd name="T24" fmla="*/ 99 w 156"/>
              <a:gd name="T25" fmla="*/ 49 h 149"/>
              <a:gd name="T26" fmla="*/ 17 w 156"/>
              <a:gd name="T27" fmla="*/ 49 h 149"/>
              <a:gd name="T28" fmla="*/ 26 w 156"/>
              <a:gd name="T29" fmla="*/ 49 h 149"/>
              <a:gd name="T30" fmla="*/ 26 w 156"/>
              <a:gd name="T31" fmla="*/ 117 h 149"/>
              <a:gd name="T32" fmla="*/ 31 w 156"/>
              <a:gd name="T33" fmla="*/ 123 h 149"/>
              <a:gd name="T34" fmla="*/ 45 w 156"/>
              <a:gd name="T35" fmla="*/ 123 h 149"/>
              <a:gd name="T36" fmla="*/ 50 w 156"/>
              <a:gd name="T37" fmla="*/ 117 h 149"/>
              <a:gd name="T38" fmla="*/ 50 w 156"/>
              <a:gd name="T39" fmla="*/ 49 h 149"/>
              <a:gd name="T40" fmla="*/ 59 w 156"/>
              <a:gd name="T41" fmla="*/ 49 h 149"/>
              <a:gd name="T42" fmla="*/ 64 w 156"/>
              <a:gd name="T43" fmla="*/ 41 h 149"/>
              <a:gd name="T44" fmla="*/ 43 w 156"/>
              <a:gd name="T45" fmla="*/ 4 h 149"/>
              <a:gd name="T46" fmla="*/ 33 w 156"/>
              <a:gd name="T47" fmla="*/ 4 h 149"/>
              <a:gd name="T48" fmla="*/ 12 w 156"/>
              <a:gd name="T49" fmla="*/ 41 h 149"/>
              <a:gd name="T50" fmla="*/ 17 w 156"/>
              <a:gd name="T51" fmla="*/ 49 h 149"/>
              <a:gd name="T52" fmla="*/ 154 w 156"/>
              <a:gd name="T53" fmla="*/ 136 h 149"/>
              <a:gd name="T54" fmla="*/ 3 w 156"/>
              <a:gd name="T55" fmla="*/ 136 h 149"/>
              <a:gd name="T56" fmla="*/ 0 w 156"/>
              <a:gd name="T57" fmla="*/ 139 h 149"/>
              <a:gd name="T58" fmla="*/ 0 w 156"/>
              <a:gd name="T59" fmla="*/ 147 h 149"/>
              <a:gd name="T60" fmla="*/ 3 w 156"/>
              <a:gd name="T61" fmla="*/ 149 h 149"/>
              <a:gd name="T62" fmla="*/ 154 w 156"/>
              <a:gd name="T63" fmla="*/ 149 h 149"/>
              <a:gd name="T64" fmla="*/ 156 w 156"/>
              <a:gd name="T65" fmla="*/ 147 h 149"/>
              <a:gd name="T66" fmla="*/ 156 w 156"/>
              <a:gd name="T67" fmla="*/ 139 h 149"/>
              <a:gd name="T68" fmla="*/ 154 w 156"/>
              <a:gd name="T69" fmla="*/ 13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6" h="149">
                <a:moveTo>
                  <a:pt x="99" y="49"/>
                </a:moveTo>
                <a:cubicBezTo>
                  <a:pt x="108" y="49"/>
                  <a:pt x="108" y="49"/>
                  <a:pt x="108" y="49"/>
                </a:cubicBezTo>
                <a:cubicBezTo>
                  <a:pt x="108" y="117"/>
                  <a:pt x="108" y="117"/>
                  <a:pt x="108" y="117"/>
                </a:cubicBezTo>
                <a:cubicBezTo>
                  <a:pt x="108" y="120"/>
                  <a:pt x="110" y="123"/>
                  <a:pt x="113" y="123"/>
                </a:cubicBezTo>
                <a:cubicBezTo>
                  <a:pt x="127" y="123"/>
                  <a:pt x="127" y="123"/>
                  <a:pt x="127" y="123"/>
                </a:cubicBezTo>
                <a:cubicBezTo>
                  <a:pt x="130" y="123"/>
                  <a:pt x="132" y="120"/>
                  <a:pt x="132" y="117"/>
                </a:cubicBezTo>
                <a:cubicBezTo>
                  <a:pt x="132" y="49"/>
                  <a:pt x="132" y="49"/>
                  <a:pt x="132" y="49"/>
                </a:cubicBezTo>
                <a:cubicBezTo>
                  <a:pt x="141" y="49"/>
                  <a:pt x="141" y="49"/>
                  <a:pt x="141" y="49"/>
                </a:cubicBezTo>
                <a:cubicBezTo>
                  <a:pt x="145" y="49"/>
                  <a:pt x="148" y="44"/>
                  <a:pt x="146" y="41"/>
                </a:cubicBezTo>
                <a:cubicBezTo>
                  <a:pt x="125" y="4"/>
                  <a:pt x="125" y="4"/>
                  <a:pt x="125" y="4"/>
                </a:cubicBezTo>
                <a:cubicBezTo>
                  <a:pt x="123" y="0"/>
                  <a:pt x="117" y="0"/>
                  <a:pt x="115" y="4"/>
                </a:cubicBezTo>
                <a:cubicBezTo>
                  <a:pt x="94" y="41"/>
                  <a:pt x="94" y="41"/>
                  <a:pt x="94" y="41"/>
                </a:cubicBezTo>
                <a:cubicBezTo>
                  <a:pt x="92" y="44"/>
                  <a:pt x="95" y="49"/>
                  <a:pt x="99" y="49"/>
                </a:cubicBezTo>
                <a:close/>
                <a:moveTo>
                  <a:pt x="17" y="49"/>
                </a:moveTo>
                <a:cubicBezTo>
                  <a:pt x="26" y="49"/>
                  <a:pt x="26" y="49"/>
                  <a:pt x="26" y="49"/>
                </a:cubicBezTo>
                <a:cubicBezTo>
                  <a:pt x="26" y="117"/>
                  <a:pt x="26" y="117"/>
                  <a:pt x="26" y="117"/>
                </a:cubicBezTo>
                <a:cubicBezTo>
                  <a:pt x="26" y="120"/>
                  <a:pt x="28" y="123"/>
                  <a:pt x="31" y="123"/>
                </a:cubicBezTo>
                <a:cubicBezTo>
                  <a:pt x="45" y="123"/>
                  <a:pt x="45" y="123"/>
                  <a:pt x="45" y="123"/>
                </a:cubicBezTo>
                <a:cubicBezTo>
                  <a:pt x="48" y="123"/>
                  <a:pt x="50" y="120"/>
                  <a:pt x="50" y="117"/>
                </a:cubicBezTo>
                <a:cubicBezTo>
                  <a:pt x="50" y="49"/>
                  <a:pt x="50" y="49"/>
                  <a:pt x="50" y="49"/>
                </a:cubicBezTo>
                <a:cubicBezTo>
                  <a:pt x="59" y="49"/>
                  <a:pt x="59" y="49"/>
                  <a:pt x="59" y="49"/>
                </a:cubicBezTo>
                <a:cubicBezTo>
                  <a:pt x="64" y="49"/>
                  <a:pt x="66" y="44"/>
                  <a:pt x="64" y="41"/>
                </a:cubicBezTo>
                <a:cubicBezTo>
                  <a:pt x="43" y="4"/>
                  <a:pt x="43" y="4"/>
                  <a:pt x="43" y="4"/>
                </a:cubicBezTo>
                <a:cubicBezTo>
                  <a:pt x="41" y="0"/>
                  <a:pt x="36" y="0"/>
                  <a:pt x="33" y="4"/>
                </a:cubicBezTo>
                <a:cubicBezTo>
                  <a:pt x="12" y="41"/>
                  <a:pt x="12" y="41"/>
                  <a:pt x="12" y="41"/>
                </a:cubicBezTo>
                <a:cubicBezTo>
                  <a:pt x="10" y="44"/>
                  <a:pt x="13" y="49"/>
                  <a:pt x="17" y="49"/>
                </a:cubicBezTo>
                <a:close/>
                <a:moveTo>
                  <a:pt x="154" y="136"/>
                </a:moveTo>
                <a:cubicBezTo>
                  <a:pt x="3" y="136"/>
                  <a:pt x="3" y="136"/>
                  <a:pt x="3" y="136"/>
                </a:cubicBezTo>
                <a:cubicBezTo>
                  <a:pt x="1" y="136"/>
                  <a:pt x="0" y="137"/>
                  <a:pt x="0" y="139"/>
                </a:cubicBezTo>
                <a:cubicBezTo>
                  <a:pt x="0" y="147"/>
                  <a:pt x="0" y="147"/>
                  <a:pt x="0" y="147"/>
                </a:cubicBezTo>
                <a:cubicBezTo>
                  <a:pt x="0" y="148"/>
                  <a:pt x="1" y="149"/>
                  <a:pt x="3" y="149"/>
                </a:cubicBezTo>
                <a:cubicBezTo>
                  <a:pt x="154" y="149"/>
                  <a:pt x="154" y="149"/>
                  <a:pt x="154" y="149"/>
                </a:cubicBezTo>
                <a:cubicBezTo>
                  <a:pt x="155" y="149"/>
                  <a:pt x="156" y="148"/>
                  <a:pt x="156" y="147"/>
                </a:cubicBezTo>
                <a:cubicBezTo>
                  <a:pt x="156" y="139"/>
                  <a:pt x="156" y="139"/>
                  <a:pt x="156" y="139"/>
                </a:cubicBezTo>
                <a:cubicBezTo>
                  <a:pt x="156" y="137"/>
                  <a:pt x="155" y="136"/>
                  <a:pt x="154" y="13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7" name="Freeform 11"/>
          <p:cNvSpPr>
            <a:spLocks noEditPoints="1"/>
          </p:cNvSpPr>
          <p:nvPr/>
        </p:nvSpPr>
        <p:spPr bwMode="auto">
          <a:xfrm>
            <a:off x="2351527" y="3560570"/>
            <a:ext cx="472236" cy="473721"/>
          </a:xfrm>
          <a:custGeom>
            <a:avLst/>
            <a:gdLst>
              <a:gd name="T0" fmla="*/ 156 w 159"/>
              <a:gd name="T1" fmla="*/ 1 h 159"/>
              <a:gd name="T2" fmla="*/ 154 w 159"/>
              <a:gd name="T3" fmla="*/ 0 h 159"/>
              <a:gd name="T4" fmla="*/ 151 w 159"/>
              <a:gd name="T5" fmla="*/ 1 h 159"/>
              <a:gd name="T6" fmla="*/ 2 w 159"/>
              <a:gd name="T7" fmla="*/ 100 h 159"/>
              <a:gd name="T8" fmla="*/ 0 w 159"/>
              <a:gd name="T9" fmla="*/ 105 h 159"/>
              <a:gd name="T10" fmla="*/ 3 w 159"/>
              <a:gd name="T11" fmla="*/ 109 h 159"/>
              <a:gd name="T12" fmla="*/ 42 w 159"/>
              <a:gd name="T13" fmla="*/ 125 h 159"/>
              <a:gd name="T14" fmla="*/ 60 w 159"/>
              <a:gd name="T15" fmla="*/ 157 h 159"/>
              <a:gd name="T16" fmla="*/ 64 w 159"/>
              <a:gd name="T17" fmla="*/ 159 h 159"/>
              <a:gd name="T18" fmla="*/ 64 w 159"/>
              <a:gd name="T19" fmla="*/ 159 h 159"/>
              <a:gd name="T20" fmla="*/ 69 w 159"/>
              <a:gd name="T21" fmla="*/ 157 h 159"/>
              <a:gd name="T22" fmla="*/ 79 w 159"/>
              <a:gd name="T23" fmla="*/ 140 h 159"/>
              <a:gd name="T24" fmla="*/ 127 w 159"/>
              <a:gd name="T25" fmla="*/ 159 h 159"/>
              <a:gd name="T26" fmla="*/ 129 w 159"/>
              <a:gd name="T27" fmla="*/ 159 h 159"/>
              <a:gd name="T28" fmla="*/ 131 w 159"/>
              <a:gd name="T29" fmla="*/ 159 h 159"/>
              <a:gd name="T30" fmla="*/ 134 w 159"/>
              <a:gd name="T31" fmla="*/ 155 h 159"/>
              <a:gd name="T32" fmla="*/ 159 w 159"/>
              <a:gd name="T33" fmla="*/ 6 h 159"/>
              <a:gd name="T34" fmla="*/ 156 w 159"/>
              <a:gd name="T35" fmla="*/ 1 h 159"/>
              <a:gd name="T36" fmla="*/ 15 w 159"/>
              <a:gd name="T37" fmla="*/ 103 h 159"/>
              <a:gd name="T38" fmla="*/ 130 w 159"/>
              <a:gd name="T39" fmla="*/ 27 h 159"/>
              <a:gd name="T40" fmla="*/ 47 w 159"/>
              <a:gd name="T41" fmla="*/ 116 h 159"/>
              <a:gd name="T42" fmla="*/ 45 w 159"/>
              <a:gd name="T43" fmla="*/ 116 h 159"/>
              <a:gd name="T44" fmla="*/ 15 w 159"/>
              <a:gd name="T45" fmla="*/ 103 h 159"/>
              <a:gd name="T46" fmla="*/ 50 w 159"/>
              <a:gd name="T47" fmla="*/ 120 h 159"/>
              <a:gd name="T48" fmla="*/ 50 w 159"/>
              <a:gd name="T49" fmla="*/ 120 h 159"/>
              <a:gd name="T50" fmla="*/ 144 w 159"/>
              <a:gd name="T51" fmla="*/ 19 h 159"/>
              <a:gd name="T52" fmla="*/ 64 w 159"/>
              <a:gd name="T53" fmla="*/ 144 h 159"/>
              <a:gd name="T54" fmla="*/ 50 w 159"/>
              <a:gd name="T55" fmla="*/ 120 h 159"/>
              <a:gd name="T56" fmla="*/ 125 w 159"/>
              <a:gd name="T57" fmla="*/ 147 h 159"/>
              <a:gd name="T58" fmla="*/ 83 w 159"/>
              <a:gd name="T59" fmla="*/ 130 h 159"/>
              <a:gd name="T60" fmla="*/ 80 w 159"/>
              <a:gd name="T61" fmla="*/ 130 h 159"/>
              <a:gd name="T62" fmla="*/ 145 w 159"/>
              <a:gd name="T63" fmla="*/ 28 h 159"/>
              <a:gd name="T64" fmla="*/ 125 w 159"/>
              <a:gd name="T65" fmla="*/ 147 h 159"/>
              <a:gd name="T66" fmla="*/ 125 w 159"/>
              <a:gd name="T67" fmla="*/ 147 h 159"/>
              <a:gd name="T68" fmla="*/ 125 w 159"/>
              <a:gd name="T69"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159">
                <a:moveTo>
                  <a:pt x="156" y="1"/>
                </a:moveTo>
                <a:cubicBezTo>
                  <a:pt x="156" y="1"/>
                  <a:pt x="155" y="0"/>
                  <a:pt x="154" y="0"/>
                </a:cubicBezTo>
                <a:cubicBezTo>
                  <a:pt x="153" y="0"/>
                  <a:pt x="152" y="1"/>
                  <a:pt x="151" y="1"/>
                </a:cubicBezTo>
                <a:cubicBezTo>
                  <a:pt x="2" y="100"/>
                  <a:pt x="2" y="100"/>
                  <a:pt x="2" y="100"/>
                </a:cubicBezTo>
                <a:cubicBezTo>
                  <a:pt x="0" y="101"/>
                  <a:pt x="0" y="103"/>
                  <a:pt x="0" y="105"/>
                </a:cubicBezTo>
                <a:cubicBezTo>
                  <a:pt x="0" y="107"/>
                  <a:pt x="1" y="109"/>
                  <a:pt x="3" y="109"/>
                </a:cubicBezTo>
                <a:cubicBezTo>
                  <a:pt x="42" y="125"/>
                  <a:pt x="42" y="125"/>
                  <a:pt x="42" y="125"/>
                </a:cubicBezTo>
                <a:cubicBezTo>
                  <a:pt x="60" y="157"/>
                  <a:pt x="60" y="157"/>
                  <a:pt x="60" y="157"/>
                </a:cubicBezTo>
                <a:cubicBezTo>
                  <a:pt x="61" y="158"/>
                  <a:pt x="63" y="159"/>
                  <a:pt x="64" y="159"/>
                </a:cubicBezTo>
                <a:cubicBezTo>
                  <a:pt x="64" y="159"/>
                  <a:pt x="64" y="159"/>
                  <a:pt x="64" y="159"/>
                </a:cubicBezTo>
                <a:cubicBezTo>
                  <a:pt x="66" y="159"/>
                  <a:pt x="68" y="158"/>
                  <a:pt x="69" y="157"/>
                </a:cubicBezTo>
                <a:cubicBezTo>
                  <a:pt x="79" y="140"/>
                  <a:pt x="79" y="140"/>
                  <a:pt x="79" y="140"/>
                </a:cubicBezTo>
                <a:cubicBezTo>
                  <a:pt x="127" y="159"/>
                  <a:pt x="127" y="159"/>
                  <a:pt x="127" y="159"/>
                </a:cubicBezTo>
                <a:cubicBezTo>
                  <a:pt x="128" y="159"/>
                  <a:pt x="128" y="159"/>
                  <a:pt x="129" y="159"/>
                </a:cubicBezTo>
                <a:cubicBezTo>
                  <a:pt x="130" y="159"/>
                  <a:pt x="131" y="159"/>
                  <a:pt x="131" y="159"/>
                </a:cubicBezTo>
                <a:cubicBezTo>
                  <a:pt x="133" y="158"/>
                  <a:pt x="134" y="157"/>
                  <a:pt x="134" y="155"/>
                </a:cubicBezTo>
                <a:cubicBezTo>
                  <a:pt x="159" y="6"/>
                  <a:pt x="159" y="6"/>
                  <a:pt x="159" y="6"/>
                </a:cubicBezTo>
                <a:cubicBezTo>
                  <a:pt x="159" y="4"/>
                  <a:pt x="158" y="2"/>
                  <a:pt x="156" y="1"/>
                </a:cubicBezTo>
                <a:close/>
                <a:moveTo>
                  <a:pt x="15" y="103"/>
                </a:moveTo>
                <a:cubicBezTo>
                  <a:pt x="130" y="27"/>
                  <a:pt x="130" y="27"/>
                  <a:pt x="130" y="27"/>
                </a:cubicBezTo>
                <a:cubicBezTo>
                  <a:pt x="47" y="116"/>
                  <a:pt x="47" y="116"/>
                  <a:pt x="47" y="116"/>
                </a:cubicBezTo>
                <a:cubicBezTo>
                  <a:pt x="46" y="116"/>
                  <a:pt x="46" y="116"/>
                  <a:pt x="45" y="116"/>
                </a:cubicBezTo>
                <a:lnTo>
                  <a:pt x="15" y="103"/>
                </a:lnTo>
                <a:close/>
                <a:moveTo>
                  <a:pt x="50" y="120"/>
                </a:moveTo>
                <a:cubicBezTo>
                  <a:pt x="50" y="120"/>
                  <a:pt x="50" y="120"/>
                  <a:pt x="50" y="120"/>
                </a:cubicBezTo>
                <a:cubicBezTo>
                  <a:pt x="144" y="19"/>
                  <a:pt x="144" y="19"/>
                  <a:pt x="144" y="19"/>
                </a:cubicBezTo>
                <a:cubicBezTo>
                  <a:pt x="64" y="144"/>
                  <a:pt x="64" y="144"/>
                  <a:pt x="64" y="144"/>
                </a:cubicBezTo>
                <a:lnTo>
                  <a:pt x="50" y="120"/>
                </a:lnTo>
                <a:close/>
                <a:moveTo>
                  <a:pt x="125" y="147"/>
                </a:moveTo>
                <a:cubicBezTo>
                  <a:pt x="83" y="130"/>
                  <a:pt x="83" y="130"/>
                  <a:pt x="83" y="130"/>
                </a:cubicBezTo>
                <a:cubicBezTo>
                  <a:pt x="82" y="130"/>
                  <a:pt x="81" y="130"/>
                  <a:pt x="80" y="130"/>
                </a:cubicBezTo>
                <a:cubicBezTo>
                  <a:pt x="145" y="28"/>
                  <a:pt x="145" y="28"/>
                  <a:pt x="145" y="28"/>
                </a:cubicBezTo>
                <a:lnTo>
                  <a:pt x="125" y="147"/>
                </a:lnTo>
                <a:close/>
                <a:moveTo>
                  <a:pt x="125" y="147"/>
                </a:moveTo>
                <a:cubicBezTo>
                  <a:pt x="125" y="147"/>
                  <a:pt x="125" y="147"/>
                  <a:pt x="125" y="147"/>
                </a:cubicBezTo>
              </a:path>
            </a:pathLst>
          </a:custGeom>
          <a:solidFill>
            <a:schemeClr val="bg1"/>
          </a:solidFill>
          <a:ln>
            <a:noFill/>
          </a:ln>
        </p:spPr>
        <p:txBody>
          <a:bodyPr vert="horz" wrap="square" lIns="91440" tIns="45720" rIns="91440" bIns="45720" numCol="1" anchor="t" anchorCtr="0" compatLnSpc="1"/>
          <a:lstStyle/>
          <a:p>
            <a:endParaRPr lang="en-US"/>
          </a:p>
        </p:txBody>
      </p:sp>
      <p:sp>
        <p:nvSpPr>
          <p:cNvPr id="8" name="TextBox 14"/>
          <p:cNvSpPr txBox="1"/>
          <p:nvPr/>
        </p:nvSpPr>
        <p:spPr>
          <a:xfrm>
            <a:off x="3596145" y="1775378"/>
            <a:ext cx="3185487" cy="369332"/>
          </a:xfrm>
          <a:prstGeom prst="rect">
            <a:avLst/>
          </a:prstGeom>
          <a:noFill/>
        </p:spPr>
        <p:txBody>
          <a:bodyPr wrap="none" rtlCol="0">
            <a:spAutoFit/>
          </a:bodyPr>
          <a:lstStyle/>
          <a:p>
            <a:r>
              <a:rPr lang="en-US" dirty="0" err="1">
                <a:latin typeface="Raleway Medium" panose="020B0603030101060003" pitchFamily="34" charset="0"/>
              </a:rPr>
              <a:t>集团</a:t>
            </a:r>
            <a:r>
              <a:rPr lang="zh-CN" altLang="en-US" dirty="0">
                <a:latin typeface="Raleway Medium" panose="020B0603030101060003" pitchFamily="34" charset="0"/>
              </a:rPr>
              <a:t>、连锁型企业资金管理难</a:t>
            </a:r>
            <a:endParaRPr lang="en-US" dirty="0">
              <a:latin typeface="Raleway Medium" panose="020B0603030101060003" pitchFamily="34" charset="0"/>
            </a:endParaRPr>
          </a:p>
        </p:txBody>
      </p:sp>
      <p:sp>
        <p:nvSpPr>
          <p:cNvPr id="9" name="Subtitle 2"/>
          <p:cNvSpPr txBox="1"/>
          <p:nvPr/>
        </p:nvSpPr>
        <p:spPr>
          <a:xfrm>
            <a:off x="3596005" y="2243455"/>
            <a:ext cx="5600065" cy="7645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chemeClr val="tx1"/>
                </a:solidFill>
                <a:latin typeface="微软雅黑" panose="020B0503020204020204" pitchFamily="34" charset="-122"/>
                <a:ea typeface="微软雅黑" panose="020B0503020204020204" pitchFamily="34" charset="-122"/>
              </a:rPr>
              <a:t>多级分销型企业门店多、分润规则复杂，使得企业财务核算困难，资金管理难度大。</a:t>
            </a:r>
            <a:endParaRPr lang="en-US" altLang="zh-CN" sz="1200" dirty="0">
              <a:solidFill>
                <a:schemeClr val="tx1"/>
              </a:solidFill>
              <a:latin typeface="微软雅黑" panose="020B0503020204020204" pitchFamily="34" charset="-122"/>
              <a:ea typeface="微软雅黑" panose="020B0503020204020204" pitchFamily="34" charset="-122"/>
            </a:endParaRPr>
          </a:p>
          <a:p>
            <a:r>
              <a:rPr lang="zh-CN" altLang="en-US" sz="1200" dirty="0">
                <a:solidFill>
                  <a:schemeClr val="tx1"/>
                </a:solidFill>
                <a:latin typeface="微软雅黑" panose="020B0503020204020204" pitchFamily="34" charset="-122"/>
                <a:ea typeface="微软雅黑" panose="020B0503020204020204" pitchFamily="34" charset="-122"/>
              </a:rPr>
              <a:t>多级分销型企业日常交易资金体量大，交易笔数多，对资金管理有较高的要求。</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10" name="TextBox 16"/>
          <p:cNvSpPr txBox="1"/>
          <p:nvPr/>
        </p:nvSpPr>
        <p:spPr>
          <a:xfrm>
            <a:off x="3596145" y="3317486"/>
            <a:ext cx="2781531" cy="369332"/>
          </a:xfrm>
          <a:prstGeom prst="rect">
            <a:avLst/>
          </a:prstGeom>
          <a:noFill/>
        </p:spPr>
        <p:txBody>
          <a:bodyPr wrap="none" rtlCol="0">
            <a:spAutoFit/>
          </a:bodyPr>
          <a:lstStyle/>
          <a:p>
            <a:r>
              <a:rPr lang="en-US" dirty="0" err="1">
                <a:latin typeface="Raleway Medium" panose="020B0603030101060003" pitchFamily="34" charset="0"/>
              </a:rPr>
              <a:t>平台型企业</a:t>
            </a:r>
            <a:r>
              <a:rPr lang="en-US" dirty="0">
                <a:latin typeface="Raleway Medium" panose="020B0603030101060003" pitchFamily="34" charset="0"/>
              </a:rPr>
              <a:t> </a:t>
            </a:r>
            <a:r>
              <a:rPr lang="zh-CN" altLang="en-US" dirty="0">
                <a:latin typeface="Raleway Medium" panose="020B0603030101060003" pitchFamily="34" charset="0"/>
              </a:rPr>
              <a:t>“二清”嫌疑</a:t>
            </a:r>
            <a:endParaRPr lang="en-US" dirty="0">
              <a:latin typeface="Raleway Medium" panose="020B0603030101060003" pitchFamily="34" charset="0"/>
            </a:endParaRPr>
          </a:p>
        </p:txBody>
      </p:sp>
      <p:sp>
        <p:nvSpPr>
          <p:cNvPr id="11" name="Subtitle 2"/>
          <p:cNvSpPr txBox="1"/>
          <p:nvPr/>
        </p:nvSpPr>
        <p:spPr>
          <a:xfrm>
            <a:off x="3596005" y="3776345"/>
            <a:ext cx="5688330" cy="76454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buFont typeface="Arial" panose="020B0604020202020204" pitchFamily="34" charset="0"/>
              <a:buChar char="•"/>
            </a:pPr>
            <a:r>
              <a:rPr lang="zh-CN" altLang="en-US" sz="1200" dirty="0">
                <a:latin typeface="Raleway SemiBold" panose="020B0703030101060003" pitchFamily="34" charset="0"/>
              </a:rPr>
              <a:t>平台撮合型企业的“大商户”模式涉嫌违反央行</a:t>
            </a:r>
            <a:r>
              <a:rPr lang="en-US" altLang="zh-CN" sz="1200" dirty="0">
                <a:latin typeface="Raleway SemiBold" panose="020B0703030101060003" pitchFamily="34" charset="0"/>
              </a:rPr>
              <a:t>217</a:t>
            </a:r>
            <a:r>
              <a:rPr lang="zh-CN" altLang="en-US" sz="1200" dirty="0">
                <a:latin typeface="Raleway SemiBold" panose="020B0703030101060003" pitchFamily="34" charset="0"/>
              </a:rPr>
              <a:t>号文件无牌违规开展支付清算业务。</a:t>
            </a:r>
            <a:endParaRPr lang="zh-CN" altLang="en-US" sz="1200" dirty="0">
              <a:latin typeface="Raleway SemiBold" panose="020B0703030101060003" pitchFamily="34" charset="0"/>
            </a:endParaRPr>
          </a:p>
        </p:txBody>
      </p:sp>
      <p:sp>
        <p:nvSpPr>
          <p:cNvPr id="12" name="TextBox 18"/>
          <p:cNvSpPr txBox="1"/>
          <p:nvPr/>
        </p:nvSpPr>
        <p:spPr>
          <a:xfrm>
            <a:off x="3596145" y="4752445"/>
            <a:ext cx="1800493" cy="369332"/>
          </a:xfrm>
          <a:prstGeom prst="rect">
            <a:avLst/>
          </a:prstGeom>
          <a:noFill/>
        </p:spPr>
        <p:txBody>
          <a:bodyPr wrap="none" rtlCol="0">
            <a:spAutoFit/>
          </a:bodyPr>
          <a:lstStyle/>
          <a:p>
            <a:r>
              <a:rPr lang="en-US" dirty="0" err="1">
                <a:latin typeface="Raleway Medium" panose="020B0603030101060003" pitchFamily="34" charset="0"/>
              </a:rPr>
              <a:t>场景多样难处理</a:t>
            </a:r>
            <a:endParaRPr lang="en-US" dirty="0">
              <a:latin typeface="Raleway Medium" panose="020B0603030101060003" pitchFamily="34" charset="0"/>
            </a:endParaRPr>
          </a:p>
        </p:txBody>
      </p:sp>
      <p:sp>
        <p:nvSpPr>
          <p:cNvPr id="13" name="Subtitle 2"/>
          <p:cNvSpPr txBox="1"/>
          <p:nvPr/>
        </p:nvSpPr>
        <p:spPr>
          <a:xfrm>
            <a:off x="3596005" y="5198745"/>
            <a:ext cx="5687695" cy="11518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dirty="0">
                <a:solidFill>
                  <a:srgbClr val="000000"/>
                </a:solidFill>
                <a:latin typeface="微软雅黑" panose="020B0503020204020204" pitchFamily="34" charset="-122"/>
                <a:ea typeface="微软雅黑" panose="020B0503020204020204" pitchFamily="34" charset="-122"/>
              </a:rPr>
              <a:t>支付方式多样化：支付宝、微信、百度京东钱包、快捷等，各种方式手续费高，对接麻烦。</a:t>
            </a:r>
            <a:endParaRPr lang="zh-CN" altLang="en-US" sz="1200" dirty="0"/>
          </a:p>
          <a:p>
            <a:r>
              <a:rPr lang="zh-CN" altLang="en-US" sz="1200" dirty="0">
                <a:solidFill>
                  <a:srgbClr val="000000"/>
                </a:solidFill>
                <a:latin typeface="微软雅黑" panose="020B0503020204020204" pitchFamily="34" charset="-122"/>
                <a:ea typeface="微软雅黑" panose="020B0503020204020204" pitchFamily="34" charset="-122"/>
              </a:rPr>
              <a:t>交易信任：会员交易担心款项挪用，在线交易信任感不易建立，线上交易模式推广受阻 。</a:t>
            </a:r>
            <a:endParaRPr lang="zh-CN" alt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监管及合规要求</a:t>
            </a:r>
            <a:endParaRPr lang="zh-CN" altLang="en-US" dirty="0"/>
          </a:p>
        </p:txBody>
      </p:sp>
      <p:sp>
        <p:nvSpPr>
          <p:cNvPr id="6" name="Rectangle 10"/>
          <p:cNvSpPr>
            <a:spLocks noChangeArrowheads="1"/>
          </p:cNvSpPr>
          <p:nvPr/>
        </p:nvSpPr>
        <p:spPr bwMode="auto">
          <a:xfrm>
            <a:off x="4814453" y="1609760"/>
            <a:ext cx="6240047" cy="4400110"/>
          </a:xfrm>
          <a:prstGeom prst="rect">
            <a:avLst/>
          </a:prstGeom>
          <a:solidFill>
            <a:schemeClr val="bg1"/>
          </a:solidFill>
          <a:ln>
            <a:solidFill>
              <a:schemeClr val="accent2"/>
            </a:solidFill>
          </a:ln>
          <a:effectLst>
            <a:outerShdw blurRad="381000" dist="317500" dir="2700000" algn="tl" rotWithShape="0">
              <a:schemeClr val="accent2">
                <a:lumMod val="50000"/>
                <a:lumOff val="50000"/>
                <a:alpha val="25000"/>
              </a:schemeClr>
            </a:outerShdw>
          </a:effectLst>
        </p:spPr>
        <p:txBody>
          <a:bodyPr vert="horz" wrap="square" lIns="91440" tIns="45720" rIns="91440" bIns="45720" numCol="1" anchor="t" anchorCtr="0" compatLnSpc="1"/>
          <a:lstStyle/>
          <a:p>
            <a:endParaRPr lang="en-US"/>
          </a:p>
        </p:txBody>
      </p:sp>
      <p:sp>
        <p:nvSpPr>
          <p:cNvPr id="7" name="Freeform 12"/>
          <p:cNvSpPr>
            <a:spLocks noEditPoints="1"/>
          </p:cNvSpPr>
          <p:nvPr/>
        </p:nvSpPr>
        <p:spPr bwMode="auto">
          <a:xfrm>
            <a:off x="5151552" y="1482048"/>
            <a:ext cx="389075" cy="316309"/>
          </a:xfrm>
          <a:custGeom>
            <a:avLst/>
            <a:gdLst>
              <a:gd name="T0" fmla="*/ 54 w 131"/>
              <a:gd name="T1" fmla="*/ 28 h 106"/>
              <a:gd name="T2" fmla="*/ 54 w 131"/>
              <a:gd name="T3" fmla="*/ 0 h 106"/>
              <a:gd name="T4" fmla="*/ 0 w 131"/>
              <a:gd name="T5" fmla="*/ 58 h 106"/>
              <a:gd name="T6" fmla="*/ 0 w 131"/>
              <a:gd name="T7" fmla="*/ 106 h 106"/>
              <a:gd name="T8" fmla="*/ 56 w 131"/>
              <a:gd name="T9" fmla="*/ 106 h 106"/>
              <a:gd name="T10" fmla="*/ 56 w 131"/>
              <a:gd name="T11" fmla="*/ 53 h 106"/>
              <a:gd name="T12" fmla="*/ 29 w 131"/>
              <a:gd name="T13" fmla="*/ 53 h 106"/>
              <a:gd name="T14" fmla="*/ 54 w 131"/>
              <a:gd name="T15" fmla="*/ 28 h 106"/>
              <a:gd name="T16" fmla="*/ 104 w 131"/>
              <a:gd name="T17" fmla="*/ 53 h 106"/>
              <a:gd name="T18" fmla="*/ 128 w 131"/>
              <a:gd name="T19" fmla="*/ 28 h 106"/>
              <a:gd name="T20" fmla="*/ 128 w 131"/>
              <a:gd name="T21" fmla="*/ 0 h 106"/>
              <a:gd name="T22" fmla="*/ 75 w 131"/>
              <a:gd name="T23" fmla="*/ 58 h 106"/>
              <a:gd name="T24" fmla="*/ 75 w 131"/>
              <a:gd name="T25" fmla="*/ 106 h 106"/>
              <a:gd name="T26" fmla="*/ 131 w 131"/>
              <a:gd name="T27" fmla="*/ 106 h 106"/>
              <a:gd name="T28" fmla="*/ 131 w 131"/>
              <a:gd name="T29" fmla="*/ 53 h 106"/>
              <a:gd name="T30" fmla="*/ 104 w 131"/>
              <a:gd name="T31"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106">
                <a:moveTo>
                  <a:pt x="54" y="28"/>
                </a:moveTo>
                <a:cubicBezTo>
                  <a:pt x="54" y="0"/>
                  <a:pt x="54" y="0"/>
                  <a:pt x="54" y="0"/>
                </a:cubicBezTo>
                <a:cubicBezTo>
                  <a:pt x="22" y="2"/>
                  <a:pt x="0" y="24"/>
                  <a:pt x="0" y="58"/>
                </a:cubicBezTo>
                <a:cubicBezTo>
                  <a:pt x="0" y="106"/>
                  <a:pt x="0" y="106"/>
                  <a:pt x="0" y="106"/>
                </a:cubicBezTo>
                <a:cubicBezTo>
                  <a:pt x="56" y="106"/>
                  <a:pt x="56" y="106"/>
                  <a:pt x="56" y="106"/>
                </a:cubicBezTo>
                <a:cubicBezTo>
                  <a:pt x="56" y="53"/>
                  <a:pt x="56" y="53"/>
                  <a:pt x="56" y="53"/>
                </a:cubicBezTo>
                <a:cubicBezTo>
                  <a:pt x="29" y="53"/>
                  <a:pt x="29" y="53"/>
                  <a:pt x="29" y="53"/>
                </a:cubicBezTo>
                <a:cubicBezTo>
                  <a:pt x="29" y="40"/>
                  <a:pt x="37" y="29"/>
                  <a:pt x="54" y="28"/>
                </a:cubicBezTo>
                <a:close/>
                <a:moveTo>
                  <a:pt x="104" y="53"/>
                </a:moveTo>
                <a:cubicBezTo>
                  <a:pt x="104" y="40"/>
                  <a:pt x="112" y="29"/>
                  <a:pt x="128" y="28"/>
                </a:cubicBezTo>
                <a:cubicBezTo>
                  <a:pt x="128" y="0"/>
                  <a:pt x="128" y="0"/>
                  <a:pt x="128" y="0"/>
                </a:cubicBezTo>
                <a:cubicBezTo>
                  <a:pt x="97" y="2"/>
                  <a:pt x="75" y="24"/>
                  <a:pt x="75" y="58"/>
                </a:cubicBezTo>
                <a:cubicBezTo>
                  <a:pt x="75" y="106"/>
                  <a:pt x="75" y="106"/>
                  <a:pt x="75" y="106"/>
                </a:cubicBezTo>
                <a:cubicBezTo>
                  <a:pt x="131" y="106"/>
                  <a:pt x="131" y="106"/>
                  <a:pt x="131" y="106"/>
                </a:cubicBezTo>
                <a:cubicBezTo>
                  <a:pt x="131" y="53"/>
                  <a:pt x="131" y="53"/>
                  <a:pt x="131" y="53"/>
                </a:cubicBezTo>
                <a:lnTo>
                  <a:pt x="104" y="53"/>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 name="文本框 2"/>
          <p:cNvSpPr txBox="1"/>
          <p:nvPr/>
        </p:nvSpPr>
        <p:spPr>
          <a:xfrm>
            <a:off x="5611920" y="1986299"/>
            <a:ext cx="4645112" cy="369332"/>
          </a:xfrm>
          <a:prstGeom prst="rect">
            <a:avLst/>
          </a:prstGeom>
          <a:noFill/>
        </p:spPr>
        <p:txBody>
          <a:bodyPr wrap="square" rtlCol="0">
            <a:spAutoFit/>
          </a:bodyPr>
          <a:lstStyle/>
          <a:p>
            <a:r>
              <a:rPr lang="zh-CN" altLang="en-US" sz="1800" dirty="0">
                <a:solidFill>
                  <a:srgbClr val="C00000"/>
                </a:solidFill>
                <a:effectLst/>
                <a:latin typeface="微软雅黑" panose="020B0503020204020204" pitchFamily="34" charset="-122"/>
                <a:ea typeface="微软雅黑" panose="020B0503020204020204" pitchFamily="34" charset="-122"/>
              </a:rPr>
              <a:t>电商</a:t>
            </a:r>
            <a:r>
              <a:rPr lang="zh-CN" altLang="en-US" dirty="0">
                <a:solidFill>
                  <a:srgbClr val="C00000"/>
                </a:solidFill>
                <a:latin typeface="微软雅黑" panose="020B0503020204020204" pitchFamily="34" charset="-122"/>
                <a:ea typeface="微软雅黑" panose="020B0503020204020204" pitchFamily="34" charset="-122"/>
              </a:rPr>
              <a:t>及撮合类</a:t>
            </a:r>
            <a:r>
              <a:rPr lang="zh-CN" altLang="en-US" sz="1800" dirty="0">
                <a:solidFill>
                  <a:srgbClr val="C00000"/>
                </a:solidFill>
                <a:effectLst/>
                <a:latin typeface="微软雅黑" panose="020B0503020204020204" pitchFamily="34" charset="-122"/>
                <a:ea typeface="微软雅黑" panose="020B0503020204020204" pitchFamily="34" charset="-122"/>
              </a:rPr>
              <a:t>平台普遍面临“二清”风险</a:t>
            </a:r>
            <a:endParaRPr lang="zh-CN" altLang="en-US" dirty="0"/>
          </a:p>
        </p:txBody>
      </p:sp>
      <p:sp>
        <p:nvSpPr>
          <p:cNvPr id="4" name="文本框 3"/>
          <p:cNvSpPr txBox="1"/>
          <p:nvPr/>
        </p:nvSpPr>
        <p:spPr>
          <a:xfrm>
            <a:off x="5638722" y="2732170"/>
            <a:ext cx="5225145" cy="2031325"/>
          </a:xfrm>
          <a:prstGeom prst="rect">
            <a:avLst/>
          </a:prstGeom>
          <a:noFill/>
        </p:spPr>
        <p:txBody>
          <a:bodyPr wrap="square" rtlCol="0">
            <a:spAutoFit/>
          </a:bodyPr>
          <a:lstStyle/>
          <a:p>
            <a:r>
              <a:rPr lang="zh-CN" altLang="en-US" sz="1800" dirty="0">
                <a:solidFill>
                  <a:srgbClr val="000000"/>
                </a:solidFill>
                <a:effectLst/>
                <a:latin typeface="微软雅黑" panose="020B0503020204020204" pitchFamily="34" charset="-122"/>
                <a:ea typeface="微软雅黑" panose="020B0503020204020204" pitchFamily="34" charset="-122"/>
              </a:rPr>
              <a:t>监管部门禁止以平台对接或“大商户”模式接入持证机构，留存商户结算资金，并自行开展商户资金清算。 </a:t>
            </a:r>
            <a:endParaRPr lang="en-US" altLang="zh-CN" sz="1800" dirty="0">
              <a:solidFill>
                <a:srgbClr val="000000"/>
              </a:solidFill>
              <a:effectLst/>
              <a:latin typeface="微软雅黑" panose="020B0503020204020204" pitchFamily="34" charset="-122"/>
              <a:ea typeface="微软雅黑" panose="020B0503020204020204" pitchFamily="34" charset="-122"/>
            </a:endParaRPr>
          </a:p>
          <a:p>
            <a:endParaRPr lang="zh-CN" altLang="en-US" dirty="0"/>
          </a:p>
          <a:p>
            <a:r>
              <a:rPr lang="zh-CN" altLang="en-US" sz="1800" dirty="0">
                <a:solidFill>
                  <a:srgbClr val="000000"/>
                </a:solidFill>
                <a:effectLst/>
                <a:latin typeface="微软雅黑" panose="020B0503020204020204" pitchFamily="34" charset="-122"/>
                <a:ea typeface="微软雅黑" panose="020B0503020204020204" pitchFamily="34" charset="-122"/>
              </a:rPr>
              <a:t>监管政策趋向严格，打击无证机构、平台，整顿 </a:t>
            </a:r>
            <a:endParaRPr lang="zh-CN" altLang="en-US" dirty="0"/>
          </a:p>
          <a:p>
            <a:r>
              <a:rPr lang="zh-CN" altLang="en-US" sz="1800" dirty="0">
                <a:solidFill>
                  <a:srgbClr val="000000"/>
                </a:solidFill>
                <a:effectLst/>
                <a:latin typeface="微软雅黑" panose="020B0503020204020204" pitchFamily="34" charset="-122"/>
                <a:ea typeface="微软雅黑" panose="020B0503020204020204" pitchFamily="34" charset="-122"/>
              </a:rPr>
              <a:t>收单规范（</a:t>
            </a:r>
            <a:r>
              <a:rPr lang="en-US" altLang="zh-CN" sz="1800" dirty="0">
                <a:solidFill>
                  <a:srgbClr val="000000"/>
                </a:solidFill>
                <a:effectLst/>
                <a:latin typeface="微软雅黑" panose="020B0503020204020204" pitchFamily="34" charset="-122"/>
                <a:ea typeface="微软雅黑" panose="020B0503020204020204" pitchFamily="34" charset="-122"/>
              </a:rPr>
              <a:t>217</a:t>
            </a:r>
            <a:r>
              <a:rPr lang="zh-CN" altLang="en-US" sz="1800" dirty="0">
                <a:solidFill>
                  <a:srgbClr val="000000"/>
                </a:solidFill>
                <a:effectLst/>
                <a:latin typeface="微软雅黑" panose="020B0503020204020204" pitchFamily="34" charset="-122"/>
                <a:ea typeface="微软雅黑" panose="020B0503020204020204" pitchFamily="34" charset="-122"/>
              </a:rPr>
              <a:t>、 </a:t>
            </a:r>
            <a:r>
              <a:rPr lang="en-US" altLang="zh-CN" sz="1800" dirty="0">
                <a:solidFill>
                  <a:srgbClr val="000000"/>
                </a:solidFill>
                <a:effectLst/>
                <a:latin typeface="微软雅黑" panose="020B0503020204020204" pitchFamily="34" charset="-122"/>
                <a:ea typeface="微软雅黑" panose="020B0503020204020204" pitchFamily="34" charset="-122"/>
              </a:rPr>
              <a:t>281</a:t>
            </a:r>
            <a:r>
              <a:rPr lang="zh-CN" altLang="en-US" sz="1800" dirty="0">
                <a:solidFill>
                  <a:srgbClr val="000000"/>
                </a:solidFill>
                <a:effectLst/>
                <a:latin typeface="微软雅黑" panose="020B0503020204020204" pitchFamily="34" charset="-122"/>
                <a:ea typeface="微软雅黑" panose="020B0503020204020204" pitchFamily="34" charset="-122"/>
              </a:rPr>
              <a:t>、</a:t>
            </a:r>
            <a:r>
              <a:rPr lang="en-US" altLang="zh-CN" sz="1800" dirty="0">
                <a:solidFill>
                  <a:srgbClr val="000000"/>
                </a:solidFill>
                <a:effectLst/>
                <a:latin typeface="微软雅黑" panose="020B0503020204020204" pitchFamily="34" charset="-122"/>
                <a:ea typeface="微软雅黑" panose="020B0503020204020204" pitchFamily="34" charset="-122"/>
              </a:rPr>
              <a:t>296</a:t>
            </a:r>
            <a:r>
              <a:rPr lang="zh-CN" altLang="en-US" sz="1800" dirty="0">
                <a:solidFill>
                  <a:srgbClr val="000000"/>
                </a:solidFill>
                <a:effectLst/>
                <a:latin typeface="微软雅黑" panose="020B0503020204020204" pitchFamily="34" charset="-122"/>
                <a:ea typeface="微软雅黑" panose="020B0503020204020204" pitchFamily="34" charset="-122"/>
              </a:rPr>
              <a:t>号文）。 </a:t>
            </a:r>
            <a:endParaRPr lang="zh-CN" altLang="en-US" dirty="0"/>
          </a:p>
          <a:p>
            <a:endParaRPr kumimoji="1" lang="zh-CN" altLang="en-US" dirty="0"/>
          </a:p>
        </p:txBody>
      </p:sp>
      <p:pic>
        <p:nvPicPr>
          <p:cNvPr id="25" name="图片 24"/>
          <p:cNvPicPr>
            <a:picLocks noChangeAspect="1"/>
          </p:cNvPicPr>
          <p:nvPr/>
        </p:nvPicPr>
        <p:blipFill>
          <a:blip r:embed="rId1"/>
          <a:stretch>
            <a:fillRect/>
          </a:stretch>
        </p:blipFill>
        <p:spPr>
          <a:xfrm>
            <a:off x="600523" y="1609760"/>
            <a:ext cx="3653103" cy="393723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Picture Placeholder 49"/>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179" b="179"/>
          <a:stretch>
            <a:fillRect/>
          </a:stretch>
        </p:blipFill>
        <p:spPr/>
      </p:pic>
      <p:sp>
        <p:nvSpPr>
          <p:cNvPr id="37" name="Freeform 32"/>
          <p:cNvSpPr>
            <a:spLocks noEditPoints="1"/>
          </p:cNvSpPr>
          <p:nvPr/>
        </p:nvSpPr>
        <p:spPr bwMode="auto">
          <a:xfrm>
            <a:off x="-34163" y="0"/>
            <a:ext cx="12186058" cy="6877311"/>
          </a:xfrm>
          <a:custGeom>
            <a:avLst/>
            <a:gdLst>
              <a:gd name="T0" fmla="*/ 662 w 4099"/>
              <a:gd name="T1" fmla="*/ 1744 h 2310"/>
              <a:gd name="T2" fmla="*/ 544 w 4099"/>
              <a:gd name="T3" fmla="*/ 1158 h 2310"/>
              <a:gd name="T4" fmla="*/ 662 w 4099"/>
              <a:gd name="T5" fmla="*/ 572 h 2310"/>
              <a:gd name="T6" fmla="*/ 984 w 4099"/>
              <a:gd name="T7" fmla="*/ 94 h 2310"/>
              <a:gd name="T8" fmla="*/ 1087 w 4099"/>
              <a:gd name="T9" fmla="*/ 0 h 2310"/>
              <a:gd name="T10" fmla="*/ 0 w 4099"/>
              <a:gd name="T11" fmla="*/ 0 h 2310"/>
              <a:gd name="T12" fmla="*/ 0 w 4099"/>
              <a:gd name="T13" fmla="*/ 2310 h 2310"/>
              <a:gd name="T14" fmla="*/ 1080 w 4099"/>
              <a:gd name="T15" fmla="*/ 2310 h 2310"/>
              <a:gd name="T16" fmla="*/ 984 w 4099"/>
              <a:gd name="T17" fmla="*/ 2222 h 2310"/>
              <a:gd name="T18" fmla="*/ 662 w 4099"/>
              <a:gd name="T19" fmla="*/ 1744 h 2310"/>
              <a:gd name="T20" fmla="*/ 2447 w 4099"/>
              <a:gd name="T21" fmla="*/ 0 h 2310"/>
              <a:gd name="T22" fmla="*/ 1649 w 4099"/>
              <a:gd name="T23" fmla="*/ 0 h 2310"/>
              <a:gd name="T24" fmla="*/ 824 w 4099"/>
              <a:gd name="T25" fmla="*/ 1158 h 2310"/>
              <a:gd name="T26" fmla="*/ 1632 w 4099"/>
              <a:gd name="T27" fmla="*/ 2310 h 2310"/>
              <a:gd name="T28" fmla="*/ 2465 w 4099"/>
              <a:gd name="T29" fmla="*/ 2310 h 2310"/>
              <a:gd name="T30" fmla="*/ 3273 w 4099"/>
              <a:gd name="T31" fmla="*/ 1158 h 2310"/>
              <a:gd name="T32" fmla="*/ 2447 w 4099"/>
              <a:gd name="T33" fmla="*/ 0 h 2310"/>
              <a:gd name="T34" fmla="*/ 2048 w 4099"/>
              <a:gd name="T35" fmla="*/ 1992 h 2310"/>
              <a:gd name="T36" fmla="*/ 1214 w 4099"/>
              <a:gd name="T37" fmla="*/ 1158 h 2310"/>
              <a:gd name="T38" fmla="*/ 1260 w 4099"/>
              <a:gd name="T39" fmla="*/ 1113 h 2310"/>
              <a:gd name="T40" fmla="*/ 1305 w 4099"/>
              <a:gd name="T41" fmla="*/ 1158 h 2310"/>
              <a:gd name="T42" fmla="*/ 2048 w 4099"/>
              <a:gd name="T43" fmla="*/ 1901 h 2310"/>
              <a:gd name="T44" fmla="*/ 2792 w 4099"/>
              <a:gd name="T45" fmla="*/ 1158 h 2310"/>
              <a:gd name="T46" fmla="*/ 2048 w 4099"/>
              <a:gd name="T47" fmla="*/ 415 h 2310"/>
              <a:gd name="T48" fmla="*/ 2003 w 4099"/>
              <a:gd name="T49" fmla="*/ 369 h 2310"/>
              <a:gd name="T50" fmla="*/ 2048 w 4099"/>
              <a:gd name="T51" fmla="*/ 324 h 2310"/>
              <a:gd name="T52" fmla="*/ 2882 w 4099"/>
              <a:gd name="T53" fmla="*/ 1158 h 2310"/>
              <a:gd name="T54" fmla="*/ 2048 w 4099"/>
              <a:gd name="T55" fmla="*/ 1992 h 2310"/>
              <a:gd name="T56" fmla="*/ 3064 w 4099"/>
              <a:gd name="T57" fmla="*/ 1238 h 2310"/>
              <a:gd name="T58" fmla="*/ 2984 w 4099"/>
              <a:gd name="T59" fmla="*/ 1158 h 2310"/>
              <a:gd name="T60" fmla="*/ 2048 w 4099"/>
              <a:gd name="T61" fmla="*/ 222 h 2310"/>
              <a:gd name="T62" fmla="*/ 1112 w 4099"/>
              <a:gd name="T63" fmla="*/ 1158 h 2310"/>
              <a:gd name="T64" fmla="*/ 2048 w 4099"/>
              <a:gd name="T65" fmla="*/ 2094 h 2310"/>
              <a:gd name="T66" fmla="*/ 2128 w 4099"/>
              <a:gd name="T67" fmla="*/ 2174 h 2310"/>
              <a:gd name="T68" fmla="*/ 2048 w 4099"/>
              <a:gd name="T69" fmla="*/ 2254 h 2310"/>
              <a:gd name="T70" fmla="*/ 1273 w 4099"/>
              <a:gd name="T71" fmla="*/ 1933 h 2310"/>
              <a:gd name="T72" fmla="*/ 952 w 4099"/>
              <a:gd name="T73" fmla="*/ 1158 h 2310"/>
              <a:gd name="T74" fmla="*/ 1273 w 4099"/>
              <a:gd name="T75" fmla="*/ 383 h 2310"/>
              <a:gd name="T76" fmla="*/ 2048 w 4099"/>
              <a:gd name="T77" fmla="*/ 62 h 2310"/>
              <a:gd name="T78" fmla="*/ 2823 w 4099"/>
              <a:gd name="T79" fmla="*/ 383 h 2310"/>
              <a:gd name="T80" fmla="*/ 3144 w 4099"/>
              <a:gd name="T81" fmla="*/ 1158 h 2310"/>
              <a:gd name="T82" fmla="*/ 3064 w 4099"/>
              <a:gd name="T83" fmla="*/ 1238 h 2310"/>
              <a:gd name="T84" fmla="*/ 3009 w 4099"/>
              <a:gd name="T85" fmla="*/ 0 h 2310"/>
              <a:gd name="T86" fmla="*/ 3112 w 4099"/>
              <a:gd name="T87" fmla="*/ 94 h 2310"/>
              <a:gd name="T88" fmla="*/ 3435 w 4099"/>
              <a:gd name="T89" fmla="*/ 572 h 2310"/>
              <a:gd name="T90" fmla="*/ 3553 w 4099"/>
              <a:gd name="T91" fmla="*/ 1158 h 2310"/>
              <a:gd name="T92" fmla="*/ 3435 w 4099"/>
              <a:gd name="T93" fmla="*/ 1744 h 2310"/>
              <a:gd name="T94" fmla="*/ 3112 w 4099"/>
              <a:gd name="T95" fmla="*/ 2222 h 2310"/>
              <a:gd name="T96" fmla="*/ 3017 w 4099"/>
              <a:gd name="T97" fmla="*/ 2310 h 2310"/>
              <a:gd name="T98" fmla="*/ 4099 w 4099"/>
              <a:gd name="T99" fmla="*/ 2310 h 2310"/>
              <a:gd name="T100" fmla="*/ 4099 w 4099"/>
              <a:gd name="T101" fmla="*/ 0 h 2310"/>
              <a:gd name="T102" fmla="*/ 3009 w 4099"/>
              <a:gd name="T103" fmla="*/ 0 h 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99" h="2310">
                <a:moveTo>
                  <a:pt x="662" y="1744"/>
                </a:moveTo>
                <a:cubicBezTo>
                  <a:pt x="583" y="1558"/>
                  <a:pt x="544" y="1361"/>
                  <a:pt x="544" y="1158"/>
                </a:cubicBezTo>
                <a:cubicBezTo>
                  <a:pt x="544" y="955"/>
                  <a:pt x="583" y="758"/>
                  <a:pt x="662" y="572"/>
                </a:cubicBezTo>
                <a:cubicBezTo>
                  <a:pt x="738" y="393"/>
                  <a:pt x="846" y="232"/>
                  <a:pt x="984" y="94"/>
                </a:cubicBezTo>
                <a:cubicBezTo>
                  <a:pt x="1017" y="61"/>
                  <a:pt x="1052" y="30"/>
                  <a:pt x="1087" y="0"/>
                </a:cubicBezTo>
                <a:cubicBezTo>
                  <a:pt x="0" y="0"/>
                  <a:pt x="0" y="0"/>
                  <a:pt x="0" y="0"/>
                </a:cubicBezTo>
                <a:cubicBezTo>
                  <a:pt x="0" y="2310"/>
                  <a:pt x="0" y="2310"/>
                  <a:pt x="0" y="2310"/>
                </a:cubicBezTo>
                <a:cubicBezTo>
                  <a:pt x="1080" y="2310"/>
                  <a:pt x="1080" y="2310"/>
                  <a:pt x="1080" y="2310"/>
                </a:cubicBezTo>
                <a:cubicBezTo>
                  <a:pt x="1047" y="2282"/>
                  <a:pt x="1015" y="2253"/>
                  <a:pt x="984" y="2222"/>
                </a:cubicBezTo>
                <a:cubicBezTo>
                  <a:pt x="846" y="2084"/>
                  <a:pt x="738" y="1923"/>
                  <a:pt x="662" y="1744"/>
                </a:cubicBezTo>
                <a:close/>
                <a:moveTo>
                  <a:pt x="2447" y="0"/>
                </a:moveTo>
                <a:cubicBezTo>
                  <a:pt x="1649" y="0"/>
                  <a:pt x="1649" y="0"/>
                  <a:pt x="1649" y="0"/>
                </a:cubicBezTo>
                <a:cubicBezTo>
                  <a:pt x="1169" y="166"/>
                  <a:pt x="824" y="622"/>
                  <a:pt x="824" y="1158"/>
                </a:cubicBezTo>
                <a:cubicBezTo>
                  <a:pt x="824" y="1687"/>
                  <a:pt x="1161" y="2139"/>
                  <a:pt x="1632" y="2310"/>
                </a:cubicBezTo>
                <a:cubicBezTo>
                  <a:pt x="2465" y="2310"/>
                  <a:pt x="2465" y="2310"/>
                  <a:pt x="2465" y="2310"/>
                </a:cubicBezTo>
                <a:cubicBezTo>
                  <a:pt x="2936" y="2139"/>
                  <a:pt x="3273" y="1687"/>
                  <a:pt x="3273" y="1158"/>
                </a:cubicBezTo>
                <a:cubicBezTo>
                  <a:pt x="3273" y="622"/>
                  <a:pt x="2927" y="166"/>
                  <a:pt x="2447" y="0"/>
                </a:cubicBezTo>
                <a:close/>
                <a:moveTo>
                  <a:pt x="2048" y="1992"/>
                </a:moveTo>
                <a:cubicBezTo>
                  <a:pt x="1588" y="1992"/>
                  <a:pt x="1214" y="1618"/>
                  <a:pt x="1214" y="1158"/>
                </a:cubicBezTo>
                <a:cubicBezTo>
                  <a:pt x="1214" y="1133"/>
                  <a:pt x="1235" y="1113"/>
                  <a:pt x="1260" y="1113"/>
                </a:cubicBezTo>
                <a:cubicBezTo>
                  <a:pt x="1285" y="1113"/>
                  <a:pt x="1305" y="1133"/>
                  <a:pt x="1305" y="1158"/>
                </a:cubicBezTo>
                <a:cubicBezTo>
                  <a:pt x="1305" y="1568"/>
                  <a:pt x="1638" y="1901"/>
                  <a:pt x="2048" y="1901"/>
                </a:cubicBezTo>
                <a:cubicBezTo>
                  <a:pt x="2458" y="1901"/>
                  <a:pt x="2792" y="1568"/>
                  <a:pt x="2792" y="1158"/>
                </a:cubicBezTo>
                <a:cubicBezTo>
                  <a:pt x="2792" y="748"/>
                  <a:pt x="2458" y="415"/>
                  <a:pt x="2048" y="415"/>
                </a:cubicBezTo>
                <a:cubicBezTo>
                  <a:pt x="2023" y="415"/>
                  <a:pt x="2003" y="394"/>
                  <a:pt x="2003" y="369"/>
                </a:cubicBezTo>
                <a:cubicBezTo>
                  <a:pt x="2003" y="344"/>
                  <a:pt x="2023" y="324"/>
                  <a:pt x="2048" y="324"/>
                </a:cubicBezTo>
                <a:cubicBezTo>
                  <a:pt x="2508" y="324"/>
                  <a:pt x="2882" y="698"/>
                  <a:pt x="2882" y="1158"/>
                </a:cubicBezTo>
                <a:cubicBezTo>
                  <a:pt x="2882" y="1618"/>
                  <a:pt x="2508" y="1992"/>
                  <a:pt x="2048" y="1992"/>
                </a:cubicBezTo>
                <a:close/>
                <a:moveTo>
                  <a:pt x="3064" y="1238"/>
                </a:moveTo>
                <a:cubicBezTo>
                  <a:pt x="3020" y="1238"/>
                  <a:pt x="2984" y="1202"/>
                  <a:pt x="2984" y="1158"/>
                </a:cubicBezTo>
                <a:cubicBezTo>
                  <a:pt x="2984" y="642"/>
                  <a:pt x="2564" y="222"/>
                  <a:pt x="2048" y="222"/>
                </a:cubicBezTo>
                <a:cubicBezTo>
                  <a:pt x="1532" y="222"/>
                  <a:pt x="1112" y="642"/>
                  <a:pt x="1112" y="1158"/>
                </a:cubicBezTo>
                <a:cubicBezTo>
                  <a:pt x="1112" y="1674"/>
                  <a:pt x="1532" y="2094"/>
                  <a:pt x="2048" y="2094"/>
                </a:cubicBezTo>
                <a:cubicBezTo>
                  <a:pt x="2092" y="2094"/>
                  <a:pt x="2128" y="2130"/>
                  <a:pt x="2128" y="2174"/>
                </a:cubicBezTo>
                <a:cubicBezTo>
                  <a:pt x="2128" y="2218"/>
                  <a:pt x="2092" y="2254"/>
                  <a:pt x="2048" y="2254"/>
                </a:cubicBezTo>
                <a:cubicBezTo>
                  <a:pt x="1756" y="2254"/>
                  <a:pt x="1480" y="2140"/>
                  <a:pt x="1273" y="1933"/>
                </a:cubicBezTo>
                <a:cubicBezTo>
                  <a:pt x="1066" y="1726"/>
                  <a:pt x="952" y="1451"/>
                  <a:pt x="952" y="1158"/>
                </a:cubicBezTo>
                <a:cubicBezTo>
                  <a:pt x="952" y="865"/>
                  <a:pt x="1066" y="590"/>
                  <a:pt x="1273" y="383"/>
                </a:cubicBezTo>
                <a:cubicBezTo>
                  <a:pt x="1480" y="176"/>
                  <a:pt x="1756" y="62"/>
                  <a:pt x="2048" y="62"/>
                </a:cubicBezTo>
                <a:cubicBezTo>
                  <a:pt x="2341" y="62"/>
                  <a:pt x="2616" y="176"/>
                  <a:pt x="2823" y="383"/>
                </a:cubicBezTo>
                <a:cubicBezTo>
                  <a:pt x="3030" y="590"/>
                  <a:pt x="3144" y="865"/>
                  <a:pt x="3144" y="1158"/>
                </a:cubicBezTo>
                <a:cubicBezTo>
                  <a:pt x="3144" y="1202"/>
                  <a:pt x="3109" y="1238"/>
                  <a:pt x="3064" y="1238"/>
                </a:cubicBezTo>
                <a:close/>
                <a:moveTo>
                  <a:pt x="3009" y="0"/>
                </a:moveTo>
                <a:cubicBezTo>
                  <a:pt x="3045" y="30"/>
                  <a:pt x="3079" y="61"/>
                  <a:pt x="3112" y="94"/>
                </a:cubicBezTo>
                <a:cubicBezTo>
                  <a:pt x="3250" y="232"/>
                  <a:pt x="3359" y="393"/>
                  <a:pt x="3435" y="572"/>
                </a:cubicBezTo>
                <a:cubicBezTo>
                  <a:pt x="3513" y="758"/>
                  <a:pt x="3553" y="955"/>
                  <a:pt x="3553" y="1158"/>
                </a:cubicBezTo>
                <a:cubicBezTo>
                  <a:pt x="3553" y="1361"/>
                  <a:pt x="3513" y="1558"/>
                  <a:pt x="3435" y="1744"/>
                </a:cubicBezTo>
                <a:cubicBezTo>
                  <a:pt x="3359" y="1923"/>
                  <a:pt x="3250" y="2084"/>
                  <a:pt x="3112" y="2222"/>
                </a:cubicBezTo>
                <a:cubicBezTo>
                  <a:pt x="3081" y="2253"/>
                  <a:pt x="3050" y="2282"/>
                  <a:pt x="3017" y="2310"/>
                </a:cubicBezTo>
                <a:cubicBezTo>
                  <a:pt x="4099" y="2310"/>
                  <a:pt x="4099" y="2310"/>
                  <a:pt x="4099" y="2310"/>
                </a:cubicBezTo>
                <a:cubicBezTo>
                  <a:pt x="4099" y="0"/>
                  <a:pt x="4099" y="0"/>
                  <a:pt x="4099" y="0"/>
                </a:cubicBezTo>
                <a:lnTo>
                  <a:pt x="3009" y="0"/>
                </a:lnTo>
                <a:close/>
              </a:path>
            </a:pathLst>
          </a:custGeom>
          <a:solidFill>
            <a:schemeClr val="accent1">
              <a:alpha val="85000"/>
            </a:schemeClr>
          </a:solidFill>
          <a:ln>
            <a:noFill/>
          </a:ln>
        </p:spPr>
        <p:txBody>
          <a:bodyPr vert="horz" wrap="square" lIns="91440" tIns="45720" rIns="91440" bIns="45720" numCol="1" anchor="t" anchorCtr="0" compatLnSpc="1"/>
          <a:lstStyle/>
          <a:p>
            <a:endParaRPr lang="en-US"/>
          </a:p>
        </p:txBody>
      </p:sp>
      <p:sp>
        <p:nvSpPr>
          <p:cNvPr id="47" name="TextBox 46"/>
          <p:cNvSpPr txBox="1"/>
          <p:nvPr/>
        </p:nvSpPr>
        <p:spPr>
          <a:xfrm>
            <a:off x="4583770" y="3144082"/>
            <a:ext cx="3039614" cy="746358"/>
          </a:xfrm>
          <a:prstGeom prst="rect">
            <a:avLst/>
          </a:prstGeom>
          <a:noFill/>
        </p:spPr>
        <p:txBody>
          <a:bodyPr wrap="none" rtlCol="0">
            <a:spAutoFit/>
          </a:bodyPr>
          <a:lstStyle/>
          <a:p>
            <a:pPr algn="ctr"/>
            <a:r>
              <a:rPr lang="en-US" altLang="zh-CN" sz="4250" dirty="0">
                <a:solidFill>
                  <a:schemeClr val="bg1"/>
                </a:solidFill>
                <a:latin typeface="Mont Heavy DEMO" panose="00000A00000000000000" pitchFamily="50" charset="0"/>
              </a:rPr>
              <a:t>02</a:t>
            </a:r>
            <a:r>
              <a:rPr lang="zh-CN" altLang="en-US" sz="4250" dirty="0">
                <a:solidFill>
                  <a:schemeClr val="bg1"/>
                </a:solidFill>
                <a:latin typeface="Mont Heavy DEMO" panose="00000A00000000000000" pitchFamily="50" charset="0"/>
              </a:rPr>
              <a:t> 产品能力</a:t>
            </a:r>
            <a:endParaRPr lang="en-US" sz="4250" dirty="0">
              <a:solidFill>
                <a:schemeClr val="bg1"/>
              </a:solidFill>
              <a:latin typeface="Mont Heavy DEMO" panose="00000A00000000000000" pitchFamily="50" charset="0"/>
            </a:endParaRPr>
          </a:p>
        </p:txBody>
      </p:sp>
      <p:grpSp>
        <p:nvGrpSpPr>
          <p:cNvPr id="51" name="Group 50"/>
          <p:cNvGrpSpPr/>
          <p:nvPr/>
        </p:nvGrpSpPr>
        <p:grpSpPr>
          <a:xfrm>
            <a:off x="5524129" y="3906551"/>
            <a:ext cx="1143743" cy="80211"/>
            <a:chOff x="5524129" y="3906551"/>
            <a:chExt cx="1143743" cy="80211"/>
          </a:xfrm>
        </p:grpSpPr>
        <p:sp>
          <p:nvSpPr>
            <p:cNvPr id="39" name="Rectangle 34"/>
            <p:cNvSpPr>
              <a:spLocks noChangeArrowheads="1"/>
            </p:cNvSpPr>
            <p:nvPr/>
          </p:nvSpPr>
          <p:spPr bwMode="auto">
            <a:xfrm>
              <a:off x="5524129" y="3906551"/>
              <a:ext cx="228749" cy="80211"/>
            </a:xfrm>
            <a:prstGeom prst="rect">
              <a:avLst/>
            </a:prstGeom>
            <a:solidFill>
              <a:schemeClr val="bg1">
                <a:alpha val="85000"/>
              </a:schemeClr>
            </a:solidFill>
            <a:ln>
              <a:noFill/>
            </a:ln>
          </p:spPr>
          <p:txBody>
            <a:bodyPr vert="horz" wrap="square" lIns="91440" tIns="45720" rIns="91440" bIns="45720" numCol="1" anchor="t" anchorCtr="0" compatLnSpc="1"/>
            <a:lstStyle/>
            <a:p>
              <a:endParaRPr lang="en-US"/>
            </a:p>
          </p:txBody>
        </p:sp>
        <p:sp>
          <p:nvSpPr>
            <p:cNvPr id="40" name="Rectangle 35"/>
            <p:cNvSpPr>
              <a:spLocks noChangeArrowheads="1"/>
            </p:cNvSpPr>
            <p:nvPr/>
          </p:nvSpPr>
          <p:spPr bwMode="auto">
            <a:xfrm>
              <a:off x="5827147" y="3906551"/>
              <a:ext cx="231719" cy="80211"/>
            </a:xfrm>
            <a:prstGeom prst="rect">
              <a:avLst/>
            </a:prstGeom>
            <a:solidFill>
              <a:schemeClr val="bg1">
                <a:alpha val="75000"/>
              </a:schemeClr>
            </a:solidFill>
            <a:ln>
              <a:noFill/>
            </a:ln>
          </p:spPr>
          <p:txBody>
            <a:bodyPr vert="horz" wrap="square" lIns="91440" tIns="45720" rIns="91440" bIns="45720" numCol="1" anchor="t" anchorCtr="0" compatLnSpc="1"/>
            <a:lstStyle/>
            <a:p>
              <a:endParaRPr lang="en-US"/>
            </a:p>
          </p:txBody>
        </p:sp>
        <p:sp>
          <p:nvSpPr>
            <p:cNvPr id="41" name="Rectangle 36"/>
            <p:cNvSpPr>
              <a:spLocks noChangeArrowheads="1"/>
            </p:cNvSpPr>
            <p:nvPr/>
          </p:nvSpPr>
          <p:spPr bwMode="auto">
            <a:xfrm>
              <a:off x="6133135" y="3906551"/>
              <a:ext cx="231719" cy="80211"/>
            </a:xfrm>
            <a:prstGeom prst="rect">
              <a:avLst/>
            </a:prstGeom>
            <a:solidFill>
              <a:schemeClr val="bg1">
                <a:alpha val="50000"/>
              </a:schemeClr>
            </a:solidFill>
            <a:ln>
              <a:noFill/>
            </a:ln>
          </p:spPr>
          <p:txBody>
            <a:bodyPr vert="horz" wrap="square" lIns="91440" tIns="45720" rIns="91440" bIns="45720" numCol="1" anchor="t" anchorCtr="0" compatLnSpc="1"/>
            <a:lstStyle/>
            <a:p>
              <a:endParaRPr lang="en-US"/>
            </a:p>
          </p:txBody>
        </p:sp>
        <p:sp>
          <p:nvSpPr>
            <p:cNvPr id="42" name="Rectangle 37"/>
            <p:cNvSpPr>
              <a:spLocks noChangeArrowheads="1"/>
            </p:cNvSpPr>
            <p:nvPr/>
          </p:nvSpPr>
          <p:spPr bwMode="auto">
            <a:xfrm>
              <a:off x="6439123" y="3906551"/>
              <a:ext cx="228749" cy="80211"/>
            </a:xfrm>
            <a:prstGeom prst="rect">
              <a:avLst/>
            </a:prstGeom>
            <a:solidFill>
              <a:schemeClr val="bg1">
                <a:alpha val="30000"/>
              </a:schemeClr>
            </a:solidFill>
            <a:ln>
              <a:noFill/>
            </a:ln>
          </p:spPr>
          <p:txBody>
            <a:bodyPr vert="horz" wrap="square" lIns="91440" tIns="45720" rIns="91440" bIns="45720" numCol="1" anchor="t" anchorCtr="0" compatLnSpc="1"/>
            <a:lstStyle/>
            <a:p>
              <a:endParaRPr lang="en-US"/>
            </a:p>
          </p:txBody>
        </p:sp>
      </p:grpSp>
      <p:sp>
        <p:nvSpPr>
          <p:cNvPr id="44" name="Freeform 39"/>
          <p:cNvSpPr/>
          <p:nvPr/>
        </p:nvSpPr>
        <p:spPr bwMode="auto">
          <a:xfrm>
            <a:off x="4167977" y="1965158"/>
            <a:ext cx="3870901" cy="1073930"/>
          </a:xfrm>
          <a:custGeom>
            <a:avLst/>
            <a:gdLst>
              <a:gd name="T0" fmla="*/ 30 w 1302"/>
              <a:gd name="T1" fmla="*/ 250 h 361"/>
              <a:gd name="T2" fmla="*/ 254 w 1302"/>
              <a:gd name="T3" fmla="*/ 250 h 361"/>
              <a:gd name="T4" fmla="*/ 259 w 1302"/>
              <a:gd name="T5" fmla="*/ 243 h 361"/>
              <a:gd name="T6" fmla="*/ 651 w 1302"/>
              <a:gd name="T7" fmla="*/ 31 h 361"/>
              <a:gd name="T8" fmla="*/ 1043 w 1302"/>
              <a:gd name="T9" fmla="*/ 243 h 361"/>
              <a:gd name="T10" fmla="*/ 1047 w 1302"/>
              <a:gd name="T11" fmla="*/ 250 h 361"/>
              <a:gd name="T12" fmla="*/ 1272 w 1302"/>
              <a:gd name="T13" fmla="*/ 250 h 361"/>
              <a:gd name="T14" fmla="*/ 1272 w 1302"/>
              <a:gd name="T15" fmla="*/ 361 h 361"/>
              <a:gd name="T16" fmla="*/ 1302 w 1302"/>
              <a:gd name="T17" fmla="*/ 361 h 361"/>
              <a:gd name="T18" fmla="*/ 1302 w 1302"/>
              <a:gd name="T19" fmla="*/ 219 h 361"/>
              <a:gd name="T20" fmla="*/ 1064 w 1302"/>
              <a:gd name="T21" fmla="*/ 219 h 361"/>
              <a:gd name="T22" fmla="*/ 651 w 1302"/>
              <a:gd name="T23" fmla="*/ 0 h 361"/>
              <a:gd name="T24" fmla="*/ 238 w 1302"/>
              <a:gd name="T25" fmla="*/ 219 h 361"/>
              <a:gd name="T26" fmla="*/ 0 w 1302"/>
              <a:gd name="T27" fmla="*/ 219 h 361"/>
              <a:gd name="T28" fmla="*/ 0 w 1302"/>
              <a:gd name="T29" fmla="*/ 361 h 361"/>
              <a:gd name="T30" fmla="*/ 30 w 1302"/>
              <a:gd name="T31" fmla="*/ 361 h 361"/>
              <a:gd name="T32" fmla="*/ 30 w 1302"/>
              <a:gd name="T33" fmla="*/ 25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61">
                <a:moveTo>
                  <a:pt x="30" y="250"/>
                </a:moveTo>
                <a:cubicBezTo>
                  <a:pt x="254" y="250"/>
                  <a:pt x="254" y="250"/>
                  <a:pt x="254" y="250"/>
                </a:cubicBezTo>
                <a:cubicBezTo>
                  <a:pt x="259" y="243"/>
                  <a:pt x="259" y="243"/>
                  <a:pt x="259" y="243"/>
                </a:cubicBezTo>
                <a:cubicBezTo>
                  <a:pt x="346" y="110"/>
                  <a:pt x="492" y="31"/>
                  <a:pt x="651" y="31"/>
                </a:cubicBezTo>
                <a:cubicBezTo>
                  <a:pt x="809" y="31"/>
                  <a:pt x="956" y="110"/>
                  <a:pt x="1043" y="243"/>
                </a:cubicBezTo>
                <a:cubicBezTo>
                  <a:pt x="1047" y="250"/>
                  <a:pt x="1047" y="250"/>
                  <a:pt x="1047" y="250"/>
                </a:cubicBezTo>
                <a:cubicBezTo>
                  <a:pt x="1272" y="250"/>
                  <a:pt x="1272" y="250"/>
                  <a:pt x="1272" y="250"/>
                </a:cubicBezTo>
                <a:cubicBezTo>
                  <a:pt x="1272" y="361"/>
                  <a:pt x="1272" y="361"/>
                  <a:pt x="1272" y="361"/>
                </a:cubicBezTo>
                <a:cubicBezTo>
                  <a:pt x="1302" y="361"/>
                  <a:pt x="1302" y="361"/>
                  <a:pt x="1302" y="361"/>
                </a:cubicBezTo>
                <a:cubicBezTo>
                  <a:pt x="1302" y="219"/>
                  <a:pt x="1302" y="219"/>
                  <a:pt x="1302" y="219"/>
                </a:cubicBezTo>
                <a:cubicBezTo>
                  <a:pt x="1064" y="219"/>
                  <a:pt x="1064" y="219"/>
                  <a:pt x="1064" y="219"/>
                </a:cubicBezTo>
                <a:cubicBezTo>
                  <a:pt x="971" y="82"/>
                  <a:pt x="817" y="0"/>
                  <a:pt x="651" y="0"/>
                </a:cubicBezTo>
                <a:cubicBezTo>
                  <a:pt x="485" y="0"/>
                  <a:pt x="331" y="82"/>
                  <a:pt x="238" y="219"/>
                </a:cubicBezTo>
                <a:cubicBezTo>
                  <a:pt x="0" y="219"/>
                  <a:pt x="0" y="219"/>
                  <a:pt x="0" y="219"/>
                </a:cubicBezTo>
                <a:cubicBezTo>
                  <a:pt x="0" y="361"/>
                  <a:pt x="0" y="361"/>
                  <a:pt x="0" y="361"/>
                </a:cubicBezTo>
                <a:cubicBezTo>
                  <a:pt x="30" y="361"/>
                  <a:pt x="30" y="361"/>
                  <a:pt x="30" y="361"/>
                </a:cubicBezTo>
                <a:lnTo>
                  <a:pt x="30" y="250"/>
                </a:lnTo>
                <a:close/>
              </a:path>
            </a:pathLst>
          </a:custGeom>
          <a:solidFill>
            <a:schemeClr val="bg1"/>
          </a:solidFill>
          <a:ln>
            <a:noFill/>
          </a:ln>
        </p:spPr>
        <p:txBody>
          <a:bodyPr vert="horz" wrap="square" lIns="91440" tIns="45720" rIns="91440" bIns="45720" numCol="1" anchor="t" anchorCtr="0" compatLnSpc="1"/>
          <a:lstStyle/>
          <a:p>
            <a:endParaRPr lang="en-US"/>
          </a:p>
        </p:txBody>
      </p:sp>
      <p:sp>
        <p:nvSpPr>
          <p:cNvPr id="45" name="Freeform 40"/>
          <p:cNvSpPr/>
          <p:nvPr/>
        </p:nvSpPr>
        <p:spPr bwMode="auto">
          <a:xfrm>
            <a:off x="4167977" y="3888726"/>
            <a:ext cx="3870901" cy="1044223"/>
          </a:xfrm>
          <a:custGeom>
            <a:avLst/>
            <a:gdLst>
              <a:gd name="T0" fmla="*/ 1272 w 1302"/>
              <a:gd name="T1" fmla="*/ 102 h 351"/>
              <a:gd name="T2" fmla="*/ 1047 w 1302"/>
              <a:gd name="T3" fmla="*/ 102 h 351"/>
              <a:gd name="T4" fmla="*/ 1043 w 1302"/>
              <a:gd name="T5" fmla="*/ 109 h 351"/>
              <a:gd name="T6" fmla="*/ 651 w 1302"/>
              <a:gd name="T7" fmla="*/ 321 h 351"/>
              <a:gd name="T8" fmla="*/ 259 w 1302"/>
              <a:gd name="T9" fmla="*/ 109 h 351"/>
              <a:gd name="T10" fmla="*/ 254 w 1302"/>
              <a:gd name="T11" fmla="*/ 102 h 351"/>
              <a:gd name="T12" fmla="*/ 30 w 1302"/>
              <a:gd name="T13" fmla="*/ 102 h 351"/>
              <a:gd name="T14" fmla="*/ 30 w 1302"/>
              <a:gd name="T15" fmla="*/ 0 h 351"/>
              <a:gd name="T16" fmla="*/ 0 w 1302"/>
              <a:gd name="T17" fmla="*/ 0 h 351"/>
              <a:gd name="T18" fmla="*/ 0 w 1302"/>
              <a:gd name="T19" fmla="*/ 132 h 351"/>
              <a:gd name="T20" fmla="*/ 238 w 1302"/>
              <a:gd name="T21" fmla="*/ 132 h 351"/>
              <a:gd name="T22" fmla="*/ 651 w 1302"/>
              <a:gd name="T23" fmla="*/ 351 h 351"/>
              <a:gd name="T24" fmla="*/ 1064 w 1302"/>
              <a:gd name="T25" fmla="*/ 132 h 351"/>
              <a:gd name="T26" fmla="*/ 1302 w 1302"/>
              <a:gd name="T27" fmla="*/ 132 h 351"/>
              <a:gd name="T28" fmla="*/ 1302 w 1302"/>
              <a:gd name="T29" fmla="*/ 0 h 351"/>
              <a:gd name="T30" fmla="*/ 1272 w 1302"/>
              <a:gd name="T31" fmla="*/ 0 h 351"/>
              <a:gd name="T32" fmla="*/ 1272 w 1302"/>
              <a:gd name="T33" fmla="*/ 102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02" h="351">
                <a:moveTo>
                  <a:pt x="1272" y="102"/>
                </a:moveTo>
                <a:cubicBezTo>
                  <a:pt x="1047" y="102"/>
                  <a:pt x="1047" y="102"/>
                  <a:pt x="1047" y="102"/>
                </a:cubicBezTo>
                <a:cubicBezTo>
                  <a:pt x="1043" y="109"/>
                  <a:pt x="1043" y="109"/>
                  <a:pt x="1043" y="109"/>
                </a:cubicBezTo>
                <a:cubicBezTo>
                  <a:pt x="956" y="241"/>
                  <a:pt x="809" y="321"/>
                  <a:pt x="651" y="321"/>
                </a:cubicBezTo>
                <a:cubicBezTo>
                  <a:pt x="492" y="321"/>
                  <a:pt x="346" y="241"/>
                  <a:pt x="259" y="109"/>
                </a:cubicBezTo>
                <a:cubicBezTo>
                  <a:pt x="254" y="102"/>
                  <a:pt x="254" y="102"/>
                  <a:pt x="254" y="102"/>
                </a:cubicBezTo>
                <a:cubicBezTo>
                  <a:pt x="30" y="102"/>
                  <a:pt x="30" y="102"/>
                  <a:pt x="30" y="102"/>
                </a:cubicBezTo>
                <a:cubicBezTo>
                  <a:pt x="30" y="0"/>
                  <a:pt x="30" y="0"/>
                  <a:pt x="30" y="0"/>
                </a:cubicBezTo>
                <a:cubicBezTo>
                  <a:pt x="0" y="0"/>
                  <a:pt x="0" y="0"/>
                  <a:pt x="0" y="0"/>
                </a:cubicBezTo>
                <a:cubicBezTo>
                  <a:pt x="0" y="132"/>
                  <a:pt x="0" y="132"/>
                  <a:pt x="0" y="132"/>
                </a:cubicBezTo>
                <a:cubicBezTo>
                  <a:pt x="238" y="132"/>
                  <a:pt x="238" y="132"/>
                  <a:pt x="238" y="132"/>
                </a:cubicBezTo>
                <a:cubicBezTo>
                  <a:pt x="331" y="269"/>
                  <a:pt x="485" y="351"/>
                  <a:pt x="651" y="351"/>
                </a:cubicBezTo>
                <a:cubicBezTo>
                  <a:pt x="817" y="351"/>
                  <a:pt x="971" y="269"/>
                  <a:pt x="1064" y="132"/>
                </a:cubicBezTo>
                <a:cubicBezTo>
                  <a:pt x="1302" y="132"/>
                  <a:pt x="1302" y="132"/>
                  <a:pt x="1302" y="132"/>
                </a:cubicBezTo>
                <a:cubicBezTo>
                  <a:pt x="1302" y="0"/>
                  <a:pt x="1302" y="0"/>
                  <a:pt x="1302" y="0"/>
                </a:cubicBezTo>
                <a:cubicBezTo>
                  <a:pt x="1272" y="0"/>
                  <a:pt x="1272" y="0"/>
                  <a:pt x="1272" y="0"/>
                </a:cubicBezTo>
                <a:lnTo>
                  <a:pt x="1272" y="102"/>
                </a:lnTo>
                <a:close/>
              </a:path>
            </a:pathLst>
          </a:custGeom>
          <a:solidFill>
            <a:schemeClr val="bg1"/>
          </a:solidFill>
          <a:ln>
            <a:noFill/>
          </a:ln>
        </p:spPr>
        <p:txBody>
          <a:bodyPr vert="horz" wrap="square" lIns="91440" tIns="45720" rIns="91440" bIns="45720" numCol="1" anchor="t" anchorCtr="0" compatLnSpc="1"/>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云商通产品优势</a:t>
            </a:r>
            <a:endParaRPr lang="zh-CN" altLang="en-US" dirty="0"/>
          </a:p>
        </p:txBody>
      </p:sp>
      <p:sp>
        <p:nvSpPr>
          <p:cNvPr id="5" name="文本框 4"/>
          <p:cNvSpPr txBox="1"/>
          <p:nvPr/>
        </p:nvSpPr>
        <p:spPr>
          <a:xfrm>
            <a:off x="1496419" y="1303669"/>
            <a:ext cx="10227734" cy="923330"/>
          </a:xfrm>
          <a:prstGeom prst="rect">
            <a:avLst/>
          </a:prstGeom>
          <a:noFill/>
        </p:spPr>
        <p:txBody>
          <a:bodyPr wrap="square" rtlCol="0">
            <a:spAutoFit/>
          </a:bodyPr>
          <a:lstStyle/>
          <a:p>
            <a:r>
              <a:rPr kumimoji="1" lang="zh-CN" altLang="en-US" sz="1800" b="1" dirty="0">
                <a:latin typeface="微软雅黑" panose="020B0503020204020204" pitchFamily="34" charset="-122"/>
                <a:ea typeface="微软雅黑" panose="020B0503020204020204" pitchFamily="34" charset="-122"/>
              </a:rPr>
              <a:t>通联云商通  是面向企业的资金运营解决方案</a:t>
            </a:r>
            <a:endParaRPr kumimoji="1" lang="zh-CN" altLang="en-US" sz="1800" b="1" dirty="0">
              <a:latin typeface="微软雅黑" panose="020B0503020204020204" pitchFamily="34" charset="-122"/>
              <a:ea typeface="微软雅黑" panose="020B0503020204020204" pitchFamily="34" charset="-122"/>
            </a:endParaRPr>
          </a:p>
          <a:p>
            <a:r>
              <a:rPr kumimoji="1" lang="en-US" altLang="zh-CN" sz="1800" dirty="0">
                <a:latin typeface="微软雅黑 Light" panose="020B0502040204020203" pitchFamily="34" charset="-122"/>
                <a:ea typeface="微软雅黑 Light" panose="020B0502040204020203" pitchFamily="34" charset="-122"/>
              </a:rPr>
              <a:t>——</a:t>
            </a:r>
            <a:r>
              <a:rPr kumimoji="1" lang="zh-CN" altLang="en-US" sz="1800" dirty="0">
                <a:latin typeface="微软雅黑 Light" panose="020B0502040204020203" pitchFamily="34" charset="-122"/>
                <a:ea typeface="微软雅黑 Light" panose="020B0502040204020203" pitchFamily="34" charset="-122"/>
              </a:rPr>
              <a:t>依据 行业业务 特点提供集 </a:t>
            </a:r>
            <a:r>
              <a:rPr kumimoji="1" lang="zh-CN" altLang="en-US" sz="1800" dirty="0">
                <a:latin typeface="微软雅黑" panose="020B0503020204020204" pitchFamily="34" charset="-122"/>
                <a:ea typeface="微软雅黑" panose="020B0503020204020204" pitchFamily="34" charset="-122"/>
              </a:rPr>
              <a:t>支付、记账、分账</a:t>
            </a:r>
            <a:r>
              <a:rPr kumimoji="1" lang="zh-CN" altLang="en-US" sz="1800" dirty="0">
                <a:latin typeface="微软雅黑 Light" panose="020B0502040204020203" pitchFamily="34" charset="-122"/>
                <a:ea typeface="微软雅黑 Light" panose="020B0502040204020203" pitchFamily="34" charset="-122"/>
              </a:rPr>
              <a:t> 为一体的资金结算管理的行业产品矩阵。</a:t>
            </a:r>
            <a:endParaRPr kumimoji="1" lang="zh-CN" altLang="en-US" sz="1800" dirty="0">
              <a:latin typeface="微软雅黑 Light" panose="020B0502040204020203" pitchFamily="34" charset="-122"/>
              <a:ea typeface="微软雅黑 Light" panose="020B0502040204020203" pitchFamily="34" charset="-122"/>
            </a:endParaRPr>
          </a:p>
          <a:p>
            <a:endParaRPr kumimoji="1" lang="zh-CN" altLang="en-US" dirty="0"/>
          </a:p>
        </p:txBody>
      </p:sp>
      <p:sp>
        <p:nvSpPr>
          <p:cNvPr id="9" name="Freeform 6"/>
          <p:cNvSpPr/>
          <p:nvPr/>
        </p:nvSpPr>
        <p:spPr bwMode="auto">
          <a:xfrm>
            <a:off x="1650745" y="3220637"/>
            <a:ext cx="2246400" cy="3014600"/>
          </a:xfrm>
          <a:custGeom>
            <a:avLst/>
            <a:gdLst>
              <a:gd name="T0" fmla="*/ 634 w 634"/>
              <a:gd name="T1" fmla="*/ 0 h 885"/>
              <a:gd name="T2" fmla="*/ 634 w 634"/>
              <a:gd name="T3" fmla="*/ 568 h 885"/>
              <a:gd name="T4" fmla="*/ 317 w 634"/>
              <a:gd name="T5" fmla="*/ 885 h 885"/>
              <a:gd name="T6" fmla="*/ 317 w 634"/>
              <a:gd name="T7" fmla="*/ 885 h 885"/>
              <a:gd name="T8" fmla="*/ 0 w 634"/>
              <a:gd name="T9" fmla="*/ 568 h 885"/>
              <a:gd name="T10" fmla="*/ 0 w 634"/>
              <a:gd name="T11" fmla="*/ 0 h 885"/>
              <a:gd name="T12" fmla="*/ 634 w 634"/>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4" h="885">
                <a:moveTo>
                  <a:pt x="634" y="0"/>
                </a:moveTo>
                <a:cubicBezTo>
                  <a:pt x="634" y="568"/>
                  <a:pt x="634" y="568"/>
                  <a:pt x="634" y="568"/>
                </a:cubicBezTo>
                <a:cubicBezTo>
                  <a:pt x="634" y="743"/>
                  <a:pt x="492" y="885"/>
                  <a:pt x="317" y="885"/>
                </a:cubicBezTo>
                <a:cubicBezTo>
                  <a:pt x="317" y="885"/>
                  <a:pt x="317" y="885"/>
                  <a:pt x="317" y="885"/>
                </a:cubicBezTo>
                <a:cubicBezTo>
                  <a:pt x="142" y="885"/>
                  <a:pt x="0" y="743"/>
                  <a:pt x="0" y="568"/>
                </a:cubicBezTo>
                <a:cubicBezTo>
                  <a:pt x="0" y="0"/>
                  <a:pt x="0" y="0"/>
                  <a:pt x="0" y="0"/>
                </a:cubicBezTo>
                <a:lnTo>
                  <a:pt x="634"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0" name="Oval 11"/>
          <p:cNvSpPr>
            <a:spLocks noChangeArrowheads="1"/>
          </p:cNvSpPr>
          <p:nvPr/>
        </p:nvSpPr>
        <p:spPr bwMode="auto">
          <a:xfrm>
            <a:off x="1653038" y="2226999"/>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1" name="Oval 12"/>
          <p:cNvSpPr>
            <a:spLocks noChangeArrowheads="1"/>
          </p:cNvSpPr>
          <p:nvPr/>
        </p:nvSpPr>
        <p:spPr bwMode="auto">
          <a:xfrm>
            <a:off x="1873520" y="2447287"/>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2" name="Freeform 13"/>
          <p:cNvSpPr>
            <a:spLocks noEditPoints="1"/>
          </p:cNvSpPr>
          <p:nvPr/>
        </p:nvSpPr>
        <p:spPr bwMode="auto">
          <a:xfrm>
            <a:off x="2436479" y="2937936"/>
            <a:ext cx="760515" cy="744176"/>
          </a:xfrm>
          <a:custGeom>
            <a:avLst/>
            <a:gdLst>
              <a:gd name="T0" fmla="*/ 219 w 256"/>
              <a:gd name="T1" fmla="*/ 37 h 250"/>
              <a:gd name="T2" fmla="*/ 239 w 256"/>
              <a:gd name="T3" fmla="*/ 10 h 250"/>
              <a:gd name="T4" fmla="*/ 212 w 256"/>
              <a:gd name="T5" fmla="*/ 31 h 250"/>
              <a:gd name="T6" fmla="*/ 196 w 256"/>
              <a:gd name="T7" fmla="*/ 0 h 250"/>
              <a:gd name="T8" fmla="*/ 206 w 256"/>
              <a:gd name="T9" fmla="*/ 38 h 250"/>
              <a:gd name="T10" fmla="*/ 197 w 256"/>
              <a:gd name="T11" fmla="*/ 47 h 250"/>
              <a:gd name="T12" fmla="*/ 180 w 256"/>
              <a:gd name="T13" fmla="*/ 15 h 250"/>
              <a:gd name="T14" fmla="*/ 190 w 256"/>
              <a:gd name="T15" fmla="*/ 53 h 250"/>
              <a:gd name="T16" fmla="*/ 169 w 256"/>
              <a:gd name="T17" fmla="*/ 75 h 250"/>
              <a:gd name="T18" fmla="*/ 0 w 256"/>
              <a:gd name="T19" fmla="*/ 149 h 250"/>
              <a:gd name="T20" fmla="*/ 202 w 256"/>
              <a:gd name="T21" fmla="*/ 149 h 250"/>
              <a:gd name="T22" fmla="*/ 194 w 256"/>
              <a:gd name="T23" fmla="*/ 62 h 250"/>
              <a:gd name="T24" fmla="*/ 237 w 256"/>
              <a:gd name="T25" fmla="*/ 68 h 250"/>
              <a:gd name="T26" fmla="*/ 241 w 256"/>
              <a:gd name="T27" fmla="*/ 64 h 250"/>
              <a:gd name="T28" fmla="*/ 200 w 256"/>
              <a:gd name="T29" fmla="*/ 55 h 250"/>
              <a:gd name="T30" fmla="*/ 212 w 256"/>
              <a:gd name="T31" fmla="*/ 45 h 250"/>
              <a:gd name="T32" fmla="*/ 252 w 256"/>
              <a:gd name="T33" fmla="*/ 49 h 250"/>
              <a:gd name="T34" fmla="*/ 252 w 256"/>
              <a:gd name="T35" fmla="*/ 41 h 250"/>
              <a:gd name="T36" fmla="*/ 101 w 256"/>
              <a:gd name="T37" fmla="*/ 241 h 250"/>
              <a:gd name="T38" fmla="*/ 101 w 256"/>
              <a:gd name="T39" fmla="*/ 57 h 250"/>
              <a:gd name="T40" fmla="*/ 143 w 256"/>
              <a:gd name="T41" fmla="*/ 101 h 250"/>
              <a:gd name="T42" fmla="*/ 37 w 256"/>
              <a:gd name="T43" fmla="*/ 149 h 250"/>
              <a:gd name="T44" fmla="*/ 165 w 256"/>
              <a:gd name="T45" fmla="*/ 149 h 250"/>
              <a:gd name="T46" fmla="*/ 169 w 256"/>
              <a:gd name="T47" fmla="*/ 87 h 250"/>
              <a:gd name="T48" fmla="*/ 98 w 256"/>
              <a:gd name="T49" fmla="*/ 152 h 250"/>
              <a:gd name="T50" fmla="*/ 104 w 256"/>
              <a:gd name="T51" fmla="*/ 152 h 250"/>
              <a:gd name="T52" fmla="*/ 120 w 256"/>
              <a:gd name="T53" fmla="*/ 149 h 250"/>
              <a:gd name="T54" fmla="*/ 82 w 256"/>
              <a:gd name="T55" fmla="*/ 149 h 250"/>
              <a:gd name="T56" fmla="*/ 111 w 256"/>
              <a:gd name="T57" fmla="*/ 133 h 250"/>
              <a:gd name="T58" fmla="*/ 98 w 256"/>
              <a:gd name="T59" fmla="*/ 152 h 250"/>
              <a:gd name="T60" fmla="*/ 101 w 256"/>
              <a:gd name="T61" fmla="*/ 122 h 250"/>
              <a:gd name="T62" fmla="*/ 101 w 256"/>
              <a:gd name="T63" fmla="*/ 176 h 250"/>
              <a:gd name="T64" fmla="*/ 123 w 256"/>
              <a:gd name="T65" fmla="*/ 133 h 250"/>
              <a:gd name="T66" fmla="*/ 157 w 256"/>
              <a:gd name="T67" fmla="*/ 149 h 250"/>
              <a:gd name="T68" fmla="*/ 45 w 256"/>
              <a:gd name="T69" fmla="*/ 149 h 250"/>
              <a:gd name="T70" fmla="*/ 137 w 256"/>
              <a:gd name="T71" fmla="*/ 107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6" h="250">
                <a:moveTo>
                  <a:pt x="252" y="41"/>
                </a:moveTo>
                <a:cubicBezTo>
                  <a:pt x="219" y="37"/>
                  <a:pt x="219" y="37"/>
                  <a:pt x="219" y="37"/>
                </a:cubicBezTo>
                <a:cubicBezTo>
                  <a:pt x="239" y="16"/>
                  <a:pt x="239" y="16"/>
                  <a:pt x="239" y="16"/>
                </a:cubicBezTo>
                <a:cubicBezTo>
                  <a:pt x="241" y="15"/>
                  <a:pt x="241" y="12"/>
                  <a:pt x="239" y="10"/>
                </a:cubicBezTo>
                <a:cubicBezTo>
                  <a:pt x="238" y="9"/>
                  <a:pt x="235" y="9"/>
                  <a:pt x="233" y="10"/>
                </a:cubicBezTo>
                <a:cubicBezTo>
                  <a:pt x="212" y="31"/>
                  <a:pt x="212" y="31"/>
                  <a:pt x="212" y="31"/>
                </a:cubicBezTo>
                <a:cubicBezTo>
                  <a:pt x="201" y="3"/>
                  <a:pt x="201" y="3"/>
                  <a:pt x="201" y="3"/>
                </a:cubicBezTo>
                <a:cubicBezTo>
                  <a:pt x="200" y="1"/>
                  <a:pt x="198" y="0"/>
                  <a:pt x="196" y="0"/>
                </a:cubicBezTo>
                <a:cubicBezTo>
                  <a:pt x="194" y="1"/>
                  <a:pt x="193" y="4"/>
                  <a:pt x="193" y="6"/>
                </a:cubicBezTo>
                <a:cubicBezTo>
                  <a:pt x="206" y="38"/>
                  <a:pt x="206" y="38"/>
                  <a:pt x="206" y="38"/>
                </a:cubicBezTo>
                <a:cubicBezTo>
                  <a:pt x="206" y="38"/>
                  <a:pt x="206" y="38"/>
                  <a:pt x="206" y="38"/>
                </a:cubicBezTo>
                <a:cubicBezTo>
                  <a:pt x="197" y="47"/>
                  <a:pt x="197" y="47"/>
                  <a:pt x="197" y="47"/>
                </a:cubicBezTo>
                <a:cubicBezTo>
                  <a:pt x="186" y="17"/>
                  <a:pt x="186" y="17"/>
                  <a:pt x="186" y="17"/>
                </a:cubicBezTo>
                <a:cubicBezTo>
                  <a:pt x="185" y="15"/>
                  <a:pt x="183" y="14"/>
                  <a:pt x="180" y="15"/>
                </a:cubicBezTo>
                <a:cubicBezTo>
                  <a:pt x="178" y="16"/>
                  <a:pt x="177" y="18"/>
                  <a:pt x="178" y="20"/>
                </a:cubicBezTo>
                <a:cubicBezTo>
                  <a:pt x="190" y="53"/>
                  <a:pt x="190" y="53"/>
                  <a:pt x="190" y="53"/>
                </a:cubicBezTo>
                <a:cubicBezTo>
                  <a:pt x="190" y="53"/>
                  <a:pt x="190" y="53"/>
                  <a:pt x="190" y="53"/>
                </a:cubicBezTo>
                <a:cubicBezTo>
                  <a:pt x="169" y="75"/>
                  <a:pt x="169" y="75"/>
                  <a:pt x="169" y="75"/>
                </a:cubicBezTo>
                <a:cubicBezTo>
                  <a:pt x="151" y="58"/>
                  <a:pt x="127" y="48"/>
                  <a:pt x="101" y="48"/>
                </a:cubicBezTo>
                <a:cubicBezTo>
                  <a:pt x="45" y="48"/>
                  <a:pt x="0" y="93"/>
                  <a:pt x="0" y="149"/>
                </a:cubicBezTo>
                <a:cubicBezTo>
                  <a:pt x="0" y="204"/>
                  <a:pt x="45" y="250"/>
                  <a:pt x="101" y="250"/>
                </a:cubicBezTo>
                <a:cubicBezTo>
                  <a:pt x="156" y="250"/>
                  <a:pt x="202" y="204"/>
                  <a:pt x="202" y="149"/>
                </a:cubicBezTo>
                <a:cubicBezTo>
                  <a:pt x="202" y="123"/>
                  <a:pt x="192" y="99"/>
                  <a:pt x="175" y="81"/>
                </a:cubicBezTo>
                <a:cubicBezTo>
                  <a:pt x="194" y="62"/>
                  <a:pt x="194" y="62"/>
                  <a:pt x="194" y="62"/>
                </a:cubicBezTo>
                <a:cubicBezTo>
                  <a:pt x="195" y="63"/>
                  <a:pt x="196" y="63"/>
                  <a:pt x="197" y="63"/>
                </a:cubicBezTo>
                <a:cubicBezTo>
                  <a:pt x="237" y="68"/>
                  <a:pt x="237" y="68"/>
                  <a:pt x="237" y="68"/>
                </a:cubicBezTo>
                <a:cubicBezTo>
                  <a:pt x="237" y="68"/>
                  <a:pt x="237" y="68"/>
                  <a:pt x="237" y="68"/>
                </a:cubicBezTo>
                <a:cubicBezTo>
                  <a:pt x="239" y="68"/>
                  <a:pt x="241" y="66"/>
                  <a:pt x="241" y="64"/>
                </a:cubicBezTo>
                <a:cubicBezTo>
                  <a:pt x="242" y="62"/>
                  <a:pt x="240" y="60"/>
                  <a:pt x="238" y="59"/>
                </a:cubicBezTo>
                <a:cubicBezTo>
                  <a:pt x="200" y="55"/>
                  <a:pt x="200" y="55"/>
                  <a:pt x="200" y="55"/>
                </a:cubicBezTo>
                <a:cubicBezTo>
                  <a:pt x="211" y="44"/>
                  <a:pt x="211" y="44"/>
                  <a:pt x="211" y="44"/>
                </a:cubicBezTo>
                <a:cubicBezTo>
                  <a:pt x="211" y="44"/>
                  <a:pt x="212" y="45"/>
                  <a:pt x="212" y="45"/>
                </a:cubicBezTo>
                <a:cubicBezTo>
                  <a:pt x="251" y="49"/>
                  <a:pt x="251" y="49"/>
                  <a:pt x="251" y="49"/>
                </a:cubicBezTo>
                <a:cubicBezTo>
                  <a:pt x="252" y="49"/>
                  <a:pt x="252" y="49"/>
                  <a:pt x="252" y="49"/>
                </a:cubicBezTo>
                <a:cubicBezTo>
                  <a:pt x="254" y="49"/>
                  <a:pt x="256" y="47"/>
                  <a:pt x="256" y="45"/>
                </a:cubicBezTo>
                <a:cubicBezTo>
                  <a:pt x="256" y="43"/>
                  <a:pt x="255" y="41"/>
                  <a:pt x="252" y="41"/>
                </a:cubicBezTo>
                <a:close/>
                <a:moveTo>
                  <a:pt x="193" y="149"/>
                </a:moveTo>
                <a:cubicBezTo>
                  <a:pt x="193" y="200"/>
                  <a:pt x="152" y="241"/>
                  <a:pt x="101" y="241"/>
                </a:cubicBezTo>
                <a:cubicBezTo>
                  <a:pt x="50" y="241"/>
                  <a:pt x="8" y="200"/>
                  <a:pt x="8" y="149"/>
                </a:cubicBezTo>
                <a:cubicBezTo>
                  <a:pt x="8" y="98"/>
                  <a:pt x="50" y="57"/>
                  <a:pt x="101" y="57"/>
                </a:cubicBezTo>
                <a:cubicBezTo>
                  <a:pt x="125" y="57"/>
                  <a:pt x="147" y="66"/>
                  <a:pt x="163" y="81"/>
                </a:cubicBezTo>
                <a:cubicBezTo>
                  <a:pt x="143" y="101"/>
                  <a:pt x="143" y="101"/>
                  <a:pt x="143" y="101"/>
                </a:cubicBezTo>
                <a:cubicBezTo>
                  <a:pt x="132" y="91"/>
                  <a:pt x="117" y="85"/>
                  <a:pt x="101" y="85"/>
                </a:cubicBezTo>
                <a:cubicBezTo>
                  <a:pt x="65" y="85"/>
                  <a:pt x="37" y="114"/>
                  <a:pt x="37" y="149"/>
                </a:cubicBezTo>
                <a:cubicBezTo>
                  <a:pt x="37" y="184"/>
                  <a:pt x="65" y="213"/>
                  <a:pt x="101" y="213"/>
                </a:cubicBezTo>
                <a:cubicBezTo>
                  <a:pt x="136" y="213"/>
                  <a:pt x="165" y="184"/>
                  <a:pt x="165" y="149"/>
                </a:cubicBezTo>
                <a:cubicBezTo>
                  <a:pt x="165" y="133"/>
                  <a:pt x="159" y="118"/>
                  <a:pt x="149" y="107"/>
                </a:cubicBezTo>
                <a:cubicBezTo>
                  <a:pt x="169" y="87"/>
                  <a:pt x="169" y="87"/>
                  <a:pt x="169" y="87"/>
                </a:cubicBezTo>
                <a:cubicBezTo>
                  <a:pt x="184" y="103"/>
                  <a:pt x="193" y="125"/>
                  <a:pt x="193" y="149"/>
                </a:cubicBezTo>
                <a:close/>
                <a:moveTo>
                  <a:pt x="98" y="152"/>
                </a:moveTo>
                <a:cubicBezTo>
                  <a:pt x="99" y="153"/>
                  <a:pt x="100" y="153"/>
                  <a:pt x="101" y="153"/>
                </a:cubicBezTo>
                <a:cubicBezTo>
                  <a:pt x="102" y="153"/>
                  <a:pt x="103" y="153"/>
                  <a:pt x="104" y="152"/>
                </a:cubicBezTo>
                <a:cubicBezTo>
                  <a:pt x="117" y="139"/>
                  <a:pt x="117" y="139"/>
                  <a:pt x="117" y="139"/>
                </a:cubicBezTo>
                <a:cubicBezTo>
                  <a:pt x="119" y="142"/>
                  <a:pt x="120" y="145"/>
                  <a:pt x="120" y="149"/>
                </a:cubicBezTo>
                <a:cubicBezTo>
                  <a:pt x="120" y="159"/>
                  <a:pt x="111" y="168"/>
                  <a:pt x="101" y="168"/>
                </a:cubicBezTo>
                <a:cubicBezTo>
                  <a:pt x="90" y="168"/>
                  <a:pt x="82" y="159"/>
                  <a:pt x="82" y="149"/>
                </a:cubicBezTo>
                <a:cubicBezTo>
                  <a:pt x="82" y="138"/>
                  <a:pt x="90" y="130"/>
                  <a:pt x="101" y="130"/>
                </a:cubicBezTo>
                <a:cubicBezTo>
                  <a:pt x="104" y="130"/>
                  <a:pt x="108" y="131"/>
                  <a:pt x="111" y="133"/>
                </a:cubicBezTo>
                <a:cubicBezTo>
                  <a:pt x="98" y="146"/>
                  <a:pt x="98" y="146"/>
                  <a:pt x="98" y="146"/>
                </a:cubicBezTo>
                <a:cubicBezTo>
                  <a:pt x="96" y="148"/>
                  <a:pt x="96" y="150"/>
                  <a:pt x="98" y="152"/>
                </a:cubicBezTo>
                <a:close/>
                <a:moveTo>
                  <a:pt x="117" y="127"/>
                </a:moveTo>
                <a:cubicBezTo>
                  <a:pt x="112" y="123"/>
                  <a:pt x="107" y="122"/>
                  <a:pt x="101" y="122"/>
                </a:cubicBezTo>
                <a:cubicBezTo>
                  <a:pt x="86" y="122"/>
                  <a:pt x="73" y="134"/>
                  <a:pt x="73" y="149"/>
                </a:cubicBezTo>
                <a:cubicBezTo>
                  <a:pt x="73" y="164"/>
                  <a:pt x="86" y="176"/>
                  <a:pt x="101" y="176"/>
                </a:cubicBezTo>
                <a:cubicBezTo>
                  <a:pt x="116" y="176"/>
                  <a:pt x="128" y="164"/>
                  <a:pt x="128" y="149"/>
                </a:cubicBezTo>
                <a:cubicBezTo>
                  <a:pt x="128" y="143"/>
                  <a:pt x="126" y="137"/>
                  <a:pt x="123" y="133"/>
                </a:cubicBezTo>
                <a:cubicBezTo>
                  <a:pt x="143" y="113"/>
                  <a:pt x="143" y="113"/>
                  <a:pt x="143" y="113"/>
                </a:cubicBezTo>
                <a:cubicBezTo>
                  <a:pt x="151" y="122"/>
                  <a:pt x="157" y="135"/>
                  <a:pt x="157" y="149"/>
                </a:cubicBezTo>
                <a:cubicBezTo>
                  <a:pt x="157" y="180"/>
                  <a:pt x="132" y="205"/>
                  <a:pt x="101" y="205"/>
                </a:cubicBezTo>
                <a:cubicBezTo>
                  <a:pt x="70" y="205"/>
                  <a:pt x="45" y="180"/>
                  <a:pt x="45" y="149"/>
                </a:cubicBezTo>
                <a:cubicBezTo>
                  <a:pt x="45" y="118"/>
                  <a:pt x="70" y="93"/>
                  <a:pt x="101" y="93"/>
                </a:cubicBezTo>
                <a:cubicBezTo>
                  <a:pt x="115" y="93"/>
                  <a:pt x="127" y="98"/>
                  <a:pt x="137" y="107"/>
                </a:cubicBezTo>
                <a:lnTo>
                  <a:pt x="117" y="127"/>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13" name="Freeform 14"/>
          <p:cNvSpPr/>
          <p:nvPr/>
        </p:nvSpPr>
        <p:spPr bwMode="auto">
          <a:xfrm>
            <a:off x="4760845" y="3271319"/>
            <a:ext cx="2246400" cy="2963918"/>
          </a:xfrm>
          <a:custGeom>
            <a:avLst/>
            <a:gdLst>
              <a:gd name="T0" fmla="*/ 634 w 634"/>
              <a:gd name="T1" fmla="*/ 0 h 885"/>
              <a:gd name="T2" fmla="*/ 634 w 634"/>
              <a:gd name="T3" fmla="*/ 568 h 885"/>
              <a:gd name="T4" fmla="*/ 317 w 634"/>
              <a:gd name="T5" fmla="*/ 885 h 885"/>
              <a:gd name="T6" fmla="*/ 317 w 634"/>
              <a:gd name="T7" fmla="*/ 885 h 885"/>
              <a:gd name="T8" fmla="*/ 0 w 634"/>
              <a:gd name="T9" fmla="*/ 568 h 885"/>
              <a:gd name="T10" fmla="*/ 0 w 634"/>
              <a:gd name="T11" fmla="*/ 0 h 885"/>
              <a:gd name="T12" fmla="*/ 634 w 634"/>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4" h="885">
                <a:moveTo>
                  <a:pt x="634" y="0"/>
                </a:moveTo>
                <a:cubicBezTo>
                  <a:pt x="634" y="568"/>
                  <a:pt x="634" y="568"/>
                  <a:pt x="634" y="568"/>
                </a:cubicBezTo>
                <a:cubicBezTo>
                  <a:pt x="634" y="743"/>
                  <a:pt x="492" y="885"/>
                  <a:pt x="317" y="885"/>
                </a:cubicBezTo>
                <a:cubicBezTo>
                  <a:pt x="317" y="885"/>
                  <a:pt x="317" y="885"/>
                  <a:pt x="317" y="885"/>
                </a:cubicBezTo>
                <a:cubicBezTo>
                  <a:pt x="142" y="885"/>
                  <a:pt x="0" y="743"/>
                  <a:pt x="0" y="568"/>
                </a:cubicBezTo>
                <a:cubicBezTo>
                  <a:pt x="0" y="0"/>
                  <a:pt x="0" y="0"/>
                  <a:pt x="0" y="0"/>
                </a:cubicBezTo>
                <a:lnTo>
                  <a:pt x="634"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4" name="Oval 15"/>
          <p:cNvSpPr>
            <a:spLocks noChangeArrowheads="1"/>
          </p:cNvSpPr>
          <p:nvPr/>
        </p:nvSpPr>
        <p:spPr bwMode="auto">
          <a:xfrm>
            <a:off x="4760845" y="2226999"/>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5" name="Oval 16"/>
          <p:cNvSpPr>
            <a:spLocks noChangeArrowheads="1"/>
          </p:cNvSpPr>
          <p:nvPr/>
        </p:nvSpPr>
        <p:spPr bwMode="auto">
          <a:xfrm>
            <a:off x="4982165" y="2448323"/>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6" name="Freeform 17"/>
          <p:cNvSpPr/>
          <p:nvPr/>
        </p:nvSpPr>
        <p:spPr bwMode="auto">
          <a:xfrm>
            <a:off x="7873239" y="3282670"/>
            <a:ext cx="2246400" cy="2952567"/>
          </a:xfrm>
          <a:custGeom>
            <a:avLst/>
            <a:gdLst>
              <a:gd name="T0" fmla="*/ 635 w 635"/>
              <a:gd name="T1" fmla="*/ 0 h 885"/>
              <a:gd name="T2" fmla="*/ 635 w 635"/>
              <a:gd name="T3" fmla="*/ 568 h 885"/>
              <a:gd name="T4" fmla="*/ 317 w 635"/>
              <a:gd name="T5" fmla="*/ 885 h 885"/>
              <a:gd name="T6" fmla="*/ 317 w 635"/>
              <a:gd name="T7" fmla="*/ 885 h 885"/>
              <a:gd name="T8" fmla="*/ 0 w 635"/>
              <a:gd name="T9" fmla="*/ 568 h 885"/>
              <a:gd name="T10" fmla="*/ 0 w 635"/>
              <a:gd name="T11" fmla="*/ 0 h 885"/>
              <a:gd name="T12" fmla="*/ 635 w 635"/>
              <a:gd name="T13" fmla="*/ 0 h 885"/>
            </a:gdLst>
            <a:ahLst/>
            <a:cxnLst>
              <a:cxn ang="0">
                <a:pos x="T0" y="T1"/>
              </a:cxn>
              <a:cxn ang="0">
                <a:pos x="T2" y="T3"/>
              </a:cxn>
              <a:cxn ang="0">
                <a:pos x="T4" y="T5"/>
              </a:cxn>
              <a:cxn ang="0">
                <a:pos x="T6" y="T7"/>
              </a:cxn>
              <a:cxn ang="0">
                <a:pos x="T8" y="T9"/>
              </a:cxn>
              <a:cxn ang="0">
                <a:pos x="T10" y="T11"/>
              </a:cxn>
              <a:cxn ang="0">
                <a:pos x="T12" y="T13"/>
              </a:cxn>
            </a:cxnLst>
            <a:rect l="0" t="0" r="r" b="b"/>
            <a:pathLst>
              <a:path w="635" h="885">
                <a:moveTo>
                  <a:pt x="635" y="0"/>
                </a:moveTo>
                <a:cubicBezTo>
                  <a:pt x="635" y="568"/>
                  <a:pt x="635" y="568"/>
                  <a:pt x="635" y="568"/>
                </a:cubicBezTo>
                <a:cubicBezTo>
                  <a:pt x="635" y="743"/>
                  <a:pt x="493" y="885"/>
                  <a:pt x="317" y="885"/>
                </a:cubicBezTo>
                <a:cubicBezTo>
                  <a:pt x="317" y="885"/>
                  <a:pt x="317" y="885"/>
                  <a:pt x="317" y="885"/>
                </a:cubicBezTo>
                <a:cubicBezTo>
                  <a:pt x="142" y="885"/>
                  <a:pt x="0" y="743"/>
                  <a:pt x="0" y="568"/>
                </a:cubicBezTo>
                <a:cubicBezTo>
                  <a:pt x="0" y="0"/>
                  <a:pt x="0" y="0"/>
                  <a:pt x="0" y="0"/>
                </a:cubicBezTo>
                <a:lnTo>
                  <a:pt x="635" y="0"/>
                </a:lnTo>
                <a:close/>
              </a:path>
            </a:pathLst>
          </a:custGeom>
          <a:solidFill>
            <a:schemeClr val="bg1"/>
          </a:solidFill>
          <a:ln>
            <a:solidFill>
              <a:schemeClr val="accent2"/>
            </a:solidFill>
          </a:ln>
        </p:spPr>
        <p:txBody>
          <a:bodyPr vert="horz" wrap="square" lIns="91440" tIns="45720" rIns="91440" bIns="45720" numCol="1" anchor="t" anchorCtr="0" compatLnSpc="1"/>
          <a:lstStyle/>
          <a:p>
            <a:endParaRPr lang="en-US"/>
          </a:p>
        </p:txBody>
      </p:sp>
      <p:sp>
        <p:nvSpPr>
          <p:cNvPr id="17" name="Oval 19"/>
          <p:cNvSpPr>
            <a:spLocks noChangeArrowheads="1"/>
          </p:cNvSpPr>
          <p:nvPr/>
        </p:nvSpPr>
        <p:spPr bwMode="auto">
          <a:xfrm>
            <a:off x="7873239" y="2238351"/>
            <a:ext cx="2246400" cy="2246400"/>
          </a:xfrm>
          <a:prstGeom prst="ellipse">
            <a:avLst/>
          </a:prstGeom>
          <a:solidFill>
            <a:schemeClr val="accent1"/>
          </a:solidFill>
          <a:ln>
            <a:noFill/>
          </a:ln>
        </p:spPr>
        <p:txBody>
          <a:bodyPr vert="horz" wrap="square" lIns="91440" tIns="45720" rIns="91440" bIns="45720" numCol="1" anchor="t" anchorCtr="0" compatLnSpc="1"/>
          <a:lstStyle/>
          <a:p>
            <a:endParaRPr lang="en-US"/>
          </a:p>
        </p:txBody>
      </p:sp>
      <p:sp>
        <p:nvSpPr>
          <p:cNvPr id="18" name="Oval 20"/>
          <p:cNvSpPr>
            <a:spLocks noChangeArrowheads="1"/>
          </p:cNvSpPr>
          <p:nvPr/>
        </p:nvSpPr>
        <p:spPr bwMode="auto">
          <a:xfrm>
            <a:off x="8094561" y="2459675"/>
            <a:ext cx="1803600" cy="1807199"/>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19" name="Freeform 21"/>
          <p:cNvSpPr>
            <a:spLocks noEditPoints="1"/>
          </p:cNvSpPr>
          <p:nvPr/>
        </p:nvSpPr>
        <p:spPr bwMode="auto">
          <a:xfrm>
            <a:off x="5541482" y="2898680"/>
            <a:ext cx="683275" cy="717439"/>
          </a:xfrm>
          <a:custGeom>
            <a:avLst/>
            <a:gdLst>
              <a:gd name="T0" fmla="*/ 200 w 230"/>
              <a:gd name="T1" fmla="*/ 1 h 241"/>
              <a:gd name="T2" fmla="*/ 174 w 230"/>
              <a:gd name="T3" fmla="*/ 26 h 241"/>
              <a:gd name="T4" fmla="*/ 50 w 230"/>
              <a:gd name="T5" fmla="*/ 87 h 241"/>
              <a:gd name="T6" fmla="*/ 21 w 230"/>
              <a:gd name="T7" fmla="*/ 101 h 241"/>
              <a:gd name="T8" fmla="*/ 10 w 230"/>
              <a:gd name="T9" fmla="*/ 130 h 241"/>
              <a:gd name="T10" fmla="*/ 30 w 230"/>
              <a:gd name="T11" fmla="*/ 124 h 241"/>
              <a:gd name="T12" fmla="*/ 79 w 230"/>
              <a:gd name="T13" fmla="*/ 118 h 241"/>
              <a:gd name="T14" fmla="*/ 57 w 230"/>
              <a:gd name="T15" fmla="*/ 167 h 241"/>
              <a:gd name="T16" fmla="*/ 7 w 230"/>
              <a:gd name="T17" fmla="*/ 228 h 241"/>
              <a:gd name="T18" fmla="*/ 35 w 230"/>
              <a:gd name="T19" fmla="*/ 240 h 241"/>
              <a:gd name="T20" fmla="*/ 31 w 230"/>
              <a:gd name="T21" fmla="*/ 220 h 241"/>
              <a:gd name="T22" fmla="*/ 91 w 230"/>
              <a:gd name="T23" fmla="*/ 219 h 241"/>
              <a:gd name="T24" fmla="*/ 78 w 230"/>
              <a:gd name="T25" fmla="*/ 237 h 241"/>
              <a:gd name="T26" fmla="*/ 110 w 230"/>
              <a:gd name="T27" fmla="*/ 237 h 241"/>
              <a:gd name="T28" fmla="*/ 98 w 230"/>
              <a:gd name="T29" fmla="*/ 219 h 241"/>
              <a:gd name="T30" fmla="*/ 150 w 230"/>
              <a:gd name="T31" fmla="*/ 232 h 241"/>
              <a:gd name="T32" fmla="*/ 178 w 230"/>
              <a:gd name="T33" fmla="*/ 240 h 241"/>
              <a:gd name="T34" fmla="*/ 170 w 230"/>
              <a:gd name="T35" fmla="*/ 219 h 241"/>
              <a:gd name="T36" fmla="*/ 104 w 230"/>
              <a:gd name="T37" fmla="*/ 128 h 241"/>
              <a:gd name="T38" fmla="*/ 111 w 230"/>
              <a:gd name="T39" fmla="*/ 101 h 241"/>
              <a:gd name="T40" fmla="*/ 192 w 230"/>
              <a:gd name="T41" fmla="*/ 68 h 241"/>
              <a:gd name="T42" fmla="*/ 229 w 230"/>
              <a:gd name="T43" fmla="*/ 62 h 241"/>
              <a:gd name="T44" fmla="*/ 8 w 230"/>
              <a:gd name="T45" fmla="*/ 108 h 241"/>
              <a:gd name="T46" fmla="*/ 23 w 230"/>
              <a:gd name="T47" fmla="*/ 125 h 241"/>
              <a:gd name="T48" fmla="*/ 23 w 230"/>
              <a:gd name="T49" fmla="*/ 108 h 241"/>
              <a:gd name="T50" fmla="*/ 27 w 230"/>
              <a:gd name="T51" fmla="*/ 116 h 241"/>
              <a:gd name="T52" fmla="*/ 13 w 230"/>
              <a:gd name="T53" fmla="*/ 234 h 241"/>
              <a:gd name="T54" fmla="*/ 32 w 230"/>
              <a:gd name="T55" fmla="*/ 233 h 241"/>
              <a:gd name="T56" fmla="*/ 173 w 230"/>
              <a:gd name="T57" fmla="*/ 234 h 241"/>
              <a:gd name="T58" fmla="*/ 169 w 230"/>
              <a:gd name="T59" fmla="*/ 226 h 241"/>
              <a:gd name="T60" fmla="*/ 50 w 230"/>
              <a:gd name="T61" fmla="*/ 98 h 241"/>
              <a:gd name="T62" fmla="*/ 67 w 230"/>
              <a:gd name="T63" fmla="*/ 105 h 241"/>
              <a:gd name="T64" fmla="*/ 85 w 230"/>
              <a:gd name="T65" fmla="*/ 234 h 241"/>
              <a:gd name="T66" fmla="*/ 103 w 230"/>
              <a:gd name="T67" fmla="*/ 234 h 241"/>
              <a:gd name="T68" fmla="*/ 104 w 230"/>
              <a:gd name="T69" fmla="*/ 100 h 241"/>
              <a:gd name="T70" fmla="*/ 65 w 230"/>
              <a:gd name="T71" fmla="*/ 84 h 241"/>
              <a:gd name="T72" fmla="*/ 173 w 230"/>
              <a:gd name="T73" fmla="*/ 50 h 241"/>
              <a:gd name="T74" fmla="*/ 132 w 230"/>
              <a:gd name="T75" fmla="*/ 71 h 241"/>
              <a:gd name="T76" fmla="*/ 186 w 230"/>
              <a:gd name="T77" fmla="*/ 52 h 241"/>
              <a:gd name="T78" fmla="*/ 205 w 230"/>
              <a:gd name="T79" fmla="*/ 68 h 241"/>
              <a:gd name="T80" fmla="*/ 181 w 230"/>
              <a:gd name="T81" fmla="*/ 23 h 241"/>
              <a:gd name="T82" fmla="*/ 194 w 230"/>
              <a:gd name="T83" fmla="*/ 34 h 241"/>
              <a:gd name="T84" fmla="*/ 193 w 230"/>
              <a:gd name="T85" fmla="*/ 14 h 241"/>
              <a:gd name="T86" fmla="*/ 222 w 230"/>
              <a:gd name="T87" fmla="*/ 62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0" h="241">
                <a:moveTo>
                  <a:pt x="229" y="62"/>
                </a:moveTo>
                <a:cubicBezTo>
                  <a:pt x="221" y="42"/>
                  <a:pt x="213" y="23"/>
                  <a:pt x="205" y="4"/>
                </a:cubicBezTo>
                <a:cubicBezTo>
                  <a:pt x="204" y="1"/>
                  <a:pt x="202" y="0"/>
                  <a:pt x="200" y="1"/>
                </a:cubicBezTo>
                <a:cubicBezTo>
                  <a:pt x="194" y="4"/>
                  <a:pt x="188" y="6"/>
                  <a:pt x="181" y="9"/>
                </a:cubicBezTo>
                <a:cubicBezTo>
                  <a:pt x="178" y="10"/>
                  <a:pt x="176" y="12"/>
                  <a:pt x="175" y="16"/>
                </a:cubicBezTo>
                <a:cubicBezTo>
                  <a:pt x="174" y="19"/>
                  <a:pt x="174" y="22"/>
                  <a:pt x="174" y="26"/>
                </a:cubicBezTo>
                <a:cubicBezTo>
                  <a:pt x="174" y="25"/>
                  <a:pt x="174" y="26"/>
                  <a:pt x="173" y="26"/>
                </a:cubicBezTo>
                <a:cubicBezTo>
                  <a:pt x="141" y="41"/>
                  <a:pt x="109" y="56"/>
                  <a:pt x="77" y="71"/>
                </a:cubicBezTo>
                <a:cubicBezTo>
                  <a:pt x="68" y="75"/>
                  <a:pt x="58" y="79"/>
                  <a:pt x="50" y="87"/>
                </a:cubicBezTo>
                <a:cubicBezTo>
                  <a:pt x="46" y="91"/>
                  <a:pt x="41" y="94"/>
                  <a:pt x="36" y="96"/>
                </a:cubicBezTo>
                <a:cubicBezTo>
                  <a:pt x="31" y="98"/>
                  <a:pt x="26" y="100"/>
                  <a:pt x="21" y="102"/>
                </a:cubicBezTo>
                <a:cubicBezTo>
                  <a:pt x="21" y="101"/>
                  <a:pt x="21" y="101"/>
                  <a:pt x="21" y="101"/>
                </a:cubicBezTo>
                <a:cubicBezTo>
                  <a:pt x="17" y="96"/>
                  <a:pt x="12" y="95"/>
                  <a:pt x="5" y="99"/>
                </a:cubicBezTo>
                <a:cubicBezTo>
                  <a:pt x="1" y="101"/>
                  <a:pt x="0" y="106"/>
                  <a:pt x="2" y="111"/>
                </a:cubicBezTo>
                <a:cubicBezTo>
                  <a:pt x="5" y="117"/>
                  <a:pt x="7" y="124"/>
                  <a:pt x="10" y="130"/>
                </a:cubicBezTo>
                <a:cubicBezTo>
                  <a:pt x="12" y="134"/>
                  <a:pt x="15" y="137"/>
                  <a:pt x="19" y="136"/>
                </a:cubicBezTo>
                <a:cubicBezTo>
                  <a:pt x="25" y="135"/>
                  <a:pt x="29" y="133"/>
                  <a:pt x="30" y="128"/>
                </a:cubicBezTo>
                <a:cubicBezTo>
                  <a:pt x="30" y="127"/>
                  <a:pt x="30" y="126"/>
                  <a:pt x="30" y="124"/>
                </a:cubicBezTo>
                <a:cubicBezTo>
                  <a:pt x="30" y="123"/>
                  <a:pt x="30" y="123"/>
                  <a:pt x="30" y="122"/>
                </a:cubicBezTo>
                <a:cubicBezTo>
                  <a:pt x="43" y="114"/>
                  <a:pt x="59" y="111"/>
                  <a:pt x="74" y="111"/>
                </a:cubicBezTo>
                <a:cubicBezTo>
                  <a:pt x="76" y="114"/>
                  <a:pt x="77" y="116"/>
                  <a:pt x="79" y="118"/>
                </a:cubicBezTo>
                <a:cubicBezTo>
                  <a:pt x="82" y="120"/>
                  <a:pt x="85" y="122"/>
                  <a:pt x="87" y="123"/>
                </a:cubicBezTo>
                <a:cubicBezTo>
                  <a:pt x="87" y="124"/>
                  <a:pt x="86" y="125"/>
                  <a:pt x="86" y="126"/>
                </a:cubicBezTo>
                <a:cubicBezTo>
                  <a:pt x="76" y="140"/>
                  <a:pt x="66" y="153"/>
                  <a:pt x="57" y="167"/>
                </a:cubicBezTo>
                <a:cubicBezTo>
                  <a:pt x="45" y="184"/>
                  <a:pt x="34" y="200"/>
                  <a:pt x="22" y="217"/>
                </a:cubicBezTo>
                <a:cubicBezTo>
                  <a:pt x="21" y="218"/>
                  <a:pt x="20" y="219"/>
                  <a:pt x="18" y="219"/>
                </a:cubicBezTo>
                <a:cubicBezTo>
                  <a:pt x="12" y="219"/>
                  <a:pt x="8" y="222"/>
                  <a:pt x="7" y="228"/>
                </a:cubicBezTo>
                <a:cubicBezTo>
                  <a:pt x="6" y="231"/>
                  <a:pt x="6" y="234"/>
                  <a:pt x="7" y="238"/>
                </a:cubicBezTo>
                <a:cubicBezTo>
                  <a:pt x="7" y="239"/>
                  <a:pt x="9" y="240"/>
                  <a:pt x="10" y="240"/>
                </a:cubicBezTo>
                <a:cubicBezTo>
                  <a:pt x="18" y="241"/>
                  <a:pt x="27" y="240"/>
                  <a:pt x="35" y="240"/>
                </a:cubicBezTo>
                <a:cubicBezTo>
                  <a:pt x="38" y="240"/>
                  <a:pt x="39" y="239"/>
                  <a:pt x="39" y="237"/>
                </a:cubicBezTo>
                <a:cubicBezTo>
                  <a:pt x="39" y="234"/>
                  <a:pt x="39" y="232"/>
                  <a:pt x="39" y="230"/>
                </a:cubicBezTo>
                <a:cubicBezTo>
                  <a:pt x="39" y="225"/>
                  <a:pt x="36" y="221"/>
                  <a:pt x="31" y="220"/>
                </a:cubicBezTo>
                <a:cubicBezTo>
                  <a:pt x="30" y="219"/>
                  <a:pt x="29" y="219"/>
                  <a:pt x="29" y="219"/>
                </a:cubicBezTo>
                <a:cubicBezTo>
                  <a:pt x="49" y="189"/>
                  <a:pt x="70" y="160"/>
                  <a:pt x="91" y="130"/>
                </a:cubicBezTo>
                <a:cubicBezTo>
                  <a:pt x="91" y="219"/>
                  <a:pt x="91" y="219"/>
                  <a:pt x="91" y="219"/>
                </a:cubicBezTo>
                <a:cubicBezTo>
                  <a:pt x="90" y="219"/>
                  <a:pt x="89" y="219"/>
                  <a:pt x="89" y="219"/>
                </a:cubicBezTo>
                <a:cubicBezTo>
                  <a:pt x="82" y="220"/>
                  <a:pt x="78" y="224"/>
                  <a:pt x="78" y="230"/>
                </a:cubicBezTo>
                <a:cubicBezTo>
                  <a:pt x="78" y="233"/>
                  <a:pt x="78" y="235"/>
                  <a:pt x="78" y="237"/>
                </a:cubicBezTo>
                <a:cubicBezTo>
                  <a:pt x="78" y="239"/>
                  <a:pt x="79" y="240"/>
                  <a:pt x="81" y="240"/>
                </a:cubicBezTo>
                <a:cubicBezTo>
                  <a:pt x="90" y="241"/>
                  <a:pt x="98" y="241"/>
                  <a:pt x="107" y="240"/>
                </a:cubicBezTo>
                <a:cubicBezTo>
                  <a:pt x="109" y="240"/>
                  <a:pt x="110" y="239"/>
                  <a:pt x="110" y="237"/>
                </a:cubicBezTo>
                <a:cubicBezTo>
                  <a:pt x="110" y="234"/>
                  <a:pt x="111" y="232"/>
                  <a:pt x="110" y="230"/>
                </a:cubicBezTo>
                <a:cubicBezTo>
                  <a:pt x="110" y="227"/>
                  <a:pt x="108" y="225"/>
                  <a:pt x="107" y="223"/>
                </a:cubicBezTo>
                <a:cubicBezTo>
                  <a:pt x="105" y="220"/>
                  <a:pt x="101" y="219"/>
                  <a:pt x="98" y="219"/>
                </a:cubicBezTo>
                <a:cubicBezTo>
                  <a:pt x="98" y="130"/>
                  <a:pt x="98" y="130"/>
                  <a:pt x="98" y="130"/>
                </a:cubicBezTo>
                <a:cubicBezTo>
                  <a:pt x="119" y="160"/>
                  <a:pt x="139" y="190"/>
                  <a:pt x="160" y="219"/>
                </a:cubicBezTo>
                <a:cubicBezTo>
                  <a:pt x="152" y="221"/>
                  <a:pt x="150" y="225"/>
                  <a:pt x="150" y="232"/>
                </a:cubicBezTo>
                <a:cubicBezTo>
                  <a:pt x="150" y="234"/>
                  <a:pt x="150" y="235"/>
                  <a:pt x="150" y="237"/>
                </a:cubicBezTo>
                <a:cubicBezTo>
                  <a:pt x="150" y="239"/>
                  <a:pt x="151" y="240"/>
                  <a:pt x="153" y="240"/>
                </a:cubicBezTo>
                <a:cubicBezTo>
                  <a:pt x="162" y="241"/>
                  <a:pt x="170" y="240"/>
                  <a:pt x="178" y="240"/>
                </a:cubicBezTo>
                <a:cubicBezTo>
                  <a:pt x="181" y="240"/>
                  <a:pt x="182" y="239"/>
                  <a:pt x="182" y="237"/>
                </a:cubicBezTo>
                <a:cubicBezTo>
                  <a:pt x="182" y="235"/>
                  <a:pt x="182" y="233"/>
                  <a:pt x="182" y="232"/>
                </a:cubicBezTo>
                <a:cubicBezTo>
                  <a:pt x="182" y="224"/>
                  <a:pt x="178" y="220"/>
                  <a:pt x="170" y="219"/>
                </a:cubicBezTo>
                <a:cubicBezTo>
                  <a:pt x="169" y="219"/>
                  <a:pt x="168" y="218"/>
                  <a:pt x="167" y="217"/>
                </a:cubicBezTo>
                <a:cubicBezTo>
                  <a:pt x="164" y="214"/>
                  <a:pt x="162" y="210"/>
                  <a:pt x="159" y="206"/>
                </a:cubicBezTo>
                <a:cubicBezTo>
                  <a:pt x="141" y="180"/>
                  <a:pt x="123" y="154"/>
                  <a:pt x="104" y="128"/>
                </a:cubicBezTo>
                <a:cubicBezTo>
                  <a:pt x="103" y="126"/>
                  <a:pt x="102" y="124"/>
                  <a:pt x="100" y="122"/>
                </a:cubicBezTo>
                <a:cubicBezTo>
                  <a:pt x="109" y="118"/>
                  <a:pt x="112" y="112"/>
                  <a:pt x="111" y="103"/>
                </a:cubicBezTo>
                <a:cubicBezTo>
                  <a:pt x="111" y="102"/>
                  <a:pt x="111" y="101"/>
                  <a:pt x="111" y="101"/>
                </a:cubicBezTo>
                <a:cubicBezTo>
                  <a:pt x="111" y="98"/>
                  <a:pt x="112" y="97"/>
                  <a:pt x="114" y="96"/>
                </a:cubicBezTo>
                <a:cubicBezTo>
                  <a:pt x="140" y="87"/>
                  <a:pt x="165" y="78"/>
                  <a:pt x="190" y="68"/>
                </a:cubicBezTo>
                <a:cubicBezTo>
                  <a:pt x="191" y="68"/>
                  <a:pt x="192" y="68"/>
                  <a:pt x="192" y="68"/>
                </a:cubicBezTo>
                <a:cubicBezTo>
                  <a:pt x="197" y="74"/>
                  <a:pt x="202" y="77"/>
                  <a:pt x="208" y="74"/>
                </a:cubicBezTo>
                <a:cubicBezTo>
                  <a:pt x="215" y="72"/>
                  <a:pt x="221" y="69"/>
                  <a:pt x="227" y="66"/>
                </a:cubicBezTo>
                <a:cubicBezTo>
                  <a:pt x="230" y="66"/>
                  <a:pt x="230" y="64"/>
                  <a:pt x="229" y="62"/>
                </a:cubicBezTo>
                <a:close/>
                <a:moveTo>
                  <a:pt x="18" y="129"/>
                </a:moveTo>
                <a:cubicBezTo>
                  <a:pt x="17" y="129"/>
                  <a:pt x="16" y="128"/>
                  <a:pt x="16" y="127"/>
                </a:cubicBezTo>
                <a:cubicBezTo>
                  <a:pt x="13" y="121"/>
                  <a:pt x="11" y="114"/>
                  <a:pt x="8" y="108"/>
                </a:cubicBezTo>
                <a:cubicBezTo>
                  <a:pt x="7" y="105"/>
                  <a:pt x="8" y="104"/>
                  <a:pt x="10" y="104"/>
                </a:cubicBezTo>
                <a:cubicBezTo>
                  <a:pt x="12" y="103"/>
                  <a:pt x="14" y="102"/>
                  <a:pt x="15" y="105"/>
                </a:cubicBezTo>
                <a:cubicBezTo>
                  <a:pt x="18" y="111"/>
                  <a:pt x="20" y="118"/>
                  <a:pt x="23" y="125"/>
                </a:cubicBezTo>
                <a:cubicBezTo>
                  <a:pt x="24" y="127"/>
                  <a:pt x="22" y="129"/>
                  <a:pt x="18" y="129"/>
                </a:cubicBezTo>
                <a:close/>
                <a:moveTo>
                  <a:pt x="27" y="116"/>
                </a:moveTo>
                <a:cubicBezTo>
                  <a:pt x="26" y="113"/>
                  <a:pt x="25" y="111"/>
                  <a:pt x="23" y="108"/>
                </a:cubicBezTo>
                <a:cubicBezTo>
                  <a:pt x="30" y="105"/>
                  <a:pt x="37" y="103"/>
                  <a:pt x="43" y="100"/>
                </a:cubicBezTo>
                <a:cubicBezTo>
                  <a:pt x="44" y="102"/>
                  <a:pt x="45" y="105"/>
                  <a:pt x="47" y="108"/>
                </a:cubicBezTo>
                <a:cubicBezTo>
                  <a:pt x="40" y="110"/>
                  <a:pt x="33" y="113"/>
                  <a:pt x="27" y="116"/>
                </a:cubicBezTo>
                <a:close/>
                <a:moveTo>
                  <a:pt x="32" y="233"/>
                </a:moveTo>
                <a:cubicBezTo>
                  <a:pt x="32" y="233"/>
                  <a:pt x="31" y="234"/>
                  <a:pt x="31" y="234"/>
                </a:cubicBezTo>
                <a:cubicBezTo>
                  <a:pt x="25" y="234"/>
                  <a:pt x="19" y="234"/>
                  <a:pt x="13" y="234"/>
                </a:cubicBezTo>
                <a:cubicBezTo>
                  <a:pt x="12" y="228"/>
                  <a:pt x="14" y="226"/>
                  <a:pt x="20" y="226"/>
                </a:cubicBezTo>
                <a:cubicBezTo>
                  <a:pt x="22" y="226"/>
                  <a:pt x="25" y="226"/>
                  <a:pt x="27" y="226"/>
                </a:cubicBezTo>
                <a:cubicBezTo>
                  <a:pt x="31" y="226"/>
                  <a:pt x="33" y="229"/>
                  <a:pt x="32" y="233"/>
                </a:cubicBezTo>
                <a:close/>
                <a:moveTo>
                  <a:pt x="169" y="226"/>
                </a:moveTo>
                <a:cubicBezTo>
                  <a:pt x="174" y="226"/>
                  <a:pt x="176" y="228"/>
                  <a:pt x="175" y="234"/>
                </a:cubicBezTo>
                <a:cubicBezTo>
                  <a:pt x="175" y="234"/>
                  <a:pt x="174" y="234"/>
                  <a:pt x="173" y="234"/>
                </a:cubicBezTo>
                <a:cubicBezTo>
                  <a:pt x="168" y="234"/>
                  <a:pt x="162" y="234"/>
                  <a:pt x="156" y="234"/>
                </a:cubicBezTo>
                <a:cubicBezTo>
                  <a:pt x="156" y="228"/>
                  <a:pt x="157" y="226"/>
                  <a:pt x="163" y="226"/>
                </a:cubicBezTo>
                <a:cubicBezTo>
                  <a:pt x="165" y="226"/>
                  <a:pt x="167" y="226"/>
                  <a:pt x="169" y="226"/>
                </a:cubicBezTo>
                <a:close/>
                <a:moveTo>
                  <a:pt x="55" y="106"/>
                </a:moveTo>
                <a:cubicBezTo>
                  <a:pt x="54" y="106"/>
                  <a:pt x="53" y="105"/>
                  <a:pt x="53" y="105"/>
                </a:cubicBezTo>
                <a:cubicBezTo>
                  <a:pt x="52" y="102"/>
                  <a:pt x="51" y="100"/>
                  <a:pt x="50" y="98"/>
                </a:cubicBezTo>
                <a:cubicBezTo>
                  <a:pt x="49" y="97"/>
                  <a:pt x="50" y="96"/>
                  <a:pt x="50" y="96"/>
                </a:cubicBezTo>
                <a:cubicBezTo>
                  <a:pt x="53" y="93"/>
                  <a:pt x="56" y="91"/>
                  <a:pt x="59" y="88"/>
                </a:cubicBezTo>
                <a:cubicBezTo>
                  <a:pt x="62" y="94"/>
                  <a:pt x="64" y="99"/>
                  <a:pt x="67" y="105"/>
                </a:cubicBezTo>
                <a:cubicBezTo>
                  <a:pt x="62" y="106"/>
                  <a:pt x="58" y="106"/>
                  <a:pt x="55" y="106"/>
                </a:cubicBezTo>
                <a:close/>
                <a:moveTo>
                  <a:pt x="103" y="234"/>
                </a:moveTo>
                <a:cubicBezTo>
                  <a:pt x="85" y="234"/>
                  <a:pt x="85" y="234"/>
                  <a:pt x="85" y="234"/>
                </a:cubicBezTo>
                <a:cubicBezTo>
                  <a:pt x="84" y="228"/>
                  <a:pt x="85" y="226"/>
                  <a:pt x="91" y="226"/>
                </a:cubicBezTo>
                <a:cubicBezTo>
                  <a:pt x="93" y="226"/>
                  <a:pt x="95" y="226"/>
                  <a:pt x="97" y="226"/>
                </a:cubicBezTo>
                <a:cubicBezTo>
                  <a:pt x="103" y="226"/>
                  <a:pt x="104" y="228"/>
                  <a:pt x="103" y="234"/>
                </a:cubicBezTo>
                <a:close/>
                <a:moveTo>
                  <a:pt x="96" y="116"/>
                </a:moveTo>
                <a:cubicBezTo>
                  <a:pt x="88" y="118"/>
                  <a:pt x="82" y="115"/>
                  <a:pt x="81" y="108"/>
                </a:cubicBezTo>
                <a:cubicBezTo>
                  <a:pt x="89" y="105"/>
                  <a:pt x="96" y="103"/>
                  <a:pt x="104" y="100"/>
                </a:cubicBezTo>
                <a:cubicBezTo>
                  <a:pt x="106" y="108"/>
                  <a:pt x="103" y="115"/>
                  <a:pt x="96" y="116"/>
                </a:cubicBezTo>
                <a:close/>
                <a:moveTo>
                  <a:pt x="73" y="104"/>
                </a:moveTo>
                <a:cubicBezTo>
                  <a:pt x="71" y="97"/>
                  <a:pt x="68" y="91"/>
                  <a:pt x="65" y="84"/>
                </a:cubicBezTo>
                <a:cubicBezTo>
                  <a:pt x="103" y="66"/>
                  <a:pt x="140" y="49"/>
                  <a:pt x="177" y="31"/>
                </a:cubicBezTo>
                <a:cubicBezTo>
                  <a:pt x="179" y="36"/>
                  <a:pt x="181" y="41"/>
                  <a:pt x="183" y="46"/>
                </a:cubicBezTo>
                <a:cubicBezTo>
                  <a:pt x="180" y="47"/>
                  <a:pt x="177" y="49"/>
                  <a:pt x="173" y="50"/>
                </a:cubicBezTo>
                <a:cubicBezTo>
                  <a:pt x="162" y="55"/>
                  <a:pt x="151" y="60"/>
                  <a:pt x="139" y="64"/>
                </a:cubicBezTo>
                <a:cubicBezTo>
                  <a:pt x="138" y="65"/>
                  <a:pt x="137" y="65"/>
                  <a:pt x="135" y="66"/>
                </a:cubicBezTo>
                <a:cubicBezTo>
                  <a:pt x="133" y="67"/>
                  <a:pt x="132" y="69"/>
                  <a:pt x="132" y="71"/>
                </a:cubicBezTo>
                <a:cubicBezTo>
                  <a:pt x="133" y="73"/>
                  <a:pt x="135" y="73"/>
                  <a:pt x="138" y="72"/>
                </a:cubicBezTo>
                <a:cubicBezTo>
                  <a:pt x="153" y="66"/>
                  <a:pt x="168" y="60"/>
                  <a:pt x="182" y="53"/>
                </a:cubicBezTo>
                <a:cubicBezTo>
                  <a:pt x="183" y="53"/>
                  <a:pt x="185" y="53"/>
                  <a:pt x="186" y="52"/>
                </a:cubicBezTo>
                <a:cubicBezTo>
                  <a:pt x="187" y="55"/>
                  <a:pt x="189" y="58"/>
                  <a:pt x="190" y="61"/>
                </a:cubicBezTo>
                <a:cubicBezTo>
                  <a:pt x="151" y="76"/>
                  <a:pt x="112" y="90"/>
                  <a:pt x="73" y="104"/>
                </a:cubicBezTo>
                <a:close/>
                <a:moveTo>
                  <a:pt x="205" y="68"/>
                </a:moveTo>
                <a:cubicBezTo>
                  <a:pt x="202" y="69"/>
                  <a:pt x="200" y="68"/>
                  <a:pt x="198" y="64"/>
                </a:cubicBezTo>
                <a:cubicBezTo>
                  <a:pt x="195" y="57"/>
                  <a:pt x="192" y="49"/>
                  <a:pt x="189" y="41"/>
                </a:cubicBezTo>
                <a:cubicBezTo>
                  <a:pt x="186" y="35"/>
                  <a:pt x="184" y="29"/>
                  <a:pt x="181" y="23"/>
                </a:cubicBezTo>
                <a:cubicBezTo>
                  <a:pt x="180" y="19"/>
                  <a:pt x="181" y="16"/>
                  <a:pt x="186" y="15"/>
                </a:cubicBezTo>
                <a:cubicBezTo>
                  <a:pt x="188" y="20"/>
                  <a:pt x="190" y="26"/>
                  <a:pt x="193" y="32"/>
                </a:cubicBezTo>
                <a:cubicBezTo>
                  <a:pt x="193" y="32"/>
                  <a:pt x="193" y="33"/>
                  <a:pt x="194" y="34"/>
                </a:cubicBezTo>
                <a:cubicBezTo>
                  <a:pt x="194" y="35"/>
                  <a:pt x="196" y="36"/>
                  <a:pt x="198" y="35"/>
                </a:cubicBezTo>
                <a:cubicBezTo>
                  <a:pt x="200" y="35"/>
                  <a:pt x="200" y="33"/>
                  <a:pt x="200" y="31"/>
                </a:cubicBezTo>
                <a:cubicBezTo>
                  <a:pt x="197" y="25"/>
                  <a:pt x="195" y="20"/>
                  <a:pt x="193" y="14"/>
                </a:cubicBezTo>
                <a:cubicBezTo>
                  <a:pt x="192" y="14"/>
                  <a:pt x="192" y="13"/>
                  <a:pt x="192" y="12"/>
                </a:cubicBezTo>
                <a:cubicBezTo>
                  <a:pt x="194" y="11"/>
                  <a:pt x="197" y="10"/>
                  <a:pt x="200" y="8"/>
                </a:cubicBezTo>
                <a:cubicBezTo>
                  <a:pt x="207" y="26"/>
                  <a:pt x="215" y="44"/>
                  <a:pt x="222" y="62"/>
                </a:cubicBezTo>
                <a:cubicBezTo>
                  <a:pt x="216" y="64"/>
                  <a:pt x="211" y="66"/>
                  <a:pt x="205" y="68"/>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0" name="Freeform 22"/>
          <p:cNvSpPr>
            <a:spLocks noEditPoints="1"/>
          </p:cNvSpPr>
          <p:nvPr/>
        </p:nvSpPr>
        <p:spPr bwMode="auto">
          <a:xfrm>
            <a:off x="8650430" y="2942232"/>
            <a:ext cx="668421" cy="672878"/>
          </a:xfrm>
          <a:custGeom>
            <a:avLst/>
            <a:gdLst>
              <a:gd name="T0" fmla="*/ 117 w 225"/>
              <a:gd name="T1" fmla="*/ 26 h 226"/>
              <a:gd name="T2" fmla="*/ 114 w 225"/>
              <a:gd name="T3" fmla="*/ 0 h 226"/>
              <a:gd name="T4" fmla="*/ 108 w 225"/>
              <a:gd name="T5" fmla="*/ 4 h 226"/>
              <a:gd name="T6" fmla="*/ 114 w 225"/>
              <a:gd name="T7" fmla="*/ 31 h 226"/>
              <a:gd name="T8" fmla="*/ 153 w 225"/>
              <a:gd name="T9" fmla="*/ 118 h 226"/>
              <a:gd name="T10" fmla="*/ 144 w 225"/>
              <a:gd name="T11" fmla="*/ 118 h 226"/>
              <a:gd name="T12" fmla="*/ 133 w 225"/>
              <a:gd name="T13" fmla="*/ 41 h 226"/>
              <a:gd name="T14" fmla="*/ 152 w 225"/>
              <a:gd name="T15" fmla="*/ 24 h 226"/>
              <a:gd name="T16" fmla="*/ 149 w 225"/>
              <a:gd name="T17" fmla="*/ 15 h 226"/>
              <a:gd name="T18" fmla="*/ 131 w 225"/>
              <a:gd name="T19" fmla="*/ 33 h 226"/>
              <a:gd name="T20" fmla="*/ 133 w 225"/>
              <a:gd name="T21" fmla="*/ 41 h 226"/>
              <a:gd name="T22" fmla="*/ 93 w 225"/>
              <a:gd name="T23" fmla="*/ 39 h 226"/>
              <a:gd name="T24" fmla="*/ 78 w 225"/>
              <a:gd name="T25" fmla="*/ 17 h 226"/>
              <a:gd name="T26" fmla="*/ 70 w 225"/>
              <a:gd name="T27" fmla="*/ 18 h 226"/>
              <a:gd name="T28" fmla="*/ 87 w 225"/>
              <a:gd name="T29" fmla="*/ 39 h 226"/>
              <a:gd name="T30" fmla="*/ 186 w 225"/>
              <a:gd name="T31" fmla="*/ 56 h 226"/>
              <a:gd name="T32" fmla="*/ 46 w 225"/>
              <a:gd name="T33" fmla="*/ 53 h 226"/>
              <a:gd name="T34" fmla="*/ 3 w 225"/>
              <a:gd name="T35" fmla="*/ 97 h 226"/>
              <a:gd name="T36" fmla="*/ 108 w 225"/>
              <a:gd name="T37" fmla="*/ 223 h 226"/>
              <a:gd name="T38" fmla="*/ 113 w 225"/>
              <a:gd name="T39" fmla="*/ 226 h 226"/>
              <a:gd name="T40" fmla="*/ 139 w 225"/>
              <a:gd name="T41" fmla="*/ 199 h 226"/>
              <a:gd name="T42" fmla="*/ 222 w 225"/>
              <a:gd name="T43" fmla="*/ 97 h 226"/>
              <a:gd name="T44" fmla="*/ 154 w 225"/>
              <a:gd name="T45" fmla="*/ 93 h 226"/>
              <a:gd name="T46" fmla="*/ 173 w 225"/>
              <a:gd name="T47" fmla="*/ 62 h 226"/>
              <a:gd name="T48" fmla="*/ 81 w 225"/>
              <a:gd name="T49" fmla="*/ 96 h 226"/>
              <a:gd name="T50" fmla="*/ 144 w 225"/>
              <a:gd name="T51" fmla="*/ 96 h 226"/>
              <a:gd name="T52" fmla="*/ 70 w 225"/>
              <a:gd name="T53" fmla="*/ 92 h 226"/>
              <a:gd name="T54" fmla="*/ 102 w 225"/>
              <a:gd name="T55" fmla="*/ 62 h 226"/>
              <a:gd name="T56" fmla="*/ 62 w 225"/>
              <a:gd name="T57" fmla="*/ 96 h 226"/>
              <a:gd name="T58" fmla="*/ 43 w 225"/>
              <a:gd name="T59" fmla="*/ 64 h 226"/>
              <a:gd name="T60" fmla="*/ 15 w 225"/>
              <a:gd name="T61" fmla="*/ 105 h 226"/>
              <a:gd name="T62" fmla="*/ 65 w 225"/>
              <a:gd name="T63" fmla="*/ 105 h 226"/>
              <a:gd name="T64" fmla="*/ 103 w 225"/>
              <a:gd name="T65" fmla="*/ 203 h 226"/>
              <a:gd name="T66" fmla="*/ 122 w 225"/>
              <a:gd name="T67" fmla="*/ 204 h 226"/>
              <a:gd name="T68" fmla="*/ 123 w 225"/>
              <a:gd name="T69" fmla="*/ 200 h 226"/>
              <a:gd name="T70" fmla="*/ 146 w 225"/>
              <a:gd name="T71" fmla="*/ 137 h 226"/>
              <a:gd name="T72" fmla="*/ 138 w 225"/>
              <a:gd name="T73" fmla="*/ 134 h 226"/>
              <a:gd name="T74" fmla="*/ 112 w 225"/>
              <a:gd name="T75" fmla="*/ 204 h 226"/>
              <a:gd name="T76" fmla="*/ 210 w 225"/>
              <a:gd name="T77" fmla="*/ 105 h 226"/>
              <a:gd name="T78" fmla="*/ 162 w 225"/>
              <a:gd name="T79" fmla="*/ 96 h 226"/>
              <a:gd name="T80" fmla="*/ 210 w 225"/>
              <a:gd name="T81" fmla="*/ 9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5" h="226">
                <a:moveTo>
                  <a:pt x="114" y="31"/>
                </a:moveTo>
                <a:cubicBezTo>
                  <a:pt x="116" y="30"/>
                  <a:pt x="117" y="28"/>
                  <a:pt x="117" y="26"/>
                </a:cubicBezTo>
                <a:cubicBezTo>
                  <a:pt x="117" y="19"/>
                  <a:pt x="117" y="12"/>
                  <a:pt x="117" y="6"/>
                </a:cubicBezTo>
                <a:cubicBezTo>
                  <a:pt x="117" y="3"/>
                  <a:pt x="116" y="1"/>
                  <a:pt x="114" y="0"/>
                </a:cubicBezTo>
                <a:cubicBezTo>
                  <a:pt x="113" y="0"/>
                  <a:pt x="112" y="0"/>
                  <a:pt x="111" y="0"/>
                </a:cubicBezTo>
                <a:cubicBezTo>
                  <a:pt x="109" y="1"/>
                  <a:pt x="108" y="2"/>
                  <a:pt x="108" y="4"/>
                </a:cubicBezTo>
                <a:cubicBezTo>
                  <a:pt x="108" y="12"/>
                  <a:pt x="108" y="19"/>
                  <a:pt x="108" y="27"/>
                </a:cubicBezTo>
                <a:cubicBezTo>
                  <a:pt x="108" y="30"/>
                  <a:pt x="111" y="32"/>
                  <a:pt x="114" y="31"/>
                </a:cubicBezTo>
                <a:close/>
                <a:moveTo>
                  <a:pt x="148" y="123"/>
                </a:moveTo>
                <a:cubicBezTo>
                  <a:pt x="151" y="123"/>
                  <a:pt x="153" y="121"/>
                  <a:pt x="153" y="118"/>
                </a:cubicBezTo>
                <a:cubicBezTo>
                  <a:pt x="153" y="116"/>
                  <a:pt x="151" y="114"/>
                  <a:pt x="148" y="114"/>
                </a:cubicBezTo>
                <a:cubicBezTo>
                  <a:pt x="146" y="114"/>
                  <a:pt x="144" y="116"/>
                  <a:pt x="144" y="118"/>
                </a:cubicBezTo>
                <a:cubicBezTo>
                  <a:pt x="144" y="121"/>
                  <a:pt x="146" y="123"/>
                  <a:pt x="148" y="123"/>
                </a:cubicBezTo>
                <a:close/>
                <a:moveTo>
                  <a:pt x="133" y="41"/>
                </a:moveTo>
                <a:cubicBezTo>
                  <a:pt x="134" y="41"/>
                  <a:pt x="136" y="40"/>
                  <a:pt x="137" y="39"/>
                </a:cubicBezTo>
                <a:cubicBezTo>
                  <a:pt x="142" y="34"/>
                  <a:pt x="147" y="29"/>
                  <a:pt x="152" y="24"/>
                </a:cubicBezTo>
                <a:cubicBezTo>
                  <a:pt x="153" y="23"/>
                  <a:pt x="153" y="23"/>
                  <a:pt x="153" y="22"/>
                </a:cubicBezTo>
                <a:cubicBezTo>
                  <a:pt x="155" y="19"/>
                  <a:pt x="153" y="16"/>
                  <a:pt x="149" y="15"/>
                </a:cubicBezTo>
                <a:cubicBezTo>
                  <a:pt x="148" y="16"/>
                  <a:pt x="147" y="17"/>
                  <a:pt x="146" y="18"/>
                </a:cubicBezTo>
                <a:cubicBezTo>
                  <a:pt x="141" y="23"/>
                  <a:pt x="136" y="28"/>
                  <a:pt x="131" y="33"/>
                </a:cubicBezTo>
                <a:cubicBezTo>
                  <a:pt x="130" y="33"/>
                  <a:pt x="130" y="33"/>
                  <a:pt x="130" y="34"/>
                </a:cubicBezTo>
                <a:cubicBezTo>
                  <a:pt x="128" y="37"/>
                  <a:pt x="130" y="41"/>
                  <a:pt x="133" y="41"/>
                </a:cubicBezTo>
                <a:close/>
                <a:moveTo>
                  <a:pt x="87" y="39"/>
                </a:moveTo>
                <a:cubicBezTo>
                  <a:pt x="89" y="41"/>
                  <a:pt x="92" y="41"/>
                  <a:pt x="93" y="39"/>
                </a:cubicBezTo>
                <a:cubicBezTo>
                  <a:pt x="95" y="38"/>
                  <a:pt x="95" y="35"/>
                  <a:pt x="93" y="33"/>
                </a:cubicBezTo>
                <a:cubicBezTo>
                  <a:pt x="88" y="28"/>
                  <a:pt x="83" y="22"/>
                  <a:pt x="78" y="17"/>
                </a:cubicBezTo>
                <a:cubicBezTo>
                  <a:pt x="77" y="17"/>
                  <a:pt x="76" y="16"/>
                  <a:pt x="75" y="16"/>
                </a:cubicBezTo>
                <a:cubicBezTo>
                  <a:pt x="72" y="16"/>
                  <a:pt x="71" y="17"/>
                  <a:pt x="70" y="18"/>
                </a:cubicBezTo>
                <a:cubicBezTo>
                  <a:pt x="69" y="20"/>
                  <a:pt x="70" y="22"/>
                  <a:pt x="71" y="23"/>
                </a:cubicBezTo>
                <a:cubicBezTo>
                  <a:pt x="77" y="29"/>
                  <a:pt x="82" y="34"/>
                  <a:pt x="87" y="39"/>
                </a:cubicBezTo>
                <a:close/>
                <a:moveTo>
                  <a:pt x="222" y="97"/>
                </a:moveTo>
                <a:cubicBezTo>
                  <a:pt x="210" y="83"/>
                  <a:pt x="198" y="69"/>
                  <a:pt x="186" y="56"/>
                </a:cubicBezTo>
                <a:cubicBezTo>
                  <a:pt x="184" y="53"/>
                  <a:pt x="182" y="53"/>
                  <a:pt x="179" y="53"/>
                </a:cubicBezTo>
                <a:cubicBezTo>
                  <a:pt x="135" y="53"/>
                  <a:pt x="90" y="53"/>
                  <a:pt x="46" y="53"/>
                </a:cubicBezTo>
                <a:cubicBezTo>
                  <a:pt x="43" y="53"/>
                  <a:pt x="41" y="54"/>
                  <a:pt x="39" y="56"/>
                </a:cubicBezTo>
                <a:cubicBezTo>
                  <a:pt x="27" y="70"/>
                  <a:pt x="15" y="83"/>
                  <a:pt x="3" y="97"/>
                </a:cubicBezTo>
                <a:cubicBezTo>
                  <a:pt x="0" y="100"/>
                  <a:pt x="0" y="101"/>
                  <a:pt x="3" y="105"/>
                </a:cubicBezTo>
                <a:cubicBezTo>
                  <a:pt x="38" y="144"/>
                  <a:pt x="73" y="184"/>
                  <a:pt x="108" y="223"/>
                </a:cubicBezTo>
                <a:cubicBezTo>
                  <a:pt x="109" y="224"/>
                  <a:pt x="110" y="225"/>
                  <a:pt x="111" y="226"/>
                </a:cubicBezTo>
                <a:cubicBezTo>
                  <a:pt x="112" y="226"/>
                  <a:pt x="113" y="226"/>
                  <a:pt x="113" y="226"/>
                </a:cubicBezTo>
                <a:cubicBezTo>
                  <a:pt x="114" y="225"/>
                  <a:pt x="116" y="224"/>
                  <a:pt x="117" y="223"/>
                </a:cubicBezTo>
                <a:cubicBezTo>
                  <a:pt x="124" y="215"/>
                  <a:pt x="131" y="207"/>
                  <a:pt x="139" y="199"/>
                </a:cubicBezTo>
                <a:cubicBezTo>
                  <a:pt x="166" y="167"/>
                  <a:pt x="194" y="136"/>
                  <a:pt x="222" y="105"/>
                </a:cubicBezTo>
                <a:cubicBezTo>
                  <a:pt x="225" y="102"/>
                  <a:pt x="225" y="100"/>
                  <a:pt x="222" y="97"/>
                </a:cubicBezTo>
                <a:close/>
                <a:moveTo>
                  <a:pt x="173" y="62"/>
                </a:moveTo>
                <a:cubicBezTo>
                  <a:pt x="167" y="72"/>
                  <a:pt x="160" y="82"/>
                  <a:pt x="154" y="93"/>
                </a:cubicBezTo>
                <a:cubicBezTo>
                  <a:pt x="143" y="82"/>
                  <a:pt x="133" y="72"/>
                  <a:pt x="122" y="62"/>
                </a:cubicBezTo>
                <a:cubicBezTo>
                  <a:pt x="139" y="62"/>
                  <a:pt x="156" y="62"/>
                  <a:pt x="173" y="62"/>
                </a:cubicBezTo>
                <a:close/>
                <a:moveTo>
                  <a:pt x="144" y="96"/>
                </a:moveTo>
                <a:cubicBezTo>
                  <a:pt x="123" y="96"/>
                  <a:pt x="102" y="96"/>
                  <a:pt x="81" y="96"/>
                </a:cubicBezTo>
                <a:cubicBezTo>
                  <a:pt x="92" y="86"/>
                  <a:pt x="102" y="75"/>
                  <a:pt x="112" y="65"/>
                </a:cubicBezTo>
                <a:cubicBezTo>
                  <a:pt x="123" y="75"/>
                  <a:pt x="133" y="85"/>
                  <a:pt x="144" y="96"/>
                </a:cubicBezTo>
                <a:close/>
                <a:moveTo>
                  <a:pt x="102" y="62"/>
                </a:moveTo>
                <a:cubicBezTo>
                  <a:pt x="91" y="72"/>
                  <a:pt x="81" y="82"/>
                  <a:pt x="70" y="92"/>
                </a:cubicBezTo>
                <a:cubicBezTo>
                  <a:pt x="64" y="83"/>
                  <a:pt x="58" y="72"/>
                  <a:pt x="51" y="62"/>
                </a:cubicBezTo>
                <a:cubicBezTo>
                  <a:pt x="69" y="62"/>
                  <a:pt x="85" y="62"/>
                  <a:pt x="102" y="62"/>
                </a:cubicBezTo>
                <a:close/>
                <a:moveTo>
                  <a:pt x="43" y="64"/>
                </a:moveTo>
                <a:cubicBezTo>
                  <a:pt x="49" y="75"/>
                  <a:pt x="56" y="85"/>
                  <a:pt x="62" y="96"/>
                </a:cubicBezTo>
                <a:cubicBezTo>
                  <a:pt x="47" y="96"/>
                  <a:pt x="31" y="96"/>
                  <a:pt x="15" y="96"/>
                </a:cubicBezTo>
                <a:cubicBezTo>
                  <a:pt x="24" y="85"/>
                  <a:pt x="33" y="75"/>
                  <a:pt x="43" y="64"/>
                </a:cubicBezTo>
                <a:close/>
                <a:moveTo>
                  <a:pt x="103" y="204"/>
                </a:moveTo>
                <a:cubicBezTo>
                  <a:pt x="73" y="171"/>
                  <a:pt x="44" y="138"/>
                  <a:pt x="15" y="105"/>
                </a:cubicBezTo>
                <a:cubicBezTo>
                  <a:pt x="16" y="105"/>
                  <a:pt x="17" y="105"/>
                  <a:pt x="18" y="105"/>
                </a:cubicBezTo>
                <a:cubicBezTo>
                  <a:pt x="33" y="105"/>
                  <a:pt x="49" y="105"/>
                  <a:pt x="65" y="105"/>
                </a:cubicBezTo>
                <a:cubicBezTo>
                  <a:pt x="66" y="105"/>
                  <a:pt x="67" y="105"/>
                  <a:pt x="68" y="107"/>
                </a:cubicBezTo>
                <a:cubicBezTo>
                  <a:pt x="79" y="139"/>
                  <a:pt x="91" y="171"/>
                  <a:pt x="103" y="203"/>
                </a:cubicBezTo>
                <a:cubicBezTo>
                  <a:pt x="103" y="203"/>
                  <a:pt x="103" y="203"/>
                  <a:pt x="103" y="204"/>
                </a:cubicBezTo>
                <a:close/>
                <a:moveTo>
                  <a:pt x="122" y="204"/>
                </a:moveTo>
                <a:cubicBezTo>
                  <a:pt x="122" y="204"/>
                  <a:pt x="122" y="204"/>
                  <a:pt x="122" y="203"/>
                </a:cubicBezTo>
                <a:cubicBezTo>
                  <a:pt x="122" y="202"/>
                  <a:pt x="123" y="201"/>
                  <a:pt x="123" y="200"/>
                </a:cubicBezTo>
                <a:cubicBezTo>
                  <a:pt x="131" y="180"/>
                  <a:pt x="138" y="159"/>
                  <a:pt x="146" y="138"/>
                </a:cubicBezTo>
                <a:cubicBezTo>
                  <a:pt x="146" y="138"/>
                  <a:pt x="146" y="137"/>
                  <a:pt x="146" y="137"/>
                </a:cubicBezTo>
                <a:cubicBezTo>
                  <a:pt x="148" y="134"/>
                  <a:pt x="147" y="132"/>
                  <a:pt x="144" y="131"/>
                </a:cubicBezTo>
                <a:cubicBezTo>
                  <a:pt x="141" y="130"/>
                  <a:pt x="139" y="131"/>
                  <a:pt x="138" y="134"/>
                </a:cubicBezTo>
                <a:cubicBezTo>
                  <a:pt x="130" y="157"/>
                  <a:pt x="122" y="179"/>
                  <a:pt x="113" y="201"/>
                </a:cubicBezTo>
                <a:cubicBezTo>
                  <a:pt x="113" y="202"/>
                  <a:pt x="113" y="203"/>
                  <a:pt x="112" y="204"/>
                </a:cubicBezTo>
                <a:cubicBezTo>
                  <a:pt x="100" y="171"/>
                  <a:pt x="89" y="138"/>
                  <a:pt x="77" y="105"/>
                </a:cubicBezTo>
                <a:cubicBezTo>
                  <a:pt x="121" y="105"/>
                  <a:pt x="165" y="105"/>
                  <a:pt x="210" y="105"/>
                </a:cubicBezTo>
                <a:cubicBezTo>
                  <a:pt x="180" y="138"/>
                  <a:pt x="151" y="171"/>
                  <a:pt x="122" y="204"/>
                </a:cubicBezTo>
                <a:close/>
                <a:moveTo>
                  <a:pt x="162" y="96"/>
                </a:moveTo>
                <a:cubicBezTo>
                  <a:pt x="169" y="85"/>
                  <a:pt x="175" y="75"/>
                  <a:pt x="182" y="64"/>
                </a:cubicBezTo>
                <a:cubicBezTo>
                  <a:pt x="191" y="75"/>
                  <a:pt x="200" y="85"/>
                  <a:pt x="210" y="96"/>
                </a:cubicBezTo>
                <a:cubicBezTo>
                  <a:pt x="194" y="96"/>
                  <a:pt x="178" y="96"/>
                  <a:pt x="162" y="96"/>
                </a:cubicBez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21" name="Subtitle 2"/>
          <p:cNvSpPr txBox="1"/>
          <p:nvPr/>
        </p:nvSpPr>
        <p:spPr>
          <a:xfrm>
            <a:off x="1981467" y="4981867"/>
            <a:ext cx="1669055" cy="104965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en-US" altLang="zh-CN" sz="1200" dirty="0" err="1">
                <a:solidFill>
                  <a:schemeClr val="tx1">
                    <a:lumMod val="75000"/>
                    <a:lumOff val="25000"/>
                  </a:schemeClr>
                </a:solidFill>
                <a:latin typeface="+mn-ea"/>
              </a:rPr>
              <a:t>提供POS</a:t>
            </a:r>
            <a:r>
              <a:rPr lang="zh-CN" altLang="en-US" sz="1200" dirty="0">
                <a:solidFill>
                  <a:schemeClr val="tx1">
                    <a:lumMod val="75000"/>
                    <a:lumOff val="25000"/>
                  </a:schemeClr>
                </a:solidFill>
                <a:latin typeface="+mn-ea"/>
              </a:rPr>
              <a:t>、扫码、刷脸、统一收银台等</a:t>
            </a:r>
            <a:r>
              <a:rPr lang="en-US" altLang="zh-CN" sz="1200" dirty="0" err="1">
                <a:solidFill>
                  <a:schemeClr val="tx1">
                    <a:lumMod val="75000"/>
                    <a:lumOff val="25000"/>
                  </a:schemeClr>
                </a:solidFill>
                <a:latin typeface="+mn-ea"/>
              </a:rPr>
              <a:t>多样的支付产品形态</a:t>
            </a:r>
            <a:r>
              <a:rPr lang="zh-CN" altLang="en-US" sz="1200" dirty="0">
                <a:solidFill>
                  <a:schemeClr val="tx1">
                    <a:lumMod val="75000"/>
                    <a:lumOff val="25000"/>
                  </a:schemeClr>
                </a:solidFill>
                <a:latin typeface="+mn-ea"/>
              </a:rPr>
              <a:t>，应对各类付款场景。</a:t>
            </a:r>
            <a:endParaRPr lang="en-US" sz="1200" dirty="0">
              <a:solidFill>
                <a:schemeClr val="tx1">
                  <a:lumMod val="75000"/>
                  <a:lumOff val="25000"/>
                </a:schemeClr>
              </a:solidFill>
              <a:latin typeface="+mn-ea"/>
            </a:endParaRPr>
          </a:p>
        </p:txBody>
      </p:sp>
      <p:sp>
        <p:nvSpPr>
          <p:cNvPr id="22" name="TextBox 29"/>
          <p:cNvSpPr txBox="1"/>
          <p:nvPr/>
        </p:nvSpPr>
        <p:spPr>
          <a:xfrm>
            <a:off x="2146582" y="4514844"/>
            <a:ext cx="1338828" cy="369332"/>
          </a:xfrm>
          <a:prstGeom prst="rect">
            <a:avLst/>
          </a:prstGeom>
          <a:noFill/>
        </p:spPr>
        <p:txBody>
          <a:bodyPr wrap="none" rtlCol="0">
            <a:spAutoFit/>
          </a:bodyPr>
          <a:lstStyle/>
          <a:p>
            <a:pPr algn="ctr"/>
            <a:r>
              <a:rPr lang="en-US" dirty="0" err="1">
                <a:latin typeface="+mn-ea"/>
              </a:rPr>
              <a:t>全渠道支付</a:t>
            </a:r>
            <a:endParaRPr lang="en-US" dirty="0">
              <a:latin typeface="+mn-ea"/>
            </a:endParaRPr>
          </a:p>
        </p:txBody>
      </p:sp>
      <p:sp>
        <p:nvSpPr>
          <p:cNvPr id="23" name="Subtitle 2"/>
          <p:cNvSpPr txBox="1"/>
          <p:nvPr/>
        </p:nvSpPr>
        <p:spPr>
          <a:xfrm>
            <a:off x="5116710" y="4981867"/>
            <a:ext cx="1669055" cy="6488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da-DK" sz="1200" dirty="0" err="1">
                <a:solidFill>
                  <a:schemeClr val="tx1">
                    <a:lumMod val="75000"/>
                    <a:lumOff val="25000"/>
                  </a:schemeClr>
                </a:solidFill>
                <a:latin typeface="+mn-ea"/>
              </a:rPr>
              <a:t>支持担保交易</a:t>
            </a:r>
            <a:r>
              <a:rPr lang="zh-CN" altLang="en-US" sz="1200" dirty="0">
                <a:solidFill>
                  <a:schemeClr val="tx1">
                    <a:lumMod val="75000"/>
                    <a:lumOff val="25000"/>
                  </a:schemeClr>
                </a:solidFill>
                <a:latin typeface="+mn-ea"/>
              </a:rPr>
              <a:t>、营销补贴发放、供应链采购等交易场景。</a:t>
            </a:r>
            <a:endParaRPr lang="da-DK" sz="1200" dirty="0">
              <a:solidFill>
                <a:schemeClr val="tx1">
                  <a:lumMod val="75000"/>
                  <a:lumOff val="25000"/>
                </a:schemeClr>
              </a:solidFill>
              <a:latin typeface="+mn-ea"/>
            </a:endParaRPr>
          </a:p>
        </p:txBody>
      </p:sp>
      <p:sp>
        <p:nvSpPr>
          <p:cNvPr id="24" name="TextBox 31"/>
          <p:cNvSpPr txBox="1"/>
          <p:nvPr/>
        </p:nvSpPr>
        <p:spPr>
          <a:xfrm>
            <a:off x="5271458" y="4542967"/>
            <a:ext cx="1338828" cy="369332"/>
          </a:xfrm>
          <a:prstGeom prst="rect">
            <a:avLst/>
          </a:prstGeom>
          <a:noFill/>
        </p:spPr>
        <p:txBody>
          <a:bodyPr wrap="none" rtlCol="0">
            <a:spAutoFit/>
          </a:bodyPr>
          <a:lstStyle/>
          <a:p>
            <a:pPr algn="ctr"/>
            <a:r>
              <a:rPr lang="en-US" dirty="0" err="1">
                <a:latin typeface="+mn-ea"/>
              </a:rPr>
              <a:t>多场景交易</a:t>
            </a:r>
            <a:endParaRPr lang="en-US" dirty="0">
              <a:latin typeface="+mn-ea"/>
            </a:endParaRPr>
          </a:p>
        </p:txBody>
      </p:sp>
      <p:sp>
        <p:nvSpPr>
          <p:cNvPr id="26" name="TextBox 33"/>
          <p:cNvSpPr txBox="1"/>
          <p:nvPr/>
        </p:nvSpPr>
        <p:spPr>
          <a:xfrm>
            <a:off x="8222773" y="4521213"/>
            <a:ext cx="1569660" cy="369332"/>
          </a:xfrm>
          <a:prstGeom prst="rect">
            <a:avLst/>
          </a:prstGeom>
          <a:noFill/>
        </p:spPr>
        <p:txBody>
          <a:bodyPr wrap="none" rtlCol="0">
            <a:spAutoFit/>
          </a:bodyPr>
          <a:lstStyle/>
          <a:p>
            <a:pPr algn="ctr"/>
            <a:r>
              <a:rPr lang="en-US" dirty="0" err="1">
                <a:latin typeface="+mn-ea"/>
              </a:rPr>
              <a:t>资金管理灵活</a:t>
            </a:r>
            <a:endParaRPr lang="en-US" dirty="0">
              <a:latin typeface="+mn-ea"/>
            </a:endParaRPr>
          </a:p>
        </p:txBody>
      </p:sp>
      <p:sp>
        <p:nvSpPr>
          <p:cNvPr id="27" name="Subtitle 2"/>
          <p:cNvSpPr txBox="1"/>
          <p:nvPr/>
        </p:nvSpPr>
        <p:spPr>
          <a:xfrm>
            <a:off x="8150112" y="4981867"/>
            <a:ext cx="1669055" cy="128983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1700"/>
              </a:lnSpc>
              <a:spcBef>
                <a:spcPts val="0"/>
              </a:spcBef>
              <a:buNone/>
            </a:pPr>
            <a:r>
              <a:rPr lang="da-DK" sz="1200" dirty="0" err="1">
                <a:solidFill>
                  <a:schemeClr val="tx1">
                    <a:lumMod val="75000"/>
                    <a:lumOff val="25000"/>
                  </a:schemeClr>
                </a:solidFill>
                <a:latin typeface="+mn-ea"/>
              </a:rPr>
              <a:t>提供通联管理</a:t>
            </a:r>
            <a:r>
              <a:rPr lang="zh-CN" altLang="en-US" sz="1200" dirty="0">
                <a:solidFill>
                  <a:schemeClr val="tx1">
                    <a:lumMod val="75000"/>
                    <a:lumOff val="25000"/>
                  </a:schemeClr>
                </a:solidFill>
                <a:latin typeface="+mn-ea"/>
              </a:rPr>
              <a:t>、银行管理等多种资金管理模式，为交易资金提供灵活的分账及管理能力。</a:t>
            </a:r>
            <a:endParaRPr lang="da-DK" sz="1200" dirty="0">
              <a:solidFill>
                <a:schemeClr val="tx1">
                  <a:lumMod val="75000"/>
                  <a:lumOff val="25000"/>
                </a:schemeClr>
              </a:solidFill>
              <a:latin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全渠道支付</a:t>
            </a:r>
            <a:endParaRPr lang="zh-CN" altLang="en-US" dirty="0"/>
          </a:p>
        </p:txBody>
      </p:sp>
      <p:sp>
        <p:nvSpPr>
          <p:cNvPr id="42" name="Rounded Rectangle 19"/>
          <p:cNvSpPr/>
          <p:nvPr/>
        </p:nvSpPr>
        <p:spPr>
          <a:xfrm>
            <a:off x="4484756" y="1302424"/>
            <a:ext cx="2445826" cy="2519560"/>
          </a:xfrm>
          <a:prstGeom prst="roundRect">
            <a:avLst>
              <a:gd name="adj" fmla="val 4886"/>
            </a:avLst>
          </a:prstGeom>
          <a:solidFill>
            <a:schemeClr val="bg1"/>
          </a:solidFill>
          <a:ln>
            <a:solidFill>
              <a:schemeClr val="accent2"/>
            </a:solidFill>
          </a:ln>
          <a:effectLst>
            <a:outerShdw blurRad="190500" dist="152400" dir="2700000" algn="tl" rotWithShape="0">
              <a:schemeClr val="accent2">
                <a:lumMod val="50000"/>
                <a:lumOff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Rounded Rectangle 20"/>
          <p:cNvSpPr/>
          <p:nvPr/>
        </p:nvSpPr>
        <p:spPr>
          <a:xfrm>
            <a:off x="4484756" y="4145648"/>
            <a:ext cx="2445826" cy="2330002"/>
          </a:xfrm>
          <a:prstGeom prst="roundRect">
            <a:avLst>
              <a:gd name="adj" fmla="val 4886"/>
            </a:avLst>
          </a:prstGeom>
          <a:solidFill>
            <a:schemeClr val="bg1"/>
          </a:solidFill>
          <a:ln>
            <a:solidFill>
              <a:schemeClr val="accent2"/>
            </a:solidFill>
          </a:ln>
          <a:effectLst>
            <a:outerShdw blurRad="190500" dist="152400" dir="2700000" algn="tl" rotWithShape="0">
              <a:schemeClr val="accent2">
                <a:lumMod val="50000"/>
                <a:lumOff val="50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11"/>
          <p:cNvSpPr>
            <a:spLocks noEditPoints="1"/>
          </p:cNvSpPr>
          <p:nvPr/>
        </p:nvSpPr>
        <p:spPr bwMode="auto">
          <a:xfrm>
            <a:off x="4734239" y="1420956"/>
            <a:ext cx="506392" cy="518272"/>
          </a:xfrm>
          <a:custGeom>
            <a:avLst/>
            <a:gdLst>
              <a:gd name="T0" fmla="*/ 158 w 170"/>
              <a:gd name="T1" fmla="*/ 112 h 174"/>
              <a:gd name="T2" fmla="*/ 161 w 170"/>
              <a:gd name="T3" fmla="*/ 93 h 174"/>
              <a:gd name="T4" fmla="*/ 141 w 170"/>
              <a:gd name="T5" fmla="*/ 47 h 174"/>
              <a:gd name="T6" fmla="*/ 121 w 170"/>
              <a:gd name="T7" fmla="*/ 32 h 174"/>
              <a:gd name="T8" fmla="*/ 119 w 170"/>
              <a:gd name="T9" fmla="*/ 38 h 174"/>
              <a:gd name="T10" fmla="*/ 119 w 170"/>
              <a:gd name="T11" fmla="*/ 38 h 174"/>
              <a:gd name="T12" fmla="*/ 120 w 170"/>
              <a:gd name="T13" fmla="*/ 38 h 174"/>
              <a:gd name="T14" fmla="*/ 154 w 170"/>
              <a:gd name="T15" fmla="*/ 93 h 174"/>
              <a:gd name="T16" fmla="*/ 152 w 170"/>
              <a:gd name="T17" fmla="*/ 110 h 174"/>
              <a:gd name="T18" fmla="*/ 149 w 170"/>
              <a:gd name="T19" fmla="*/ 110 h 174"/>
              <a:gd name="T20" fmla="*/ 127 w 170"/>
              <a:gd name="T21" fmla="*/ 131 h 174"/>
              <a:gd name="T22" fmla="*/ 149 w 170"/>
              <a:gd name="T23" fmla="*/ 152 h 174"/>
              <a:gd name="T24" fmla="*/ 170 w 170"/>
              <a:gd name="T25" fmla="*/ 131 h 174"/>
              <a:gd name="T26" fmla="*/ 158 w 170"/>
              <a:gd name="T27" fmla="*/ 112 h 174"/>
              <a:gd name="T28" fmla="*/ 149 w 170"/>
              <a:gd name="T29" fmla="*/ 146 h 174"/>
              <a:gd name="T30" fmla="*/ 133 w 170"/>
              <a:gd name="T31" fmla="*/ 131 h 174"/>
              <a:gd name="T32" fmla="*/ 149 w 170"/>
              <a:gd name="T33" fmla="*/ 117 h 174"/>
              <a:gd name="T34" fmla="*/ 164 w 170"/>
              <a:gd name="T35" fmla="*/ 131 h 174"/>
              <a:gd name="T36" fmla="*/ 149 w 170"/>
              <a:gd name="T37" fmla="*/ 146 h 174"/>
              <a:gd name="T38" fmla="*/ 119 w 170"/>
              <a:gd name="T39" fmla="*/ 156 h 174"/>
              <a:gd name="T40" fmla="*/ 118 w 170"/>
              <a:gd name="T41" fmla="*/ 156 h 174"/>
              <a:gd name="T42" fmla="*/ 53 w 170"/>
              <a:gd name="T43" fmla="*/ 155 h 174"/>
              <a:gd name="T44" fmla="*/ 40 w 170"/>
              <a:gd name="T45" fmla="*/ 144 h 174"/>
              <a:gd name="T46" fmla="*/ 42 w 170"/>
              <a:gd name="T47" fmla="*/ 141 h 174"/>
              <a:gd name="T48" fmla="*/ 36 w 170"/>
              <a:gd name="T49" fmla="*/ 112 h 174"/>
              <a:gd name="T50" fmla="*/ 7 w 170"/>
              <a:gd name="T51" fmla="*/ 118 h 174"/>
              <a:gd name="T52" fmla="*/ 12 w 170"/>
              <a:gd name="T53" fmla="*/ 148 h 174"/>
              <a:gd name="T54" fmla="*/ 35 w 170"/>
              <a:gd name="T55" fmla="*/ 148 h 174"/>
              <a:gd name="T56" fmla="*/ 50 w 170"/>
              <a:gd name="T57" fmla="*/ 161 h 174"/>
              <a:gd name="T58" fmla="*/ 99 w 170"/>
              <a:gd name="T59" fmla="*/ 169 h 174"/>
              <a:gd name="T60" fmla="*/ 122 w 170"/>
              <a:gd name="T61" fmla="*/ 161 h 174"/>
              <a:gd name="T62" fmla="*/ 119 w 170"/>
              <a:gd name="T63" fmla="*/ 156 h 174"/>
              <a:gd name="T64" fmla="*/ 37 w 170"/>
              <a:gd name="T65" fmla="*/ 138 h 174"/>
              <a:gd name="T66" fmla="*/ 16 w 170"/>
              <a:gd name="T67" fmla="*/ 142 h 174"/>
              <a:gd name="T68" fmla="*/ 12 w 170"/>
              <a:gd name="T69" fmla="*/ 122 h 174"/>
              <a:gd name="T70" fmla="*/ 33 w 170"/>
              <a:gd name="T71" fmla="*/ 117 h 174"/>
              <a:gd name="T72" fmla="*/ 37 w 170"/>
              <a:gd name="T73" fmla="*/ 138 h 174"/>
              <a:gd name="T74" fmla="*/ 20 w 170"/>
              <a:gd name="T75" fmla="*/ 95 h 174"/>
              <a:gd name="T76" fmla="*/ 20 w 170"/>
              <a:gd name="T77" fmla="*/ 95 h 174"/>
              <a:gd name="T78" fmla="*/ 20 w 170"/>
              <a:gd name="T79" fmla="*/ 93 h 174"/>
              <a:gd name="T80" fmla="*/ 52 w 170"/>
              <a:gd name="T81" fmla="*/ 37 h 174"/>
              <a:gd name="T82" fmla="*/ 68 w 170"/>
              <a:gd name="T83" fmla="*/ 32 h 174"/>
              <a:gd name="T84" fmla="*/ 70 w 170"/>
              <a:gd name="T85" fmla="*/ 35 h 174"/>
              <a:gd name="T86" fmla="*/ 98 w 170"/>
              <a:gd name="T87" fmla="*/ 44 h 174"/>
              <a:gd name="T88" fmla="*/ 107 w 170"/>
              <a:gd name="T89" fmla="*/ 15 h 174"/>
              <a:gd name="T90" fmla="*/ 78 w 170"/>
              <a:gd name="T91" fmla="*/ 6 h 174"/>
              <a:gd name="T92" fmla="*/ 67 w 170"/>
              <a:gd name="T93" fmla="*/ 25 h 174"/>
              <a:gd name="T94" fmla="*/ 49 w 170"/>
              <a:gd name="T95" fmla="*/ 32 h 174"/>
              <a:gd name="T96" fmla="*/ 17 w 170"/>
              <a:gd name="T97" fmla="*/ 71 h 174"/>
              <a:gd name="T98" fmla="*/ 13 w 170"/>
              <a:gd name="T99" fmla="*/ 95 h 174"/>
              <a:gd name="T100" fmla="*/ 20 w 170"/>
              <a:gd name="T101" fmla="*/ 95 h 174"/>
              <a:gd name="T102" fmla="*/ 81 w 170"/>
              <a:gd name="T103" fmla="*/ 11 h 174"/>
              <a:gd name="T104" fmla="*/ 102 w 170"/>
              <a:gd name="T105" fmla="*/ 18 h 174"/>
              <a:gd name="T106" fmla="*/ 96 w 170"/>
              <a:gd name="T107" fmla="*/ 38 h 174"/>
              <a:gd name="T108" fmla="*/ 75 w 170"/>
              <a:gd name="T109" fmla="*/ 32 h 174"/>
              <a:gd name="T110" fmla="*/ 81 w 170"/>
              <a:gd name="T111" fmla="*/ 1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0" h="174">
                <a:moveTo>
                  <a:pt x="158" y="112"/>
                </a:moveTo>
                <a:cubicBezTo>
                  <a:pt x="160" y="105"/>
                  <a:pt x="161" y="99"/>
                  <a:pt x="161" y="93"/>
                </a:cubicBezTo>
                <a:cubicBezTo>
                  <a:pt x="161" y="72"/>
                  <a:pt x="151" y="57"/>
                  <a:pt x="141" y="47"/>
                </a:cubicBezTo>
                <a:cubicBezTo>
                  <a:pt x="131" y="37"/>
                  <a:pt x="121" y="32"/>
                  <a:pt x="121" y="32"/>
                </a:cubicBezTo>
                <a:cubicBezTo>
                  <a:pt x="119" y="38"/>
                  <a:pt x="119" y="38"/>
                  <a:pt x="119" y="38"/>
                </a:cubicBezTo>
                <a:cubicBezTo>
                  <a:pt x="119" y="38"/>
                  <a:pt x="119" y="38"/>
                  <a:pt x="119" y="38"/>
                </a:cubicBezTo>
                <a:cubicBezTo>
                  <a:pt x="119" y="38"/>
                  <a:pt x="119" y="38"/>
                  <a:pt x="120" y="38"/>
                </a:cubicBezTo>
                <a:cubicBezTo>
                  <a:pt x="127" y="42"/>
                  <a:pt x="154" y="60"/>
                  <a:pt x="154" y="93"/>
                </a:cubicBezTo>
                <a:cubicBezTo>
                  <a:pt x="154" y="98"/>
                  <a:pt x="153" y="104"/>
                  <a:pt x="152" y="110"/>
                </a:cubicBezTo>
                <a:cubicBezTo>
                  <a:pt x="151" y="110"/>
                  <a:pt x="150" y="110"/>
                  <a:pt x="149" y="110"/>
                </a:cubicBezTo>
                <a:cubicBezTo>
                  <a:pt x="137" y="110"/>
                  <a:pt x="127" y="120"/>
                  <a:pt x="127" y="131"/>
                </a:cubicBezTo>
                <a:cubicBezTo>
                  <a:pt x="127" y="143"/>
                  <a:pt x="137" y="152"/>
                  <a:pt x="149" y="152"/>
                </a:cubicBezTo>
                <a:cubicBezTo>
                  <a:pt x="160" y="152"/>
                  <a:pt x="170" y="143"/>
                  <a:pt x="170" y="131"/>
                </a:cubicBezTo>
                <a:cubicBezTo>
                  <a:pt x="170" y="123"/>
                  <a:pt x="165" y="116"/>
                  <a:pt x="158" y="112"/>
                </a:cubicBezTo>
                <a:close/>
                <a:moveTo>
                  <a:pt x="149" y="146"/>
                </a:moveTo>
                <a:cubicBezTo>
                  <a:pt x="140" y="146"/>
                  <a:pt x="133" y="139"/>
                  <a:pt x="133" y="131"/>
                </a:cubicBezTo>
                <a:cubicBezTo>
                  <a:pt x="133" y="123"/>
                  <a:pt x="140" y="117"/>
                  <a:pt x="149" y="117"/>
                </a:cubicBezTo>
                <a:cubicBezTo>
                  <a:pt x="157" y="117"/>
                  <a:pt x="164" y="123"/>
                  <a:pt x="164" y="131"/>
                </a:cubicBezTo>
                <a:cubicBezTo>
                  <a:pt x="164" y="139"/>
                  <a:pt x="157" y="146"/>
                  <a:pt x="149" y="146"/>
                </a:cubicBezTo>
                <a:close/>
                <a:moveTo>
                  <a:pt x="119" y="156"/>
                </a:moveTo>
                <a:cubicBezTo>
                  <a:pt x="119" y="156"/>
                  <a:pt x="119" y="156"/>
                  <a:pt x="118" y="156"/>
                </a:cubicBezTo>
                <a:cubicBezTo>
                  <a:pt x="111" y="160"/>
                  <a:pt x="81" y="174"/>
                  <a:pt x="53" y="155"/>
                </a:cubicBezTo>
                <a:cubicBezTo>
                  <a:pt x="49" y="152"/>
                  <a:pt x="44" y="149"/>
                  <a:pt x="40" y="144"/>
                </a:cubicBezTo>
                <a:cubicBezTo>
                  <a:pt x="41" y="143"/>
                  <a:pt x="41" y="142"/>
                  <a:pt x="42" y="141"/>
                </a:cubicBezTo>
                <a:cubicBezTo>
                  <a:pt x="48" y="131"/>
                  <a:pt x="46" y="118"/>
                  <a:pt x="36" y="112"/>
                </a:cubicBezTo>
                <a:cubicBezTo>
                  <a:pt x="26" y="105"/>
                  <a:pt x="13" y="108"/>
                  <a:pt x="7" y="118"/>
                </a:cubicBezTo>
                <a:cubicBezTo>
                  <a:pt x="0" y="128"/>
                  <a:pt x="3" y="141"/>
                  <a:pt x="12" y="148"/>
                </a:cubicBezTo>
                <a:cubicBezTo>
                  <a:pt x="20" y="152"/>
                  <a:pt x="28" y="152"/>
                  <a:pt x="35" y="148"/>
                </a:cubicBezTo>
                <a:cubicBezTo>
                  <a:pt x="40" y="153"/>
                  <a:pt x="45" y="157"/>
                  <a:pt x="50" y="161"/>
                </a:cubicBezTo>
                <a:cubicBezTo>
                  <a:pt x="67" y="172"/>
                  <a:pt x="86" y="172"/>
                  <a:pt x="99" y="169"/>
                </a:cubicBezTo>
                <a:cubicBezTo>
                  <a:pt x="113" y="167"/>
                  <a:pt x="122" y="161"/>
                  <a:pt x="122" y="161"/>
                </a:cubicBezTo>
                <a:cubicBezTo>
                  <a:pt x="119" y="156"/>
                  <a:pt x="119" y="156"/>
                  <a:pt x="119" y="156"/>
                </a:cubicBezTo>
                <a:close/>
                <a:moveTo>
                  <a:pt x="37" y="138"/>
                </a:moveTo>
                <a:cubicBezTo>
                  <a:pt x="32" y="145"/>
                  <a:pt x="23" y="147"/>
                  <a:pt x="16" y="142"/>
                </a:cubicBezTo>
                <a:cubicBezTo>
                  <a:pt x="9" y="138"/>
                  <a:pt x="7" y="129"/>
                  <a:pt x="12" y="122"/>
                </a:cubicBezTo>
                <a:cubicBezTo>
                  <a:pt x="16" y="115"/>
                  <a:pt x="26" y="113"/>
                  <a:pt x="33" y="117"/>
                </a:cubicBezTo>
                <a:cubicBezTo>
                  <a:pt x="39" y="121"/>
                  <a:pt x="41" y="131"/>
                  <a:pt x="37" y="138"/>
                </a:cubicBezTo>
                <a:close/>
                <a:moveTo>
                  <a:pt x="20" y="95"/>
                </a:moveTo>
                <a:cubicBezTo>
                  <a:pt x="20" y="95"/>
                  <a:pt x="20" y="95"/>
                  <a:pt x="20" y="95"/>
                </a:cubicBezTo>
                <a:cubicBezTo>
                  <a:pt x="20" y="95"/>
                  <a:pt x="20" y="94"/>
                  <a:pt x="20" y="93"/>
                </a:cubicBezTo>
                <a:cubicBezTo>
                  <a:pt x="20" y="85"/>
                  <a:pt x="23" y="53"/>
                  <a:pt x="52" y="37"/>
                </a:cubicBezTo>
                <a:cubicBezTo>
                  <a:pt x="57" y="35"/>
                  <a:pt x="62" y="33"/>
                  <a:pt x="68" y="32"/>
                </a:cubicBezTo>
                <a:cubicBezTo>
                  <a:pt x="69" y="33"/>
                  <a:pt x="69" y="34"/>
                  <a:pt x="70" y="35"/>
                </a:cubicBezTo>
                <a:cubicBezTo>
                  <a:pt x="75" y="45"/>
                  <a:pt x="88" y="49"/>
                  <a:pt x="98" y="44"/>
                </a:cubicBezTo>
                <a:cubicBezTo>
                  <a:pt x="109" y="38"/>
                  <a:pt x="113" y="25"/>
                  <a:pt x="107" y="15"/>
                </a:cubicBezTo>
                <a:cubicBezTo>
                  <a:pt x="102" y="4"/>
                  <a:pt x="89" y="0"/>
                  <a:pt x="78" y="6"/>
                </a:cubicBezTo>
                <a:cubicBezTo>
                  <a:pt x="71" y="10"/>
                  <a:pt x="67" y="17"/>
                  <a:pt x="67" y="25"/>
                </a:cubicBezTo>
                <a:cubicBezTo>
                  <a:pt x="60" y="27"/>
                  <a:pt x="54" y="29"/>
                  <a:pt x="49" y="32"/>
                </a:cubicBezTo>
                <a:cubicBezTo>
                  <a:pt x="30" y="42"/>
                  <a:pt x="21" y="58"/>
                  <a:pt x="17" y="71"/>
                </a:cubicBezTo>
                <a:cubicBezTo>
                  <a:pt x="13" y="84"/>
                  <a:pt x="13" y="95"/>
                  <a:pt x="13" y="95"/>
                </a:cubicBezTo>
                <a:lnTo>
                  <a:pt x="20" y="95"/>
                </a:lnTo>
                <a:close/>
                <a:moveTo>
                  <a:pt x="81" y="11"/>
                </a:moveTo>
                <a:cubicBezTo>
                  <a:pt x="89" y="7"/>
                  <a:pt x="98" y="10"/>
                  <a:pt x="102" y="18"/>
                </a:cubicBezTo>
                <a:cubicBezTo>
                  <a:pt x="105" y="25"/>
                  <a:pt x="103" y="34"/>
                  <a:pt x="96" y="38"/>
                </a:cubicBezTo>
                <a:cubicBezTo>
                  <a:pt x="88" y="42"/>
                  <a:pt x="79" y="39"/>
                  <a:pt x="75" y="32"/>
                </a:cubicBezTo>
                <a:cubicBezTo>
                  <a:pt x="71" y="24"/>
                  <a:pt x="74" y="15"/>
                  <a:pt x="81" y="11"/>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5" name="Freeform 12"/>
          <p:cNvSpPr/>
          <p:nvPr/>
        </p:nvSpPr>
        <p:spPr bwMode="auto">
          <a:xfrm rot="10800000">
            <a:off x="4752059" y="3460855"/>
            <a:ext cx="240573" cy="92071"/>
          </a:xfrm>
          <a:custGeom>
            <a:avLst/>
            <a:gdLst>
              <a:gd name="T0" fmla="*/ 132 w 162"/>
              <a:gd name="T1" fmla="*/ 0 h 62"/>
              <a:gd name="T2" fmla="*/ 126 w 162"/>
              <a:gd name="T3" fmla="*/ 6 h 62"/>
              <a:gd name="T4" fmla="*/ 146 w 162"/>
              <a:gd name="T5" fmla="*/ 26 h 62"/>
              <a:gd name="T6" fmla="*/ 0 w 162"/>
              <a:gd name="T7" fmla="*/ 26 h 62"/>
              <a:gd name="T8" fmla="*/ 0 w 162"/>
              <a:gd name="T9" fmla="*/ 36 h 62"/>
              <a:gd name="T10" fmla="*/ 146 w 162"/>
              <a:gd name="T11" fmla="*/ 36 h 62"/>
              <a:gd name="T12" fmla="*/ 126 w 162"/>
              <a:gd name="T13" fmla="*/ 56 h 62"/>
              <a:gd name="T14" fmla="*/ 132 w 162"/>
              <a:gd name="T15" fmla="*/ 62 h 62"/>
              <a:gd name="T16" fmla="*/ 162 w 162"/>
              <a:gd name="T17" fmla="*/ 30 h 62"/>
              <a:gd name="T18" fmla="*/ 132 w 162"/>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62">
                <a:moveTo>
                  <a:pt x="132" y="0"/>
                </a:moveTo>
                <a:lnTo>
                  <a:pt x="126" y="6"/>
                </a:lnTo>
                <a:lnTo>
                  <a:pt x="146" y="26"/>
                </a:lnTo>
                <a:lnTo>
                  <a:pt x="0" y="26"/>
                </a:lnTo>
                <a:lnTo>
                  <a:pt x="0" y="36"/>
                </a:lnTo>
                <a:lnTo>
                  <a:pt x="146" y="36"/>
                </a:lnTo>
                <a:lnTo>
                  <a:pt x="126" y="56"/>
                </a:lnTo>
                <a:lnTo>
                  <a:pt x="132" y="62"/>
                </a:lnTo>
                <a:lnTo>
                  <a:pt x="162" y="30"/>
                </a:lnTo>
                <a:lnTo>
                  <a:pt x="13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6" name="Freeform 13"/>
          <p:cNvSpPr/>
          <p:nvPr/>
        </p:nvSpPr>
        <p:spPr bwMode="auto">
          <a:xfrm>
            <a:off x="4775820" y="4540337"/>
            <a:ext cx="476691" cy="408381"/>
          </a:xfrm>
          <a:custGeom>
            <a:avLst/>
            <a:gdLst>
              <a:gd name="T0" fmla="*/ 154 w 160"/>
              <a:gd name="T1" fmla="*/ 8 h 137"/>
              <a:gd name="T2" fmla="*/ 122 w 160"/>
              <a:gd name="T3" fmla="*/ 6 h 137"/>
              <a:gd name="T4" fmla="*/ 11 w 160"/>
              <a:gd name="T5" fmla="*/ 44 h 137"/>
              <a:gd name="T6" fmla="*/ 11 w 160"/>
              <a:gd name="T7" fmla="*/ 44 h 137"/>
              <a:gd name="T8" fmla="*/ 1 w 160"/>
              <a:gd name="T9" fmla="*/ 57 h 137"/>
              <a:gd name="T10" fmla="*/ 17 w 160"/>
              <a:gd name="T11" fmla="*/ 70 h 137"/>
              <a:gd name="T12" fmla="*/ 43 w 160"/>
              <a:gd name="T13" fmla="*/ 78 h 137"/>
              <a:gd name="T14" fmla="*/ 50 w 160"/>
              <a:gd name="T15" fmla="*/ 75 h 137"/>
              <a:gd name="T16" fmla="*/ 48 w 160"/>
              <a:gd name="T17" fmla="*/ 68 h 137"/>
              <a:gd name="T18" fmla="*/ 20 w 160"/>
              <a:gd name="T19" fmla="*/ 60 h 137"/>
              <a:gd name="T20" fmla="*/ 12 w 160"/>
              <a:gd name="T21" fmla="*/ 56 h 137"/>
              <a:gd name="T22" fmla="*/ 15 w 160"/>
              <a:gd name="T23" fmla="*/ 54 h 137"/>
              <a:gd name="T24" fmla="*/ 126 w 160"/>
              <a:gd name="T25" fmla="*/ 16 h 137"/>
              <a:gd name="T26" fmla="*/ 145 w 160"/>
              <a:gd name="T27" fmla="*/ 15 h 137"/>
              <a:gd name="T28" fmla="*/ 140 w 160"/>
              <a:gd name="T29" fmla="*/ 30 h 137"/>
              <a:gd name="T30" fmla="*/ 139 w 160"/>
              <a:gd name="T31" fmla="*/ 31 h 137"/>
              <a:gd name="T32" fmla="*/ 89 w 160"/>
              <a:gd name="T33" fmla="*/ 120 h 137"/>
              <a:gd name="T34" fmla="*/ 84 w 160"/>
              <a:gd name="T35" fmla="*/ 126 h 137"/>
              <a:gd name="T36" fmla="*/ 73 w 160"/>
              <a:gd name="T37" fmla="*/ 80 h 137"/>
              <a:gd name="T38" fmla="*/ 97 w 160"/>
              <a:gd name="T39" fmla="*/ 56 h 137"/>
              <a:gd name="T40" fmla="*/ 97 w 160"/>
              <a:gd name="T41" fmla="*/ 49 h 137"/>
              <a:gd name="T42" fmla="*/ 89 w 160"/>
              <a:gd name="T43" fmla="*/ 49 h 137"/>
              <a:gd name="T44" fmla="*/ 62 w 160"/>
              <a:gd name="T45" fmla="*/ 76 h 137"/>
              <a:gd name="T46" fmla="*/ 62 w 160"/>
              <a:gd name="T47" fmla="*/ 79 h 137"/>
              <a:gd name="T48" fmla="*/ 81 w 160"/>
              <a:gd name="T49" fmla="*/ 136 h 137"/>
              <a:gd name="T50" fmla="*/ 84 w 160"/>
              <a:gd name="T51" fmla="*/ 137 h 137"/>
              <a:gd name="T52" fmla="*/ 98 w 160"/>
              <a:gd name="T53" fmla="*/ 126 h 137"/>
              <a:gd name="T54" fmla="*/ 149 w 160"/>
              <a:gd name="T55" fmla="*/ 36 h 137"/>
              <a:gd name="T56" fmla="*/ 154 w 160"/>
              <a:gd name="T57" fmla="*/ 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0" h="137">
                <a:moveTo>
                  <a:pt x="154" y="8"/>
                </a:moveTo>
                <a:cubicBezTo>
                  <a:pt x="147" y="0"/>
                  <a:pt x="133" y="3"/>
                  <a:pt x="122" y="6"/>
                </a:cubicBezTo>
                <a:cubicBezTo>
                  <a:pt x="84" y="18"/>
                  <a:pt x="12" y="44"/>
                  <a:pt x="11" y="44"/>
                </a:cubicBezTo>
                <a:cubicBezTo>
                  <a:pt x="11" y="44"/>
                  <a:pt x="11" y="44"/>
                  <a:pt x="11" y="44"/>
                </a:cubicBezTo>
                <a:cubicBezTo>
                  <a:pt x="9" y="45"/>
                  <a:pt x="0" y="50"/>
                  <a:pt x="1" y="57"/>
                </a:cubicBezTo>
                <a:cubicBezTo>
                  <a:pt x="1" y="65"/>
                  <a:pt x="10" y="68"/>
                  <a:pt x="17" y="70"/>
                </a:cubicBezTo>
                <a:cubicBezTo>
                  <a:pt x="40" y="76"/>
                  <a:pt x="43" y="78"/>
                  <a:pt x="43" y="78"/>
                </a:cubicBezTo>
                <a:cubicBezTo>
                  <a:pt x="46" y="79"/>
                  <a:pt x="49" y="78"/>
                  <a:pt x="50" y="75"/>
                </a:cubicBezTo>
                <a:cubicBezTo>
                  <a:pt x="52" y="72"/>
                  <a:pt x="50" y="69"/>
                  <a:pt x="48" y="68"/>
                </a:cubicBezTo>
                <a:cubicBezTo>
                  <a:pt x="47" y="67"/>
                  <a:pt x="43" y="66"/>
                  <a:pt x="20" y="60"/>
                </a:cubicBezTo>
                <a:cubicBezTo>
                  <a:pt x="15" y="58"/>
                  <a:pt x="13" y="57"/>
                  <a:pt x="12" y="56"/>
                </a:cubicBezTo>
                <a:cubicBezTo>
                  <a:pt x="13" y="56"/>
                  <a:pt x="14" y="55"/>
                  <a:pt x="15" y="54"/>
                </a:cubicBezTo>
                <a:cubicBezTo>
                  <a:pt x="20" y="53"/>
                  <a:pt x="88" y="28"/>
                  <a:pt x="126" y="16"/>
                </a:cubicBezTo>
                <a:cubicBezTo>
                  <a:pt x="142" y="11"/>
                  <a:pt x="145" y="15"/>
                  <a:pt x="145" y="15"/>
                </a:cubicBezTo>
                <a:cubicBezTo>
                  <a:pt x="146" y="16"/>
                  <a:pt x="144" y="24"/>
                  <a:pt x="140" y="30"/>
                </a:cubicBezTo>
                <a:cubicBezTo>
                  <a:pt x="139" y="31"/>
                  <a:pt x="139" y="31"/>
                  <a:pt x="139" y="31"/>
                </a:cubicBezTo>
                <a:cubicBezTo>
                  <a:pt x="139" y="31"/>
                  <a:pt x="111" y="88"/>
                  <a:pt x="89" y="120"/>
                </a:cubicBezTo>
                <a:cubicBezTo>
                  <a:pt x="86" y="125"/>
                  <a:pt x="84" y="126"/>
                  <a:pt x="84" y="126"/>
                </a:cubicBezTo>
                <a:cubicBezTo>
                  <a:pt x="79" y="124"/>
                  <a:pt x="75" y="103"/>
                  <a:pt x="73" y="80"/>
                </a:cubicBezTo>
                <a:cubicBezTo>
                  <a:pt x="97" y="56"/>
                  <a:pt x="97" y="56"/>
                  <a:pt x="97" y="56"/>
                </a:cubicBezTo>
                <a:cubicBezTo>
                  <a:pt x="99" y="54"/>
                  <a:pt x="99" y="51"/>
                  <a:pt x="97" y="49"/>
                </a:cubicBezTo>
                <a:cubicBezTo>
                  <a:pt x="95" y="47"/>
                  <a:pt x="92" y="47"/>
                  <a:pt x="89" y="49"/>
                </a:cubicBezTo>
                <a:cubicBezTo>
                  <a:pt x="62" y="76"/>
                  <a:pt x="62" y="76"/>
                  <a:pt x="62" y="76"/>
                </a:cubicBezTo>
                <a:cubicBezTo>
                  <a:pt x="62" y="79"/>
                  <a:pt x="62" y="79"/>
                  <a:pt x="62" y="79"/>
                </a:cubicBezTo>
                <a:cubicBezTo>
                  <a:pt x="63" y="95"/>
                  <a:pt x="66" y="132"/>
                  <a:pt x="81" y="136"/>
                </a:cubicBezTo>
                <a:cubicBezTo>
                  <a:pt x="82" y="137"/>
                  <a:pt x="83" y="137"/>
                  <a:pt x="84" y="137"/>
                </a:cubicBezTo>
                <a:cubicBezTo>
                  <a:pt x="89" y="137"/>
                  <a:pt x="93" y="133"/>
                  <a:pt x="98" y="126"/>
                </a:cubicBezTo>
                <a:cubicBezTo>
                  <a:pt x="119" y="95"/>
                  <a:pt x="147" y="40"/>
                  <a:pt x="149" y="36"/>
                </a:cubicBezTo>
                <a:cubicBezTo>
                  <a:pt x="151" y="32"/>
                  <a:pt x="160" y="17"/>
                  <a:pt x="154" y="8"/>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7" name="Freeform 14"/>
          <p:cNvSpPr/>
          <p:nvPr/>
        </p:nvSpPr>
        <p:spPr bwMode="auto">
          <a:xfrm rot="10800000">
            <a:off x="4752059" y="6176183"/>
            <a:ext cx="240573" cy="92071"/>
          </a:xfrm>
          <a:custGeom>
            <a:avLst/>
            <a:gdLst>
              <a:gd name="T0" fmla="*/ 132 w 162"/>
              <a:gd name="T1" fmla="*/ 0 h 62"/>
              <a:gd name="T2" fmla="*/ 126 w 162"/>
              <a:gd name="T3" fmla="*/ 6 h 62"/>
              <a:gd name="T4" fmla="*/ 146 w 162"/>
              <a:gd name="T5" fmla="*/ 28 h 62"/>
              <a:gd name="T6" fmla="*/ 0 w 162"/>
              <a:gd name="T7" fmla="*/ 28 h 62"/>
              <a:gd name="T8" fmla="*/ 0 w 162"/>
              <a:gd name="T9" fmla="*/ 36 h 62"/>
              <a:gd name="T10" fmla="*/ 146 w 162"/>
              <a:gd name="T11" fmla="*/ 36 h 62"/>
              <a:gd name="T12" fmla="*/ 126 w 162"/>
              <a:gd name="T13" fmla="*/ 56 h 62"/>
              <a:gd name="T14" fmla="*/ 132 w 162"/>
              <a:gd name="T15" fmla="*/ 62 h 62"/>
              <a:gd name="T16" fmla="*/ 162 w 162"/>
              <a:gd name="T17" fmla="*/ 32 h 62"/>
              <a:gd name="T18" fmla="*/ 132 w 162"/>
              <a:gd name="T19"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62">
                <a:moveTo>
                  <a:pt x="132" y="0"/>
                </a:moveTo>
                <a:lnTo>
                  <a:pt x="126" y="6"/>
                </a:lnTo>
                <a:lnTo>
                  <a:pt x="146" y="28"/>
                </a:lnTo>
                <a:lnTo>
                  <a:pt x="0" y="28"/>
                </a:lnTo>
                <a:lnTo>
                  <a:pt x="0" y="36"/>
                </a:lnTo>
                <a:lnTo>
                  <a:pt x="146" y="36"/>
                </a:lnTo>
                <a:lnTo>
                  <a:pt x="126" y="56"/>
                </a:lnTo>
                <a:lnTo>
                  <a:pt x="132" y="62"/>
                </a:lnTo>
                <a:lnTo>
                  <a:pt x="162" y="32"/>
                </a:lnTo>
                <a:lnTo>
                  <a:pt x="13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8" name="Subtitle 2"/>
          <p:cNvSpPr txBox="1"/>
          <p:nvPr/>
        </p:nvSpPr>
        <p:spPr>
          <a:xfrm>
            <a:off x="4595274" y="2347890"/>
            <a:ext cx="2224790" cy="8302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US" sz="1000" dirty="0" err="1">
                <a:solidFill>
                  <a:schemeClr val="tx1">
                    <a:lumMod val="75000"/>
                    <a:lumOff val="25000"/>
                  </a:schemeClr>
                </a:solidFill>
                <a:latin typeface="微软雅黑 Light" panose="020B0502040204020203" pitchFamily="34" charset="-122"/>
                <a:ea typeface="微软雅黑 Light" panose="020B0502040204020203" pitchFamily="34" charset="-122"/>
              </a:rPr>
              <a:t>提供POS</a:t>
            </a:r>
            <a:r>
              <a:rPr lang="zh-CN" altLang="en-US" sz="1000" dirty="0">
                <a:solidFill>
                  <a:schemeClr val="tx1">
                    <a:lumMod val="75000"/>
                    <a:lumOff val="25000"/>
                  </a:schemeClr>
                </a:solidFill>
                <a:latin typeface="微软雅黑 Light" panose="020B0502040204020203" pitchFamily="34" charset="-122"/>
                <a:ea typeface="微软雅黑 Light" panose="020B0502040204020203" pitchFamily="34" charset="-122"/>
              </a:rPr>
              <a:t>、扫码、刷脸、统一收银台等</a:t>
            </a:r>
            <a:r>
              <a:rPr lang="en-US" sz="1000" dirty="0" err="1">
                <a:solidFill>
                  <a:schemeClr val="tx1">
                    <a:lumMod val="75000"/>
                    <a:lumOff val="25000"/>
                  </a:schemeClr>
                </a:solidFill>
                <a:latin typeface="微软雅黑 Light" panose="020B0502040204020203" pitchFamily="34" charset="-122"/>
                <a:ea typeface="微软雅黑 Light" panose="020B0502040204020203" pitchFamily="34" charset="-122"/>
              </a:rPr>
              <a:t>多样的支付产品形态</a:t>
            </a:r>
            <a:r>
              <a:rPr lang="zh-CN" altLang="en-US" sz="1000" dirty="0">
                <a:solidFill>
                  <a:schemeClr val="tx1">
                    <a:lumMod val="75000"/>
                    <a:lumOff val="25000"/>
                  </a:schemeClr>
                </a:solidFill>
                <a:latin typeface="微软雅黑 Light" panose="020B0502040204020203" pitchFamily="34" charset="-122"/>
                <a:ea typeface="微软雅黑 Light" panose="020B0502040204020203" pitchFamily="34" charset="-122"/>
              </a:rPr>
              <a:t>，应对各类付款场景。</a:t>
            </a:r>
            <a:endParaRPr lang="en-US" sz="1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49" name="TextBox 29"/>
          <p:cNvSpPr txBox="1"/>
          <p:nvPr/>
        </p:nvSpPr>
        <p:spPr>
          <a:xfrm>
            <a:off x="4595274" y="2049702"/>
            <a:ext cx="954107" cy="32316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付款场景</a:t>
            </a:r>
            <a:endParaRPr lang="en-US" sz="1500" b="1" dirty="0">
              <a:latin typeface="微软雅黑" panose="020B0503020204020204" pitchFamily="34" charset="-122"/>
              <a:ea typeface="微软雅黑" panose="020B0503020204020204" pitchFamily="34" charset="-122"/>
            </a:endParaRPr>
          </a:p>
        </p:txBody>
      </p:sp>
      <p:sp>
        <p:nvSpPr>
          <p:cNvPr id="50" name="Subtitle 2"/>
          <p:cNvSpPr txBox="1"/>
          <p:nvPr/>
        </p:nvSpPr>
        <p:spPr>
          <a:xfrm>
            <a:off x="4595274" y="5379345"/>
            <a:ext cx="2224790" cy="83021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US" sz="1000" dirty="0" err="1">
                <a:solidFill>
                  <a:schemeClr val="tx1">
                    <a:lumMod val="75000"/>
                    <a:lumOff val="25000"/>
                  </a:schemeClr>
                </a:solidFill>
                <a:latin typeface="微软雅黑 Light" panose="020B0502040204020203" pitchFamily="34" charset="-122"/>
                <a:ea typeface="微软雅黑 Light" panose="020B0502040204020203" pitchFamily="34" charset="-122"/>
              </a:rPr>
              <a:t>多支付渠道能力的整合</a:t>
            </a:r>
            <a:r>
              <a:rPr lang="zh-CN" altLang="en-US" sz="1000" dirty="0">
                <a:solidFill>
                  <a:schemeClr val="tx1">
                    <a:lumMod val="75000"/>
                    <a:lumOff val="25000"/>
                  </a:schemeClr>
                </a:solidFill>
                <a:latin typeface="微软雅黑 Light" panose="020B0502040204020203" pitchFamily="34" charset="-122"/>
                <a:ea typeface="微软雅黑 Light" panose="020B0502040204020203" pitchFamily="34" charset="-122"/>
              </a:rPr>
              <a:t>，除银网联的渠道外，还整合了直连能力：银企直联、</a:t>
            </a:r>
            <a:r>
              <a:rPr lang="en-US" altLang="zh-CN" sz="1000" dirty="0">
                <a:solidFill>
                  <a:schemeClr val="tx1">
                    <a:lumMod val="75000"/>
                    <a:lumOff val="25000"/>
                  </a:schemeClr>
                </a:solidFill>
                <a:latin typeface="微软雅黑 Light" panose="020B0502040204020203" pitchFamily="34" charset="-122"/>
                <a:ea typeface="微软雅黑 Light" panose="020B0502040204020203" pitchFamily="34" charset="-122"/>
              </a:rPr>
              <a:t>AT</a:t>
            </a:r>
            <a:r>
              <a:rPr lang="zh-CN" altLang="en-US" sz="1000" dirty="0">
                <a:solidFill>
                  <a:schemeClr val="tx1">
                    <a:lumMod val="75000"/>
                    <a:lumOff val="25000"/>
                  </a:schemeClr>
                </a:solidFill>
                <a:latin typeface="微软雅黑 Light" panose="020B0502040204020203" pitchFamily="34" charset="-122"/>
                <a:ea typeface="微软雅黑 Light" panose="020B0502040204020203" pitchFamily="34" charset="-122"/>
              </a:rPr>
              <a:t>直连。</a:t>
            </a:r>
            <a:endParaRPr lang="en-US" altLang="zh-CN" sz="1000" dirty="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51" name="TextBox 31"/>
          <p:cNvSpPr txBox="1"/>
          <p:nvPr/>
        </p:nvSpPr>
        <p:spPr>
          <a:xfrm>
            <a:off x="4595274" y="5081157"/>
            <a:ext cx="954107" cy="32316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支付渠道</a:t>
            </a:r>
            <a:endParaRPr lang="en-US" sz="1500" b="1" dirty="0">
              <a:latin typeface="微软雅黑" panose="020B0503020204020204" pitchFamily="34" charset="-122"/>
              <a:ea typeface="微软雅黑" panose="020B0503020204020204" pitchFamily="34" charset="-122"/>
            </a:endParaRPr>
          </a:p>
        </p:txBody>
      </p:sp>
      <p:sp>
        <p:nvSpPr>
          <p:cNvPr id="52" name="文本框 51"/>
          <p:cNvSpPr txBox="1"/>
          <p:nvPr/>
        </p:nvSpPr>
        <p:spPr>
          <a:xfrm>
            <a:off x="419361" y="2170195"/>
            <a:ext cx="901065" cy="276860"/>
          </a:xfrm>
          <a:prstGeom prst="rect">
            <a:avLst/>
          </a:prstGeom>
          <a:noFill/>
        </p:spPr>
        <p:txBody>
          <a:bodyPr wrap="square" rtlCol="0">
            <a:spAutoFit/>
          </a:bodyPr>
          <a:lstStyle/>
          <a:p>
            <a:pPr algn="ct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POS</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支付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1282990" y="2170195"/>
            <a:ext cx="871220" cy="27686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扫码支付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2152289" y="2169560"/>
            <a:ext cx="965200" cy="277495"/>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公众号</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/H5</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3039542" y="2171465"/>
            <a:ext cx="1143635" cy="275590"/>
          </a:xfrm>
          <a:prstGeom prst="rect">
            <a:avLst/>
          </a:prstGeom>
          <a:noFill/>
        </p:spPr>
        <p:txBody>
          <a:bodyPr wrap="square" rtlCol="0">
            <a:spAutoFit/>
          </a:bodyPr>
          <a:lstStyle/>
          <a:p>
            <a:pPr algn="ct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APP/</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小程序</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1160605" y="3368635"/>
            <a:ext cx="1144270" cy="27559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网银</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协议</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7" name="文本框 56"/>
          <p:cNvSpPr txBox="1"/>
          <p:nvPr/>
        </p:nvSpPr>
        <p:spPr>
          <a:xfrm>
            <a:off x="2140249" y="3368635"/>
            <a:ext cx="965200" cy="27559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统一收银台</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305260" y="3368635"/>
            <a:ext cx="1144270" cy="275590"/>
          </a:xfrm>
          <a:prstGeom prst="rect">
            <a:avLst/>
          </a:prstGeom>
          <a:noFill/>
        </p:spPr>
        <p:txBody>
          <a:bodyPr wrap="square" rtlCol="0">
            <a:spAutoFit/>
          </a:bodyPr>
          <a:lstStyle/>
          <a:p>
            <a:pPr algn="ct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刷脸支付</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pic>
        <p:nvPicPr>
          <p:cNvPr id="59" name="图片 5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7298" y="4523804"/>
            <a:ext cx="1334930" cy="459105"/>
          </a:xfrm>
          <a:prstGeom prst="rect">
            <a:avLst/>
          </a:prstGeom>
        </p:spPr>
      </p:pic>
      <p:pic>
        <p:nvPicPr>
          <p:cNvPr id="60" name="图片 5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8086" y="4400195"/>
            <a:ext cx="647704" cy="644525"/>
          </a:xfrm>
          <a:prstGeom prst="rect">
            <a:avLst/>
          </a:prstGeom>
        </p:spPr>
      </p:pic>
      <p:sp>
        <p:nvSpPr>
          <p:cNvPr id="61" name="文本框 60"/>
          <p:cNvSpPr txBox="1"/>
          <p:nvPr/>
        </p:nvSpPr>
        <p:spPr>
          <a:xfrm>
            <a:off x="2818153" y="4529220"/>
            <a:ext cx="1111676" cy="369332"/>
          </a:xfrm>
          <a:prstGeom prst="rect">
            <a:avLst/>
          </a:prstGeom>
          <a:noFill/>
        </p:spPr>
        <p:txBody>
          <a:bodyPr wrap="square" rtlCol="0">
            <a:spAutoFit/>
          </a:bodyPr>
          <a:lstStyle/>
          <a:p>
            <a:r>
              <a:rPr lang="zh-CN" altLang="en-US" b="1" dirty="0">
                <a:ln>
                  <a:noFill/>
                </a:ln>
                <a:latin typeface="微软雅黑" panose="020B0503020204020204" pitchFamily="34" charset="-122"/>
                <a:ea typeface="微软雅黑" panose="020B0503020204020204" pitchFamily="34" charset="-122"/>
              </a:rPr>
              <a:t>微信支付</a:t>
            </a:r>
            <a:endParaRPr lang="zh-CN" altLang="en-US" b="1" dirty="0">
              <a:ln>
                <a:noFill/>
              </a:ln>
              <a:latin typeface="微软雅黑" panose="020B0503020204020204" pitchFamily="34" charset="-122"/>
              <a:ea typeface="微软雅黑" panose="020B0503020204020204" pitchFamily="34" charset="-122"/>
            </a:endParaRPr>
          </a:p>
        </p:txBody>
      </p:sp>
      <p:sp>
        <p:nvSpPr>
          <p:cNvPr id="62" name="文本框 61"/>
          <p:cNvSpPr txBox="1"/>
          <p:nvPr/>
        </p:nvSpPr>
        <p:spPr>
          <a:xfrm>
            <a:off x="1050967" y="6106317"/>
            <a:ext cx="1160791" cy="369332"/>
          </a:xfrm>
          <a:prstGeom prst="rect">
            <a:avLst/>
          </a:prstGeom>
          <a:noFill/>
        </p:spPr>
        <p:txBody>
          <a:bodyPr wrap="square" rtlCol="0">
            <a:spAutoFit/>
          </a:bodyPr>
          <a:lstStyle/>
          <a:p>
            <a:r>
              <a:rPr lang="zh-CN" altLang="en-US" b="1" dirty="0">
                <a:latin typeface="微软雅黑" panose="020B0503020204020204" pitchFamily="34" charset="-122"/>
                <a:ea typeface="微软雅黑" panose="020B0503020204020204" pitchFamily="34" charset="-122"/>
              </a:rPr>
              <a:t>银企直联</a:t>
            </a:r>
            <a:endParaRPr lang="zh-CN" altLang="en-US" b="1" dirty="0">
              <a:latin typeface="微软雅黑" panose="020B0503020204020204" pitchFamily="34" charset="-122"/>
              <a:ea typeface="微软雅黑" panose="020B0503020204020204" pitchFamily="34" charset="-122"/>
            </a:endParaRPr>
          </a:p>
        </p:txBody>
      </p:sp>
      <p:pic>
        <p:nvPicPr>
          <p:cNvPr id="63" name="图片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859" y="5958619"/>
            <a:ext cx="564808" cy="620204"/>
          </a:xfrm>
          <a:prstGeom prst="rect">
            <a:avLst/>
          </a:prstGeom>
        </p:spPr>
      </p:pic>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07930" y="5341272"/>
            <a:ext cx="468492" cy="468492"/>
          </a:xfrm>
          <a:prstGeom prst="rect">
            <a:avLst/>
          </a:prstGeom>
        </p:spPr>
      </p:pic>
      <p:sp>
        <p:nvSpPr>
          <p:cNvPr id="65" name="文本框 64"/>
          <p:cNvSpPr txBox="1"/>
          <p:nvPr/>
        </p:nvSpPr>
        <p:spPr>
          <a:xfrm>
            <a:off x="2818154" y="5390317"/>
            <a:ext cx="1365024" cy="369332"/>
          </a:xfrm>
          <a:prstGeom prst="rect">
            <a:avLst/>
          </a:prstGeom>
          <a:noFill/>
        </p:spPr>
        <p:txBody>
          <a:bodyPr wrap="square" rtlCol="0">
            <a:spAutoFit/>
          </a:bodyPr>
          <a:lstStyle/>
          <a:p>
            <a:r>
              <a:rPr lang="zh-CN" altLang="en-US" sz="1800" b="1" dirty="0">
                <a:ln>
                  <a:noFill/>
                </a:ln>
                <a:latin typeface="微软雅黑" panose="020B0503020204020204" pitchFamily="34" charset="-122"/>
                <a:ea typeface="微软雅黑" panose="020B0503020204020204" pitchFamily="34" charset="-122"/>
              </a:rPr>
              <a:t>数字人民币</a:t>
            </a:r>
            <a:endParaRPr lang="zh-CN" altLang="en-US" sz="1700" b="1" dirty="0">
              <a:latin typeface="微软雅黑" panose="020B0503020204020204" pitchFamily="34" charset="-122"/>
              <a:ea typeface="微软雅黑" panose="020B0503020204020204" pitchFamily="34" charset="-122"/>
            </a:endParaRPr>
          </a:p>
        </p:txBody>
      </p:sp>
      <p:sp>
        <p:nvSpPr>
          <p:cNvPr id="66" name="文本框 65"/>
          <p:cNvSpPr txBox="1"/>
          <p:nvPr/>
        </p:nvSpPr>
        <p:spPr>
          <a:xfrm>
            <a:off x="1050967" y="5393635"/>
            <a:ext cx="964983" cy="369332"/>
          </a:xfrm>
          <a:prstGeom prst="rect">
            <a:avLst/>
          </a:prstGeom>
          <a:noFill/>
        </p:spPr>
        <p:txBody>
          <a:bodyPr wrap="square" rtlCol="0">
            <a:spAutoFit/>
          </a:bodyPr>
          <a:lstStyle/>
          <a:p>
            <a:r>
              <a:rPr lang="zh-CN" altLang="en-US" b="1" i="0" u="none" strike="noStrike" dirty="0">
                <a:effectLst/>
                <a:latin typeface="微软雅黑" panose="020B0503020204020204" pitchFamily="34" charset="-122"/>
                <a:ea typeface="微软雅黑" panose="020B0503020204020204" pitchFamily="34" charset="-122"/>
              </a:rPr>
              <a:t>云闪付</a:t>
            </a:r>
            <a:endParaRPr lang="zh-CN" altLang="en-US" b="1" i="0" u="none" strike="noStrike" dirty="0">
              <a:effectLst/>
              <a:latin typeface="微软雅黑" panose="020B0503020204020204" pitchFamily="34" charset="-122"/>
              <a:ea typeface="微软雅黑" panose="020B0503020204020204" pitchFamily="34" charset="-122"/>
            </a:endParaRPr>
          </a:p>
        </p:txBody>
      </p:sp>
      <p:pic>
        <p:nvPicPr>
          <p:cNvPr id="67" name="图片 66" descr="图片包含 文本&#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516" y="5302785"/>
            <a:ext cx="485167" cy="485167"/>
          </a:xfrm>
          <a:prstGeom prst="rect">
            <a:avLst/>
          </a:prstGeom>
        </p:spPr>
      </p:pic>
      <p:pic>
        <p:nvPicPr>
          <p:cNvPr id="68" name="图片 6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7872" y="1537691"/>
            <a:ext cx="478637" cy="478637"/>
          </a:xfrm>
          <a:prstGeom prst="rect">
            <a:avLst/>
          </a:prstGeom>
        </p:spPr>
      </p:pic>
      <p:pic>
        <p:nvPicPr>
          <p:cNvPr id="69" name="图片 6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464622" y="1543677"/>
            <a:ext cx="480104" cy="480104"/>
          </a:xfrm>
          <a:prstGeom prst="rect">
            <a:avLst/>
          </a:prstGeom>
        </p:spPr>
      </p:pic>
      <p:pic>
        <p:nvPicPr>
          <p:cNvPr id="70" name="图片 6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54164" y="1514568"/>
            <a:ext cx="538321" cy="538321"/>
          </a:xfrm>
          <a:prstGeom prst="rect">
            <a:avLst/>
          </a:prstGeom>
        </p:spPr>
      </p:pic>
      <p:pic>
        <p:nvPicPr>
          <p:cNvPr id="71" name="图片 7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311993" y="1537691"/>
            <a:ext cx="538321" cy="538321"/>
          </a:xfrm>
          <a:prstGeom prst="rect">
            <a:avLst/>
          </a:prstGeom>
        </p:spPr>
      </p:pic>
      <p:pic>
        <p:nvPicPr>
          <p:cNvPr id="72" name="图片 7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321645" y="2683865"/>
            <a:ext cx="548034" cy="548034"/>
          </a:xfrm>
          <a:prstGeom prst="rect">
            <a:avLst/>
          </a:prstGeom>
        </p:spPr>
      </p:pic>
      <p:pic>
        <p:nvPicPr>
          <p:cNvPr id="73" name="图片 7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30656" y="2670439"/>
            <a:ext cx="548035" cy="548035"/>
          </a:xfrm>
          <a:prstGeom prst="rect">
            <a:avLst/>
          </a:prstGeom>
        </p:spPr>
      </p:pic>
      <p:pic>
        <p:nvPicPr>
          <p:cNvPr id="74" name="图片 73"/>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5836" y="2658903"/>
            <a:ext cx="548036" cy="548036"/>
          </a:xfrm>
          <a:prstGeom prst="rect">
            <a:avLst/>
          </a:prstGeom>
        </p:spPr>
      </p:pic>
      <p:sp>
        <p:nvSpPr>
          <p:cNvPr id="76" name="矩形: 圆角 119"/>
          <p:cNvSpPr/>
          <p:nvPr/>
        </p:nvSpPr>
        <p:spPr>
          <a:xfrm>
            <a:off x="7089401" y="1233460"/>
            <a:ext cx="4563013" cy="5515070"/>
          </a:xfrm>
          <a:prstGeom prst="roundRect">
            <a:avLst>
              <a:gd name="adj" fmla="val 6727"/>
            </a:avLst>
          </a:prstGeom>
          <a:solidFill>
            <a:srgbClr val="FCFCFC"/>
          </a:solidFill>
          <a:ln>
            <a:noFill/>
          </a:ln>
          <a:effectLst>
            <a:outerShdw blurRad="228600" dist="38100" dir="5400000" algn="tl" rotWithShape="0">
              <a:srgbClr val="0A67FE">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44000" tIns="504000" rIns="144000" bIns="0" rtlCol="0" anchor="t" anchorCtr="0"/>
          <a:lstStyle/>
          <a:p>
            <a:pPr>
              <a:lnSpc>
                <a:spcPct val="150000"/>
              </a:lnSpc>
            </a:pPr>
            <a:endParaRPr lang="en-US" altLang="zh-CN" sz="1100" dirty="0">
              <a:solidFill>
                <a:schemeClr val="tx1">
                  <a:lumMod val="90000"/>
                  <a:lumOff val="10000"/>
                </a:schemeClr>
              </a:solidFill>
              <a:latin typeface="微软雅黑" panose="020B0503020204020204" pitchFamily="34" charset="-122"/>
              <a:ea typeface="微软雅黑" panose="020B0503020204020204" pitchFamily="34" charset="-122"/>
            </a:endParaRPr>
          </a:p>
        </p:txBody>
      </p:sp>
      <p:pic>
        <p:nvPicPr>
          <p:cNvPr id="77" name="图片 76" descr="图标&#10;&#10;描述已自动生成"/>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7328118" y="5865194"/>
            <a:ext cx="338555" cy="338555"/>
          </a:xfrm>
          <a:prstGeom prst="rect">
            <a:avLst/>
          </a:prstGeom>
        </p:spPr>
      </p:pic>
      <p:pic>
        <p:nvPicPr>
          <p:cNvPr id="78" name="图片 77" descr="图片包含 文本&#10;&#10;描述已自动生成"/>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7295231" y="5353786"/>
            <a:ext cx="364235" cy="364235"/>
          </a:xfrm>
          <a:prstGeom prst="rect">
            <a:avLst/>
          </a:prstGeom>
        </p:spPr>
      </p:pic>
      <p:pic>
        <p:nvPicPr>
          <p:cNvPr id="79" name="图片 78"/>
          <p:cNvPicPr>
            <a:picLocks noChangeAspect="1"/>
          </p:cNvPicPr>
          <p:nvPr/>
        </p:nvPicPr>
        <p:blipFill>
          <a:blip r:embed="rId15"/>
          <a:stretch>
            <a:fillRect/>
          </a:stretch>
        </p:blipFill>
        <p:spPr>
          <a:xfrm>
            <a:off x="7293697" y="4302032"/>
            <a:ext cx="378848" cy="427575"/>
          </a:xfrm>
          <a:prstGeom prst="rect">
            <a:avLst/>
          </a:prstGeom>
        </p:spPr>
      </p:pic>
      <p:pic>
        <p:nvPicPr>
          <p:cNvPr id="80" name="图片 79"/>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7269716" y="4793828"/>
            <a:ext cx="427695" cy="425596"/>
          </a:xfrm>
          <a:prstGeom prst="rect">
            <a:avLst/>
          </a:prstGeom>
        </p:spPr>
      </p:pic>
      <p:sp>
        <p:nvSpPr>
          <p:cNvPr id="81" name="TextBox 19"/>
          <p:cNvSpPr txBox="1"/>
          <p:nvPr/>
        </p:nvSpPr>
        <p:spPr>
          <a:xfrm>
            <a:off x="7224552" y="3952497"/>
            <a:ext cx="1293944" cy="338554"/>
          </a:xfrm>
          <a:prstGeom prst="rect">
            <a:avLst/>
          </a:prstGeom>
          <a:noFill/>
        </p:spPr>
        <p:txBody>
          <a:bodyPr wrap="none" rtlCol="0">
            <a:spAutoFit/>
          </a:bodyPr>
          <a:lstStyle/>
          <a:p>
            <a:pPr marL="285750" indent="-285750">
              <a:buFont typeface="Wingdings" panose="05000000000000000000" pitchFamily="2" charset="2"/>
              <a:buChar char="l"/>
            </a:pPr>
            <a:r>
              <a:rPr lang="en-US" sz="1600" dirty="0" err="1">
                <a:latin typeface="+mn-ea"/>
              </a:rPr>
              <a:t>营销模型</a:t>
            </a:r>
            <a:endParaRPr lang="en-US" sz="1600" dirty="0">
              <a:latin typeface="+mn-ea"/>
            </a:endParaRPr>
          </a:p>
        </p:txBody>
      </p:sp>
      <p:sp>
        <p:nvSpPr>
          <p:cNvPr id="82" name="文本框 81"/>
          <p:cNvSpPr txBox="1"/>
          <p:nvPr/>
        </p:nvSpPr>
        <p:spPr>
          <a:xfrm>
            <a:off x="7808934" y="4361930"/>
            <a:ext cx="3723509" cy="307777"/>
          </a:xfrm>
          <a:prstGeom prst="rect">
            <a:avLst/>
          </a:prstGeom>
          <a:noFill/>
        </p:spPr>
        <p:txBody>
          <a:bodyPr wrap="square" rtlCol="0">
            <a:spAutoFit/>
          </a:bodyPr>
          <a:lstStyle/>
          <a:p>
            <a:r>
              <a:rPr kumimoji="1" lang="zh-CN" altLang="en-US" sz="1400" dirty="0"/>
              <a:t>打折 </a:t>
            </a:r>
            <a:r>
              <a:rPr kumimoji="1" lang="en-US" altLang="zh-CN" sz="1400" dirty="0"/>
              <a:t>|</a:t>
            </a:r>
            <a:r>
              <a:rPr kumimoji="1" lang="zh-CN" altLang="en-US" sz="1400" dirty="0"/>
              <a:t> 满减活动 </a:t>
            </a:r>
            <a:r>
              <a:rPr kumimoji="1" lang="en-US" altLang="zh-CN" sz="1400" dirty="0"/>
              <a:t>|</a:t>
            </a:r>
            <a:r>
              <a:rPr kumimoji="1" lang="zh-CN" altLang="en-US" sz="1400" dirty="0"/>
              <a:t> 满减券 </a:t>
            </a:r>
            <a:r>
              <a:rPr kumimoji="1" lang="en-US" altLang="zh-CN" sz="1400" dirty="0"/>
              <a:t>|</a:t>
            </a:r>
            <a:r>
              <a:rPr kumimoji="1" lang="zh-CN" altLang="en-US" sz="1400" dirty="0"/>
              <a:t> 金额券 </a:t>
            </a:r>
            <a:r>
              <a:rPr kumimoji="1" lang="en-US" altLang="zh-CN" sz="1400" dirty="0"/>
              <a:t>|</a:t>
            </a:r>
            <a:r>
              <a:rPr kumimoji="1" lang="zh-CN" altLang="en-US" sz="1400" dirty="0"/>
              <a:t> 计次券</a:t>
            </a:r>
            <a:endParaRPr kumimoji="1" lang="zh-CN" altLang="en-US" sz="1400" dirty="0"/>
          </a:p>
        </p:txBody>
      </p:sp>
      <p:sp>
        <p:nvSpPr>
          <p:cNvPr id="84" name="文本框 83"/>
          <p:cNvSpPr txBox="1"/>
          <p:nvPr/>
        </p:nvSpPr>
        <p:spPr>
          <a:xfrm>
            <a:off x="7819035" y="4869852"/>
            <a:ext cx="3833379" cy="307777"/>
          </a:xfrm>
          <a:prstGeom prst="rect">
            <a:avLst/>
          </a:prstGeom>
          <a:noFill/>
        </p:spPr>
        <p:txBody>
          <a:bodyPr wrap="square" rtlCol="0">
            <a:spAutoFit/>
          </a:bodyPr>
          <a:lstStyle/>
          <a:p>
            <a:r>
              <a:rPr kumimoji="1" lang="zh-CN" altLang="en-US" sz="1400" dirty="0"/>
              <a:t>打折 </a:t>
            </a:r>
            <a:r>
              <a:rPr kumimoji="1" lang="en-US" altLang="zh-CN" sz="1400" dirty="0"/>
              <a:t>|</a:t>
            </a:r>
            <a:r>
              <a:rPr kumimoji="1" lang="zh-CN" altLang="en-US" sz="1400" dirty="0"/>
              <a:t> 满减 </a:t>
            </a:r>
            <a:r>
              <a:rPr kumimoji="1" lang="en-US" altLang="zh-CN" sz="1400" dirty="0"/>
              <a:t>|</a:t>
            </a:r>
            <a:r>
              <a:rPr kumimoji="1" lang="zh-CN" altLang="en-US" sz="1400" dirty="0"/>
              <a:t> 随机立减活动 </a:t>
            </a:r>
            <a:r>
              <a:rPr kumimoji="1" lang="en-US" altLang="zh-CN" sz="1400" dirty="0"/>
              <a:t>|</a:t>
            </a:r>
            <a:r>
              <a:rPr kumimoji="1" lang="zh-CN" altLang="en-US" sz="1400" dirty="0"/>
              <a:t> 代金券（满减券）</a:t>
            </a:r>
            <a:endParaRPr kumimoji="1" lang="zh-CN" altLang="en-US" sz="1400" dirty="0"/>
          </a:p>
        </p:txBody>
      </p:sp>
      <p:sp>
        <p:nvSpPr>
          <p:cNvPr id="85" name="文本框 84"/>
          <p:cNvSpPr txBox="1"/>
          <p:nvPr/>
        </p:nvSpPr>
        <p:spPr>
          <a:xfrm>
            <a:off x="7808934" y="5374636"/>
            <a:ext cx="3752957" cy="307777"/>
          </a:xfrm>
          <a:prstGeom prst="rect">
            <a:avLst/>
          </a:prstGeom>
          <a:noFill/>
        </p:spPr>
        <p:txBody>
          <a:bodyPr wrap="square" rtlCol="0">
            <a:spAutoFit/>
          </a:bodyPr>
          <a:lstStyle/>
          <a:p>
            <a:r>
              <a:rPr kumimoji="1" lang="zh-CN" altLang="en-US" sz="1400" dirty="0"/>
              <a:t>打折券 </a:t>
            </a:r>
            <a:r>
              <a:rPr kumimoji="1" lang="en-US" altLang="zh-CN" sz="1400" dirty="0"/>
              <a:t>|</a:t>
            </a:r>
            <a:r>
              <a:rPr kumimoji="1" lang="zh-CN" altLang="en-US" sz="1400" dirty="0"/>
              <a:t> 满减券 </a:t>
            </a:r>
            <a:r>
              <a:rPr kumimoji="1" lang="en-US" altLang="zh-CN" sz="1400" dirty="0"/>
              <a:t>|</a:t>
            </a:r>
            <a:r>
              <a:rPr kumimoji="1" lang="zh-CN" altLang="en-US" sz="1400" dirty="0"/>
              <a:t> 金额券 </a:t>
            </a:r>
            <a:endParaRPr kumimoji="1" lang="zh-CN" altLang="en-US" sz="1400" dirty="0"/>
          </a:p>
        </p:txBody>
      </p:sp>
      <p:sp>
        <p:nvSpPr>
          <p:cNvPr id="86" name="文本框 85"/>
          <p:cNvSpPr txBox="1"/>
          <p:nvPr/>
        </p:nvSpPr>
        <p:spPr>
          <a:xfrm>
            <a:off x="7819035" y="5878974"/>
            <a:ext cx="3188638" cy="307777"/>
          </a:xfrm>
          <a:prstGeom prst="rect">
            <a:avLst/>
          </a:prstGeom>
          <a:noFill/>
        </p:spPr>
        <p:txBody>
          <a:bodyPr wrap="square" rtlCol="0">
            <a:spAutoFit/>
          </a:bodyPr>
          <a:lstStyle/>
          <a:p>
            <a:r>
              <a:rPr kumimoji="1" lang="zh-CN" altLang="en-US" sz="1400" dirty="0"/>
              <a:t>红包 </a:t>
            </a:r>
            <a:r>
              <a:rPr kumimoji="1" lang="en-US" altLang="zh-CN" sz="1400" dirty="0"/>
              <a:t>|</a:t>
            </a:r>
            <a:r>
              <a:rPr kumimoji="1" lang="zh-CN" altLang="en-US" sz="1400" dirty="0"/>
              <a:t> 金额券</a:t>
            </a:r>
            <a:endParaRPr kumimoji="1" lang="zh-CN" altLang="en-US" sz="1400" dirty="0"/>
          </a:p>
        </p:txBody>
      </p:sp>
      <p:sp>
        <p:nvSpPr>
          <p:cNvPr id="87" name="文本框 86"/>
          <p:cNvSpPr txBox="1"/>
          <p:nvPr/>
        </p:nvSpPr>
        <p:spPr>
          <a:xfrm>
            <a:off x="7819035" y="6280280"/>
            <a:ext cx="3188638" cy="307777"/>
          </a:xfrm>
          <a:prstGeom prst="rect">
            <a:avLst/>
          </a:prstGeom>
          <a:noFill/>
        </p:spPr>
        <p:txBody>
          <a:bodyPr wrap="square" rtlCol="0">
            <a:spAutoFit/>
          </a:bodyPr>
          <a:lstStyle/>
          <a:p>
            <a:r>
              <a:rPr kumimoji="1" lang="zh-CN" altLang="en-US" sz="1400" dirty="0"/>
              <a:t>其他</a:t>
            </a:r>
            <a:r>
              <a:rPr kumimoji="1" lang="en-US" altLang="zh-CN" sz="1400" dirty="0"/>
              <a:t>……</a:t>
            </a:r>
            <a:endParaRPr kumimoji="1" lang="zh-CN" altLang="en-US" sz="1400" dirty="0"/>
          </a:p>
        </p:txBody>
      </p:sp>
      <p:pic>
        <p:nvPicPr>
          <p:cNvPr id="88" name="Picture 2"/>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803431" y="2006603"/>
            <a:ext cx="2185503" cy="1581888"/>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pic>
        <p:nvPicPr>
          <p:cNvPr id="89" name="图片 88" descr="图形用户界面, 应用程序&#10;&#10;描述已自动生成"/>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658811" y="1804457"/>
            <a:ext cx="915762" cy="1981802"/>
          </a:xfrm>
          <a:prstGeom prst="rect">
            <a:avLst/>
          </a:prstGeom>
          <a:ln>
            <a:solidFill>
              <a:schemeClr val="tx1">
                <a:lumMod val="65000"/>
                <a:lumOff val="35000"/>
              </a:schemeClr>
            </a:solidFill>
          </a:ln>
        </p:spPr>
      </p:pic>
      <p:sp>
        <p:nvSpPr>
          <p:cNvPr id="90" name="TextBox 19"/>
          <p:cNvSpPr txBox="1"/>
          <p:nvPr/>
        </p:nvSpPr>
        <p:spPr>
          <a:xfrm>
            <a:off x="7224552" y="1367079"/>
            <a:ext cx="1704313" cy="338554"/>
          </a:xfrm>
          <a:prstGeom prst="rect">
            <a:avLst/>
          </a:prstGeom>
          <a:noFill/>
        </p:spPr>
        <p:txBody>
          <a:bodyPr wrap="none" rtlCol="0">
            <a:spAutoFit/>
          </a:bodyPr>
          <a:lstStyle/>
          <a:p>
            <a:pPr marL="285750" indent="-285750">
              <a:buFont typeface="Wingdings" panose="05000000000000000000" pitchFamily="2" charset="2"/>
              <a:buChar char="l"/>
            </a:pPr>
            <a:r>
              <a:rPr lang="en-US" sz="1600" dirty="0" err="1">
                <a:latin typeface="+mn-ea"/>
              </a:rPr>
              <a:t>叠加营销活动</a:t>
            </a:r>
            <a:endParaRPr lang="en-US" sz="1600" dirty="0">
              <a:latin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1"/>
          <p:cNvSpPr txBox="1"/>
          <p:nvPr/>
        </p:nvSpPr>
        <p:spPr>
          <a:xfrm>
            <a:off x="600523" y="376666"/>
            <a:ext cx="10850563" cy="579161"/>
          </a:xfrm>
          <a:prstGeom prst="rect">
            <a:avLst/>
          </a:prstGeom>
        </p:spPr>
        <p:txBody>
          <a:bodyPr>
            <a:normAutofit/>
          </a:bodyPr>
          <a:lstStyle>
            <a:lvl1pPr algn="l" defTabSz="914400" rtl="0" eaLnBrk="1" latinLnBrk="0" hangingPunct="1">
              <a:lnSpc>
                <a:spcPct val="90000"/>
              </a:lnSpc>
              <a:spcBef>
                <a:spcPct val="0"/>
              </a:spcBef>
              <a:buNone/>
              <a:defRPr sz="2800" b="1" kern="1200">
                <a:solidFill>
                  <a:schemeClr val="tx1"/>
                </a:solidFill>
                <a:latin typeface="+mj-lt"/>
                <a:ea typeface="+mj-ea"/>
                <a:cs typeface="+mj-cs"/>
              </a:defRPr>
            </a:lvl1pPr>
          </a:lstStyle>
          <a:p>
            <a:r>
              <a:rPr lang="zh-CN" altLang="en-US" dirty="0"/>
              <a:t>大额支付</a:t>
            </a:r>
            <a:endParaRPr lang="zh-CN" altLang="en-US" dirty="0"/>
          </a:p>
        </p:txBody>
      </p:sp>
      <p:sp>
        <p:nvSpPr>
          <p:cNvPr id="33" name="TextBox 32"/>
          <p:cNvSpPr txBox="1"/>
          <p:nvPr/>
        </p:nvSpPr>
        <p:spPr>
          <a:xfrm>
            <a:off x="3223260" y="1916430"/>
            <a:ext cx="1311275" cy="321945"/>
          </a:xfrm>
          <a:prstGeom prst="rect">
            <a:avLst/>
          </a:prstGeom>
          <a:noFill/>
        </p:spPr>
        <p:txBody>
          <a:bodyPr wrap="square" rtlCol="0">
            <a:spAutoFit/>
          </a:bodyPr>
          <a:lstStyle/>
          <a:p>
            <a:pPr algn="r"/>
            <a:r>
              <a:rPr lang="en-US" sz="1500" b="1" dirty="0" err="1">
                <a:latin typeface="微软雅黑" panose="020B0503020204020204" pitchFamily="34" charset="-122"/>
                <a:ea typeface="微软雅黑" panose="020B0503020204020204" pitchFamily="34" charset="-122"/>
              </a:rPr>
              <a:t>网银B2B</a:t>
            </a:r>
            <a:endParaRPr lang="zh-CN" altLang="en-US" sz="1500" b="1" dirty="0" err="1">
              <a:solidFill>
                <a:schemeClr val="accent1">
                  <a:lumMod val="60000"/>
                  <a:lumOff val="40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8" name="Oval 7"/>
          <p:cNvSpPr>
            <a:spLocks noChangeArrowheads="1"/>
          </p:cNvSpPr>
          <p:nvPr/>
        </p:nvSpPr>
        <p:spPr bwMode="auto">
          <a:xfrm>
            <a:off x="4720962" y="1756109"/>
            <a:ext cx="759400" cy="756428"/>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9" name="Freeform 8"/>
          <p:cNvSpPr/>
          <p:nvPr/>
        </p:nvSpPr>
        <p:spPr bwMode="auto">
          <a:xfrm>
            <a:off x="6292215" y="1666875"/>
            <a:ext cx="3836670" cy="1957070"/>
          </a:xfrm>
          <a:custGeom>
            <a:avLst/>
            <a:gdLst>
              <a:gd name="T0" fmla="*/ 0 w 1282"/>
              <a:gd name="T1" fmla="*/ 231 h 689"/>
              <a:gd name="T2" fmla="*/ 0 w 1282"/>
              <a:gd name="T3" fmla="*/ 57 h 689"/>
              <a:gd name="T4" fmla="*/ 57 w 1282"/>
              <a:gd name="T5" fmla="*/ 0 h 689"/>
              <a:gd name="T6" fmla="*/ 1226 w 1282"/>
              <a:gd name="T7" fmla="*/ 0 h 689"/>
              <a:gd name="T8" fmla="*/ 1282 w 1282"/>
              <a:gd name="T9" fmla="*/ 57 h 689"/>
              <a:gd name="T10" fmla="*/ 1282 w 1282"/>
              <a:gd name="T11" fmla="*/ 632 h 689"/>
              <a:gd name="T12" fmla="*/ 1226 w 1282"/>
              <a:gd name="T13" fmla="*/ 689 h 689"/>
              <a:gd name="T14" fmla="*/ 430 w 1282"/>
              <a:gd name="T15" fmla="*/ 689 h 689"/>
              <a:gd name="T16" fmla="*/ 410 w 1282"/>
              <a:gd name="T17" fmla="*/ 689 h 689"/>
              <a:gd name="T18" fmla="*/ 361 w 1282"/>
              <a:gd name="T19" fmla="*/ 641 h 689"/>
              <a:gd name="T20" fmla="*/ 41 w 1282"/>
              <a:gd name="T21" fmla="*/ 323 h 689"/>
              <a:gd name="T22" fmla="*/ 0 w 1282"/>
              <a:gd name="T23" fmla="*/ 270 h 689"/>
              <a:gd name="T24" fmla="*/ 0 w 1282"/>
              <a:gd name="T25" fmla="*/ 231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2" h="689">
                <a:moveTo>
                  <a:pt x="0" y="231"/>
                </a:moveTo>
                <a:cubicBezTo>
                  <a:pt x="0" y="57"/>
                  <a:pt x="0" y="57"/>
                  <a:pt x="0" y="57"/>
                </a:cubicBezTo>
                <a:cubicBezTo>
                  <a:pt x="0" y="26"/>
                  <a:pt x="26" y="0"/>
                  <a:pt x="57" y="0"/>
                </a:cubicBezTo>
                <a:cubicBezTo>
                  <a:pt x="1226" y="0"/>
                  <a:pt x="1226" y="0"/>
                  <a:pt x="1226" y="0"/>
                </a:cubicBezTo>
                <a:cubicBezTo>
                  <a:pt x="1257" y="0"/>
                  <a:pt x="1282" y="26"/>
                  <a:pt x="1282" y="57"/>
                </a:cubicBezTo>
                <a:cubicBezTo>
                  <a:pt x="1282" y="632"/>
                  <a:pt x="1282" y="632"/>
                  <a:pt x="1282" y="632"/>
                </a:cubicBezTo>
                <a:cubicBezTo>
                  <a:pt x="1282" y="664"/>
                  <a:pt x="1257" y="689"/>
                  <a:pt x="1226" y="689"/>
                </a:cubicBezTo>
                <a:cubicBezTo>
                  <a:pt x="430" y="689"/>
                  <a:pt x="430" y="689"/>
                  <a:pt x="430" y="689"/>
                </a:cubicBezTo>
                <a:cubicBezTo>
                  <a:pt x="410" y="689"/>
                  <a:pt x="410" y="689"/>
                  <a:pt x="410" y="689"/>
                </a:cubicBezTo>
                <a:cubicBezTo>
                  <a:pt x="410" y="689"/>
                  <a:pt x="369" y="687"/>
                  <a:pt x="361" y="641"/>
                </a:cubicBezTo>
                <a:cubicBezTo>
                  <a:pt x="354" y="595"/>
                  <a:pt x="269" y="390"/>
                  <a:pt x="41" y="323"/>
                </a:cubicBezTo>
                <a:cubicBezTo>
                  <a:pt x="10" y="312"/>
                  <a:pt x="0" y="295"/>
                  <a:pt x="0" y="270"/>
                </a:cubicBezTo>
                <a:cubicBezTo>
                  <a:pt x="0" y="246"/>
                  <a:pt x="0" y="231"/>
                  <a:pt x="0" y="231"/>
                </a:cubicBezTo>
                <a:close/>
              </a:path>
            </a:pathLst>
          </a:custGeom>
          <a:solidFill>
            <a:schemeClr val="bg1"/>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10" name="Freeform 9"/>
          <p:cNvSpPr>
            <a:spLocks noEditPoints="1"/>
          </p:cNvSpPr>
          <p:nvPr/>
        </p:nvSpPr>
        <p:spPr bwMode="auto">
          <a:xfrm>
            <a:off x="8953388" y="1592638"/>
            <a:ext cx="1175509" cy="1059593"/>
          </a:xfrm>
          <a:custGeom>
            <a:avLst/>
            <a:gdLst>
              <a:gd name="T0" fmla="*/ 213 w 395"/>
              <a:gd name="T1" fmla="*/ 12 h 356"/>
              <a:gd name="T2" fmla="*/ 204 w 395"/>
              <a:gd name="T3" fmla="*/ 0 h 356"/>
              <a:gd name="T4" fmla="*/ 174 w 395"/>
              <a:gd name="T5" fmla="*/ 12 h 356"/>
              <a:gd name="T6" fmla="*/ 183 w 395"/>
              <a:gd name="T7" fmla="*/ 0 h 356"/>
              <a:gd name="T8" fmla="*/ 174 w 395"/>
              <a:gd name="T9" fmla="*/ 12 h 356"/>
              <a:gd name="T10" fmla="*/ 243 w 395"/>
              <a:gd name="T11" fmla="*/ 12 h 356"/>
              <a:gd name="T12" fmla="*/ 233 w 395"/>
              <a:gd name="T13" fmla="*/ 0 h 356"/>
              <a:gd name="T14" fmla="*/ 263 w 395"/>
              <a:gd name="T15" fmla="*/ 12 h 356"/>
              <a:gd name="T16" fmla="*/ 273 w 395"/>
              <a:gd name="T17" fmla="*/ 0 h 356"/>
              <a:gd name="T18" fmla="*/ 263 w 395"/>
              <a:gd name="T19" fmla="*/ 12 h 356"/>
              <a:gd name="T20" fmla="*/ 154 w 395"/>
              <a:gd name="T21" fmla="*/ 12 h 356"/>
              <a:gd name="T22" fmla="*/ 144 w 395"/>
              <a:gd name="T23" fmla="*/ 0 h 356"/>
              <a:gd name="T24" fmla="*/ 293 w 395"/>
              <a:gd name="T25" fmla="*/ 12 h 356"/>
              <a:gd name="T26" fmla="*/ 303 w 395"/>
              <a:gd name="T27" fmla="*/ 0 h 356"/>
              <a:gd name="T28" fmla="*/ 293 w 395"/>
              <a:gd name="T29" fmla="*/ 12 h 356"/>
              <a:gd name="T30" fmla="*/ 124 w 395"/>
              <a:gd name="T31" fmla="*/ 12 h 356"/>
              <a:gd name="T32" fmla="*/ 114 w 395"/>
              <a:gd name="T33" fmla="*/ 0 h 356"/>
              <a:gd name="T34" fmla="*/ 0 w 395"/>
              <a:gd name="T35" fmla="*/ 12 h 356"/>
              <a:gd name="T36" fmla="*/ 5 w 395"/>
              <a:gd name="T37" fmla="*/ 0 h 356"/>
              <a:gd name="T38" fmla="*/ 0 w 395"/>
              <a:gd name="T39" fmla="*/ 12 h 356"/>
              <a:gd name="T40" fmla="*/ 35 w 395"/>
              <a:gd name="T41" fmla="*/ 12 h 356"/>
              <a:gd name="T42" fmla="*/ 25 w 395"/>
              <a:gd name="T43" fmla="*/ 0 h 356"/>
              <a:gd name="T44" fmla="*/ 323 w 395"/>
              <a:gd name="T45" fmla="*/ 12 h 356"/>
              <a:gd name="T46" fmla="*/ 332 w 395"/>
              <a:gd name="T47" fmla="*/ 0 h 356"/>
              <a:gd name="T48" fmla="*/ 323 w 395"/>
              <a:gd name="T49" fmla="*/ 12 h 356"/>
              <a:gd name="T50" fmla="*/ 94 w 395"/>
              <a:gd name="T51" fmla="*/ 12 h 356"/>
              <a:gd name="T52" fmla="*/ 84 w 395"/>
              <a:gd name="T53" fmla="*/ 0 h 356"/>
              <a:gd name="T54" fmla="*/ 55 w 395"/>
              <a:gd name="T55" fmla="*/ 12 h 356"/>
              <a:gd name="T56" fmla="*/ 64 w 395"/>
              <a:gd name="T57" fmla="*/ 0 h 356"/>
              <a:gd name="T58" fmla="*/ 55 w 395"/>
              <a:gd name="T59" fmla="*/ 12 h 356"/>
              <a:gd name="T60" fmla="*/ 395 w 395"/>
              <a:gd name="T61" fmla="*/ 122 h 356"/>
              <a:gd name="T62" fmla="*/ 383 w 395"/>
              <a:gd name="T63" fmla="*/ 113 h 356"/>
              <a:gd name="T64" fmla="*/ 383 w 395"/>
              <a:gd name="T65" fmla="*/ 182 h 356"/>
              <a:gd name="T66" fmla="*/ 395 w 395"/>
              <a:gd name="T67" fmla="*/ 172 h 356"/>
              <a:gd name="T68" fmla="*/ 383 w 395"/>
              <a:gd name="T69" fmla="*/ 182 h 356"/>
              <a:gd name="T70" fmla="*/ 395 w 395"/>
              <a:gd name="T71" fmla="*/ 152 h 356"/>
              <a:gd name="T72" fmla="*/ 383 w 395"/>
              <a:gd name="T73" fmla="*/ 143 h 356"/>
              <a:gd name="T74" fmla="*/ 383 w 395"/>
              <a:gd name="T75" fmla="*/ 212 h 356"/>
              <a:gd name="T76" fmla="*/ 395 w 395"/>
              <a:gd name="T77" fmla="*/ 202 h 356"/>
              <a:gd name="T78" fmla="*/ 383 w 395"/>
              <a:gd name="T79" fmla="*/ 212 h 356"/>
              <a:gd name="T80" fmla="*/ 358 w 395"/>
              <a:gd name="T81" fmla="*/ 19 h 356"/>
              <a:gd name="T82" fmla="*/ 354 w 395"/>
              <a:gd name="T83" fmla="*/ 4 h 356"/>
              <a:gd name="T84" fmla="*/ 394 w 395"/>
              <a:gd name="T85" fmla="*/ 52 h 356"/>
              <a:gd name="T86" fmla="*/ 383 w 395"/>
              <a:gd name="T87" fmla="*/ 62 h 356"/>
              <a:gd name="T88" fmla="*/ 395 w 395"/>
              <a:gd name="T89" fmla="*/ 63 h 356"/>
              <a:gd name="T90" fmla="*/ 394 w 395"/>
              <a:gd name="T91" fmla="*/ 52 h 356"/>
              <a:gd name="T92" fmla="*/ 395 w 395"/>
              <a:gd name="T93" fmla="*/ 242 h 356"/>
              <a:gd name="T94" fmla="*/ 383 w 395"/>
              <a:gd name="T95" fmla="*/ 232 h 356"/>
              <a:gd name="T96" fmla="*/ 383 w 395"/>
              <a:gd name="T97" fmla="*/ 93 h 356"/>
              <a:gd name="T98" fmla="*/ 395 w 395"/>
              <a:gd name="T99" fmla="*/ 83 h 356"/>
              <a:gd name="T100" fmla="*/ 383 w 395"/>
              <a:gd name="T101" fmla="*/ 93 h 356"/>
              <a:gd name="T102" fmla="*/ 371 w 395"/>
              <a:gd name="T103" fmla="*/ 30 h 356"/>
              <a:gd name="T104" fmla="*/ 387 w 395"/>
              <a:gd name="T105" fmla="*/ 31 h 356"/>
              <a:gd name="T106" fmla="*/ 383 w 395"/>
              <a:gd name="T107" fmla="*/ 356 h 356"/>
              <a:gd name="T108" fmla="*/ 395 w 395"/>
              <a:gd name="T109" fmla="*/ 351 h 356"/>
              <a:gd name="T110" fmla="*/ 383 w 395"/>
              <a:gd name="T111" fmla="*/ 356 h 356"/>
              <a:gd name="T112" fmla="*/ 395 w 395"/>
              <a:gd name="T113" fmla="*/ 331 h 356"/>
              <a:gd name="T114" fmla="*/ 383 w 395"/>
              <a:gd name="T115" fmla="*/ 321 h 356"/>
              <a:gd name="T116" fmla="*/ 383 w 395"/>
              <a:gd name="T117" fmla="*/ 271 h 356"/>
              <a:gd name="T118" fmla="*/ 395 w 395"/>
              <a:gd name="T119" fmla="*/ 262 h 356"/>
              <a:gd name="T120" fmla="*/ 383 w 395"/>
              <a:gd name="T121" fmla="*/ 271 h 356"/>
              <a:gd name="T122" fmla="*/ 395 w 395"/>
              <a:gd name="T123" fmla="*/ 301 h 356"/>
              <a:gd name="T124" fmla="*/ 383 w 395"/>
              <a:gd name="T125" fmla="*/ 291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356">
                <a:moveTo>
                  <a:pt x="204" y="12"/>
                </a:moveTo>
                <a:cubicBezTo>
                  <a:pt x="213" y="12"/>
                  <a:pt x="213" y="12"/>
                  <a:pt x="213" y="12"/>
                </a:cubicBezTo>
                <a:cubicBezTo>
                  <a:pt x="213" y="0"/>
                  <a:pt x="213" y="0"/>
                  <a:pt x="213" y="0"/>
                </a:cubicBezTo>
                <a:cubicBezTo>
                  <a:pt x="204" y="0"/>
                  <a:pt x="204" y="0"/>
                  <a:pt x="204" y="0"/>
                </a:cubicBezTo>
                <a:lnTo>
                  <a:pt x="204" y="12"/>
                </a:lnTo>
                <a:close/>
                <a:moveTo>
                  <a:pt x="174" y="12"/>
                </a:moveTo>
                <a:cubicBezTo>
                  <a:pt x="183" y="12"/>
                  <a:pt x="183" y="12"/>
                  <a:pt x="183" y="12"/>
                </a:cubicBezTo>
                <a:cubicBezTo>
                  <a:pt x="183" y="0"/>
                  <a:pt x="183" y="0"/>
                  <a:pt x="183" y="0"/>
                </a:cubicBezTo>
                <a:cubicBezTo>
                  <a:pt x="174" y="0"/>
                  <a:pt x="174" y="0"/>
                  <a:pt x="174" y="0"/>
                </a:cubicBezTo>
                <a:lnTo>
                  <a:pt x="174" y="12"/>
                </a:lnTo>
                <a:close/>
                <a:moveTo>
                  <a:pt x="233" y="12"/>
                </a:moveTo>
                <a:cubicBezTo>
                  <a:pt x="243" y="12"/>
                  <a:pt x="243" y="12"/>
                  <a:pt x="243" y="12"/>
                </a:cubicBezTo>
                <a:cubicBezTo>
                  <a:pt x="243" y="0"/>
                  <a:pt x="243" y="0"/>
                  <a:pt x="243" y="0"/>
                </a:cubicBezTo>
                <a:cubicBezTo>
                  <a:pt x="233" y="0"/>
                  <a:pt x="233" y="0"/>
                  <a:pt x="233" y="0"/>
                </a:cubicBezTo>
                <a:lnTo>
                  <a:pt x="233" y="12"/>
                </a:lnTo>
                <a:close/>
                <a:moveTo>
                  <a:pt x="263" y="12"/>
                </a:moveTo>
                <a:cubicBezTo>
                  <a:pt x="273" y="12"/>
                  <a:pt x="273" y="12"/>
                  <a:pt x="273" y="12"/>
                </a:cubicBezTo>
                <a:cubicBezTo>
                  <a:pt x="273" y="0"/>
                  <a:pt x="273" y="0"/>
                  <a:pt x="273" y="0"/>
                </a:cubicBezTo>
                <a:cubicBezTo>
                  <a:pt x="263" y="0"/>
                  <a:pt x="263" y="0"/>
                  <a:pt x="263" y="0"/>
                </a:cubicBezTo>
                <a:lnTo>
                  <a:pt x="263" y="12"/>
                </a:lnTo>
                <a:close/>
                <a:moveTo>
                  <a:pt x="144" y="12"/>
                </a:moveTo>
                <a:cubicBezTo>
                  <a:pt x="154" y="12"/>
                  <a:pt x="154" y="12"/>
                  <a:pt x="154" y="12"/>
                </a:cubicBezTo>
                <a:cubicBezTo>
                  <a:pt x="154" y="0"/>
                  <a:pt x="154" y="0"/>
                  <a:pt x="154" y="0"/>
                </a:cubicBezTo>
                <a:cubicBezTo>
                  <a:pt x="144" y="0"/>
                  <a:pt x="144" y="0"/>
                  <a:pt x="144" y="0"/>
                </a:cubicBezTo>
                <a:lnTo>
                  <a:pt x="144" y="12"/>
                </a:lnTo>
                <a:close/>
                <a:moveTo>
                  <a:pt x="293" y="12"/>
                </a:moveTo>
                <a:cubicBezTo>
                  <a:pt x="303" y="12"/>
                  <a:pt x="303" y="12"/>
                  <a:pt x="303" y="12"/>
                </a:cubicBezTo>
                <a:cubicBezTo>
                  <a:pt x="303" y="0"/>
                  <a:pt x="303" y="0"/>
                  <a:pt x="303" y="0"/>
                </a:cubicBezTo>
                <a:cubicBezTo>
                  <a:pt x="293" y="0"/>
                  <a:pt x="293" y="0"/>
                  <a:pt x="293" y="0"/>
                </a:cubicBezTo>
                <a:lnTo>
                  <a:pt x="293" y="12"/>
                </a:lnTo>
                <a:close/>
                <a:moveTo>
                  <a:pt x="114" y="12"/>
                </a:moveTo>
                <a:cubicBezTo>
                  <a:pt x="124" y="12"/>
                  <a:pt x="124" y="12"/>
                  <a:pt x="124" y="12"/>
                </a:cubicBezTo>
                <a:cubicBezTo>
                  <a:pt x="124" y="0"/>
                  <a:pt x="124" y="0"/>
                  <a:pt x="124" y="0"/>
                </a:cubicBezTo>
                <a:cubicBezTo>
                  <a:pt x="114" y="0"/>
                  <a:pt x="114" y="0"/>
                  <a:pt x="114" y="0"/>
                </a:cubicBezTo>
                <a:lnTo>
                  <a:pt x="114" y="12"/>
                </a:lnTo>
                <a:close/>
                <a:moveTo>
                  <a:pt x="0" y="12"/>
                </a:moveTo>
                <a:cubicBezTo>
                  <a:pt x="5" y="12"/>
                  <a:pt x="5" y="12"/>
                  <a:pt x="5" y="12"/>
                </a:cubicBezTo>
                <a:cubicBezTo>
                  <a:pt x="5" y="0"/>
                  <a:pt x="5" y="0"/>
                  <a:pt x="5" y="0"/>
                </a:cubicBezTo>
                <a:cubicBezTo>
                  <a:pt x="0" y="0"/>
                  <a:pt x="0" y="0"/>
                  <a:pt x="0" y="0"/>
                </a:cubicBezTo>
                <a:lnTo>
                  <a:pt x="0" y="12"/>
                </a:lnTo>
                <a:close/>
                <a:moveTo>
                  <a:pt x="25" y="12"/>
                </a:moveTo>
                <a:cubicBezTo>
                  <a:pt x="35" y="12"/>
                  <a:pt x="35" y="12"/>
                  <a:pt x="35" y="12"/>
                </a:cubicBezTo>
                <a:cubicBezTo>
                  <a:pt x="35" y="0"/>
                  <a:pt x="35" y="0"/>
                  <a:pt x="35" y="0"/>
                </a:cubicBezTo>
                <a:cubicBezTo>
                  <a:pt x="25" y="0"/>
                  <a:pt x="25" y="0"/>
                  <a:pt x="25" y="0"/>
                </a:cubicBezTo>
                <a:lnTo>
                  <a:pt x="25" y="12"/>
                </a:lnTo>
                <a:close/>
                <a:moveTo>
                  <a:pt x="323" y="12"/>
                </a:moveTo>
                <a:cubicBezTo>
                  <a:pt x="332" y="12"/>
                  <a:pt x="332" y="12"/>
                  <a:pt x="332" y="12"/>
                </a:cubicBezTo>
                <a:cubicBezTo>
                  <a:pt x="332" y="0"/>
                  <a:pt x="332" y="0"/>
                  <a:pt x="332" y="0"/>
                </a:cubicBezTo>
                <a:cubicBezTo>
                  <a:pt x="323" y="0"/>
                  <a:pt x="323" y="0"/>
                  <a:pt x="323" y="0"/>
                </a:cubicBezTo>
                <a:lnTo>
                  <a:pt x="323" y="12"/>
                </a:lnTo>
                <a:close/>
                <a:moveTo>
                  <a:pt x="84" y="12"/>
                </a:moveTo>
                <a:cubicBezTo>
                  <a:pt x="94" y="12"/>
                  <a:pt x="94" y="12"/>
                  <a:pt x="94" y="12"/>
                </a:cubicBezTo>
                <a:cubicBezTo>
                  <a:pt x="94" y="0"/>
                  <a:pt x="94" y="0"/>
                  <a:pt x="94" y="0"/>
                </a:cubicBezTo>
                <a:cubicBezTo>
                  <a:pt x="84" y="0"/>
                  <a:pt x="84" y="0"/>
                  <a:pt x="84" y="0"/>
                </a:cubicBezTo>
                <a:lnTo>
                  <a:pt x="84" y="12"/>
                </a:lnTo>
                <a:close/>
                <a:moveTo>
                  <a:pt x="55" y="12"/>
                </a:moveTo>
                <a:cubicBezTo>
                  <a:pt x="64" y="12"/>
                  <a:pt x="64" y="12"/>
                  <a:pt x="64" y="12"/>
                </a:cubicBezTo>
                <a:cubicBezTo>
                  <a:pt x="64" y="0"/>
                  <a:pt x="64" y="0"/>
                  <a:pt x="64" y="0"/>
                </a:cubicBezTo>
                <a:cubicBezTo>
                  <a:pt x="55" y="0"/>
                  <a:pt x="55" y="0"/>
                  <a:pt x="55" y="0"/>
                </a:cubicBezTo>
                <a:lnTo>
                  <a:pt x="55" y="12"/>
                </a:lnTo>
                <a:close/>
                <a:moveTo>
                  <a:pt x="383" y="122"/>
                </a:moveTo>
                <a:cubicBezTo>
                  <a:pt x="395" y="122"/>
                  <a:pt x="395" y="122"/>
                  <a:pt x="395" y="122"/>
                </a:cubicBezTo>
                <a:cubicBezTo>
                  <a:pt x="395" y="113"/>
                  <a:pt x="395" y="113"/>
                  <a:pt x="395" y="113"/>
                </a:cubicBezTo>
                <a:cubicBezTo>
                  <a:pt x="383" y="113"/>
                  <a:pt x="383" y="113"/>
                  <a:pt x="383" y="113"/>
                </a:cubicBezTo>
                <a:lnTo>
                  <a:pt x="383" y="122"/>
                </a:lnTo>
                <a:close/>
                <a:moveTo>
                  <a:pt x="383" y="182"/>
                </a:moveTo>
                <a:cubicBezTo>
                  <a:pt x="395" y="182"/>
                  <a:pt x="395" y="182"/>
                  <a:pt x="395" y="182"/>
                </a:cubicBezTo>
                <a:cubicBezTo>
                  <a:pt x="395" y="172"/>
                  <a:pt x="395" y="172"/>
                  <a:pt x="395" y="172"/>
                </a:cubicBezTo>
                <a:cubicBezTo>
                  <a:pt x="383" y="172"/>
                  <a:pt x="383" y="172"/>
                  <a:pt x="383" y="172"/>
                </a:cubicBezTo>
                <a:lnTo>
                  <a:pt x="383" y="182"/>
                </a:lnTo>
                <a:close/>
                <a:moveTo>
                  <a:pt x="383" y="152"/>
                </a:moveTo>
                <a:cubicBezTo>
                  <a:pt x="395" y="152"/>
                  <a:pt x="395" y="152"/>
                  <a:pt x="395" y="152"/>
                </a:cubicBezTo>
                <a:cubicBezTo>
                  <a:pt x="395" y="143"/>
                  <a:pt x="395" y="143"/>
                  <a:pt x="395" y="143"/>
                </a:cubicBezTo>
                <a:cubicBezTo>
                  <a:pt x="383" y="143"/>
                  <a:pt x="383" y="143"/>
                  <a:pt x="383" y="143"/>
                </a:cubicBezTo>
                <a:lnTo>
                  <a:pt x="383" y="152"/>
                </a:lnTo>
                <a:close/>
                <a:moveTo>
                  <a:pt x="383" y="212"/>
                </a:moveTo>
                <a:cubicBezTo>
                  <a:pt x="395" y="212"/>
                  <a:pt x="395" y="212"/>
                  <a:pt x="395" y="212"/>
                </a:cubicBezTo>
                <a:cubicBezTo>
                  <a:pt x="395" y="202"/>
                  <a:pt x="395" y="202"/>
                  <a:pt x="395" y="202"/>
                </a:cubicBezTo>
                <a:cubicBezTo>
                  <a:pt x="383" y="202"/>
                  <a:pt x="383" y="202"/>
                  <a:pt x="383" y="202"/>
                </a:cubicBezTo>
                <a:lnTo>
                  <a:pt x="383" y="212"/>
                </a:lnTo>
                <a:close/>
                <a:moveTo>
                  <a:pt x="350" y="15"/>
                </a:moveTo>
                <a:cubicBezTo>
                  <a:pt x="353" y="16"/>
                  <a:pt x="355" y="17"/>
                  <a:pt x="358" y="19"/>
                </a:cubicBezTo>
                <a:cubicBezTo>
                  <a:pt x="364" y="8"/>
                  <a:pt x="364" y="8"/>
                  <a:pt x="364" y="8"/>
                </a:cubicBezTo>
                <a:cubicBezTo>
                  <a:pt x="361" y="6"/>
                  <a:pt x="357" y="5"/>
                  <a:pt x="354" y="4"/>
                </a:cubicBezTo>
                <a:lnTo>
                  <a:pt x="350" y="15"/>
                </a:lnTo>
                <a:close/>
                <a:moveTo>
                  <a:pt x="394" y="52"/>
                </a:moveTo>
                <a:cubicBezTo>
                  <a:pt x="382" y="54"/>
                  <a:pt x="382" y="54"/>
                  <a:pt x="382" y="54"/>
                </a:cubicBezTo>
                <a:cubicBezTo>
                  <a:pt x="383" y="57"/>
                  <a:pt x="383" y="60"/>
                  <a:pt x="383" y="62"/>
                </a:cubicBezTo>
                <a:cubicBezTo>
                  <a:pt x="383" y="63"/>
                  <a:pt x="383" y="63"/>
                  <a:pt x="383" y="63"/>
                </a:cubicBezTo>
                <a:cubicBezTo>
                  <a:pt x="395" y="63"/>
                  <a:pt x="395" y="63"/>
                  <a:pt x="395" y="63"/>
                </a:cubicBezTo>
                <a:cubicBezTo>
                  <a:pt x="395" y="62"/>
                  <a:pt x="395" y="62"/>
                  <a:pt x="395" y="62"/>
                </a:cubicBezTo>
                <a:cubicBezTo>
                  <a:pt x="395" y="59"/>
                  <a:pt x="395" y="56"/>
                  <a:pt x="394" y="52"/>
                </a:cubicBezTo>
                <a:close/>
                <a:moveTo>
                  <a:pt x="383" y="242"/>
                </a:moveTo>
                <a:cubicBezTo>
                  <a:pt x="395" y="242"/>
                  <a:pt x="395" y="242"/>
                  <a:pt x="395" y="242"/>
                </a:cubicBezTo>
                <a:cubicBezTo>
                  <a:pt x="395" y="232"/>
                  <a:pt x="395" y="232"/>
                  <a:pt x="395" y="232"/>
                </a:cubicBezTo>
                <a:cubicBezTo>
                  <a:pt x="383" y="232"/>
                  <a:pt x="383" y="232"/>
                  <a:pt x="383" y="232"/>
                </a:cubicBezTo>
                <a:lnTo>
                  <a:pt x="383" y="242"/>
                </a:lnTo>
                <a:close/>
                <a:moveTo>
                  <a:pt x="383" y="93"/>
                </a:moveTo>
                <a:cubicBezTo>
                  <a:pt x="395" y="93"/>
                  <a:pt x="395" y="93"/>
                  <a:pt x="395" y="93"/>
                </a:cubicBezTo>
                <a:cubicBezTo>
                  <a:pt x="395" y="83"/>
                  <a:pt x="395" y="83"/>
                  <a:pt x="395" y="83"/>
                </a:cubicBezTo>
                <a:cubicBezTo>
                  <a:pt x="383" y="83"/>
                  <a:pt x="383" y="83"/>
                  <a:pt x="383" y="83"/>
                </a:cubicBezTo>
                <a:lnTo>
                  <a:pt x="383" y="93"/>
                </a:lnTo>
                <a:close/>
                <a:moveTo>
                  <a:pt x="381" y="23"/>
                </a:moveTo>
                <a:cubicBezTo>
                  <a:pt x="371" y="30"/>
                  <a:pt x="371" y="30"/>
                  <a:pt x="371" y="30"/>
                </a:cubicBezTo>
                <a:cubicBezTo>
                  <a:pt x="373" y="32"/>
                  <a:pt x="375" y="35"/>
                  <a:pt x="376" y="37"/>
                </a:cubicBezTo>
                <a:cubicBezTo>
                  <a:pt x="387" y="31"/>
                  <a:pt x="387" y="31"/>
                  <a:pt x="387" y="31"/>
                </a:cubicBezTo>
                <a:cubicBezTo>
                  <a:pt x="385" y="28"/>
                  <a:pt x="383" y="25"/>
                  <a:pt x="381" y="23"/>
                </a:cubicBezTo>
                <a:close/>
                <a:moveTo>
                  <a:pt x="383" y="356"/>
                </a:moveTo>
                <a:cubicBezTo>
                  <a:pt x="395" y="356"/>
                  <a:pt x="395" y="356"/>
                  <a:pt x="395" y="356"/>
                </a:cubicBezTo>
                <a:cubicBezTo>
                  <a:pt x="395" y="351"/>
                  <a:pt x="395" y="351"/>
                  <a:pt x="395" y="351"/>
                </a:cubicBezTo>
                <a:cubicBezTo>
                  <a:pt x="383" y="351"/>
                  <a:pt x="383" y="351"/>
                  <a:pt x="383" y="351"/>
                </a:cubicBezTo>
                <a:lnTo>
                  <a:pt x="383" y="356"/>
                </a:lnTo>
                <a:close/>
                <a:moveTo>
                  <a:pt x="383" y="331"/>
                </a:moveTo>
                <a:cubicBezTo>
                  <a:pt x="395" y="331"/>
                  <a:pt x="395" y="331"/>
                  <a:pt x="395" y="331"/>
                </a:cubicBezTo>
                <a:cubicBezTo>
                  <a:pt x="395" y="321"/>
                  <a:pt x="395" y="321"/>
                  <a:pt x="395" y="321"/>
                </a:cubicBezTo>
                <a:cubicBezTo>
                  <a:pt x="383" y="321"/>
                  <a:pt x="383" y="321"/>
                  <a:pt x="383" y="321"/>
                </a:cubicBezTo>
                <a:lnTo>
                  <a:pt x="383" y="331"/>
                </a:lnTo>
                <a:close/>
                <a:moveTo>
                  <a:pt x="383" y="271"/>
                </a:moveTo>
                <a:cubicBezTo>
                  <a:pt x="395" y="271"/>
                  <a:pt x="395" y="271"/>
                  <a:pt x="395" y="271"/>
                </a:cubicBezTo>
                <a:cubicBezTo>
                  <a:pt x="395" y="262"/>
                  <a:pt x="395" y="262"/>
                  <a:pt x="395" y="262"/>
                </a:cubicBezTo>
                <a:cubicBezTo>
                  <a:pt x="383" y="262"/>
                  <a:pt x="383" y="262"/>
                  <a:pt x="383" y="262"/>
                </a:cubicBezTo>
                <a:lnTo>
                  <a:pt x="383" y="271"/>
                </a:lnTo>
                <a:close/>
                <a:moveTo>
                  <a:pt x="383" y="301"/>
                </a:moveTo>
                <a:cubicBezTo>
                  <a:pt x="395" y="301"/>
                  <a:pt x="395" y="301"/>
                  <a:pt x="395" y="301"/>
                </a:cubicBezTo>
                <a:cubicBezTo>
                  <a:pt x="395" y="291"/>
                  <a:pt x="395" y="291"/>
                  <a:pt x="395" y="291"/>
                </a:cubicBezTo>
                <a:cubicBezTo>
                  <a:pt x="383" y="291"/>
                  <a:pt x="383" y="291"/>
                  <a:pt x="383" y="291"/>
                </a:cubicBezTo>
                <a:lnTo>
                  <a:pt x="383" y="301"/>
                </a:lnTo>
                <a:close/>
              </a:path>
            </a:pathLst>
          </a:custGeom>
          <a:solidFill>
            <a:srgbClr val="00A4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Freeform 10"/>
          <p:cNvSpPr/>
          <p:nvPr/>
        </p:nvSpPr>
        <p:spPr bwMode="auto">
          <a:xfrm>
            <a:off x="2047240" y="4126865"/>
            <a:ext cx="3547110" cy="2022475"/>
          </a:xfrm>
          <a:custGeom>
            <a:avLst/>
            <a:gdLst>
              <a:gd name="T0" fmla="*/ 1281 w 1281"/>
              <a:gd name="T1" fmla="*/ 458 h 689"/>
              <a:gd name="T2" fmla="*/ 1281 w 1281"/>
              <a:gd name="T3" fmla="*/ 632 h 689"/>
              <a:gd name="T4" fmla="*/ 1225 w 1281"/>
              <a:gd name="T5" fmla="*/ 689 h 689"/>
              <a:gd name="T6" fmla="*/ 56 w 1281"/>
              <a:gd name="T7" fmla="*/ 689 h 689"/>
              <a:gd name="T8" fmla="*/ 0 w 1281"/>
              <a:gd name="T9" fmla="*/ 632 h 689"/>
              <a:gd name="T10" fmla="*/ 0 w 1281"/>
              <a:gd name="T11" fmla="*/ 57 h 689"/>
              <a:gd name="T12" fmla="*/ 56 w 1281"/>
              <a:gd name="T13" fmla="*/ 0 h 689"/>
              <a:gd name="T14" fmla="*/ 852 w 1281"/>
              <a:gd name="T15" fmla="*/ 0 h 689"/>
              <a:gd name="T16" fmla="*/ 872 w 1281"/>
              <a:gd name="T17" fmla="*/ 0 h 689"/>
              <a:gd name="T18" fmla="*/ 920 w 1281"/>
              <a:gd name="T19" fmla="*/ 48 h 689"/>
              <a:gd name="T20" fmla="*/ 1241 w 1281"/>
              <a:gd name="T21" fmla="*/ 367 h 689"/>
              <a:gd name="T22" fmla="*/ 1281 w 1281"/>
              <a:gd name="T23" fmla="*/ 419 h 689"/>
              <a:gd name="T24" fmla="*/ 1281 w 1281"/>
              <a:gd name="T25" fmla="*/ 45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1" h="689">
                <a:moveTo>
                  <a:pt x="1281" y="458"/>
                </a:moveTo>
                <a:cubicBezTo>
                  <a:pt x="1281" y="632"/>
                  <a:pt x="1281" y="632"/>
                  <a:pt x="1281" y="632"/>
                </a:cubicBezTo>
                <a:cubicBezTo>
                  <a:pt x="1281" y="663"/>
                  <a:pt x="1256" y="689"/>
                  <a:pt x="1225" y="689"/>
                </a:cubicBezTo>
                <a:cubicBezTo>
                  <a:pt x="56" y="689"/>
                  <a:pt x="56" y="689"/>
                  <a:pt x="56" y="689"/>
                </a:cubicBezTo>
                <a:cubicBezTo>
                  <a:pt x="25" y="689"/>
                  <a:pt x="0" y="663"/>
                  <a:pt x="0" y="632"/>
                </a:cubicBezTo>
                <a:cubicBezTo>
                  <a:pt x="0" y="57"/>
                  <a:pt x="0" y="57"/>
                  <a:pt x="0" y="57"/>
                </a:cubicBezTo>
                <a:cubicBezTo>
                  <a:pt x="0" y="26"/>
                  <a:pt x="25" y="0"/>
                  <a:pt x="56" y="0"/>
                </a:cubicBezTo>
                <a:cubicBezTo>
                  <a:pt x="852" y="0"/>
                  <a:pt x="852" y="0"/>
                  <a:pt x="852" y="0"/>
                </a:cubicBezTo>
                <a:cubicBezTo>
                  <a:pt x="872" y="0"/>
                  <a:pt x="872" y="0"/>
                  <a:pt x="872" y="0"/>
                </a:cubicBezTo>
                <a:cubicBezTo>
                  <a:pt x="872" y="0"/>
                  <a:pt x="913" y="2"/>
                  <a:pt x="920" y="48"/>
                </a:cubicBezTo>
                <a:cubicBezTo>
                  <a:pt x="928" y="94"/>
                  <a:pt x="1013" y="299"/>
                  <a:pt x="1241" y="367"/>
                </a:cubicBezTo>
                <a:cubicBezTo>
                  <a:pt x="1272" y="377"/>
                  <a:pt x="1281" y="395"/>
                  <a:pt x="1281" y="419"/>
                </a:cubicBezTo>
                <a:cubicBezTo>
                  <a:pt x="1281" y="443"/>
                  <a:pt x="1281" y="458"/>
                  <a:pt x="1281" y="458"/>
                </a:cubicBezTo>
              </a:path>
            </a:pathLst>
          </a:custGeom>
          <a:solidFill>
            <a:schemeClr val="bg1"/>
          </a:solidFill>
          <a:ln>
            <a:noFill/>
          </a:ln>
          <a:effectLst>
            <a:outerShdw blurRad="190500" dist="127000" dir="2700000" algn="tl" rotWithShape="0">
              <a:schemeClr val="accent2">
                <a:lumMod val="75000"/>
                <a:lumOff val="25000"/>
                <a:alpha val="20000"/>
              </a:schemeClr>
            </a:outerShdw>
          </a:effectLst>
        </p:spPr>
        <p:txBody>
          <a:bodyPr vert="horz" wrap="square" lIns="91440" tIns="45720" rIns="91440" bIns="45720" numCol="1" anchor="t" anchorCtr="0" compatLnSpc="1"/>
          <a:lstStyle/>
          <a:p>
            <a:endParaRPr lang="en-US"/>
          </a:p>
        </p:txBody>
      </p:sp>
      <p:sp>
        <p:nvSpPr>
          <p:cNvPr id="12" name="Freeform 11"/>
          <p:cNvSpPr/>
          <p:nvPr/>
        </p:nvSpPr>
        <p:spPr bwMode="auto">
          <a:xfrm>
            <a:off x="4733290" y="3912235"/>
            <a:ext cx="1315085" cy="1271270"/>
          </a:xfrm>
          <a:custGeom>
            <a:avLst/>
            <a:gdLst>
              <a:gd name="T0" fmla="*/ 496 w 496"/>
              <a:gd name="T1" fmla="*/ 0 h 494"/>
              <a:gd name="T2" fmla="*/ 0 w 496"/>
              <a:gd name="T3" fmla="*/ 0 h 494"/>
              <a:gd name="T4" fmla="*/ 6 w 496"/>
              <a:gd name="T5" fmla="*/ 62 h 494"/>
              <a:gd name="T6" fmla="*/ 23 w 496"/>
              <a:gd name="T7" fmla="*/ 62 h 494"/>
              <a:gd name="T8" fmla="*/ 71 w 496"/>
              <a:gd name="T9" fmla="*/ 110 h 494"/>
              <a:gd name="T10" fmla="*/ 392 w 496"/>
              <a:gd name="T11" fmla="*/ 429 h 494"/>
              <a:gd name="T12" fmla="*/ 432 w 496"/>
              <a:gd name="T13" fmla="*/ 481 h 494"/>
              <a:gd name="T14" fmla="*/ 432 w 496"/>
              <a:gd name="T15" fmla="*/ 489 h 494"/>
              <a:gd name="T16" fmla="*/ 496 w 496"/>
              <a:gd name="T17" fmla="*/ 494 h 494"/>
              <a:gd name="T18" fmla="*/ 496 w 496"/>
              <a:gd name="T19"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494">
                <a:moveTo>
                  <a:pt x="496" y="0"/>
                </a:moveTo>
                <a:cubicBezTo>
                  <a:pt x="0" y="0"/>
                  <a:pt x="0" y="0"/>
                  <a:pt x="0" y="0"/>
                </a:cubicBezTo>
                <a:cubicBezTo>
                  <a:pt x="1" y="21"/>
                  <a:pt x="3" y="42"/>
                  <a:pt x="6" y="62"/>
                </a:cubicBezTo>
                <a:cubicBezTo>
                  <a:pt x="23" y="62"/>
                  <a:pt x="23" y="62"/>
                  <a:pt x="23" y="62"/>
                </a:cubicBezTo>
                <a:cubicBezTo>
                  <a:pt x="23" y="62"/>
                  <a:pt x="64" y="64"/>
                  <a:pt x="71" y="110"/>
                </a:cubicBezTo>
                <a:cubicBezTo>
                  <a:pt x="79" y="156"/>
                  <a:pt x="164" y="361"/>
                  <a:pt x="392" y="429"/>
                </a:cubicBezTo>
                <a:cubicBezTo>
                  <a:pt x="423" y="439"/>
                  <a:pt x="432" y="457"/>
                  <a:pt x="432" y="481"/>
                </a:cubicBezTo>
                <a:cubicBezTo>
                  <a:pt x="432" y="484"/>
                  <a:pt x="432" y="486"/>
                  <a:pt x="432" y="489"/>
                </a:cubicBezTo>
                <a:cubicBezTo>
                  <a:pt x="453" y="492"/>
                  <a:pt x="474" y="494"/>
                  <a:pt x="496" y="494"/>
                </a:cubicBezTo>
                <a:cubicBezTo>
                  <a:pt x="496" y="0"/>
                  <a:pt x="496" y="0"/>
                  <a:pt x="496" y="0"/>
                </a:cubicBezTo>
              </a:path>
            </a:pathLst>
          </a:custGeom>
          <a:solidFill>
            <a:schemeClr val="accent2">
              <a:lumMod val="75000"/>
              <a:lumOff val="25000"/>
            </a:schemeClr>
          </a:solidFill>
          <a:ln>
            <a:noFill/>
          </a:ln>
        </p:spPr>
        <p:txBody>
          <a:bodyPr vert="horz" wrap="square" lIns="91440" tIns="45720" rIns="91440" bIns="45720" numCol="1" anchor="t" anchorCtr="0" compatLnSpc="1"/>
          <a:lstStyle/>
          <a:p>
            <a:endParaRPr lang="en-US"/>
          </a:p>
        </p:txBody>
      </p:sp>
      <p:sp>
        <p:nvSpPr>
          <p:cNvPr id="14" name="Freeform 13"/>
          <p:cNvSpPr/>
          <p:nvPr/>
        </p:nvSpPr>
        <p:spPr bwMode="auto">
          <a:xfrm>
            <a:off x="6151880" y="2520315"/>
            <a:ext cx="1242695" cy="1259840"/>
          </a:xfrm>
          <a:custGeom>
            <a:avLst/>
            <a:gdLst>
              <a:gd name="T0" fmla="*/ 485 w 485"/>
              <a:gd name="T1" fmla="*/ 487 h 487"/>
              <a:gd name="T2" fmla="*/ 0 w 485"/>
              <a:gd name="T3" fmla="*/ 0 h 487"/>
              <a:gd name="T4" fmla="*/ 0 w 485"/>
              <a:gd name="T5" fmla="*/ 487 h 487"/>
              <a:gd name="T6" fmla="*/ 485 w 485"/>
              <a:gd name="T7" fmla="*/ 487 h 487"/>
            </a:gdLst>
            <a:ahLst/>
            <a:cxnLst>
              <a:cxn ang="0">
                <a:pos x="T0" y="T1"/>
              </a:cxn>
              <a:cxn ang="0">
                <a:pos x="T2" y="T3"/>
              </a:cxn>
              <a:cxn ang="0">
                <a:pos x="T4" y="T5"/>
              </a:cxn>
              <a:cxn ang="0">
                <a:pos x="T6" y="T7"/>
              </a:cxn>
            </a:cxnLst>
            <a:rect l="0" t="0" r="r" b="b"/>
            <a:pathLst>
              <a:path w="485" h="487">
                <a:moveTo>
                  <a:pt x="485" y="487"/>
                </a:moveTo>
                <a:cubicBezTo>
                  <a:pt x="474" y="224"/>
                  <a:pt x="263" y="12"/>
                  <a:pt x="0" y="0"/>
                </a:cubicBezTo>
                <a:cubicBezTo>
                  <a:pt x="0" y="487"/>
                  <a:pt x="0" y="487"/>
                  <a:pt x="0" y="487"/>
                </a:cubicBezTo>
                <a:lnTo>
                  <a:pt x="485" y="487"/>
                </a:lnTo>
                <a:close/>
              </a:path>
            </a:pathLst>
          </a:custGeom>
          <a:solidFill>
            <a:schemeClr val="accent2">
              <a:lumMod val="25000"/>
              <a:lumOff val="75000"/>
            </a:schemeClr>
          </a:solidFill>
          <a:ln>
            <a:noFill/>
          </a:ln>
        </p:spPr>
        <p:txBody>
          <a:bodyPr vert="horz" wrap="square" lIns="91440" tIns="45720" rIns="91440" bIns="45720" numCol="1" anchor="t" anchorCtr="0" compatLnSpc="1"/>
          <a:lstStyle/>
          <a:p>
            <a:endParaRPr lang="en-US"/>
          </a:p>
        </p:txBody>
      </p:sp>
      <p:sp>
        <p:nvSpPr>
          <p:cNvPr id="15" name="Freeform 14"/>
          <p:cNvSpPr/>
          <p:nvPr/>
        </p:nvSpPr>
        <p:spPr bwMode="auto">
          <a:xfrm>
            <a:off x="4721860" y="2520315"/>
            <a:ext cx="1325880" cy="1287780"/>
          </a:xfrm>
          <a:custGeom>
            <a:avLst/>
            <a:gdLst>
              <a:gd name="T0" fmla="*/ 495 w 495"/>
              <a:gd name="T1" fmla="*/ 0 h 487"/>
              <a:gd name="T2" fmla="*/ 0 w 495"/>
              <a:gd name="T3" fmla="*/ 487 h 487"/>
              <a:gd name="T4" fmla="*/ 495 w 495"/>
              <a:gd name="T5" fmla="*/ 487 h 487"/>
              <a:gd name="T6" fmla="*/ 495 w 495"/>
              <a:gd name="T7" fmla="*/ 0 h 487"/>
            </a:gdLst>
            <a:ahLst/>
            <a:cxnLst>
              <a:cxn ang="0">
                <a:pos x="T0" y="T1"/>
              </a:cxn>
              <a:cxn ang="0">
                <a:pos x="T2" y="T3"/>
              </a:cxn>
              <a:cxn ang="0">
                <a:pos x="T4" y="T5"/>
              </a:cxn>
              <a:cxn ang="0">
                <a:pos x="T6" y="T7"/>
              </a:cxn>
            </a:cxnLst>
            <a:rect l="0" t="0" r="r" b="b"/>
            <a:pathLst>
              <a:path w="495" h="487">
                <a:moveTo>
                  <a:pt x="495" y="0"/>
                </a:moveTo>
                <a:cubicBezTo>
                  <a:pt x="227" y="6"/>
                  <a:pt x="11" y="220"/>
                  <a:pt x="0" y="487"/>
                </a:cubicBezTo>
                <a:cubicBezTo>
                  <a:pt x="495" y="487"/>
                  <a:pt x="495" y="487"/>
                  <a:pt x="495" y="487"/>
                </a:cubicBezTo>
                <a:lnTo>
                  <a:pt x="495" y="0"/>
                </a:lnTo>
                <a:close/>
              </a:path>
            </a:pathLst>
          </a:custGeom>
          <a:gradFill>
            <a:gsLst>
              <a:gs pos="0">
                <a:schemeClr val="accent3">
                  <a:lumMod val="60000"/>
                  <a:lumOff val="40000"/>
                </a:schemeClr>
              </a:gs>
              <a:gs pos="100000">
                <a:schemeClr val="accent1"/>
              </a:gs>
            </a:gsLst>
            <a:lin ang="0" scaled="0"/>
          </a:gradFill>
          <a:ln>
            <a:noFill/>
          </a:ln>
        </p:spPr>
        <p:txBody>
          <a:bodyPr vert="horz" wrap="square" lIns="91440" tIns="45720" rIns="91440" bIns="45720" numCol="1" anchor="t" anchorCtr="0" compatLnSpc="1"/>
          <a:lstStyle/>
          <a:p>
            <a:endParaRPr lang="en-US"/>
          </a:p>
        </p:txBody>
      </p:sp>
      <p:sp>
        <p:nvSpPr>
          <p:cNvPr id="16" name="Freeform 15"/>
          <p:cNvSpPr/>
          <p:nvPr/>
        </p:nvSpPr>
        <p:spPr bwMode="auto">
          <a:xfrm>
            <a:off x="6151880" y="3912235"/>
            <a:ext cx="1259205" cy="1270000"/>
          </a:xfrm>
          <a:custGeom>
            <a:avLst/>
            <a:gdLst>
              <a:gd name="T0" fmla="*/ 486 w 486"/>
              <a:gd name="T1" fmla="*/ 0 h 494"/>
              <a:gd name="T2" fmla="*/ 0 w 486"/>
              <a:gd name="T3" fmla="*/ 0 h 494"/>
              <a:gd name="T4" fmla="*/ 0 w 486"/>
              <a:gd name="T5" fmla="*/ 494 h 494"/>
              <a:gd name="T6" fmla="*/ 486 w 486"/>
              <a:gd name="T7" fmla="*/ 0 h 494"/>
            </a:gdLst>
            <a:ahLst/>
            <a:cxnLst>
              <a:cxn ang="0">
                <a:pos x="T0" y="T1"/>
              </a:cxn>
              <a:cxn ang="0">
                <a:pos x="T2" y="T3"/>
              </a:cxn>
              <a:cxn ang="0">
                <a:pos x="T4" y="T5"/>
              </a:cxn>
              <a:cxn ang="0">
                <a:pos x="T6" y="T7"/>
              </a:cxn>
            </a:cxnLst>
            <a:rect l="0" t="0" r="r" b="b"/>
            <a:pathLst>
              <a:path w="486" h="494">
                <a:moveTo>
                  <a:pt x="486" y="0"/>
                </a:moveTo>
                <a:cubicBezTo>
                  <a:pt x="0" y="0"/>
                  <a:pt x="0" y="0"/>
                  <a:pt x="0" y="0"/>
                </a:cubicBezTo>
                <a:cubicBezTo>
                  <a:pt x="0" y="494"/>
                  <a:pt x="0" y="494"/>
                  <a:pt x="0" y="494"/>
                </a:cubicBezTo>
                <a:cubicBezTo>
                  <a:pt x="266" y="482"/>
                  <a:pt x="478" y="267"/>
                  <a:pt x="486" y="0"/>
                </a:cubicBezTo>
              </a:path>
            </a:pathLst>
          </a:custGeom>
          <a:solidFill>
            <a:schemeClr val="accent2">
              <a:lumMod val="50000"/>
              <a:lumOff val="50000"/>
            </a:schemeClr>
          </a:solidFill>
          <a:ln>
            <a:noFill/>
          </a:ln>
        </p:spPr>
        <p:txBody>
          <a:bodyPr vert="horz" wrap="square" lIns="91440" tIns="45720" rIns="91440" bIns="45720" numCol="1" anchor="t" anchorCtr="0" compatLnSpc="1"/>
          <a:lstStyle/>
          <a:p>
            <a:endParaRPr lang="en-US"/>
          </a:p>
        </p:txBody>
      </p:sp>
      <p:sp>
        <p:nvSpPr>
          <p:cNvPr id="20" name="Freeform 19"/>
          <p:cNvSpPr>
            <a:spLocks noEditPoints="1"/>
          </p:cNvSpPr>
          <p:nvPr/>
        </p:nvSpPr>
        <p:spPr bwMode="auto">
          <a:xfrm>
            <a:off x="2047461" y="5092414"/>
            <a:ext cx="1175509" cy="1059593"/>
          </a:xfrm>
          <a:custGeom>
            <a:avLst/>
            <a:gdLst>
              <a:gd name="T0" fmla="*/ 0 w 395"/>
              <a:gd name="T1" fmla="*/ 144 h 356"/>
              <a:gd name="T2" fmla="*/ 12 w 395"/>
              <a:gd name="T3" fmla="*/ 154 h 356"/>
              <a:gd name="T4" fmla="*/ 8 w 395"/>
              <a:gd name="T5" fmla="*/ 325 h 356"/>
              <a:gd name="T6" fmla="*/ 23 w 395"/>
              <a:gd name="T7" fmla="*/ 326 h 356"/>
              <a:gd name="T8" fmla="*/ 8 w 395"/>
              <a:gd name="T9" fmla="*/ 325 h 356"/>
              <a:gd name="T10" fmla="*/ 0 w 395"/>
              <a:gd name="T11" fmla="*/ 204 h 356"/>
              <a:gd name="T12" fmla="*/ 12 w 395"/>
              <a:gd name="T13" fmla="*/ 214 h 356"/>
              <a:gd name="T14" fmla="*/ 12 w 395"/>
              <a:gd name="T15" fmla="*/ 234 h 356"/>
              <a:gd name="T16" fmla="*/ 0 w 395"/>
              <a:gd name="T17" fmla="*/ 243 h 356"/>
              <a:gd name="T18" fmla="*/ 12 w 395"/>
              <a:gd name="T19" fmla="*/ 234 h 356"/>
              <a:gd name="T20" fmla="*/ 12 w 395"/>
              <a:gd name="T21" fmla="*/ 293 h 356"/>
              <a:gd name="T22" fmla="*/ 0 w 395"/>
              <a:gd name="T23" fmla="*/ 294 h 356"/>
              <a:gd name="T24" fmla="*/ 13 w 395"/>
              <a:gd name="T25" fmla="*/ 302 h 356"/>
              <a:gd name="T26" fmla="*/ 12 w 395"/>
              <a:gd name="T27" fmla="*/ 263 h 356"/>
              <a:gd name="T28" fmla="*/ 0 w 395"/>
              <a:gd name="T29" fmla="*/ 273 h 356"/>
              <a:gd name="T30" fmla="*/ 12 w 395"/>
              <a:gd name="T31" fmla="*/ 263 h 356"/>
              <a:gd name="T32" fmla="*/ 0 w 395"/>
              <a:gd name="T33" fmla="*/ 174 h 356"/>
              <a:gd name="T34" fmla="*/ 12 w 395"/>
              <a:gd name="T35" fmla="*/ 184 h 356"/>
              <a:gd name="T36" fmla="*/ 12 w 395"/>
              <a:gd name="T37" fmla="*/ 25 h 356"/>
              <a:gd name="T38" fmla="*/ 0 w 395"/>
              <a:gd name="T39" fmla="*/ 35 h 356"/>
              <a:gd name="T40" fmla="*/ 12 w 395"/>
              <a:gd name="T41" fmla="*/ 25 h 356"/>
              <a:gd name="T42" fmla="*/ 0 w 395"/>
              <a:gd name="T43" fmla="*/ 115 h 356"/>
              <a:gd name="T44" fmla="*/ 12 w 395"/>
              <a:gd name="T45" fmla="*/ 124 h 356"/>
              <a:gd name="T46" fmla="*/ 12 w 395"/>
              <a:gd name="T47" fmla="*/ 0 h 356"/>
              <a:gd name="T48" fmla="*/ 0 w 395"/>
              <a:gd name="T49" fmla="*/ 5 h 356"/>
              <a:gd name="T50" fmla="*/ 12 w 395"/>
              <a:gd name="T51" fmla="*/ 0 h 356"/>
              <a:gd name="T52" fmla="*/ 0 w 395"/>
              <a:gd name="T53" fmla="*/ 85 h 356"/>
              <a:gd name="T54" fmla="*/ 12 w 395"/>
              <a:gd name="T55" fmla="*/ 94 h 356"/>
              <a:gd name="T56" fmla="*/ 12 w 395"/>
              <a:gd name="T57" fmla="*/ 55 h 356"/>
              <a:gd name="T58" fmla="*/ 0 w 395"/>
              <a:gd name="T59" fmla="*/ 65 h 356"/>
              <a:gd name="T60" fmla="*/ 12 w 395"/>
              <a:gd name="T61" fmla="*/ 55 h 356"/>
              <a:gd name="T62" fmla="*/ 310 w 395"/>
              <a:gd name="T63" fmla="*/ 356 h 356"/>
              <a:gd name="T64" fmla="*/ 301 w 395"/>
              <a:gd name="T65" fmla="*/ 344 h 356"/>
              <a:gd name="T66" fmla="*/ 211 w 395"/>
              <a:gd name="T67" fmla="*/ 356 h 356"/>
              <a:gd name="T68" fmla="*/ 221 w 395"/>
              <a:gd name="T69" fmla="*/ 344 h 356"/>
              <a:gd name="T70" fmla="*/ 211 w 395"/>
              <a:gd name="T71" fmla="*/ 356 h 356"/>
              <a:gd name="T72" fmla="*/ 340 w 395"/>
              <a:gd name="T73" fmla="*/ 356 h 356"/>
              <a:gd name="T74" fmla="*/ 330 w 395"/>
              <a:gd name="T75" fmla="*/ 344 h 356"/>
              <a:gd name="T76" fmla="*/ 241 w 395"/>
              <a:gd name="T77" fmla="*/ 356 h 356"/>
              <a:gd name="T78" fmla="*/ 251 w 395"/>
              <a:gd name="T79" fmla="*/ 344 h 356"/>
              <a:gd name="T80" fmla="*/ 241 w 395"/>
              <a:gd name="T81" fmla="*/ 356 h 356"/>
              <a:gd name="T82" fmla="*/ 41 w 395"/>
              <a:gd name="T83" fmla="*/ 352 h 356"/>
              <a:gd name="T84" fmla="*/ 37 w 395"/>
              <a:gd name="T85" fmla="*/ 338 h 356"/>
              <a:gd name="T86" fmla="*/ 360 w 395"/>
              <a:gd name="T87" fmla="*/ 356 h 356"/>
              <a:gd name="T88" fmla="*/ 370 w 395"/>
              <a:gd name="T89" fmla="*/ 344 h 356"/>
              <a:gd name="T90" fmla="*/ 360 w 395"/>
              <a:gd name="T91" fmla="*/ 356 h 356"/>
              <a:gd name="T92" fmla="*/ 390 w 395"/>
              <a:gd name="T93" fmla="*/ 356 h 356"/>
              <a:gd name="T94" fmla="*/ 395 w 395"/>
              <a:gd name="T95" fmla="*/ 344 h 356"/>
              <a:gd name="T96" fmla="*/ 271 w 395"/>
              <a:gd name="T97" fmla="*/ 356 h 356"/>
              <a:gd name="T98" fmla="*/ 281 w 395"/>
              <a:gd name="T99" fmla="*/ 344 h 356"/>
              <a:gd name="T100" fmla="*/ 271 w 395"/>
              <a:gd name="T101" fmla="*/ 356 h 356"/>
              <a:gd name="T102" fmla="*/ 191 w 395"/>
              <a:gd name="T103" fmla="*/ 356 h 356"/>
              <a:gd name="T104" fmla="*/ 182 w 395"/>
              <a:gd name="T105" fmla="*/ 344 h 356"/>
              <a:gd name="T106" fmla="*/ 62 w 395"/>
              <a:gd name="T107" fmla="*/ 356 h 356"/>
              <a:gd name="T108" fmla="*/ 72 w 395"/>
              <a:gd name="T109" fmla="*/ 344 h 356"/>
              <a:gd name="T110" fmla="*/ 62 w 395"/>
              <a:gd name="T111" fmla="*/ 356 h 356"/>
              <a:gd name="T112" fmla="*/ 102 w 395"/>
              <a:gd name="T113" fmla="*/ 356 h 356"/>
              <a:gd name="T114" fmla="*/ 92 w 395"/>
              <a:gd name="T115" fmla="*/ 344 h 356"/>
              <a:gd name="T116" fmla="*/ 122 w 395"/>
              <a:gd name="T117" fmla="*/ 356 h 356"/>
              <a:gd name="T118" fmla="*/ 132 w 395"/>
              <a:gd name="T119" fmla="*/ 344 h 356"/>
              <a:gd name="T120" fmla="*/ 122 w 395"/>
              <a:gd name="T121" fmla="*/ 356 h 356"/>
              <a:gd name="T122" fmla="*/ 161 w 395"/>
              <a:gd name="T123" fmla="*/ 356 h 356"/>
              <a:gd name="T124" fmla="*/ 152 w 395"/>
              <a:gd name="T125" fmla="*/ 344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95" h="356">
                <a:moveTo>
                  <a:pt x="12" y="144"/>
                </a:moveTo>
                <a:cubicBezTo>
                  <a:pt x="0" y="144"/>
                  <a:pt x="0" y="144"/>
                  <a:pt x="0" y="144"/>
                </a:cubicBezTo>
                <a:cubicBezTo>
                  <a:pt x="0" y="154"/>
                  <a:pt x="0" y="154"/>
                  <a:pt x="0" y="154"/>
                </a:cubicBezTo>
                <a:cubicBezTo>
                  <a:pt x="12" y="154"/>
                  <a:pt x="12" y="154"/>
                  <a:pt x="12" y="154"/>
                </a:cubicBezTo>
                <a:lnTo>
                  <a:pt x="12" y="144"/>
                </a:lnTo>
                <a:close/>
                <a:moveTo>
                  <a:pt x="8" y="325"/>
                </a:moveTo>
                <a:cubicBezTo>
                  <a:pt x="10" y="328"/>
                  <a:pt x="12" y="331"/>
                  <a:pt x="14" y="333"/>
                </a:cubicBezTo>
                <a:cubicBezTo>
                  <a:pt x="23" y="326"/>
                  <a:pt x="23" y="326"/>
                  <a:pt x="23" y="326"/>
                </a:cubicBezTo>
                <a:cubicBezTo>
                  <a:pt x="22" y="324"/>
                  <a:pt x="20" y="321"/>
                  <a:pt x="19" y="319"/>
                </a:cubicBezTo>
                <a:lnTo>
                  <a:pt x="8" y="325"/>
                </a:lnTo>
                <a:close/>
                <a:moveTo>
                  <a:pt x="12" y="204"/>
                </a:moveTo>
                <a:cubicBezTo>
                  <a:pt x="0" y="204"/>
                  <a:pt x="0" y="204"/>
                  <a:pt x="0" y="204"/>
                </a:cubicBezTo>
                <a:cubicBezTo>
                  <a:pt x="0" y="214"/>
                  <a:pt x="0" y="214"/>
                  <a:pt x="0" y="214"/>
                </a:cubicBezTo>
                <a:cubicBezTo>
                  <a:pt x="12" y="214"/>
                  <a:pt x="12" y="214"/>
                  <a:pt x="12" y="214"/>
                </a:cubicBezTo>
                <a:lnTo>
                  <a:pt x="12" y="204"/>
                </a:lnTo>
                <a:close/>
                <a:moveTo>
                  <a:pt x="12" y="234"/>
                </a:moveTo>
                <a:cubicBezTo>
                  <a:pt x="0" y="234"/>
                  <a:pt x="0" y="234"/>
                  <a:pt x="0" y="234"/>
                </a:cubicBezTo>
                <a:cubicBezTo>
                  <a:pt x="0" y="243"/>
                  <a:pt x="0" y="243"/>
                  <a:pt x="0" y="243"/>
                </a:cubicBezTo>
                <a:cubicBezTo>
                  <a:pt x="12" y="243"/>
                  <a:pt x="12" y="243"/>
                  <a:pt x="12" y="243"/>
                </a:cubicBezTo>
                <a:lnTo>
                  <a:pt x="12" y="234"/>
                </a:lnTo>
                <a:close/>
                <a:moveTo>
                  <a:pt x="12" y="294"/>
                </a:moveTo>
                <a:cubicBezTo>
                  <a:pt x="12" y="293"/>
                  <a:pt x="12" y="293"/>
                  <a:pt x="12" y="293"/>
                </a:cubicBezTo>
                <a:cubicBezTo>
                  <a:pt x="0" y="293"/>
                  <a:pt x="0" y="293"/>
                  <a:pt x="0" y="293"/>
                </a:cubicBezTo>
                <a:cubicBezTo>
                  <a:pt x="0" y="294"/>
                  <a:pt x="0" y="294"/>
                  <a:pt x="0" y="294"/>
                </a:cubicBezTo>
                <a:cubicBezTo>
                  <a:pt x="0" y="297"/>
                  <a:pt x="0" y="300"/>
                  <a:pt x="1" y="304"/>
                </a:cubicBezTo>
                <a:cubicBezTo>
                  <a:pt x="13" y="302"/>
                  <a:pt x="13" y="302"/>
                  <a:pt x="13" y="302"/>
                </a:cubicBezTo>
                <a:cubicBezTo>
                  <a:pt x="12" y="299"/>
                  <a:pt x="12" y="296"/>
                  <a:pt x="12" y="294"/>
                </a:cubicBezTo>
                <a:close/>
                <a:moveTo>
                  <a:pt x="12" y="263"/>
                </a:moveTo>
                <a:cubicBezTo>
                  <a:pt x="0" y="263"/>
                  <a:pt x="0" y="263"/>
                  <a:pt x="0" y="263"/>
                </a:cubicBezTo>
                <a:cubicBezTo>
                  <a:pt x="0" y="273"/>
                  <a:pt x="0" y="273"/>
                  <a:pt x="0" y="273"/>
                </a:cubicBezTo>
                <a:cubicBezTo>
                  <a:pt x="12" y="273"/>
                  <a:pt x="12" y="273"/>
                  <a:pt x="12" y="273"/>
                </a:cubicBezTo>
                <a:lnTo>
                  <a:pt x="12" y="263"/>
                </a:lnTo>
                <a:close/>
                <a:moveTo>
                  <a:pt x="12" y="174"/>
                </a:moveTo>
                <a:cubicBezTo>
                  <a:pt x="0" y="174"/>
                  <a:pt x="0" y="174"/>
                  <a:pt x="0" y="174"/>
                </a:cubicBezTo>
                <a:cubicBezTo>
                  <a:pt x="0" y="184"/>
                  <a:pt x="0" y="184"/>
                  <a:pt x="0" y="184"/>
                </a:cubicBezTo>
                <a:cubicBezTo>
                  <a:pt x="12" y="184"/>
                  <a:pt x="12" y="184"/>
                  <a:pt x="12" y="184"/>
                </a:cubicBezTo>
                <a:lnTo>
                  <a:pt x="12" y="174"/>
                </a:lnTo>
                <a:close/>
                <a:moveTo>
                  <a:pt x="12" y="25"/>
                </a:moveTo>
                <a:cubicBezTo>
                  <a:pt x="0" y="25"/>
                  <a:pt x="0" y="25"/>
                  <a:pt x="0" y="25"/>
                </a:cubicBezTo>
                <a:cubicBezTo>
                  <a:pt x="0" y="35"/>
                  <a:pt x="0" y="35"/>
                  <a:pt x="0" y="35"/>
                </a:cubicBezTo>
                <a:cubicBezTo>
                  <a:pt x="12" y="35"/>
                  <a:pt x="12" y="35"/>
                  <a:pt x="12" y="35"/>
                </a:cubicBezTo>
                <a:lnTo>
                  <a:pt x="12" y="25"/>
                </a:lnTo>
                <a:close/>
                <a:moveTo>
                  <a:pt x="12" y="115"/>
                </a:moveTo>
                <a:cubicBezTo>
                  <a:pt x="0" y="115"/>
                  <a:pt x="0" y="115"/>
                  <a:pt x="0" y="115"/>
                </a:cubicBezTo>
                <a:cubicBezTo>
                  <a:pt x="0" y="124"/>
                  <a:pt x="0" y="124"/>
                  <a:pt x="0" y="124"/>
                </a:cubicBezTo>
                <a:cubicBezTo>
                  <a:pt x="12" y="124"/>
                  <a:pt x="12" y="124"/>
                  <a:pt x="12" y="124"/>
                </a:cubicBezTo>
                <a:lnTo>
                  <a:pt x="12" y="115"/>
                </a:lnTo>
                <a:close/>
                <a:moveTo>
                  <a:pt x="12" y="0"/>
                </a:moveTo>
                <a:cubicBezTo>
                  <a:pt x="0" y="0"/>
                  <a:pt x="0" y="0"/>
                  <a:pt x="0" y="0"/>
                </a:cubicBezTo>
                <a:cubicBezTo>
                  <a:pt x="0" y="5"/>
                  <a:pt x="0" y="5"/>
                  <a:pt x="0" y="5"/>
                </a:cubicBezTo>
                <a:cubicBezTo>
                  <a:pt x="12" y="5"/>
                  <a:pt x="12" y="5"/>
                  <a:pt x="12" y="5"/>
                </a:cubicBezTo>
                <a:lnTo>
                  <a:pt x="12" y="0"/>
                </a:lnTo>
                <a:close/>
                <a:moveTo>
                  <a:pt x="12" y="85"/>
                </a:moveTo>
                <a:cubicBezTo>
                  <a:pt x="0" y="85"/>
                  <a:pt x="0" y="85"/>
                  <a:pt x="0" y="85"/>
                </a:cubicBezTo>
                <a:cubicBezTo>
                  <a:pt x="0" y="94"/>
                  <a:pt x="0" y="94"/>
                  <a:pt x="0" y="94"/>
                </a:cubicBezTo>
                <a:cubicBezTo>
                  <a:pt x="12" y="94"/>
                  <a:pt x="12" y="94"/>
                  <a:pt x="12" y="94"/>
                </a:cubicBezTo>
                <a:lnTo>
                  <a:pt x="12" y="85"/>
                </a:lnTo>
                <a:close/>
                <a:moveTo>
                  <a:pt x="12" y="55"/>
                </a:moveTo>
                <a:cubicBezTo>
                  <a:pt x="0" y="55"/>
                  <a:pt x="0" y="55"/>
                  <a:pt x="0" y="55"/>
                </a:cubicBezTo>
                <a:cubicBezTo>
                  <a:pt x="0" y="65"/>
                  <a:pt x="0" y="65"/>
                  <a:pt x="0" y="65"/>
                </a:cubicBezTo>
                <a:cubicBezTo>
                  <a:pt x="12" y="65"/>
                  <a:pt x="12" y="65"/>
                  <a:pt x="12" y="65"/>
                </a:cubicBezTo>
                <a:lnTo>
                  <a:pt x="12" y="55"/>
                </a:lnTo>
                <a:close/>
                <a:moveTo>
                  <a:pt x="301" y="356"/>
                </a:moveTo>
                <a:cubicBezTo>
                  <a:pt x="310" y="356"/>
                  <a:pt x="310" y="356"/>
                  <a:pt x="310" y="356"/>
                </a:cubicBezTo>
                <a:cubicBezTo>
                  <a:pt x="310" y="344"/>
                  <a:pt x="310" y="344"/>
                  <a:pt x="310" y="344"/>
                </a:cubicBezTo>
                <a:cubicBezTo>
                  <a:pt x="301" y="344"/>
                  <a:pt x="301" y="344"/>
                  <a:pt x="301" y="344"/>
                </a:cubicBezTo>
                <a:lnTo>
                  <a:pt x="301" y="356"/>
                </a:lnTo>
                <a:close/>
                <a:moveTo>
                  <a:pt x="211" y="356"/>
                </a:moveTo>
                <a:cubicBezTo>
                  <a:pt x="221" y="356"/>
                  <a:pt x="221" y="356"/>
                  <a:pt x="221" y="356"/>
                </a:cubicBezTo>
                <a:cubicBezTo>
                  <a:pt x="221" y="344"/>
                  <a:pt x="221" y="344"/>
                  <a:pt x="221" y="344"/>
                </a:cubicBezTo>
                <a:cubicBezTo>
                  <a:pt x="211" y="344"/>
                  <a:pt x="211" y="344"/>
                  <a:pt x="211" y="344"/>
                </a:cubicBezTo>
                <a:lnTo>
                  <a:pt x="211" y="356"/>
                </a:lnTo>
                <a:close/>
                <a:moveTo>
                  <a:pt x="330" y="356"/>
                </a:moveTo>
                <a:cubicBezTo>
                  <a:pt x="340" y="356"/>
                  <a:pt x="340" y="356"/>
                  <a:pt x="340" y="356"/>
                </a:cubicBezTo>
                <a:cubicBezTo>
                  <a:pt x="340" y="344"/>
                  <a:pt x="340" y="344"/>
                  <a:pt x="340" y="344"/>
                </a:cubicBezTo>
                <a:cubicBezTo>
                  <a:pt x="330" y="344"/>
                  <a:pt x="330" y="344"/>
                  <a:pt x="330" y="344"/>
                </a:cubicBezTo>
                <a:lnTo>
                  <a:pt x="330" y="356"/>
                </a:lnTo>
                <a:close/>
                <a:moveTo>
                  <a:pt x="241" y="356"/>
                </a:moveTo>
                <a:cubicBezTo>
                  <a:pt x="251" y="356"/>
                  <a:pt x="251" y="356"/>
                  <a:pt x="251" y="356"/>
                </a:cubicBezTo>
                <a:cubicBezTo>
                  <a:pt x="251" y="344"/>
                  <a:pt x="251" y="344"/>
                  <a:pt x="251" y="344"/>
                </a:cubicBezTo>
                <a:cubicBezTo>
                  <a:pt x="241" y="344"/>
                  <a:pt x="241" y="344"/>
                  <a:pt x="241" y="344"/>
                </a:cubicBezTo>
                <a:lnTo>
                  <a:pt x="241" y="356"/>
                </a:lnTo>
                <a:close/>
                <a:moveTo>
                  <a:pt x="31" y="348"/>
                </a:moveTo>
                <a:cubicBezTo>
                  <a:pt x="34" y="350"/>
                  <a:pt x="37" y="351"/>
                  <a:pt x="41" y="352"/>
                </a:cubicBezTo>
                <a:cubicBezTo>
                  <a:pt x="45" y="341"/>
                  <a:pt x="45" y="341"/>
                  <a:pt x="45" y="341"/>
                </a:cubicBezTo>
                <a:cubicBezTo>
                  <a:pt x="42" y="340"/>
                  <a:pt x="40" y="339"/>
                  <a:pt x="37" y="338"/>
                </a:cubicBezTo>
                <a:lnTo>
                  <a:pt x="31" y="348"/>
                </a:lnTo>
                <a:close/>
                <a:moveTo>
                  <a:pt x="360" y="356"/>
                </a:moveTo>
                <a:cubicBezTo>
                  <a:pt x="370" y="356"/>
                  <a:pt x="370" y="356"/>
                  <a:pt x="370" y="356"/>
                </a:cubicBezTo>
                <a:cubicBezTo>
                  <a:pt x="370" y="344"/>
                  <a:pt x="370" y="344"/>
                  <a:pt x="370" y="344"/>
                </a:cubicBezTo>
                <a:cubicBezTo>
                  <a:pt x="360" y="344"/>
                  <a:pt x="360" y="344"/>
                  <a:pt x="360" y="344"/>
                </a:cubicBezTo>
                <a:lnTo>
                  <a:pt x="360" y="356"/>
                </a:lnTo>
                <a:close/>
                <a:moveTo>
                  <a:pt x="390" y="344"/>
                </a:moveTo>
                <a:cubicBezTo>
                  <a:pt x="390" y="356"/>
                  <a:pt x="390" y="356"/>
                  <a:pt x="390" y="356"/>
                </a:cubicBezTo>
                <a:cubicBezTo>
                  <a:pt x="395" y="356"/>
                  <a:pt x="395" y="356"/>
                  <a:pt x="395" y="356"/>
                </a:cubicBezTo>
                <a:cubicBezTo>
                  <a:pt x="395" y="344"/>
                  <a:pt x="395" y="344"/>
                  <a:pt x="395" y="344"/>
                </a:cubicBezTo>
                <a:lnTo>
                  <a:pt x="390" y="344"/>
                </a:lnTo>
                <a:close/>
                <a:moveTo>
                  <a:pt x="271" y="356"/>
                </a:moveTo>
                <a:cubicBezTo>
                  <a:pt x="281" y="356"/>
                  <a:pt x="281" y="356"/>
                  <a:pt x="281" y="356"/>
                </a:cubicBezTo>
                <a:cubicBezTo>
                  <a:pt x="281" y="344"/>
                  <a:pt x="281" y="344"/>
                  <a:pt x="281" y="344"/>
                </a:cubicBezTo>
                <a:cubicBezTo>
                  <a:pt x="271" y="344"/>
                  <a:pt x="271" y="344"/>
                  <a:pt x="271" y="344"/>
                </a:cubicBezTo>
                <a:lnTo>
                  <a:pt x="271" y="356"/>
                </a:lnTo>
                <a:close/>
                <a:moveTo>
                  <a:pt x="182" y="356"/>
                </a:moveTo>
                <a:cubicBezTo>
                  <a:pt x="191" y="356"/>
                  <a:pt x="191" y="356"/>
                  <a:pt x="191" y="356"/>
                </a:cubicBezTo>
                <a:cubicBezTo>
                  <a:pt x="191" y="344"/>
                  <a:pt x="191" y="344"/>
                  <a:pt x="191" y="344"/>
                </a:cubicBezTo>
                <a:cubicBezTo>
                  <a:pt x="182" y="344"/>
                  <a:pt x="182" y="344"/>
                  <a:pt x="182" y="344"/>
                </a:cubicBezTo>
                <a:lnTo>
                  <a:pt x="182" y="356"/>
                </a:lnTo>
                <a:close/>
                <a:moveTo>
                  <a:pt x="62" y="356"/>
                </a:moveTo>
                <a:cubicBezTo>
                  <a:pt x="72" y="356"/>
                  <a:pt x="72" y="356"/>
                  <a:pt x="72" y="356"/>
                </a:cubicBezTo>
                <a:cubicBezTo>
                  <a:pt x="72" y="344"/>
                  <a:pt x="72" y="344"/>
                  <a:pt x="72" y="344"/>
                </a:cubicBezTo>
                <a:cubicBezTo>
                  <a:pt x="62" y="344"/>
                  <a:pt x="62" y="344"/>
                  <a:pt x="62" y="344"/>
                </a:cubicBezTo>
                <a:lnTo>
                  <a:pt x="62" y="356"/>
                </a:lnTo>
                <a:close/>
                <a:moveTo>
                  <a:pt x="92" y="356"/>
                </a:moveTo>
                <a:cubicBezTo>
                  <a:pt x="102" y="356"/>
                  <a:pt x="102" y="356"/>
                  <a:pt x="102" y="356"/>
                </a:cubicBezTo>
                <a:cubicBezTo>
                  <a:pt x="102" y="344"/>
                  <a:pt x="102" y="344"/>
                  <a:pt x="102" y="344"/>
                </a:cubicBezTo>
                <a:cubicBezTo>
                  <a:pt x="92" y="344"/>
                  <a:pt x="92" y="344"/>
                  <a:pt x="92" y="344"/>
                </a:cubicBezTo>
                <a:lnTo>
                  <a:pt x="92" y="356"/>
                </a:lnTo>
                <a:close/>
                <a:moveTo>
                  <a:pt x="122" y="356"/>
                </a:moveTo>
                <a:cubicBezTo>
                  <a:pt x="132" y="356"/>
                  <a:pt x="132" y="356"/>
                  <a:pt x="132" y="356"/>
                </a:cubicBezTo>
                <a:cubicBezTo>
                  <a:pt x="132" y="344"/>
                  <a:pt x="132" y="344"/>
                  <a:pt x="132" y="344"/>
                </a:cubicBezTo>
                <a:cubicBezTo>
                  <a:pt x="122" y="344"/>
                  <a:pt x="122" y="344"/>
                  <a:pt x="122" y="344"/>
                </a:cubicBezTo>
                <a:lnTo>
                  <a:pt x="122" y="356"/>
                </a:lnTo>
                <a:close/>
                <a:moveTo>
                  <a:pt x="152" y="356"/>
                </a:moveTo>
                <a:cubicBezTo>
                  <a:pt x="161" y="356"/>
                  <a:pt x="161" y="356"/>
                  <a:pt x="161" y="356"/>
                </a:cubicBezTo>
                <a:cubicBezTo>
                  <a:pt x="161" y="344"/>
                  <a:pt x="161" y="344"/>
                  <a:pt x="161" y="344"/>
                </a:cubicBezTo>
                <a:cubicBezTo>
                  <a:pt x="152" y="344"/>
                  <a:pt x="152" y="344"/>
                  <a:pt x="152" y="344"/>
                </a:cubicBezTo>
                <a:lnTo>
                  <a:pt x="152" y="356"/>
                </a:lnTo>
                <a:close/>
              </a:path>
            </a:pathLst>
          </a:custGeom>
          <a:solidFill>
            <a:srgbClr val="C3C3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1" name="Oval 20"/>
          <p:cNvSpPr>
            <a:spLocks noChangeArrowheads="1"/>
          </p:cNvSpPr>
          <p:nvPr/>
        </p:nvSpPr>
        <p:spPr bwMode="auto">
          <a:xfrm>
            <a:off x="5113476" y="2889581"/>
            <a:ext cx="1944000" cy="1944000"/>
          </a:xfrm>
          <a:prstGeom prst="ellipse">
            <a:avLst/>
          </a:prstGeom>
          <a:solidFill>
            <a:schemeClr val="bg1"/>
          </a:solidFill>
          <a:ln>
            <a:noFill/>
          </a:ln>
        </p:spPr>
        <p:txBody>
          <a:bodyPr vert="horz" wrap="square" lIns="91440" tIns="45720" rIns="91440" bIns="179705" numCol="1" anchor="t" anchorCtr="0" compatLnSpc="1"/>
          <a:lstStyle/>
          <a:p>
            <a:endParaRPr lang="en-US"/>
          </a:p>
        </p:txBody>
      </p:sp>
      <p:sp>
        <p:nvSpPr>
          <p:cNvPr id="23" name="Freeform 22"/>
          <p:cNvSpPr>
            <a:spLocks noEditPoints="1"/>
          </p:cNvSpPr>
          <p:nvPr/>
        </p:nvSpPr>
        <p:spPr bwMode="auto">
          <a:xfrm>
            <a:off x="5228267" y="1945749"/>
            <a:ext cx="515679" cy="337346"/>
          </a:xfrm>
          <a:custGeom>
            <a:avLst/>
            <a:gdLst>
              <a:gd name="T0" fmla="*/ 166 w 173"/>
              <a:gd name="T1" fmla="*/ 31 h 113"/>
              <a:gd name="T2" fmla="*/ 162 w 173"/>
              <a:gd name="T3" fmla="*/ 29 h 113"/>
              <a:gd name="T4" fmla="*/ 152 w 173"/>
              <a:gd name="T5" fmla="*/ 23 h 113"/>
              <a:gd name="T6" fmla="*/ 146 w 173"/>
              <a:gd name="T7" fmla="*/ 0 h 113"/>
              <a:gd name="T8" fmla="*/ 111 w 173"/>
              <a:gd name="T9" fmla="*/ 6 h 113"/>
              <a:gd name="T10" fmla="*/ 63 w 173"/>
              <a:gd name="T11" fmla="*/ 45 h 113"/>
              <a:gd name="T12" fmla="*/ 57 w 173"/>
              <a:gd name="T13" fmla="*/ 0 h 113"/>
              <a:gd name="T14" fmla="*/ 22 w 173"/>
              <a:gd name="T15" fmla="*/ 6 h 113"/>
              <a:gd name="T16" fmla="*/ 16 w 173"/>
              <a:gd name="T17" fmla="*/ 21 h 113"/>
              <a:gd name="T18" fmla="*/ 11 w 173"/>
              <a:gd name="T19" fmla="*/ 30 h 113"/>
              <a:gd name="T20" fmla="*/ 0 w 173"/>
              <a:gd name="T21" fmla="*/ 39 h 113"/>
              <a:gd name="T22" fmla="*/ 2 w 173"/>
              <a:gd name="T23" fmla="*/ 80 h 113"/>
              <a:gd name="T24" fmla="*/ 11 w 173"/>
              <a:gd name="T25" fmla="*/ 82 h 113"/>
              <a:gd name="T26" fmla="*/ 18 w 173"/>
              <a:gd name="T27" fmla="*/ 91 h 113"/>
              <a:gd name="T28" fmla="*/ 22 w 173"/>
              <a:gd name="T29" fmla="*/ 108 h 113"/>
              <a:gd name="T30" fmla="*/ 57 w 173"/>
              <a:gd name="T31" fmla="*/ 113 h 113"/>
              <a:gd name="T32" fmla="*/ 63 w 173"/>
              <a:gd name="T33" fmla="*/ 68 h 113"/>
              <a:gd name="T34" fmla="*/ 111 w 173"/>
              <a:gd name="T35" fmla="*/ 108 h 113"/>
              <a:gd name="T36" fmla="*/ 146 w 173"/>
              <a:gd name="T37" fmla="*/ 113 h 113"/>
              <a:gd name="T38" fmla="*/ 152 w 173"/>
              <a:gd name="T39" fmla="*/ 93 h 113"/>
              <a:gd name="T40" fmla="*/ 162 w 173"/>
              <a:gd name="T41" fmla="*/ 86 h 113"/>
              <a:gd name="T42" fmla="*/ 165 w 173"/>
              <a:gd name="T43" fmla="*/ 84 h 113"/>
              <a:gd name="T44" fmla="*/ 173 w 173"/>
              <a:gd name="T45" fmla="*/ 40 h 113"/>
              <a:gd name="T46" fmla="*/ 22 w 173"/>
              <a:gd name="T47" fmla="*/ 85 h 113"/>
              <a:gd name="T48" fmla="*/ 17 w 173"/>
              <a:gd name="T49" fmla="*/ 85 h 113"/>
              <a:gd name="T50" fmla="*/ 7 w 173"/>
              <a:gd name="T51" fmla="*/ 77 h 113"/>
              <a:gd name="T52" fmla="*/ 6 w 173"/>
              <a:gd name="T53" fmla="*/ 74 h 113"/>
              <a:gd name="T54" fmla="*/ 8 w 173"/>
              <a:gd name="T55" fmla="*/ 36 h 113"/>
              <a:gd name="T56" fmla="*/ 17 w 173"/>
              <a:gd name="T57" fmla="*/ 27 h 113"/>
              <a:gd name="T58" fmla="*/ 22 w 173"/>
              <a:gd name="T59" fmla="*/ 27 h 113"/>
              <a:gd name="T60" fmla="*/ 39 w 173"/>
              <a:gd name="T61" fmla="*/ 108 h 113"/>
              <a:gd name="T62" fmla="*/ 27 w 173"/>
              <a:gd name="T63" fmla="*/ 6 h 113"/>
              <a:gd name="T64" fmla="*/ 39 w 173"/>
              <a:gd name="T65" fmla="*/ 108 h 113"/>
              <a:gd name="T66" fmla="*/ 45 w 173"/>
              <a:gd name="T67" fmla="*/ 6 h 113"/>
              <a:gd name="T68" fmla="*/ 57 w 173"/>
              <a:gd name="T69" fmla="*/ 108 h 113"/>
              <a:gd name="T70" fmla="*/ 111 w 173"/>
              <a:gd name="T71" fmla="*/ 63 h 113"/>
              <a:gd name="T72" fmla="*/ 63 w 173"/>
              <a:gd name="T73" fmla="*/ 51 h 113"/>
              <a:gd name="T74" fmla="*/ 111 w 173"/>
              <a:gd name="T75" fmla="*/ 63 h 113"/>
              <a:gd name="T76" fmla="*/ 116 w 173"/>
              <a:gd name="T77" fmla="*/ 108 h 113"/>
              <a:gd name="T78" fmla="*/ 128 w 173"/>
              <a:gd name="T79" fmla="*/ 6 h 113"/>
              <a:gd name="T80" fmla="*/ 134 w 173"/>
              <a:gd name="T81" fmla="*/ 108 h 113"/>
              <a:gd name="T82" fmla="*/ 146 w 173"/>
              <a:gd name="T83" fmla="*/ 6 h 113"/>
              <a:gd name="T84" fmla="*/ 134 w 173"/>
              <a:gd name="T85" fmla="*/ 108 h 113"/>
              <a:gd name="T86" fmla="*/ 165 w 173"/>
              <a:gd name="T87" fmla="*/ 78 h 113"/>
              <a:gd name="T88" fmla="*/ 156 w 173"/>
              <a:gd name="T89" fmla="*/ 86 h 113"/>
              <a:gd name="T90" fmla="*/ 152 w 173"/>
              <a:gd name="T91" fmla="*/ 87 h 113"/>
              <a:gd name="T92" fmla="*/ 156 w 173"/>
              <a:gd name="T93" fmla="*/ 29 h 113"/>
              <a:gd name="T94" fmla="*/ 156 w 173"/>
              <a:gd name="T95" fmla="*/ 37 h 113"/>
              <a:gd name="T96" fmla="*/ 166 w 173"/>
              <a:gd name="T97" fmla="*/ 37 h 113"/>
              <a:gd name="T98" fmla="*/ 167 w 173"/>
              <a:gd name="T99" fmla="*/ 7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13">
                <a:moveTo>
                  <a:pt x="171" y="33"/>
                </a:moveTo>
                <a:cubicBezTo>
                  <a:pt x="169" y="32"/>
                  <a:pt x="168" y="31"/>
                  <a:pt x="166" y="31"/>
                </a:cubicBezTo>
                <a:cubicBezTo>
                  <a:pt x="162" y="31"/>
                  <a:pt x="162" y="31"/>
                  <a:pt x="162" y="31"/>
                </a:cubicBezTo>
                <a:cubicBezTo>
                  <a:pt x="162" y="29"/>
                  <a:pt x="162" y="29"/>
                  <a:pt x="162" y="29"/>
                </a:cubicBezTo>
                <a:cubicBezTo>
                  <a:pt x="162" y="26"/>
                  <a:pt x="160" y="23"/>
                  <a:pt x="156" y="23"/>
                </a:cubicBezTo>
                <a:cubicBezTo>
                  <a:pt x="152" y="23"/>
                  <a:pt x="152" y="23"/>
                  <a:pt x="152" y="23"/>
                </a:cubicBezTo>
                <a:cubicBezTo>
                  <a:pt x="152" y="6"/>
                  <a:pt x="152" y="6"/>
                  <a:pt x="152" y="6"/>
                </a:cubicBezTo>
                <a:cubicBezTo>
                  <a:pt x="152" y="3"/>
                  <a:pt x="149" y="0"/>
                  <a:pt x="146" y="0"/>
                </a:cubicBezTo>
                <a:cubicBezTo>
                  <a:pt x="116" y="0"/>
                  <a:pt x="116" y="0"/>
                  <a:pt x="116" y="0"/>
                </a:cubicBezTo>
                <a:cubicBezTo>
                  <a:pt x="113" y="0"/>
                  <a:pt x="111" y="3"/>
                  <a:pt x="111" y="6"/>
                </a:cubicBezTo>
                <a:cubicBezTo>
                  <a:pt x="111" y="45"/>
                  <a:pt x="111" y="45"/>
                  <a:pt x="111" y="45"/>
                </a:cubicBezTo>
                <a:cubicBezTo>
                  <a:pt x="63" y="45"/>
                  <a:pt x="63" y="45"/>
                  <a:pt x="63" y="45"/>
                </a:cubicBezTo>
                <a:cubicBezTo>
                  <a:pt x="63" y="6"/>
                  <a:pt x="63" y="6"/>
                  <a:pt x="63" y="6"/>
                </a:cubicBezTo>
                <a:cubicBezTo>
                  <a:pt x="63" y="3"/>
                  <a:pt x="60" y="0"/>
                  <a:pt x="57" y="0"/>
                </a:cubicBezTo>
                <a:cubicBezTo>
                  <a:pt x="27" y="0"/>
                  <a:pt x="27" y="0"/>
                  <a:pt x="27" y="0"/>
                </a:cubicBezTo>
                <a:cubicBezTo>
                  <a:pt x="24" y="0"/>
                  <a:pt x="22" y="3"/>
                  <a:pt x="22" y="6"/>
                </a:cubicBezTo>
                <a:cubicBezTo>
                  <a:pt x="22" y="21"/>
                  <a:pt x="22" y="21"/>
                  <a:pt x="22" y="21"/>
                </a:cubicBezTo>
                <a:cubicBezTo>
                  <a:pt x="16" y="21"/>
                  <a:pt x="16" y="21"/>
                  <a:pt x="16" y="21"/>
                </a:cubicBezTo>
                <a:cubicBezTo>
                  <a:pt x="14" y="21"/>
                  <a:pt x="11" y="23"/>
                  <a:pt x="11" y="27"/>
                </a:cubicBezTo>
                <a:cubicBezTo>
                  <a:pt x="11" y="30"/>
                  <a:pt x="11" y="30"/>
                  <a:pt x="11" y="30"/>
                </a:cubicBezTo>
                <a:cubicBezTo>
                  <a:pt x="8" y="30"/>
                  <a:pt x="8" y="30"/>
                  <a:pt x="8" y="30"/>
                </a:cubicBezTo>
                <a:cubicBezTo>
                  <a:pt x="5" y="30"/>
                  <a:pt x="0" y="32"/>
                  <a:pt x="0" y="39"/>
                </a:cubicBezTo>
                <a:cubicBezTo>
                  <a:pt x="0" y="73"/>
                  <a:pt x="0" y="73"/>
                  <a:pt x="0" y="73"/>
                </a:cubicBezTo>
                <a:cubicBezTo>
                  <a:pt x="0" y="74"/>
                  <a:pt x="0" y="78"/>
                  <a:pt x="2" y="80"/>
                </a:cubicBezTo>
                <a:cubicBezTo>
                  <a:pt x="4" y="82"/>
                  <a:pt x="5" y="82"/>
                  <a:pt x="7" y="82"/>
                </a:cubicBezTo>
                <a:cubicBezTo>
                  <a:pt x="11" y="82"/>
                  <a:pt x="11" y="82"/>
                  <a:pt x="11" y="82"/>
                </a:cubicBezTo>
                <a:cubicBezTo>
                  <a:pt x="11" y="85"/>
                  <a:pt x="11" y="85"/>
                  <a:pt x="11" y="85"/>
                </a:cubicBezTo>
                <a:cubicBezTo>
                  <a:pt x="11" y="87"/>
                  <a:pt x="13" y="91"/>
                  <a:pt x="18" y="91"/>
                </a:cubicBezTo>
                <a:cubicBezTo>
                  <a:pt x="22" y="91"/>
                  <a:pt x="22" y="91"/>
                  <a:pt x="22" y="91"/>
                </a:cubicBezTo>
                <a:cubicBezTo>
                  <a:pt x="22" y="108"/>
                  <a:pt x="22" y="108"/>
                  <a:pt x="22" y="108"/>
                </a:cubicBezTo>
                <a:cubicBezTo>
                  <a:pt x="22" y="111"/>
                  <a:pt x="24" y="113"/>
                  <a:pt x="27" y="113"/>
                </a:cubicBezTo>
                <a:cubicBezTo>
                  <a:pt x="57" y="113"/>
                  <a:pt x="57" y="113"/>
                  <a:pt x="57" y="113"/>
                </a:cubicBezTo>
                <a:cubicBezTo>
                  <a:pt x="60" y="113"/>
                  <a:pt x="63" y="111"/>
                  <a:pt x="63" y="108"/>
                </a:cubicBezTo>
                <a:cubicBezTo>
                  <a:pt x="63" y="68"/>
                  <a:pt x="63" y="68"/>
                  <a:pt x="63" y="68"/>
                </a:cubicBezTo>
                <a:cubicBezTo>
                  <a:pt x="111" y="68"/>
                  <a:pt x="111" y="68"/>
                  <a:pt x="111" y="68"/>
                </a:cubicBezTo>
                <a:cubicBezTo>
                  <a:pt x="111" y="108"/>
                  <a:pt x="111" y="108"/>
                  <a:pt x="111" y="108"/>
                </a:cubicBezTo>
                <a:cubicBezTo>
                  <a:pt x="111" y="111"/>
                  <a:pt x="113" y="113"/>
                  <a:pt x="116" y="113"/>
                </a:cubicBezTo>
                <a:cubicBezTo>
                  <a:pt x="146" y="113"/>
                  <a:pt x="146" y="113"/>
                  <a:pt x="146" y="113"/>
                </a:cubicBezTo>
                <a:cubicBezTo>
                  <a:pt x="149" y="113"/>
                  <a:pt x="152" y="111"/>
                  <a:pt x="152" y="108"/>
                </a:cubicBezTo>
                <a:cubicBezTo>
                  <a:pt x="152" y="93"/>
                  <a:pt x="152" y="93"/>
                  <a:pt x="152" y="93"/>
                </a:cubicBezTo>
                <a:cubicBezTo>
                  <a:pt x="157" y="93"/>
                  <a:pt x="157" y="93"/>
                  <a:pt x="157" y="93"/>
                </a:cubicBezTo>
                <a:cubicBezTo>
                  <a:pt x="159" y="92"/>
                  <a:pt x="162" y="91"/>
                  <a:pt x="162" y="86"/>
                </a:cubicBezTo>
                <a:cubicBezTo>
                  <a:pt x="162" y="84"/>
                  <a:pt x="162" y="84"/>
                  <a:pt x="162" y="84"/>
                </a:cubicBezTo>
                <a:cubicBezTo>
                  <a:pt x="165" y="84"/>
                  <a:pt x="165" y="84"/>
                  <a:pt x="165" y="84"/>
                </a:cubicBezTo>
                <a:cubicBezTo>
                  <a:pt x="168" y="84"/>
                  <a:pt x="173" y="81"/>
                  <a:pt x="173" y="75"/>
                </a:cubicBezTo>
                <a:cubicBezTo>
                  <a:pt x="173" y="40"/>
                  <a:pt x="173" y="40"/>
                  <a:pt x="173" y="40"/>
                </a:cubicBezTo>
                <a:cubicBezTo>
                  <a:pt x="173" y="40"/>
                  <a:pt x="173" y="36"/>
                  <a:pt x="171" y="33"/>
                </a:cubicBezTo>
                <a:close/>
                <a:moveTo>
                  <a:pt x="22" y="85"/>
                </a:moveTo>
                <a:cubicBezTo>
                  <a:pt x="18" y="85"/>
                  <a:pt x="18" y="85"/>
                  <a:pt x="18" y="85"/>
                </a:cubicBezTo>
                <a:cubicBezTo>
                  <a:pt x="17" y="85"/>
                  <a:pt x="17" y="85"/>
                  <a:pt x="17" y="85"/>
                </a:cubicBezTo>
                <a:cubicBezTo>
                  <a:pt x="17" y="77"/>
                  <a:pt x="17" y="77"/>
                  <a:pt x="17" y="77"/>
                </a:cubicBezTo>
                <a:cubicBezTo>
                  <a:pt x="7" y="77"/>
                  <a:pt x="7" y="77"/>
                  <a:pt x="7" y="77"/>
                </a:cubicBezTo>
                <a:cubicBezTo>
                  <a:pt x="7" y="77"/>
                  <a:pt x="7" y="77"/>
                  <a:pt x="7" y="76"/>
                </a:cubicBezTo>
                <a:cubicBezTo>
                  <a:pt x="6" y="76"/>
                  <a:pt x="6" y="75"/>
                  <a:pt x="6" y="74"/>
                </a:cubicBezTo>
                <a:cubicBezTo>
                  <a:pt x="6" y="39"/>
                  <a:pt x="6" y="39"/>
                  <a:pt x="6" y="39"/>
                </a:cubicBezTo>
                <a:cubicBezTo>
                  <a:pt x="6" y="37"/>
                  <a:pt x="7" y="36"/>
                  <a:pt x="8" y="36"/>
                </a:cubicBezTo>
                <a:cubicBezTo>
                  <a:pt x="17" y="36"/>
                  <a:pt x="17" y="36"/>
                  <a:pt x="17" y="36"/>
                </a:cubicBezTo>
                <a:cubicBezTo>
                  <a:pt x="17" y="27"/>
                  <a:pt x="17" y="27"/>
                  <a:pt x="17" y="27"/>
                </a:cubicBezTo>
                <a:cubicBezTo>
                  <a:pt x="17" y="27"/>
                  <a:pt x="17" y="27"/>
                  <a:pt x="17" y="27"/>
                </a:cubicBezTo>
                <a:cubicBezTo>
                  <a:pt x="22" y="27"/>
                  <a:pt x="22" y="27"/>
                  <a:pt x="22" y="27"/>
                </a:cubicBezTo>
                <a:lnTo>
                  <a:pt x="22" y="85"/>
                </a:lnTo>
                <a:close/>
                <a:moveTo>
                  <a:pt x="39" y="108"/>
                </a:moveTo>
                <a:cubicBezTo>
                  <a:pt x="27" y="108"/>
                  <a:pt x="27" y="108"/>
                  <a:pt x="27" y="108"/>
                </a:cubicBezTo>
                <a:cubicBezTo>
                  <a:pt x="27" y="6"/>
                  <a:pt x="27" y="6"/>
                  <a:pt x="27" y="6"/>
                </a:cubicBezTo>
                <a:cubicBezTo>
                  <a:pt x="39" y="6"/>
                  <a:pt x="39" y="6"/>
                  <a:pt x="39" y="6"/>
                </a:cubicBezTo>
                <a:lnTo>
                  <a:pt x="39" y="108"/>
                </a:lnTo>
                <a:close/>
                <a:moveTo>
                  <a:pt x="45" y="108"/>
                </a:moveTo>
                <a:cubicBezTo>
                  <a:pt x="45" y="6"/>
                  <a:pt x="45" y="6"/>
                  <a:pt x="45" y="6"/>
                </a:cubicBezTo>
                <a:cubicBezTo>
                  <a:pt x="57" y="6"/>
                  <a:pt x="57" y="6"/>
                  <a:pt x="57" y="6"/>
                </a:cubicBezTo>
                <a:cubicBezTo>
                  <a:pt x="57" y="108"/>
                  <a:pt x="57" y="108"/>
                  <a:pt x="57" y="108"/>
                </a:cubicBezTo>
                <a:lnTo>
                  <a:pt x="45" y="108"/>
                </a:lnTo>
                <a:close/>
                <a:moveTo>
                  <a:pt x="111" y="63"/>
                </a:moveTo>
                <a:cubicBezTo>
                  <a:pt x="63" y="63"/>
                  <a:pt x="63" y="63"/>
                  <a:pt x="63" y="63"/>
                </a:cubicBezTo>
                <a:cubicBezTo>
                  <a:pt x="63" y="51"/>
                  <a:pt x="63" y="51"/>
                  <a:pt x="63" y="51"/>
                </a:cubicBezTo>
                <a:cubicBezTo>
                  <a:pt x="111" y="51"/>
                  <a:pt x="111" y="51"/>
                  <a:pt x="111" y="51"/>
                </a:cubicBezTo>
                <a:lnTo>
                  <a:pt x="111" y="63"/>
                </a:lnTo>
                <a:close/>
                <a:moveTo>
                  <a:pt x="128" y="108"/>
                </a:moveTo>
                <a:cubicBezTo>
                  <a:pt x="116" y="108"/>
                  <a:pt x="116" y="108"/>
                  <a:pt x="116" y="108"/>
                </a:cubicBezTo>
                <a:cubicBezTo>
                  <a:pt x="116" y="6"/>
                  <a:pt x="116" y="6"/>
                  <a:pt x="116" y="6"/>
                </a:cubicBezTo>
                <a:cubicBezTo>
                  <a:pt x="128" y="6"/>
                  <a:pt x="128" y="6"/>
                  <a:pt x="128" y="6"/>
                </a:cubicBezTo>
                <a:lnTo>
                  <a:pt x="128" y="108"/>
                </a:lnTo>
                <a:close/>
                <a:moveTo>
                  <a:pt x="134" y="108"/>
                </a:moveTo>
                <a:cubicBezTo>
                  <a:pt x="134" y="6"/>
                  <a:pt x="134" y="6"/>
                  <a:pt x="134" y="6"/>
                </a:cubicBezTo>
                <a:cubicBezTo>
                  <a:pt x="146" y="6"/>
                  <a:pt x="146" y="6"/>
                  <a:pt x="146" y="6"/>
                </a:cubicBezTo>
                <a:cubicBezTo>
                  <a:pt x="146" y="108"/>
                  <a:pt x="146" y="108"/>
                  <a:pt x="146" y="108"/>
                </a:cubicBezTo>
                <a:lnTo>
                  <a:pt x="134" y="108"/>
                </a:lnTo>
                <a:close/>
                <a:moveTo>
                  <a:pt x="167" y="75"/>
                </a:moveTo>
                <a:cubicBezTo>
                  <a:pt x="167" y="77"/>
                  <a:pt x="166" y="78"/>
                  <a:pt x="165" y="78"/>
                </a:cubicBezTo>
                <a:cubicBezTo>
                  <a:pt x="156" y="78"/>
                  <a:pt x="156" y="78"/>
                  <a:pt x="156" y="78"/>
                </a:cubicBezTo>
                <a:cubicBezTo>
                  <a:pt x="156" y="86"/>
                  <a:pt x="156" y="86"/>
                  <a:pt x="156" y="86"/>
                </a:cubicBezTo>
                <a:cubicBezTo>
                  <a:pt x="156" y="87"/>
                  <a:pt x="156" y="87"/>
                  <a:pt x="156" y="87"/>
                </a:cubicBezTo>
                <a:cubicBezTo>
                  <a:pt x="152" y="87"/>
                  <a:pt x="152" y="87"/>
                  <a:pt x="152" y="87"/>
                </a:cubicBezTo>
                <a:cubicBezTo>
                  <a:pt x="152" y="29"/>
                  <a:pt x="152" y="29"/>
                  <a:pt x="152" y="29"/>
                </a:cubicBezTo>
                <a:cubicBezTo>
                  <a:pt x="156" y="29"/>
                  <a:pt x="156" y="29"/>
                  <a:pt x="156" y="29"/>
                </a:cubicBezTo>
                <a:cubicBezTo>
                  <a:pt x="156" y="29"/>
                  <a:pt x="156" y="29"/>
                  <a:pt x="156" y="29"/>
                </a:cubicBezTo>
                <a:cubicBezTo>
                  <a:pt x="156" y="37"/>
                  <a:pt x="156" y="37"/>
                  <a:pt x="156" y="37"/>
                </a:cubicBezTo>
                <a:cubicBezTo>
                  <a:pt x="166" y="37"/>
                  <a:pt x="166" y="37"/>
                  <a:pt x="166" y="37"/>
                </a:cubicBezTo>
                <a:cubicBezTo>
                  <a:pt x="166" y="37"/>
                  <a:pt x="166" y="37"/>
                  <a:pt x="166" y="37"/>
                </a:cubicBezTo>
                <a:cubicBezTo>
                  <a:pt x="167" y="38"/>
                  <a:pt x="167" y="39"/>
                  <a:pt x="167" y="40"/>
                </a:cubicBezTo>
                <a:lnTo>
                  <a:pt x="167" y="75"/>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5" name="Oval 24"/>
          <p:cNvSpPr>
            <a:spLocks noChangeArrowheads="1"/>
          </p:cNvSpPr>
          <p:nvPr/>
        </p:nvSpPr>
        <p:spPr bwMode="auto">
          <a:xfrm>
            <a:off x="6633578" y="1756109"/>
            <a:ext cx="759400" cy="756428"/>
          </a:xfrm>
          <a:prstGeom prst="ellipse">
            <a:avLst/>
          </a:pr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6" name="Freeform 25"/>
          <p:cNvSpPr>
            <a:spLocks noEditPoints="1"/>
          </p:cNvSpPr>
          <p:nvPr/>
        </p:nvSpPr>
        <p:spPr bwMode="auto">
          <a:xfrm>
            <a:off x="6779217" y="1916609"/>
            <a:ext cx="447318" cy="411651"/>
          </a:xfrm>
          <a:custGeom>
            <a:avLst/>
            <a:gdLst>
              <a:gd name="T0" fmla="*/ 58 w 150"/>
              <a:gd name="T1" fmla="*/ 85 h 138"/>
              <a:gd name="T2" fmla="*/ 22 w 150"/>
              <a:gd name="T3" fmla="*/ 106 h 138"/>
              <a:gd name="T4" fmla="*/ 46 w 150"/>
              <a:gd name="T5" fmla="*/ 71 h 138"/>
              <a:gd name="T6" fmla="*/ 61 w 150"/>
              <a:gd name="T7" fmla="*/ 72 h 138"/>
              <a:gd name="T8" fmla="*/ 75 w 150"/>
              <a:gd name="T9" fmla="*/ 63 h 138"/>
              <a:gd name="T10" fmla="*/ 55 w 150"/>
              <a:gd name="T11" fmla="*/ 50 h 138"/>
              <a:gd name="T12" fmla="*/ 10 w 150"/>
              <a:gd name="T13" fmla="*/ 119 h 138"/>
              <a:gd name="T14" fmla="*/ 43 w 150"/>
              <a:gd name="T15" fmla="*/ 122 h 138"/>
              <a:gd name="T16" fmla="*/ 70 w 150"/>
              <a:gd name="T17" fmla="*/ 93 h 138"/>
              <a:gd name="T18" fmla="*/ 28 w 150"/>
              <a:gd name="T19" fmla="*/ 123 h 138"/>
              <a:gd name="T20" fmla="*/ 44 w 150"/>
              <a:gd name="T21" fmla="*/ 59 h 138"/>
              <a:gd name="T22" fmla="*/ 64 w 150"/>
              <a:gd name="T23" fmla="*/ 68 h 138"/>
              <a:gd name="T24" fmla="*/ 43 w 150"/>
              <a:gd name="T25" fmla="*/ 67 h 138"/>
              <a:gd name="T26" fmla="*/ 18 w 150"/>
              <a:gd name="T27" fmla="*/ 110 h 138"/>
              <a:gd name="T28" fmla="*/ 59 w 150"/>
              <a:gd name="T29" fmla="*/ 90 h 138"/>
              <a:gd name="T30" fmla="*/ 17 w 150"/>
              <a:gd name="T31" fmla="*/ 40 h 138"/>
              <a:gd name="T32" fmla="*/ 34 w 150"/>
              <a:gd name="T33" fmla="*/ 42 h 138"/>
              <a:gd name="T34" fmla="*/ 17 w 150"/>
              <a:gd name="T35" fmla="*/ 40 h 138"/>
              <a:gd name="T36" fmla="*/ 52 w 150"/>
              <a:gd name="T37" fmla="*/ 24 h 138"/>
              <a:gd name="T38" fmla="*/ 39 w 150"/>
              <a:gd name="T39" fmla="*/ 15 h 138"/>
              <a:gd name="T40" fmla="*/ 78 w 150"/>
              <a:gd name="T41" fmla="*/ 18 h 138"/>
              <a:gd name="T42" fmla="*/ 71 w 150"/>
              <a:gd name="T43" fmla="*/ 4 h 138"/>
              <a:gd name="T44" fmla="*/ 140 w 150"/>
              <a:gd name="T45" fmla="*/ 16 h 138"/>
              <a:gd name="T46" fmla="*/ 80 w 150"/>
              <a:gd name="T47" fmla="*/ 39 h 138"/>
              <a:gd name="T48" fmla="*/ 89 w 150"/>
              <a:gd name="T49" fmla="*/ 51 h 138"/>
              <a:gd name="T50" fmla="*/ 122 w 150"/>
              <a:gd name="T51" fmla="*/ 27 h 138"/>
              <a:gd name="T52" fmla="*/ 127 w 150"/>
              <a:gd name="T53" fmla="*/ 43 h 138"/>
              <a:gd name="T54" fmla="*/ 90 w 150"/>
              <a:gd name="T55" fmla="*/ 65 h 138"/>
              <a:gd name="T56" fmla="*/ 85 w 150"/>
              <a:gd name="T57" fmla="*/ 63 h 138"/>
              <a:gd name="T58" fmla="*/ 76 w 150"/>
              <a:gd name="T59" fmla="*/ 78 h 138"/>
              <a:gd name="T60" fmla="*/ 141 w 150"/>
              <a:gd name="T61" fmla="*/ 50 h 138"/>
              <a:gd name="T62" fmla="*/ 106 w 150"/>
              <a:gd name="T63" fmla="*/ 77 h 138"/>
              <a:gd name="T64" fmla="*/ 86 w 150"/>
              <a:gd name="T65" fmla="*/ 68 h 138"/>
              <a:gd name="T66" fmla="*/ 107 w 150"/>
              <a:gd name="T67" fmla="*/ 68 h 138"/>
              <a:gd name="T68" fmla="*/ 131 w 150"/>
              <a:gd name="T69" fmla="*/ 26 h 138"/>
              <a:gd name="T70" fmla="*/ 91 w 150"/>
              <a:gd name="T71" fmla="*/ 46 h 138"/>
              <a:gd name="T72" fmla="*/ 122 w 150"/>
              <a:gd name="T73" fmla="*/ 13 h 138"/>
              <a:gd name="T74" fmla="*/ 74 w 150"/>
              <a:gd name="T75" fmla="*/ 116 h 138"/>
              <a:gd name="T76" fmla="*/ 74 w 150"/>
              <a:gd name="T77" fmla="*/ 138 h 138"/>
              <a:gd name="T78" fmla="*/ 74 w 150"/>
              <a:gd name="T79" fmla="*/ 116 h 138"/>
              <a:gd name="T80" fmla="*/ 114 w 150"/>
              <a:gd name="T81" fmla="*/ 90 h 138"/>
              <a:gd name="T82" fmla="*/ 132 w 150"/>
              <a:gd name="T83" fmla="*/ 102 h 138"/>
              <a:gd name="T84" fmla="*/ 98 w 150"/>
              <a:gd name="T85" fmla="*/ 108 h 138"/>
              <a:gd name="T86" fmla="*/ 108 w 150"/>
              <a:gd name="T87" fmla="*/ 12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0" h="138">
                <a:moveTo>
                  <a:pt x="70" y="93"/>
                </a:moveTo>
                <a:cubicBezTo>
                  <a:pt x="61" y="85"/>
                  <a:pt x="61" y="85"/>
                  <a:pt x="61" y="85"/>
                </a:cubicBezTo>
                <a:cubicBezTo>
                  <a:pt x="60" y="84"/>
                  <a:pt x="59" y="84"/>
                  <a:pt x="58" y="85"/>
                </a:cubicBezTo>
                <a:cubicBezTo>
                  <a:pt x="35" y="106"/>
                  <a:pt x="35" y="106"/>
                  <a:pt x="35" y="106"/>
                </a:cubicBezTo>
                <a:cubicBezTo>
                  <a:pt x="33" y="108"/>
                  <a:pt x="31" y="109"/>
                  <a:pt x="28" y="109"/>
                </a:cubicBezTo>
                <a:cubicBezTo>
                  <a:pt x="26" y="109"/>
                  <a:pt x="23" y="108"/>
                  <a:pt x="22" y="106"/>
                </a:cubicBezTo>
                <a:cubicBezTo>
                  <a:pt x="20" y="105"/>
                  <a:pt x="19" y="102"/>
                  <a:pt x="19" y="100"/>
                </a:cubicBezTo>
                <a:cubicBezTo>
                  <a:pt x="20" y="97"/>
                  <a:pt x="21" y="95"/>
                  <a:pt x="23" y="93"/>
                </a:cubicBezTo>
                <a:cubicBezTo>
                  <a:pt x="46" y="71"/>
                  <a:pt x="46" y="71"/>
                  <a:pt x="46" y="71"/>
                </a:cubicBezTo>
                <a:cubicBezTo>
                  <a:pt x="48" y="69"/>
                  <a:pt x="51" y="68"/>
                  <a:pt x="54" y="68"/>
                </a:cubicBezTo>
                <a:cubicBezTo>
                  <a:pt x="56" y="68"/>
                  <a:pt x="58" y="69"/>
                  <a:pt x="60" y="70"/>
                </a:cubicBezTo>
                <a:cubicBezTo>
                  <a:pt x="60" y="71"/>
                  <a:pt x="61" y="71"/>
                  <a:pt x="61" y="72"/>
                </a:cubicBezTo>
                <a:cubicBezTo>
                  <a:pt x="62" y="73"/>
                  <a:pt x="62" y="73"/>
                  <a:pt x="63" y="73"/>
                </a:cubicBezTo>
                <a:cubicBezTo>
                  <a:pt x="64" y="74"/>
                  <a:pt x="64" y="73"/>
                  <a:pt x="65" y="73"/>
                </a:cubicBezTo>
                <a:cubicBezTo>
                  <a:pt x="75" y="63"/>
                  <a:pt x="75" y="63"/>
                  <a:pt x="75" y="63"/>
                </a:cubicBezTo>
                <a:cubicBezTo>
                  <a:pt x="76" y="62"/>
                  <a:pt x="76" y="61"/>
                  <a:pt x="76" y="60"/>
                </a:cubicBezTo>
                <a:cubicBezTo>
                  <a:pt x="75" y="59"/>
                  <a:pt x="75" y="59"/>
                  <a:pt x="74" y="58"/>
                </a:cubicBezTo>
                <a:cubicBezTo>
                  <a:pt x="69" y="53"/>
                  <a:pt x="62" y="50"/>
                  <a:pt x="55" y="50"/>
                </a:cubicBezTo>
                <a:cubicBezTo>
                  <a:pt x="50" y="50"/>
                  <a:pt x="44" y="52"/>
                  <a:pt x="40" y="56"/>
                </a:cubicBezTo>
                <a:cubicBezTo>
                  <a:pt x="9" y="86"/>
                  <a:pt x="9" y="86"/>
                  <a:pt x="9" y="86"/>
                </a:cubicBezTo>
                <a:cubicBezTo>
                  <a:pt x="0" y="94"/>
                  <a:pt x="0" y="110"/>
                  <a:pt x="10" y="119"/>
                </a:cubicBezTo>
                <a:cubicBezTo>
                  <a:pt x="15" y="125"/>
                  <a:pt x="22" y="128"/>
                  <a:pt x="28" y="128"/>
                </a:cubicBezTo>
                <a:cubicBezTo>
                  <a:pt x="28" y="128"/>
                  <a:pt x="28" y="128"/>
                  <a:pt x="28" y="128"/>
                </a:cubicBezTo>
                <a:cubicBezTo>
                  <a:pt x="34" y="128"/>
                  <a:pt x="39" y="126"/>
                  <a:pt x="43" y="122"/>
                </a:cubicBezTo>
                <a:cubicBezTo>
                  <a:pt x="70" y="97"/>
                  <a:pt x="70" y="97"/>
                  <a:pt x="70" y="97"/>
                </a:cubicBezTo>
                <a:cubicBezTo>
                  <a:pt x="70" y="96"/>
                  <a:pt x="70" y="96"/>
                  <a:pt x="70" y="95"/>
                </a:cubicBezTo>
                <a:cubicBezTo>
                  <a:pt x="70" y="94"/>
                  <a:pt x="70" y="94"/>
                  <a:pt x="70" y="93"/>
                </a:cubicBezTo>
                <a:close/>
                <a:moveTo>
                  <a:pt x="40" y="118"/>
                </a:moveTo>
                <a:cubicBezTo>
                  <a:pt x="37" y="121"/>
                  <a:pt x="33" y="123"/>
                  <a:pt x="28" y="123"/>
                </a:cubicBezTo>
                <a:cubicBezTo>
                  <a:pt x="28" y="123"/>
                  <a:pt x="28" y="123"/>
                  <a:pt x="28" y="123"/>
                </a:cubicBezTo>
                <a:cubicBezTo>
                  <a:pt x="23" y="123"/>
                  <a:pt x="17" y="121"/>
                  <a:pt x="13" y="116"/>
                </a:cubicBezTo>
                <a:cubicBezTo>
                  <a:pt x="5" y="108"/>
                  <a:pt x="5" y="96"/>
                  <a:pt x="12" y="89"/>
                </a:cubicBezTo>
                <a:cubicBezTo>
                  <a:pt x="44" y="59"/>
                  <a:pt x="44" y="59"/>
                  <a:pt x="44" y="59"/>
                </a:cubicBezTo>
                <a:cubicBezTo>
                  <a:pt x="47" y="56"/>
                  <a:pt x="51" y="54"/>
                  <a:pt x="55" y="54"/>
                </a:cubicBezTo>
                <a:cubicBezTo>
                  <a:pt x="61" y="54"/>
                  <a:pt x="67" y="57"/>
                  <a:pt x="71" y="61"/>
                </a:cubicBezTo>
                <a:cubicBezTo>
                  <a:pt x="64" y="68"/>
                  <a:pt x="64" y="68"/>
                  <a:pt x="64" y="68"/>
                </a:cubicBezTo>
                <a:cubicBezTo>
                  <a:pt x="63" y="67"/>
                  <a:pt x="63" y="67"/>
                  <a:pt x="63" y="67"/>
                </a:cubicBezTo>
                <a:cubicBezTo>
                  <a:pt x="61" y="64"/>
                  <a:pt x="57" y="63"/>
                  <a:pt x="54" y="63"/>
                </a:cubicBezTo>
                <a:cubicBezTo>
                  <a:pt x="50" y="63"/>
                  <a:pt x="46" y="65"/>
                  <a:pt x="43" y="67"/>
                </a:cubicBezTo>
                <a:cubicBezTo>
                  <a:pt x="20" y="90"/>
                  <a:pt x="20" y="90"/>
                  <a:pt x="20" y="90"/>
                </a:cubicBezTo>
                <a:cubicBezTo>
                  <a:pt x="17" y="92"/>
                  <a:pt x="15" y="96"/>
                  <a:pt x="15" y="100"/>
                </a:cubicBezTo>
                <a:cubicBezTo>
                  <a:pt x="15" y="103"/>
                  <a:pt x="16" y="107"/>
                  <a:pt x="18" y="110"/>
                </a:cubicBezTo>
                <a:cubicBezTo>
                  <a:pt x="21" y="112"/>
                  <a:pt x="24" y="114"/>
                  <a:pt x="28" y="114"/>
                </a:cubicBezTo>
                <a:cubicBezTo>
                  <a:pt x="32" y="114"/>
                  <a:pt x="36" y="112"/>
                  <a:pt x="39" y="110"/>
                </a:cubicBezTo>
                <a:cubicBezTo>
                  <a:pt x="59" y="90"/>
                  <a:pt x="59" y="90"/>
                  <a:pt x="59" y="90"/>
                </a:cubicBezTo>
                <a:cubicBezTo>
                  <a:pt x="65" y="95"/>
                  <a:pt x="65" y="95"/>
                  <a:pt x="65" y="95"/>
                </a:cubicBezTo>
                <a:lnTo>
                  <a:pt x="40" y="118"/>
                </a:lnTo>
                <a:close/>
                <a:moveTo>
                  <a:pt x="17" y="40"/>
                </a:moveTo>
                <a:cubicBezTo>
                  <a:pt x="30" y="48"/>
                  <a:pt x="30" y="48"/>
                  <a:pt x="30" y="48"/>
                </a:cubicBezTo>
                <a:cubicBezTo>
                  <a:pt x="31" y="49"/>
                  <a:pt x="34" y="49"/>
                  <a:pt x="35" y="47"/>
                </a:cubicBezTo>
                <a:cubicBezTo>
                  <a:pt x="36" y="46"/>
                  <a:pt x="35" y="43"/>
                  <a:pt x="34" y="42"/>
                </a:cubicBezTo>
                <a:cubicBezTo>
                  <a:pt x="21" y="34"/>
                  <a:pt x="21" y="34"/>
                  <a:pt x="21" y="34"/>
                </a:cubicBezTo>
                <a:cubicBezTo>
                  <a:pt x="19" y="33"/>
                  <a:pt x="17" y="34"/>
                  <a:pt x="16" y="35"/>
                </a:cubicBezTo>
                <a:cubicBezTo>
                  <a:pt x="15" y="37"/>
                  <a:pt x="15" y="39"/>
                  <a:pt x="17" y="40"/>
                </a:cubicBezTo>
                <a:close/>
                <a:moveTo>
                  <a:pt x="46" y="28"/>
                </a:moveTo>
                <a:cubicBezTo>
                  <a:pt x="47" y="29"/>
                  <a:pt x="49" y="30"/>
                  <a:pt x="51" y="29"/>
                </a:cubicBezTo>
                <a:cubicBezTo>
                  <a:pt x="52" y="28"/>
                  <a:pt x="53" y="26"/>
                  <a:pt x="52" y="24"/>
                </a:cubicBezTo>
                <a:cubicBezTo>
                  <a:pt x="45" y="11"/>
                  <a:pt x="45" y="11"/>
                  <a:pt x="45" y="11"/>
                </a:cubicBezTo>
                <a:cubicBezTo>
                  <a:pt x="44" y="9"/>
                  <a:pt x="42" y="9"/>
                  <a:pt x="40" y="10"/>
                </a:cubicBezTo>
                <a:cubicBezTo>
                  <a:pt x="38" y="11"/>
                  <a:pt x="38" y="13"/>
                  <a:pt x="39" y="15"/>
                </a:cubicBezTo>
                <a:lnTo>
                  <a:pt x="46" y="28"/>
                </a:lnTo>
                <a:close/>
                <a:moveTo>
                  <a:pt x="75" y="22"/>
                </a:moveTo>
                <a:cubicBezTo>
                  <a:pt x="77" y="22"/>
                  <a:pt x="78" y="20"/>
                  <a:pt x="78" y="18"/>
                </a:cubicBezTo>
                <a:cubicBezTo>
                  <a:pt x="78" y="4"/>
                  <a:pt x="78" y="4"/>
                  <a:pt x="78" y="4"/>
                </a:cubicBezTo>
                <a:cubicBezTo>
                  <a:pt x="78" y="2"/>
                  <a:pt x="77" y="0"/>
                  <a:pt x="75" y="0"/>
                </a:cubicBezTo>
                <a:cubicBezTo>
                  <a:pt x="73" y="0"/>
                  <a:pt x="71" y="2"/>
                  <a:pt x="71" y="4"/>
                </a:cubicBezTo>
                <a:cubicBezTo>
                  <a:pt x="71" y="18"/>
                  <a:pt x="71" y="18"/>
                  <a:pt x="71" y="18"/>
                </a:cubicBezTo>
                <a:cubicBezTo>
                  <a:pt x="71" y="20"/>
                  <a:pt x="73" y="22"/>
                  <a:pt x="75" y="22"/>
                </a:cubicBezTo>
                <a:close/>
                <a:moveTo>
                  <a:pt x="140" y="16"/>
                </a:moveTo>
                <a:cubicBezTo>
                  <a:pt x="135" y="11"/>
                  <a:pt x="128" y="8"/>
                  <a:pt x="122" y="8"/>
                </a:cubicBezTo>
                <a:cubicBezTo>
                  <a:pt x="116" y="8"/>
                  <a:pt x="110" y="10"/>
                  <a:pt x="106" y="14"/>
                </a:cubicBezTo>
                <a:cubicBezTo>
                  <a:pt x="80" y="39"/>
                  <a:pt x="80" y="39"/>
                  <a:pt x="80" y="39"/>
                </a:cubicBezTo>
                <a:cubicBezTo>
                  <a:pt x="80" y="39"/>
                  <a:pt x="80" y="40"/>
                  <a:pt x="80" y="41"/>
                </a:cubicBezTo>
                <a:cubicBezTo>
                  <a:pt x="80" y="41"/>
                  <a:pt x="80" y="42"/>
                  <a:pt x="80" y="42"/>
                </a:cubicBezTo>
                <a:cubicBezTo>
                  <a:pt x="89" y="51"/>
                  <a:pt x="89" y="51"/>
                  <a:pt x="89" y="51"/>
                </a:cubicBezTo>
                <a:cubicBezTo>
                  <a:pt x="90" y="51"/>
                  <a:pt x="91" y="51"/>
                  <a:pt x="92" y="51"/>
                </a:cubicBezTo>
                <a:cubicBezTo>
                  <a:pt x="115" y="30"/>
                  <a:pt x="115" y="30"/>
                  <a:pt x="115" y="30"/>
                </a:cubicBezTo>
                <a:cubicBezTo>
                  <a:pt x="117" y="28"/>
                  <a:pt x="119" y="27"/>
                  <a:pt x="122" y="27"/>
                </a:cubicBezTo>
                <a:cubicBezTo>
                  <a:pt x="124" y="27"/>
                  <a:pt x="126" y="28"/>
                  <a:pt x="128" y="29"/>
                </a:cubicBezTo>
                <a:cubicBezTo>
                  <a:pt x="130" y="31"/>
                  <a:pt x="131" y="33"/>
                  <a:pt x="130" y="36"/>
                </a:cubicBezTo>
                <a:cubicBezTo>
                  <a:pt x="130" y="38"/>
                  <a:pt x="129" y="41"/>
                  <a:pt x="127" y="43"/>
                </a:cubicBezTo>
                <a:cubicBezTo>
                  <a:pt x="104" y="65"/>
                  <a:pt x="104" y="65"/>
                  <a:pt x="104" y="65"/>
                </a:cubicBezTo>
                <a:cubicBezTo>
                  <a:pt x="102" y="67"/>
                  <a:pt x="99" y="68"/>
                  <a:pt x="96" y="68"/>
                </a:cubicBezTo>
                <a:cubicBezTo>
                  <a:pt x="94" y="68"/>
                  <a:pt x="92" y="67"/>
                  <a:pt x="90" y="65"/>
                </a:cubicBezTo>
                <a:cubicBezTo>
                  <a:pt x="89" y="65"/>
                  <a:pt x="89" y="64"/>
                  <a:pt x="89" y="63"/>
                </a:cubicBezTo>
                <a:cubicBezTo>
                  <a:pt x="88" y="63"/>
                  <a:pt x="88" y="62"/>
                  <a:pt x="87" y="62"/>
                </a:cubicBezTo>
                <a:cubicBezTo>
                  <a:pt x="86" y="62"/>
                  <a:pt x="85" y="62"/>
                  <a:pt x="85" y="63"/>
                </a:cubicBezTo>
                <a:cubicBezTo>
                  <a:pt x="75" y="73"/>
                  <a:pt x="75" y="73"/>
                  <a:pt x="75" y="73"/>
                </a:cubicBezTo>
                <a:cubicBezTo>
                  <a:pt x="74" y="74"/>
                  <a:pt x="74" y="75"/>
                  <a:pt x="74" y="76"/>
                </a:cubicBezTo>
                <a:cubicBezTo>
                  <a:pt x="75" y="77"/>
                  <a:pt x="75" y="77"/>
                  <a:pt x="76" y="78"/>
                </a:cubicBezTo>
                <a:cubicBezTo>
                  <a:pt x="81" y="83"/>
                  <a:pt x="88" y="86"/>
                  <a:pt x="95" y="86"/>
                </a:cubicBezTo>
                <a:cubicBezTo>
                  <a:pt x="100" y="86"/>
                  <a:pt x="106" y="84"/>
                  <a:pt x="110" y="80"/>
                </a:cubicBezTo>
                <a:cubicBezTo>
                  <a:pt x="141" y="50"/>
                  <a:pt x="141" y="50"/>
                  <a:pt x="141" y="50"/>
                </a:cubicBezTo>
                <a:cubicBezTo>
                  <a:pt x="150" y="41"/>
                  <a:pt x="150" y="26"/>
                  <a:pt x="140" y="16"/>
                </a:cubicBezTo>
                <a:close/>
                <a:moveTo>
                  <a:pt x="138" y="47"/>
                </a:moveTo>
                <a:cubicBezTo>
                  <a:pt x="106" y="77"/>
                  <a:pt x="106" y="77"/>
                  <a:pt x="106" y="77"/>
                </a:cubicBezTo>
                <a:cubicBezTo>
                  <a:pt x="103" y="80"/>
                  <a:pt x="99" y="81"/>
                  <a:pt x="95" y="81"/>
                </a:cubicBezTo>
                <a:cubicBezTo>
                  <a:pt x="89" y="81"/>
                  <a:pt x="83" y="79"/>
                  <a:pt x="79" y="75"/>
                </a:cubicBezTo>
                <a:cubicBezTo>
                  <a:pt x="86" y="68"/>
                  <a:pt x="86" y="68"/>
                  <a:pt x="86" y="68"/>
                </a:cubicBezTo>
                <a:cubicBezTo>
                  <a:pt x="87" y="69"/>
                  <a:pt x="87" y="69"/>
                  <a:pt x="87" y="69"/>
                </a:cubicBezTo>
                <a:cubicBezTo>
                  <a:pt x="89" y="71"/>
                  <a:pt x="93" y="73"/>
                  <a:pt x="96" y="73"/>
                </a:cubicBezTo>
                <a:cubicBezTo>
                  <a:pt x="100" y="73"/>
                  <a:pt x="104" y="71"/>
                  <a:pt x="107" y="68"/>
                </a:cubicBezTo>
                <a:cubicBezTo>
                  <a:pt x="130" y="46"/>
                  <a:pt x="130" y="46"/>
                  <a:pt x="130" y="46"/>
                </a:cubicBezTo>
                <a:cubicBezTo>
                  <a:pt x="133" y="44"/>
                  <a:pt x="135" y="40"/>
                  <a:pt x="135" y="36"/>
                </a:cubicBezTo>
                <a:cubicBezTo>
                  <a:pt x="135" y="32"/>
                  <a:pt x="134" y="29"/>
                  <a:pt x="131" y="26"/>
                </a:cubicBezTo>
                <a:cubicBezTo>
                  <a:pt x="129" y="23"/>
                  <a:pt x="126" y="22"/>
                  <a:pt x="122" y="22"/>
                </a:cubicBezTo>
                <a:cubicBezTo>
                  <a:pt x="118" y="22"/>
                  <a:pt x="114" y="23"/>
                  <a:pt x="111" y="26"/>
                </a:cubicBezTo>
                <a:cubicBezTo>
                  <a:pt x="91" y="46"/>
                  <a:pt x="91" y="46"/>
                  <a:pt x="91" y="46"/>
                </a:cubicBezTo>
                <a:cubicBezTo>
                  <a:pt x="85" y="41"/>
                  <a:pt x="85" y="41"/>
                  <a:pt x="85" y="41"/>
                </a:cubicBezTo>
                <a:cubicBezTo>
                  <a:pt x="110" y="17"/>
                  <a:pt x="110" y="17"/>
                  <a:pt x="110" y="17"/>
                </a:cubicBezTo>
                <a:cubicBezTo>
                  <a:pt x="113" y="14"/>
                  <a:pt x="117" y="13"/>
                  <a:pt x="122" y="13"/>
                </a:cubicBezTo>
                <a:cubicBezTo>
                  <a:pt x="127" y="13"/>
                  <a:pt x="133" y="15"/>
                  <a:pt x="137" y="19"/>
                </a:cubicBezTo>
                <a:cubicBezTo>
                  <a:pt x="145" y="28"/>
                  <a:pt x="145" y="40"/>
                  <a:pt x="138" y="47"/>
                </a:cubicBezTo>
                <a:close/>
                <a:moveTo>
                  <a:pt x="74" y="116"/>
                </a:moveTo>
                <a:cubicBezTo>
                  <a:pt x="72" y="116"/>
                  <a:pt x="70" y="117"/>
                  <a:pt x="70" y="119"/>
                </a:cubicBezTo>
                <a:cubicBezTo>
                  <a:pt x="70" y="134"/>
                  <a:pt x="70" y="134"/>
                  <a:pt x="70" y="134"/>
                </a:cubicBezTo>
                <a:cubicBezTo>
                  <a:pt x="70" y="136"/>
                  <a:pt x="72" y="138"/>
                  <a:pt x="74" y="138"/>
                </a:cubicBezTo>
                <a:cubicBezTo>
                  <a:pt x="76" y="138"/>
                  <a:pt x="77" y="136"/>
                  <a:pt x="77" y="134"/>
                </a:cubicBezTo>
                <a:cubicBezTo>
                  <a:pt x="77" y="119"/>
                  <a:pt x="77" y="119"/>
                  <a:pt x="77" y="119"/>
                </a:cubicBezTo>
                <a:cubicBezTo>
                  <a:pt x="77" y="117"/>
                  <a:pt x="76" y="116"/>
                  <a:pt x="74" y="116"/>
                </a:cubicBezTo>
                <a:close/>
                <a:moveTo>
                  <a:pt x="131" y="97"/>
                </a:moveTo>
                <a:cubicBezTo>
                  <a:pt x="119" y="89"/>
                  <a:pt x="119" y="89"/>
                  <a:pt x="119" y="89"/>
                </a:cubicBezTo>
                <a:cubicBezTo>
                  <a:pt x="117" y="88"/>
                  <a:pt x="115" y="89"/>
                  <a:pt x="114" y="90"/>
                </a:cubicBezTo>
                <a:cubicBezTo>
                  <a:pt x="113" y="92"/>
                  <a:pt x="113" y="94"/>
                  <a:pt x="115" y="95"/>
                </a:cubicBezTo>
                <a:cubicBezTo>
                  <a:pt x="127" y="103"/>
                  <a:pt x="127" y="103"/>
                  <a:pt x="127" y="103"/>
                </a:cubicBezTo>
                <a:cubicBezTo>
                  <a:pt x="129" y="104"/>
                  <a:pt x="131" y="104"/>
                  <a:pt x="132" y="102"/>
                </a:cubicBezTo>
                <a:cubicBezTo>
                  <a:pt x="133" y="100"/>
                  <a:pt x="133" y="98"/>
                  <a:pt x="131" y="97"/>
                </a:cubicBezTo>
                <a:close/>
                <a:moveTo>
                  <a:pt x="103" y="110"/>
                </a:moveTo>
                <a:cubicBezTo>
                  <a:pt x="102" y="108"/>
                  <a:pt x="100" y="107"/>
                  <a:pt x="98" y="108"/>
                </a:cubicBezTo>
                <a:cubicBezTo>
                  <a:pt x="96" y="109"/>
                  <a:pt x="95" y="112"/>
                  <a:pt x="96" y="113"/>
                </a:cubicBezTo>
                <a:cubicBezTo>
                  <a:pt x="103" y="126"/>
                  <a:pt x="103" y="126"/>
                  <a:pt x="103" y="126"/>
                </a:cubicBezTo>
                <a:cubicBezTo>
                  <a:pt x="104" y="128"/>
                  <a:pt x="106" y="129"/>
                  <a:pt x="108" y="128"/>
                </a:cubicBezTo>
                <a:cubicBezTo>
                  <a:pt x="110" y="127"/>
                  <a:pt x="111" y="125"/>
                  <a:pt x="110" y="123"/>
                </a:cubicBezTo>
                <a:lnTo>
                  <a:pt x="103" y="11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27" name="Oval 26"/>
          <p:cNvSpPr>
            <a:spLocks noChangeArrowheads="1"/>
          </p:cNvSpPr>
          <p:nvPr/>
        </p:nvSpPr>
        <p:spPr bwMode="auto">
          <a:xfrm>
            <a:off x="4720962" y="5255885"/>
            <a:ext cx="759400" cy="759400"/>
          </a:xfrm>
          <a:prstGeom prst="ellipse">
            <a:avLst/>
          </a:prstGeom>
          <a:solidFill>
            <a:schemeClr val="accent1">
              <a:lumMod val="20000"/>
              <a:lumOff val="80000"/>
            </a:schemeClr>
          </a:solidFill>
          <a:ln>
            <a:noFill/>
          </a:ln>
        </p:spPr>
        <p:txBody>
          <a:bodyPr vert="horz" wrap="square" lIns="91440" tIns="45720" rIns="91440" bIns="45720" numCol="1" anchor="t" anchorCtr="0" compatLnSpc="1"/>
          <a:lstStyle/>
          <a:p>
            <a:endParaRPr lang="en-US"/>
          </a:p>
        </p:txBody>
      </p:sp>
      <p:sp>
        <p:nvSpPr>
          <p:cNvPr id="28" name="Oval 27"/>
          <p:cNvSpPr>
            <a:spLocks noChangeArrowheads="1"/>
          </p:cNvSpPr>
          <p:nvPr/>
        </p:nvSpPr>
        <p:spPr bwMode="auto">
          <a:xfrm>
            <a:off x="6633578" y="5255885"/>
            <a:ext cx="759400" cy="759400"/>
          </a:xfrm>
          <a:prstGeom prst="ellipse">
            <a:avLst/>
          </a:prstGeom>
          <a:solidFill>
            <a:schemeClr val="bg1"/>
          </a:solidFill>
          <a:ln>
            <a:noFill/>
          </a:ln>
        </p:spPr>
        <p:txBody>
          <a:bodyPr vert="horz" wrap="square" lIns="91440" tIns="45720" rIns="91440" bIns="45720" numCol="1" anchor="t" anchorCtr="0" compatLnSpc="1"/>
          <a:lstStyle/>
          <a:p>
            <a:endParaRPr lang="en-US"/>
          </a:p>
        </p:txBody>
      </p:sp>
      <p:sp>
        <p:nvSpPr>
          <p:cNvPr id="29" name="Freeform 28"/>
          <p:cNvSpPr>
            <a:spLocks noEditPoints="1"/>
          </p:cNvSpPr>
          <p:nvPr/>
        </p:nvSpPr>
        <p:spPr bwMode="auto">
          <a:xfrm>
            <a:off x="6451936" y="5251434"/>
            <a:ext cx="497845" cy="497845"/>
          </a:xfrm>
          <a:custGeom>
            <a:avLst/>
            <a:gdLst>
              <a:gd name="T0" fmla="*/ 88 w 167"/>
              <a:gd name="T1" fmla="*/ 3 h 167"/>
              <a:gd name="T2" fmla="*/ 3 w 167"/>
              <a:gd name="T3" fmla="*/ 79 h 167"/>
              <a:gd name="T4" fmla="*/ 79 w 167"/>
              <a:gd name="T5" fmla="*/ 165 h 167"/>
              <a:gd name="T6" fmla="*/ 88 w 167"/>
              <a:gd name="T7" fmla="*/ 165 h 167"/>
              <a:gd name="T8" fmla="*/ 164 w 167"/>
              <a:gd name="T9" fmla="*/ 79 h 167"/>
              <a:gd name="T10" fmla="*/ 85 w 167"/>
              <a:gd name="T11" fmla="*/ 161 h 167"/>
              <a:gd name="T12" fmla="*/ 6 w 167"/>
              <a:gd name="T13" fmla="*/ 85 h 167"/>
              <a:gd name="T14" fmla="*/ 82 w 167"/>
              <a:gd name="T15" fmla="*/ 6 h 167"/>
              <a:gd name="T16" fmla="*/ 85 w 167"/>
              <a:gd name="T17" fmla="*/ 6 h 167"/>
              <a:gd name="T18" fmla="*/ 161 w 167"/>
              <a:gd name="T19" fmla="*/ 85 h 167"/>
              <a:gd name="T20" fmla="*/ 55 w 167"/>
              <a:gd name="T21" fmla="*/ 52 h 167"/>
              <a:gd name="T22" fmla="*/ 28 w 167"/>
              <a:gd name="T23" fmla="*/ 88 h 167"/>
              <a:gd name="T24" fmla="*/ 56 w 167"/>
              <a:gd name="T25" fmla="*/ 115 h 167"/>
              <a:gd name="T26" fmla="*/ 58 w 167"/>
              <a:gd name="T27" fmla="*/ 110 h 167"/>
              <a:gd name="T28" fmla="*/ 59 w 167"/>
              <a:gd name="T29" fmla="*/ 56 h 167"/>
              <a:gd name="T30" fmla="*/ 83 w 167"/>
              <a:gd name="T31" fmla="*/ 108 h 167"/>
              <a:gd name="T32" fmla="*/ 83 w 167"/>
              <a:gd name="T33" fmla="*/ 128 h 167"/>
              <a:gd name="T34" fmla="*/ 83 w 167"/>
              <a:gd name="T35" fmla="*/ 108 h 167"/>
              <a:gd name="T36" fmla="*/ 78 w 167"/>
              <a:gd name="T37" fmla="*/ 118 h 167"/>
              <a:gd name="T38" fmla="*/ 88 w 167"/>
              <a:gd name="T39" fmla="*/ 118 h 167"/>
              <a:gd name="T40" fmla="*/ 83 w 167"/>
              <a:gd name="T41" fmla="*/ 38 h 167"/>
              <a:gd name="T42" fmla="*/ 69 w 167"/>
              <a:gd name="T43" fmla="*/ 52 h 167"/>
              <a:gd name="T44" fmla="*/ 93 w 167"/>
              <a:gd name="T45" fmla="*/ 101 h 167"/>
              <a:gd name="T46" fmla="*/ 94 w 167"/>
              <a:gd name="T47" fmla="*/ 42 h 167"/>
              <a:gd name="T48" fmla="*/ 92 w 167"/>
              <a:gd name="T49" fmla="*/ 52 h 167"/>
              <a:gd name="T50" fmla="*/ 88 w 167"/>
              <a:gd name="T51" fmla="*/ 95 h 167"/>
              <a:gd name="T52" fmla="*/ 74 w 167"/>
              <a:gd name="T53" fmla="*/ 52 h 167"/>
              <a:gd name="T54" fmla="*/ 83 w 167"/>
              <a:gd name="T55" fmla="*/ 44 h 167"/>
              <a:gd name="T56" fmla="*/ 92 w 167"/>
              <a:gd name="T57" fmla="*/ 52 h 167"/>
              <a:gd name="T58" fmla="*/ 104 w 167"/>
              <a:gd name="T59" fmla="*/ 49 h 167"/>
              <a:gd name="T60" fmla="*/ 135 w 167"/>
              <a:gd name="T61" fmla="*/ 84 h 167"/>
              <a:gd name="T62" fmla="*/ 109 w 167"/>
              <a:gd name="T63" fmla="*/ 114 h 167"/>
              <a:gd name="T64" fmla="*/ 113 w 167"/>
              <a:gd name="T65" fmla="*/ 114 h 167"/>
              <a:gd name="T66" fmla="*/ 141 w 167"/>
              <a:gd name="T67" fmla="*/ 84 h 167"/>
              <a:gd name="T68" fmla="*/ 108 w 167"/>
              <a:gd name="T69" fmla="*/ 49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7" h="167">
                <a:moveTo>
                  <a:pt x="164" y="79"/>
                </a:moveTo>
                <a:cubicBezTo>
                  <a:pt x="88" y="3"/>
                  <a:pt x="88" y="3"/>
                  <a:pt x="88" y="3"/>
                </a:cubicBezTo>
                <a:cubicBezTo>
                  <a:pt x="86" y="0"/>
                  <a:pt x="81" y="0"/>
                  <a:pt x="79" y="3"/>
                </a:cubicBezTo>
                <a:cubicBezTo>
                  <a:pt x="3" y="79"/>
                  <a:pt x="3" y="79"/>
                  <a:pt x="3" y="79"/>
                </a:cubicBezTo>
                <a:cubicBezTo>
                  <a:pt x="0" y="81"/>
                  <a:pt x="0" y="86"/>
                  <a:pt x="3" y="88"/>
                </a:cubicBezTo>
                <a:cubicBezTo>
                  <a:pt x="79" y="165"/>
                  <a:pt x="79" y="165"/>
                  <a:pt x="79" y="165"/>
                </a:cubicBezTo>
                <a:cubicBezTo>
                  <a:pt x="80" y="166"/>
                  <a:pt x="82" y="167"/>
                  <a:pt x="83" y="167"/>
                </a:cubicBezTo>
                <a:cubicBezTo>
                  <a:pt x="85" y="167"/>
                  <a:pt x="87" y="166"/>
                  <a:pt x="88" y="165"/>
                </a:cubicBezTo>
                <a:cubicBezTo>
                  <a:pt x="164" y="88"/>
                  <a:pt x="164" y="88"/>
                  <a:pt x="164" y="88"/>
                </a:cubicBezTo>
                <a:cubicBezTo>
                  <a:pt x="167" y="86"/>
                  <a:pt x="167" y="81"/>
                  <a:pt x="164" y="79"/>
                </a:cubicBezTo>
                <a:close/>
                <a:moveTo>
                  <a:pt x="161" y="85"/>
                </a:moveTo>
                <a:cubicBezTo>
                  <a:pt x="85" y="161"/>
                  <a:pt x="85" y="161"/>
                  <a:pt x="85" y="161"/>
                </a:cubicBezTo>
                <a:cubicBezTo>
                  <a:pt x="84" y="161"/>
                  <a:pt x="83" y="161"/>
                  <a:pt x="82" y="161"/>
                </a:cubicBezTo>
                <a:cubicBezTo>
                  <a:pt x="6" y="85"/>
                  <a:pt x="6" y="85"/>
                  <a:pt x="6" y="85"/>
                </a:cubicBezTo>
                <a:cubicBezTo>
                  <a:pt x="6" y="84"/>
                  <a:pt x="6" y="83"/>
                  <a:pt x="6" y="83"/>
                </a:cubicBezTo>
                <a:cubicBezTo>
                  <a:pt x="82" y="6"/>
                  <a:pt x="82" y="6"/>
                  <a:pt x="82" y="6"/>
                </a:cubicBezTo>
                <a:cubicBezTo>
                  <a:pt x="83" y="6"/>
                  <a:pt x="83" y="6"/>
                  <a:pt x="83" y="6"/>
                </a:cubicBezTo>
                <a:cubicBezTo>
                  <a:pt x="84" y="6"/>
                  <a:pt x="84" y="6"/>
                  <a:pt x="85" y="6"/>
                </a:cubicBezTo>
                <a:cubicBezTo>
                  <a:pt x="161" y="83"/>
                  <a:pt x="161" y="83"/>
                  <a:pt x="161" y="83"/>
                </a:cubicBezTo>
                <a:cubicBezTo>
                  <a:pt x="161" y="83"/>
                  <a:pt x="161" y="84"/>
                  <a:pt x="161" y="85"/>
                </a:cubicBezTo>
                <a:close/>
                <a:moveTo>
                  <a:pt x="59" y="52"/>
                </a:moveTo>
                <a:cubicBezTo>
                  <a:pt x="58" y="51"/>
                  <a:pt x="56" y="51"/>
                  <a:pt x="55" y="52"/>
                </a:cubicBezTo>
                <a:cubicBezTo>
                  <a:pt x="28" y="80"/>
                  <a:pt x="28" y="80"/>
                  <a:pt x="28" y="80"/>
                </a:cubicBezTo>
                <a:cubicBezTo>
                  <a:pt x="26" y="82"/>
                  <a:pt x="26" y="85"/>
                  <a:pt x="28" y="88"/>
                </a:cubicBezTo>
                <a:cubicBezTo>
                  <a:pt x="55" y="114"/>
                  <a:pt x="55" y="114"/>
                  <a:pt x="55" y="114"/>
                </a:cubicBezTo>
                <a:cubicBezTo>
                  <a:pt x="55" y="115"/>
                  <a:pt x="56" y="115"/>
                  <a:pt x="56" y="115"/>
                </a:cubicBezTo>
                <a:cubicBezTo>
                  <a:pt x="57" y="115"/>
                  <a:pt x="58" y="115"/>
                  <a:pt x="58" y="114"/>
                </a:cubicBezTo>
                <a:cubicBezTo>
                  <a:pt x="59" y="113"/>
                  <a:pt x="59" y="112"/>
                  <a:pt x="58" y="110"/>
                </a:cubicBezTo>
                <a:cubicBezTo>
                  <a:pt x="32" y="84"/>
                  <a:pt x="32" y="84"/>
                  <a:pt x="32" y="84"/>
                </a:cubicBezTo>
                <a:cubicBezTo>
                  <a:pt x="59" y="56"/>
                  <a:pt x="59" y="56"/>
                  <a:pt x="59" y="56"/>
                </a:cubicBezTo>
                <a:cubicBezTo>
                  <a:pt x="60" y="55"/>
                  <a:pt x="60" y="53"/>
                  <a:pt x="59" y="52"/>
                </a:cubicBezTo>
                <a:close/>
                <a:moveTo>
                  <a:pt x="83" y="108"/>
                </a:moveTo>
                <a:cubicBezTo>
                  <a:pt x="78" y="108"/>
                  <a:pt x="73" y="112"/>
                  <a:pt x="73" y="118"/>
                </a:cubicBezTo>
                <a:cubicBezTo>
                  <a:pt x="73" y="123"/>
                  <a:pt x="78" y="128"/>
                  <a:pt x="83" y="128"/>
                </a:cubicBezTo>
                <a:cubicBezTo>
                  <a:pt x="89" y="128"/>
                  <a:pt x="93" y="123"/>
                  <a:pt x="93" y="118"/>
                </a:cubicBezTo>
                <a:cubicBezTo>
                  <a:pt x="93" y="112"/>
                  <a:pt x="89" y="108"/>
                  <a:pt x="83" y="108"/>
                </a:cubicBezTo>
                <a:close/>
                <a:moveTo>
                  <a:pt x="83" y="123"/>
                </a:moveTo>
                <a:cubicBezTo>
                  <a:pt x="80" y="123"/>
                  <a:pt x="78" y="120"/>
                  <a:pt x="78" y="118"/>
                </a:cubicBezTo>
                <a:cubicBezTo>
                  <a:pt x="78" y="115"/>
                  <a:pt x="80" y="113"/>
                  <a:pt x="83" y="113"/>
                </a:cubicBezTo>
                <a:cubicBezTo>
                  <a:pt x="86" y="113"/>
                  <a:pt x="88" y="115"/>
                  <a:pt x="88" y="118"/>
                </a:cubicBezTo>
                <a:cubicBezTo>
                  <a:pt x="88" y="120"/>
                  <a:pt x="86" y="123"/>
                  <a:pt x="83" y="123"/>
                </a:cubicBezTo>
                <a:close/>
                <a:moveTo>
                  <a:pt x="83" y="38"/>
                </a:moveTo>
                <a:cubicBezTo>
                  <a:pt x="78" y="38"/>
                  <a:pt x="75" y="40"/>
                  <a:pt x="72" y="42"/>
                </a:cubicBezTo>
                <a:cubicBezTo>
                  <a:pt x="68" y="47"/>
                  <a:pt x="69" y="52"/>
                  <a:pt x="69" y="52"/>
                </a:cubicBezTo>
                <a:cubicBezTo>
                  <a:pt x="73" y="101"/>
                  <a:pt x="73" y="101"/>
                  <a:pt x="73" y="101"/>
                </a:cubicBezTo>
                <a:cubicBezTo>
                  <a:pt x="93" y="101"/>
                  <a:pt x="93" y="101"/>
                  <a:pt x="93" y="101"/>
                </a:cubicBezTo>
                <a:cubicBezTo>
                  <a:pt x="97" y="52"/>
                  <a:pt x="97" y="52"/>
                  <a:pt x="97" y="52"/>
                </a:cubicBezTo>
                <a:cubicBezTo>
                  <a:pt x="98" y="52"/>
                  <a:pt x="98" y="47"/>
                  <a:pt x="94" y="42"/>
                </a:cubicBezTo>
                <a:cubicBezTo>
                  <a:pt x="91" y="40"/>
                  <a:pt x="88" y="38"/>
                  <a:pt x="83" y="38"/>
                </a:cubicBezTo>
                <a:close/>
                <a:moveTo>
                  <a:pt x="92" y="52"/>
                </a:moveTo>
                <a:cubicBezTo>
                  <a:pt x="92" y="52"/>
                  <a:pt x="92" y="52"/>
                  <a:pt x="92" y="52"/>
                </a:cubicBezTo>
                <a:cubicBezTo>
                  <a:pt x="88" y="95"/>
                  <a:pt x="88" y="95"/>
                  <a:pt x="88" y="95"/>
                </a:cubicBezTo>
                <a:cubicBezTo>
                  <a:pt x="78" y="95"/>
                  <a:pt x="78" y="95"/>
                  <a:pt x="78" y="95"/>
                </a:cubicBezTo>
                <a:cubicBezTo>
                  <a:pt x="74" y="52"/>
                  <a:pt x="74" y="52"/>
                  <a:pt x="74" y="52"/>
                </a:cubicBezTo>
                <a:cubicBezTo>
                  <a:pt x="74" y="52"/>
                  <a:pt x="74" y="48"/>
                  <a:pt x="76" y="46"/>
                </a:cubicBezTo>
                <a:cubicBezTo>
                  <a:pt x="77" y="44"/>
                  <a:pt x="80" y="44"/>
                  <a:pt x="83" y="44"/>
                </a:cubicBezTo>
                <a:cubicBezTo>
                  <a:pt x="86" y="44"/>
                  <a:pt x="89" y="44"/>
                  <a:pt x="90" y="46"/>
                </a:cubicBezTo>
                <a:cubicBezTo>
                  <a:pt x="92" y="48"/>
                  <a:pt x="92" y="52"/>
                  <a:pt x="92" y="52"/>
                </a:cubicBezTo>
                <a:close/>
                <a:moveTo>
                  <a:pt x="108" y="49"/>
                </a:moveTo>
                <a:cubicBezTo>
                  <a:pt x="107" y="48"/>
                  <a:pt x="105" y="48"/>
                  <a:pt x="104" y="49"/>
                </a:cubicBezTo>
                <a:cubicBezTo>
                  <a:pt x="103" y="50"/>
                  <a:pt x="103" y="51"/>
                  <a:pt x="104" y="52"/>
                </a:cubicBezTo>
                <a:cubicBezTo>
                  <a:pt x="135" y="84"/>
                  <a:pt x="135" y="84"/>
                  <a:pt x="135" y="84"/>
                </a:cubicBezTo>
                <a:cubicBezTo>
                  <a:pt x="109" y="110"/>
                  <a:pt x="109" y="110"/>
                  <a:pt x="109" y="110"/>
                </a:cubicBezTo>
                <a:cubicBezTo>
                  <a:pt x="108" y="111"/>
                  <a:pt x="108" y="113"/>
                  <a:pt x="109" y="114"/>
                </a:cubicBezTo>
                <a:cubicBezTo>
                  <a:pt x="110" y="114"/>
                  <a:pt x="110" y="115"/>
                  <a:pt x="111" y="115"/>
                </a:cubicBezTo>
                <a:cubicBezTo>
                  <a:pt x="112" y="115"/>
                  <a:pt x="112" y="114"/>
                  <a:pt x="113" y="114"/>
                </a:cubicBezTo>
                <a:cubicBezTo>
                  <a:pt x="139" y="88"/>
                  <a:pt x="139" y="88"/>
                  <a:pt x="139" y="88"/>
                </a:cubicBezTo>
                <a:cubicBezTo>
                  <a:pt x="140" y="86"/>
                  <a:pt x="141" y="85"/>
                  <a:pt x="141" y="84"/>
                </a:cubicBezTo>
                <a:cubicBezTo>
                  <a:pt x="141" y="82"/>
                  <a:pt x="140" y="81"/>
                  <a:pt x="139" y="80"/>
                </a:cubicBezTo>
                <a:lnTo>
                  <a:pt x="108" y="49"/>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0" name="Freeform 29"/>
          <p:cNvSpPr>
            <a:spLocks noEditPoints="1"/>
          </p:cNvSpPr>
          <p:nvPr/>
        </p:nvSpPr>
        <p:spPr bwMode="auto">
          <a:xfrm>
            <a:off x="4893350" y="5434218"/>
            <a:ext cx="447318" cy="423540"/>
          </a:xfrm>
          <a:custGeom>
            <a:avLst/>
            <a:gdLst>
              <a:gd name="T0" fmla="*/ 82 w 150"/>
              <a:gd name="T1" fmla="*/ 48 h 142"/>
              <a:gd name="T2" fmla="*/ 84 w 150"/>
              <a:gd name="T3" fmla="*/ 44 h 142"/>
              <a:gd name="T4" fmla="*/ 40 w 150"/>
              <a:gd name="T5" fmla="*/ 71 h 142"/>
              <a:gd name="T6" fmla="*/ 101 w 150"/>
              <a:gd name="T7" fmla="*/ 71 h 142"/>
              <a:gd name="T8" fmla="*/ 97 w 150"/>
              <a:gd name="T9" fmla="*/ 63 h 142"/>
              <a:gd name="T10" fmla="*/ 96 w 150"/>
              <a:gd name="T11" fmla="*/ 71 h 142"/>
              <a:gd name="T12" fmla="*/ 45 w 150"/>
              <a:gd name="T13" fmla="*/ 71 h 142"/>
              <a:gd name="T14" fmla="*/ 135 w 150"/>
              <a:gd name="T15" fmla="*/ 49 h 142"/>
              <a:gd name="T16" fmla="*/ 137 w 150"/>
              <a:gd name="T17" fmla="*/ 71 h 142"/>
              <a:gd name="T18" fmla="*/ 5 w 150"/>
              <a:gd name="T19" fmla="*/ 71 h 142"/>
              <a:gd name="T20" fmla="*/ 110 w 150"/>
              <a:gd name="T21" fmla="*/ 18 h 142"/>
              <a:gd name="T22" fmla="*/ 113 w 150"/>
              <a:gd name="T23" fmla="*/ 14 h 142"/>
              <a:gd name="T24" fmla="*/ 0 w 150"/>
              <a:gd name="T25" fmla="*/ 71 h 142"/>
              <a:gd name="T26" fmla="*/ 142 w 150"/>
              <a:gd name="T27" fmla="*/ 71 h 142"/>
              <a:gd name="T28" fmla="*/ 135 w 150"/>
              <a:gd name="T29" fmla="*/ 49 h 142"/>
              <a:gd name="T30" fmla="*/ 140 w 150"/>
              <a:gd name="T31" fmla="*/ 26 h 142"/>
              <a:gd name="T32" fmla="*/ 144 w 150"/>
              <a:gd name="T33" fmla="*/ 20 h 142"/>
              <a:gd name="T34" fmla="*/ 137 w 150"/>
              <a:gd name="T35" fmla="*/ 22 h 142"/>
              <a:gd name="T36" fmla="*/ 135 w 150"/>
              <a:gd name="T37" fmla="*/ 10 h 142"/>
              <a:gd name="T38" fmla="*/ 109 w 150"/>
              <a:gd name="T39" fmla="*/ 27 h 142"/>
              <a:gd name="T40" fmla="*/ 107 w 150"/>
              <a:gd name="T41" fmla="*/ 42 h 142"/>
              <a:gd name="T42" fmla="*/ 66 w 150"/>
              <a:gd name="T43" fmla="*/ 73 h 142"/>
              <a:gd name="T44" fmla="*/ 69 w 150"/>
              <a:gd name="T45" fmla="*/ 74 h 142"/>
              <a:gd name="T46" fmla="*/ 108 w 150"/>
              <a:gd name="T47" fmla="*/ 47 h 142"/>
              <a:gd name="T48" fmla="*/ 123 w 150"/>
              <a:gd name="T49" fmla="*/ 51 h 142"/>
              <a:gd name="T50" fmla="*/ 149 w 150"/>
              <a:gd name="T51" fmla="*/ 33 h 142"/>
              <a:gd name="T52" fmla="*/ 148 w 150"/>
              <a:gd name="T53" fmla="*/ 28 h 142"/>
              <a:gd name="T54" fmla="*/ 131 w 150"/>
              <a:gd name="T55" fmla="*/ 17 h 142"/>
              <a:gd name="T56" fmla="*/ 112 w 150"/>
              <a:gd name="T57" fmla="*/ 39 h 142"/>
              <a:gd name="T58" fmla="*/ 122 w 150"/>
              <a:gd name="T59" fmla="*/ 45 h 142"/>
              <a:gd name="T60" fmla="*/ 135 w 150"/>
              <a:gd name="T61" fmla="*/ 29 h 142"/>
              <a:gd name="T62" fmla="*/ 122 w 150"/>
              <a:gd name="T63" fmla="*/ 45 h 142"/>
              <a:gd name="T64" fmla="*/ 95 w 150"/>
              <a:gd name="T65" fmla="*/ 27 h 142"/>
              <a:gd name="T66" fmla="*/ 20 w 150"/>
              <a:gd name="T67" fmla="*/ 71 h 142"/>
              <a:gd name="T68" fmla="*/ 121 w 150"/>
              <a:gd name="T69" fmla="*/ 71 h 142"/>
              <a:gd name="T70" fmla="*/ 117 w 150"/>
              <a:gd name="T71" fmla="*/ 60 h 142"/>
              <a:gd name="T72" fmla="*/ 116 w 150"/>
              <a:gd name="T73" fmla="*/ 71 h 142"/>
              <a:gd name="T74" fmla="*/ 25 w 150"/>
              <a:gd name="T75" fmla="*/ 71 h 142"/>
              <a:gd name="T76" fmla="*/ 93 w 150"/>
              <a:gd name="T77" fmla="*/ 3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 h="142">
                <a:moveTo>
                  <a:pt x="71" y="46"/>
                </a:moveTo>
                <a:cubicBezTo>
                  <a:pt x="75" y="46"/>
                  <a:pt x="78" y="46"/>
                  <a:pt x="82" y="48"/>
                </a:cubicBezTo>
                <a:cubicBezTo>
                  <a:pt x="83" y="49"/>
                  <a:pt x="85" y="48"/>
                  <a:pt x="85" y="47"/>
                </a:cubicBezTo>
                <a:cubicBezTo>
                  <a:pt x="86" y="46"/>
                  <a:pt x="85" y="44"/>
                  <a:pt x="84" y="44"/>
                </a:cubicBezTo>
                <a:cubicBezTo>
                  <a:pt x="80" y="42"/>
                  <a:pt x="75" y="41"/>
                  <a:pt x="71" y="41"/>
                </a:cubicBezTo>
                <a:cubicBezTo>
                  <a:pt x="54" y="41"/>
                  <a:pt x="40" y="54"/>
                  <a:pt x="40" y="71"/>
                </a:cubicBezTo>
                <a:cubicBezTo>
                  <a:pt x="40" y="88"/>
                  <a:pt x="54" y="101"/>
                  <a:pt x="71" y="101"/>
                </a:cubicBezTo>
                <a:cubicBezTo>
                  <a:pt x="87" y="101"/>
                  <a:pt x="101" y="88"/>
                  <a:pt x="101" y="71"/>
                </a:cubicBezTo>
                <a:cubicBezTo>
                  <a:pt x="101" y="69"/>
                  <a:pt x="101" y="67"/>
                  <a:pt x="100" y="65"/>
                </a:cubicBezTo>
                <a:cubicBezTo>
                  <a:pt x="100" y="63"/>
                  <a:pt x="99" y="63"/>
                  <a:pt x="97" y="63"/>
                </a:cubicBezTo>
                <a:cubicBezTo>
                  <a:pt x="96" y="63"/>
                  <a:pt x="95" y="64"/>
                  <a:pt x="95" y="66"/>
                </a:cubicBezTo>
                <a:cubicBezTo>
                  <a:pt x="96" y="67"/>
                  <a:pt x="96" y="69"/>
                  <a:pt x="96" y="71"/>
                </a:cubicBezTo>
                <a:cubicBezTo>
                  <a:pt x="96" y="85"/>
                  <a:pt x="85" y="96"/>
                  <a:pt x="71" y="96"/>
                </a:cubicBezTo>
                <a:cubicBezTo>
                  <a:pt x="57" y="96"/>
                  <a:pt x="45" y="85"/>
                  <a:pt x="45" y="71"/>
                </a:cubicBezTo>
                <a:cubicBezTo>
                  <a:pt x="45" y="57"/>
                  <a:pt x="57" y="46"/>
                  <a:pt x="71" y="46"/>
                </a:cubicBezTo>
                <a:close/>
                <a:moveTo>
                  <a:pt x="135" y="49"/>
                </a:moveTo>
                <a:cubicBezTo>
                  <a:pt x="134" y="49"/>
                  <a:pt x="133" y="50"/>
                  <a:pt x="134" y="52"/>
                </a:cubicBezTo>
                <a:cubicBezTo>
                  <a:pt x="136" y="58"/>
                  <a:pt x="137" y="64"/>
                  <a:pt x="137" y="71"/>
                </a:cubicBezTo>
                <a:cubicBezTo>
                  <a:pt x="137" y="107"/>
                  <a:pt x="107" y="137"/>
                  <a:pt x="71" y="137"/>
                </a:cubicBezTo>
                <a:cubicBezTo>
                  <a:pt x="34" y="137"/>
                  <a:pt x="5" y="107"/>
                  <a:pt x="5" y="71"/>
                </a:cubicBezTo>
                <a:cubicBezTo>
                  <a:pt x="5" y="34"/>
                  <a:pt x="34" y="5"/>
                  <a:pt x="71" y="5"/>
                </a:cubicBezTo>
                <a:cubicBezTo>
                  <a:pt x="85" y="5"/>
                  <a:pt x="99" y="9"/>
                  <a:pt x="110" y="18"/>
                </a:cubicBezTo>
                <a:cubicBezTo>
                  <a:pt x="111" y="19"/>
                  <a:pt x="113" y="19"/>
                  <a:pt x="114" y="18"/>
                </a:cubicBezTo>
                <a:cubicBezTo>
                  <a:pt x="115" y="17"/>
                  <a:pt x="114" y="15"/>
                  <a:pt x="113" y="14"/>
                </a:cubicBezTo>
                <a:cubicBezTo>
                  <a:pt x="101" y="5"/>
                  <a:pt x="86" y="0"/>
                  <a:pt x="71" y="0"/>
                </a:cubicBezTo>
                <a:cubicBezTo>
                  <a:pt x="32" y="0"/>
                  <a:pt x="0" y="32"/>
                  <a:pt x="0" y="71"/>
                </a:cubicBezTo>
                <a:cubicBezTo>
                  <a:pt x="0" y="110"/>
                  <a:pt x="32" y="142"/>
                  <a:pt x="71" y="142"/>
                </a:cubicBezTo>
                <a:cubicBezTo>
                  <a:pt x="110" y="142"/>
                  <a:pt x="142" y="110"/>
                  <a:pt x="142" y="71"/>
                </a:cubicBezTo>
                <a:cubicBezTo>
                  <a:pt x="142" y="64"/>
                  <a:pt x="141" y="57"/>
                  <a:pt x="139" y="50"/>
                </a:cubicBezTo>
                <a:cubicBezTo>
                  <a:pt x="138" y="49"/>
                  <a:pt x="137" y="48"/>
                  <a:pt x="135" y="49"/>
                </a:cubicBezTo>
                <a:close/>
                <a:moveTo>
                  <a:pt x="148" y="28"/>
                </a:moveTo>
                <a:cubicBezTo>
                  <a:pt x="140" y="26"/>
                  <a:pt x="140" y="26"/>
                  <a:pt x="140" y="26"/>
                </a:cubicBezTo>
                <a:cubicBezTo>
                  <a:pt x="143" y="24"/>
                  <a:pt x="143" y="24"/>
                  <a:pt x="143" y="24"/>
                </a:cubicBezTo>
                <a:cubicBezTo>
                  <a:pt x="144" y="23"/>
                  <a:pt x="144" y="21"/>
                  <a:pt x="144" y="20"/>
                </a:cubicBezTo>
                <a:cubicBezTo>
                  <a:pt x="143" y="19"/>
                  <a:pt x="141" y="19"/>
                  <a:pt x="140" y="20"/>
                </a:cubicBezTo>
                <a:cubicBezTo>
                  <a:pt x="137" y="22"/>
                  <a:pt x="137" y="22"/>
                  <a:pt x="137" y="22"/>
                </a:cubicBezTo>
                <a:cubicBezTo>
                  <a:pt x="136" y="12"/>
                  <a:pt x="136" y="12"/>
                  <a:pt x="136" y="12"/>
                </a:cubicBezTo>
                <a:cubicBezTo>
                  <a:pt x="136" y="11"/>
                  <a:pt x="135" y="11"/>
                  <a:pt x="135" y="10"/>
                </a:cubicBezTo>
                <a:cubicBezTo>
                  <a:pt x="134" y="10"/>
                  <a:pt x="133" y="10"/>
                  <a:pt x="132" y="11"/>
                </a:cubicBezTo>
                <a:cubicBezTo>
                  <a:pt x="109" y="27"/>
                  <a:pt x="109" y="27"/>
                  <a:pt x="109" y="27"/>
                </a:cubicBezTo>
                <a:cubicBezTo>
                  <a:pt x="109" y="28"/>
                  <a:pt x="108" y="28"/>
                  <a:pt x="108" y="29"/>
                </a:cubicBezTo>
                <a:cubicBezTo>
                  <a:pt x="107" y="42"/>
                  <a:pt x="107" y="42"/>
                  <a:pt x="107" y="42"/>
                </a:cubicBezTo>
                <a:cubicBezTo>
                  <a:pt x="67" y="70"/>
                  <a:pt x="67" y="70"/>
                  <a:pt x="67" y="70"/>
                </a:cubicBezTo>
                <a:cubicBezTo>
                  <a:pt x="65" y="70"/>
                  <a:pt x="65" y="72"/>
                  <a:pt x="66" y="73"/>
                </a:cubicBezTo>
                <a:cubicBezTo>
                  <a:pt x="66" y="74"/>
                  <a:pt x="67" y="74"/>
                  <a:pt x="68" y="74"/>
                </a:cubicBezTo>
                <a:cubicBezTo>
                  <a:pt x="68" y="74"/>
                  <a:pt x="69" y="74"/>
                  <a:pt x="69" y="74"/>
                </a:cubicBezTo>
                <a:cubicBezTo>
                  <a:pt x="108" y="47"/>
                  <a:pt x="108" y="47"/>
                  <a:pt x="108" y="47"/>
                </a:cubicBezTo>
                <a:cubicBezTo>
                  <a:pt x="108" y="47"/>
                  <a:pt x="108" y="47"/>
                  <a:pt x="108" y="47"/>
                </a:cubicBezTo>
                <a:cubicBezTo>
                  <a:pt x="122" y="50"/>
                  <a:pt x="122" y="50"/>
                  <a:pt x="122" y="50"/>
                </a:cubicBezTo>
                <a:cubicBezTo>
                  <a:pt x="123" y="51"/>
                  <a:pt x="123" y="51"/>
                  <a:pt x="123" y="51"/>
                </a:cubicBezTo>
                <a:cubicBezTo>
                  <a:pt x="123" y="51"/>
                  <a:pt x="124" y="50"/>
                  <a:pt x="124" y="50"/>
                </a:cubicBezTo>
                <a:cubicBezTo>
                  <a:pt x="149" y="33"/>
                  <a:pt x="149" y="33"/>
                  <a:pt x="149" y="33"/>
                </a:cubicBezTo>
                <a:cubicBezTo>
                  <a:pt x="149" y="32"/>
                  <a:pt x="150" y="31"/>
                  <a:pt x="150" y="30"/>
                </a:cubicBezTo>
                <a:cubicBezTo>
                  <a:pt x="150" y="30"/>
                  <a:pt x="149" y="29"/>
                  <a:pt x="148" y="28"/>
                </a:cubicBezTo>
                <a:close/>
                <a:moveTo>
                  <a:pt x="113" y="31"/>
                </a:moveTo>
                <a:cubicBezTo>
                  <a:pt x="131" y="17"/>
                  <a:pt x="131" y="17"/>
                  <a:pt x="131" y="17"/>
                </a:cubicBezTo>
                <a:cubicBezTo>
                  <a:pt x="132" y="25"/>
                  <a:pt x="132" y="25"/>
                  <a:pt x="132" y="25"/>
                </a:cubicBezTo>
                <a:cubicBezTo>
                  <a:pt x="112" y="39"/>
                  <a:pt x="112" y="39"/>
                  <a:pt x="112" y="39"/>
                </a:cubicBezTo>
                <a:lnTo>
                  <a:pt x="113" y="31"/>
                </a:lnTo>
                <a:close/>
                <a:moveTo>
                  <a:pt x="122" y="45"/>
                </a:moveTo>
                <a:cubicBezTo>
                  <a:pt x="114" y="43"/>
                  <a:pt x="114" y="43"/>
                  <a:pt x="114" y="43"/>
                </a:cubicBezTo>
                <a:cubicBezTo>
                  <a:pt x="135" y="29"/>
                  <a:pt x="135" y="29"/>
                  <a:pt x="135" y="29"/>
                </a:cubicBezTo>
                <a:cubicBezTo>
                  <a:pt x="142" y="32"/>
                  <a:pt x="142" y="32"/>
                  <a:pt x="142" y="32"/>
                </a:cubicBezTo>
                <a:lnTo>
                  <a:pt x="122" y="45"/>
                </a:lnTo>
                <a:close/>
                <a:moveTo>
                  <a:pt x="96" y="31"/>
                </a:moveTo>
                <a:cubicBezTo>
                  <a:pt x="97" y="29"/>
                  <a:pt x="97" y="28"/>
                  <a:pt x="95" y="27"/>
                </a:cubicBezTo>
                <a:cubicBezTo>
                  <a:pt x="88" y="23"/>
                  <a:pt x="79" y="21"/>
                  <a:pt x="71" y="21"/>
                </a:cubicBezTo>
                <a:cubicBezTo>
                  <a:pt x="43" y="21"/>
                  <a:pt x="20" y="43"/>
                  <a:pt x="20" y="71"/>
                </a:cubicBezTo>
                <a:cubicBezTo>
                  <a:pt x="20" y="99"/>
                  <a:pt x="43" y="121"/>
                  <a:pt x="71" y="121"/>
                </a:cubicBezTo>
                <a:cubicBezTo>
                  <a:pt x="98" y="121"/>
                  <a:pt x="121" y="99"/>
                  <a:pt x="121" y="71"/>
                </a:cubicBezTo>
                <a:cubicBezTo>
                  <a:pt x="121" y="68"/>
                  <a:pt x="121" y="65"/>
                  <a:pt x="120" y="62"/>
                </a:cubicBezTo>
                <a:cubicBezTo>
                  <a:pt x="120" y="60"/>
                  <a:pt x="119" y="60"/>
                  <a:pt x="117" y="60"/>
                </a:cubicBezTo>
                <a:cubicBezTo>
                  <a:pt x="116" y="60"/>
                  <a:pt x="115" y="61"/>
                  <a:pt x="115" y="63"/>
                </a:cubicBezTo>
                <a:cubicBezTo>
                  <a:pt x="116" y="65"/>
                  <a:pt x="116" y="68"/>
                  <a:pt x="116" y="71"/>
                </a:cubicBezTo>
                <a:cubicBezTo>
                  <a:pt x="116" y="96"/>
                  <a:pt x="96" y="116"/>
                  <a:pt x="71" y="116"/>
                </a:cubicBezTo>
                <a:cubicBezTo>
                  <a:pt x="46" y="116"/>
                  <a:pt x="25" y="96"/>
                  <a:pt x="25" y="71"/>
                </a:cubicBezTo>
                <a:cubicBezTo>
                  <a:pt x="25" y="46"/>
                  <a:pt x="46" y="26"/>
                  <a:pt x="71" y="26"/>
                </a:cubicBezTo>
                <a:cubicBezTo>
                  <a:pt x="78" y="26"/>
                  <a:pt x="86" y="28"/>
                  <a:pt x="93" y="31"/>
                </a:cubicBezTo>
                <a:cubicBezTo>
                  <a:pt x="94" y="32"/>
                  <a:pt x="96" y="32"/>
                  <a:pt x="96" y="31"/>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2" name="TextBox 31"/>
          <p:cNvSpPr txBox="1"/>
          <p:nvPr/>
        </p:nvSpPr>
        <p:spPr>
          <a:xfrm>
            <a:off x="5282567" y="3515184"/>
            <a:ext cx="1605280" cy="521970"/>
          </a:xfrm>
          <a:prstGeom prst="rect">
            <a:avLst/>
          </a:prstGeom>
          <a:noFill/>
        </p:spPr>
        <p:txBody>
          <a:bodyPr wrap="none" rtlCol="0">
            <a:spAutoFit/>
          </a:bodyPr>
          <a:lstStyle/>
          <a:p>
            <a:pPr algn="ctr"/>
            <a:r>
              <a:rPr lang="zh-CN" altLang="en-US" sz="2800" dirty="0">
                <a:latin typeface="Mont Heavy DEMO" panose="00000A00000000000000" pitchFamily="50" charset="0"/>
              </a:rPr>
              <a:t>大额支付</a:t>
            </a:r>
            <a:endParaRPr lang="zh-CN" altLang="en-US" sz="2800" dirty="0">
              <a:latin typeface="Mont Heavy DEMO" panose="00000A00000000000000" pitchFamily="50" charset="0"/>
            </a:endParaRPr>
          </a:p>
        </p:txBody>
      </p:sp>
      <p:sp>
        <p:nvSpPr>
          <p:cNvPr id="34" name="Subtitle 2"/>
          <p:cNvSpPr txBox="1"/>
          <p:nvPr/>
        </p:nvSpPr>
        <p:spPr>
          <a:xfrm>
            <a:off x="2762885" y="2282825"/>
            <a:ext cx="2130425"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商户调用通联支付接口下单后，前端跳转至企业网银付款。</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实现供应链上下游、合作伙伴间的便捷资金往来。</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5" name="TextBox 34"/>
          <p:cNvSpPr txBox="1"/>
          <p:nvPr/>
        </p:nvSpPr>
        <p:spPr>
          <a:xfrm>
            <a:off x="7604220" y="1944881"/>
            <a:ext cx="1322705" cy="32194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B2B订单支付</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36" name="Subtitle 2"/>
          <p:cNvSpPr txBox="1"/>
          <p:nvPr/>
        </p:nvSpPr>
        <p:spPr>
          <a:xfrm>
            <a:off x="7454265" y="2238375"/>
            <a:ext cx="2674620"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00"/>
              </a:lnSpc>
              <a:spcBef>
                <a:spcPts val="0"/>
              </a:spcBef>
            </a:pP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支持大额、</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高效</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实时支付结算</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，支持多种</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支付场景</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nSpc>
                <a:spcPts val="1600"/>
              </a:lnSpc>
              <a:spcBef>
                <a:spcPts val="0"/>
              </a:spcBef>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采用“订单通知+付款”相结合的模式，商户下单后，付款方即可在企业网银侧查询并支付订单，实现交易双方交易信息流、资金流及物流信息的同步。</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7" name="TextBox 36"/>
          <p:cNvSpPr txBox="1"/>
          <p:nvPr/>
        </p:nvSpPr>
        <p:spPr>
          <a:xfrm>
            <a:off x="3790641" y="4459691"/>
            <a:ext cx="754380" cy="321945"/>
          </a:xfrm>
          <a:prstGeom prst="rect">
            <a:avLst/>
          </a:prstGeom>
          <a:noFill/>
        </p:spPr>
        <p:txBody>
          <a:bodyPr wrap="none" rtlCol="0">
            <a:spAutoFit/>
          </a:bodyPr>
          <a:lstStyle/>
          <a:p>
            <a:pPr algn="r"/>
            <a:r>
              <a:rPr lang="en-US" sz="1500" b="1" dirty="0" err="1">
                <a:latin typeface="微软雅黑" panose="020B0503020204020204" pitchFamily="34" charset="-122"/>
                <a:ea typeface="微软雅黑" panose="020B0503020204020204" pitchFamily="34" charset="-122"/>
              </a:rPr>
              <a:t>微企付</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38" name="Subtitle 2"/>
          <p:cNvSpPr txBox="1"/>
          <p:nvPr/>
        </p:nvSpPr>
        <p:spPr>
          <a:xfrm>
            <a:off x="2295525" y="4782820"/>
            <a:ext cx="2511425"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专为小微企业、连锁品牌大小额经营采购场景设计的支付工具</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聚合银行转账能力</a:t>
            </a:r>
            <a:r>
              <a:rPr lang="zh-CN" alt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a:t>
            </a: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兼容多种付款方式，提供便捷的企业付款体验。</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a:p>
            <a:pPr algn="l">
              <a:lnSpc>
                <a:spcPts val="1600"/>
              </a:lnSpc>
              <a:spcBef>
                <a:spcPts val="0"/>
              </a:spcBef>
              <a:buClrTx/>
              <a:buSzTx/>
            </a:pPr>
            <a:r>
              <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rPr>
              <a:t>主流付款场景全覆盖：APP付、扫码付、H5付、小程序付、企业微信付。</a:t>
            </a:r>
            <a:endParaRPr lang="en-US" sz="800" dirty="0" err="1">
              <a:solidFill>
                <a:schemeClr val="tx1">
                  <a:lumMod val="75000"/>
                  <a:lumOff val="25000"/>
                </a:schemeClr>
              </a:solidFill>
              <a:latin typeface="微软雅黑 Light" panose="020B0502040204020203" pitchFamily="34" charset="-122"/>
              <a:ea typeface="微软雅黑 Light" panose="020B0502040204020203" pitchFamily="34" charset="-122"/>
              <a:sym typeface="+mn-ea"/>
            </a:endParaRPr>
          </a:p>
        </p:txBody>
      </p:sp>
      <p:sp>
        <p:nvSpPr>
          <p:cNvPr id="39" name="TextBox 38"/>
          <p:cNvSpPr txBox="1"/>
          <p:nvPr/>
        </p:nvSpPr>
        <p:spPr>
          <a:xfrm>
            <a:off x="7397845" y="4404446"/>
            <a:ext cx="944880" cy="321945"/>
          </a:xfrm>
          <a:prstGeom prst="rect">
            <a:avLst/>
          </a:prstGeom>
          <a:noFill/>
        </p:spPr>
        <p:txBody>
          <a:bodyPr wrap="none" rtlCol="0">
            <a:spAutoFit/>
          </a:bodyPr>
          <a:lstStyle/>
          <a:p>
            <a:r>
              <a:rPr lang="en-US" sz="1500" b="1" dirty="0" err="1">
                <a:latin typeface="微软雅黑" panose="020B0503020204020204" pitchFamily="34" charset="-122"/>
                <a:ea typeface="微软雅黑" panose="020B0503020204020204" pitchFamily="34" charset="-122"/>
              </a:rPr>
              <a:t>大额收款</a:t>
            </a:r>
            <a:endParaRPr lang="zh-CN" altLang="en-US" sz="1500" b="1" dirty="0" err="1">
              <a:solidFill>
                <a:schemeClr val="accent2">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endParaRPr>
          </a:p>
        </p:txBody>
      </p:sp>
      <p:sp>
        <p:nvSpPr>
          <p:cNvPr id="40" name="Subtitle 2"/>
          <p:cNvSpPr txBox="1"/>
          <p:nvPr/>
        </p:nvSpPr>
        <p:spPr>
          <a:xfrm>
            <a:off x="6978650" y="4781550"/>
            <a:ext cx="2598420" cy="10083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通联同银行合作搭建大额支付产品，云商通系统自动完成订单、账务及差错自动退款等交易流程处理，覆盖平台型B端C端客户的大额交易场景诉求。</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平安银行基于“跨行转账+专属订单系统”通过转账方式实现大额收款。</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a:p>
            <a:pPr algn="l">
              <a:lnSpc>
                <a:spcPts val="1600"/>
              </a:lnSpc>
              <a:spcBef>
                <a:spcPts val="0"/>
              </a:spcBef>
              <a:buClrTx/>
              <a:buSzTx/>
            </a:pPr>
            <a:r>
              <a:rPr sz="800" dirty="0" err="1">
                <a:solidFill>
                  <a:schemeClr val="tx1">
                    <a:lumMod val="75000"/>
                    <a:lumOff val="25000"/>
                  </a:schemeClr>
                </a:solidFill>
                <a:latin typeface="微软雅黑 Light" panose="020B0502040204020203" pitchFamily="34" charset="-122"/>
                <a:ea typeface="微软雅黑 Light" panose="020B0502040204020203" pitchFamily="34" charset="-122"/>
              </a:rPr>
              <a:t>浙商银行大额资金转账和资金管理能力，实现消费交易下单成功后，用户可线下打款至浙商银行账户完成交易。</a:t>
            </a:r>
            <a:endParaRPr sz="800" dirty="0" err="1">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5" name="图片 1" descr="图片 1"/>
          <p:cNvPicPr>
            <a:picLocks noChangeAspect="1"/>
          </p:cNvPicPr>
          <p:nvPr/>
        </p:nvPicPr>
        <p:blipFill>
          <a:blip r:embed="rId1"/>
          <a:stretch>
            <a:fillRect/>
          </a:stretch>
        </p:blipFill>
        <p:spPr>
          <a:xfrm>
            <a:off x="556519" y="3773171"/>
            <a:ext cx="943097" cy="360000"/>
          </a:xfrm>
          <a:prstGeom prst="rect">
            <a:avLst/>
          </a:prstGeom>
          <a:ln w="12700">
            <a:miter lim="400000"/>
            <a:headEnd/>
            <a:tailEnd/>
          </a:ln>
        </p:spPr>
      </p:pic>
      <p:pic>
        <p:nvPicPr>
          <p:cNvPr id="115" name="图片 114"/>
          <p:cNvPicPr>
            <a:picLocks noChangeAspect="1"/>
          </p:cNvPicPr>
          <p:nvPr/>
        </p:nvPicPr>
        <p:blipFill>
          <a:blip r:embed="rId2"/>
          <a:stretch>
            <a:fillRect/>
          </a:stretch>
        </p:blipFill>
        <p:spPr>
          <a:xfrm>
            <a:off x="142240" y="4271010"/>
            <a:ext cx="1770380" cy="1878330"/>
          </a:xfrm>
          <a:prstGeom prst="rect">
            <a:avLst/>
          </a:prstGeom>
          <a:effectLst>
            <a:outerShdw blurRad="50800" dist="38100" dir="10800000" algn="r" rotWithShape="0">
              <a:prstClr val="black">
                <a:alpha val="40000"/>
              </a:prstClr>
            </a:outerShdw>
          </a:effectLst>
        </p:spPr>
      </p:pic>
      <p:sp>
        <p:nvSpPr>
          <p:cNvPr id="119" name="文本框 118"/>
          <p:cNvSpPr txBox="1"/>
          <p:nvPr/>
        </p:nvSpPr>
        <p:spPr>
          <a:xfrm>
            <a:off x="10188575" y="1477963"/>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cs typeface="+mn-ea"/>
              </a:rPr>
              <a:t>行业</a:t>
            </a:r>
            <a:r>
              <a:rPr lang="en-US" altLang="zh-CN" sz="1000" b="1">
                <a:solidFill>
                  <a:schemeClr val="accent1"/>
                </a:solidFill>
                <a:effectLst>
                  <a:outerShdw blurRad="38100" dist="25400" dir="5400000" algn="ctr" rotWithShape="0">
                    <a:srgbClr val="6E747A">
                      <a:alpha val="43000"/>
                    </a:srgbClr>
                  </a:outerShdw>
                </a:effectLst>
                <a:latin typeface="+mn-ea"/>
                <a:cs typeface="+mn-ea"/>
              </a:rPr>
              <a:t>B2B</a:t>
            </a:r>
            <a:r>
              <a:rPr lang="zh-CN" altLang="en-US" sz="1000" b="1">
                <a:solidFill>
                  <a:schemeClr val="accent1"/>
                </a:solidFill>
                <a:effectLst>
                  <a:outerShdw blurRad="38100" dist="25400" dir="5400000" algn="ctr" rotWithShape="0">
                    <a:srgbClr val="6E747A">
                      <a:alpha val="43000"/>
                    </a:srgbClr>
                  </a:outerShdw>
                </a:effectLst>
                <a:latin typeface="+mn-ea"/>
                <a:cs typeface="+mn-ea"/>
              </a:rPr>
              <a:t>平台</a:t>
            </a:r>
            <a:endParaRPr lang="zh-CN" altLang="en-US" sz="1000" b="1">
              <a:solidFill>
                <a:schemeClr val="accent1"/>
              </a:solidFill>
              <a:effectLst>
                <a:outerShdw blurRad="38100" dist="25400" dir="5400000" algn="ctr" rotWithShape="0">
                  <a:srgbClr val="6E747A">
                    <a:alpha val="43000"/>
                  </a:srgbClr>
                </a:outerShdw>
              </a:effectLst>
              <a:latin typeface="+mn-ea"/>
              <a:cs typeface="+mn-ea"/>
            </a:endParaRPr>
          </a:p>
        </p:txBody>
      </p:sp>
      <p:sp>
        <p:nvSpPr>
          <p:cNvPr id="120" name="文本框 119"/>
          <p:cNvSpPr txBox="1"/>
          <p:nvPr/>
        </p:nvSpPr>
        <p:spPr>
          <a:xfrm>
            <a:off x="10188575" y="1817688"/>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供应链核心企业资金收付</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sp>
        <p:nvSpPr>
          <p:cNvPr id="128" name="文本框 127"/>
          <p:cNvSpPr txBox="1"/>
          <p:nvPr/>
        </p:nvSpPr>
        <p:spPr>
          <a:xfrm>
            <a:off x="10190480" y="2157413"/>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园区物业、租金收取</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sp>
        <p:nvSpPr>
          <p:cNvPr id="133" name="文本框 132"/>
          <p:cNvSpPr txBox="1"/>
          <p:nvPr/>
        </p:nvSpPr>
        <p:spPr>
          <a:xfrm>
            <a:off x="10190480" y="2459038"/>
            <a:ext cx="5080000" cy="245110"/>
          </a:xfrm>
          <a:prstGeom prst="rect">
            <a:avLst/>
          </a:prstGeom>
        </p:spPr>
        <p:txBody>
          <a:bodyPr>
            <a:spAutoFit/>
          </a:bodyPr>
          <a:p>
            <a:r>
              <a:rPr lang="zh-CN" altLang="en-US" sz="1000" b="1">
                <a:solidFill>
                  <a:schemeClr val="accent1"/>
                </a:solidFill>
                <a:effectLst>
                  <a:outerShdw blurRad="38100" dist="25400" dir="5400000" algn="ctr" rotWithShape="0">
                    <a:srgbClr val="6E747A">
                      <a:alpha val="43000"/>
                    </a:srgbClr>
                  </a:outerShdw>
                </a:effectLst>
                <a:latin typeface="+mn-ea"/>
              </a:rPr>
              <a:t>线上大额支付</a:t>
            </a:r>
            <a:endParaRPr lang="zh-CN" altLang="en-US" sz="1000" b="1">
              <a:solidFill>
                <a:schemeClr val="accent1"/>
              </a:solidFill>
              <a:effectLst>
                <a:outerShdw blurRad="38100" dist="25400" dir="5400000" algn="ctr" rotWithShape="0">
                  <a:srgbClr val="6E747A">
                    <a:alpha val="43000"/>
                  </a:srgbClr>
                </a:outerShdw>
              </a:effectLst>
              <a:latin typeface="+mn-ea"/>
            </a:endParaRPr>
          </a:p>
        </p:txBody>
      </p:sp>
      <p:pic>
        <p:nvPicPr>
          <p:cNvPr id="136" name="图片 135"/>
          <p:cNvPicPr/>
          <p:nvPr/>
        </p:nvPicPr>
        <p:blipFill>
          <a:blip r:embed="rId3"/>
          <a:srcRect l="3563" r="3814"/>
          <a:stretch>
            <a:fillRect/>
          </a:stretch>
        </p:blipFill>
        <p:spPr>
          <a:xfrm>
            <a:off x="290830" y="1756410"/>
            <a:ext cx="2306320" cy="1581150"/>
          </a:xfrm>
          <a:prstGeom prst="rect">
            <a:avLst/>
          </a:prstGeom>
        </p:spPr>
      </p:pic>
      <p:pic>
        <p:nvPicPr>
          <p:cNvPr id="137" name="图片 136"/>
          <p:cNvPicPr>
            <a:picLocks noChangeAspect="1"/>
          </p:cNvPicPr>
          <p:nvPr/>
        </p:nvPicPr>
        <p:blipFill>
          <a:blip r:embed="rId4"/>
          <a:stretch>
            <a:fillRect/>
          </a:stretch>
        </p:blipFill>
        <p:spPr>
          <a:xfrm>
            <a:off x="9622155" y="3990340"/>
            <a:ext cx="2477135" cy="2439670"/>
          </a:xfrm>
          <a:prstGeom prst="rect">
            <a:avLst/>
          </a:prstGeom>
          <a:effectLst>
            <a:outerShdw blurRad="50800" dist="38100" dir="2700000" algn="tl" rotWithShape="0">
              <a:prstClr val="black">
                <a:alpha val="40000"/>
              </a:prstClr>
            </a:outerShdw>
          </a:effectLst>
        </p:spPr>
      </p:pic>
      <p:sp>
        <p:nvSpPr>
          <p:cNvPr id="140" name="Freeform 12"/>
          <p:cNvSpPr/>
          <p:nvPr/>
        </p:nvSpPr>
        <p:spPr bwMode="auto">
          <a:xfrm>
            <a:off x="4752975" y="4066540"/>
            <a:ext cx="1200150" cy="1116330"/>
          </a:xfrm>
          <a:custGeom>
            <a:avLst/>
            <a:gdLst>
              <a:gd name="T0" fmla="*/ 17 w 426"/>
              <a:gd name="T1" fmla="*/ 0 h 427"/>
              <a:gd name="T2" fmla="*/ 0 w 426"/>
              <a:gd name="T3" fmla="*/ 0 h 427"/>
              <a:gd name="T4" fmla="*/ 426 w 426"/>
              <a:gd name="T5" fmla="*/ 427 h 427"/>
              <a:gd name="T6" fmla="*/ 426 w 426"/>
              <a:gd name="T7" fmla="*/ 419 h 427"/>
              <a:gd name="T8" fmla="*/ 386 w 426"/>
              <a:gd name="T9" fmla="*/ 367 h 427"/>
              <a:gd name="T10" fmla="*/ 65 w 426"/>
              <a:gd name="T11" fmla="*/ 48 h 427"/>
              <a:gd name="T12" fmla="*/ 17 w 426"/>
              <a:gd name="T13" fmla="*/ 0 h 427"/>
            </a:gdLst>
            <a:ahLst/>
            <a:cxnLst>
              <a:cxn ang="0">
                <a:pos x="T0" y="T1"/>
              </a:cxn>
              <a:cxn ang="0">
                <a:pos x="T2" y="T3"/>
              </a:cxn>
              <a:cxn ang="0">
                <a:pos x="T4" y="T5"/>
              </a:cxn>
              <a:cxn ang="0">
                <a:pos x="T6" y="T7"/>
              </a:cxn>
              <a:cxn ang="0">
                <a:pos x="T8" y="T9"/>
              </a:cxn>
              <a:cxn ang="0">
                <a:pos x="T10" y="T11"/>
              </a:cxn>
              <a:cxn ang="0">
                <a:pos x="T12" y="T13"/>
              </a:cxn>
            </a:cxnLst>
            <a:rect l="0" t="0" r="r" b="b"/>
            <a:pathLst>
              <a:path w="426" h="427">
                <a:moveTo>
                  <a:pt x="17" y="0"/>
                </a:moveTo>
                <a:cubicBezTo>
                  <a:pt x="0" y="0"/>
                  <a:pt x="0" y="0"/>
                  <a:pt x="0" y="0"/>
                </a:cubicBezTo>
                <a:cubicBezTo>
                  <a:pt x="33" y="220"/>
                  <a:pt x="207" y="394"/>
                  <a:pt x="426" y="427"/>
                </a:cubicBezTo>
                <a:cubicBezTo>
                  <a:pt x="426" y="424"/>
                  <a:pt x="426" y="422"/>
                  <a:pt x="426" y="419"/>
                </a:cubicBezTo>
                <a:cubicBezTo>
                  <a:pt x="426" y="395"/>
                  <a:pt x="417" y="377"/>
                  <a:pt x="386" y="367"/>
                </a:cubicBezTo>
                <a:cubicBezTo>
                  <a:pt x="158" y="299"/>
                  <a:pt x="73" y="94"/>
                  <a:pt x="65" y="48"/>
                </a:cubicBezTo>
                <a:cubicBezTo>
                  <a:pt x="58" y="2"/>
                  <a:pt x="17" y="0"/>
                  <a:pt x="17" y="0"/>
                </a:cubicBezTo>
              </a:path>
            </a:pathLst>
          </a:custGeom>
          <a:solidFill>
            <a:srgbClr val="66A0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500" fill="hold"/>
                                        <p:tgtEl>
                                          <p:spTgt spid="10"/>
                                        </p:tgtEl>
                                        <p:attrNameLst>
                                          <p:attrName>ppt_w</p:attrName>
                                        </p:attrNameLst>
                                      </p:cBhvr>
                                      <p:tavLst>
                                        <p:tav tm="0">
                                          <p:val>
                                            <p:fltVal val="0"/>
                                          </p:val>
                                        </p:tav>
                                        <p:tav tm="100000">
                                          <p:val>
                                            <p:strVal val="#ppt_w"/>
                                          </p:val>
                                        </p:tav>
                                      </p:tavLst>
                                    </p:anim>
                                    <p:anim calcmode="lin" valueType="num">
                                      <p:cBhvr>
                                        <p:cTn id="26" dur="500" fill="hold"/>
                                        <p:tgtEl>
                                          <p:spTgt spid="10"/>
                                        </p:tgtEl>
                                        <p:attrNameLst>
                                          <p:attrName>ppt_h</p:attrName>
                                        </p:attrNameLst>
                                      </p:cBhvr>
                                      <p:tavLst>
                                        <p:tav tm="0">
                                          <p:val>
                                            <p:fltVal val="0"/>
                                          </p:val>
                                        </p:tav>
                                        <p:tav tm="100000">
                                          <p:val>
                                            <p:strVal val="#ppt_h"/>
                                          </p:val>
                                        </p:tav>
                                      </p:tavLst>
                                    </p:anim>
                                    <p:animEffect transition="in" filter="fade">
                                      <p:cBhvr>
                                        <p:cTn id="27" dur="500"/>
                                        <p:tgtEl>
                                          <p:spTgt spid="10"/>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Effect transition="in" filter="fade">
                                      <p:cBhvr>
                                        <p:cTn id="57" dur="500"/>
                                        <p:tgtEl>
                                          <p:spTgt spid="16"/>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500" fill="hold"/>
                                        <p:tgtEl>
                                          <p:spTgt spid="21"/>
                                        </p:tgtEl>
                                        <p:attrNameLst>
                                          <p:attrName>ppt_w</p:attrName>
                                        </p:attrNameLst>
                                      </p:cBhvr>
                                      <p:tavLst>
                                        <p:tav tm="0">
                                          <p:val>
                                            <p:fltVal val="0"/>
                                          </p:val>
                                        </p:tav>
                                        <p:tav tm="100000">
                                          <p:val>
                                            <p:strVal val="#ppt_w"/>
                                          </p:val>
                                        </p:tav>
                                      </p:tavLst>
                                    </p:anim>
                                    <p:anim calcmode="lin" valueType="num">
                                      <p:cBhvr>
                                        <p:cTn id="68" dur="500" fill="hold"/>
                                        <p:tgtEl>
                                          <p:spTgt spid="21"/>
                                        </p:tgtEl>
                                        <p:attrNameLst>
                                          <p:attrName>ppt_h</p:attrName>
                                        </p:attrNameLst>
                                      </p:cBhvr>
                                      <p:tavLst>
                                        <p:tav tm="0">
                                          <p:val>
                                            <p:fltVal val="0"/>
                                          </p:val>
                                        </p:tav>
                                        <p:tav tm="100000">
                                          <p:val>
                                            <p:strVal val="#ppt_h"/>
                                          </p:val>
                                        </p:tav>
                                      </p:tavLst>
                                    </p:anim>
                                    <p:animEffect transition="in" filter="fade">
                                      <p:cBhvr>
                                        <p:cTn id="69" dur="500"/>
                                        <p:tgtEl>
                                          <p:spTgt spid="21"/>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p:cTn id="85" dur="500" fill="hold"/>
                                        <p:tgtEl>
                                          <p:spTgt spid="26"/>
                                        </p:tgtEl>
                                        <p:attrNameLst>
                                          <p:attrName>ppt_w</p:attrName>
                                        </p:attrNameLst>
                                      </p:cBhvr>
                                      <p:tavLst>
                                        <p:tav tm="0">
                                          <p:val>
                                            <p:fltVal val="0"/>
                                          </p:val>
                                        </p:tav>
                                        <p:tav tm="100000">
                                          <p:val>
                                            <p:strVal val="#ppt_w"/>
                                          </p:val>
                                        </p:tav>
                                      </p:tavLst>
                                    </p:anim>
                                    <p:anim calcmode="lin" valueType="num">
                                      <p:cBhvr>
                                        <p:cTn id="86" dur="500" fill="hold"/>
                                        <p:tgtEl>
                                          <p:spTgt spid="26"/>
                                        </p:tgtEl>
                                        <p:attrNameLst>
                                          <p:attrName>ppt_h</p:attrName>
                                        </p:attrNameLst>
                                      </p:cBhvr>
                                      <p:tavLst>
                                        <p:tav tm="0">
                                          <p:val>
                                            <p:fltVal val="0"/>
                                          </p:val>
                                        </p:tav>
                                        <p:tav tm="100000">
                                          <p:val>
                                            <p:strVal val="#ppt_h"/>
                                          </p:val>
                                        </p:tav>
                                      </p:tavLst>
                                    </p:anim>
                                    <p:animEffect transition="in" filter="fade">
                                      <p:cBhvr>
                                        <p:cTn id="87" dur="500"/>
                                        <p:tgtEl>
                                          <p:spTgt spid="26"/>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Effect transition="in" filter="fade">
                                      <p:cBhvr>
                                        <p:cTn id="93" dur="500"/>
                                        <p:tgtEl>
                                          <p:spTgt spid="27"/>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p:cTn id="97" dur="500" fill="hold"/>
                                        <p:tgtEl>
                                          <p:spTgt spid="28"/>
                                        </p:tgtEl>
                                        <p:attrNameLst>
                                          <p:attrName>ppt_w</p:attrName>
                                        </p:attrNameLst>
                                      </p:cBhvr>
                                      <p:tavLst>
                                        <p:tav tm="0">
                                          <p:val>
                                            <p:fltVal val="0"/>
                                          </p:val>
                                        </p:tav>
                                        <p:tav tm="100000">
                                          <p:val>
                                            <p:strVal val="#ppt_w"/>
                                          </p:val>
                                        </p:tav>
                                      </p:tavLst>
                                    </p:anim>
                                    <p:anim calcmode="lin" valueType="num">
                                      <p:cBhvr>
                                        <p:cTn id="98" dur="500" fill="hold"/>
                                        <p:tgtEl>
                                          <p:spTgt spid="28"/>
                                        </p:tgtEl>
                                        <p:attrNameLst>
                                          <p:attrName>ppt_h</p:attrName>
                                        </p:attrNameLst>
                                      </p:cBhvr>
                                      <p:tavLst>
                                        <p:tav tm="0">
                                          <p:val>
                                            <p:fltVal val="0"/>
                                          </p:val>
                                        </p:tav>
                                        <p:tav tm="100000">
                                          <p:val>
                                            <p:strVal val="#ppt_h"/>
                                          </p:val>
                                        </p:tav>
                                      </p:tavLst>
                                    </p:anim>
                                    <p:animEffect transition="in" filter="fade">
                                      <p:cBhvr>
                                        <p:cTn id="99" dur="500"/>
                                        <p:tgtEl>
                                          <p:spTgt spid="28"/>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 calcmode="lin" valueType="num">
                                      <p:cBhvr>
                                        <p:cTn id="103" dur="500" fill="hold"/>
                                        <p:tgtEl>
                                          <p:spTgt spid="29"/>
                                        </p:tgtEl>
                                        <p:attrNameLst>
                                          <p:attrName>ppt_w</p:attrName>
                                        </p:attrNameLst>
                                      </p:cBhvr>
                                      <p:tavLst>
                                        <p:tav tm="0">
                                          <p:val>
                                            <p:fltVal val="0"/>
                                          </p:val>
                                        </p:tav>
                                        <p:tav tm="100000">
                                          <p:val>
                                            <p:strVal val="#ppt_w"/>
                                          </p:val>
                                        </p:tav>
                                      </p:tavLst>
                                    </p:anim>
                                    <p:anim calcmode="lin" valueType="num">
                                      <p:cBhvr>
                                        <p:cTn id="104" dur="500" fill="hold"/>
                                        <p:tgtEl>
                                          <p:spTgt spid="29"/>
                                        </p:tgtEl>
                                        <p:attrNameLst>
                                          <p:attrName>ppt_h</p:attrName>
                                        </p:attrNameLst>
                                      </p:cBhvr>
                                      <p:tavLst>
                                        <p:tav tm="0">
                                          <p:val>
                                            <p:fltVal val="0"/>
                                          </p:val>
                                        </p:tav>
                                        <p:tav tm="100000">
                                          <p:val>
                                            <p:strVal val="#ppt_h"/>
                                          </p:val>
                                        </p:tav>
                                      </p:tavLst>
                                    </p:anim>
                                    <p:animEffect transition="in" filter="fade">
                                      <p:cBhvr>
                                        <p:cTn id="105" dur="500"/>
                                        <p:tgtEl>
                                          <p:spTgt spid="29"/>
                                        </p:tgtEl>
                                      </p:cBhvr>
                                    </p:animEffect>
                                  </p:childTnLst>
                                </p:cTn>
                              </p:par>
                            </p:childTnLst>
                          </p:cTn>
                        </p:par>
                        <p:par>
                          <p:cTn id="106" fill="hold">
                            <p:stCondLst>
                              <p:cond delay="8500"/>
                            </p:stCondLst>
                            <p:childTnLst>
                              <p:par>
                                <p:cTn id="107" presetID="53" presetClass="entr" presetSubtype="16"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 calcmode="lin" valueType="num">
                                      <p:cBhvr>
                                        <p:cTn id="109" dur="500" fill="hold"/>
                                        <p:tgtEl>
                                          <p:spTgt spid="30"/>
                                        </p:tgtEl>
                                        <p:attrNameLst>
                                          <p:attrName>ppt_w</p:attrName>
                                        </p:attrNameLst>
                                      </p:cBhvr>
                                      <p:tavLst>
                                        <p:tav tm="0">
                                          <p:val>
                                            <p:fltVal val="0"/>
                                          </p:val>
                                        </p:tav>
                                        <p:tav tm="100000">
                                          <p:val>
                                            <p:strVal val="#ppt_w"/>
                                          </p:val>
                                        </p:tav>
                                      </p:tavLst>
                                    </p:anim>
                                    <p:anim calcmode="lin" valueType="num">
                                      <p:cBhvr>
                                        <p:cTn id="110" dur="500" fill="hold"/>
                                        <p:tgtEl>
                                          <p:spTgt spid="30"/>
                                        </p:tgtEl>
                                        <p:attrNameLst>
                                          <p:attrName>ppt_h</p:attrName>
                                        </p:attrNameLst>
                                      </p:cBhvr>
                                      <p:tavLst>
                                        <p:tav tm="0">
                                          <p:val>
                                            <p:fltVal val="0"/>
                                          </p:val>
                                        </p:tav>
                                        <p:tav tm="100000">
                                          <p:val>
                                            <p:strVal val="#ppt_h"/>
                                          </p:val>
                                        </p:tav>
                                      </p:tavLst>
                                    </p:anim>
                                    <p:animEffect transition="in" filter="fade">
                                      <p:cBhvr>
                                        <p:cTn id="111" dur="500"/>
                                        <p:tgtEl>
                                          <p:spTgt spid="30"/>
                                        </p:tgtEl>
                                      </p:cBhvr>
                                    </p:animEffect>
                                  </p:childTnLst>
                                </p:cTn>
                              </p:par>
                            </p:childTnLst>
                          </p:cTn>
                        </p:par>
                        <p:par>
                          <p:cTn id="112" fill="hold">
                            <p:stCondLst>
                              <p:cond delay="9000"/>
                            </p:stCondLst>
                            <p:childTnLst>
                              <p:par>
                                <p:cTn id="113" presetID="53" presetClass="entr" presetSubtype="16"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 calcmode="lin" valueType="num">
                                      <p:cBhvr>
                                        <p:cTn id="115" dur="500" fill="hold"/>
                                        <p:tgtEl>
                                          <p:spTgt spid="32"/>
                                        </p:tgtEl>
                                        <p:attrNameLst>
                                          <p:attrName>ppt_w</p:attrName>
                                        </p:attrNameLst>
                                      </p:cBhvr>
                                      <p:tavLst>
                                        <p:tav tm="0">
                                          <p:val>
                                            <p:fltVal val="0"/>
                                          </p:val>
                                        </p:tav>
                                        <p:tav tm="100000">
                                          <p:val>
                                            <p:strVal val="#ppt_w"/>
                                          </p:val>
                                        </p:tav>
                                      </p:tavLst>
                                    </p:anim>
                                    <p:anim calcmode="lin" valueType="num">
                                      <p:cBhvr>
                                        <p:cTn id="116" dur="500" fill="hold"/>
                                        <p:tgtEl>
                                          <p:spTgt spid="32"/>
                                        </p:tgtEl>
                                        <p:attrNameLst>
                                          <p:attrName>ppt_h</p:attrName>
                                        </p:attrNameLst>
                                      </p:cBhvr>
                                      <p:tavLst>
                                        <p:tav tm="0">
                                          <p:val>
                                            <p:fltVal val="0"/>
                                          </p:val>
                                        </p:tav>
                                        <p:tav tm="100000">
                                          <p:val>
                                            <p:strVal val="#ppt_h"/>
                                          </p:val>
                                        </p:tav>
                                      </p:tavLst>
                                    </p:anim>
                                    <p:animEffect transition="in" filter="fade">
                                      <p:cBhvr>
                                        <p:cTn id="117" dur="500"/>
                                        <p:tgtEl>
                                          <p:spTgt spid="32"/>
                                        </p:tgtEl>
                                      </p:cBhvr>
                                    </p:animEffect>
                                  </p:childTnLst>
                                </p:cTn>
                              </p:par>
                            </p:childTnLst>
                          </p:cTn>
                        </p:par>
                        <p:par>
                          <p:cTn id="118" fill="hold">
                            <p:stCondLst>
                              <p:cond delay="9500"/>
                            </p:stCondLst>
                            <p:childTnLst>
                              <p:par>
                                <p:cTn id="119" presetID="53" presetClass="entr" presetSubtype="16" fill="hold" grpId="0" nodeType="after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500" fill="hold"/>
                                        <p:tgtEl>
                                          <p:spTgt spid="34"/>
                                        </p:tgtEl>
                                        <p:attrNameLst>
                                          <p:attrName>ppt_w</p:attrName>
                                        </p:attrNameLst>
                                      </p:cBhvr>
                                      <p:tavLst>
                                        <p:tav tm="0">
                                          <p:val>
                                            <p:fltVal val="0"/>
                                          </p:val>
                                        </p:tav>
                                        <p:tav tm="100000">
                                          <p:val>
                                            <p:strVal val="#ppt_w"/>
                                          </p:val>
                                        </p:tav>
                                      </p:tavLst>
                                    </p:anim>
                                    <p:anim calcmode="lin" valueType="num">
                                      <p:cBhvr>
                                        <p:cTn id="122" dur="500" fill="hold"/>
                                        <p:tgtEl>
                                          <p:spTgt spid="34"/>
                                        </p:tgtEl>
                                        <p:attrNameLst>
                                          <p:attrName>ppt_h</p:attrName>
                                        </p:attrNameLst>
                                      </p:cBhvr>
                                      <p:tavLst>
                                        <p:tav tm="0">
                                          <p:val>
                                            <p:fltVal val="0"/>
                                          </p:val>
                                        </p:tav>
                                        <p:tav tm="100000">
                                          <p:val>
                                            <p:strVal val="#ppt_h"/>
                                          </p:val>
                                        </p:tav>
                                      </p:tavLst>
                                    </p:anim>
                                    <p:animEffect transition="in" filter="fade">
                                      <p:cBhvr>
                                        <p:cTn id="123" dur="500"/>
                                        <p:tgtEl>
                                          <p:spTgt spid="34"/>
                                        </p:tgtEl>
                                      </p:cBhvr>
                                    </p:animEffect>
                                  </p:childTnLst>
                                </p:cTn>
                              </p:par>
                            </p:childTnLst>
                          </p:cTn>
                        </p:par>
                        <p:par>
                          <p:cTn id="124" fill="hold">
                            <p:stCondLst>
                              <p:cond delay="10000"/>
                            </p:stCondLst>
                            <p:childTnLst>
                              <p:par>
                                <p:cTn id="125" presetID="53" presetClass="entr" presetSubtype="16" fill="hold" grpId="0" nodeType="afterEffect">
                                  <p:stCondLst>
                                    <p:cond delay="0"/>
                                  </p:stCondLst>
                                  <p:childTnLst>
                                    <p:set>
                                      <p:cBhvr>
                                        <p:cTn id="126" dur="1" fill="hold">
                                          <p:stCondLst>
                                            <p:cond delay="0"/>
                                          </p:stCondLst>
                                        </p:cTn>
                                        <p:tgtEl>
                                          <p:spTgt spid="35"/>
                                        </p:tgtEl>
                                        <p:attrNameLst>
                                          <p:attrName>style.visibility</p:attrName>
                                        </p:attrNameLst>
                                      </p:cBhvr>
                                      <p:to>
                                        <p:strVal val="visible"/>
                                      </p:to>
                                    </p:set>
                                    <p:anim calcmode="lin" valueType="num">
                                      <p:cBhvr>
                                        <p:cTn id="127" dur="500" fill="hold"/>
                                        <p:tgtEl>
                                          <p:spTgt spid="35"/>
                                        </p:tgtEl>
                                        <p:attrNameLst>
                                          <p:attrName>ppt_w</p:attrName>
                                        </p:attrNameLst>
                                      </p:cBhvr>
                                      <p:tavLst>
                                        <p:tav tm="0">
                                          <p:val>
                                            <p:fltVal val="0"/>
                                          </p:val>
                                        </p:tav>
                                        <p:tav tm="100000">
                                          <p:val>
                                            <p:strVal val="#ppt_w"/>
                                          </p:val>
                                        </p:tav>
                                      </p:tavLst>
                                    </p:anim>
                                    <p:anim calcmode="lin" valueType="num">
                                      <p:cBhvr>
                                        <p:cTn id="128" dur="500" fill="hold"/>
                                        <p:tgtEl>
                                          <p:spTgt spid="35"/>
                                        </p:tgtEl>
                                        <p:attrNameLst>
                                          <p:attrName>ppt_h</p:attrName>
                                        </p:attrNameLst>
                                      </p:cBhvr>
                                      <p:tavLst>
                                        <p:tav tm="0">
                                          <p:val>
                                            <p:fltVal val="0"/>
                                          </p:val>
                                        </p:tav>
                                        <p:tav tm="100000">
                                          <p:val>
                                            <p:strVal val="#ppt_h"/>
                                          </p:val>
                                        </p:tav>
                                      </p:tavLst>
                                    </p:anim>
                                    <p:animEffect transition="in" filter="fade">
                                      <p:cBhvr>
                                        <p:cTn id="129" dur="500"/>
                                        <p:tgtEl>
                                          <p:spTgt spid="35"/>
                                        </p:tgtEl>
                                      </p:cBhvr>
                                    </p:animEffect>
                                  </p:childTnLst>
                                </p:cTn>
                              </p:par>
                            </p:childTnLst>
                          </p:cTn>
                        </p:par>
                        <p:par>
                          <p:cTn id="130" fill="hold">
                            <p:stCondLst>
                              <p:cond delay="10500"/>
                            </p:stCondLst>
                            <p:childTnLst>
                              <p:par>
                                <p:cTn id="131" presetID="53" presetClass="entr" presetSubtype="16" fill="hold" grpId="0" nodeType="afterEffect">
                                  <p:stCondLst>
                                    <p:cond delay="0"/>
                                  </p:stCondLst>
                                  <p:childTnLst>
                                    <p:set>
                                      <p:cBhvr>
                                        <p:cTn id="132" dur="1" fill="hold">
                                          <p:stCondLst>
                                            <p:cond delay="0"/>
                                          </p:stCondLst>
                                        </p:cTn>
                                        <p:tgtEl>
                                          <p:spTgt spid="36"/>
                                        </p:tgtEl>
                                        <p:attrNameLst>
                                          <p:attrName>style.visibility</p:attrName>
                                        </p:attrNameLst>
                                      </p:cBhvr>
                                      <p:to>
                                        <p:strVal val="visible"/>
                                      </p:to>
                                    </p:set>
                                    <p:anim calcmode="lin" valueType="num">
                                      <p:cBhvr>
                                        <p:cTn id="133" dur="500" fill="hold"/>
                                        <p:tgtEl>
                                          <p:spTgt spid="36"/>
                                        </p:tgtEl>
                                        <p:attrNameLst>
                                          <p:attrName>ppt_w</p:attrName>
                                        </p:attrNameLst>
                                      </p:cBhvr>
                                      <p:tavLst>
                                        <p:tav tm="0">
                                          <p:val>
                                            <p:fltVal val="0"/>
                                          </p:val>
                                        </p:tav>
                                        <p:tav tm="100000">
                                          <p:val>
                                            <p:strVal val="#ppt_w"/>
                                          </p:val>
                                        </p:tav>
                                      </p:tavLst>
                                    </p:anim>
                                    <p:anim calcmode="lin" valueType="num">
                                      <p:cBhvr>
                                        <p:cTn id="134" dur="500" fill="hold"/>
                                        <p:tgtEl>
                                          <p:spTgt spid="36"/>
                                        </p:tgtEl>
                                        <p:attrNameLst>
                                          <p:attrName>ppt_h</p:attrName>
                                        </p:attrNameLst>
                                      </p:cBhvr>
                                      <p:tavLst>
                                        <p:tav tm="0">
                                          <p:val>
                                            <p:fltVal val="0"/>
                                          </p:val>
                                        </p:tav>
                                        <p:tav tm="100000">
                                          <p:val>
                                            <p:strVal val="#ppt_h"/>
                                          </p:val>
                                        </p:tav>
                                      </p:tavLst>
                                    </p:anim>
                                    <p:animEffect transition="in" filter="fade">
                                      <p:cBhvr>
                                        <p:cTn id="135" dur="500"/>
                                        <p:tgtEl>
                                          <p:spTgt spid="36"/>
                                        </p:tgtEl>
                                      </p:cBhvr>
                                    </p:animEffect>
                                  </p:childTnLst>
                                </p:cTn>
                              </p:par>
                            </p:childTnLst>
                          </p:cTn>
                        </p:par>
                        <p:par>
                          <p:cTn id="136" fill="hold">
                            <p:stCondLst>
                              <p:cond delay="11000"/>
                            </p:stCondLst>
                            <p:childTnLst>
                              <p:par>
                                <p:cTn id="137" presetID="53" presetClass="entr" presetSubtype="16" fill="hold" grpId="0" nodeType="afterEffect">
                                  <p:stCondLst>
                                    <p:cond delay="0"/>
                                  </p:stCondLst>
                                  <p:childTnLst>
                                    <p:set>
                                      <p:cBhvr>
                                        <p:cTn id="138" dur="1" fill="hold">
                                          <p:stCondLst>
                                            <p:cond delay="0"/>
                                          </p:stCondLst>
                                        </p:cTn>
                                        <p:tgtEl>
                                          <p:spTgt spid="37"/>
                                        </p:tgtEl>
                                        <p:attrNameLst>
                                          <p:attrName>style.visibility</p:attrName>
                                        </p:attrNameLst>
                                      </p:cBhvr>
                                      <p:to>
                                        <p:strVal val="visible"/>
                                      </p:to>
                                    </p:set>
                                    <p:anim calcmode="lin" valueType="num">
                                      <p:cBhvr>
                                        <p:cTn id="139" dur="500" fill="hold"/>
                                        <p:tgtEl>
                                          <p:spTgt spid="37"/>
                                        </p:tgtEl>
                                        <p:attrNameLst>
                                          <p:attrName>ppt_w</p:attrName>
                                        </p:attrNameLst>
                                      </p:cBhvr>
                                      <p:tavLst>
                                        <p:tav tm="0">
                                          <p:val>
                                            <p:fltVal val="0"/>
                                          </p:val>
                                        </p:tav>
                                        <p:tav tm="100000">
                                          <p:val>
                                            <p:strVal val="#ppt_w"/>
                                          </p:val>
                                        </p:tav>
                                      </p:tavLst>
                                    </p:anim>
                                    <p:anim calcmode="lin" valueType="num">
                                      <p:cBhvr>
                                        <p:cTn id="140" dur="500" fill="hold"/>
                                        <p:tgtEl>
                                          <p:spTgt spid="37"/>
                                        </p:tgtEl>
                                        <p:attrNameLst>
                                          <p:attrName>ppt_h</p:attrName>
                                        </p:attrNameLst>
                                      </p:cBhvr>
                                      <p:tavLst>
                                        <p:tav tm="0">
                                          <p:val>
                                            <p:fltVal val="0"/>
                                          </p:val>
                                        </p:tav>
                                        <p:tav tm="100000">
                                          <p:val>
                                            <p:strVal val="#ppt_h"/>
                                          </p:val>
                                        </p:tav>
                                      </p:tavLst>
                                    </p:anim>
                                    <p:animEffect transition="in" filter="fade">
                                      <p:cBhvr>
                                        <p:cTn id="141" dur="500"/>
                                        <p:tgtEl>
                                          <p:spTgt spid="37"/>
                                        </p:tgtEl>
                                      </p:cBhvr>
                                    </p:animEffect>
                                  </p:childTnLst>
                                </p:cTn>
                              </p:par>
                            </p:childTnLst>
                          </p:cTn>
                        </p:par>
                        <p:par>
                          <p:cTn id="142" fill="hold">
                            <p:stCondLst>
                              <p:cond delay="11500"/>
                            </p:stCondLst>
                            <p:childTnLst>
                              <p:par>
                                <p:cTn id="143" presetID="53" presetClass="entr" presetSubtype="16" fill="hold" grpId="0" nodeType="afterEffect">
                                  <p:stCondLst>
                                    <p:cond delay="0"/>
                                  </p:stCondLst>
                                  <p:childTnLst>
                                    <p:set>
                                      <p:cBhvr>
                                        <p:cTn id="144" dur="1" fill="hold">
                                          <p:stCondLst>
                                            <p:cond delay="0"/>
                                          </p:stCondLst>
                                        </p:cTn>
                                        <p:tgtEl>
                                          <p:spTgt spid="38"/>
                                        </p:tgtEl>
                                        <p:attrNameLst>
                                          <p:attrName>style.visibility</p:attrName>
                                        </p:attrNameLst>
                                      </p:cBhvr>
                                      <p:to>
                                        <p:strVal val="visible"/>
                                      </p:to>
                                    </p:set>
                                    <p:anim calcmode="lin" valueType="num">
                                      <p:cBhvr>
                                        <p:cTn id="145" dur="500" fill="hold"/>
                                        <p:tgtEl>
                                          <p:spTgt spid="38"/>
                                        </p:tgtEl>
                                        <p:attrNameLst>
                                          <p:attrName>ppt_w</p:attrName>
                                        </p:attrNameLst>
                                      </p:cBhvr>
                                      <p:tavLst>
                                        <p:tav tm="0">
                                          <p:val>
                                            <p:fltVal val="0"/>
                                          </p:val>
                                        </p:tav>
                                        <p:tav tm="100000">
                                          <p:val>
                                            <p:strVal val="#ppt_w"/>
                                          </p:val>
                                        </p:tav>
                                      </p:tavLst>
                                    </p:anim>
                                    <p:anim calcmode="lin" valueType="num">
                                      <p:cBhvr>
                                        <p:cTn id="146" dur="500" fill="hold"/>
                                        <p:tgtEl>
                                          <p:spTgt spid="38"/>
                                        </p:tgtEl>
                                        <p:attrNameLst>
                                          <p:attrName>ppt_h</p:attrName>
                                        </p:attrNameLst>
                                      </p:cBhvr>
                                      <p:tavLst>
                                        <p:tav tm="0">
                                          <p:val>
                                            <p:fltVal val="0"/>
                                          </p:val>
                                        </p:tav>
                                        <p:tav tm="100000">
                                          <p:val>
                                            <p:strVal val="#ppt_h"/>
                                          </p:val>
                                        </p:tav>
                                      </p:tavLst>
                                    </p:anim>
                                    <p:animEffect transition="in" filter="fade">
                                      <p:cBhvr>
                                        <p:cTn id="147" dur="500"/>
                                        <p:tgtEl>
                                          <p:spTgt spid="38"/>
                                        </p:tgtEl>
                                      </p:cBhvr>
                                    </p:animEffect>
                                  </p:childTnLst>
                                </p:cTn>
                              </p:par>
                            </p:childTnLst>
                          </p:cTn>
                        </p:par>
                        <p:par>
                          <p:cTn id="148" fill="hold">
                            <p:stCondLst>
                              <p:cond delay="12000"/>
                            </p:stCondLst>
                            <p:childTnLst>
                              <p:par>
                                <p:cTn id="149" presetID="53" presetClass="entr" presetSubtype="16" fill="hold" grpId="0" nodeType="afterEffect">
                                  <p:stCondLst>
                                    <p:cond delay="0"/>
                                  </p:stCondLst>
                                  <p:childTnLst>
                                    <p:set>
                                      <p:cBhvr>
                                        <p:cTn id="150" dur="1" fill="hold">
                                          <p:stCondLst>
                                            <p:cond delay="0"/>
                                          </p:stCondLst>
                                        </p:cTn>
                                        <p:tgtEl>
                                          <p:spTgt spid="39"/>
                                        </p:tgtEl>
                                        <p:attrNameLst>
                                          <p:attrName>style.visibility</p:attrName>
                                        </p:attrNameLst>
                                      </p:cBhvr>
                                      <p:to>
                                        <p:strVal val="visible"/>
                                      </p:to>
                                    </p:set>
                                    <p:anim calcmode="lin" valueType="num">
                                      <p:cBhvr>
                                        <p:cTn id="151" dur="500" fill="hold"/>
                                        <p:tgtEl>
                                          <p:spTgt spid="39"/>
                                        </p:tgtEl>
                                        <p:attrNameLst>
                                          <p:attrName>ppt_w</p:attrName>
                                        </p:attrNameLst>
                                      </p:cBhvr>
                                      <p:tavLst>
                                        <p:tav tm="0">
                                          <p:val>
                                            <p:fltVal val="0"/>
                                          </p:val>
                                        </p:tav>
                                        <p:tav tm="100000">
                                          <p:val>
                                            <p:strVal val="#ppt_w"/>
                                          </p:val>
                                        </p:tav>
                                      </p:tavLst>
                                    </p:anim>
                                    <p:anim calcmode="lin" valueType="num">
                                      <p:cBhvr>
                                        <p:cTn id="152" dur="500" fill="hold"/>
                                        <p:tgtEl>
                                          <p:spTgt spid="39"/>
                                        </p:tgtEl>
                                        <p:attrNameLst>
                                          <p:attrName>ppt_h</p:attrName>
                                        </p:attrNameLst>
                                      </p:cBhvr>
                                      <p:tavLst>
                                        <p:tav tm="0">
                                          <p:val>
                                            <p:fltVal val="0"/>
                                          </p:val>
                                        </p:tav>
                                        <p:tav tm="100000">
                                          <p:val>
                                            <p:strVal val="#ppt_h"/>
                                          </p:val>
                                        </p:tav>
                                      </p:tavLst>
                                    </p:anim>
                                    <p:animEffect transition="in" filter="fade">
                                      <p:cBhvr>
                                        <p:cTn id="153" dur="500"/>
                                        <p:tgtEl>
                                          <p:spTgt spid="39"/>
                                        </p:tgtEl>
                                      </p:cBhvr>
                                    </p:animEffect>
                                  </p:childTnLst>
                                </p:cTn>
                              </p:par>
                            </p:childTnLst>
                          </p:cTn>
                        </p:par>
                        <p:par>
                          <p:cTn id="154" fill="hold">
                            <p:stCondLst>
                              <p:cond delay="12500"/>
                            </p:stCondLst>
                            <p:childTnLst>
                              <p:par>
                                <p:cTn id="155" presetID="53" presetClass="entr" presetSubtype="16" fill="hold" grpId="0" nodeType="afterEffect">
                                  <p:stCondLst>
                                    <p:cond delay="0"/>
                                  </p:stCondLst>
                                  <p:childTnLst>
                                    <p:set>
                                      <p:cBhvr>
                                        <p:cTn id="156" dur="1" fill="hold">
                                          <p:stCondLst>
                                            <p:cond delay="0"/>
                                          </p:stCondLst>
                                        </p:cTn>
                                        <p:tgtEl>
                                          <p:spTgt spid="40"/>
                                        </p:tgtEl>
                                        <p:attrNameLst>
                                          <p:attrName>style.visibility</p:attrName>
                                        </p:attrNameLst>
                                      </p:cBhvr>
                                      <p:to>
                                        <p:strVal val="visible"/>
                                      </p:to>
                                    </p:set>
                                    <p:anim calcmode="lin" valueType="num">
                                      <p:cBhvr>
                                        <p:cTn id="157" dur="500" fill="hold"/>
                                        <p:tgtEl>
                                          <p:spTgt spid="40"/>
                                        </p:tgtEl>
                                        <p:attrNameLst>
                                          <p:attrName>ppt_w</p:attrName>
                                        </p:attrNameLst>
                                      </p:cBhvr>
                                      <p:tavLst>
                                        <p:tav tm="0">
                                          <p:val>
                                            <p:fltVal val="0"/>
                                          </p:val>
                                        </p:tav>
                                        <p:tav tm="100000">
                                          <p:val>
                                            <p:strVal val="#ppt_w"/>
                                          </p:val>
                                        </p:tav>
                                      </p:tavLst>
                                    </p:anim>
                                    <p:anim calcmode="lin" valueType="num">
                                      <p:cBhvr>
                                        <p:cTn id="158" dur="500" fill="hold"/>
                                        <p:tgtEl>
                                          <p:spTgt spid="40"/>
                                        </p:tgtEl>
                                        <p:attrNameLst>
                                          <p:attrName>ppt_h</p:attrName>
                                        </p:attrNameLst>
                                      </p:cBhvr>
                                      <p:tavLst>
                                        <p:tav tm="0">
                                          <p:val>
                                            <p:fltVal val="0"/>
                                          </p:val>
                                        </p:tav>
                                        <p:tav tm="100000">
                                          <p:val>
                                            <p:strVal val="#ppt_h"/>
                                          </p:val>
                                        </p:tav>
                                      </p:tavLst>
                                    </p:anim>
                                    <p:animEffect transition="in" filter="fade">
                                      <p:cBhvr>
                                        <p:cTn id="159" dur="500"/>
                                        <p:tgtEl>
                                          <p:spTgt spid="40"/>
                                        </p:tgtEl>
                                      </p:cBhvr>
                                    </p:animEffect>
                                  </p:childTnLst>
                                </p:cTn>
                              </p:par>
                            </p:childTnLst>
                          </p:cTn>
                        </p:par>
                        <p:par>
                          <p:cTn id="160" fill="hold">
                            <p:stCondLst>
                              <p:cond delay="13000"/>
                            </p:stCondLst>
                            <p:childTnLst>
                              <p:par>
                                <p:cTn id="161" presetID="53" presetClass="entr" presetSubtype="16" fill="hold" grpId="0" nodeType="afterEffect">
                                  <p:stCondLst>
                                    <p:cond delay="0"/>
                                  </p:stCondLst>
                                  <p:childTnLst>
                                    <p:set>
                                      <p:cBhvr>
                                        <p:cTn id="162" dur="1" fill="hold">
                                          <p:stCondLst>
                                            <p:cond delay="0"/>
                                          </p:stCondLst>
                                        </p:cTn>
                                        <p:tgtEl>
                                          <p:spTgt spid="140"/>
                                        </p:tgtEl>
                                        <p:attrNameLst>
                                          <p:attrName>style.visibility</p:attrName>
                                        </p:attrNameLst>
                                      </p:cBhvr>
                                      <p:to>
                                        <p:strVal val="visible"/>
                                      </p:to>
                                    </p:set>
                                    <p:anim calcmode="lin" valueType="num">
                                      <p:cBhvr>
                                        <p:cTn id="163" dur="500" fill="hold"/>
                                        <p:tgtEl>
                                          <p:spTgt spid="140"/>
                                        </p:tgtEl>
                                        <p:attrNameLst>
                                          <p:attrName>ppt_w</p:attrName>
                                        </p:attrNameLst>
                                      </p:cBhvr>
                                      <p:tavLst>
                                        <p:tav tm="0">
                                          <p:val>
                                            <p:fltVal val="0"/>
                                          </p:val>
                                        </p:tav>
                                        <p:tav tm="100000">
                                          <p:val>
                                            <p:strVal val="#ppt_w"/>
                                          </p:val>
                                        </p:tav>
                                      </p:tavLst>
                                    </p:anim>
                                    <p:anim calcmode="lin" valueType="num">
                                      <p:cBhvr>
                                        <p:cTn id="164" dur="500" fill="hold"/>
                                        <p:tgtEl>
                                          <p:spTgt spid="140"/>
                                        </p:tgtEl>
                                        <p:attrNameLst>
                                          <p:attrName>ppt_h</p:attrName>
                                        </p:attrNameLst>
                                      </p:cBhvr>
                                      <p:tavLst>
                                        <p:tav tm="0">
                                          <p:val>
                                            <p:fltVal val="0"/>
                                          </p:val>
                                        </p:tav>
                                        <p:tav tm="100000">
                                          <p:val>
                                            <p:strVal val="#ppt_h"/>
                                          </p:val>
                                        </p:tav>
                                      </p:tavLst>
                                    </p:anim>
                                    <p:animEffect transition="in" filter="fade">
                                      <p:cBhvr>
                                        <p:cTn id="16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8" grpId="0" bldLvl="0" animBg="1"/>
      <p:bldP spid="9" grpId="0" bldLvl="0" animBg="1"/>
      <p:bldP spid="10" grpId="0" bldLvl="0" animBg="1"/>
      <p:bldP spid="11" grpId="0" bldLvl="0" animBg="1"/>
      <p:bldP spid="12" grpId="0" bldLvl="0" animBg="1"/>
      <p:bldP spid="14" grpId="0" bldLvl="0" animBg="1"/>
      <p:bldP spid="15" grpId="0" bldLvl="0" animBg="1"/>
      <p:bldP spid="16" grpId="0" bldLvl="0" animBg="1"/>
      <p:bldP spid="20" grpId="0" bldLvl="0" animBg="1"/>
      <p:bldP spid="21" grpId="0" bldLvl="0" animBg="1"/>
      <p:bldP spid="23" grpId="0" bldLvl="0" animBg="1"/>
      <p:bldP spid="25" grpId="0" bldLvl="0" animBg="1"/>
      <p:bldP spid="26" grpId="0" bldLvl="0" animBg="1"/>
      <p:bldP spid="27" grpId="0" bldLvl="0" animBg="1"/>
      <p:bldP spid="28" grpId="0" bldLvl="0" animBg="1"/>
      <p:bldP spid="29" grpId="0" bldLvl="0" animBg="1"/>
      <p:bldP spid="30" grpId="0" bldLvl="0" animBg="1"/>
      <p:bldP spid="32" grpId="0"/>
      <p:bldP spid="34" grpId="0"/>
      <p:bldP spid="35" grpId="0"/>
      <p:bldP spid="36" grpId="0"/>
      <p:bldP spid="37" grpId="0"/>
      <p:bldP spid="38" grpId="0"/>
      <p:bldP spid="39" grpId="0"/>
      <p:bldP spid="40" grpId="0"/>
      <p:bldP spid="140"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DIAGRAM_VIRTUALLY_FRAME" val="{&quot;height&quot;:267,&quot;left&quot;:105,&quot;top&quot;:136.5,&quot;width&quot;:750}"/>
</p:tagLst>
</file>

<file path=ppt/tags/tag164.xml><?xml version="1.0" encoding="utf-8"?>
<p:tagLst xmlns:p="http://schemas.openxmlformats.org/presentationml/2006/main">
  <p:tag name="KSO_WM_DIAGRAM_VIRTUALLY_FRAME" val="{&quot;height&quot;:267,&quot;left&quot;:105,&quot;top&quot;:136.5,&quot;width&quot;:750}"/>
</p:tagLst>
</file>

<file path=ppt/tags/tag165.xml><?xml version="1.0" encoding="utf-8"?>
<p:tagLst xmlns:p="http://schemas.openxmlformats.org/presentationml/2006/main">
  <p:tag name="KSO_WM_DIAGRAM_VIRTUALLY_FRAME" val="{&quot;height&quot;:267,&quot;left&quot;:105,&quot;top&quot;:136.5,&quot;width&quot;:750}"/>
</p:tagLst>
</file>

<file path=ppt/tags/tag166.xml><?xml version="1.0" encoding="utf-8"?>
<p:tagLst xmlns:p="http://schemas.openxmlformats.org/presentationml/2006/main">
  <p:tag name="KSO_WM_DIAGRAM_VIRTUALLY_FRAME" val="{&quot;height&quot;:267,&quot;left&quot;:105,&quot;top&quot;:136.5,&quot;width&quot;:750}"/>
</p:tagLst>
</file>

<file path=ppt/tags/tag167.xml><?xml version="1.0" encoding="utf-8"?>
<p:tagLst xmlns:p="http://schemas.openxmlformats.org/presentationml/2006/main">
  <p:tag name="KSO_WM_DIAGRAM_VIRTUALLY_FRAME" val="{&quot;height&quot;:267,&quot;left&quot;:105,&quot;top&quot;:136.5,&quot;width&quot;:750}"/>
</p:tagLst>
</file>

<file path=ppt/tags/tag168.xml><?xml version="1.0" encoding="utf-8"?>
<p:tagLst xmlns:p="http://schemas.openxmlformats.org/presentationml/2006/main">
  <p:tag name="KSO_WM_DIAGRAM_VIRTUALLY_FRAME" val="{&quot;height&quot;:267,&quot;left&quot;:105,&quot;top&quot;:136.5,&quot;width&quot;:750}"/>
</p:tagLst>
</file>

<file path=ppt/tags/tag169.xml><?xml version="1.0" encoding="utf-8"?>
<p:tagLst xmlns:p="http://schemas.openxmlformats.org/presentationml/2006/main">
  <p:tag name="KSO_WM_DIAGRAM_VIRTUALLY_FRAME" val="{&quot;height&quot;:267,&quot;left&quot;:105,&quot;top&quot;:136.5,&quot;width&quot;:750}"/>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DIAGRAM_VIRTUALLY_FRAME" val="{&quot;height&quot;:267,&quot;left&quot;:105,&quot;top&quot;:136.5,&quot;width&quot;:750}"/>
</p:tagLst>
</file>

<file path=ppt/tags/tag171.xml><?xml version="1.0" encoding="utf-8"?>
<p:tagLst xmlns:p="http://schemas.openxmlformats.org/presentationml/2006/main">
  <p:tag name="KSO_WM_DIAGRAM_VIRTUALLY_FRAME" val="{&quot;height&quot;:267,&quot;left&quot;:105,&quot;top&quot;:136.5,&quot;width&quot;:750}"/>
</p:tagLst>
</file>

<file path=ppt/tags/tag172.xml><?xml version="1.0" encoding="utf-8"?>
<p:tagLst xmlns:p="http://schemas.openxmlformats.org/presentationml/2006/main">
  <p:tag name="KSO_WM_DIAGRAM_VIRTUALLY_FRAME" val="{&quot;height&quot;:267,&quot;left&quot;:105,&quot;top&quot;:136.5,&quot;width&quot;:750}"/>
</p:tagLst>
</file>

<file path=ppt/tags/tag173.xml><?xml version="1.0" encoding="utf-8"?>
<p:tagLst xmlns:p="http://schemas.openxmlformats.org/presentationml/2006/main">
  <p:tag name="KSO_WM_DIAGRAM_VIRTUALLY_FRAME" val="{&quot;height&quot;:267,&quot;left&quot;:105,&quot;top&quot;:136.5,&quot;width&quot;:750}"/>
</p:tagLst>
</file>

<file path=ppt/tags/tag174.xml><?xml version="1.0" encoding="utf-8"?>
<p:tagLst xmlns:p="http://schemas.openxmlformats.org/presentationml/2006/main">
  <p:tag name="KSO_WM_DIAGRAM_VIRTUALLY_FRAME" val="{&quot;height&quot;:267,&quot;left&quot;:105,&quot;top&quot;:136.5,&quot;width&quot;:750}"/>
</p:tagLst>
</file>

<file path=ppt/tags/tag175.xml><?xml version="1.0" encoding="utf-8"?>
<p:tagLst xmlns:p="http://schemas.openxmlformats.org/presentationml/2006/main">
  <p:tag name="KSO_WM_DIAGRAM_VIRTUALLY_FRAME" val="{&quot;height&quot;:267,&quot;left&quot;:105,&quot;top&quot;:136.5,&quot;width&quot;:750}"/>
</p:tagLst>
</file>

<file path=ppt/tags/tag176.xml><?xml version="1.0" encoding="utf-8"?>
<p:tagLst xmlns:p="http://schemas.openxmlformats.org/presentationml/2006/main">
  <p:tag name="KSO_WM_DIAGRAM_VIRTUALLY_FRAME" val="{&quot;height&quot;:267,&quot;left&quot;:105,&quot;top&quot;:136.5,&quot;width&quot;:750}"/>
</p:tagLst>
</file>

<file path=ppt/tags/tag177.xml><?xml version="1.0" encoding="utf-8"?>
<p:tagLst xmlns:p="http://schemas.openxmlformats.org/presentationml/2006/main">
  <p:tag name="KSO_WM_DIAGRAM_VIRTUALLY_FRAME" val="{&quot;height&quot;:267,&quot;left&quot;:105,&quot;top&quot;:136.5,&quot;width&quot;:750}"/>
</p:tagLst>
</file>

<file path=ppt/tags/tag178.xml><?xml version="1.0" encoding="utf-8"?>
<p:tagLst xmlns:p="http://schemas.openxmlformats.org/presentationml/2006/main">
  <p:tag name="KSO_WM_DIAGRAM_VIRTUALLY_FRAME" val="{&quot;height&quot;:267,&quot;left&quot;:105,&quot;top&quot;:136.5,&quot;width&quot;:750}"/>
</p:tagLst>
</file>

<file path=ppt/tags/tag179.xml><?xml version="1.0" encoding="utf-8"?>
<p:tagLst xmlns:p="http://schemas.openxmlformats.org/presentationml/2006/main">
  <p:tag name="KSO_WM_DIAGRAM_VIRTUALLY_FRAME" val="{&quot;height&quot;:267,&quot;left&quot;:105,&quot;top&quot;:136.5,&quot;width&quot;:750}"/>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DIAGRAM_VIRTUALLY_FRAME" val="{&quot;height&quot;:267,&quot;left&quot;:105,&quot;top&quot;:136.5,&quot;width&quot;:750}"/>
</p:tagLst>
</file>

<file path=ppt/tags/tag181.xml><?xml version="1.0" encoding="utf-8"?>
<p:tagLst xmlns:p="http://schemas.openxmlformats.org/presentationml/2006/main">
  <p:tag name="KSO_WM_DIAGRAM_VIRTUALLY_FRAME" val="{&quot;height&quot;:267,&quot;left&quot;:105,&quot;top&quot;:136.5,&quot;width&quot;:750}"/>
</p:tagLst>
</file>

<file path=ppt/tags/tag182.xml><?xml version="1.0" encoding="utf-8"?>
<p:tagLst xmlns:p="http://schemas.openxmlformats.org/presentationml/2006/main">
  <p:tag name="KSO_WM_DIAGRAM_VIRTUALLY_FRAME" val="{&quot;height&quot;:267,&quot;left&quot;:105,&quot;top&quot;:136.5,&quot;width&quot;:750}"/>
</p:tagLst>
</file>

<file path=ppt/tags/tag183.xml><?xml version="1.0" encoding="utf-8"?>
<p:tagLst xmlns:p="http://schemas.openxmlformats.org/presentationml/2006/main">
  <p:tag name="KSO_WM_DIAGRAM_VIRTUALLY_FRAME" val="{&quot;height&quot;:267,&quot;left&quot;:105,&quot;top&quot;:136.5,&quot;width&quot;:750}"/>
</p:tagLst>
</file>

<file path=ppt/tags/tag184.xml><?xml version="1.0" encoding="utf-8"?>
<p:tagLst xmlns:p="http://schemas.openxmlformats.org/presentationml/2006/main">
  <p:tag name="TABLE_ENDDRAG_ORIGIN_RECT" val="653*326"/>
  <p:tag name="TABLE_ENDDRAG_RECT" val="215*123*653*326"/>
</p:tagLst>
</file>

<file path=ppt/tags/tag185.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6.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7.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8.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89.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1.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2.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3.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4.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5.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6.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7.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8.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199.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201.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202.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203.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204.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205.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206.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207.xml><?xml version="1.0" encoding="utf-8"?>
<p:tagLst xmlns:p="http://schemas.openxmlformats.org/presentationml/2006/main">
  <p:tag name="KSO_WM_DIAGRAM_VIRTUALLY_FRAME" val="{&quot;height&quot;:359.95417322834646,&quot;left&quot;:20.684960172033534,&quot;top&quot;:180.3703937007874,&quot;width&quot;:888.3151973082813}"/>
</p:tagLst>
</file>

<file path=ppt/tags/tag208.xml><?xml version="1.0" encoding="utf-8"?>
<p:tagLst xmlns:p="http://schemas.openxmlformats.org/presentationml/2006/main">
  <p:tag name="KSO_WM_DIAGRAM_VIRTUALLY_FRAME" val="{&quot;height&quot;:354.60557289624114,&quot;left&quot;:95.21838839993174,&quot;top&quot;:139.79442710375884,&quot;width&quot;:853.1316116000683}"/>
</p:tagLst>
</file>

<file path=ppt/tags/tag209.xml><?xml version="1.0" encoding="utf-8"?>
<p:tagLst xmlns:p="http://schemas.openxmlformats.org/presentationml/2006/main">
  <p:tag name="ISLIDE TOOLS.GUIDESSETTING" val="{&quot;Id&quot;:&quot;2d4375ee-8516-45e0-8956-45702a61a9b6&quot;,&quot;Name&quot;:&quot;iSlide&quot;,&quot;HeaderHeight&quot;:15.0,&quot;FooterHeight&quot;:9.0000000000000036,&quot;SideMargin&quot;:5.4999999999999982,&quot;TopMargin&quot;:0.0,&quot;BottomMargin&quot;:0.0,&quot;IntervalMargin&quot;:1.3999999999999997}"/>
  <p:tag name="ISLIDE.THEME" val="225bf695-daa2-4759-97b7-6398e4bba18c"/>
  <p:tag name="ISLIDE.GUIDESSETTING" val="{&quot;Id&quot;:&quot;GuidesStyle_Normal&quot;,&quot;Name&quot;:&quot;GuidesStyle_Normal&quot;,&quot;Kind&quot;:0,&quot;OldGuidesSetting&quot;:{&quot;HeaderHeight&quot;:15.0,&quot;FooterHeight&quot;:9.0,&quot;SideMargin&quot;:5.5,&quot;TopMargin&quot;:0.0,&quot;BottomMargin&quot;:0.0,&quot;IntervalMargin&quot;:1.5}}"/>
  <p:tag name="COMMONDATA" val="eyJoZGlkIjoiYWQ4NDU3NTBhYzdkNDE2ZDk3MzI0OGQ4YmQ5OGNjOTYifQ=="/>
  <p:tag name="commondata" val="eyJoZGlkIjoiN2YzNjBkOTgyNWQ1YTMxYzM3MzMwNWFiODNmOWIzYWMifQ=="/>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主题5">
  <a:themeElements>
    <a:clrScheme name="房利美">
      <a:dk1>
        <a:srgbClr val="000000"/>
      </a:dk1>
      <a:lt1>
        <a:srgbClr val="FFFFFF"/>
      </a:lt1>
      <a:dk2>
        <a:srgbClr val="768394"/>
      </a:dk2>
      <a:lt2>
        <a:srgbClr val="F0F0F0"/>
      </a:lt2>
      <a:accent1>
        <a:srgbClr val="0D66B3"/>
      </a:accent1>
      <a:accent2>
        <a:srgbClr val="3380FE"/>
      </a:accent2>
      <a:accent3>
        <a:srgbClr val="0193D9"/>
      </a:accent3>
      <a:accent4>
        <a:srgbClr val="848583"/>
      </a:accent4>
      <a:accent5>
        <a:srgbClr val="767272"/>
      </a:accent5>
      <a:accent6>
        <a:srgbClr val="565757"/>
      </a:accent6>
      <a:hlink>
        <a:srgbClr val="4472C4"/>
      </a:hlink>
      <a:folHlink>
        <a:srgbClr val="BFBFBF"/>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6699</Words>
  <Application>WPS 演示</Application>
  <PresentationFormat>宽屏</PresentationFormat>
  <Paragraphs>977</Paragraphs>
  <Slides>35</Slides>
  <Notes>16</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35</vt:i4>
      </vt:variant>
    </vt:vector>
  </HeadingPairs>
  <TitlesOfParts>
    <vt:vector size="61" baseType="lpstr">
      <vt:lpstr>Arial</vt:lpstr>
      <vt:lpstr>宋体</vt:lpstr>
      <vt:lpstr>Wingdings</vt:lpstr>
      <vt:lpstr>微软雅黑</vt:lpstr>
      <vt:lpstr>微软雅黑 Light</vt:lpstr>
      <vt:lpstr>Mont Heavy DEMO</vt:lpstr>
      <vt:lpstr>Segoe Print</vt:lpstr>
      <vt:lpstr>Raleway Medium</vt:lpstr>
      <vt:lpstr>Raleway SemiBold</vt:lpstr>
      <vt:lpstr>Raleway</vt:lpstr>
      <vt:lpstr>Wingdings</vt:lpstr>
      <vt:lpstr>Arial Unicode MS</vt:lpstr>
      <vt:lpstr>Calibri</vt:lpstr>
      <vt:lpstr>Times New Roman</vt:lpstr>
      <vt:lpstr>DejaVu Math TeX Gyre</vt:lpstr>
      <vt:lpstr>MS PGothic</vt:lpstr>
      <vt:lpstr>Lato</vt:lpstr>
      <vt:lpstr>Manrope</vt:lpstr>
      <vt:lpstr>思源黑体 CN Bold</vt:lpstr>
      <vt:lpstr>黑体</vt:lpstr>
      <vt:lpstr>思源黑体 CN Light</vt:lpstr>
      <vt:lpstr>思源黑体</vt:lpstr>
      <vt:lpstr>思源宋体 CN Medium</vt:lpstr>
      <vt:lpstr>Yu Gothic UI Semibold</vt:lpstr>
      <vt:lpstr>等线</vt:lpstr>
      <vt:lpstr>主题5</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iSlide</Company>
  <LinksUpToDate>false</LinksUpToDate>
  <SharedDoc>false</SharedDoc>
  <HyperlinksChanged>false</HyperlinksChanged>
  <AppVersion>14.0000</AppVersion>
  <Manager>iSlide</Manager>
  <HyperlinkBase>https://www.islide.cc</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iSlide</dc:creator>
  <cp:keywords>51PPT模板网   www.51pptmoban.com</cp:keywords>
  <cp:lastModifiedBy>Emma</cp:lastModifiedBy>
  <cp:revision>6</cp:revision>
  <cp:lastPrinted>2024-08-12T09:23:00Z</cp:lastPrinted>
  <dcterms:created xsi:type="dcterms:W3CDTF">2024-08-12T09:23:00Z</dcterms:created>
  <dcterms:modified xsi:type="dcterms:W3CDTF">2024-11-11T01:40:13Z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Slide.Theme">
    <vt:lpwstr>48706f29-9ca0-418e-876d-de7b156ca083</vt:lpwstr>
  </property>
  <property fmtid="{D5CDD505-2E9C-101B-9397-08002B2CF9AE}" pid="3" name="ICV">
    <vt:lpwstr>B9A3613EC0434ADFA3C91F0AAD753053_12</vt:lpwstr>
  </property>
  <property fmtid="{D5CDD505-2E9C-101B-9397-08002B2CF9AE}" pid="4" name="KSOProductBuildVer">
    <vt:lpwstr>2052-12.1.0.18608</vt:lpwstr>
  </property>
</Properties>
</file>