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 firstSlideNum="0" showSpecialPlsOnTitleSld="0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031" r:id="rId3"/>
    <p:sldId id="2092" r:id="rId5"/>
    <p:sldId id="2093" r:id="rId6"/>
    <p:sldId id="2111" r:id="rId7"/>
    <p:sldId id="2113" r:id="rId8"/>
    <p:sldId id="2103" r:id="rId9"/>
    <p:sldId id="2130" r:id="rId10"/>
    <p:sldId id="2094" r:id="rId11"/>
    <p:sldId id="2100" r:id="rId12"/>
    <p:sldId id="2102" r:id="rId13"/>
    <p:sldId id="2095" r:id="rId14"/>
    <p:sldId id="2108" r:id="rId15"/>
    <p:sldId id="2089" r:id="rId16"/>
    <p:sldId id="2106" r:id="rId17"/>
    <p:sldId id="2107" r:id="rId18"/>
    <p:sldId id="2126" r:id="rId19"/>
    <p:sldId id="2101" r:id="rId20"/>
    <p:sldId id="2104" r:id="rId21"/>
    <p:sldId id="2110" r:id="rId22"/>
  </p:sldIdLst>
  <p:sldSz cx="12192000" cy="6858000"/>
  <p:notesSz cx="6797675" cy="99822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xian" initials="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91D7"/>
    <a:srgbClr val="70A6FE"/>
    <a:srgbClr val="0962AD"/>
    <a:srgbClr val="0000FF"/>
    <a:srgbClr val="3380FE"/>
    <a:srgbClr val="0D66B3"/>
    <a:srgbClr val="0392D8"/>
    <a:srgbClr val="BA5306"/>
    <a:srgbClr val="0193D9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0" autoAdjust="0"/>
    <p:restoredTop sz="78901" autoAdjust="0"/>
  </p:normalViewPr>
  <p:slideViewPr>
    <p:cSldViewPr snapToGrid="0">
      <p:cViewPr varScale="1">
        <p:scale>
          <a:sx n="78" d="100"/>
          <a:sy n="78" d="100"/>
        </p:scale>
        <p:origin x="644" y="64"/>
      </p:cViewPr>
      <p:guideLst/>
    </p:cSldViewPr>
  </p:slideViewPr>
  <p:notesTextViewPr>
    <p:cViewPr>
      <p:scale>
        <a:sx n="95" d="100"/>
        <a:sy n="95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2720" y="6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500844"/>
          </a:xfrm>
          <a:prstGeom prst="rect">
            <a:avLst/>
          </a:prstGeom>
        </p:spPr>
        <p:txBody>
          <a:bodyPr vert="horz" lIns="95875" tIns="47938" rIns="95875" bIns="47938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500844"/>
          </a:xfrm>
          <a:prstGeom prst="rect">
            <a:avLst/>
          </a:prstGeom>
        </p:spPr>
        <p:txBody>
          <a:bodyPr vert="horz" lIns="95875" tIns="47938" rIns="95875" bIns="47938" rtlCol="0"/>
          <a:lstStyle>
            <a:lvl1pPr algn="r">
              <a:defRPr sz="1300"/>
            </a:lvl1pPr>
          </a:lstStyle>
          <a:p>
            <a:fld id="{E0D5A47F-1E6C-4E37-AF23-CC2071EFA5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81359"/>
            <a:ext cx="2945659" cy="500843"/>
          </a:xfrm>
          <a:prstGeom prst="rect">
            <a:avLst/>
          </a:prstGeom>
        </p:spPr>
        <p:txBody>
          <a:bodyPr vert="horz" lIns="95875" tIns="47938" rIns="95875" bIns="47938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81359"/>
            <a:ext cx="2945659" cy="500843"/>
          </a:xfrm>
          <a:prstGeom prst="rect">
            <a:avLst/>
          </a:prstGeom>
        </p:spPr>
        <p:txBody>
          <a:bodyPr vert="horz" lIns="95875" tIns="47938" rIns="95875" bIns="47938" rtlCol="0" anchor="b"/>
          <a:lstStyle>
            <a:lvl1pPr algn="r">
              <a:defRPr sz="1300"/>
            </a:lvl1pPr>
          </a:lstStyle>
          <a:p>
            <a:fld id="{C1217209-FB82-46F9-8EF6-D7EDD6899D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500844"/>
          </a:xfrm>
          <a:prstGeom prst="rect">
            <a:avLst/>
          </a:prstGeom>
        </p:spPr>
        <p:txBody>
          <a:bodyPr vert="horz" lIns="95875" tIns="47938" rIns="95875" bIns="47938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500844"/>
          </a:xfrm>
          <a:prstGeom prst="rect">
            <a:avLst/>
          </a:prstGeom>
        </p:spPr>
        <p:txBody>
          <a:bodyPr vert="horz" lIns="95875" tIns="47938" rIns="95875" bIns="47938" rtlCol="0"/>
          <a:lstStyle>
            <a:lvl1pPr algn="r">
              <a:defRPr sz="1300"/>
            </a:lvl1pPr>
          </a:lstStyle>
          <a:p>
            <a:fld id="{E86D8963-CFCD-4740-AF60-049850373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1247775"/>
            <a:ext cx="5986463" cy="3368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875" tIns="47938" rIns="95875" bIns="47938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803934"/>
            <a:ext cx="5438140" cy="3930491"/>
          </a:xfrm>
          <a:prstGeom prst="rect">
            <a:avLst/>
          </a:prstGeom>
        </p:spPr>
        <p:txBody>
          <a:bodyPr vert="horz" lIns="95875" tIns="47938" rIns="95875" bIns="47938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81359"/>
            <a:ext cx="2945659" cy="500843"/>
          </a:xfrm>
          <a:prstGeom prst="rect">
            <a:avLst/>
          </a:prstGeom>
        </p:spPr>
        <p:txBody>
          <a:bodyPr vert="horz" lIns="95875" tIns="47938" rIns="95875" bIns="47938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81359"/>
            <a:ext cx="2945659" cy="500843"/>
          </a:xfrm>
          <a:prstGeom prst="rect">
            <a:avLst/>
          </a:prstGeom>
        </p:spPr>
        <p:txBody>
          <a:bodyPr vert="horz" lIns="95875" tIns="47938" rIns="95875" bIns="47938" rtlCol="0" anchor="b"/>
          <a:lstStyle>
            <a:lvl1pPr algn="r">
              <a:defRPr sz="1300"/>
            </a:lvl1pPr>
          </a:lstStyle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F94EB1-A1CB-41E6-99DE-474450FFEB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F94EB1-A1CB-41E6-99DE-474450FFEB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F94EB1-A1CB-41E6-99DE-474450FFEB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B1867E-88D9-4E84-88E9-0A7F203BA17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36198" y="2111610"/>
            <a:ext cx="6955803" cy="4746391"/>
            <a:chOff x="5236198" y="2111610"/>
            <a:chExt cx="6955803" cy="4746391"/>
          </a:xfrm>
        </p:grpSpPr>
        <p:sp>
          <p:nvSpPr>
            <p:cNvPr id="22" name="任意多边形: 形状 21"/>
            <p:cNvSpPr/>
            <p:nvPr/>
          </p:nvSpPr>
          <p:spPr>
            <a:xfrm>
              <a:off x="5236198" y="3488570"/>
              <a:ext cx="6955803" cy="3369431"/>
            </a:xfrm>
            <a:custGeom>
              <a:avLst/>
              <a:gdLst>
                <a:gd name="connsiteX0" fmla="*/ 3582605 w 6955803"/>
                <a:gd name="connsiteY0" fmla="*/ 0 h 3369431"/>
                <a:gd name="connsiteX1" fmla="*/ 6883671 w 6955803"/>
                <a:gd name="connsiteY1" fmla="*/ 1309918 h 3369431"/>
                <a:gd name="connsiteX2" fmla="*/ 6955803 w 6955803"/>
                <a:gd name="connsiteY2" fmla="*/ 1427901 h 3369431"/>
                <a:gd name="connsiteX3" fmla="*/ 6955803 w 6955803"/>
                <a:gd name="connsiteY3" fmla="*/ 2864717 h 3369431"/>
                <a:gd name="connsiteX4" fmla="*/ 6916708 w 6955803"/>
                <a:gd name="connsiteY4" fmla="*/ 2931179 h 3369431"/>
                <a:gd name="connsiteX5" fmla="*/ 6553357 w 6955803"/>
                <a:gd name="connsiteY5" fmla="*/ 3343904 h 3369431"/>
                <a:gd name="connsiteX6" fmla="*/ 6521470 w 6955803"/>
                <a:gd name="connsiteY6" fmla="*/ 3369431 h 3369431"/>
                <a:gd name="connsiteX7" fmla="*/ 643740 w 6955803"/>
                <a:gd name="connsiteY7" fmla="*/ 3369431 h 3369431"/>
                <a:gd name="connsiteX8" fmla="*/ 611853 w 6955803"/>
                <a:gd name="connsiteY8" fmla="*/ 3343904 h 3369431"/>
                <a:gd name="connsiteX9" fmla="*/ 0 w 6955803"/>
                <a:gd name="connsiteY9" fmla="*/ 2144752 h 3369431"/>
                <a:gd name="connsiteX10" fmla="*/ 3582605 w 6955803"/>
                <a:gd name="connsiteY10" fmla="*/ 0 h 336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55803" h="3369431">
                  <a:moveTo>
                    <a:pt x="3582605" y="0"/>
                  </a:moveTo>
                  <a:cubicBezTo>
                    <a:pt x="5066569" y="0"/>
                    <a:pt x="6339802" y="540134"/>
                    <a:pt x="6883671" y="1309918"/>
                  </a:cubicBezTo>
                  <a:lnTo>
                    <a:pt x="6955803" y="1427901"/>
                  </a:lnTo>
                  <a:lnTo>
                    <a:pt x="6955803" y="2864717"/>
                  </a:lnTo>
                  <a:lnTo>
                    <a:pt x="6916708" y="2931179"/>
                  </a:lnTo>
                  <a:cubicBezTo>
                    <a:pt x="6820473" y="3077283"/>
                    <a:pt x="6698217" y="3215540"/>
                    <a:pt x="6553357" y="3343904"/>
                  </a:cubicBezTo>
                  <a:lnTo>
                    <a:pt x="6521470" y="3369431"/>
                  </a:lnTo>
                  <a:lnTo>
                    <a:pt x="643740" y="3369431"/>
                  </a:lnTo>
                  <a:lnTo>
                    <a:pt x="611853" y="3343904"/>
                  </a:lnTo>
                  <a:cubicBezTo>
                    <a:pt x="225561" y="3001599"/>
                    <a:pt x="0" y="2588945"/>
                    <a:pt x="0" y="2144752"/>
                  </a:cubicBezTo>
                  <a:cubicBezTo>
                    <a:pt x="0" y="960238"/>
                    <a:pt x="1603987" y="0"/>
                    <a:pt x="35826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5824995" y="3720064"/>
              <a:ext cx="6062496" cy="3137936"/>
            </a:xfrm>
            <a:custGeom>
              <a:avLst/>
              <a:gdLst>
                <a:gd name="connsiteX0" fmla="*/ 3031248 w 6062496"/>
                <a:gd name="connsiteY0" fmla="*/ 0 h 3137936"/>
                <a:gd name="connsiteX1" fmla="*/ 6062496 w 6062496"/>
                <a:gd name="connsiteY1" fmla="*/ 1814678 h 3137936"/>
                <a:gd name="connsiteX2" fmla="*/ 5174664 w 6062496"/>
                <a:gd name="connsiteY2" fmla="*/ 3097849 h 3137936"/>
                <a:gd name="connsiteX3" fmla="*/ 5100988 w 6062496"/>
                <a:gd name="connsiteY3" fmla="*/ 3137936 h 3137936"/>
                <a:gd name="connsiteX4" fmla="*/ 961508 w 6062496"/>
                <a:gd name="connsiteY4" fmla="*/ 3137936 h 3137936"/>
                <a:gd name="connsiteX5" fmla="*/ 887832 w 6062496"/>
                <a:gd name="connsiteY5" fmla="*/ 3097849 h 3137936"/>
                <a:gd name="connsiteX6" fmla="*/ 0 w 6062496"/>
                <a:gd name="connsiteY6" fmla="*/ 1814678 h 3137936"/>
                <a:gd name="connsiteX7" fmla="*/ 3031248 w 6062496"/>
                <a:gd name="connsiteY7" fmla="*/ 0 h 313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2496" h="3137936">
                  <a:moveTo>
                    <a:pt x="3031248" y="0"/>
                  </a:moveTo>
                  <a:cubicBezTo>
                    <a:pt x="4705360" y="0"/>
                    <a:pt x="6062496" y="812459"/>
                    <a:pt x="6062496" y="1814678"/>
                  </a:cubicBezTo>
                  <a:cubicBezTo>
                    <a:pt x="6062496" y="2315788"/>
                    <a:pt x="5723212" y="2769457"/>
                    <a:pt x="5174664" y="3097849"/>
                  </a:cubicBezTo>
                  <a:lnTo>
                    <a:pt x="5100988" y="3137936"/>
                  </a:lnTo>
                  <a:lnTo>
                    <a:pt x="961508" y="3137936"/>
                  </a:lnTo>
                  <a:lnTo>
                    <a:pt x="887832" y="3097849"/>
                  </a:lnTo>
                  <a:cubicBezTo>
                    <a:pt x="339284" y="2769457"/>
                    <a:pt x="0" y="2315788"/>
                    <a:pt x="0" y="1814678"/>
                  </a:cubicBezTo>
                  <a:cubicBezTo>
                    <a:pt x="0" y="812459"/>
                    <a:pt x="1357136" y="0"/>
                    <a:pt x="3031248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279400" sx="97000" sy="97000" algn="ctr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6260476" y="3976086"/>
              <a:ext cx="5116652" cy="2881915"/>
            </a:xfrm>
            <a:custGeom>
              <a:avLst/>
              <a:gdLst>
                <a:gd name="connsiteX0" fmla="*/ 2558326 w 5116652"/>
                <a:gd name="connsiteY0" fmla="*/ 0 h 2881915"/>
                <a:gd name="connsiteX1" fmla="*/ 5116652 w 5116652"/>
                <a:gd name="connsiteY1" fmla="*/ 1531559 h 2881915"/>
                <a:gd name="connsiteX2" fmla="*/ 3777776 w 5116652"/>
                <a:gd name="connsiteY2" fmla="*/ 2878267 h 2881915"/>
                <a:gd name="connsiteX3" fmla="*/ 3765127 w 5116652"/>
                <a:gd name="connsiteY3" fmla="*/ 2881915 h 2881915"/>
                <a:gd name="connsiteX4" fmla="*/ 1351526 w 5116652"/>
                <a:gd name="connsiteY4" fmla="*/ 2881915 h 2881915"/>
                <a:gd name="connsiteX5" fmla="*/ 1338876 w 5116652"/>
                <a:gd name="connsiteY5" fmla="*/ 2878267 h 2881915"/>
                <a:gd name="connsiteX6" fmla="*/ 0 w 5116652"/>
                <a:gd name="connsiteY6" fmla="*/ 1531559 h 2881915"/>
                <a:gd name="connsiteX7" fmla="*/ 2558326 w 5116652"/>
                <a:gd name="connsiteY7" fmla="*/ 0 h 28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16652" h="2881915">
                  <a:moveTo>
                    <a:pt x="2558326" y="0"/>
                  </a:moveTo>
                  <a:cubicBezTo>
                    <a:pt x="3971250" y="0"/>
                    <a:pt x="5116652" y="685702"/>
                    <a:pt x="5116652" y="1531559"/>
                  </a:cubicBezTo>
                  <a:cubicBezTo>
                    <a:pt x="5116652" y="2113086"/>
                    <a:pt x="4575271" y="2618914"/>
                    <a:pt x="3777776" y="2878267"/>
                  </a:cubicBezTo>
                  <a:lnTo>
                    <a:pt x="3765127" y="2881915"/>
                  </a:lnTo>
                  <a:lnTo>
                    <a:pt x="1351526" y="2881915"/>
                  </a:lnTo>
                  <a:lnTo>
                    <a:pt x="1338876" y="2878267"/>
                  </a:lnTo>
                  <a:cubicBezTo>
                    <a:pt x="541382" y="2618914"/>
                    <a:pt x="0" y="2113086"/>
                    <a:pt x="0" y="1531559"/>
                  </a:cubicBezTo>
                  <a:cubicBezTo>
                    <a:pt x="0" y="685702"/>
                    <a:pt x="1145402" y="0"/>
                    <a:pt x="2558326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397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rcRect b="1602"/>
            <a:stretch>
              <a:fillRect/>
            </a:stretch>
          </p:blipFill>
          <p:spPr>
            <a:xfrm>
              <a:off x="6482664" y="2111610"/>
              <a:ext cx="4672277" cy="4746390"/>
            </a:xfrm>
            <a:custGeom>
              <a:avLst/>
              <a:gdLst>
                <a:gd name="connsiteX0" fmla="*/ 0 w 4672277"/>
                <a:gd name="connsiteY0" fmla="*/ 0 h 4746390"/>
                <a:gd name="connsiteX1" fmla="*/ 4672277 w 4672277"/>
                <a:gd name="connsiteY1" fmla="*/ 0 h 4746390"/>
                <a:gd name="connsiteX2" fmla="*/ 4672277 w 4672277"/>
                <a:gd name="connsiteY2" fmla="*/ 4746390 h 4746390"/>
                <a:gd name="connsiteX3" fmla="*/ 0 w 4672277"/>
                <a:gd name="connsiteY3" fmla="*/ 4746390 h 474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2277" h="4746390">
                  <a:moveTo>
                    <a:pt x="0" y="0"/>
                  </a:moveTo>
                  <a:lnTo>
                    <a:pt x="4672277" y="0"/>
                  </a:lnTo>
                  <a:lnTo>
                    <a:pt x="4672277" y="4746390"/>
                  </a:lnTo>
                  <a:lnTo>
                    <a:pt x="0" y="4746390"/>
                  </a:lnTo>
                  <a:close/>
                </a:path>
              </a:pathLst>
            </a:custGeom>
          </p:spPr>
        </p:pic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741941" y="2543079"/>
            <a:ext cx="4967396" cy="558799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dirty="0"/>
              <a:t>Click to edit Master subtitle style</a:t>
            </a:r>
            <a:endParaRPr lang="en-US" altLang="zh-CN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741941" y="1391368"/>
            <a:ext cx="4967396" cy="1133976"/>
          </a:xfrm>
        </p:spPr>
        <p:txBody>
          <a:bodyPr anchor="ctr">
            <a:normAutofit/>
          </a:bodyPr>
          <a:lstStyle>
            <a:lvl1pPr algn="l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41942" y="3916968"/>
            <a:ext cx="496739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zh-CN" altLang="en-US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41942" y="4196368"/>
            <a:ext cx="496739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372724" y="1490988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366950" y="2462538"/>
            <a:ext cx="542607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</p:txBody>
      </p:sp>
      <p:sp>
        <p:nvSpPr>
          <p:cNvPr id="7" name="椭圆 6"/>
          <p:cNvSpPr/>
          <p:nvPr userDrawn="1"/>
        </p:nvSpPr>
        <p:spPr>
          <a:xfrm rot="1818683">
            <a:off x="866708" y="1193013"/>
            <a:ext cx="3989599" cy="324202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rot="1818683">
            <a:off x="1810273" y="1348935"/>
            <a:ext cx="2766634" cy="24164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rot="1818683">
            <a:off x="2634792" y="1463236"/>
            <a:ext cx="1701798" cy="17017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lvl4pPr>
            <a:lvl5pPr marL="2000250" marR="0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942996" y="2612762"/>
            <a:ext cx="6306007" cy="4245238"/>
            <a:chOff x="2742743" y="2347782"/>
            <a:chExt cx="6706514" cy="4514861"/>
          </a:xfrm>
        </p:grpSpPr>
        <p:sp>
          <p:nvSpPr>
            <p:cNvPr id="11" name="任意多边形: 形状 10"/>
            <p:cNvSpPr/>
            <p:nvPr/>
          </p:nvSpPr>
          <p:spPr>
            <a:xfrm>
              <a:off x="2742743" y="4129824"/>
              <a:ext cx="6706514" cy="2728176"/>
            </a:xfrm>
            <a:custGeom>
              <a:avLst/>
              <a:gdLst>
                <a:gd name="connsiteX0" fmla="*/ 3353257 w 6706514"/>
                <a:gd name="connsiteY0" fmla="*/ 0 h 2728176"/>
                <a:gd name="connsiteX1" fmla="*/ 6706514 w 6706514"/>
                <a:gd name="connsiteY1" fmla="*/ 2007451 h 2728176"/>
                <a:gd name="connsiteX2" fmla="*/ 6555758 w 6706514"/>
                <a:gd name="connsiteY2" fmla="*/ 2604406 h 2728176"/>
                <a:gd name="connsiteX3" fmla="*/ 6480088 w 6706514"/>
                <a:gd name="connsiteY3" fmla="*/ 2728176 h 2728176"/>
                <a:gd name="connsiteX4" fmla="*/ 226426 w 6706514"/>
                <a:gd name="connsiteY4" fmla="*/ 2728176 h 2728176"/>
                <a:gd name="connsiteX5" fmla="*/ 150756 w 6706514"/>
                <a:gd name="connsiteY5" fmla="*/ 2604406 h 2728176"/>
                <a:gd name="connsiteX6" fmla="*/ 0 w 6706514"/>
                <a:gd name="connsiteY6" fmla="*/ 2007451 h 2728176"/>
                <a:gd name="connsiteX7" fmla="*/ 3353257 w 6706514"/>
                <a:gd name="connsiteY7" fmla="*/ 0 h 2728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6514" h="2728176">
                  <a:moveTo>
                    <a:pt x="3353257" y="0"/>
                  </a:moveTo>
                  <a:cubicBezTo>
                    <a:pt x="5205210" y="0"/>
                    <a:pt x="6706514" y="898766"/>
                    <a:pt x="6706514" y="2007451"/>
                  </a:cubicBezTo>
                  <a:cubicBezTo>
                    <a:pt x="6706514" y="2215330"/>
                    <a:pt x="6653734" y="2415828"/>
                    <a:pt x="6555758" y="2604406"/>
                  </a:cubicBezTo>
                  <a:lnTo>
                    <a:pt x="6480088" y="2728176"/>
                  </a:lnTo>
                  <a:lnTo>
                    <a:pt x="226426" y="2728176"/>
                  </a:lnTo>
                  <a:lnTo>
                    <a:pt x="150756" y="2604406"/>
                  </a:lnTo>
                  <a:cubicBezTo>
                    <a:pt x="52781" y="2415828"/>
                    <a:pt x="0" y="2215330"/>
                    <a:pt x="0" y="2007451"/>
                  </a:cubicBezTo>
                  <a:cubicBezTo>
                    <a:pt x="0" y="898766"/>
                    <a:pt x="1501304" y="0"/>
                    <a:pt x="3353257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3293847" y="4094567"/>
              <a:ext cx="5674394" cy="2763433"/>
            </a:xfrm>
            <a:custGeom>
              <a:avLst/>
              <a:gdLst>
                <a:gd name="connsiteX0" fmla="*/ 2837197 w 5674394"/>
                <a:gd name="connsiteY0" fmla="*/ 0 h 2763433"/>
                <a:gd name="connsiteX1" fmla="*/ 5674394 w 5674394"/>
                <a:gd name="connsiteY1" fmla="*/ 1698508 h 2763433"/>
                <a:gd name="connsiteX2" fmla="*/ 5189845 w 5674394"/>
                <a:gd name="connsiteY2" fmla="*/ 2648160 h 2763433"/>
                <a:gd name="connsiteX3" fmla="*/ 5045858 w 5674394"/>
                <a:gd name="connsiteY3" fmla="*/ 2763433 h 2763433"/>
                <a:gd name="connsiteX4" fmla="*/ 628537 w 5674394"/>
                <a:gd name="connsiteY4" fmla="*/ 2763433 h 2763433"/>
                <a:gd name="connsiteX5" fmla="*/ 484549 w 5674394"/>
                <a:gd name="connsiteY5" fmla="*/ 2648160 h 2763433"/>
                <a:gd name="connsiteX6" fmla="*/ 0 w 5674394"/>
                <a:gd name="connsiteY6" fmla="*/ 1698508 h 2763433"/>
                <a:gd name="connsiteX7" fmla="*/ 2837197 w 5674394"/>
                <a:gd name="connsiteY7" fmla="*/ 0 h 2763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74394" h="2763433">
                  <a:moveTo>
                    <a:pt x="2837197" y="0"/>
                  </a:moveTo>
                  <a:cubicBezTo>
                    <a:pt x="4404138" y="0"/>
                    <a:pt x="5674394" y="760448"/>
                    <a:pt x="5674394" y="1698508"/>
                  </a:cubicBezTo>
                  <a:cubicBezTo>
                    <a:pt x="5674394" y="2050281"/>
                    <a:pt x="5495764" y="2377077"/>
                    <a:pt x="5189845" y="2648160"/>
                  </a:cubicBezTo>
                  <a:lnTo>
                    <a:pt x="5045858" y="2763433"/>
                  </a:lnTo>
                  <a:lnTo>
                    <a:pt x="628537" y="2763433"/>
                  </a:lnTo>
                  <a:lnTo>
                    <a:pt x="484549" y="2648160"/>
                  </a:lnTo>
                  <a:cubicBezTo>
                    <a:pt x="178630" y="2377077"/>
                    <a:pt x="0" y="2050281"/>
                    <a:pt x="0" y="1698508"/>
                  </a:cubicBezTo>
                  <a:cubicBezTo>
                    <a:pt x="0" y="760448"/>
                    <a:pt x="1270257" y="0"/>
                    <a:pt x="283719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279400" sx="97000" sy="97000" algn="ctr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3701451" y="4092900"/>
              <a:ext cx="4789098" cy="2765101"/>
            </a:xfrm>
            <a:custGeom>
              <a:avLst/>
              <a:gdLst>
                <a:gd name="connsiteX0" fmla="*/ 2394549 w 4789098"/>
                <a:gd name="connsiteY0" fmla="*/ 0 h 2765101"/>
                <a:gd name="connsiteX1" fmla="*/ 4789098 w 4789098"/>
                <a:gd name="connsiteY1" fmla="*/ 1433513 h 2765101"/>
                <a:gd name="connsiteX2" fmla="*/ 3326616 w 4789098"/>
                <a:gd name="connsiteY2" fmla="*/ 2754374 h 2765101"/>
                <a:gd name="connsiteX3" fmla="*/ 3277656 w 4789098"/>
                <a:gd name="connsiteY3" fmla="*/ 2765101 h 2765101"/>
                <a:gd name="connsiteX4" fmla="*/ 1511442 w 4789098"/>
                <a:gd name="connsiteY4" fmla="*/ 2765101 h 2765101"/>
                <a:gd name="connsiteX5" fmla="*/ 1462483 w 4789098"/>
                <a:gd name="connsiteY5" fmla="*/ 2754374 h 2765101"/>
                <a:gd name="connsiteX6" fmla="*/ 0 w 4789098"/>
                <a:gd name="connsiteY6" fmla="*/ 1433513 h 2765101"/>
                <a:gd name="connsiteX7" fmla="*/ 2394549 w 4789098"/>
                <a:gd name="connsiteY7" fmla="*/ 0 h 276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9098" h="2765101">
                  <a:moveTo>
                    <a:pt x="2394549" y="0"/>
                  </a:moveTo>
                  <a:cubicBezTo>
                    <a:pt x="3717022" y="0"/>
                    <a:pt x="4789098" y="641806"/>
                    <a:pt x="4789098" y="1433513"/>
                  </a:cubicBezTo>
                  <a:cubicBezTo>
                    <a:pt x="4789098" y="2027294"/>
                    <a:pt x="4186056" y="2536754"/>
                    <a:pt x="3326616" y="2754374"/>
                  </a:cubicBezTo>
                  <a:lnTo>
                    <a:pt x="3277656" y="2765101"/>
                  </a:lnTo>
                  <a:lnTo>
                    <a:pt x="1511442" y="2765101"/>
                  </a:lnTo>
                  <a:lnTo>
                    <a:pt x="1462483" y="2754374"/>
                  </a:lnTo>
                  <a:cubicBezTo>
                    <a:pt x="603043" y="2536754"/>
                    <a:pt x="0" y="2027294"/>
                    <a:pt x="0" y="1433513"/>
                  </a:cubicBezTo>
                  <a:cubicBezTo>
                    <a:pt x="0" y="641806"/>
                    <a:pt x="1072076" y="0"/>
                    <a:pt x="239454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397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9414" y="2347782"/>
              <a:ext cx="4373171" cy="4514861"/>
            </a:xfrm>
            <a:prstGeom prst="rect">
              <a:avLst/>
            </a:prstGeom>
          </p:spPr>
        </p:pic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542165" y="1044012"/>
            <a:ext cx="5426076" cy="103232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542165" y="2414182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542165" y="2725053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804619" y="1467198"/>
            <a:ext cx="8387383" cy="5408438"/>
          </a:xfrm>
          <a:custGeom>
            <a:avLst/>
            <a:gdLst>
              <a:gd name="connsiteX0" fmla="*/ 3182394 w 8387383"/>
              <a:gd name="connsiteY0" fmla="*/ 0 h 5408438"/>
              <a:gd name="connsiteX1" fmla="*/ 8387383 w 8387383"/>
              <a:gd name="connsiteY1" fmla="*/ 0 h 5408438"/>
              <a:gd name="connsiteX2" fmla="*/ 8387383 w 8387383"/>
              <a:gd name="connsiteY2" fmla="*/ 5408438 h 5408438"/>
              <a:gd name="connsiteX3" fmla="*/ 0 w 8387383"/>
              <a:gd name="connsiteY3" fmla="*/ 5408438 h 540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7383" h="5408438">
                <a:moveTo>
                  <a:pt x="3182394" y="0"/>
                </a:moveTo>
                <a:lnTo>
                  <a:pt x="8387383" y="0"/>
                </a:lnTo>
                <a:lnTo>
                  <a:pt x="8387383" y="5408438"/>
                </a:lnTo>
                <a:lnTo>
                  <a:pt x="0" y="54084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fo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marR="0" indent="-1714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kumimoji="0" lang="zh-CN" altLang="en-US" sz="1200" b="0" i="0" u="none" strike="noStrike" kern="1200" cap="none" spc="0" normalizeH="0" baseline="0" noProof="0">
          <a:ln>
            <a:noFill/>
          </a:ln>
          <a:solidFill>
            <a:srgbClr val="000000"/>
          </a:solidFill>
          <a:effectLst/>
          <a:uLnTx/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8.xml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5059491" y="2710210"/>
            <a:ext cx="870857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rgbClr val="0962A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综合支付产品</a:t>
            </a:r>
            <a:endParaRPr lang="zh-CN" altLang="en-US" sz="7200" b="1" dirty="0">
              <a:solidFill>
                <a:srgbClr val="0962A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69829" y="5235326"/>
            <a:ext cx="3474335" cy="1198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962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研发中心</a:t>
            </a:r>
            <a:endParaRPr lang="en-US" altLang="zh-CN" sz="3600" dirty="0">
              <a:solidFill>
                <a:srgbClr val="0962A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en-US" altLang="zh-CN" sz="3600" dirty="0">
                <a:solidFill>
                  <a:srgbClr val="0962A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2024.06</a:t>
            </a:r>
            <a:endParaRPr lang="zh-CN" altLang="en-US" sz="3600" dirty="0">
              <a:solidFill>
                <a:srgbClr val="0962A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" name="19824940电子时尚动感广告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69829" y="-1296673"/>
            <a:ext cx="609600" cy="609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40" y="375759"/>
            <a:ext cx="2731503" cy="867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/>
      <p:bldP spid="14" grpId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61993" y="444738"/>
            <a:ext cx="278153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产品方案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解决方案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Picture Placeholder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" r="477"/>
          <a:stretch>
            <a:fillRect/>
          </a:stretch>
        </p:blipFill>
        <p:spPr>
          <a:xfrm>
            <a:off x="8775142" y="1442320"/>
            <a:ext cx="2772966" cy="3765969"/>
          </a:xfrm>
          <a:prstGeom prst="rect">
            <a:avLst/>
          </a:prstGeom>
        </p:spPr>
      </p:pic>
      <p:sp>
        <p:nvSpPr>
          <p:cNvPr id="3" name="Rounded Rectangle 21"/>
          <p:cNvSpPr/>
          <p:nvPr/>
        </p:nvSpPr>
        <p:spPr>
          <a:xfrm>
            <a:off x="7288471" y="1985471"/>
            <a:ext cx="2445826" cy="2833415"/>
          </a:xfrm>
          <a:prstGeom prst="roundRect">
            <a:avLst>
              <a:gd name="adj" fmla="val 4886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190500" dist="152400" dir="2700000" algn="tl" rotWithShape="0">
              <a:schemeClr val="accent2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12"/>
          <p:cNvSpPr/>
          <p:nvPr/>
        </p:nvSpPr>
        <p:spPr bwMode="auto">
          <a:xfrm rot="10800000">
            <a:off x="4801537" y="3110079"/>
            <a:ext cx="510202" cy="193560"/>
          </a:xfrm>
          <a:custGeom>
            <a:avLst/>
            <a:gdLst>
              <a:gd name="T0" fmla="*/ 132 w 162"/>
              <a:gd name="T1" fmla="*/ 0 h 62"/>
              <a:gd name="T2" fmla="*/ 126 w 162"/>
              <a:gd name="T3" fmla="*/ 6 h 62"/>
              <a:gd name="T4" fmla="*/ 146 w 162"/>
              <a:gd name="T5" fmla="*/ 26 h 62"/>
              <a:gd name="T6" fmla="*/ 0 w 162"/>
              <a:gd name="T7" fmla="*/ 26 h 62"/>
              <a:gd name="T8" fmla="*/ 0 w 162"/>
              <a:gd name="T9" fmla="*/ 36 h 62"/>
              <a:gd name="T10" fmla="*/ 146 w 162"/>
              <a:gd name="T11" fmla="*/ 36 h 62"/>
              <a:gd name="T12" fmla="*/ 126 w 162"/>
              <a:gd name="T13" fmla="*/ 56 h 62"/>
              <a:gd name="T14" fmla="*/ 132 w 162"/>
              <a:gd name="T15" fmla="*/ 62 h 62"/>
              <a:gd name="T16" fmla="*/ 162 w 162"/>
              <a:gd name="T17" fmla="*/ 30 h 62"/>
              <a:gd name="T18" fmla="*/ 132 w 162"/>
              <a:gd name="T1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62">
                <a:moveTo>
                  <a:pt x="132" y="0"/>
                </a:moveTo>
                <a:lnTo>
                  <a:pt x="126" y="6"/>
                </a:lnTo>
                <a:lnTo>
                  <a:pt x="146" y="26"/>
                </a:lnTo>
                <a:lnTo>
                  <a:pt x="0" y="26"/>
                </a:lnTo>
                <a:lnTo>
                  <a:pt x="0" y="36"/>
                </a:lnTo>
                <a:lnTo>
                  <a:pt x="146" y="36"/>
                </a:lnTo>
                <a:lnTo>
                  <a:pt x="126" y="56"/>
                </a:lnTo>
                <a:lnTo>
                  <a:pt x="132" y="62"/>
                </a:lnTo>
                <a:lnTo>
                  <a:pt x="162" y="30"/>
                </a:lnTo>
                <a:lnTo>
                  <a:pt x="132" y="0"/>
                </a:lnTo>
                <a:close/>
              </a:path>
            </a:pathLst>
          </a:custGeom>
          <a:noFill/>
          <a:ln>
            <a:solidFill>
              <a:srgbClr val="0962AD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13"/>
          <p:cNvSpPr/>
          <p:nvPr/>
        </p:nvSpPr>
        <p:spPr bwMode="auto">
          <a:xfrm>
            <a:off x="4985239" y="3981011"/>
            <a:ext cx="476691" cy="408381"/>
          </a:xfrm>
          <a:custGeom>
            <a:avLst/>
            <a:gdLst>
              <a:gd name="T0" fmla="*/ 154 w 160"/>
              <a:gd name="T1" fmla="*/ 8 h 137"/>
              <a:gd name="T2" fmla="*/ 122 w 160"/>
              <a:gd name="T3" fmla="*/ 6 h 137"/>
              <a:gd name="T4" fmla="*/ 11 w 160"/>
              <a:gd name="T5" fmla="*/ 44 h 137"/>
              <a:gd name="T6" fmla="*/ 11 w 160"/>
              <a:gd name="T7" fmla="*/ 44 h 137"/>
              <a:gd name="T8" fmla="*/ 1 w 160"/>
              <a:gd name="T9" fmla="*/ 57 h 137"/>
              <a:gd name="T10" fmla="*/ 17 w 160"/>
              <a:gd name="T11" fmla="*/ 70 h 137"/>
              <a:gd name="T12" fmla="*/ 43 w 160"/>
              <a:gd name="T13" fmla="*/ 78 h 137"/>
              <a:gd name="T14" fmla="*/ 50 w 160"/>
              <a:gd name="T15" fmla="*/ 75 h 137"/>
              <a:gd name="T16" fmla="*/ 48 w 160"/>
              <a:gd name="T17" fmla="*/ 68 h 137"/>
              <a:gd name="T18" fmla="*/ 20 w 160"/>
              <a:gd name="T19" fmla="*/ 60 h 137"/>
              <a:gd name="T20" fmla="*/ 12 w 160"/>
              <a:gd name="T21" fmla="*/ 56 h 137"/>
              <a:gd name="T22" fmla="*/ 15 w 160"/>
              <a:gd name="T23" fmla="*/ 54 h 137"/>
              <a:gd name="T24" fmla="*/ 126 w 160"/>
              <a:gd name="T25" fmla="*/ 16 h 137"/>
              <a:gd name="T26" fmla="*/ 145 w 160"/>
              <a:gd name="T27" fmla="*/ 15 h 137"/>
              <a:gd name="T28" fmla="*/ 140 w 160"/>
              <a:gd name="T29" fmla="*/ 30 h 137"/>
              <a:gd name="T30" fmla="*/ 139 w 160"/>
              <a:gd name="T31" fmla="*/ 31 h 137"/>
              <a:gd name="T32" fmla="*/ 89 w 160"/>
              <a:gd name="T33" fmla="*/ 120 h 137"/>
              <a:gd name="T34" fmla="*/ 84 w 160"/>
              <a:gd name="T35" fmla="*/ 126 h 137"/>
              <a:gd name="T36" fmla="*/ 73 w 160"/>
              <a:gd name="T37" fmla="*/ 80 h 137"/>
              <a:gd name="T38" fmla="*/ 97 w 160"/>
              <a:gd name="T39" fmla="*/ 56 h 137"/>
              <a:gd name="T40" fmla="*/ 97 w 160"/>
              <a:gd name="T41" fmla="*/ 49 h 137"/>
              <a:gd name="T42" fmla="*/ 89 w 160"/>
              <a:gd name="T43" fmla="*/ 49 h 137"/>
              <a:gd name="T44" fmla="*/ 62 w 160"/>
              <a:gd name="T45" fmla="*/ 76 h 137"/>
              <a:gd name="T46" fmla="*/ 62 w 160"/>
              <a:gd name="T47" fmla="*/ 79 h 137"/>
              <a:gd name="T48" fmla="*/ 81 w 160"/>
              <a:gd name="T49" fmla="*/ 136 h 137"/>
              <a:gd name="T50" fmla="*/ 84 w 160"/>
              <a:gd name="T51" fmla="*/ 137 h 137"/>
              <a:gd name="T52" fmla="*/ 98 w 160"/>
              <a:gd name="T53" fmla="*/ 126 h 137"/>
              <a:gd name="T54" fmla="*/ 149 w 160"/>
              <a:gd name="T55" fmla="*/ 36 h 137"/>
              <a:gd name="T56" fmla="*/ 154 w 160"/>
              <a:gd name="T57" fmla="*/ 8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0" h="137">
                <a:moveTo>
                  <a:pt x="154" y="8"/>
                </a:moveTo>
                <a:cubicBezTo>
                  <a:pt x="147" y="0"/>
                  <a:pt x="133" y="3"/>
                  <a:pt x="122" y="6"/>
                </a:cubicBezTo>
                <a:cubicBezTo>
                  <a:pt x="84" y="18"/>
                  <a:pt x="12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9" y="45"/>
                  <a:pt x="0" y="50"/>
                  <a:pt x="1" y="57"/>
                </a:cubicBezTo>
                <a:cubicBezTo>
                  <a:pt x="1" y="65"/>
                  <a:pt x="10" y="68"/>
                  <a:pt x="17" y="70"/>
                </a:cubicBezTo>
                <a:cubicBezTo>
                  <a:pt x="40" y="76"/>
                  <a:pt x="43" y="78"/>
                  <a:pt x="43" y="78"/>
                </a:cubicBezTo>
                <a:cubicBezTo>
                  <a:pt x="46" y="79"/>
                  <a:pt x="49" y="78"/>
                  <a:pt x="50" y="75"/>
                </a:cubicBezTo>
                <a:cubicBezTo>
                  <a:pt x="52" y="72"/>
                  <a:pt x="50" y="69"/>
                  <a:pt x="48" y="68"/>
                </a:cubicBezTo>
                <a:cubicBezTo>
                  <a:pt x="47" y="67"/>
                  <a:pt x="43" y="66"/>
                  <a:pt x="20" y="60"/>
                </a:cubicBezTo>
                <a:cubicBezTo>
                  <a:pt x="15" y="58"/>
                  <a:pt x="13" y="57"/>
                  <a:pt x="12" y="56"/>
                </a:cubicBezTo>
                <a:cubicBezTo>
                  <a:pt x="13" y="56"/>
                  <a:pt x="14" y="55"/>
                  <a:pt x="15" y="54"/>
                </a:cubicBezTo>
                <a:cubicBezTo>
                  <a:pt x="20" y="53"/>
                  <a:pt x="88" y="28"/>
                  <a:pt x="126" y="16"/>
                </a:cubicBezTo>
                <a:cubicBezTo>
                  <a:pt x="142" y="11"/>
                  <a:pt x="145" y="15"/>
                  <a:pt x="145" y="15"/>
                </a:cubicBezTo>
                <a:cubicBezTo>
                  <a:pt x="146" y="16"/>
                  <a:pt x="144" y="24"/>
                  <a:pt x="140" y="30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39" y="31"/>
                  <a:pt x="111" y="88"/>
                  <a:pt x="89" y="120"/>
                </a:cubicBezTo>
                <a:cubicBezTo>
                  <a:pt x="86" y="125"/>
                  <a:pt x="84" y="126"/>
                  <a:pt x="84" y="126"/>
                </a:cubicBezTo>
                <a:cubicBezTo>
                  <a:pt x="79" y="124"/>
                  <a:pt x="75" y="103"/>
                  <a:pt x="73" y="80"/>
                </a:cubicBezTo>
                <a:cubicBezTo>
                  <a:pt x="97" y="56"/>
                  <a:pt x="97" y="56"/>
                  <a:pt x="97" y="56"/>
                </a:cubicBezTo>
                <a:cubicBezTo>
                  <a:pt x="99" y="54"/>
                  <a:pt x="99" y="51"/>
                  <a:pt x="97" y="49"/>
                </a:cubicBezTo>
                <a:cubicBezTo>
                  <a:pt x="95" y="47"/>
                  <a:pt x="92" y="47"/>
                  <a:pt x="89" y="49"/>
                </a:cubicBezTo>
                <a:cubicBezTo>
                  <a:pt x="62" y="76"/>
                  <a:pt x="62" y="76"/>
                  <a:pt x="62" y="76"/>
                </a:cubicBezTo>
                <a:cubicBezTo>
                  <a:pt x="62" y="79"/>
                  <a:pt x="62" y="79"/>
                  <a:pt x="62" y="79"/>
                </a:cubicBezTo>
                <a:cubicBezTo>
                  <a:pt x="63" y="95"/>
                  <a:pt x="66" y="132"/>
                  <a:pt x="81" y="136"/>
                </a:cubicBezTo>
                <a:cubicBezTo>
                  <a:pt x="82" y="137"/>
                  <a:pt x="83" y="137"/>
                  <a:pt x="84" y="137"/>
                </a:cubicBezTo>
                <a:cubicBezTo>
                  <a:pt x="89" y="137"/>
                  <a:pt x="93" y="133"/>
                  <a:pt x="98" y="126"/>
                </a:cubicBezTo>
                <a:cubicBezTo>
                  <a:pt x="119" y="95"/>
                  <a:pt x="147" y="40"/>
                  <a:pt x="149" y="36"/>
                </a:cubicBezTo>
                <a:cubicBezTo>
                  <a:pt x="151" y="32"/>
                  <a:pt x="160" y="17"/>
                  <a:pt x="154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6"/>
          <p:cNvSpPr>
            <a:spLocks noEditPoints="1"/>
          </p:cNvSpPr>
          <p:nvPr/>
        </p:nvSpPr>
        <p:spPr bwMode="auto">
          <a:xfrm>
            <a:off x="7521464" y="2416482"/>
            <a:ext cx="439565" cy="412835"/>
          </a:xfrm>
          <a:custGeom>
            <a:avLst/>
            <a:gdLst>
              <a:gd name="T0" fmla="*/ 76 w 148"/>
              <a:gd name="T1" fmla="*/ 60 h 139"/>
              <a:gd name="T2" fmla="*/ 25 w 148"/>
              <a:gd name="T3" fmla="*/ 60 h 139"/>
              <a:gd name="T4" fmla="*/ 25 w 148"/>
              <a:gd name="T5" fmla="*/ 71 h 139"/>
              <a:gd name="T6" fmla="*/ 76 w 148"/>
              <a:gd name="T7" fmla="*/ 71 h 139"/>
              <a:gd name="T8" fmla="*/ 76 w 148"/>
              <a:gd name="T9" fmla="*/ 60 h 139"/>
              <a:gd name="T10" fmla="*/ 47 w 148"/>
              <a:gd name="T11" fmla="*/ 18 h 139"/>
              <a:gd name="T12" fmla="*/ 40 w 148"/>
              <a:gd name="T13" fmla="*/ 25 h 139"/>
              <a:gd name="T14" fmla="*/ 47 w 148"/>
              <a:gd name="T15" fmla="*/ 32 h 139"/>
              <a:gd name="T16" fmla="*/ 53 w 148"/>
              <a:gd name="T17" fmla="*/ 25 h 139"/>
              <a:gd name="T18" fmla="*/ 47 w 148"/>
              <a:gd name="T19" fmla="*/ 18 h 139"/>
              <a:gd name="T20" fmla="*/ 76 w 148"/>
              <a:gd name="T21" fmla="*/ 107 h 139"/>
              <a:gd name="T22" fmla="*/ 25 w 148"/>
              <a:gd name="T23" fmla="*/ 107 h 139"/>
              <a:gd name="T24" fmla="*/ 25 w 148"/>
              <a:gd name="T25" fmla="*/ 118 h 139"/>
              <a:gd name="T26" fmla="*/ 76 w 148"/>
              <a:gd name="T27" fmla="*/ 118 h 139"/>
              <a:gd name="T28" fmla="*/ 76 w 148"/>
              <a:gd name="T29" fmla="*/ 107 h 139"/>
              <a:gd name="T30" fmla="*/ 48 w 148"/>
              <a:gd name="T31" fmla="*/ 95 h 139"/>
              <a:gd name="T32" fmla="*/ 99 w 148"/>
              <a:gd name="T33" fmla="*/ 95 h 139"/>
              <a:gd name="T34" fmla="*/ 99 w 148"/>
              <a:gd name="T35" fmla="*/ 83 h 139"/>
              <a:gd name="T36" fmla="*/ 48 w 148"/>
              <a:gd name="T37" fmla="*/ 83 h 139"/>
              <a:gd name="T38" fmla="*/ 48 w 148"/>
              <a:gd name="T39" fmla="*/ 95 h 139"/>
              <a:gd name="T40" fmla="*/ 131 w 148"/>
              <a:gd name="T41" fmla="*/ 0 h 139"/>
              <a:gd name="T42" fmla="*/ 16 w 148"/>
              <a:gd name="T43" fmla="*/ 0 h 139"/>
              <a:gd name="T44" fmla="*/ 0 w 148"/>
              <a:gd name="T45" fmla="*/ 17 h 139"/>
              <a:gd name="T46" fmla="*/ 0 w 148"/>
              <a:gd name="T47" fmla="*/ 122 h 139"/>
              <a:gd name="T48" fmla="*/ 16 w 148"/>
              <a:gd name="T49" fmla="*/ 139 h 139"/>
              <a:gd name="T50" fmla="*/ 131 w 148"/>
              <a:gd name="T51" fmla="*/ 139 h 139"/>
              <a:gd name="T52" fmla="*/ 148 w 148"/>
              <a:gd name="T53" fmla="*/ 122 h 139"/>
              <a:gd name="T54" fmla="*/ 148 w 148"/>
              <a:gd name="T55" fmla="*/ 17 h 139"/>
              <a:gd name="T56" fmla="*/ 131 w 148"/>
              <a:gd name="T57" fmla="*/ 0 h 139"/>
              <a:gd name="T58" fmla="*/ 139 w 148"/>
              <a:gd name="T59" fmla="*/ 122 h 139"/>
              <a:gd name="T60" fmla="*/ 131 w 148"/>
              <a:gd name="T61" fmla="*/ 130 h 139"/>
              <a:gd name="T62" fmla="*/ 16 w 148"/>
              <a:gd name="T63" fmla="*/ 130 h 139"/>
              <a:gd name="T64" fmla="*/ 8 w 148"/>
              <a:gd name="T65" fmla="*/ 122 h 139"/>
              <a:gd name="T66" fmla="*/ 8 w 148"/>
              <a:gd name="T67" fmla="*/ 46 h 139"/>
              <a:gd name="T68" fmla="*/ 139 w 148"/>
              <a:gd name="T69" fmla="*/ 46 h 139"/>
              <a:gd name="T70" fmla="*/ 139 w 148"/>
              <a:gd name="T71" fmla="*/ 122 h 139"/>
              <a:gd name="T72" fmla="*/ 139 w 148"/>
              <a:gd name="T73" fmla="*/ 38 h 139"/>
              <a:gd name="T74" fmla="*/ 8 w 148"/>
              <a:gd name="T75" fmla="*/ 38 h 139"/>
              <a:gd name="T76" fmla="*/ 8 w 148"/>
              <a:gd name="T77" fmla="*/ 17 h 139"/>
              <a:gd name="T78" fmla="*/ 16 w 148"/>
              <a:gd name="T79" fmla="*/ 9 h 139"/>
              <a:gd name="T80" fmla="*/ 131 w 148"/>
              <a:gd name="T81" fmla="*/ 9 h 139"/>
              <a:gd name="T82" fmla="*/ 139 w 148"/>
              <a:gd name="T83" fmla="*/ 17 h 139"/>
              <a:gd name="T84" fmla="*/ 139 w 148"/>
              <a:gd name="T85" fmla="*/ 38 h 139"/>
              <a:gd name="T86" fmla="*/ 26 w 148"/>
              <a:gd name="T87" fmla="*/ 18 h 139"/>
              <a:gd name="T88" fmla="*/ 20 w 148"/>
              <a:gd name="T89" fmla="*/ 24 h 139"/>
              <a:gd name="T90" fmla="*/ 26 w 148"/>
              <a:gd name="T91" fmla="*/ 31 h 139"/>
              <a:gd name="T92" fmla="*/ 32 w 148"/>
              <a:gd name="T93" fmla="*/ 24 h 139"/>
              <a:gd name="T94" fmla="*/ 26 w 148"/>
              <a:gd name="T95" fmla="*/ 1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8" h="139">
                <a:moveTo>
                  <a:pt x="76" y="60"/>
                </a:moveTo>
                <a:cubicBezTo>
                  <a:pt x="25" y="60"/>
                  <a:pt x="25" y="60"/>
                  <a:pt x="25" y="60"/>
                </a:cubicBezTo>
                <a:cubicBezTo>
                  <a:pt x="25" y="71"/>
                  <a:pt x="25" y="71"/>
                  <a:pt x="25" y="71"/>
                </a:cubicBezTo>
                <a:cubicBezTo>
                  <a:pt x="76" y="71"/>
                  <a:pt x="76" y="71"/>
                  <a:pt x="76" y="71"/>
                </a:cubicBezTo>
                <a:lnTo>
                  <a:pt x="76" y="60"/>
                </a:lnTo>
                <a:close/>
                <a:moveTo>
                  <a:pt x="47" y="18"/>
                </a:moveTo>
                <a:cubicBezTo>
                  <a:pt x="43" y="18"/>
                  <a:pt x="40" y="21"/>
                  <a:pt x="40" y="25"/>
                </a:cubicBezTo>
                <a:cubicBezTo>
                  <a:pt x="40" y="29"/>
                  <a:pt x="43" y="32"/>
                  <a:pt x="47" y="32"/>
                </a:cubicBezTo>
                <a:cubicBezTo>
                  <a:pt x="50" y="32"/>
                  <a:pt x="53" y="29"/>
                  <a:pt x="53" y="25"/>
                </a:cubicBezTo>
                <a:cubicBezTo>
                  <a:pt x="53" y="21"/>
                  <a:pt x="50" y="18"/>
                  <a:pt x="47" y="18"/>
                </a:cubicBezTo>
                <a:close/>
                <a:moveTo>
                  <a:pt x="76" y="107"/>
                </a:moveTo>
                <a:cubicBezTo>
                  <a:pt x="25" y="107"/>
                  <a:pt x="25" y="107"/>
                  <a:pt x="25" y="107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76" y="118"/>
                  <a:pt x="76" y="118"/>
                  <a:pt x="76" y="118"/>
                </a:cubicBezTo>
                <a:lnTo>
                  <a:pt x="76" y="107"/>
                </a:lnTo>
                <a:close/>
                <a:moveTo>
                  <a:pt x="48" y="95"/>
                </a:moveTo>
                <a:cubicBezTo>
                  <a:pt x="99" y="95"/>
                  <a:pt x="99" y="95"/>
                  <a:pt x="99" y="95"/>
                </a:cubicBezTo>
                <a:cubicBezTo>
                  <a:pt x="99" y="83"/>
                  <a:pt x="99" y="83"/>
                  <a:pt x="99" y="83"/>
                </a:cubicBezTo>
                <a:cubicBezTo>
                  <a:pt x="48" y="83"/>
                  <a:pt x="48" y="83"/>
                  <a:pt x="48" y="83"/>
                </a:cubicBezTo>
                <a:lnTo>
                  <a:pt x="48" y="95"/>
                </a:lnTo>
                <a:close/>
                <a:moveTo>
                  <a:pt x="131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31"/>
                  <a:pt x="7" y="139"/>
                  <a:pt x="16" y="139"/>
                </a:cubicBezTo>
                <a:cubicBezTo>
                  <a:pt x="131" y="139"/>
                  <a:pt x="131" y="139"/>
                  <a:pt x="131" y="139"/>
                </a:cubicBezTo>
                <a:cubicBezTo>
                  <a:pt x="140" y="139"/>
                  <a:pt x="148" y="131"/>
                  <a:pt x="148" y="122"/>
                </a:cubicBezTo>
                <a:cubicBezTo>
                  <a:pt x="148" y="17"/>
                  <a:pt x="148" y="17"/>
                  <a:pt x="148" y="17"/>
                </a:cubicBezTo>
                <a:cubicBezTo>
                  <a:pt x="148" y="8"/>
                  <a:pt x="140" y="0"/>
                  <a:pt x="131" y="0"/>
                </a:cubicBezTo>
                <a:close/>
                <a:moveTo>
                  <a:pt x="139" y="122"/>
                </a:moveTo>
                <a:cubicBezTo>
                  <a:pt x="139" y="126"/>
                  <a:pt x="135" y="130"/>
                  <a:pt x="131" y="130"/>
                </a:cubicBezTo>
                <a:cubicBezTo>
                  <a:pt x="16" y="130"/>
                  <a:pt x="16" y="130"/>
                  <a:pt x="16" y="130"/>
                </a:cubicBezTo>
                <a:cubicBezTo>
                  <a:pt x="12" y="130"/>
                  <a:pt x="8" y="126"/>
                  <a:pt x="8" y="122"/>
                </a:cubicBezTo>
                <a:cubicBezTo>
                  <a:pt x="8" y="46"/>
                  <a:pt x="8" y="46"/>
                  <a:pt x="8" y="46"/>
                </a:cubicBezTo>
                <a:cubicBezTo>
                  <a:pt x="139" y="46"/>
                  <a:pt x="139" y="46"/>
                  <a:pt x="139" y="46"/>
                </a:cubicBezTo>
                <a:lnTo>
                  <a:pt x="139" y="122"/>
                </a:lnTo>
                <a:close/>
                <a:moveTo>
                  <a:pt x="139" y="38"/>
                </a:moveTo>
                <a:cubicBezTo>
                  <a:pt x="8" y="38"/>
                  <a:pt x="8" y="38"/>
                  <a:pt x="8" y="38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3"/>
                  <a:pt x="12" y="9"/>
                  <a:pt x="16" y="9"/>
                </a:cubicBezTo>
                <a:cubicBezTo>
                  <a:pt x="131" y="9"/>
                  <a:pt x="131" y="9"/>
                  <a:pt x="131" y="9"/>
                </a:cubicBezTo>
                <a:cubicBezTo>
                  <a:pt x="135" y="9"/>
                  <a:pt x="139" y="13"/>
                  <a:pt x="139" y="17"/>
                </a:cubicBezTo>
                <a:lnTo>
                  <a:pt x="139" y="38"/>
                </a:lnTo>
                <a:close/>
                <a:moveTo>
                  <a:pt x="26" y="18"/>
                </a:moveTo>
                <a:cubicBezTo>
                  <a:pt x="23" y="18"/>
                  <a:pt x="20" y="21"/>
                  <a:pt x="20" y="24"/>
                </a:cubicBezTo>
                <a:cubicBezTo>
                  <a:pt x="20" y="28"/>
                  <a:pt x="23" y="31"/>
                  <a:pt x="26" y="31"/>
                </a:cubicBezTo>
                <a:cubicBezTo>
                  <a:pt x="29" y="31"/>
                  <a:pt x="32" y="28"/>
                  <a:pt x="32" y="24"/>
                </a:cubicBezTo>
                <a:cubicBezTo>
                  <a:pt x="32" y="21"/>
                  <a:pt x="29" y="18"/>
                  <a:pt x="2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Subtitle 2"/>
          <p:cNvSpPr txBox="1"/>
          <p:nvPr/>
        </p:nvSpPr>
        <p:spPr>
          <a:xfrm>
            <a:off x="4781472" y="2180633"/>
            <a:ext cx="2224790" cy="830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提供POS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、扫码、刷脸、统一收银台等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多样的支付产品形态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，应对各类付款场景。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29"/>
          <p:cNvSpPr txBox="1"/>
          <p:nvPr/>
        </p:nvSpPr>
        <p:spPr>
          <a:xfrm>
            <a:off x="4749823" y="1818340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en-US" sz="15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场景</a:t>
            </a:r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收款</a:t>
            </a:r>
            <a:endParaRPr lang="en-US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Subtitle 2"/>
          <p:cNvSpPr txBox="1"/>
          <p:nvPr/>
        </p:nvSpPr>
        <p:spPr>
          <a:xfrm>
            <a:off x="4804693" y="4820019"/>
            <a:ext cx="2224790" cy="830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多支付渠道能力的整合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，除银网联的渠道外，还整合了直连能力：银企直联、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直连。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1"/>
          <p:cNvSpPr txBox="1"/>
          <p:nvPr/>
        </p:nvSpPr>
        <p:spPr>
          <a:xfrm>
            <a:off x="4804693" y="4521831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全渠道</a:t>
            </a:r>
            <a:r>
              <a:rPr lang="en-US" sz="15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支付</a:t>
            </a:r>
            <a:endParaRPr lang="en-US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ubtitle 2"/>
          <p:cNvSpPr txBox="1"/>
          <p:nvPr/>
        </p:nvSpPr>
        <p:spPr>
          <a:xfrm>
            <a:off x="7398989" y="3329785"/>
            <a:ext cx="2224790" cy="6488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da-DK" sz="11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支付能力整合升级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，将直连渠道、间连渠道支付能力统一整合，提供多样化的产品形态。</a:t>
            </a:r>
            <a:endParaRPr lang="da-DK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3"/>
          <p:cNvSpPr txBox="1"/>
          <p:nvPr/>
        </p:nvSpPr>
        <p:spPr>
          <a:xfrm>
            <a:off x="7398989" y="2993084"/>
            <a:ext cx="14157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支付服务整合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8780" y="1962568"/>
            <a:ext cx="901065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92409" y="1962568"/>
            <a:ext cx="871220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扫码支付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61708" y="1961933"/>
            <a:ext cx="965200" cy="277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/H5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48961" y="1963838"/>
            <a:ext cx="11436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APP/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小程序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70024" y="3161008"/>
            <a:ext cx="11442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网银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49668" y="3161008"/>
            <a:ext cx="965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统一收银台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4679" y="3161008"/>
            <a:ext cx="11442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刷脸支付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17" y="4027879"/>
            <a:ext cx="1334930" cy="4591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505" y="3904270"/>
            <a:ext cx="647704" cy="64452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027572" y="4033295"/>
            <a:ext cx="1111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n>
                  <a:noFill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微信支付</a:t>
            </a:r>
            <a:endParaRPr lang="zh-CN" altLang="en-US" b="1" dirty="0">
              <a:ln>
                <a:noFill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60386" y="5610392"/>
            <a:ext cx="116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银企直联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78" y="5462694"/>
            <a:ext cx="564808" cy="62020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349" y="4845347"/>
            <a:ext cx="468492" cy="468492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027573" y="4894392"/>
            <a:ext cx="1365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n>
                  <a:noFill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数字人民币</a:t>
            </a:r>
            <a:endParaRPr lang="zh-CN" altLang="en-US" sz="1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60386" y="4897710"/>
            <a:ext cx="964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i="0" u="none" strike="noStrike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云闪付</a:t>
            </a:r>
            <a:endParaRPr lang="zh-CN" altLang="en-US" b="1" i="0" u="none" strike="noStrike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 descr="图片包含 文本&#10;&#10;描述已自动生成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35" y="4806860"/>
            <a:ext cx="485167" cy="4851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91" y="1330064"/>
            <a:ext cx="478637" cy="47863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041" y="1336050"/>
            <a:ext cx="480104" cy="48010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583" y="1306941"/>
            <a:ext cx="538321" cy="53832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412" y="1330064"/>
            <a:ext cx="538321" cy="53832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064" y="2476238"/>
            <a:ext cx="548034" cy="54803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075" y="2462812"/>
            <a:ext cx="548035" cy="54803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55" y="2451276"/>
            <a:ext cx="548036" cy="548036"/>
          </a:xfrm>
          <a:prstGeom prst="rect">
            <a:avLst/>
          </a:prstGeom>
        </p:spPr>
      </p:pic>
      <p:sp>
        <p:nvSpPr>
          <p:cNvPr id="41" name="圆角矩形 12"/>
          <p:cNvSpPr/>
          <p:nvPr/>
        </p:nvSpPr>
        <p:spPr>
          <a:xfrm>
            <a:off x="561993" y="1218743"/>
            <a:ext cx="6578007" cy="2402385"/>
          </a:xfrm>
          <a:prstGeom prst="roundRect">
            <a:avLst>
              <a:gd name="adj" fmla="val 4965"/>
            </a:avLst>
          </a:prstGeom>
          <a:noFill/>
          <a:ln>
            <a:solidFill>
              <a:srgbClr val="2F5597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圆角矩形 12"/>
          <p:cNvSpPr/>
          <p:nvPr/>
        </p:nvSpPr>
        <p:spPr>
          <a:xfrm>
            <a:off x="562656" y="3852925"/>
            <a:ext cx="6578007" cy="2402385"/>
          </a:xfrm>
          <a:prstGeom prst="roundRect">
            <a:avLst>
              <a:gd name="adj" fmla="val 4965"/>
            </a:avLst>
          </a:prstGeom>
          <a:noFill/>
          <a:ln>
            <a:solidFill>
              <a:srgbClr val="2F5597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reeform 11"/>
          <p:cNvSpPr>
            <a:spLocks noEditPoints="1"/>
          </p:cNvSpPr>
          <p:nvPr/>
        </p:nvSpPr>
        <p:spPr bwMode="auto">
          <a:xfrm>
            <a:off x="4805347" y="1256306"/>
            <a:ext cx="506392" cy="518272"/>
          </a:xfrm>
          <a:custGeom>
            <a:avLst/>
            <a:gdLst>
              <a:gd name="T0" fmla="*/ 158 w 170"/>
              <a:gd name="T1" fmla="*/ 112 h 174"/>
              <a:gd name="T2" fmla="*/ 161 w 170"/>
              <a:gd name="T3" fmla="*/ 93 h 174"/>
              <a:gd name="T4" fmla="*/ 141 w 170"/>
              <a:gd name="T5" fmla="*/ 47 h 174"/>
              <a:gd name="T6" fmla="*/ 121 w 170"/>
              <a:gd name="T7" fmla="*/ 32 h 174"/>
              <a:gd name="T8" fmla="*/ 119 w 170"/>
              <a:gd name="T9" fmla="*/ 38 h 174"/>
              <a:gd name="T10" fmla="*/ 119 w 170"/>
              <a:gd name="T11" fmla="*/ 38 h 174"/>
              <a:gd name="T12" fmla="*/ 120 w 170"/>
              <a:gd name="T13" fmla="*/ 38 h 174"/>
              <a:gd name="T14" fmla="*/ 154 w 170"/>
              <a:gd name="T15" fmla="*/ 93 h 174"/>
              <a:gd name="T16" fmla="*/ 152 w 170"/>
              <a:gd name="T17" fmla="*/ 110 h 174"/>
              <a:gd name="T18" fmla="*/ 149 w 170"/>
              <a:gd name="T19" fmla="*/ 110 h 174"/>
              <a:gd name="T20" fmla="*/ 127 w 170"/>
              <a:gd name="T21" fmla="*/ 131 h 174"/>
              <a:gd name="T22" fmla="*/ 149 w 170"/>
              <a:gd name="T23" fmla="*/ 152 h 174"/>
              <a:gd name="T24" fmla="*/ 170 w 170"/>
              <a:gd name="T25" fmla="*/ 131 h 174"/>
              <a:gd name="T26" fmla="*/ 158 w 170"/>
              <a:gd name="T27" fmla="*/ 112 h 174"/>
              <a:gd name="T28" fmla="*/ 149 w 170"/>
              <a:gd name="T29" fmla="*/ 146 h 174"/>
              <a:gd name="T30" fmla="*/ 133 w 170"/>
              <a:gd name="T31" fmla="*/ 131 h 174"/>
              <a:gd name="T32" fmla="*/ 149 w 170"/>
              <a:gd name="T33" fmla="*/ 117 h 174"/>
              <a:gd name="T34" fmla="*/ 164 w 170"/>
              <a:gd name="T35" fmla="*/ 131 h 174"/>
              <a:gd name="T36" fmla="*/ 149 w 170"/>
              <a:gd name="T37" fmla="*/ 146 h 174"/>
              <a:gd name="T38" fmla="*/ 119 w 170"/>
              <a:gd name="T39" fmla="*/ 156 h 174"/>
              <a:gd name="T40" fmla="*/ 118 w 170"/>
              <a:gd name="T41" fmla="*/ 156 h 174"/>
              <a:gd name="T42" fmla="*/ 53 w 170"/>
              <a:gd name="T43" fmla="*/ 155 h 174"/>
              <a:gd name="T44" fmla="*/ 40 w 170"/>
              <a:gd name="T45" fmla="*/ 144 h 174"/>
              <a:gd name="T46" fmla="*/ 42 w 170"/>
              <a:gd name="T47" fmla="*/ 141 h 174"/>
              <a:gd name="T48" fmla="*/ 36 w 170"/>
              <a:gd name="T49" fmla="*/ 112 h 174"/>
              <a:gd name="T50" fmla="*/ 7 w 170"/>
              <a:gd name="T51" fmla="*/ 118 h 174"/>
              <a:gd name="T52" fmla="*/ 12 w 170"/>
              <a:gd name="T53" fmla="*/ 148 h 174"/>
              <a:gd name="T54" fmla="*/ 35 w 170"/>
              <a:gd name="T55" fmla="*/ 148 h 174"/>
              <a:gd name="T56" fmla="*/ 50 w 170"/>
              <a:gd name="T57" fmla="*/ 161 h 174"/>
              <a:gd name="T58" fmla="*/ 99 w 170"/>
              <a:gd name="T59" fmla="*/ 169 h 174"/>
              <a:gd name="T60" fmla="*/ 122 w 170"/>
              <a:gd name="T61" fmla="*/ 161 h 174"/>
              <a:gd name="T62" fmla="*/ 119 w 170"/>
              <a:gd name="T63" fmla="*/ 156 h 174"/>
              <a:gd name="T64" fmla="*/ 37 w 170"/>
              <a:gd name="T65" fmla="*/ 138 h 174"/>
              <a:gd name="T66" fmla="*/ 16 w 170"/>
              <a:gd name="T67" fmla="*/ 142 h 174"/>
              <a:gd name="T68" fmla="*/ 12 w 170"/>
              <a:gd name="T69" fmla="*/ 122 h 174"/>
              <a:gd name="T70" fmla="*/ 33 w 170"/>
              <a:gd name="T71" fmla="*/ 117 h 174"/>
              <a:gd name="T72" fmla="*/ 37 w 170"/>
              <a:gd name="T73" fmla="*/ 138 h 174"/>
              <a:gd name="T74" fmla="*/ 20 w 170"/>
              <a:gd name="T75" fmla="*/ 95 h 174"/>
              <a:gd name="T76" fmla="*/ 20 w 170"/>
              <a:gd name="T77" fmla="*/ 95 h 174"/>
              <a:gd name="T78" fmla="*/ 20 w 170"/>
              <a:gd name="T79" fmla="*/ 93 h 174"/>
              <a:gd name="T80" fmla="*/ 52 w 170"/>
              <a:gd name="T81" fmla="*/ 37 h 174"/>
              <a:gd name="T82" fmla="*/ 68 w 170"/>
              <a:gd name="T83" fmla="*/ 32 h 174"/>
              <a:gd name="T84" fmla="*/ 70 w 170"/>
              <a:gd name="T85" fmla="*/ 35 h 174"/>
              <a:gd name="T86" fmla="*/ 98 w 170"/>
              <a:gd name="T87" fmla="*/ 44 h 174"/>
              <a:gd name="T88" fmla="*/ 107 w 170"/>
              <a:gd name="T89" fmla="*/ 15 h 174"/>
              <a:gd name="T90" fmla="*/ 78 w 170"/>
              <a:gd name="T91" fmla="*/ 6 h 174"/>
              <a:gd name="T92" fmla="*/ 67 w 170"/>
              <a:gd name="T93" fmla="*/ 25 h 174"/>
              <a:gd name="T94" fmla="*/ 49 w 170"/>
              <a:gd name="T95" fmla="*/ 32 h 174"/>
              <a:gd name="T96" fmla="*/ 17 w 170"/>
              <a:gd name="T97" fmla="*/ 71 h 174"/>
              <a:gd name="T98" fmla="*/ 13 w 170"/>
              <a:gd name="T99" fmla="*/ 95 h 174"/>
              <a:gd name="T100" fmla="*/ 20 w 170"/>
              <a:gd name="T101" fmla="*/ 95 h 174"/>
              <a:gd name="T102" fmla="*/ 81 w 170"/>
              <a:gd name="T103" fmla="*/ 11 h 174"/>
              <a:gd name="T104" fmla="*/ 102 w 170"/>
              <a:gd name="T105" fmla="*/ 18 h 174"/>
              <a:gd name="T106" fmla="*/ 96 w 170"/>
              <a:gd name="T107" fmla="*/ 38 h 174"/>
              <a:gd name="T108" fmla="*/ 75 w 170"/>
              <a:gd name="T109" fmla="*/ 32 h 174"/>
              <a:gd name="T110" fmla="*/ 81 w 170"/>
              <a:gd name="T111" fmla="*/ 1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0" h="174">
                <a:moveTo>
                  <a:pt x="158" y="112"/>
                </a:moveTo>
                <a:cubicBezTo>
                  <a:pt x="160" y="105"/>
                  <a:pt x="161" y="99"/>
                  <a:pt x="161" y="93"/>
                </a:cubicBezTo>
                <a:cubicBezTo>
                  <a:pt x="161" y="72"/>
                  <a:pt x="151" y="57"/>
                  <a:pt x="141" y="47"/>
                </a:cubicBezTo>
                <a:cubicBezTo>
                  <a:pt x="131" y="37"/>
                  <a:pt x="121" y="32"/>
                  <a:pt x="121" y="32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19" y="38"/>
                  <a:pt x="119" y="38"/>
                  <a:pt x="120" y="38"/>
                </a:cubicBezTo>
                <a:cubicBezTo>
                  <a:pt x="127" y="42"/>
                  <a:pt x="154" y="60"/>
                  <a:pt x="154" y="93"/>
                </a:cubicBezTo>
                <a:cubicBezTo>
                  <a:pt x="154" y="98"/>
                  <a:pt x="153" y="104"/>
                  <a:pt x="152" y="110"/>
                </a:cubicBezTo>
                <a:cubicBezTo>
                  <a:pt x="151" y="110"/>
                  <a:pt x="150" y="110"/>
                  <a:pt x="149" y="110"/>
                </a:cubicBezTo>
                <a:cubicBezTo>
                  <a:pt x="137" y="110"/>
                  <a:pt x="127" y="120"/>
                  <a:pt x="127" y="131"/>
                </a:cubicBezTo>
                <a:cubicBezTo>
                  <a:pt x="127" y="143"/>
                  <a:pt x="137" y="152"/>
                  <a:pt x="149" y="152"/>
                </a:cubicBezTo>
                <a:cubicBezTo>
                  <a:pt x="160" y="152"/>
                  <a:pt x="170" y="143"/>
                  <a:pt x="170" y="131"/>
                </a:cubicBezTo>
                <a:cubicBezTo>
                  <a:pt x="170" y="123"/>
                  <a:pt x="165" y="116"/>
                  <a:pt x="158" y="112"/>
                </a:cubicBezTo>
                <a:close/>
                <a:moveTo>
                  <a:pt x="149" y="146"/>
                </a:moveTo>
                <a:cubicBezTo>
                  <a:pt x="140" y="146"/>
                  <a:pt x="133" y="139"/>
                  <a:pt x="133" y="131"/>
                </a:cubicBezTo>
                <a:cubicBezTo>
                  <a:pt x="133" y="123"/>
                  <a:pt x="140" y="117"/>
                  <a:pt x="149" y="117"/>
                </a:cubicBezTo>
                <a:cubicBezTo>
                  <a:pt x="157" y="117"/>
                  <a:pt x="164" y="123"/>
                  <a:pt x="164" y="131"/>
                </a:cubicBezTo>
                <a:cubicBezTo>
                  <a:pt x="164" y="139"/>
                  <a:pt x="157" y="146"/>
                  <a:pt x="149" y="146"/>
                </a:cubicBezTo>
                <a:close/>
                <a:moveTo>
                  <a:pt x="119" y="156"/>
                </a:moveTo>
                <a:cubicBezTo>
                  <a:pt x="119" y="156"/>
                  <a:pt x="119" y="156"/>
                  <a:pt x="118" y="156"/>
                </a:cubicBezTo>
                <a:cubicBezTo>
                  <a:pt x="111" y="160"/>
                  <a:pt x="81" y="174"/>
                  <a:pt x="53" y="155"/>
                </a:cubicBezTo>
                <a:cubicBezTo>
                  <a:pt x="49" y="152"/>
                  <a:pt x="44" y="149"/>
                  <a:pt x="40" y="144"/>
                </a:cubicBezTo>
                <a:cubicBezTo>
                  <a:pt x="41" y="143"/>
                  <a:pt x="41" y="142"/>
                  <a:pt x="42" y="141"/>
                </a:cubicBezTo>
                <a:cubicBezTo>
                  <a:pt x="48" y="131"/>
                  <a:pt x="46" y="118"/>
                  <a:pt x="36" y="112"/>
                </a:cubicBezTo>
                <a:cubicBezTo>
                  <a:pt x="26" y="105"/>
                  <a:pt x="13" y="108"/>
                  <a:pt x="7" y="118"/>
                </a:cubicBezTo>
                <a:cubicBezTo>
                  <a:pt x="0" y="128"/>
                  <a:pt x="3" y="141"/>
                  <a:pt x="12" y="148"/>
                </a:cubicBezTo>
                <a:cubicBezTo>
                  <a:pt x="20" y="152"/>
                  <a:pt x="28" y="152"/>
                  <a:pt x="35" y="148"/>
                </a:cubicBezTo>
                <a:cubicBezTo>
                  <a:pt x="40" y="153"/>
                  <a:pt x="45" y="157"/>
                  <a:pt x="50" y="161"/>
                </a:cubicBezTo>
                <a:cubicBezTo>
                  <a:pt x="67" y="172"/>
                  <a:pt x="86" y="172"/>
                  <a:pt x="99" y="169"/>
                </a:cubicBezTo>
                <a:cubicBezTo>
                  <a:pt x="113" y="167"/>
                  <a:pt x="122" y="161"/>
                  <a:pt x="122" y="161"/>
                </a:cubicBezTo>
                <a:cubicBezTo>
                  <a:pt x="119" y="156"/>
                  <a:pt x="119" y="156"/>
                  <a:pt x="119" y="156"/>
                </a:cubicBezTo>
                <a:close/>
                <a:moveTo>
                  <a:pt x="37" y="138"/>
                </a:moveTo>
                <a:cubicBezTo>
                  <a:pt x="32" y="145"/>
                  <a:pt x="23" y="147"/>
                  <a:pt x="16" y="142"/>
                </a:cubicBezTo>
                <a:cubicBezTo>
                  <a:pt x="9" y="138"/>
                  <a:pt x="7" y="129"/>
                  <a:pt x="12" y="122"/>
                </a:cubicBezTo>
                <a:cubicBezTo>
                  <a:pt x="16" y="115"/>
                  <a:pt x="26" y="113"/>
                  <a:pt x="33" y="117"/>
                </a:cubicBezTo>
                <a:cubicBezTo>
                  <a:pt x="39" y="121"/>
                  <a:pt x="41" y="131"/>
                  <a:pt x="37" y="138"/>
                </a:cubicBezTo>
                <a:close/>
                <a:moveTo>
                  <a:pt x="20" y="95"/>
                </a:moveTo>
                <a:cubicBezTo>
                  <a:pt x="20" y="95"/>
                  <a:pt x="20" y="95"/>
                  <a:pt x="20" y="95"/>
                </a:cubicBezTo>
                <a:cubicBezTo>
                  <a:pt x="20" y="95"/>
                  <a:pt x="20" y="94"/>
                  <a:pt x="20" y="93"/>
                </a:cubicBezTo>
                <a:cubicBezTo>
                  <a:pt x="20" y="85"/>
                  <a:pt x="23" y="53"/>
                  <a:pt x="52" y="37"/>
                </a:cubicBezTo>
                <a:cubicBezTo>
                  <a:pt x="57" y="35"/>
                  <a:pt x="62" y="33"/>
                  <a:pt x="68" y="32"/>
                </a:cubicBezTo>
                <a:cubicBezTo>
                  <a:pt x="69" y="33"/>
                  <a:pt x="69" y="34"/>
                  <a:pt x="70" y="35"/>
                </a:cubicBezTo>
                <a:cubicBezTo>
                  <a:pt x="75" y="45"/>
                  <a:pt x="88" y="49"/>
                  <a:pt x="98" y="44"/>
                </a:cubicBezTo>
                <a:cubicBezTo>
                  <a:pt x="109" y="38"/>
                  <a:pt x="113" y="25"/>
                  <a:pt x="107" y="15"/>
                </a:cubicBezTo>
                <a:cubicBezTo>
                  <a:pt x="102" y="4"/>
                  <a:pt x="89" y="0"/>
                  <a:pt x="78" y="6"/>
                </a:cubicBezTo>
                <a:cubicBezTo>
                  <a:pt x="71" y="10"/>
                  <a:pt x="67" y="17"/>
                  <a:pt x="67" y="25"/>
                </a:cubicBezTo>
                <a:cubicBezTo>
                  <a:pt x="60" y="27"/>
                  <a:pt x="54" y="29"/>
                  <a:pt x="49" y="32"/>
                </a:cubicBezTo>
                <a:cubicBezTo>
                  <a:pt x="30" y="42"/>
                  <a:pt x="21" y="58"/>
                  <a:pt x="17" y="71"/>
                </a:cubicBezTo>
                <a:cubicBezTo>
                  <a:pt x="13" y="84"/>
                  <a:pt x="13" y="95"/>
                  <a:pt x="13" y="95"/>
                </a:cubicBezTo>
                <a:lnTo>
                  <a:pt x="20" y="95"/>
                </a:lnTo>
                <a:close/>
                <a:moveTo>
                  <a:pt x="81" y="11"/>
                </a:moveTo>
                <a:cubicBezTo>
                  <a:pt x="89" y="7"/>
                  <a:pt x="98" y="10"/>
                  <a:pt x="102" y="18"/>
                </a:cubicBezTo>
                <a:cubicBezTo>
                  <a:pt x="105" y="25"/>
                  <a:pt x="103" y="34"/>
                  <a:pt x="96" y="38"/>
                </a:cubicBezTo>
                <a:cubicBezTo>
                  <a:pt x="88" y="42"/>
                  <a:pt x="79" y="39"/>
                  <a:pt x="75" y="32"/>
                </a:cubicBezTo>
                <a:cubicBezTo>
                  <a:pt x="71" y="24"/>
                  <a:pt x="74" y="15"/>
                  <a:pt x="81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12"/>
          <p:cNvSpPr/>
          <p:nvPr/>
        </p:nvSpPr>
        <p:spPr bwMode="auto">
          <a:xfrm rot="10800000">
            <a:off x="4811285" y="5819543"/>
            <a:ext cx="510202" cy="193560"/>
          </a:xfrm>
          <a:custGeom>
            <a:avLst/>
            <a:gdLst>
              <a:gd name="T0" fmla="*/ 132 w 162"/>
              <a:gd name="T1" fmla="*/ 0 h 62"/>
              <a:gd name="T2" fmla="*/ 126 w 162"/>
              <a:gd name="T3" fmla="*/ 6 h 62"/>
              <a:gd name="T4" fmla="*/ 146 w 162"/>
              <a:gd name="T5" fmla="*/ 26 h 62"/>
              <a:gd name="T6" fmla="*/ 0 w 162"/>
              <a:gd name="T7" fmla="*/ 26 h 62"/>
              <a:gd name="T8" fmla="*/ 0 w 162"/>
              <a:gd name="T9" fmla="*/ 36 h 62"/>
              <a:gd name="T10" fmla="*/ 146 w 162"/>
              <a:gd name="T11" fmla="*/ 36 h 62"/>
              <a:gd name="T12" fmla="*/ 126 w 162"/>
              <a:gd name="T13" fmla="*/ 56 h 62"/>
              <a:gd name="T14" fmla="*/ 132 w 162"/>
              <a:gd name="T15" fmla="*/ 62 h 62"/>
              <a:gd name="T16" fmla="*/ 162 w 162"/>
              <a:gd name="T17" fmla="*/ 30 h 62"/>
              <a:gd name="T18" fmla="*/ 132 w 162"/>
              <a:gd name="T1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62">
                <a:moveTo>
                  <a:pt x="132" y="0"/>
                </a:moveTo>
                <a:lnTo>
                  <a:pt x="126" y="6"/>
                </a:lnTo>
                <a:lnTo>
                  <a:pt x="146" y="26"/>
                </a:lnTo>
                <a:lnTo>
                  <a:pt x="0" y="26"/>
                </a:lnTo>
                <a:lnTo>
                  <a:pt x="0" y="36"/>
                </a:lnTo>
                <a:lnTo>
                  <a:pt x="146" y="36"/>
                </a:lnTo>
                <a:lnTo>
                  <a:pt x="126" y="56"/>
                </a:lnTo>
                <a:lnTo>
                  <a:pt x="132" y="62"/>
                </a:lnTo>
                <a:lnTo>
                  <a:pt x="162" y="30"/>
                </a:lnTo>
                <a:lnTo>
                  <a:pt x="132" y="0"/>
                </a:lnTo>
                <a:close/>
              </a:path>
            </a:pathLst>
          </a:custGeom>
          <a:noFill/>
          <a:ln>
            <a:solidFill>
              <a:srgbClr val="0962AD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12"/>
          <p:cNvSpPr/>
          <p:nvPr/>
        </p:nvSpPr>
        <p:spPr bwMode="auto">
          <a:xfrm rot="10800000">
            <a:off x="7536110" y="4339226"/>
            <a:ext cx="510202" cy="193560"/>
          </a:xfrm>
          <a:custGeom>
            <a:avLst/>
            <a:gdLst>
              <a:gd name="T0" fmla="*/ 132 w 162"/>
              <a:gd name="T1" fmla="*/ 0 h 62"/>
              <a:gd name="T2" fmla="*/ 126 w 162"/>
              <a:gd name="T3" fmla="*/ 6 h 62"/>
              <a:gd name="T4" fmla="*/ 146 w 162"/>
              <a:gd name="T5" fmla="*/ 26 h 62"/>
              <a:gd name="T6" fmla="*/ 0 w 162"/>
              <a:gd name="T7" fmla="*/ 26 h 62"/>
              <a:gd name="T8" fmla="*/ 0 w 162"/>
              <a:gd name="T9" fmla="*/ 36 h 62"/>
              <a:gd name="T10" fmla="*/ 146 w 162"/>
              <a:gd name="T11" fmla="*/ 36 h 62"/>
              <a:gd name="T12" fmla="*/ 126 w 162"/>
              <a:gd name="T13" fmla="*/ 56 h 62"/>
              <a:gd name="T14" fmla="*/ 132 w 162"/>
              <a:gd name="T15" fmla="*/ 62 h 62"/>
              <a:gd name="T16" fmla="*/ 162 w 162"/>
              <a:gd name="T17" fmla="*/ 30 h 62"/>
              <a:gd name="T18" fmla="*/ 132 w 162"/>
              <a:gd name="T1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62">
                <a:moveTo>
                  <a:pt x="132" y="0"/>
                </a:moveTo>
                <a:lnTo>
                  <a:pt x="126" y="6"/>
                </a:lnTo>
                <a:lnTo>
                  <a:pt x="146" y="26"/>
                </a:lnTo>
                <a:lnTo>
                  <a:pt x="0" y="26"/>
                </a:lnTo>
                <a:lnTo>
                  <a:pt x="0" y="36"/>
                </a:lnTo>
                <a:lnTo>
                  <a:pt x="146" y="36"/>
                </a:lnTo>
                <a:lnTo>
                  <a:pt x="126" y="56"/>
                </a:lnTo>
                <a:lnTo>
                  <a:pt x="132" y="62"/>
                </a:lnTo>
                <a:lnTo>
                  <a:pt x="162" y="30"/>
                </a:lnTo>
                <a:lnTo>
                  <a:pt x="132" y="0"/>
                </a:lnTo>
                <a:close/>
              </a:path>
            </a:pathLst>
          </a:custGeom>
          <a:solidFill>
            <a:srgbClr val="0962AD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038226" y="2000250"/>
            <a:ext cx="2254528" cy="1354789"/>
            <a:chOff x="3304038" y="-125467"/>
            <a:chExt cx="2254805" cy="1353696"/>
          </a:xfrm>
        </p:grpSpPr>
        <p:sp>
          <p:nvSpPr>
            <p:cNvPr id="3" name="文本框 2"/>
            <p:cNvSpPr txBox="1"/>
            <p:nvPr/>
          </p:nvSpPr>
          <p:spPr>
            <a:xfrm>
              <a:off x="3304038" y="582419"/>
              <a:ext cx="2031575" cy="64581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产品功能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4038" y="-125467"/>
              <a:ext cx="2254805" cy="70731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b="1" dirty="0">
                  <a:solidFill>
                    <a:schemeClr val="accent1"/>
                  </a:solidFill>
                  <a:latin typeface="Arial" panose="020B0604020202020204"/>
                </a:rPr>
                <a:t>PART 03</a:t>
              </a:r>
              <a:endParaRPr lang="zh-CN" altLang="en-US" sz="4000" b="1" dirty="0">
                <a:solidFill>
                  <a:schemeClr val="accent1"/>
                </a:solidFill>
                <a:latin typeface="Arial" panose="020B0604020202020204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" b="423"/>
          <a:stretch>
            <a:fillRect/>
          </a:stretch>
        </p:blipFill>
        <p:spPr>
          <a:xfrm>
            <a:off x="4106374" y="0"/>
            <a:ext cx="8085626" cy="6853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1580" y="463277"/>
            <a:ext cx="411797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产品功能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-API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接口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任意多边形 3"/>
          <p:cNvSpPr>
            <a:spLocks noChangeArrowheads="1"/>
          </p:cNvSpPr>
          <p:nvPr/>
        </p:nvSpPr>
        <p:spPr bwMode="auto">
          <a:xfrm rot="5400000">
            <a:off x="1551780" y="3317409"/>
            <a:ext cx="1833719" cy="470327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rgbClr val="0962AD"/>
          </a:solidFill>
          <a:ln>
            <a:solidFill>
              <a:srgbClr val="3380FE"/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33527" y="2767747"/>
            <a:ext cx="4458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综合支付产品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2703803" y="1725986"/>
            <a:ext cx="518982" cy="387091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"/>
          <p:cNvSpPr>
            <a:spLocks noChangeArrowheads="1"/>
          </p:cNvSpPr>
          <p:nvPr/>
        </p:nvSpPr>
        <p:spPr bwMode="auto">
          <a:xfrm>
            <a:off x="3273329" y="1579222"/>
            <a:ext cx="1426986" cy="414000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rgbClr val="70A6FE"/>
          </a:solidFill>
          <a:ln>
            <a:solidFill>
              <a:srgbClr val="70A6FE"/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交易类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</p:txBody>
      </p:sp>
      <p:sp>
        <p:nvSpPr>
          <p:cNvPr id="36" name="任意多边形 3"/>
          <p:cNvSpPr>
            <a:spLocks noChangeArrowheads="1"/>
          </p:cNvSpPr>
          <p:nvPr/>
        </p:nvSpPr>
        <p:spPr bwMode="auto">
          <a:xfrm>
            <a:off x="3222786" y="3472407"/>
            <a:ext cx="1426985" cy="414000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rgbClr val="0392D8"/>
          </a:solidFill>
          <a:ln>
            <a:solidFill>
              <a:srgbClr val="0392D8"/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订单管理类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</p:txBody>
      </p:sp>
      <p:sp>
        <p:nvSpPr>
          <p:cNvPr id="38" name="任意多边形 3"/>
          <p:cNvSpPr>
            <a:spLocks noChangeArrowheads="1"/>
          </p:cNvSpPr>
          <p:nvPr/>
        </p:nvSpPr>
        <p:spPr bwMode="auto">
          <a:xfrm>
            <a:off x="3273329" y="5368227"/>
            <a:ext cx="1426982" cy="414000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rgbClr val="3380FE"/>
          </a:solidFill>
          <a:ln>
            <a:solidFill>
              <a:srgbClr val="70A6FE"/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终端管理类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</p:txBody>
      </p:sp>
      <p:sp>
        <p:nvSpPr>
          <p:cNvPr id="43" name="任意多边形 3"/>
          <p:cNvSpPr>
            <a:spLocks noChangeArrowheads="1"/>
          </p:cNvSpPr>
          <p:nvPr/>
        </p:nvSpPr>
        <p:spPr bwMode="auto">
          <a:xfrm>
            <a:off x="5041911" y="1259707"/>
            <a:ext cx="2721797" cy="1084731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rgbClr val="70A6FE"/>
          </a:solidFill>
          <a:ln>
            <a:solidFill>
              <a:srgbClr val="70A6FE"/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消费申请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退款申请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订单关闭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订单结果通知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】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</p:txBody>
      </p:sp>
      <p:cxnSp>
        <p:nvCxnSpPr>
          <p:cNvPr id="68" name="直接箭头连接符 67"/>
          <p:cNvCxnSpPr/>
          <p:nvPr/>
        </p:nvCxnSpPr>
        <p:spPr>
          <a:xfrm>
            <a:off x="4700311" y="1790455"/>
            <a:ext cx="341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 3"/>
          <p:cNvSpPr>
            <a:spLocks noChangeArrowheads="1"/>
          </p:cNvSpPr>
          <p:nvPr/>
        </p:nvSpPr>
        <p:spPr bwMode="auto">
          <a:xfrm>
            <a:off x="4998217" y="3280388"/>
            <a:ext cx="2765485" cy="811389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rgbClr val="0392D8"/>
          </a:solidFill>
          <a:ln>
            <a:solidFill>
              <a:srgbClr val="0392D8"/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订单状态查询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订单详情查询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应用集合对账文件下载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</p:txBody>
      </p:sp>
      <p:sp>
        <p:nvSpPr>
          <p:cNvPr id="73" name="任意多边形 3"/>
          <p:cNvSpPr>
            <a:spLocks noChangeArrowheads="1"/>
          </p:cNvSpPr>
          <p:nvPr/>
        </p:nvSpPr>
        <p:spPr bwMode="auto">
          <a:xfrm>
            <a:off x="5060128" y="5368208"/>
            <a:ext cx="2703575" cy="414000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rgbClr val="3380FE"/>
          </a:solidFill>
          <a:ln>
            <a:solidFill>
              <a:srgbClr val="70A6FE"/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终端信息管理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S PGothic" panose="020B0600070205080204" pitchFamily="34" charset="-128"/>
            </a:endParaRPr>
          </a:p>
        </p:txBody>
      </p:sp>
      <p:sp>
        <p:nvSpPr>
          <p:cNvPr id="74" name="矩形: 对角圆角 73"/>
          <p:cNvSpPr/>
          <p:nvPr/>
        </p:nvSpPr>
        <p:spPr>
          <a:xfrm>
            <a:off x="8379414" y="4533410"/>
            <a:ext cx="3215845" cy="1522800"/>
          </a:xfrm>
          <a:prstGeom prst="round2DiagRect">
            <a:avLst/>
          </a:prstGeom>
          <a:solidFill>
            <a:schemeClr val="bg1"/>
          </a:solidFill>
          <a:ln>
            <a:solidFill>
              <a:srgbClr val="3380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温馨提示：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、客户完成支付产品开通，即可使用。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接口规范：</a:t>
            </a:r>
            <a:r>
              <a:rPr lang="da-DK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      </a:t>
            </a:r>
            <a:r>
              <a:rPr lang="da-DK" altLang="zh-CN" sz="1200" dirty="0">
                <a:solidFill>
                  <a:srgbClr val="FF0000"/>
                </a:solidFill>
                <a:latin typeface="+mn-ea"/>
              </a:rPr>
              <a:t>https://kdocs.cn/l/cd3G3uGwb5tP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4649813" y="3686629"/>
            <a:ext cx="341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>
            <a:off x="4718528" y="5596914"/>
            <a:ext cx="341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3723" y="447020"/>
            <a:ext cx="4060632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产品功能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管理平台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723" y="1203373"/>
            <a:ext cx="8687426" cy="3087674"/>
          </a:xfrm>
          <a:prstGeom prst="rect">
            <a:avLst/>
          </a:prstGeom>
          <a:ln w="12700">
            <a:solidFill>
              <a:schemeClr val="accent1">
                <a:shade val="50000"/>
              </a:schemeClr>
            </a:solidFill>
          </a:ln>
        </p:spPr>
      </p:pic>
      <p:sp>
        <p:nvSpPr>
          <p:cNvPr id="11" name="椭圆形标注 8"/>
          <p:cNvSpPr/>
          <p:nvPr/>
        </p:nvSpPr>
        <p:spPr>
          <a:xfrm>
            <a:off x="9168415" y="1075661"/>
            <a:ext cx="1942122" cy="848139"/>
          </a:xfrm>
          <a:prstGeom prst="wedgeEllipseCallout">
            <a:avLst>
              <a:gd name="adj1" fmla="val -63951"/>
              <a:gd name="adj2" fmla="val 63635"/>
            </a:avLst>
          </a:prstGeom>
          <a:solidFill>
            <a:srgbClr val="0392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订单数据查询</a:t>
            </a:r>
            <a:endParaRPr lang="zh-CN" altLang="en-US" b="1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23" y="4572229"/>
            <a:ext cx="8680185" cy="1897397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14" name="椭圆形标注 8"/>
          <p:cNvSpPr/>
          <p:nvPr/>
        </p:nvSpPr>
        <p:spPr>
          <a:xfrm>
            <a:off x="9419138" y="3969356"/>
            <a:ext cx="1942122" cy="848139"/>
          </a:xfrm>
          <a:prstGeom prst="wedgeEllipseCallout">
            <a:avLst>
              <a:gd name="adj1" fmla="val -63951"/>
              <a:gd name="adj2" fmla="val 63635"/>
            </a:avLst>
          </a:prstGeom>
          <a:solidFill>
            <a:srgbClr val="0392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商户集合对账文件查询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038226" y="2000250"/>
            <a:ext cx="2254528" cy="1354789"/>
            <a:chOff x="3304038" y="-125467"/>
            <a:chExt cx="2254805" cy="1353696"/>
          </a:xfrm>
        </p:grpSpPr>
        <p:sp>
          <p:nvSpPr>
            <p:cNvPr id="3" name="文本框 2"/>
            <p:cNvSpPr txBox="1"/>
            <p:nvPr/>
          </p:nvSpPr>
          <p:spPr>
            <a:xfrm>
              <a:off x="3304038" y="582419"/>
              <a:ext cx="2031574" cy="64581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产品开通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4038" y="-125467"/>
              <a:ext cx="2254805" cy="70731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b="1" dirty="0">
                  <a:solidFill>
                    <a:srgbClr val="0392D8"/>
                  </a:solidFill>
                  <a:latin typeface="Arial" panose="020B0604020202020204"/>
                </a:rPr>
                <a:t>PART 04</a:t>
              </a:r>
              <a:endParaRPr lang="zh-CN" altLang="en-US" sz="4000" b="1" dirty="0">
                <a:solidFill>
                  <a:srgbClr val="0392D8"/>
                </a:solidFill>
                <a:latin typeface="Arial" panose="020B0604020202020204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" b="423"/>
          <a:stretch>
            <a:fillRect/>
          </a:stretch>
        </p:blipFill>
        <p:spPr>
          <a:xfrm>
            <a:off x="4106374" y="0"/>
            <a:ext cx="8085626" cy="6853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 txBox="1"/>
          <p:nvPr/>
        </p:nvSpPr>
        <p:spPr>
          <a:xfrm>
            <a:off x="597239" y="375997"/>
            <a:ext cx="5475938" cy="5125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产品开通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开通流程（含非标功能）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圆角矩形 1"/>
          <p:cNvSpPr/>
          <p:nvPr/>
        </p:nvSpPr>
        <p:spPr>
          <a:xfrm>
            <a:off x="1985376" y="2023382"/>
            <a:ext cx="1562100" cy="411480"/>
          </a:xfrm>
          <a:prstGeom prst="roundRect">
            <a:avLst/>
          </a:prstGeom>
          <a:gradFill>
            <a:gsLst>
              <a:gs pos="0">
                <a:srgbClr val="0962AD"/>
              </a:gs>
              <a:gs pos="100000">
                <a:schemeClr val="accent3"/>
              </a:gs>
            </a:gsLst>
            <a:lin ang="16200000" scaled="0"/>
          </a:gra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200" b="1" dirty="0">
                <a:latin typeface="+mn-ea"/>
              </a:rPr>
              <a:t>Step1-</a:t>
            </a:r>
            <a:r>
              <a:rPr lang="zh-CN" altLang="en-US" sz="1200" b="1" dirty="0">
                <a:latin typeface="+mn-ea"/>
              </a:rPr>
              <a:t>客户注册</a:t>
            </a:r>
            <a:endParaRPr lang="en-US" altLang="zh-CN" sz="1200" b="1" dirty="0">
              <a:latin typeface="+mn-ea"/>
            </a:endParaRPr>
          </a:p>
        </p:txBody>
      </p:sp>
      <p:sp>
        <p:nvSpPr>
          <p:cNvPr id="51" name="圆角矩形 3"/>
          <p:cNvSpPr/>
          <p:nvPr/>
        </p:nvSpPr>
        <p:spPr>
          <a:xfrm>
            <a:off x="1830698" y="2524166"/>
            <a:ext cx="2012450" cy="1668780"/>
          </a:xfrm>
          <a:prstGeom prst="roundRect">
            <a:avLst/>
          </a:prstGeom>
          <a:ln>
            <a:solidFill>
              <a:srgbClr val="0391D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1.</a:t>
            </a:r>
            <a:r>
              <a:rPr lang="zh-CN" altLang="en-US" sz="1200" dirty="0">
                <a:latin typeface="+mn-ea"/>
              </a:rPr>
              <a:t>基本信息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2.</a:t>
            </a:r>
            <a:r>
              <a:rPr lang="zh-CN" altLang="en-US" sz="1200" dirty="0">
                <a:latin typeface="+mn-ea"/>
              </a:rPr>
              <a:t>经营信息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3.</a:t>
            </a:r>
            <a:r>
              <a:rPr lang="zh-CN" altLang="en-US" sz="1200" dirty="0">
                <a:latin typeface="+mn-ea"/>
              </a:rPr>
              <a:t>合作信息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4.</a:t>
            </a:r>
            <a:r>
              <a:rPr lang="zh-CN" altLang="en-US" sz="1200" dirty="0">
                <a:latin typeface="+mn-ea"/>
              </a:rPr>
              <a:t>结算信息</a:t>
            </a:r>
            <a:endParaRPr lang="zh-CN" altLang="en-US" sz="1200" dirty="0">
              <a:latin typeface="+mn-ea"/>
            </a:endParaRPr>
          </a:p>
        </p:txBody>
      </p:sp>
      <p:sp>
        <p:nvSpPr>
          <p:cNvPr id="52" name="圆角矩形 7"/>
          <p:cNvSpPr/>
          <p:nvPr/>
        </p:nvSpPr>
        <p:spPr>
          <a:xfrm>
            <a:off x="1985376" y="4296375"/>
            <a:ext cx="1653540" cy="411480"/>
          </a:xfrm>
          <a:prstGeom prst="roundRect">
            <a:avLst/>
          </a:prstGeom>
          <a:gradFill>
            <a:gsLst>
              <a:gs pos="0">
                <a:srgbClr val="0962AD"/>
              </a:gs>
              <a:gs pos="100000">
                <a:schemeClr val="accent3"/>
              </a:gs>
            </a:gsLst>
            <a:lin ang="16200000" scaled="0"/>
          </a:gra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200" b="1" dirty="0">
                <a:latin typeface="+mn-ea"/>
              </a:rPr>
              <a:t>Step2-</a:t>
            </a:r>
            <a:r>
              <a:rPr lang="zh-CN" altLang="en-US" sz="1200" b="1" dirty="0">
                <a:latin typeface="+mn-ea"/>
              </a:rPr>
              <a:t>申请产品开通</a:t>
            </a:r>
            <a:endParaRPr lang="zh-CN" altLang="en-US" sz="1200" b="1" dirty="0">
              <a:latin typeface="+mn-ea"/>
            </a:endParaRPr>
          </a:p>
        </p:txBody>
      </p:sp>
      <p:sp>
        <p:nvSpPr>
          <p:cNvPr id="53" name="圆角矩形 8"/>
          <p:cNvSpPr/>
          <p:nvPr/>
        </p:nvSpPr>
        <p:spPr>
          <a:xfrm>
            <a:off x="1830697" y="4811284"/>
            <a:ext cx="2012450" cy="1733127"/>
          </a:xfrm>
          <a:prstGeom prst="roundRect">
            <a:avLst/>
          </a:prstGeom>
          <a:ln>
            <a:solidFill>
              <a:srgbClr val="0392D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支付产品：</a:t>
            </a:r>
            <a:r>
              <a:rPr lang="zh-CN" altLang="en-US" sz="1100" dirty="0">
                <a:latin typeface="+mn-ea"/>
              </a:rPr>
              <a:t>微信</a:t>
            </a:r>
            <a:r>
              <a:rPr lang="en-US" altLang="zh-CN" sz="1100" dirty="0">
                <a:latin typeface="+mn-ea"/>
              </a:rPr>
              <a:t>/</a:t>
            </a:r>
            <a:r>
              <a:rPr lang="zh-CN" altLang="en-US" sz="1100" dirty="0">
                <a:latin typeface="+mn-ea"/>
              </a:rPr>
              <a:t>支付宝</a:t>
            </a:r>
            <a:r>
              <a:rPr lang="en-US" altLang="zh-CN" sz="1100" dirty="0">
                <a:latin typeface="+mn-ea"/>
              </a:rPr>
              <a:t>/</a:t>
            </a:r>
            <a:r>
              <a:rPr lang="zh-CN" altLang="en-US" sz="1100" dirty="0">
                <a:latin typeface="+mn-ea"/>
              </a:rPr>
              <a:t>银联</a:t>
            </a:r>
            <a:r>
              <a:rPr lang="en-US" altLang="zh-CN" sz="1100" dirty="0">
                <a:latin typeface="+mn-ea"/>
              </a:rPr>
              <a:t>/POS</a:t>
            </a:r>
            <a:r>
              <a:rPr lang="zh-CN" altLang="en-US" sz="1100" dirty="0">
                <a:latin typeface="+mn-ea"/>
              </a:rPr>
              <a:t>。。。</a:t>
            </a:r>
            <a:endParaRPr lang="zh-CN" altLang="en-US" sz="1100" dirty="0">
              <a:latin typeface="+mn-ea"/>
            </a:endParaRPr>
          </a:p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支付非标：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+mn-ea"/>
              </a:rPr>
              <a:t>（</a:t>
            </a:r>
            <a:r>
              <a:rPr lang="en-US" altLang="zh-CN" sz="1000" dirty="0">
                <a:latin typeface="+mn-ea"/>
              </a:rPr>
              <a:t>1</a:t>
            </a:r>
            <a:r>
              <a:rPr lang="zh-CN" altLang="en-US" sz="1000" dirty="0">
                <a:latin typeface="+mn-ea"/>
              </a:rPr>
              <a:t>）</a:t>
            </a:r>
            <a:r>
              <a:rPr lang="zh-CN" altLang="zh-CN" sz="1000" dirty="0">
                <a:latin typeface="+mn-ea"/>
              </a:rPr>
              <a:t>手续费月结</a:t>
            </a:r>
            <a:endParaRPr lang="zh-CN" altLang="en-US" sz="10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+mn-ea"/>
              </a:rPr>
              <a:t>（</a:t>
            </a:r>
            <a:r>
              <a:rPr lang="en-US" altLang="zh-CN" sz="1000" dirty="0">
                <a:latin typeface="+mn-ea"/>
              </a:rPr>
              <a:t>2</a:t>
            </a:r>
            <a:r>
              <a:rPr lang="zh-CN" altLang="en-US" sz="1000" dirty="0">
                <a:latin typeface="+mn-ea"/>
              </a:rPr>
              <a:t>）</a:t>
            </a:r>
            <a:r>
              <a:rPr lang="zh-CN" altLang="zh-CN" sz="1000" dirty="0">
                <a:latin typeface="+mn-ea"/>
              </a:rPr>
              <a:t>非标费率</a:t>
            </a:r>
            <a:endParaRPr lang="zh-CN" altLang="en-US" sz="10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+mn-ea"/>
              </a:rPr>
              <a:t>（</a:t>
            </a:r>
            <a:r>
              <a:rPr lang="en-US" altLang="zh-CN" sz="1000" dirty="0">
                <a:latin typeface="+mn-ea"/>
              </a:rPr>
              <a:t>3</a:t>
            </a:r>
            <a:r>
              <a:rPr lang="zh-CN" altLang="en-US" sz="1000" dirty="0">
                <a:latin typeface="+mn-ea"/>
              </a:rPr>
              <a:t>）线上</a:t>
            </a:r>
            <a:r>
              <a:rPr lang="zh-CN" altLang="zh-CN" sz="1000" dirty="0">
                <a:latin typeface="+mn-ea"/>
              </a:rPr>
              <a:t>限额解除</a:t>
            </a:r>
            <a:endParaRPr lang="zh-CN" altLang="en-US" sz="10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+mn-ea"/>
              </a:rPr>
              <a:t>（</a:t>
            </a:r>
            <a:r>
              <a:rPr lang="en-US" altLang="zh-CN" sz="1000" dirty="0">
                <a:latin typeface="+mn-ea"/>
              </a:rPr>
              <a:t>4</a:t>
            </a:r>
            <a:r>
              <a:rPr lang="zh-CN" altLang="en-US" sz="1000" dirty="0">
                <a:latin typeface="+mn-ea"/>
              </a:rPr>
              <a:t>）非标结算</a:t>
            </a:r>
            <a:endParaRPr lang="zh-CN" altLang="en-US" sz="1000" dirty="0">
              <a:latin typeface="+mn-ea"/>
            </a:endParaRPr>
          </a:p>
        </p:txBody>
      </p:sp>
      <p:sp>
        <p:nvSpPr>
          <p:cNvPr id="54" name="圆角矩形 12"/>
          <p:cNvSpPr/>
          <p:nvPr/>
        </p:nvSpPr>
        <p:spPr>
          <a:xfrm>
            <a:off x="4982022" y="2047225"/>
            <a:ext cx="1562100" cy="411480"/>
          </a:xfrm>
          <a:prstGeom prst="roundRect">
            <a:avLst/>
          </a:prstGeom>
          <a:solidFill>
            <a:srgbClr val="3380FE"/>
          </a:solidFill>
          <a:ln>
            <a:solidFill>
              <a:srgbClr val="3380F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latin typeface="+mn-ea"/>
              </a:rPr>
              <a:t>STEP3-</a:t>
            </a:r>
            <a:r>
              <a:rPr lang="zh-CN" altLang="en-US" sz="1200" b="1" dirty="0">
                <a:latin typeface="+mn-ea"/>
              </a:rPr>
              <a:t>准入审批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55" name="圆角矩形 13"/>
          <p:cNvSpPr/>
          <p:nvPr/>
        </p:nvSpPr>
        <p:spPr>
          <a:xfrm>
            <a:off x="4742580" y="3358556"/>
            <a:ext cx="2077629" cy="1838549"/>
          </a:xfrm>
          <a:prstGeom prst="roundRect">
            <a:avLst/>
          </a:prstGeom>
          <a:ln>
            <a:solidFill>
              <a:srgbClr val="3380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支付非标审批</a:t>
            </a:r>
            <a:endParaRPr lang="zh-CN" altLang="en-US" sz="1200" dirty="0">
              <a:latin typeface="+mn-ea"/>
            </a:endParaRPr>
          </a:p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业务非标审批</a:t>
            </a:r>
            <a:endParaRPr lang="zh-CN" altLang="en-US" sz="1200" dirty="0">
              <a:latin typeface="+mn-ea"/>
            </a:endParaRPr>
          </a:p>
          <a:p>
            <a:pPr marL="57150" lvl="0" indent="0" defTabSz="4889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sz="1000" dirty="0">
                <a:latin typeface="+mn-ea"/>
              </a:rPr>
              <a:t>(1)</a:t>
            </a:r>
            <a:r>
              <a:rPr lang="zh-CN" altLang="en-US" sz="1000" dirty="0">
                <a:latin typeface="+mn-ea"/>
              </a:rPr>
              <a:t>资金归集</a:t>
            </a:r>
            <a:endParaRPr lang="zh-CN" altLang="en-US" sz="1100" dirty="0">
              <a:latin typeface="+mn-ea"/>
            </a:endParaRPr>
          </a:p>
          <a:p>
            <a:pPr marL="57150" lvl="0" indent="0" defTabSz="4889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sz="1000" dirty="0">
                <a:latin typeface="+mn-ea"/>
              </a:rPr>
              <a:t>(2)</a:t>
            </a:r>
            <a:r>
              <a:rPr lang="zh-CN" altLang="en-US" sz="1000" dirty="0">
                <a:latin typeface="+mn-ea"/>
              </a:rPr>
              <a:t>同主体报白名单</a:t>
            </a:r>
            <a:endParaRPr lang="zh-CN" altLang="en-US" sz="1000" dirty="0">
              <a:latin typeface="+mn-ea"/>
            </a:endParaRPr>
          </a:p>
          <a:p>
            <a:pPr marL="57150" lvl="0" indent="0" defTabSz="4889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sz="1000" dirty="0">
                <a:latin typeface="+mn-ea"/>
              </a:rPr>
              <a:t>(3)</a:t>
            </a:r>
            <a:r>
              <a:rPr lang="zh-CN" altLang="en-US" sz="1000" dirty="0">
                <a:latin typeface="+mn-ea"/>
              </a:rPr>
              <a:t>微信支付参数共享</a:t>
            </a:r>
            <a:endParaRPr lang="zh-CN" altLang="en-US" sz="1000" dirty="0">
              <a:latin typeface="+mn-ea"/>
            </a:endParaRPr>
          </a:p>
          <a:p>
            <a:pPr marL="57150" lvl="0" indent="0" defTabSz="4889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sz="1000" dirty="0">
                <a:latin typeface="+mn-ea"/>
              </a:rPr>
              <a:t>(4)</a:t>
            </a:r>
            <a:r>
              <a:rPr lang="zh-CN" altLang="en-US" sz="1000" dirty="0">
                <a:latin typeface="+mn-ea"/>
              </a:rPr>
              <a:t>开通小程序收银台</a:t>
            </a:r>
            <a:endParaRPr lang="zh-CN" altLang="en-US" sz="1000" dirty="0">
              <a:latin typeface="+mn-ea"/>
            </a:endParaRPr>
          </a:p>
        </p:txBody>
      </p:sp>
      <p:sp>
        <p:nvSpPr>
          <p:cNvPr id="58" name="圆角矩形 16"/>
          <p:cNvSpPr/>
          <p:nvPr/>
        </p:nvSpPr>
        <p:spPr>
          <a:xfrm>
            <a:off x="7980739" y="2047225"/>
            <a:ext cx="1562100" cy="411480"/>
          </a:xfrm>
          <a:prstGeom prst="roundRect">
            <a:avLst/>
          </a:prstGeom>
          <a:solidFill>
            <a:srgbClr val="0962AD"/>
          </a:solidFill>
          <a:ln>
            <a:solidFill>
              <a:srgbClr val="0962A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err="1">
                <a:latin typeface="+mn-ea"/>
              </a:rPr>
              <a:t>STEP4</a:t>
            </a:r>
            <a:r>
              <a:rPr lang="en-US" altLang="zh-CN" sz="1200" b="1" dirty="0">
                <a:latin typeface="+mn-ea"/>
              </a:rPr>
              <a:t>-</a:t>
            </a:r>
            <a:r>
              <a:rPr lang="zh-CN" altLang="en-US" sz="1200" b="1" dirty="0">
                <a:latin typeface="+mn-ea"/>
              </a:rPr>
              <a:t>业务配置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59" name="圆角矩形 17"/>
          <p:cNvSpPr/>
          <p:nvPr/>
        </p:nvSpPr>
        <p:spPr>
          <a:xfrm>
            <a:off x="7848364" y="3404604"/>
            <a:ext cx="1910443" cy="1852077"/>
          </a:xfrm>
          <a:prstGeom prst="roundRect">
            <a:avLst/>
          </a:prstGeom>
          <a:ln>
            <a:solidFill>
              <a:srgbClr val="0962A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按审批通过项系统自动执行配置</a:t>
            </a:r>
            <a:endParaRPr lang="en-US" altLang="zh-CN" sz="1200" dirty="0">
              <a:latin typeface="+mn-ea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endParaRPr lang="zh-CN" altLang="en-US" sz="1200" dirty="0">
              <a:latin typeface="+mn-ea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查询返回配置结果，并提供业务支撑系统展示。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60" name="文本占位符 6"/>
          <p:cNvSpPr txBox="1"/>
          <p:nvPr/>
        </p:nvSpPr>
        <p:spPr>
          <a:xfrm>
            <a:off x="1750608" y="1466804"/>
            <a:ext cx="2252718" cy="5125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0392D8"/>
                </a:solidFill>
                <a:latin typeface="+mn-ea"/>
              </a:rPr>
              <a:t>分公司录入</a:t>
            </a:r>
            <a:r>
              <a:rPr lang="en-US" altLang="zh-CN" sz="1200" b="1" dirty="0">
                <a:solidFill>
                  <a:srgbClr val="0392D8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200" b="1" dirty="0">
                <a:solidFill>
                  <a:srgbClr val="0392D8"/>
                </a:solidFill>
                <a:latin typeface="+mn-ea"/>
              </a:rPr>
              <a:t>分公司审批</a:t>
            </a:r>
            <a:endParaRPr lang="en-US" altLang="en-US" sz="1200" b="1" dirty="0">
              <a:solidFill>
                <a:srgbClr val="0392D8"/>
              </a:solidFill>
              <a:latin typeface="+mn-ea"/>
            </a:endParaRPr>
          </a:p>
        </p:txBody>
      </p:sp>
      <p:sp>
        <p:nvSpPr>
          <p:cNvPr id="61" name="文本占位符 6"/>
          <p:cNvSpPr txBox="1"/>
          <p:nvPr/>
        </p:nvSpPr>
        <p:spPr>
          <a:xfrm>
            <a:off x="4635344" y="1433052"/>
            <a:ext cx="2252718" cy="5125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3380FE"/>
                </a:solidFill>
                <a:latin typeface="+mn-ea"/>
              </a:rPr>
              <a:t>分公司</a:t>
            </a:r>
            <a:r>
              <a:rPr lang="en-US" altLang="zh-CN" sz="1200" b="1" dirty="0">
                <a:solidFill>
                  <a:srgbClr val="3380FE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200" b="1" dirty="0">
                <a:solidFill>
                  <a:srgbClr val="3380FE"/>
                </a:solidFill>
                <a:latin typeface="+mn-ea"/>
                <a:sym typeface="Wingdings" panose="05000000000000000000" pitchFamily="2" charset="2"/>
              </a:rPr>
              <a:t>事业部</a:t>
            </a:r>
            <a:r>
              <a:rPr lang="en-US" altLang="zh-CN" sz="1200" b="1" dirty="0">
                <a:solidFill>
                  <a:srgbClr val="3380FE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200" b="1" dirty="0">
                <a:solidFill>
                  <a:srgbClr val="3380FE"/>
                </a:solidFill>
                <a:latin typeface="+mn-ea"/>
                <a:sym typeface="Wingdings" panose="05000000000000000000" pitchFamily="2" charset="2"/>
              </a:rPr>
              <a:t>运营中心</a:t>
            </a:r>
            <a:endParaRPr lang="en-US" altLang="zh-CN" sz="1200" b="1" dirty="0">
              <a:solidFill>
                <a:srgbClr val="3380FE"/>
              </a:solidFill>
              <a:latin typeface="+mn-ea"/>
            </a:endParaRPr>
          </a:p>
        </p:txBody>
      </p:sp>
      <p:sp>
        <p:nvSpPr>
          <p:cNvPr id="62" name="文本占位符 6"/>
          <p:cNvSpPr txBox="1"/>
          <p:nvPr/>
        </p:nvSpPr>
        <p:spPr>
          <a:xfrm>
            <a:off x="8301562" y="1490305"/>
            <a:ext cx="1126359" cy="3407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0962AD"/>
                </a:solidFill>
                <a:latin typeface="+mn-ea"/>
                <a:sym typeface="Wingdings" panose="05000000000000000000" pitchFamily="2" charset="2"/>
              </a:rPr>
              <a:t>运营中心</a:t>
            </a:r>
            <a:endParaRPr lang="en-US" altLang="zh-CN" sz="1200" b="1" dirty="0">
              <a:solidFill>
                <a:srgbClr val="0962AD"/>
              </a:solidFill>
              <a:latin typeface="+mn-ea"/>
            </a:endParaRPr>
          </a:p>
        </p:txBody>
      </p:sp>
      <p:sp>
        <p:nvSpPr>
          <p:cNvPr id="63" name="圆角矩形 4"/>
          <p:cNvSpPr/>
          <p:nvPr/>
        </p:nvSpPr>
        <p:spPr>
          <a:xfrm>
            <a:off x="1502840" y="1898907"/>
            <a:ext cx="2606064" cy="4883826"/>
          </a:xfrm>
          <a:prstGeom prst="roundRect">
            <a:avLst/>
          </a:prstGeom>
          <a:noFill/>
          <a:ln w="19050"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圆角矩形 24"/>
          <p:cNvSpPr/>
          <p:nvPr/>
        </p:nvSpPr>
        <p:spPr>
          <a:xfrm>
            <a:off x="4496990" y="1893132"/>
            <a:ext cx="2576082" cy="4883826"/>
          </a:xfrm>
          <a:prstGeom prst="roundRect">
            <a:avLst/>
          </a:prstGeom>
          <a:noFill/>
          <a:ln w="19050"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圆角矩形 25"/>
          <p:cNvSpPr/>
          <p:nvPr/>
        </p:nvSpPr>
        <p:spPr>
          <a:xfrm>
            <a:off x="7461158" y="1893132"/>
            <a:ext cx="2576082" cy="4883826"/>
          </a:xfrm>
          <a:prstGeom prst="roundRect">
            <a:avLst/>
          </a:prstGeom>
          <a:noFill/>
          <a:ln w="19050"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7" name="圆角矩形 5"/>
          <p:cNvSpPr/>
          <p:nvPr/>
        </p:nvSpPr>
        <p:spPr>
          <a:xfrm>
            <a:off x="1856817" y="1151139"/>
            <a:ext cx="1692111" cy="312777"/>
          </a:xfrm>
          <a:prstGeom prst="roundRect">
            <a:avLst/>
          </a:prstGeom>
          <a:solidFill>
            <a:srgbClr val="0392D8"/>
          </a:soli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统一运营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28" name="圆角矩形 26"/>
          <p:cNvSpPr/>
          <p:nvPr/>
        </p:nvSpPr>
        <p:spPr>
          <a:xfrm>
            <a:off x="4938975" y="1130324"/>
            <a:ext cx="1692111" cy="312777"/>
          </a:xfrm>
          <a:prstGeom prst="roundRect">
            <a:avLst/>
          </a:prstGeom>
          <a:solidFill>
            <a:srgbClr val="3380FE"/>
          </a:solidFill>
          <a:ln>
            <a:solidFill>
              <a:srgbClr val="3380F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业务支撑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29" name="圆角矩形 27"/>
          <p:cNvSpPr/>
          <p:nvPr/>
        </p:nvSpPr>
        <p:spPr>
          <a:xfrm>
            <a:off x="7848364" y="1130323"/>
            <a:ext cx="1692111" cy="312777"/>
          </a:xfrm>
          <a:prstGeom prst="roundRect">
            <a:avLst/>
          </a:prstGeom>
          <a:solidFill>
            <a:srgbClr val="0962AD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统一运营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30" name="右箭头 6"/>
          <p:cNvSpPr/>
          <p:nvPr/>
        </p:nvSpPr>
        <p:spPr>
          <a:xfrm>
            <a:off x="3708948" y="1200150"/>
            <a:ext cx="776305" cy="179881"/>
          </a:xfrm>
          <a:prstGeom prst="rightArrow">
            <a:avLst/>
          </a:prstGeom>
          <a:solidFill>
            <a:srgbClr val="70A6FE"/>
          </a:solidFill>
          <a:ln>
            <a:solidFill>
              <a:srgbClr val="70A6F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48" name="右箭头 6"/>
          <p:cNvSpPr/>
          <p:nvPr/>
        </p:nvSpPr>
        <p:spPr>
          <a:xfrm>
            <a:off x="6837363" y="1201154"/>
            <a:ext cx="776305" cy="179881"/>
          </a:xfrm>
          <a:prstGeom prst="rightArrow">
            <a:avLst/>
          </a:prstGeom>
          <a:solidFill>
            <a:srgbClr val="70A6FE"/>
          </a:solidFill>
          <a:ln>
            <a:solidFill>
              <a:srgbClr val="70A6F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标题 1"/>
          <p:cNvSpPr txBox="1"/>
          <p:nvPr/>
        </p:nvSpPr>
        <p:spPr>
          <a:xfrm>
            <a:off x="597239" y="375997"/>
            <a:ext cx="6107722" cy="5125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产品开通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开通流程（不含非标功能）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圆角矩形 1"/>
          <p:cNvSpPr/>
          <p:nvPr/>
        </p:nvSpPr>
        <p:spPr>
          <a:xfrm>
            <a:off x="1985376" y="2023382"/>
            <a:ext cx="1562100" cy="411480"/>
          </a:xfrm>
          <a:prstGeom prst="roundRect">
            <a:avLst/>
          </a:prstGeom>
          <a:gradFill>
            <a:gsLst>
              <a:gs pos="0">
                <a:srgbClr val="0962AD"/>
              </a:gs>
              <a:gs pos="100000">
                <a:schemeClr val="accent3"/>
              </a:gs>
            </a:gsLst>
            <a:lin ang="16200000" scaled="0"/>
          </a:gra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200" b="1" dirty="0">
                <a:latin typeface="+mn-ea"/>
              </a:rPr>
              <a:t>Step1-</a:t>
            </a:r>
            <a:r>
              <a:rPr lang="zh-CN" altLang="en-US" sz="1200" b="1" dirty="0">
                <a:latin typeface="+mn-ea"/>
              </a:rPr>
              <a:t>客户注册</a:t>
            </a:r>
            <a:endParaRPr lang="en-US" altLang="zh-CN" sz="1200" b="1" dirty="0">
              <a:latin typeface="+mn-ea"/>
            </a:endParaRPr>
          </a:p>
        </p:txBody>
      </p:sp>
      <p:sp>
        <p:nvSpPr>
          <p:cNvPr id="51" name="圆角矩形 3"/>
          <p:cNvSpPr/>
          <p:nvPr/>
        </p:nvSpPr>
        <p:spPr>
          <a:xfrm>
            <a:off x="1830698" y="2524166"/>
            <a:ext cx="2012450" cy="1668780"/>
          </a:xfrm>
          <a:prstGeom prst="roundRect">
            <a:avLst/>
          </a:prstGeom>
          <a:ln>
            <a:solidFill>
              <a:srgbClr val="0391D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1.</a:t>
            </a:r>
            <a:r>
              <a:rPr lang="zh-CN" altLang="en-US" sz="1200" dirty="0">
                <a:latin typeface="+mn-ea"/>
              </a:rPr>
              <a:t>基本信息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2.</a:t>
            </a:r>
            <a:r>
              <a:rPr lang="zh-CN" altLang="en-US" sz="1200" dirty="0">
                <a:latin typeface="+mn-ea"/>
              </a:rPr>
              <a:t>经营信息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3.</a:t>
            </a:r>
            <a:r>
              <a:rPr lang="zh-CN" altLang="en-US" sz="1200" dirty="0">
                <a:latin typeface="+mn-ea"/>
              </a:rPr>
              <a:t>合作信息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4.</a:t>
            </a:r>
            <a:r>
              <a:rPr lang="zh-CN" altLang="en-US" sz="1200" dirty="0">
                <a:latin typeface="+mn-ea"/>
              </a:rPr>
              <a:t>结算信息</a:t>
            </a:r>
            <a:endParaRPr lang="zh-CN" altLang="en-US" sz="1200" dirty="0">
              <a:latin typeface="+mn-ea"/>
            </a:endParaRPr>
          </a:p>
        </p:txBody>
      </p:sp>
      <p:sp>
        <p:nvSpPr>
          <p:cNvPr id="52" name="圆角矩形 7"/>
          <p:cNvSpPr/>
          <p:nvPr/>
        </p:nvSpPr>
        <p:spPr>
          <a:xfrm>
            <a:off x="1985376" y="4296375"/>
            <a:ext cx="1653540" cy="411480"/>
          </a:xfrm>
          <a:prstGeom prst="roundRect">
            <a:avLst/>
          </a:prstGeom>
          <a:gradFill>
            <a:gsLst>
              <a:gs pos="0">
                <a:srgbClr val="0962AD"/>
              </a:gs>
              <a:gs pos="100000">
                <a:schemeClr val="accent3"/>
              </a:gs>
            </a:gsLst>
            <a:lin ang="16200000" scaled="0"/>
          </a:gra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200" b="1" dirty="0">
                <a:latin typeface="+mn-ea"/>
              </a:rPr>
              <a:t>Step2-</a:t>
            </a:r>
            <a:r>
              <a:rPr lang="zh-CN" altLang="en-US" sz="1200" b="1" dirty="0">
                <a:latin typeface="+mn-ea"/>
              </a:rPr>
              <a:t>申请产品开通</a:t>
            </a:r>
            <a:endParaRPr lang="zh-CN" altLang="en-US" sz="1200" b="1" dirty="0">
              <a:latin typeface="+mn-ea"/>
            </a:endParaRPr>
          </a:p>
        </p:txBody>
      </p:sp>
      <p:sp>
        <p:nvSpPr>
          <p:cNvPr id="53" name="圆角矩形 8"/>
          <p:cNvSpPr/>
          <p:nvPr/>
        </p:nvSpPr>
        <p:spPr>
          <a:xfrm>
            <a:off x="1830697" y="4811284"/>
            <a:ext cx="2012450" cy="1733127"/>
          </a:xfrm>
          <a:prstGeom prst="roundRect">
            <a:avLst/>
          </a:prstGeom>
          <a:ln>
            <a:solidFill>
              <a:srgbClr val="0392D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支付产品：</a:t>
            </a:r>
            <a:r>
              <a:rPr lang="zh-CN" altLang="en-US" sz="1100" dirty="0">
                <a:latin typeface="+mn-ea"/>
              </a:rPr>
              <a:t>微信</a:t>
            </a:r>
            <a:r>
              <a:rPr lang="en-US" altLang="zh-CN" sz="1100" dirty="0">
                <a:latin typeface="+mn-ea"/>
              </a:rPr>
              <a:t>/</a:t>
            </a:r>
            <a:r>
              <a:rPr lang="zh-CN" altLang="en-US" sz="1100" dirty="0">
                <a:latin typeface="+mn-ea"/>
              </a:rPr>
              <a:t>支付宝</a:t>
            </a:r>
            <a:r>
              <a:rPr lang="en-US" altLang="zh-CN" sz="1100" dirty="0">
                <a:latin typeface="+mn-ea"/>
              </a:rPr>
              <a:t>/</a:t>
            </a:r>
            <a:r>
              <a:rPr lang="zh-CN" altLang="en-US" sz="1100" dirty="0">
                <a:latin typeface="+mn-ea"/>
              </a:rPr>
              <a:t>银联</a:t>
            </a:r>
            <a:r>
              <a:rPr lang="en-US" altLang="zh-CN" sz="1100" dirty="0">
                <a:latin typeface="+mn-ea"/>
              </a:rPr>
              <a:t>/POS</a:t>
            </a:r>
            <a:r>
              <a:rPr lang="zh-CN" altLang="en-US" sz="1100" dirty="0">
                <a:latin typeface="+mn-ea"/>
              </a:rPr>
              <a:t>。。。</a:t>
            </a:r>
            <a:endParaRPr lang="zh-CN" altLang="en-US" sz="1000" dirty="0">
              <a:latin typeface="+mn-ea"/>
            </a:endParaRPr>
          </a:p>
        </p:txBody>
      </p:sp>
      <p:sp>
        <p:nvSpPr>
          <p:cNvPr id="58" name="圆角矩形 16"/>
          <p:cNvSpPr/>
          <p:nvPr/>
        </p:nvSpPr>
        <p:spPr>
          <a:xfrm>
            <a:off x="7980739" y="2047225"/>
            <a:ext cx="1562100" cy="411480"/>
          </a:xfrm>
          <a:prstGeom prst="roundRect">
            <a:avLst/>
          </a:prstGeom>
          <a:solidFill>
            <a:srgbClr val="0962AD"/>
          </a:solidFill>
          <a:ln>
            <a:solidFill>
              <a:srgbClr val="0962A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err="1">
                <a:latin typeface="+mn-ea"/>
              </a:rPr>
              <a:t>STEP3</a:t>
            </a:r>
            <a:r>
              <a:rPr lang="en-US" altLang="zh-CN" sz="1200" b="1" dirty="0">
                <a:latin typeface="+mn-ea"/>
              </a:rPr>
              <a:t>-</a:t>
            </a:r>
            <a:r>
              <a:rPr lang="zh-CN" altLang="en-US" sz="1200" b="1" dirty="0">
                <a:latin typeface="+mn-ea"/>
              </a:rPr>
              <a:t>业务配置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59" name="圆角矩形 17"/>
          <p:cNvSpPr/>
          <p:nvPr/>
        </p:nvSpPr>
        <p:spPr>
          <a:xfrm>
            <a:off x="7848364" y="3404604"/>
            <a:ext cx="1910443" cy="1852077"/>
          </a:xfrm>
          <a:prstGeom prst="roundRect">
            <a:avLst/>
          </a:prstGeom>
          <a:ln>
            <a:solidFill>
              <a:srgbClr val="0962A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系统自动执行配置</a:t>
            </a:r>
            <a:endParaRPr lang="en-US" altLang="zh-CN" sz="1200" dirty="0">
              <a:latin typeface="+mn-ea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endParaRPr lang="zh-CN" altLang="en-US" sz="1200" dirty="0">
              <a:latin typeface="+mn-ea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查询返回配置结果，并提供业务支撑系统展示。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60" name="文本占位符 6"/>
          <p:cNvSpPr txBox="1"/>
          <p:nvPr/>
        </p:nvSpPr>
        <p:spPr>
          <a:xfrm>
            <a:off x="1750608" y="1466804"/>
            <a:ext cx="2252718" cy="5125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0392D8"/>
                </a:solidFill>
                <a:latin typeface="+mn-ea"/>
              </a:rPr>
              <a:t>分公司录入</a:t>
            </a:r>
            <a:r>
              <a:rPr lang="en-US" altLang="zh-CN" sz="1200" b="1" dirty="0">
                <a:solidFill>
                  <a:srgbClr val="0392D8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200" b="1" dirty="0">
                <a:solidFill>
                  <a:srgbClr val="0392D8"/>
                </a:solidFill>
                <a:latin typeface="+mn-ea"/>
              </a:rPr>
              <a:t>分公司审批</a:t>
            </a:r>
            <a:endParaRPr lang="en-US" altLang="en-US" sz="1200" b="1" dirty="0">
              <a:solidFill>
                <a:srgbClr val="0392D8"/>
              </a:solidFill>
              <a:latin typeface="+mn-ea"/>
            </a:endParaRPr>
          </a:p>
        </p:txBody>
      </p:sp>
      <p:sp>
        <p:nvSpPr>
          <p:cNvPr id="62" name="文本占位符 6"/>
          <p:cNvSpPr txBox="1"/>
          <p:nvPr/>
        </p:nvSpPr>
        <p:spPr>
          <a:xfrm>
            <a:off x="8301562" y="1490305"/>
            <a:ext cx="1126359" cy="3407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0962AD"/>
                </a:solidFill>
                <a:latin typeface="+mn-ea"/>
                <a:sym typeface="Wingdings" panose="05000000000000000000" pitchFamily="2" charset="2"/>
              </a:rPr>
              <a:t>系统执行配置</a:t>
            </a:r>
            <a:endParaRPr lang="en-US" altLang="zh-CN" sz="1200" b="1" dirty="0">
              <a:solidFill>
                <a:srgbClr val="0962AD"/>
              </a:solidFill>
              <a:latin typeface="+mn-ea"/>
            </a:endParaRPr>
          </a:p>
        </p:txBody>
      </p:sp>
      <p:sp>
        <p:nvSpPr>
          <p:cNvPr id="63" name="圆角矩形 4"/>
          <p:cNvSpPr/>
          <p:nvPr/>
        </p:nvSpPr>
        <p:spPr>
          <a:xfrm>
            <a:off x="1502840" y="1898907"/>
            <a:ext cx="2606064" cy="4883826"/>
          </a:xfrm>
          <a:prstGeom prst="roundRect">
            <a:avLst/>
          </a:prstGeom>
          <a:noFill/>
          <a:ln w="19050"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圆角矩形 25"/>
          <p:cNvSpPr/>
          <p:nvPr/>
        </p:nvSpPr>
        <p:spPr>
          <a:xfrm>
            <a:off x="7461158" y="1893132"/>
            <a:ext cx="2576082" cy="4883826"/>
          </a:xfrm>
          <a:prstGeom prst="roundRect">
            <a:avLst/>
          </a:prstGeom>
          <a:noFill/>
          <a:ln w="19050"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7" name="圆角矩形 5"/>
          <p:cNvSpPr/>
          <p:nvPr/>
        </p:nvSpPr>
        <p:spPr>
          <a:xfrm>
            <a:off x="1856817" y="1151139"/>
            <a:ext cx="1692111" cy="312777"/>
          </a:xfrm>
          <a:prstGeom prst="roundRect">
            <a:avLst/>
          </a:prstGeom>
          <a:solidFill>
            <a:srgbClr val="0392D8"/>
          </a:soli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统一运营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29" name="圆角矩形 27"/>
          <p:cNvSpPr/>
          <p:nvPr/>
        </p:nvSpPr>
        <p:spPr>
          <a:xfrm>
            <a:off x="7848364" y="1130323"/>
            <a:ext cx="1692111" cy="312777"/>
          </a:xfrm>
          <a:prstGeom prst="roundRect">
            <a:avLst/>
          </a:prstGeom>
          <a:solidFill>
            <a:srgbClr val="0962AD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统一运营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30" name="右箭头 6"/>
          <p:cNvSpPr/>
          <p:nvPr/>
        </p:nvSpPr>
        <p:spPr>
          <a:xfrm>
            <a:off x="5296859" y="1196716"/>
            <a:ext cx="776305" cy="179881"/>
          </a:xfrm>
          <a:prstGeom prst="rightArrow">
            <a:avLst/>
          </a:prstGeom>
          <a:solidFill>
            <a:srgbClr val="70A6FE"/>
          </a:solidFill>
          <a:ln>
            <a:solidFill>
              <a:srgbClr val="70A6F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" name="图片 5" descr="upload_post_object_v2_28163555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1173" y="3518070"/>
            <a:ext cx="2232694" cy="15715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 txBox="1"/>
          <p:nvPr/>
        </p:nvSpPr>
        <p:spPr>
          <a:xfrm>
            <a:off x="597239" y="402831"/>
            <a:ext cx="3746161" cy="5151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产品开通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统一运营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7242" y="1337118"/>
            <a:ext cx="6037687" cy="3815381"/>
          </a:xfrm>
          <a:prstGeom prst="rect">
            <a:avLst/>
          </a:prstGeom>
          <a:ln w="12700">
            <a:solidFill>
              <a:srgbClr val="2F5597"/>
            </a:solidFill>
          </a:ln>
        </p:spPr>
      </p:pic>
      <p:sp>
        <p:nvSpPr>
          <p:cNvPr id="7" name="Subtitle 2"/>
          <p:cNvSpPr txBox="1"/>
          <p:nvPr/>
        </p:nvSpPr>
        <p:spPr>
          <a:xfrm>
            <a:off x="7111954" y="1799110"/>
            <a:ext cx="4484419" cy="33091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统一客户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客户管理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客户信息管理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客户信息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“服务管理”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“云商通二代产品开通”；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应用信息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创建应用（应用名称不可修改，需谨慎填写）；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应用类型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：根据客户实际使用场景选择并输入名称（业务支撑运营审核批，务必认真填写真实信息）；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账户产品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：选择“综合支付产品”；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支付产品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：支持开通“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支付”、“网上收银”、“当面付”；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注：也可开通“收款”产品，不建议；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注意：不支持开通“付款”产品，因聚合支付产品不支持“通联管理”，无法开通收妥抵用，故不支持使用收付通付款产品；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9"/>
          <p:cNvSpPr txBox="1"/>
          <p:nvPr/>
        </p:nvSpPr>
        <p:spPr>
          <a:xfrm>
            <a:off x="7456217" y="1337118"/>
            <a:ext cx="3647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380FE"/>
                </a:solidFill>
                <a:latin typeface="+mn-ea"/>
              </a:rPr>
              <a:t>统一运营产品开通填写说明</a:t>
            </a:r>
            <a:endParaRPr lang="en-US" b="1" dirty="0">
              <a:solidFill>
                <a:srgbClr val="3380FE"/>
              </a:solidFill>
              <a:latin typeface="+mn-ea"/>
            </a:endParaRPr>
          </a:p>
        </p:txBody>
      </p:sp>
      <p:sp>
        <p:nvSpPr>
          <p:cNvPr id="11" name="íşľîḓè"/>
          <p:cNvSpPr/>
          <p:nvPr/>
        </p:nvSpPr>
        <p:spPr>
          <a:xfrm>
            <a:off x="7111954" y="1337118"/>
            <a:ext cx="360000" cy="360000"/>
          </a:xfrm>
          <a:prstGeom prst="ellipse">
            <a:avLst/>
          </a:prstGeom>
          <a:solidFill>
            <a:srgbClr val="3380F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íṥḻïḍè"/>
          <p:cNvSpPr/>
          <p:nvPr/>
        </p:nvSpPr>
        <p:spPr bwMode="auto">
          <a:xfrm>
            <a:off x="7117601" y="1389763"/>
            <a:ext cx="360000" cy="360000"/>
          </a:xfrm>
          <a:custGeom>
            <a:avLst/>
            <a:gdLst>
              <a:gd name="connsiteX0" fmla="*/ 229425 w 525763"/>
              <a:gd name="connsiteY0" fmla="*/ 468872 h 584913"/>
              <a:gd name="connsiteX1" fmla="*/ 248795 w 525763"/>
              <a:gd name="connsiteY1" fmla="*/ 493487 h 584913"/>
              <a:gd name="connsiteX2" fmla="*/ 252316 w 525763"/>
              <a:gd name="connsiteY2" fmla="*/ 497003 h 584913"/>
              <a:gd name="connsiteX3" fmla="*/ 156057 w 525763"/>
              <a:gd name="connsiteY3" fmla="*/ 505794 h 584913"/>
              <a:gd name="connsiteX4" fmla="*/ 262882 w 525763"/>
              <a:gd name="connsiteY4" fmla="*/ 514585 h 584913"/>
              <a:gd name="connsiteX5" fmla="*/ 369706 w 525763"/>
              <a:gd name="connsiteY5" fmla="*/ 505794 h 584913"/>
              <a:gd name="connsiteX6" fmla="*/ 273447 w 525763"/>
              <a:gd name="connsiteY6" fmla="*/ 497003 h 584913"/>
              <a:gd name="connsiteX7" fmla="*/ 276968 w 525763"/>
              <a:gd name="connsiteY7" fmla="*/ 493487 h 584913"/>
              <a:gd name="connsiteX8" fmla="*/ 296338 w 525763"/>
              <a:gd name="connsiteY8" fmla="*/ 468872 h 584913"/>
              <a:gd name="connsiteX9" fmla="*/ 422532 w 525763"/>
              <a:gd name="connsiteY9" fmla="*/ 505794 h 584913"/>
              <a:gd name="connsiteX10" fmla="*/ 262882 w 525763"/>
              <a:gd name="connsiteY10" fmla="*/ 542716 h 584913"/>
              <a:gd name="connsiteX11" fmla="*/ 103231 w 525763"/>
              <a:gd name="connsiteY11" fmla="*/ 505794 h 584913"/>
              <a:gd name="connsiteX12" fmla="*/ 229425 w 525763"/>
              <a:gd name="connsiteY12" fmla="*/ 468872 h 584913"/>
              <a:gd name="connsiteX13" fmla="*/ 195988 w 525763"/>
              <a:gd name="connsiteY13" fmla="*/ 430726 h 584913"/>
              <a:gd name="connsiteX14" fmla="*/ 217112 w 525763"/>
              <a:gd name="connsiteY14" fmla="*/ 458867 h 584913"/>
              <a:gd name="connsiteX15" fmla="*/ 35207 w 525763"/>
              <a:gd name="connsiteY15" fmla="*/ 507526 h 584913"/>
              <a:gd name="connsiteX16" fmla="*/ 261121 w 525763"/>
              <a:gd name="connsiteY16" fmla="*/ 558531 h 584913"/>
              <a:gd name="connsiteX17" fmla="*/ 487035 w 525763"/>
              <a:gd name="connsiteY17" fmla="*/ 507526 h 584913"/>
              <a:gd name="connsiteX18" fmla="*/ 304544 w 525763"/>
              <a:gd name="connsiteY18" fmla="*/ 458867 h 584913"/>
              <a:gd name="connsiteX19" fmla="*/ 325668 w 525763"/>
              <a:gd name="connsiteY19" fmla="*/ 430726 h 584913"/>
              <a:gd name="connsiteX20" fmla="*/ 525763 w 525763"/>
              <a:gd name="connsiteY20" fmla="*/ 505768 h 584913"/>
              <a:gd name="connsiteX21" fmla="*/ 262882 w 525763"/>
              <a:gd name="connsiteY21" fmla="*/ 584913 h 584913"/>
              <a:gd name="connsiteX22" fmla="*/ 0 w 525763"/>
              <a:gd name="connsiteY22" fmla="*/ 505768 h 584913"/>
              <a:gd name="connsiteX23" fmla="*/ 195988 w 525763"/>
              <a:gd name="connsiteY23" fmla="*/ 430726 h 584913"/>
              <a:gd name="connsiteX24" fmla="*/ 262892 w 525763"/>
              <a:gd name="connsiteY24" fmla="*/ 67982 h 584913"/>
              <a:gd name="connsiteX25" fmla="*/ 225923 w 525763"/>
              <a:gd name="connsiteY25" fmla="*/ 141824 h 584913"/>
              <a:gd name="connsiteX26" fmla="*/ 145531 w 525763"/>
              <a:gd name="connsiteY26" fmla="*/ 154131 h 584913"/>
              <a:gd name="connsiteX27" fmla="*/ 204798 w 525763"/>
              <a:gd name="connsiteY27" fmla="*/ 211564 h 584913"/>
              <a:gd name="connsiteX28" fmla="*/ 190715 w 525763"/>
              <a:gd name="connsiteY28" fmla="*/ 292439 h 584913"/>
              <a:gd name="connsiteX29" fmla="*/ 262892 w 525763"/>
              <a:gd name="connsiteY29" fmla="*/ 253760 h 584913"/>
              <a:gd name="connsiteX30" fmla="*/ 334483 w 525763"/>
              <a:gd name="connsiteY30" fmla="*/ 292439 h 584913"/>
              <a:gd name="connsiteX31" fmla="*/ 320400 w 525763"/>
              <a:gd name="connsiteY31" fmla="*/ 211564 h 584913"/>
              <a:gd name="connsiteX32" fmla="*/ 380254 w 525763"/>
              <a:gd name="connsiteY32" fmla="*/ 154131 h 584913"/>
              <a:gd name="connsiteX33" fmla="*/ 299275 w 525763"/>
              <a:gd name="connsiteY33" fmla="*/ 141824 h 584913"/>
              <a:gd name="connsiteX34" fmla="*/ 262892 w 525763"/>
              <a:gd name="connsiteY34" fmla="*/ 0 h 584913"/>
              <a:gd name="connsiteX35" fmla="*/ 436001 w 525763"/>
              <a:gd name="connsiteY35" fmla="*/ 173471 h 584913"/>
              <a:gd name="connsiteX36" fmla="*/ 262892 w 525763"/>
              <a:gd name="connsiteY36" fmla="*/ 482906 h 584913"/>
              <a:gd name="connsiteX37" fmla="*/ 89197 w 525763"/>
              <a:gd name="connsiteY37" fmla="*/ 173471 h 584913"/>
              <a:gd name="connsiteX38" fmla="*/ 262892 w 525763"/>
              <a:gd name="connsiteY38" fmla="*/ 0 h 58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5763" h="584913">
                <a:moveTo>
                  <a:pt x="229425" y="468872"/>
                </a:moveTo>
                <a:cubicBezTo>
                  <a:pt x="239990" y="482938"/>
                  <a:pt x="247034" y="491728"/>
                  <a:pt x="248795" y="493487"/>
                </a:cubicBezTo>
                <a:lnTo>
                  <a:pt x="252316" y="497003"/>
                </a:lnTo>
                <a:cubicBezTo>
                  <a:pt x="206534" y="497003"/>
                  <a:pt x="174839" y="502278"/>
                  <a:pt x="156057" y="505794"/>
                </a:cubicBezTo>
                <a:cubicBezTo>
                  <a:pt x="174839" y="511069"/>
                  <a:pt x="211817" y="514585"/>
                  <a:pt x="262882" y="514585"/>
                </a:cubicBezTo>
                <a:cubicBezTo>
                  <a:pt x="313359" y="514585"/>
                  <a:pt x="350337" y="509310"/>
                  <a:pt x="369706" y="505794"/>
                </a:cubicBezTo>
                <a:cubicBezTo>
                  <a:pt x="352098" y="502278"/>
                  <a:pt x="318642" y="497003"/>
                  <a:pt x="273447" y="497003"/>
                </a:cubicBezTo>
                <a:lnTo>
                  <a:pt x="276968" y="493487"/>
                </a:lnTo>
                <a:cubicBezTo>
                  <a:pt x="278729" y="491728"/>
                  <a:pt x="285773" y="482938"/>
                  <a:pt x="296338" y="468872"/>
                </a:cubicBezTo>
                <a:cubicBezTo>
                  <a:pt x="348576" y="470630"/>
                  <a:pt x="422532" y="477663"/>
                  <a:pt x="422532" y="505794"/>
                </a:cubicBezTo>
                <a:cubicBezTo>
                  <a:pt x="422532" y="539200"/>
                  <a:pt x="309838" y="542716"/>
                  <a:pt x="262882" y="542716"/>
                </a:cubicBezTo>
                <a:cubicBezTo>
                  <a:pt x="215339" y="542716"/>
                  <a:pt x="103231" y="539200"/>
                  <a:pt x="103231" y="505794"/>
                </a:cubicBezTo>
                <a:cubicBezTo>
                  <a:pt x="103231" y="477663"/>
                  <a:pt x="176600" y="470630"/>
                  <a:pt x="229425" y="468872"/>
                </a:cubicBezTo>
                <a:close/>
                <a:moveTo>
                  <a:pt x="195988" y="430726"/>
                </a:moveTo>
                <a:cubicBezTo>
                  <a:pt x="204789" y="441279"/>
                  <a:pt x="210070" y="450073"/>
                  <a:pt x="217112" y="458867"/>
                </a:cubicBezTo>
                <a:cubicBezTo>
                  <a:pt x="105035" y="463557"/>
                  <a:pt x="35207" y="489938"/>
                  <a:pt x="35207" y="507526"/>
                </a:cubicBezTo>
                <a:cubicBezTo>
                  <a:pt x="35207" y="528632"/>
                  <a:pt x="122639" y="558531"/>
                  <a:pt x="261121" y="558531"/>
                </a:cubicBezTo>
                <a:cubicBezTo>
                  <a:pt x="399603" y="558531"/>
                  <a:pt x="487035" y="528632"/>
                  <a:pt x="487035" y="507526"/>
                </a:cubicBezTo>
                <a:cubicBezTo>
                  <a:pt x="487035" y="489938"/>
                  <a:pt x="417207" y="463557"/>
                  <a:pt x="304544" y="458867"/>
                </a:cubicBezTo>
                <a:cubicBezTo>
                  <a:pt x="311585" y="450073"/>
                  <a:pt x="318626" y="441279"/>
                  <a:pt x="325668" y="430726"/>
                </a:cubicBezTo>
                <a:cubicBezTo>
                  <a:pt x="432464" y="437761"/>
                  <a:pt x="525763" y="463557"/>
                  <a:pt x="525763" y="505768"/>
                </a:cubicBezTo>
                <a:cubicBezTo>
                  <a:pt x="525763" y="558531"/>
                  <a:pt x="394322" y="584913"/>
                  <a:pt x="262882" y="584913"/>
                </a:cubicBezTo>
                <a:cubicBezTo>
                  <a:pt x="131441" y="584913"/>
                  <a:pt x="0" y="558531"/>
                  <a:pt x="0" y="505768"/>
                </a:cubicBezTo>
                <a:cubicBezTo>
                  <a:pt x="0" y="463557"/>
                  <a:pt x="92713" y="437761"/>
                  <a:pt x="195988" y="430726"/>
                </a:cubicBezTo>
                <a:close/>
                <a:moveTo>
                  <a:pt x="262892" y="67982"/>
                </a:moveTo>
                <a:lnTo>
                  <a:pt x="225923" y="141824"/>
                </a:lnTo>
                <a:lnTo>
                  <a:pt x="145531" y="154131"/>
                </a:lnTo>
                <a:lnTo>
                  <a:pt x="204798" y="211564"/>
                </a:lnTo>
                <a:lnTo>
                  <a:pt x="190715" y="292439"/>
                </a:lnTo>
                <a:lnTo>
                  <a:pt x="262892" y="253760"/>
                </a:lnTo>
                <a:lnTo>
                  <a:pt x="334483" y="292439"/>
                </a:lnTo>
                <a:lnTo>
                  <a:pt x="320400" y="211564"/>
                </a:lnTo>
                <a:lnTo>
                  <a:pt x="380254" y="154131"/>
                </a:lnTo>
                <a:lnTo>
                  <a:pt x="299275" y="141824"/>
                </a:lnTo>
                <a:close/>
                <a:moveTo>
                  <a:pt x="262892" y="0"/>
                </a:moveTo>
                <a:cubicBezTo>
                  <a:pt x="359129" y="0"/>
                  <a:pt x="436001" y="76773"/>
                  <a:pt x="436001" y="173471"/>
                </a:cubicBezTo>
                <a:cubicBezTo>
                  <a:pt x="436001" y="269583"/>
                  <a:pt x="262892" y="482906"/>
                  <a:pt x="262892" y="482906"/>
                </a:cubicBezTo>
                <a:cubicBezTo>
                  <a:pt x="262892" y="482906"/>
                  <a:pt x="89197" y="269583"/>
                  <a:pt x="89197" y="173471"/>
                </a:cubicBezTo>
                <a:cubicBezTo>
                  <a:pt x="89197" y="76773"/>
                  <a:pt x="166656" y="0"/>
                  <a:pt x="2628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8785" y="5571641"/>
            <a:ext cx="6548225" cy="1121878"/>
          </a:xfrm>
          <a:prstGeom prst="rect">
            <a:avLst/>
          </a:prstGeom>
          <a:ln w="12700">
            <a:solidFill>
              <a:srgbClr val="2F5597"/>
            </a:solidFill>
          </a:ln>
        </p:spPr>
      </p:pic>
      <p:sp>
        <p:nvSpPr>
          <p:cNvPr id="24" name="TextBox 19"/>
          <p:cNvSpPr txBox="1"/>
          <p:nvPr/>
        </p:nvSpPr>
        <p:spPr>
          <a:xfrm>
            <a:off x="1000754" y="5432792"/>
            <a:ext cx="3647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392D8"/>
                </a:solidFill>
                <a:latin typeface="+mn-ea"/>
              </a:rPr>
              <a:t>统一运营产品开通审批</a:t>
            </a:r>
            <a:endParaRPr lang="en-US" b="1" dirty="0">
              <a:solidFill>
                <a:srgbClr val="0392D8"/>
              </a:solidFill>
              <a:latin typeface="+mn-ea"/>
            </a:endParaRPr>
          </a:p>
        </p:txBody>
      </p:sp>
      <p:sp>
        <p:nvSpPr>
          <p:cNvPr id="25" name="íṥḻïḍè"/>
          <p:cNvSpPr/>
          <p:nvPr/>
        </p:nvSpPr>
        <p:spPr bwMode="auto">
          <a:xfrm>
            <a:off x="597239" y="5305219"/>
            <a:ext cx="309378" cy="344185"/>
          </a:xfrm>
          <a:custGeom>
            <a:avLst/>
            <a:gdLst>
              <a:gd name="connsiteX0" fmla="*/ 229425 w 525763"/>
              <a:gd name="connsiteY0" fmla="*/ 468872 h 584913"/>
              <a:gd name="connsiteX1" fmla="*/ 248795 w 525763"/>
              <a:gd name="connsiteY1" fmla="*/ 493487 h 584913"/>
              <a:gd name="connsiteX2" fmla="*/ 252316 w 525763"/>
              <a:gd name="connsiteY2" fmla="*/ 497003 h 584913"/>
              <a:gd name="connsiteX3" fmla="*/ 156057 w 525763"/>
              <a:gd name="connsiteY3" fmla="*/ 505794 h 584913"/>
              <a:gd name="connsiteX4" fmla="*/ 262882 w 525763"/>
              <a:gd name="connsiteY4" fmla="*/ 514585 h 584913"/>
              <a:gd name="connsiteX5" fmla="*/ 369706 w 525763"/>
              <a:gd name="connsiteY5" fmla="*/ 505794 h 584913"/>
              <a:gd name="connsiteX6" fmla="*/ 273447 w 525763"/>
              <a:gd name="connsiteY6" fmla="*/ 497003 h 584913"/>
              <a:gd name="connsiteX7" fmla="*/ 276968 w 525763"/>
              <a:gd name="connsiteY7" fmla="*/ 493487 h 584913"/>
              <a:gd name="connsiteX8" fmla="*/ 296338 w 525763"/>
              <a:gd name="connsiteY8" fmla="*/ 468872 h 584913"/>
              <a:gd name="connsiteX9" fmla="*/ 422532 w 525763"/>
              <a:gd name="connsiteY9" fmla="*/ 505794 h 584913"/>
              <a:gd name="connsiteX10" fmla="*/ 262882 w 525763"/>
              <a:gd name="connsiteY10" fmla="*/ 542716 h 584913"/>
              <a:gd name="connsiteX11" fmla="*/ 103231 w 525763"/>
              <a:gd name="connsiteY11" fmla="*/ 505794 h 584913"/>
              <a:gd name="connsiteX12" fmla="*/ 229425 w 525763"/>
              <a:gd name="connsiteY12" fmla="*/ 468872 h 584913"/>
              <a:gd name="connsiteX13" fmla="*/ 195988 w 525763"/>
              <a:gd name="connsiteY13" fmla="*/ 430726 h 584913"/>
              <a:gd name="connsiteX14" fmla="*/ 217112 w 525763"/>
              <a:gd name="connsiteY14" fmla="*/ 458867 h 584913"/>
              <a:gd name="connsiteX15" fmla="*/ 35207 w 525763"/>
              <a:gd name="connsiteY15" fmla="*/ 507526 h 584913"/>
              <a:gd name="connsiteX16" fmla="*/ 261121 w 525763"/>
              <a:gd name="connsiteY16" fmla="*/ 558531 h 584913"/>
              <a:gd name="connsiteX17" fmla="*/ 487035 w 525763"/>
              <a:gd name="connsiteY17" fmla="*/ 507526 h 584913"/>
              <a:gd name="connsiteX18" fmla="*/ 304544 w 525763"/>
              <a:gd name="connsiteY18" fmla="*/ 458867 h 584913"/>
              <a:gd name="connsiteX19" fmla="*/ 325668 w 525763"/>
              <a:gd name="connsiteY19" fmla="*/ 430726 h 584913"/>
              <a:gd name="connsiteX20" fmla="*/ 525763 w 525763"/>
              <a:gd name="connsiteY20" fmla="*/ 505768 h 584913"/>
              <a:gd name="connsiteX21" fmla="*/ 262882 w 525763"/>
              <a:gd name="connsiteY21" fmla="*/ 584913 h 584913"/>
              <a:gd name="connsiteX22" fmla="*/ 0 w 525763"/>
              <a:gd name="connsiteY22" fmla="*/ 505768 h 584913"/>
              <a:gd name="connsiteX23" fmla="*/ 195988 w 525763"/>
              <a:gd name="connsiteY23" fmla="*/ 430726 h 584913"/>
              <a:gd name="connsiteX24" fmla="*/ 262892 w 525763"/>
              <a:gd name="connsiteY24" fmla="*/ 67982 h 584913"/>
              <a:gd name="connsiteX25" fmla="*/ 225923 w 525763"/>
              <a:gd name="connsiteY25" fmla="*/ 141824 h 584913"/>
              <a:gd name="connsiteX26" fmla="*/ 145531 w 525763"/>
              <a:gd name="connsiteY26" fmla="*/ 154131 h 584913"/>
              <a:gd name="connsiteX27" fmla="*/ 204798 w 525763"/>
              <a:gd name="connsiteY27" fmla="*/ 211564 h 584913"/>
              <a:gd name="connsiteX28" fmla="*/ 190715 w 525763"/>
              <a:gd name="connsiteY28" fmla="*/ 292439 h 584913"/>
              <a:gd name="connsiteX29" fmla="*/ 262892 w 525763"/>
              <a:gd name="connsiteY29" fmla="*/ 253760 h 584913"/>
              <a:gd name="connsiteX30" fmla="*/ 334483 w 525763"/>
              <a:gd name="connsiteY30" fmla="*/ 292439 h 584913"/>
              <a:gd name="connsiteX31" fmla="*/ 320400 w 525763"/>
              <a:gd name="connsiteY31" fmla="*/ 211564 h 584913"/>
              <a:gd name="connsiteX32" fmla="*/ 380254 w 525763"/>
              <a:gd name="connsiteY32" fmla="*/ 154131 h 584913"/>
              <a:gd name="connsiteX33" fmla="*/ 299275 w 525763"/>
              <a:gd name="connsiteY33" fmla="*/ 141824 h 584913"/>
              <a:gd name="connsiteX34" fmla="*/ 262892 w 525763"/>
              <a:gd name="connsiteY34" fmla="*/ 0 h 584913"/>
              <a:gd name="connsiteX35" fmla="*/ 436001 w 525763"/>
              <a:gd name="connsiteY35" fmla="*/ 173471 h 584913"/>
              <a:gd name="connsiteX36" fmla="*/ 262892 w 525763"/>
              <a:gd name="connsiteY36" fmla="*/ 482906 h 584913"/>
              <a:gd name="connsiteX37" fmla="*/ 89197 w 525763"/>
              <a:gd name="connsiteY37" fmla="*/ 173471 h 584913"/>
              <a:gd name="connsiteX38" fmla="*/ 262892 w 525763"/>
              <a:gd name="connsiteY38" fmla="*/ 0 h 58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5763" h="584913">
                <a:moveTo>
                  <a:pt x="229425" y="468872"/>
                </a:moveTo>
                <a:cubicBezTo>
                  <a:pt x="239990" y="482938"/>
                  <a:pt x="247034" y="491728"/>
                  <a:pt x="248795" y="493487"/>
                </a:cubicBezTo>
                <a:lnTo>
                  <a:pt x="252316" y="497003"/>
                </a:lnTo>
                <a:cubicBezTo>
                  <a:pt x="206534" y="497003"/>
                  <a:pt x="174839" y="502278"/>
                  <a:pt x="156057" y="505794"/>
                </a:cubicBezTo>
                <a:cubicBezTo>
                  <a:pt x="174839" y="511069"/>
                  <a:pt x="211817" y="514585"/>
                  <a:pt x="262882" y="514585"/>
                </a:cubicBezTo>
                <a:cubicBezTo>
                  <a:pt x="313359" y="514585"/>
                  <a:pt x="350337" y="509310"/>
                  <a:pt x="369706" y="505794"/>
                </a:cubicBezTo>
                <a:cubicBezTo>
                  <a:pt x="352098" y="502278"/>
                  <a:pt x="318642" y="497003"/>
                  <a:pt x="273447" y="497003"/>
                </a:cubicBezTo>
                <a:lnTo>
                  <a:pt x="276968" y="493487"/>
                </a:lnTo>
                <a:cubicBezTo>
                  <a:pt x="278729" y="491728"/>
                  <a:pt x="285773" y="482938"/>
                  <a:pt x="296338" y="468872"/>
                </a:cubicBezTo>
                <a:cubicBezTo>
                  <a:pt x="348576" y="470630"/>
                  <a:pt x="422532" y="477663"/>
                  <a:pt x="422532" y="505794"/>
                </a:cubicBezTo>
                <a:cubicBezTo>
                  <a:pt x="422532" y="539200"/>
                  <a:pt x="309838" y="542716"/>
                  <a:pt x="262882" y="542716"/>
                </a:cubicBezTo>
                <a:cubicBezTo>
                  <a:pt x="215339" y="542716"/>
                  <a:pt x="103231" y="539200"/>
                  <a:pt x="103231" y="505794"/>
                </a:cubicBezTo>
                <a:cubicBezTo>
                  <a:pt x="103231" y="477663"/>
                  <a:pt x="176600" y="470630"/>
                  <a:pt x="229425" y="468872"/>
                </a:cubicBezTo>
                <a:close/>
                <a:moveTo>
                  <a:pt x="195988" y="430726"/>
                </a:moveTo>
                <a:cubicBezTo>
                  <a:pt x="204789" y="441279"/>
                  <a:pt x="210070" y="450073"/>
                  <a:pt x="217112" y="458867"/>
                </a:cubicBezTo>
                <a:cubicBezTo>
                  <a:pt x="105035" y="463557"/>
                  <a:pt x="35207" y="489938"/>
                  <a:pt x="35207" y="507526"/>
                </a:cubicBezTo>
                <a:cubicBezTo>
                  <a:pt x="35207" y="528632"/>
                  <a:pt x="122639" y="558531"/>
                  <a:pt x="261121" y="558531"/>
                </a:cubicBezTo>
                <a:cubicBezTo>
                  <a:pt x="399603" y="558531"/>
                  <a:pt x="487035" y="528632"/>
                  <a:pt x="487035" y="507526"/>
                </a:cubicBezTo>
                <a:cubicBezTo>
                  <a:pt x="487035" y="489938"/>
                  <a:pt x="417207" y="463557"/>
                  <a:pt x="304544" y="458867"/>
                </a:cubicBezTo>
                <a:cubicBezTo>
                  <a:pt x="311585" y="450073"/>
                  <a:pt x="318626" y="441279"/>
                  <a:pt x="325668" y="430726"/>
                </a:cubicBezTo>
                <a:cubicBezTo>
                  <a:pt x="432464" y="437761"/>
                  <a:pt x="525763" y="463557"/>
                  <a:pt x="525763" y="505768"/>
                </a:cubicBezTo>
                <a:cubicBezTo>
                  <a:pt x="525763" y="558531"/>
                  <a:pt x="394322" y="584913"/>
                  <a:pt x="262882" y="584913"/>
                </a:cubicBezTo>
                <a:cubicBezTo>
                  <a:pt x="131441" y="584913"/>
                  <a:pt x="0" y="558531"/>
                  <a:pt x="0" y="505768"/>
                </a:cubicBezTo>
                <a:cubicBezTo>
                  <a:pt x="0" y="463557"/>
                  <a:pt x="92713" y="437761"/>
                  <a:pt x="195988" y="430726"/>
                </a:cubicBezTo>
                <a:close/>
                <a:moveTo>
                  <a:pt x="262892" y="67982"/>
                </a:moveTo>
                <a:lnTo>
                  <a:pt x="225923" y="141824"/>
                </a:lnTo>
                <a:lnTo>
                  <a:pt x="145531" y="154131"/>
                </a:lnTo>
                <a:lnTo>
                  <a:pt x="204798" y="211564"/>
                </a:lnTo>
                <a:lnTo>
                  <a:pt x="190715" y="292439"/>
                </a:lnTo>
                <a:lnTo>
                  <a:pt x="262892" y="253760"/>
                </a:lnTo>
                <a:lnTo>
                  <a:pt x="334483" y="292439"/>
                </a:lnTo>
                <a:lnTo>
                  <a:pt x="320400" y="211564"/>
                </a:lnTo>
                <a:lnTo>
                  <a:pt x="380254" y="154131"/>
                </a:lnTo>
                <a:lnTo>
                  <a:pt x="299275" y="141824"/>
                </a:lnTo>
                <a:close/>
                <a:moveTo>
                  <a:pt x="262892" y="0"/>
                </a:moveTo>
                <a:cubicBezTo>
                  <a:pt x="359129" y="0"/>
                  <a:pt x="436001" y="76773"/>
                  <a:pt x="436001" y="173471"/>
                </a:cubicBezTo>
                <a:cubicBezTo>
                  <a:pt x="436001" y="269583"/>
                  <a:pt x="262892" y="482906"/>
                  <a:pt x="262892" y="482906"/>
                </a:cubicBezTo>
                <a:cubicBezTo>
                  <a:pt x="262892" y="482906"/>
                  <a:pt x="89197" y="269583"/>
                  <a:pt x="89197" y="173471"/>
                </a:cubicBezTo>
                <a:cubicBezTo>
                  <a:pt x="89197" y="76773"/>
                  <a:pt x="166656" y="0"/>
                  <a:pt x="2628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Subtitle 2"/>
          <p:cNvSpPr txBox="1"/>
          <p:nvPr/>
        </p:nvSpPr>
        <p:spPr>
          <a:xfrm>
            <a:off x="707242" y="5802124"/>
            <a:ext cx="4376035" cy="9097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统一客户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客户管理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客户信息管理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修改待审批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：云商通二代产品，点击“待审核详情”；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审批通过后，联动业务支撑审批（含非标功能时）；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37299" y="5393706"/>
            <a:ext cx="360000" cy="360000"/>
            <a:chOff x="212671" y="5222143"/>
            <a:chExt cx="675000" cy="675005"/>
          </a:xfrm>
        </p:grpSpPr>
        <p:sp>
          <p:nvSpPr>
            <p:cNvPr id="47" name="î$ľîḓe"/>
            <p:cNvSpPr/>
            <p:nvPr/>
          </p:nvSpPr>
          <p:spPr>
            <a:xfrm>
              <a:off x="212671" y="5222143"/>
              <a:ext cx="675000" cy="675005"/>
            </a:xfrm>
            <a:prstGeom prst="ellipse">
              <a:avLst/>
            </a:prstGeom>
            <a:solidFill>
              <a:srgbClr val="0392D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íṥḻïḍè"/>
            <p:cNvSpPr/>
            <p:nvPr/>
          </p:nvSpPr>
          <p:spPr bwMode="auto">
            <a:xfrm>
              <a:off x="378077" y="5383682"/>
              <a:ext cx="344185" cy="344185"/>
            </a:xfrm>
            <a:custGeom>
              <a:avLst/>
              <a:gdLst>
                <a:gd name="T0" fmla="*/ 8836 w 11154"/>
                <a:gd name="T1" fmla="*/ 0 h 11154"/>
                <a:gd name="T2" fmla="*/ 2318 w 11154"/>
                <a:gd name="T3" fmla="*/ 0 h 11154"/>
                <a:gd name="T4" fmla="*/ 0 w 11154"/>
                <a:gd name="T5" fmla="*/ 2318 h 11154"/>
                <a:gd name="T6" fmla="*/ 0 w 11154"/>
                <a:gd name="T7" fmla="*/ 8836 h 11154"/>
                <a:gd name="T8" fmla="*/ 2318 w 11154"/>
                <a:gd name="T9" fmla="*/ 11154 h 11154"/>
                <a:gd name="T10" fmla="*/ 8836 w 11154"/>
                <a:gd name="T11" fmla="*/ 11154 h 11154"/>
                <a:gd name="T12" fmla="*/ 11154 w 11154"/>
                <a:gd name="T13" fmla="*/ 8836 h 11154"/>
                <a:gd name="T14" fmla="*/ 11154 w 11154"/>
                <a:gd name="T15" fmla="*/ 2318 h 11154"/>
                <a:gd name="T16" fmla="*/ 8836 w 11154"/>
                <a:gd name="T17" fmla="*/ 0 h 11154"/>
                <a:gd name="T18" fmla="*/ 10040 w 11154"/>
                <a:gd name="T19" fmla="*/ 8836 h 11154"/>
                <a:gd name="T20" fmla="*/ 8836 w 11154"/>
                <a:gd name="T21" fmla="*/ 10040 h 11154"/>
                <a:gd name="T22" fmla="*/ 2318 w 11154"/>
                <a:gd name="T23" fmla="*/ 10040 h 11154"/>
                <a:gd name="T24" fmla="*/ 1114 w 11154"/>
                <a:gd name="T25" fmla="*/ 8836 h 11154"/>
                <a:gd name="T26" fmla="*/ 1114 w 11154"/>
                <a:gd name="T27" fmla="*/ 2318 h 11154"/>
                <a:gd name="T28" fmla="*/ 2318 w 11154"/>
                <a:gd name="T29" fmla="*/ 1114 h 11154"/>
                <a:gd name="T30" fmla="*/ 8836 w 11154"/>
                <a:gd name="T31" fmla="*/ 1114 h 11154"/>
                <a:gd name="T32" fmla="*/ 10040 w 11154"/>
                <a:gd name="T33" fmla="*/ 2318 h 11154"/>
                <a:gd name="T34" fmla="*/ 10040 w 11154"/>
                <a:gd name="T35" fmla="*/ 8836 h 11154"/>
                <a:gd name="T36" fmla="*/ 7295 w 11154"/>
                <a:gd name="T37" fmla="*/ 5743 h 11154"/>
                <a:gd name="T38" fmla="*/ 7852 w 11154"/>
                <a:gd name="T39" fmla="*/ 5186 h 11154"/>
                <a:gd name="T40" fmla="*/ 7295 w 11154"/>
                <a:gd name="T41" fmla="*/ 4629 h 11154"/>
                <a:gd name="T42" fmla="*/ 6442 w 11154"/>
                <a:gd name="T43" fmla="*/ 4629 h 11154"/>
                <a:gd name="T44" fmla="*/ 7431 w 11154"/>
                <a:gd name="T45" fmla="*/ 3640 h 11154"/>
                <a:gd name="T46" fmla="*/ 7431 w 11154"/>
                <a:gd name="T47" fmla="*/ 2852 h 11154"/>
                <a:gd name="T48" fmla="*/ 6643 w 11154"/>
                <a:gd name="T49" fmla="*/ 2852 h 11154"/>
                <a:gd name="T50" fmla="*/ 5577 w 11154"/>
                <a:gd name="T51" fmla="*/ 3918 h 11154"/>
                <a:gd name="T52" fmla="*/ 4511 w 11154"/>
                <a:gd name="T53" fmla="*/ 2852 h 11154"/>
                <a:gd name="T54" fmla="*/ 3723 w 11154"/>
                <a:gd name="T55" fmla="*/ 2852 h 11154"/>
                <a:gd name="T56" fmla="*/ 3723 w 11154"/>
                <a:gd name="T57" fmla="*/ 3640 h 11154"/>
                <a:gd name="T58" fmla="*/ 4713 w 11154"/>
                <a:gd name="T59" fmla="*/ 4629 h 11154"/>
                <a:gd name="T60" fmla="*/ 3860 w 11154"/>
                <a:gd name="T61" fmla="*/ 4629 h 11154"/>
                <a:gd name="T62" fmla="*/ 3303 w 11154"/>
                <a:gd name="T63" fmla="*/ 5186 h 11154"/>
                <a:gd name="T64" fmla="*/ 3860 w 11154"/>
                <a:gd name="T65" fmla="*/ 5743 h 11154"/>
                <a:gd name="T66" fmla="*/ 5020 w 11154"/>
                <a:gd name="T67" fmla="*/ 5743 h 11154"/>
                <a:gd name="T68" fmla="*/ 5020 w 11154"/>
                <a:gd name="T69" fmla="*/ 6232 h 11154"/>
                <a:gd name="T70" fmla="*/ 3860 w 11154"/>
                <a:gd name="T71" fmla="*/ 6232 h 11154"/>
                <a:gd name="T72" fmla="*/ 3303 w 11154"/>
                <a:gd name="T73" fmla="*/ 6789 h 11154"/>
                <a:gd name="T74" fmla="*/ 3860 w 11154"/>
                <a:gd name="T75" fmla="*/ 7346 h 11154"/>
                <a:gd name="T76" fmla="*/ 5020 w 11154"/>
                <a:gd name="T77" fmla="*/ 7346 h 11154"/>
                <a:gd name="T78" fmla="*/ 5020 w 11154"/>
                <a:gd name="T79" fmla="*/ 8124 h 11154"/>
                <a:gd name="T80" fmla="*/ 5577 w 11154"/>
                <a:gd name="T81" fmla="*/ 8681 h 11154"/>
                <a:gd name="T82" fmla="*/ 6134 w 11154"/>
                <a:gd name="T83" fmla="*/ 8124 h 11154"/>
                <a:gd name="T84" fmla="*/ 6134 w 11154"/>
                <a:gd name="T85" fmla="*/ 7346 h 11154"/>
                <a:gd name="T86" fmla="*/ 7295 w 11154"/>
                <a:gd name="T87" fmla="*/ 7346 h 11154"/>
                <a:gd name="T88" fmla="*/ 7852 w 11154"/>
                <a:gd name="T89" fmla="*/ 6789 h 11154"/>
                <a:gd name="T90" fmla="*/ 7295 w 11154"/>
                <a:gd name="T91" fmla="*/ 6232 h 11154"/>
                <a:gd name="T92" fmla="*/ 6134 w 11154"/>
                <a:gd name="T93" fmla="*/ 6232 h 11154"/>
                <a:gd name="T94" fmla="*/ 6134 w 11154"/>
                <a:gd name="T95" fmla="*/ 5743 h 11154"/>
                <a:gd name="T96" fmla="*/ 7295 w 11154"/>
                <a:gd name="T97" fmla="*/ 5743 h 1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154" h="11154">
                  <a:moveTo>
                    <a:pt x="8836" y="0"/>
                  </a:moveTo>
                  <a:lnTo>
                    <a:pt x="2318" y="0"/>
                  </a:lnTo>
                  <a:cubicBezTo>
                    <a:pt x="1040" y="0"/>
                    <a:pt x="0" y="1040"/>
                    <a:pt x="0" y="2318"/>
                  </a:cubicBezTo>
                  <a:lnTo>
                    <a:pt x="0" y="8836"/>
                  </a:lnTo>
                  <a:cubicBezTo>
                    <a:pt x="0" y="10114"/>
                    <a:pt x="1040" y="11154"/>
                    <a:pt x="2318" y="11154"/>
                  </a:cubicBezTo>
                  <a:lnTo>
                    <a:pt x="8836" y="11154"/>
                  </a:lnTo>
                  <a:cubicBezTo>
                    <a:pt x="10114" y="11154"/>
                    <a:pt x="11154" y="10114"/>
                    <a:pt x="11154" y="8836"/>
                  </a:cubicBezTo>
                  <a:lnTo>
                    <a:pt x="11154" y="2318"/>
                  </a:lnTo>
                  <a:cubicBezTo>
                    <a:pt x="11154" y="1040"/>
                    <a:pt x="10114" y="0"/>
                    <a:pt x="8836" y="0"/>
                  </a:cubicBezTo>
                  <a:close/>
                  <a:moveTo>
                    <a:pt x="10040" y="8836"/>
                  </a:moveTo>
                  <a:cubicBezTo>
                    <a:pt x="10040" y="9500"/>
                    <a:pt x="9500" y="10040"/>
                    <a:pt x="8836" y="10040"/>
                  </a:cubicBezTo>
                  <a:lnTo>
                    <a:pt x="2318" y="10040"/>
                  </a:lnTo>
                  <a:cubicBezTo>
                    <a:pt x="1654" y="10040"/>
                    <a:pt x="1114" y="9500"/>
                    <a:pt x="1114" y="8836"/>
                  </a:cubicBezTo>
                  <a:lnTo>
                    <a:pt x="1114" y="2318"/>
                  </a:lnTo>
                  <a:cubicBezTo>
                    <a:pt x="1114" y="1654"/>
                    <a:pt x="1654" y="1114"/>
                    <a:pt x="2318" y="1114"/>
                  </a:cubicBezTo>
                  <a:lnTo>
                    <a:pt x="8836" y="1114"/>
                  </a:lnTo>
                  <a:cubicBezTo>
                    <a:pt x="9500" y="1114"/>
                    <a:pt x="10040" y="1654"/>
                    <a:pt x="10040" y="2318"/>
                  </a:cubicBezTo>
                  <a:lnTo>
                    <a:pt x="10040" y="8836"/>
                  </a:lnTo>
                  <a:close/>
                  <a:moveTo>
                    <a:pt x="7295" y="5743"/>
                  </a:moveTo>
                  <a:cubicBezTo>
                    <a:pt x="7602" y="5743"/>
                    <a:pt x="7852" y="5494"/>
                    <a:pt x="7852" y="5186"/>
                  </a:cubicBezTo>
                  <a:cubicBezTo>
                    <a:pt x="7852" y="4879"/>
                    <a:pt x="7602" y="4629"/>
                    <a:pt x="7295" y="4629"/>
                  </a:cubicBezTo>
                  <a:lnTo>
                    <a:pt x="6442" y="4629"/>
                  </a:lnTo>
                  <a:lnTo>
                    <a:pt x="7431" y="3640"/>
                  </a:lnTo>
                  <a:cubicBezTo>
                    <a:pt x="7649" y="3422"/>
                    <a:pt x="7649" y="3069"/>
                    <a:pt x="7431" y="2852"/>
                  </a:cubicBezTo>
                  <a:cubicBezTo>
                    <a:pt x="7213" y="2634"/>
                    <a:pt x="6860" y="2634"/>
                    <a:pt x="6643" y="2852"/>
                  </a:cubicBezTo>
                  <a:lnTo>
                    <a:pt x="5577" y="3918"/>
                  </a:lnTo>
                  <a:lnTo>
                    <a:pt x="4511" y="2852"/>
                  </a:lnTo>
                  <a:cubicBezTo>
                    <a:pt x="4293" y="2634"/>
                    <a:pt x="3940" y="2634"/>
                    <a:pt x="3723" y="2852"/>
                  </a:cubicBezTo>
                  <a:cubicBezTo>
                    <a:pt x="3506" y="3070"/>
                    <a:pt x="3506" y="3422"/>
                    <a:pt x="3723" y="3640"/>
                  </a:cubicBezTo>
                  <a:lnTo>
                    <a:pt x="4713" y="4629"/>
                  </a:lnTo>
                  <a:lnTo>
                    <a:pt x="3860" y="4629"/>
                  </a:lnTo>
                  <a:cubicBezTo>
                    <a:pt x="3552" y="4629"/>
                    <a:pt x="3303" y="4879"/>
                    <a:pt x="3303" y="5186"/>
                  </a:cubicBezTo>
                  <a:cubicBezTo>
                    <a:pt x="3303" y="5494"/>
                    <a:pt x="3552" y="5743"/>
                    <a:pt x="3860" y="5743"/>
                  </a:cubicBezTo>
                  <a:lnTo>
                    <a:pt x="5020" y="5743"/>
                  </a:lnTo>
                  <a:lnTo>
                    <a:pt x="5020" y="6232"/>
                  </a:lnTo>
                  <a:lnTo>
                    <a:pt x="3860" y="6232"/>
                  </a:lnTo>
                  <a:cubicBezTo>
                    <a:pt x="3552" y="6232"/>
                    <a:pt x="3303" y="6481"/>
                    <a:pt x="3303" y="6789"/>
                  </a:cubicBezTo>
                  <a:cubicBezTo>
                    <a:pt x="3303" y="7096"/>
                    <a:pt x="3552" y="7346"/>
                    <a:pt x="3860" y="7346"/>
                  </a:cubicBezTo>
                  <a:lnTo>
                    <a:pt x="5020" y="7346"/>
                  </a:lnTo>
                  <a:lnTo>
                    <a:pt x="5020" y="8124"/>
                  </a:lnTo>
                  <a:cubicBezTo>
                    <a:pt x="5020" y="8431"/>
                    <a:pt x="5269" y="8681"/>
                    <a:pt x="5577" y="8681"/>
                  </a:cubicBezTo>
                  <a:cubicBezTo>
                    <a:pt x="5885" y="8681"/>
                    <a:pt x="6134" y="8431"/>
                    <a:pt x="6134" y="8124"/>
                  </a:cubicBezTo>
                  <a:lnTo>
                    <a:pt x="6134" y="7346"/>
                  </a:lnTo>
                  <a:lnTo>
                    <a:pt x="7295" y="7346"/>
                  </a:lnTo>
                  <a:cubicBezTo>
                    <a:pt x="7602" y="7346"/>
                    <a:pt x="7852" y="7096"/>
                    <a:pt x="7852" y="6789"/>
                  </a:cubicBezTo>
                  <a:cubicBezTo>
                    <a:pt x="7852" y="6481"/>
                    <a:pt x="7602" y="6232"/>
                    <a:pt x="7295" y="6232"/>
                  </a:cubicBezTo>
                  <a:lnTo>
                    <a:pt x="6134" y="6232"/>
                  </a:lnTo>
                  <a:lnTo>
                    <a:pt x="6134" y="5743"/>
                  </a:lnTo>
                  <a:lnTo>
                    <a:pt x="7295" y="57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圆角矩形 1"/>
          <p:cNvSpPr/>
          <p:nvPr/>
        </p:nvSpPr>
        <p:spPr>
          <a:xfrm>
            <a:off x="3242106" y="1267474"/>
            <a:ext cx="1411537" cy="411480"/>
          </a:xfrm>
          <a:prstGeom prst="roundRect">
            <a:avLst/>
          </a:prstGeom>
          <a:gradFill>
            <a:gsLst>
              <a:gs pos="0">
                <a:srgbClr val="0962AD"/>
              </a:gs>
              <a:gs pos="100000">
                <a:schemeClr val="accent3"/>
              </a:gs>
            </a:gsLst>
            <a:lin ang="16200000" scaled="0"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200" b="1" dirty="0">
                <a:latin typeface="+mn-ea"/>
              </a:rPr>
              <a:t>Step1-</a:t>
            </a:r>
            <a:r>
              <a:rPr lang="zh-CN" altLang="en-US" sz="1200" b="1" dirty="0">
                <a:latin typeface="+mn-ea"/>
              </a:rPr>
              <a:t>客户注册</a:t>
            </a:r>
            <a:endParaRPr lang="en-US" altLang="zh-CN" sz="12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 txBox="1"/>
          <p:nvPr/>
        </p:nvSpPr>
        <p:spPr>
          <a:xfrm>
            <a:off x="605806" y="414830"/>
            <a:ext cx="3599204" cy="46867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产品开通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业务支撑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354" y="1270191"/>
            <a:ext cx="9130974" cy="1617983"/>
          </a:xfrm>
          <a:prstGeom prst="rect">
            <a:avLst/>
          </a:prstGeom>
          <a:ln w="12700">
            <a:solidFill>
              <a:srgbClr val="2F5597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378" y="3217989"/>
            <a:ext cx="8921632" cy="1436928"/>
          </a:xfrm>
          <a:prstGeom prst="rect">
            <a:avLst/>
          </a:prstGeom>
          <a:ln w="12700">
            <a:solidFill>
              <a:srgbClr val="2F5597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04" y="5025724"/>
            <a:ext cx="9156060" cy="1574306"/>
          </a:xfrm>
          <a:prstGeom prst="rect">
            <a:avLst/>
          </a:prstGeom>
          <a:ln w="12700">
            <a:solidFill>
              <a:srgbClr val="2F5597"/>
            </a:solidFill>
          </a:ln>
        </p:spPr>
      </p:pic>
      <p:sp>
        <p:nvSpPr>
          <p:cNvPr id="17" name="TextBox 19"/>
          <p:cNvSpPr txBox="1"/>
          <p:nvPr/>
        </p:nvSpPr>
        <p:spPr>
          <a:xfrm>
            <a:off x="10447672" y="1089855"/>
            <a:ext cx="1186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193D9"/>
                </a:solidFill>
                <a:latin typeface="+mn-ea"/>
              </a:rPr>
              <a:t>补充材料</a:t>
            </a:r>
            <a:endParaRPr lang="en-US" b="1" dirty="0">
              <a:solidFill>
                <a:srgbClr val="0193D9"/>
              </a:solidFill>
              <a:latin typeface="+mn-ea"/>
            </a:endParaRPr>
          </a:p>
        </p:txBody>
      </p:sp>
      <p:sp>
        <p:nvSpPr>
          <p:cNvPr id="18" name="Subtitle 2"/>
          <p:cNvSpPr txBox="1"/>
          <p:nvPr/>
        </p:nvSpPr>
        <p:spPr>
          <a:xfrm>
            <a:off x="10099252" y="1505104"/>
            <a:ext cx="1846942" cy="1549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：流程发起人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：核心需求、业务非标（小程序参数共享、同主体白名单、资金归集）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10390225" y="4882623"/>
            <a:ext cx="1186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D66B3"/>
                </a:solidFill>
                <a:latin typeface="+mn-ea"/>
              </a:rPr>
              <a:t>配置确认</a:t>
            </a:r>
            <a:endParaRPr lang="en-US" b="1" dirty="0">
              <a:solidFill>
                <a:srgbClr val="0D66B3"/>
              </a:solidFill>
              <a:latin typeface="+mn-ea"/>
            </a:endParaRPr>
          </a:p>
        </p:txBody>
      </p:sp>
      <p:sp>
        <p:nvSpPr>
          <p:cNvPr id="23" name="Subtitle 2"/>
          <p:cNvSpPr txBox="1"/>
          <p:nvPr/>
        </p:nvSpPr>
        <p:spPr>
          <a:xfrm>
            <a:off x="10099252" y="5274158"/>
            <a:ext cx="1714469" cy="1251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运营中心（配置人员）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确认后，流程结束，无上线流程；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19"/>
          <p:cNvSpPr txBox="1"/>
          <p:nvPr/>
        </p:nvSpPr>
        <p:spPr>
          <a:xfrm>
            <a:off x="1104404" y="3097380"/>
            <a:ext cx="1186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380FE"/>
                </a:solidFill>
                <a:latin typeface="+mn-ea"/>
              </a:rPr>
              <a:t>准入审批</a:t>
            </a:r>
            <a:endParaRPr lang="en-US" b="1" dirty="0">
              <a:solidFill>
                <a:srgbClr val="3380FE"/>
              </a:solidFill>
              <a:latin typeface="+mn-ea"/>
            </a:endParaRPr>
          </a:p>
        </p:txBody>
      </p:sp>
      <p:sp>
        <p:nvSpPr>
          <p:cNvPr id="30" name="Subtitle 2"/>
          <p:cNvSpPr txBox="1"/>
          <p:nvPr/>
        </p:nvSpPr>
        <p:spPr>
          <a:xfrm>
            <a:off x="605806" y="3565259"/>
            <a:ext cx="2001712" cy="1251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操作人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：分公司（初审、 复审）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--&gt;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事业部（初审、复审、终审）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--&gt;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运营中心（终审）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003435" y="1099187"/>
            <a:ext cx="360000" cy="360000"/>
            <a:chOff x="5731058" y="2070100"/>
            <a:chExt cx="851874" cy="851874"/>
          </a:xfrm>
        </p:grpSpPr>
        <p:sp>
          <p:nvSpPr>
            <p:cNvPr id="32" name="椭圆 31"/>
            <p:cNvSpPr/>
            <p:nvPr/>
          </p:nvSpPr>
          <p:spPr>
            <a:xfrm>
              <a:off x="5731058" y="2070100"/>
              <a:ext cx="851874" cy="8518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  <p:sp>
          <p:nvSpPr>
            <p:cNvPr id="33" name="椭圆 13"/>
            <p:cNvSpPr/>
            <p:nvPr/>
          </p:nvSpPr>
          <p:spPr>
            <a:xfrm>
              <a:off x="5976921" y="2303294"/>
              <a:ext cx="360149" cy="385486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5856" y="3106712"/>
            <a:ext cx="360000" cy="360000"/>
            <a:chOff x="8148329" y="2070100"/>
            <a:chExt cx="851874" cy="851874"/>
          </a:xfrm>
        </p:grpSpPr>
        <p:sp>
          <p:nvSpPr>
            <p:cNvPr id="35" name="椭圆 34"/>
            <p:cNvSpPr/>
            <p:nvPr/>
          </p:nvSpPr>
          <p:spPr>
            <a:xfrm>
              <a:off x="8148329" y="2070100"/>
              <a:ext cx="851874" cy="8518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  <p:sp>
          <p:nvSpPr>
            <p:cNvPr id="36" name="椭圆 15"/>
            <p:cNvSpPr/>
            <p:nvPr/>
          </p:nvSpPr>
          <p:spPr>
            <a:xfrm>
              <a:off x="8381524" y="2303294"/>
              <a:ext cx="385486" cy="385486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003435" y="4914158"/>
            <a:ext cx="360000" cy="360000"/>
            <a:chOff x="10565600" y="2070100"/>
            <a:chExt cx="851874" cy="851874"/>
          </a:xfrm>
        </p:grpSpPr>
        <p:sp>
          <p:nvSpPr>
            <p:cNvPr id="38" name="椭圆 37"/>
            <p:cNvSpPr/>
            <p:nvPr/>
          </p:nvSpPr>
          <p:spPr>
            <a:xfrm>
              <a:off x="10565600" y="2070100"/>
              <a:ext cx="851874" cy="8518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  <p:sp>
          <p:nvSpPr>
            <p:cNvPr id="39" name="椭圆 17"/>
            <p:cNvSpPr/>
            <p:nvPr/>
          </p:nvSpPr>
          <p:spPr>
            <a:xfrm>
              <a:off x="10798795" y="2319098"/>
              <a:ext cx="385486" cy="353878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5059491" y="2710210"/>
            <a:ext cx="655828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rgbClr val="0962A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谢谢大家</a:t>
            </a:r>
            <a:endParaRPr lang="zh-CN" altLang="en-US" sz="7200" b="1" dirty="0">
              <a:solidFill>
                <a:srgbClr val="0962A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" name="19824940电子时尚动感广告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69829" y="-1296673"/>
            <a:ext cx="609600" cy="609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40" y="375759"/>
            <a:ext cx="2731503" cy="867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49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9824940电子时尚动感广告背景音乐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969829" y="-1296673"/>
            <a:ext cx="609600" cy="6096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669925" y="2388826"/>
            <a:ext cx="7577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69925" y="2848657"/>
            <a:ext cx="25910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ṣ1íḋé"/>
          <p:cNvSpPr txBox="1"/>
          <p:nvPr/>
        </p:nvSpPr>
        <p:spPr>
          <a:xfrm>
            <a:off x="5648280" y="2190514"/>
            <a:ext cx="466794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Impact" panose="020B0806030902050204" pitchFamily="34" charset="0"/>
              </a:rPr>
              <a:t>01</a:t>
            </a:r>
            <a:endParaRPr lang="en-US" altLang="zh-CN" sz="28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190745" y="2158330"/>
            <a:ext cx="0" cy="51921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šḻídé"/>
          <p:cNvSpPr txBox="1"/>
          <p:nvPr/>
        </p:nvSpPr>
        <p:spPr bwMode="auto">
          <a:xfrm>
            <a:off x="6305112" y="2253305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/>
              <a:t>产品优势</a:t>
            </a:r>
            <a:endParaRPr lang="en-US" altLang="zh-CN" sz="1800" b="1" dirty="0"/>
          </a:p>
        </p:txBody>
      </p:sp>
      <p:sp>
        <p:nvSpPr>
          <p:cNvPr id="10" name="ïṧḷîďe"/>
          <p:cNvSpPr txBox="1"/>
          <p:nvPr/>
        </p:nvSpPr>
        <p:spPr>
          <a:xfrm>
            <a:off x="5601792" y="3244083"/>
            <a:ext cx="503663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70A6FE"/>
                </a:solidFill>
                <a:latin typeface="Impact" panose="020B0806030902050204" pitchFamily="34" charset="0"/>
              </a:rPr>
              <a:t>02</a:t>
            </a:r>
            <a:endParaRPr lang="en-US" altLang="zh-CN" sz="2800" dirty="0">
              <a:solidFill>
                <a:srgbClr val="70A6FE"/>
              </a:solidFill>
              <a:latin typeface="Impact" panose="020B080603090205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218692" y="3215308"/>
            <a:ext cx="0" cy="519214"/>
          </a:xfrm>
          <a:prstGeom prst="line">
            <a:avLst/>
          </a:prstGeom>
          <a:ln w="28575" cap="flat" cmpd="sng" algn="ctr">
            <a:solidFill>
              <a:srgbClr val="70A6F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ṡḻiḋe"/>
          <p:cNvSpPr txBox="1"/>
          <p:nvPr/>
        </p:nvSpPr>
        <p:spPr bwMode="auto">
          <a:xfrm>
            <a:off x="6305110" y="3326364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97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/>
              <a:t>产品方案</a:t>
            </a:r>
            <a:endParaRPr lang="zh-CN" sz="1800" b="1" dirty="0"/>
          </a:p>
        </p:txBody>
      </p:sp>
      <p:sp>
        <p:nvSpPr>
          <p:cNvPr id="20" name="íṣļîdé"/>
          <p:cNvSpPr txBox="1"/>
          <p:nvPr/>
        </p:nvSpPr>
        <p:spPr bwMode="auto">
          <a:xfrm>
            <a:off x="6305112" y="4325385"/>
            <a:ext cx="2340868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97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/>
              <a:t>产品功能</a:t>
            </a:r>
            <a:endParaRPr lang="zh-CN" altLang="en-US" sz="1800" b="1" dirty="0"/>
          </a:p>
        </p:txBody>
      </p:sp>
      <p:sp>
        <p:nvSpPr>
          <p:cNvPr id="25" name="î$ḷídê"/>
          <p:cNvSpPr txBox="1"/>
          <p:nvPr/>
        </p:nvSpPr>
        <p:spPr bwMode="auto">
          <a:xfrm>
            <a:off x="1349230" y="2224005"/>
            <a:ext cx="2025002" cy="65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000" b="1" dirty="0">
                <a:solidFill>
                  <a:schemeClr val="accent1"/>
                </a:solidFill>
              </a:rPr>
              <a:t>content</a:t>
            </a:r>
            <a:endParaRPr lang="en-US" altLang="zh-CN" sz="4000" b="1" dirty="0">
              <a:solidFill>
                <a:schemeClr val="accent1"/>
              </a:solidFill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623715" y="372298"/>
            <a:ext cx="10515923" cy="6529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目录</a:t>
            </a:r>
            <a:endParaRPr lang="zh-CN" altLang="en-US" dirty="0"/>
          </a:p>
        </p:txBody>
      </p:sp>
      <p:sp>
        <p:nvSpPr>
          <p:cNvPr id="30" name="îṥḷiḑe"/>
          <p:cNvSpPr txBox="1"/>
          <p:nvPr/>
        </p:nvSpPr>
        <p:spPr>
          <a:xfrm>
            <a:off x="5589229" y="4262001"/>
            <a:ext cx="503663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0D66B3"/>
                </a:solidFill>
                <a:latin typeface="Impact" panose="020B0806030902050204" pitchFamily="34" charset="0"/>
              </a:rPr>
              <a:t>03</a:t>
            </a:r>
            <a:endParaRPr lang="en-US" altLang="zh-CN" sz="2800" dirty="0">
              <a:solidFill>
                <a:srgbClr val="0D66B3"/>
              </a:solidFill>
              <a:latin typeface="Impact" panose="020B080603090205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206129" y="4233226"/>
            <a:ext cx="0" cy="519214"/>
          </a:xfrm>
          <a:prstGeom prst="line">
            <a:avLst/>
          </a:prstGeom>
          <a:ln w="28575" cap="flat" cmpd="sng" algn="ctr">
            <a:solidFill>
              <a:srgbClr val="0D66B3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íṣļîdé"/>
          <p:cNvSpPr txBox="1"/>
          <p:nvPr/>
        </p:nvSpPr>
        <p:spPr bwMode="auto">
          <a:xfrm>
            <a:off x="6317675" y="5279919"/>
            <a:ext cx="2340868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97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/>
              <a:t>产品开通</a:t>
            </a:r>
            <a:endParaRPr lang="zh-CN" altLang="en-US" sz="1800" b="1" dirty="0"/>
          </a:p>
        </p:txBody>
      </p:sp>
      <p:sp>
        <p:nvSpPr>
          <p:cNvPr id="8" name="îṥḷiḑe"/>
          <p:cNvSpPr txBox="1"/>
          <p:nvPr/>
        </p:nvSpPr>
        <p:spPr>
          <a:xfrm>
            <a:off x="5601792" y="5216535"/>
            <a:ext cx="503663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0392D8"/>
                </a:solidFill>
                <a:latin typeface="Impact" panose="020B0806030902050204" pitchFamily="34" charset="0"/>
              </a:rPr>
              <a:t>04</a:t>
            </a:r>
            <a:endParaRPr lang="en-US" altLang="zh-CN" sz="2800" dirty="0">
              <a:solidFill>
                <a:srgbClr val="0392D8"/>
              </a:solidFill>
              <a:latin typeface="Impact" panose="020B080603090205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218692" y="5187760"/>
            <a:ext cx="0" cy="519214"/>
          </a:xfrm>
          <a:prstGeom prst="line">
            <a:avLst/>
          </a:prstGeom>
          <a:ln w="28575" cap="flat" cmpd="sng" algn="ctr">
            <a:solidFill>
              <a:srgbClr val="0392D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038224" y="2000250"/>
            <a:ext cx="2254250" cy="1354789"/>
            <a:chOff x="3304038" y="-125467"/>
            <a:chExt cx="2254528" cy="1353696"/>
          </a:xfrm>
        </p:grpSpPr>
        <p:sp>
          <p:nvSpPr>
            <p:cNvPr id="3" name="文本框 2"/>
            <p:cNvSpPr txBox="1"/>
            <p:nvPr/>
          </p:nvSpPr>
          <p:spPr>
            <a:xfrm>
              <a:off x="3304038" y="582419"/>
              <a:ext cx="2031576" cy="64581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产品优势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4038" y="-125467"/>
              <a:ext cx="2254528" cy="707886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b="1" dirty="0">
                  <a:solidFill>
                    <a:srgbClr val="3380FE"/>
                  </a:solidFill>
                  <a:latin typeface="Arial" panose="020B0604020202020204"/>
                </a:rPr>
                <a:t>PART 01</a:t>
              </a:r>
              <a:endParaRPr lang="zh-CN" altLang="en-US" sz="4000" b="1" dirty="0">
                <a:solidFill>
                  <a:srgbClr val="3380FE"/>
                </a:solidFill>
                <a:latin typeface="Arial" panose="020B0604020202020204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" b="423"/>
          <a:stretch>
            <a:fillRect/>
          </a:stretch>
        </p:blipFill>
        <p:spPr>
          <a:xfrm>
            <a:off x="4106374" y="0"/>
            <a:ext cx="8085626" cy="6853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71679" y="411365"/>
            <a:ext cx="339708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产品优势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产品开通升级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3276665"/>
            <a:ext cx="12192000" cy="1912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虚尾箭头 3"/>
          <p:cNvSpPr/>
          <p:nvPr/>
        </p:nvSpPr>
        <p:spPr>
          <a:xfrm>
            <a:off x="2487295" y="887446"/>
            <a:ext cx="8787584" cy="1077595"/>
          </a:xfrm>
          <a:prstGeom prst="stripedRightArrow">
            <a:avLst/>
          </a:prstGeom>
          <a:solidFill>
            <a:srgbClr val="70A6FE"/>
          </a:solidFill>
          <a:ln>
            <a:solidFill>
              <a:srgbClr val="70A6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Rounded Rectangle 8"/>
          <p:cNvSpPr/>
          <p:nvPr/>
        </p:nvSpPr>
        <p:spPr>
          <a:xfrm rot="18900000">
            <a:off x="911225" y="1744698"/>
            <a:ext cx="1010920" cy="1021715"/>
          </a:xfrm>
          <a:prstGeom prst="roundRect">
            <a:avLst>
              <a:gd name="adj" fmla="val 22267"/>
            </a:avLst>
          </a:prstGeom>
          <a:solidFill>
            <a:schemeClr val="bg1"/>
          </a:solidFill>
          <a:ln w="127000" cap="flat" cmpd="sng" algn="ctr">
            <a:solidFill>
              <a:srgbClr val="0391D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+mn-ea"/>
              <a:cs typeface="+mn-cs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1036296" y="1840778"/>
            <a:ext cx="760576" cy="830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</a:rPr>
              <a:t>申请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</a:endParaRPr>
          </a:p>
        </p:txBody>
      </p:sp>
      <p:sp>
        <p:nvSpPr>
          <p:cNvPr id="32" name="Rounded Rectangle 8"/>
          <p:cNvSpPr/>
          <p:nvPr/>
        </p:nvSpPr>
        <p:spPr>
          <a:xfrm rot="18900000">
            <a:off x="911225" y="3615406"/>
            <a:ext cx="1010920" cy="1021715"/>
          </a:xfrm>
          <a:prstGeom prst="roundRect">
            <a:avLst>
              <a:gd name="adj" fmla="val 22267"/>
            </a:avLst>
          </a:prstGeom>
          <a:solidFill>
            <a:sysClr val="window" lastClr="FFFFFF"/>
          </a:solidFill>
          <a:ln w="127000" cap="flat" cmpd="sng" algn="ctr">
            <a:solidFill>
              <a:srgbClr val="0962A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+mn-ea"/>
              <a:cs typeface="+mn-cs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1036296" y="3711487"/>
            <a:ext cx="76057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</a:rPr>
              <a:t>审批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</a:endParaRPr>
          </a:p>
        </p:txBody>
      </p:sp>
      <p:sp>
        <p:nvSpPr>
          <p:cNvPr id="35" name="Rounded Rectangle 8"/>
          <p:cNvSpPr/>
          <p:nvPr/>
        </p:nvSpPr>
        <p:spPr>
          <a:xfrm rot="18900000">
            <a:off x="911225" y="5582001"/>
            <a:ext cx="1010920" cy="1021715"/>
          </a:xfrm>
          <a:prstGeom prst="roundRect">
            <a:avLst>
              <a:gd name="adj" fmla="val 22267"/>
            </a:avLst>
          </a:prstGeom>
          <a:solidFill>
            <a:sysClr val="window" lastClr="FFFFFF"/>
          </a:solidFill>
          <a:ln w="127000" cap="flat" cmpd="sng" algn="ctr">
            <a:solidFill>
              <a:srgbClr val="70A6F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+mn-ea"/>
              <a:cs typeface="+mn-cs"/>
            </a:endParaRPr>
          </a:p>
        </p:txBody>
      </p:sp>
      <p:sp>
        <p:nvSpPr>
          <p:cNvPr id="36" name="TextBox 25"/>
          <p:cNvSpPr txBox="1"/>
          <p:nvPr/>
        </p:nvSpPr>
        <p:spPr>
          <a:xfrm>
            <a:off x="1036296" y="5678082"/>
            <a:ext cx="760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</a:rPr>
              <a:t>配置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</a:endParaRPr>
          </a:p>
        </p:txBody>
      </p:sp>
      <p:sp>
        <p:nvSpPr>
          <p:cNvPr id="37" name="矩形: 圆角 23"/>
          <p:cNvSpPr/>
          <p:nvPr/>
        </p:nvSpPr>
        <p:spPr>
          <a:xfrm>
            <a:off x="3426460" y="1201020"/>
            <a:ext cx="2222500" cy="417095"/>
          </a:xfrm>
          <a:prstGeom prst="roundRect">
            <a:avLst>
              <a:gd name="adj" fmla="val 50000"/>
            </a:avLst>
          </a:prstGeom>
          <a:solidFill>
            <a:srgbClr val="70A6F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kern="0" dirty="0">
                <a:solidFill>
                  <a:schemeClr val="bg1"/>
                </a:solidFill>
                <a:latin typeface="+mn-ea"/>
              </a:rPr>
              <a:t>原产品开通流程</a:t>
            </a:r>
            <a:endParaRPr kumimoji="1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矩形: 圆角 23"/>
          <p:cNvSpPr/>
          <p:nvPr/>
        </p:nvSpPr>
        <p:spPr>
          <a:xfrm>
            <a:off x="8172449" y="1201019"/>
            <a:ext cx="2305433" cy="417095"/>
          </a:xfrm>
          <a:prstGeom prst="roundRect">
            <a:avLst>
              <a:gd name="adj" fmla="val 50000"/>
            </a:avLst>
          </a:prstGeom>
          <a:solidFill>
            <a:srgbClr val="70A6F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kern="0" dirty="0">
                <a:solidFill>
                  <a:schemeClr val="bg1"/>
                </a:solidFill>
                <a:latin typeface="+mn-ea"/>
              </a:rPr>
              <a:t>现产品开通流程</a:t>
            </a:r>
            <a:endParaRPr kumimoji="1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239135" y="1840777"/>
            <a:ext cx="2409825" cy="5024263"/>
          </a:xfrm>
          <a:prstGeom prst="rect">
            <a:avLst/>
          </a:prstGeom>
          <a:noFill/>
          <a:ln w="3175"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60"/>
          <p:cNvSpPr txBox="1"/>
          <p:nvPr/>
        </p:nvSpPr>
        <p:spPr>
          <a:xfrm>
            <a:off x="3362959" y="1930671"/>
            <a:ext cx="2162175" cy="12369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just">
              <a:defRPr/>
            </a:pPr>
            <a:r>
              <a:rPr lang="zh-CN" altLang="en-US" sz="1400" b="1" dirty="0">
                <a:solidFill>
                  <a:srgbClr val="0391D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流程多，效率低下</a:t>
            </a:r>
            <a:endParaRPr lang="en-US" altLang="zh-CN" sz="1400" b="1" dirty="0">
              <a:solidFill>
                <a:srgbClr val="0391D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云商通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&amp;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支付业务共涉及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个系统，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大流程，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个子流程，材料证明需要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20+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份；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60"/>
          <p:cNvSpPr txBox="1"/>
          <p:nvPr/>
        </p:nvSpPr>
        <p:spPr>
          <a:xfrm>
            <a:off x="3362959" y="3728540"/>
            <a:ext cx="2162175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buClrTx/>
              <a:buSzTx/>
              <a:buNone/>
              <a:defRPr/>
            </a:pPr>
            <a:r>
              <a:rPr lang="zh-CN" altLang="en-US" sz="1400" b="1" dirty="0">
                <a:solidFill>
                  <a:srgbClr val="0962A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环节多，标准不明确</a:t>
            </a:r>
            <a:endParaRPr lang="en-US" altLang="zh-CN" sz="1400" b="1" dirty="0">
              <a:solidFill>
                <a:srgbClr val="0962A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>
              <a:buClrTx/>
              <a:buSzTx/>
              <a:buNone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各流程节点基本均需分公司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事业部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运营中心层层审批，沟通成本较大；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60"/>
          <p:cNvSpPr txBox="1"/>
          <p:nvPr/>
        </p:nvSpPr>
        <p:spPr>
          <a:xfrm>
            <a:off x="3362960" y="5554972"/>
            <a:ext cx="216217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400" b="1" dirty="0">
                <a:solidFill>
                  <a:srgbClr val="70A6F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基本靠人工，低效割裂</a:t>
            </a:r>
            <a:endParaRPr lang="en-US" altLang="zh-CN" sz="1400" b="1" dirty="0">
              <a:solidFill>
                <a:srgbClr val="70A6F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应用配置，渠道商户配置均需人工配置，流程割裂，且会出现漏配，错配情况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；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080207" y="1787241"/>
            <a:ext cx="2222500" cy="5070759"/>
          </a:xfrm>
          <a:prstGeom prst="rect">
            <a:avLst/>
          </a:prstGeom>
          <a:noFill/>
          <a:ln w="3175"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60"/>
          <p:cNvSpPr txBox="1"/>
          <p:nvPr/>
        </p:nvSpPr>
        <p:spPr>
          <a:xfrm>
            <a:off x="8172449" y="2833721"/>
            <a:ext cx="2067484" cy="3825240"/>
          </a:xfrm>
          <a:prstGeom prst="rect">
            <a:avLst/>
          </a:prstGeom>
          <a:solidFill>
            <a:srgbClr val="0391D7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pPr algn="just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云商通产品开通及支付产品开通审批流程合并，业务配置项整合；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just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业务流程与运营平台打通，实现自动化配置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just">
              <a:defRPr/>
            </a:pP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l">
              <a:defRPr/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统一流程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合并审批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自动配置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51" name="TextBox 60"/>
          <p:cNvSpPr txBox="1"/>
          <p:nvPr/>
        </p:nvSpPr>
        <p:spPr>
          <a:xfrm>
            <a:off x="8172449" y="1840777"/>
            <a:ext cx="2067484" cy="906584"/>
          </a:xfrm>
          <a:prstGeom prst="rect">
            <a:avLst/>
          </a:prstGeom>
          <a:solidFill>
            <a:srgbClr val="0391D7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流程再造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ctr"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一个流程解决所有产品开通问题</a:t>
            </a:r>
            <a:endParaRPr lang="en-US" altLang="zh-CN" sz="16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ctr">
              <a:defRPr/>
            </a:pP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96172" y="413215"/>
            <a:ext cx="339708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产品优势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支付一点接入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1539577" y="4335638"/>
            <a:ext cx="3322574" cy="468262"/>
            <a:chOff x="869933" y="2820354"/>
            <a:chExt cx="3322574" cy="468262"/>
          </a:xfrm>
        </p:grpSpPr>
        <p:sp>
          <p:nvSpPr>
            <p:cNvPr id="114" name="Diamond 286"/>
            <p:cNvSpPr/>
            <p:nvPr/>
          </p:nvSpPr>
          <p:spPr>
            <a:xfrm>
              <a:off x="869933" y="2820354"/>
              <a:ext cx="468262" cy="468262"/>
            </a:xfrm>
            <a:prstGeom prst="diamond">
              <a:avLst/>
            </a:prstGeom>
            <a:solidFill>
              <a:srgbClr val="70A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04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16" name="TextBox 300"/>
            <p:cNvSpPr txBox="1"/>
            <p:nvPr/>
          </p:nvSpPr>
          <p:spPr>
            <a:xfrm>
              <a:off x="1220576" y="2959150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终端订单支付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539577" y="3676706"/>
            <a:ext cx="3322574" cy="468262"/>
            <a:chOff x="869933" y="2161422"/>
            <a:chExt cx="3322574" cy="468262"/>
          </a:xfrm>
        </p:grpSpPr>
        <p:sp>
          <p:nvSpPr>
            <p:cNvPr id="119" name="Diamond 288"/>
            <p:cNvSpPr/>
            <p:nvPr/>
          </p:nvSpPr>
          <p:spPr>
            <a:xfrm>
              <a:off x="869933" y="2161422"/>
              <a:ext cx="468262" cy="468262"/>
            </a:xfrm>
            <a:prstGeom prst="diamond">
              <a:avLst/>
            </a:prstGeom>
            <a:solidFill>
              <a:srgbClr val="039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21" name="TextBox 298"/>
            <p:cNvSpPr txBox="1"/>
            <p:nvPr/>
          </p:nvSpPr>
          <p:spPr>
            <a:xfrm>
              <a:off x="1220576" y="2315283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快捷支付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539577" y="3017774"/>
            <a:ext cx="3322575" cy="468262"/>
            <a:chOff x="869933" y="1502490"/>
            <a:chExt cx="3322575" cy="468262"/>
          </a:xfrm>
        </p:grpSpPr>
        <p:sp>
          <p:nvSpPr>
            <p:cNvPr id="124" name="Diamond 290"/>
            <p:cNvSpPr/>
            <p:nvPr/>
          </p:nvSpPr>
          <p:spPr>
            <a:xfrm>
              <a:off x="869933" y="1502490"/>
              <a:ext cx="468262" cy="468262"/>
            </a:xfrm>
            <a:prstGeom prst="diamond">
              <a:avLst/>
            </a:prstGeom>
            <a:solidFill>
              <a:srgbClr val="70A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26" name="TextBox 296"/>
            <p:cNvSpPr txBox="1"/>
            <p:nvPr/>
          </p:nvSpPr>
          <p:spPr>
            <a:xfrm>
              <a:off x="1220577" y="1659164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统一扫码接口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539579" y="2358842"/>
            <a:ext cx="3322573" cy="468262"/>
            <a:chOff x="869935" y="843558"/>
            <a:chExt cx="3322573" cy="468262"/>
          </a:xfrm>
        </p:grpSpPr>
        <p:sp>
          <p:nvSpPr>
            <p:cNvPr id="129" name="Diamond 292"/>
            <p:cNvSpPr/>
            <p:nvPr/>
          </p:nvSpPr>
          <p:spPr>
            <a:xfrm>
              <a:off x="869935" y="843558"/>
              <a:ext cx="468262" cy="468262"/>
            </a:xfrm>
            <a:prstGeom prst="diamond">
              <a:avLst/>
            </a:prstGeom>
            <a:solidFill>
              <a:srgbClr val="039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01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31" name="TextBox 294"/>
            <p:cNvSpPr txBox="1"/>
            <p:nvPr/>
          </p:nvSpPr>
          <p:spPr>
            <a:xfrm>
              <a:off x="1220577" y="999358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统一支付接口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539577" y="5622061"/>
            <a:ext cx="3322574" cy="468262"/>
            <a:chOff x="869933" y="2820354"/>
            <a:chExt cx="3322574" cy="468262"/>
          </a:xfrm>
        </p:grpSpPr>
        <p:sp>
          <p:nvSpPr>
            <p:cNvPr id="134" name="Diamond 286"/>
            <p:cNvSpPr/>
            <p:nvPr/>
          </p:nvSpPr>
          <p:spPr>
            <a:xfrm>
              <a:off x="869933" y="2820354"/>
              <a:ext cx="468262" cy="468262"/>
            </a:xfrm>
            <a:prstGeom prst="diamond">
              <a:avLst/>
            </a:prstGeom>
            <a:solidFill>
              <a:srgbClr val="70A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06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36" name="TextBox 300"/>
            <p:cNvSpPr txBox="1"/>
            <p:nvPr/>
          </p:nvSpPr>
          <p:spPr>
            <a:xfrm>
              <a:off x="1220576" y="2963411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协议支付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539577" y="4963129"/>
            <a:ext cx="3322574" cy="468262"/>
            <a:chOff x="869933" y="2161422"/>
            <a:chExt cx="3322574" cy="468262"/>
          </a:xfrm>
        </p:grpSpPr>
        <p:sp>
          <p:nvSpPr>
            <p:cNvPr id="139" name="Diamond 288"/>
            <p:cNvSpPr/>
            <p:nvPr/>
          </p:nvSpPr>
          <p:spPr>
            <a:xfrm>
              <a:off x="869933" y="2161422"/>
              <a:ext cx="468262" cy="468262"/>
            </a:xfrm>
            <a:prstGeom prst="diamond">
              <a:avLst/>
            </a:prstGeom>
            <a:solidFill>
              <a:srgbClr val="039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05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41" name="TextBox 298"/>
            <p:cNvSpPr txBox="1"/>
            <p:nvPr/>
          </p:nvSpPr>
          <p:spPr>
            <a:xfrm>
              <a:off x="1220576" y="2281764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6584105" y="2953477"/>
            <a:ext cx="1047434" cy="2402436"/>
            <a:chOff x="637559" y="1370472"/>
            <a:chExt cx="1656263" cy="2402436"/>
          </a:xfrm>
          <a:solidFill>
            <a:srgbClr val="3380FE"/>
          </a:solidFill>
        </p:grpSpPr>
        <p:sp>
          <p:nvSpPr>
            <p:cNvPr id="145" name="矩形 144"/>
            <p:cNvSpPr/>
            <p:nvPr/>
          </p:nvSpPr>
          <p:spPr>
            <a:xfrm>
              <a:off x="637559" y="1370472"/>
              <a:ext cx="1656184" cy="2402436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47" name="TextBox 22"/>
            <p:cNvSpPr txBox="1"/>
            <p:nvPr/>
          </p:nvSpPr>
          <p:spPr>
            <a:xfrm>
              <a:off x="637628" y="2366865"/>
              <a:ext cx="1656194" cy="366434"/>
            </a:xfrm>
            <a:prstGeom prst="rect">
              <a:avLst/>
            </a:prstGeom>
            <a:grpFill/>
          </p:spPr>
          <p:txBody>
            <a:bodyPr wrap="square">
              <a:normAutofit fontScale="80000"/>
            </a:bodyPr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消费申请</a:t>
              </a:r>
              <a:endParaRPr lang="zh-CN" altLang="en-US" sz="44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149" name="TextBox 300"/>
          <p:cNvSpPr txBox="1"/>
          <p:nvPr/>
        </p:nvSpPr>
        <p:spPr>
          <a:xfrm>
            <a:off x="1890219" y="5118301"/>
            <a:ext cx="2971931" cy="182148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fontScale="85000" lnSpcReduction="20000"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通联收银台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52" name="任意多边形 3"/>
          <p:cNvSpPr/>
          <p:nvPr/>
        </p:nvSpPr>
        <p:spPr>
          <a:xfrm>
            <a:off x="3407568" y="3782322"/>
            <a:ext cx="3073154" cy="744804"/>
          </a:xfrm>
          <a:custGeom>
            <a:avLst/>
            <a:gdLst>
              <a:gd name="connsiteX0" fmla="*/ 0 w 2468619"/>
              <a:gd name="connsiteY0" fmla="*/ 0 h 641798"/>
              <a:gd name="connsiteX1" fmla="*/ 2147720 w 2468619"/>
              <a:gd name="connsiteY1" fmla="*/ 0 h 641798"/>
              <a:gd name="connsiteX2" fmla="*/ 2468619 w 2468619"/>
              <a:gd name="connsiteY2" fmla="*/ 320899 h 641798"/>
              <a:gd name="connsiteX3" fmla="*/ 2147720 w 2468619"/>
              <a:gd name="connsiteY3" fmla="*/ 641798 h 641798"/>
              <a:gd name="connsiteX4" fmla="*/ 0 w 2468619"/>
              <a:gd name="connsiteY4" fmla="*/ 641798 h 64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619" h="641798">
                <a:moveTo>
                  <a:pt x="0" y="0"/>
                </a:moveTo>
                <a:lnTo>
                  <a:pt x="2147720" y="0"/>
                </a:lnTo>
                <a:lnTo>
                  <a:pt x="2468619" y="320899"/>
                </a:lnTo>
                <a:lnTo>
                  <a:pt x="2147720" y="641798"/>
                </a:lnTo>
                <a:lnTo>
                  <a:pt x="0" y="641798"/>
                </a:lnTo>
                <a:close/>
              </a:path>
            </a:pathLst>
          </a:custGeom>
          <a:gradFill>
            <a:gsLst>
              <a:gs pos="0">
                <a:srgbClr val="4472C4"/>
              </a:gs>
              <a:gs pos="100000">
                <a:srgbClr val="5A5DA7">
                  <a:alpha val="5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rPr>
              <a:t>支付产品一点接入</a:t>
            </a:r>
            <a:endParaRPr lang="zh-CN" altLang="en-US" b="1" kern="0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黑体 CN Bold" panose="020B0800000000000000" pitchFamily="34" charset="-122"/>
            </a:endParaRPr>
          </a:p>
        </p:txBody>
      </p:sp>
      <p:sp>
        <p:nvSpPr>
          <p:cNvPr id="153" name="椭圆 152"/>
          <p:cNvSpPr/>
          <p:nvPr/>
        </p:nvSpPr>
        <p:spPr>
          <a:xfrm>
            <a:off x="11176597" y="6073623"/>
            <a:ext cx="432048" cy="432048"/>
          </a:xfrm>
          <a:prstGeom prst="ellipse">
            <a:avLst/>
          </a:prstGeom>
          <a:solidFill>
            <a:srgbClr val="338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9963359" y="5645110"/>
            <a:ext cx="674844" cy="674844"/>
          </a:xfrm>
          <a:prstGeom prst="ellipse">
            <a:avLst/>
          </a:prstGeom>
          <a:solidFill>
            <a:srgbClr val="096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11077402" y="5366611"/>
            <a:ext cx="337422" cy="337422"/>
          </a:xfrm>
          <a:prstGeom prst="ellipse">
            <a:avLst/>
          </a:prstGeom>
          <a:solidFill>
            <a:srgbClr val="338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65" name="标注: 下箭头 164"/>
          <p:cNvSpPr/>
          <p:nvPr/>
        </p:nvSpPr>
        <p:spPr>
          <a:xfrm>
            <a:off x="1738993" y="1374379"/>
            <a:ext cx="1885950" cy="801951"/>
          </a:xfrm>
          <a:prstGeom prst="downArrowCallout">
            <a:avLst/>
          </a:prstGeom>
          <a:solidFill>
            <a:srgbClr val="0391D7"/>
          </a:solidFill>
          <a:ln>
            <a:solidFill>
              <a:srgbClr val="0391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/>
              <a:t>支付系统接口</a:t>
            </a:r>
            <a:endParaRPr lang="zh-CN" altLang="en-US" sz="1600" b="1" dirty="0"/>
          </a:p>
        </p:txBody>
      </p:sp>
      <p:sp>
        <p:nvSpPr>
          <p:cNvPr id="166" name="标注: 下箭头 165"/>
          <p:cNvSpPr/>
          <p:nvPr/>
        </p:nvSpPr>
        <p:spPr>
          <a:xfrm>
            <a:off x="7268681" y="1374417"/>
            <a:ext cx="2093063" cy="801951"/>
          </a:xfrm>
          <a:prstGeom prst="downArrowCallout">
            <a:avLst/>
          </a:prstGeom>
          <a:solidFill>
            <a:srgbClr val="0391D7"/>
          </a:solidFill>
          <a:ln>
            <a:solidFill>
              <a:srgbClr val="0391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/>
              <a:t>云商通二代接口</a:t>
            </a:r>
            <a:endParaRPr lang="zh-CN" altLang="en-US" sz="1600" b="1" dirty="0"/>
          </a:p>
        </p:txBody>
      </p:sp>
      <p:grpSp>
        <p:nvGrpSpPr>
          <p:cNvPr id="167" name="组合 166"/>
          <p:cNvGrpSpPr/>
          <p:nvPr/>
        </p:nvGrpSpPr>
        <p:grpSpPr>
          <a:xfrm>
            <a:off x="4976446" y="1175865"/>
            <a:ext cx="1010877" cy="1068683"/>
            <a:chOff x="3995841" y="1217548"/>
            <a:chExt cx="1010877" cy="1068683"/>
          </a:xfrm>
        </p:grpSpPr>
        <p:sp>
          <p:nvSpPr>
            <p:cNvPr id="170" name="Speech Bubble: Oval 12"/>
            <p:cNvSpPr/>
            <p:nvPr/>
          </p:nvSpPr>
          <p:spPr>
            <a:xfrm rot="16200000" flipH="1">
              <a:off x="3966938" y="1246451"/>
              <a:ext cx="1068683" cy="1010877"/>
            </a:xfrm>
            <a:prstGeom prst="wedgeEllipseCallout">
              <a:avLst>
                <a:gd name="adj1" fmla="val -29"/>
                <a:gd name="adj2" fmla="val 65817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69" name="Freeform: Shape 34"/>
            <p:cNvSpPr/>
            <p:nvPr/>
          </p:nvSpPr>
          <p:spPr bwMode="auto">
            <a:xfrm>
              <a:off x="4270194" y="1505591"/>
              <a:ext cx="462171" cy="44536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734101" y="4094773"/>
            <a:ext cx="901065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97730" y="4094773"/>
            <a:ext cx="871220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扫码支付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67029" y="4094138"/>
            <a:ext cx="965200" cy="277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/H5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354282" y="4096043"/>
            <a:ext cx="11436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APP/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小程序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75345" y="4986773"/>
            <a:ext cx="11442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网银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54989" y="4986773"/>
            <a:ext cx="965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统一收银台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20000" y="4986773"/>
            <a:ext cx="11442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刷脸支付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612" y="3462269"/>
            <a:ext cx="478637" cy="47863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362" y="3468255"/>
            <a:ext cx="480104" cy="48010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904" y="3439146"/>
            <a:ext cx="538321" cy="53832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733" y="3462269"/>
            <a:ext cx="538321" cy="53832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385" y="4428806"/>
            <a:ext cx="548034" cy="54803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396" y="4415380"/>
            <a:ext cx="548035" cy="54803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576" y="4403844"/>
            <a:ext cx="548036" cy="548036"/>
          </a:xfrm>
          <a:prstGeom prst="rect">
            <a:avLst/>
          </a:prstGeom>
        </p:spPr>
      </p:pic>
      <p:sp>
        <p:nvSpPr>
          <p:cNvPr id="41" name="圆角矩形 12"/>
          <p:cNvSpPr/>
          <p:nvPr/>
        </p:nvSpPr>
        <p:spPr>
          <a:xfrm>
            <a:off x="7646180" y="2953447"/>
            <a:ext cx="3830626" cy="2406595"/>
          </a:xfrm>
          <a:prstGeom prst="roundRect">
            <a:avLst>
              <a:gd name="adj" fmla="val 4965"/>
            </a:avLst>
          </a:prstGeom>
          <a:noFill/>
          <a:ln>
            <a:solidFill>
              <a:srgbClr val="2F5597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8866035" y="2953447"/>
            <a:ext cx="1253490" cy="306705"/>
          </a:xfrm>
          <a:prstGeom prst="rect">
            <a:avLst/>
          </a:prstGeom>
        </p:spPr>
        <p:txBody>
          <a:bodyPr wrap="none" rtlCol="0">
            <a:spAutoFit/>
          </a:bodyPr>
          <a:p>
            <a:r>
              <a:rPr lang="zh-CN" altLang="en-US" sz="1400" b="1"/>
              <a:t>支持支付模式</a:t>
            </a:r>
            <a:endParaRPr lang="zh-CN" altLang="en-US" sz="14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047" y="4438695"/>
            <a:ext cx="548035" cy="5480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49584" y="4963165"/>
            <a:ext cx="965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银行卡快捷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animBg="1"/>
      <p:bldP spid="154" grpId="0" animBg="1"/>
      <p:bldP spid="1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17495" y="459593"/>
            <a:ext cx="34550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0962A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产品优势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-产品能力升级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1386537" y="3179715"/>
            <a:ext cx="6275819" cy="1355327"/>
          </a:xfrm>
          <a:custGeom>
            <a:avLst/>
            <a:gdLst>
              <a:gd name="T0" fmla="*/ 40 w 2110"/>
              <a:gd name="T1" fmla="*/ 0 h 455"/>
              <a:gd name="T2" fmla="*/ 0 w 2110"/>
              <a:gd name="T3" fmla="*/ 40 h 455"/>
              <a:gd name="T4" fmla="*/ 0 w 2110"/>
              <a:gd name="T5" fmla="*/ 415 h 455"/>
              <a:gd name="T6" fmla="*/ 40 w 2110"/>
              <a:gd name="T7" fmla="*/ 455 h 455"/>
              <a:gd name="T8" fmla="*/ 2110 w 2110"/>
              <a:gd name="T9" fmla="*/ 455 h 455"/>
              <a:gd name="T10" fmla="*/ 2110 w 2110"/>
              <a:gd name="T11" fmla="*/ 0 h 455"/>
              <a:gd name="T12" fmla="*/ 40 w 2110"/>
              <a:gd name="T13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0" h="455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415"/>
                  <a:pt x="0" y="415"/>
                  <a:pt x="0" y="415"/>
                </a:cubicBezTo>
                <a:cubicBezTo>
                  <a:pt x="0" y="437"/>
                  <a:pt x="18" y="455"/>
                  <a:pt x="40" y="455"/>
                </a:cubicBezTo>
                <a:cubicBezTo>
                  <a:pt x="2110" y="455"/>
                  <a:pt x="2110" y="455"/>
                  <a:pt x="2110" y="455"/>
                </a:cubicBezTo>
                <a:cubicBezTo>
                  <a:pt x="2110" y="0"/>
                  <a:pt x="2110" y="0"/>
                  <a:pt x="2110" y="0"/>
                </a:cubicBezTo>
                <a:lnTo>
                  <a:pt x="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630109" y="1233459"/>
            <a:ext cx="934760" cy="937732"/>
          </a:xfrm>
          <a:prstGeom prst="ellipse">
            <a:avLst/>
          </a:prstGeom>
          <a:solidFill>
            <a:srgbClr val="0392D8"/>
          </a:solidFill>
          <a:ln>
            <a:noFill/>
          </a:ln>
          <a:effectLst>
            <a:outerShdw blurRad="228600" dist="38100" dir="5400000" algn="tl" rotWithShape="0">
              <a:schemeClr val="accent2">
                <a:lumMod val="50000"/>
                <a:lumOff val="50000"/>
                <a:alpha val="67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630109" y="5110713"/>
            <a:ext cx="934760" cy="93624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2700000" algn="tl" rotWithShape="0">
              <a:schemeClr val="accent2">
                <a:lumMod val="75000"/>
                <a:lumOff val="25000"/>
                <a:alpha val="25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903552" y="5439142"/>
            <a:ext cx="387874" cy="279388"/>
          </a:xfrm>
          <a:custGeom>
            <a:avLst/>
            <a:gdLst>
              <a:gd name="T0" fmla="*/ 130 w 130"/>
              <a:gd name="T1" fmla="*/ 94 h 94"/>
              <a:gd name="T2" fmla="*/ 0 w 130"/>
              <a:gd name="T3" fmla="*/ 94 h 94"/>
              <a:gd name="T4" fmla="*/ 0 w 130"/>
              <a:gd name="T5" fmla="*/ 17 h 94"/>
              <a:gd name="T6" fmla="*/ 45 w 130"/>
              <a:gd name="T7" fmla="*/ 17 h 94"/>
              <a:gd name="T8" fmla="*/ 65 w 130"/>
              <a:gd name="T9" fmla="*/ 0 h 94"/>
              <a:gd name="T10" fmla="*/ 85 w 130"/>
              <a:gd name="T11" fmla="*/ 17 h 94"/>
              <a:gd name="T12" fmla="*/ 130 w 130"/>
              <a:gd name="T13" fmla="*/ 17 h 94"/>
              <a:gd name="T14" fmla="*/ 130 w 130"/>
              <a:gd name="T15" fmla="*/ 94 h 94"/>
              <a:gd name="T16" fmla="*/ 4 w 130"/>
              <a:gd name="T17" fmla="*/ 21 h 94"/>
              <a:gd name="T18" fmla="*/ 4 w 130"/>
              <a:gd name="T19" fmla="*/ 41 h 94"/>
              <a:gd name="T20" fmla="*/ 126 w 130"/>
              <a:gd name="T21" fmla="*/ 41 h 94"/>
              <a:gd name="T22" fmla="*/ 126 w 130"/>
              <a:gd name="T23" fmla="*/ 21 h 94"/>
              <a:gd name="T24" fmla="*/ 4 w 130"/>
              <a:gd name="T25" fmla="*/ 21 h 94"/>
              <a:gd name="T26" fmla="*/ 126 w 130"/>
              <a:gd name="T27" fmla="*/ 90 h 94"/>
              <a:gd name="T28" fmla="*/ 126 w 130"/>
              <a:gd name="T29" fmla="*/ 45 h 94"/>
              <a:gd name="T30" fmla="*/ 77 w 130"/>
              <a:gd name="T31" fmla="*/ 45 h 94"/>
              <a:gd name="T32" fmla="*/ 77 w 130"/>
              <a:gd name="T33" fmla="*/ 57 h 94"/>
              <a:gd name="T34" fmla="*/ 53 w 130"/>
              <a:gd name="T35" fmla="*/ 57 h 94"/>
              <a:gd name="T36" fmla="*/ 53 w 130"/>
              <a:gd name="T37" fmla="*/ 45 h 94"/>
              <a:gd name="T38" fmla="*/ 4 w 130"/>
              <a:gd name="T39" fmla="*/ 45 h 94"/>
              <a:gd name="T40" fmla="*/ 4 w 130"/>
              <a:gd name="T41" fmla="*/ 90 h 94"/>
              <a:gd name="T42" fmla="*/ 126 w 130"/>
              <a:gd name="T43" fmla="*/ 90 h 94"/>
              <a:gd name="T44" fmla="*/ 53 w 130"/>
              <a:gd name="T45" fmla="*/ 8 h 94"/>
              <a:gd name="T46" fmla="*/ 49 w 130"/>
              <a:gd name="T47" fmla="*/ 17 h 94"/>
              <a:gd name="T48" fmla="*/ 81 w 130"/>
              <a:gd name="T49" fmla="*/ 17 h 94"/>
              <a:gd name="T50" fmla="*/ 65 w 130"/>
              <a:gd name="T51" fmla="*/ 4 h 94"/>
              <a:gd name="T52" fmla="*/ 53 w 130"/>
              <a:gd name="T53" fmla="*/ 8 h 94"/>
              <a:gd name="T54" fmla="*/ 57 w 130"/>
              <a:gd name="T55" fmla="*/ 53 h 94"/>
              <a:gd name="T56" fmla="*/ 73 w 130"/>
              <a:gd name="T57" fmla="*/ 53 h 94"/>
              <a:gd name="T58" fmla="*/ 73 w 130"/>
              <a:gd name="T59" fmla="*/ 45 h 94"/>
              <a:gd name="T60" fmla="*/ 57 w 130"/>
              <a:gd name="T61" fmla="*/ 45 h 94"/>
              <a:gd name="T62" fmla="*/ 57 w 130"/>
              <a:gd name="T63" fmla="*/ 5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94">
                <a:moveTo>
                  <a:pt x="13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17"/>
                  <a:pt x="0" y="17"/>
                  <a:pt x="0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7" y="6"/>
                  <a:pt x="53" y="0"/>
                  <a:pt x="65" y="0"/>
                </a:cubicBezTo>
                <a:cubicBezTo>
                  <a:pt x="77" y="0"/>
                  <a:pt x="83" y="6"/>
                  <a:pt x="85" y="17"/>
                </a:cubicBezTo>
                <a:cubicBezTo>
                  <a:pt x="130" y="17"/>
                  <a:pt x="130" y="17"/>
                  <a:pt x="130" y="17"/>
                </a:cubicBezTo>
                <a:lnTo>
                  <a:pt x="130" y="94"/>
                </a:lnTo>
                <a:close/>
                <a:moveTo>
                  <a:pt x="4" y="21"/>
                </a:moveTo>
                <a:cubicBezTo>
                  <a:pt x="4" y="41"/>
                  <a:pt x="4" y="41"/>
                  <a:pt x="4" y="41"/>
                </a:cubicBezTo>
                <a:cubicBezTo>
                  <a:pt x="126" y="41"/>
                  <a:pt x="126" y="41"/>
                  <a:pt x="126" y="41"/>
                </a:cubicBezTo>
                <a:cubicBezTo>
                  <a:pt x="126" y="21"/>
                  <a:pt x="126" y="21"/>
                  <a:pt x="126" y="21"/>
                </a:cubicBezTo>
                <a:lnTo>
                  <a:pt x="4" y="21"/>
                </a:lnTo>
                <a:close/>
                <a:moveTo>
                  <a:pt x="126" y="90"/>
                </a:moveTo>
                <a:cubicBezTo>
                  <a:pt x="126" y="45"/>
                  <a:pt x="126" y="45"/>
                  <a:pt x="126" y="45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57"/>
                  <a:pt x="77" y="57"/>
                  <a:pt x="77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45"/>
                  <a:pt x="53" y="45"/>
                  <a:pt x="53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90"/>
                  <a:pt x="4" y="90"/>
                  <a:pt x="4" y="90"/>
                </a:cubicBezTo>
                <a:lnTo>
                  <a:pt x="126" y="90"/>
                </a:lnTo>
                <a:close/>
                <a:moveTo>
                  <a:pt x="53" y="8"/>
                </a:moveTo>
                <a:cubicBezTo>
                  <a:pt x="51" y="11"/>
                  <a:pt x="49" y="14"/>
                  <a:pt x="49" y="17"/>
                </a:cubicBezTo>
                <a:cubicBezTo>
                  <a:pt x="81" y="17"/>
                  <a:pt x="81" y="17"/>
                  <a:pt x="81" y="17"/>
                </a:cubicBezTo>
                <a:cubicBezTo>
                  <a:pt x="79" y="8"/>
                  <a:pt x="74" y="4"/>
                  <a:pt x="65" y="4"/>
                </a:cubicBezTo>
                <a:cubicBezTo>
                  <a:pt x="60" y="4"/>
                  <a:pt x="56" y="6"/>
                  <a:pt x="53" y="8"/>
                </a:cubicBezTo>
                <a:close/>
                <a:moveTo>
                  <a:pt x="57" y="53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45"/>
                  <a:pt x="73" y="45"/>
                  <a:pt x="73" y="45"/>
                </a:cubicBezTo>
                <a:cubicBezTo>
                  <a:pt x="57" y="45"/>
                  <a:pt x="57" y="45"/>
                  <a:pt x="57" y="45"/>
                </a:cubicBezTo>
                <a:lnTo>
                  <a:pt x="5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15"/>
          <p:cNvSpPr>
            <a:spLocks noEditPoints="1"/>
          </p:cNvSpPr>
          <p:nvPr/>
        </p:nvSpPr>
        <p:spPr bwMode="auto">
          <a:xfrm>
            <a:off x="2189032" y="3665672"/>
            <a:ext cx="231832" cy="389359"/>
          </a:xfrm>
          <a:custGeom>
            <a:avLst/>
            <a:gdLst>
              <a:gd name="T0" fmla="*/ 14 w 78"/>
              <a:gd name="T1" fmla="*/ 82 h 131"/>
              <a:gd name="T2" fmla="*/ 36 w 78"/>
              <a:gd name="T3" fmla="*/ 67 h 131"/>
              <a:gd name="T4" fmla="*/ 14 w 78"/>
              <a:gd name="T5" fmla="*/ 51 h 131"/>
              <a:gd name="T6" fmla="*/ 8 w 78"/>
              <a:gd name="T7" fmla="*/ 41 h 131"/>
              <a:gd name="T8" fmla="*/ 8 w 78"/>
              <a:gd name="T9" fmla="*/ 12 h 131"/>
              <a:gd name="T10" fmla="*/ 0 w 78"/>
              <a:gd name="T11" fmla="*/ 12 h 131"/>
              <a:gd name="T12" fmla="*/ 0 w 78"/>
              <a:gd name="T13" fmla="*/ 0 h 131"/>
              <a:gd name="T14" fmla="*/ 78 w 78"/>
              <a:gd name="T15" fmla="*/ 0 h 131"/>
              <a:gd name="T16" fmla="*/ 78 w 78"/>
              <a:gd name="T17" fmla="*/ 12 h 131"/>
              <a:gd name="T18" fmla="*/ 71 w 78"/>
              <a:gd name="T19" fmla="*/ 12 h 131"/>
              <a:gd name="T20" fmla="*/ 71 w 78"/>
              <a:gd name="T21" fmla="*/ 41 h 131"/>
              <a:gd name="T22" fmla="*/ 65 w 78"/>
              <a:gd name="T23" fmla="*/ 51 h 131"/>
              <a:gd name="T24" fmla="*/ 43 w 78"/>
              <a:gd name="T25" fmla="*/ 67 h 131"/>
              <a:gd name="T26" fmla="*/ 65 w 78"/>
              <a:gd name="T27" fmla="*/ 82 h 131"/>
              <a:gd name="T28" fmla="*/ 71 w 78"/>
              <a:gd name="T29" fmla="*/ 92 h 131"/>
              <a:gd name="T30" fmla="*/ 71 w 78"/>
              <a:gd name="T31" fmla="*/ 119 h 131"/>
              <a:gd name="T32" fmla="*/ 78 w 78"/>
              <a:gd name="T33" fmla="*/ 119 h 131"/>
              <a:gd name="T34" fmla="*/ 78 w 78"/>
              <a:gd name="T35" fmla="*/ 131 h 131"/>
              <a:gd name="T36" fmla="*/ 0 w 78"/>
              <a:gd name="T37" fmla="*/ 131 h 131"/>
              <a:gd name="T38" fmla="*/ 0 w 78"/>
              <a:gd name="T39" fmla="*/ 119 h 131"/>
              <a:gd name="T40" fmla="*/ 8 w 78"/>
              <a:gd name="T41" fmla="*/ 119 h 131"/>
              <a:gd name="T42" fmla="*/ 8 w 78"/>
              <a:gd name="T43" fmla="*/ 92 h 131"/>
              <a:gd name="T44" fmla="*/ 14 w 78"/>
              <a:gd name="T45" fmla="*/ 82 h 131"/>
              <a:gd name="T46" fmla="*/ 4 w 78"/>
              <a:gd name="T47" fmla="*/ 8 h 131"/>
              <a:gd name="T48" fmla="*/ 74 w 78"/>
              <a:gd name="T49" fmla="*/ 8 h 131"/>
              <a:gd name="T50" fmla="*/ 74 w 78"/>
              <a:gd name="T51" fmla="*/ 4 h 131"/>
              <a:gd name="T52" fmla="*/ 4 w 78"/>
              <a:gd name="T53" fmla="*/ 4 h 131"/>
              <a:gd name="T54" fmla="*/ 4 w 78"/>
              <a:gd name="T55" fmla="*/ 8 h 131"/>
              <a:gd name="T56" fmla="*/ 74 w 78"/>
              <a:gd name="T57" fmla="*/ 123 h 131"/>
              <a:gd name="T58" fmla="*/ 4 w 78"/>
              <a:gd name="T59" fmla="*/ 123 h 131"/>
              <a:gd name="T60" fmla="*/ 4 w 78"/>
              <a:gd name="T61" fmla="*/ 127 h 131"/>
              <a:gd name="T62" fmla="*/ 74 w 78"/>
              <a:gd name="T63" fmla="*/ 127 h 131"/>
              <a:gd name="T64" fmla="*/ 74 w 78"/>
              <a:gd name="T65" fmla="*/ 123 h 131"/>
              <a:gd name="T66" fmla="*/ 40 w 78"/>
              <a:gd name="T67" fmla="*/ 64 h 131"/>
              <a:gd name="T68" fmla="*/ 67 w 78"/>
              <a:gd name="T69" fmla="*/ 41 h 131"/>
              <a:gd name="T70" fmla="*/ 67 w 78"/>
              <a:gd name="T71" fmla="*/ 12 h 131"/>
              <a:gd name="T72" fmla="*/ 12 w 78"/>
              <a:gd name="T73" fmla="*/ 12 h 131"/>
              <a:gd name="T74" fmla="*/ 12 w 78"/>
              <a:gd name="T75" fmla="*/ 41 h 131"/>
              <a:gd name="T76" fmla="*/ 40 w 78"/>
              <a:gd name="T77" fmla="*/ 64 h 131"/>
              <a:gd name="T78" fmla="*/ 12 w 78"/>
              <a:gd name="T79" fmla="*/ 92 h 131"/>
              <a:gd name="T80" fmla="*/ 12 w 78"/>
              <a:gd name="T81" fmla="*/ 119 h 131"/>
              <a:gd name="T82" fmla="*/ 67 w 78"/>
              <a:gd name="T83" fmla="*/ 119 h 131"/>
              <a:gd name="T84" fmla="*/ 67 w 78"/>
              <a:gd name="T85" fmla="*/ 92 h 131"/>
              <a:gd name="T86" fmla="*/ 40 w 78"/>
              <a:gd name="T87" fmla="*/ 69 h 131"/>
              <a:gd name="T88" fmla="*/ 12 w 78"/>
              <a:gd name="T89" fmla="*/ 9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8" h="131">
                <a:moveTo>
                  <a:pt x="14" y="82"/>
                </a:moveTo>
                <a:cubicBezTo>
                  <a:pt x="19" y="78"/>
                  <a:pt x="26" y="73"/>
                  <a:pt x="36" y="67"/>
                </a:cubicBezTo>
                <a:cubicBezTo>
                  <a:pt x="26" y="60"/>
                  <a:pt x="19" y="55"/>
                  <a:pt x="14" y="51"/>
                </a:cubicBezTo>
                <a:cubicBezTo>
                  <a:pt x="10" y="47"/>
                  <a:pt x="8" y="44"/>
                  <a:pt x="8" y="41"/>
                </a:cubicBezTo>
                <a:cubicBezTo>
                  <a:pt x="8" y="12"/>
                  <a:pt x="8" y="12"/>
                  <a:pt x="8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12"/>
                  <a:pt x="78" y="12"/>
                  <a:pt x="78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44"/>
                  <a:pt x="69" y="47"/>
                  <a:pt x="65" y="51"/>
                </a:cubicBezTo>
                <a:cubicBezTo>
                  <a:pt x="61" y="55"/>
                  <a:pt x="53" y="60"/>
                  <a:pt x="43" y="67"/>
                </a:cubicBezTo>
                <a:cubicBezTo>
                  <a:pt x="53" y="73"/>
                  <a:pt x="61" y="78"/>
                  <a:pt x="65" y="82"/>
                </a:cubicBezTo>
                <a:cubicBezTo>
                  <a:pt x="69" y="86"/>
                  <a:pt x="71" y="89"/>
                  <a:pt x="71" y="92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78" y="119"/>
                  <a:pt x="78" y="119"/>
                  <a:pt x="78" y="119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19"/>
                  <a:pt x="0" y="119"/>
                  <a:pt x="0" y="119"/>
                </a:cubicBezTo>
                <a:cubicBezTo>
                  <a:pt x="8" y="119"/>
                  <a:pt x="8" y="119"/>
                  <a:pt x="8" y="119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89"/>
                  <a:pt x="10" y="86"/>
                  <a:pt x="14" y="82"/>
                </a:cubicBezTo>
                <a:close/>
                <a:moveTo>
                  <a:pt x="4" y="8"/>
                </a:moveTo>
                <a:cubicBezTo>
                  <a:pt x="74" y="8"/>
                  <a:pt x="74" y="8"/>
                  <a:pt x="74" y="8"/>
                </a:cubicBezTo>
                <a:cubicBezTo>
                  <a:pt x="74" y="4"/>
                  <a:pt x="74" y="4"/>
                  <a:pt x="74" y="4"/>
                </a:cubicBezTo>
                <a:cubicBezTo>
                  <a:pt x="4" y="4"/>
                  <a:pt x="4" y="4"/>
                  <a:pt x="4" y="4"/>
                </a:cubicBezTo>
                <a:lnTo>
                  <a:pt x="4" y="8"/>
                </a:lnTo>
                <a:close/>
                <a:moveTo>
                  <a:pt x="74" y="123"/>
                </a:moveTo>
                <a:cubicBezTo>
                  <a:pt x="4" y="123"/>
                  <a:pt x="4" y="123"/>
                  <a:pt x="4" y="123"/>
                </a:cubicBezTo>
                <a:cubicBezTo>
                  <a:pt x="4" y="127"/>
                  <a:pt x="4" y="127"/>
                  <a:pt x="4" y="127"/>
                </a:cubicBezTo>
                <a:cubicBezTo>
                  <a:pt x="74" y="127"/>
                  <a:pt x="74" y="127"/>
                  <a:pt x="74" y="127"/>
                </a:cubicBezTo>
                <a:lnTo>
                  <a:pt x="74" y="123"/>
                </a:lnTo>
                <a:close/>
                <a:moveTo>
                  <a:pt x="40" y="64"/>
                </a:moveTo>
                <a:cubicBezTo>
                  <a:pt x="58" y="52"/>
                  <a:pt x="67" y="44"/>
                  <a:pt x="67" y="41"/>
                </a:cubicBezTo>
                <a:cubicBezTo>
                  <a:pt x="67" y="12"/>
                  <a:pt x="67" y="12"/>
                  <a:pt x="67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4"/>
                  <a:pt x="21" y="52"/>
                  <a:pt x="40" y="64"/>
                </a:cubicBezTo>
                <a:close/>
                <a:moveTo>
                  <a:pt x="12" y="92"/>
                </a:moveTo>
                <a:cubicBezTo>
                  <a:pt x="12" y="119"/>
                  <a:pt x="12" y="119"/>
                  <a:pt x="12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67" y="92"/>
                  <a:pt x="67" y="92"/>
                  <a:pt x="67" y="92"/>
                </a:cubicBezTo>
                <a:cubicBezTo>
                  <a:pt x="67" y="89"/>
                  <a:pt x="58" y="81"/>
                  <a:pt x="40" y="69"/>
                </a:cubicBezTo>
                <a:cubicBezTo>
                  <a:pt x="21" y="81"/>
                  <a:pt x="12" y="89"/>
                  <a:pt x="12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TextBox 19"/>
          <p:cNvSpPr txBox="1"/>
          <p:nvPr/>
        </p:nvSpPr>
        <p:spPr>
          <a:xfrm>
            <a:off x="1751148" y="1274944"/>
            <a:ext cx="364715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392D8"/>
                </a:solidFill>
                <a:latin typeface="+mn-ea"/>
              </a:rPr>
              <a:t>账户</a:t>
            </a:r>
            <a:r>
              <a:rPr lang="zh-CN" altLang="en-US" b="1" dirty="0" err="1">
                <a:solidFill>
                  <a:srgbClr val="0392D8"/>
                </a:solidFill>
                <a:latin typeface="+mn-ea"/>
              </a:rPr>
              <a:t>服务</a:t>
            </a:r>
            <a:r>
              <a:rPr lang="en-US" b="1" dirty="0" err="1">
                <a:solidFill>
                  <a:srgbClr val="0392D8"/>
                </a:solidFill>
                <a:latin typeface="+mn-ea"/>
              </a:rPr>
              <a:t>升级</a:t>
            </a:r>
            <a:endParaRPr lang="en-US" b="1" dirty="0">
              <a:solidFill>
                <a:srgbClr val="0392D8"/>
              </a:solidFill>
              <a:latin typeface="+mn-ea"/>
            </a:endParaRPr>
          </a:p>
        </p:txBody>
      </p:sp>
      <p:sp>
        <p:nvSpPr>
          <p:cNvPr id="48" name="Subtitle 2"/>
          <p:cNvSpPr txBox="1"/>
          <p:nvPr/>
        </p:nvSpPr>
        <p:spPr>
          <a:xfrm>
            <a:off x="1564852" y="1702327"/>
            <a:ext cx="5416662" cy="13002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支付服务</a:t>
            </a:r>
            <a:r>
              <a:rPr lang="zh-CN" altLang="en-US" sz="1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支持升级</a:t>
            </a:r>
            <a:r>
              <a:rPr lang="en-US" sz="12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账户服务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，叠加资金管理能力。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客户支持只做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增量功能开发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，即可实现服务升级。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支付客户升级开通账户产品需要换证书换规范，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解决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重新开发的痛点。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21"/>
          <p:cNvSpPr txBox="1"/>
          <p:nvPr/>
        </p:nvSpPr>
        <p:spPr>
          <a:xfrm>
            <a:off x="2957347" y="34254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3380FE"/>
                </a:solidFill>
                <a:latin typeface="+mn-ea"/>
              </a:rPr>
              <a:t>整合营销能力</a:t>
            </a:r>
            <a:endParaRPr lang="en-US" b="1" dirty="0">
              <a:solidFill>
                <a:srgbClr val="3380FE"/>
              </a:solidFill>
              <a:latin typeface="+mn-ea"/>
            </a:endParaRPr>
          </a:p>
        </p:txBody>
      </p:sp>
      <p:sp>
        <p:nvSpPr>
          <p:cNvPr id="50" name="Subtitle 2"/>
          <p:cNvSpPr txBox="1"/>
          <p:nvPr/>
        </p:nvSpPr>
        <p:spPr>
          <a:xfrm>
            <a:off x="2957346" y="3794490"/>
            <a:ext cx="3761861" cy="10009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通联收银台统一整合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支付能力及</a:t>
            </a:r>
            <a:r>
              <a:rPr lang="en-US" sz="1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营销能力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，实现商户资金统一清结算。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1748971" y="517317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962AD"/>
                </a:solidFill>
                <a:latin typeface="+mn-ea"/>
              </a:rPr>
              <a:t>营销能力输出</a:t>
            </a:r>
            <a:endParaRPr lang="en-US" b="1" dirty="0">
              <a:solidFill>
                <a:srgbClr val="0962AD"/>
              </a:solidFill>
              <a:latin typeface="+mn-ea"/>
            </a:endParaRPr>
          </a:p>
        </p:txBody>
      </p:sp>
      <p:sp>
        <p:nvSpPr>
          <p:cNvPr id="52" name="Subtitle 2"/>
          <p:cNvSpPr txBox="1"/>
          <p:nvPr/>
        </p:nvSpPr>
        <p:spPr>
          <a:xfrm>
            <a:off x="1748970" y="5516841"/>
            <a:ext cx="4158121" cy="7236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为客户提供高可用的营销插件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/SAAS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服务，为前端应用场景提供灵活稳定的服务。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24"/>
          <p:cNvSpPr>
            <a:spLocks noEditPoints="1"/>
          </p:cNvSpPr>
          <p:nvPr/>
        </p:nvSpPr>
        <p:spPr bwMode="auto">
          <a:xfrm>
            <a:off x="843151" y="1415450"/>
            <a:ext cx="481146" cy="503422"/>
          </a:xfrm>
          <a:custGeom>
            <a:avLst/>
            <a:gdLst>
              <a:gd name="T0" fmla="*/ 152 w 162"/>
              <a:gd name="T1" fmla="*/ 54 h 169"/>
              <a:gd name="T2" fmla="*/ 153 w 162"/>
              <a:gd name="T3" fmla="*/ 9 h 169"/>
              <a:gd name="T4" fmla="*/ 148 w 162"/>
              <a:gd name="T5" fmla="*/ 1 h 169"/>
              <a:gd name="T6" fmla="*/ 137 w 162"/>
              <a:gd name="T7" fmla="*/ 7 h 169"/>
              <a:gd name="T8" fmla="*/ 64 w 162"/>
              <a:gd name="T9" fmla="*/ 40 h 169"/>
              <a:gd name="T10" fmla="*/ 55 w 162"/>
              <a:gd name="T11" fmla="*/ 44 h 169"/>
              <a:gd name="T12" fmla="*/ 53 w 162"/>
              <a:gd name="T13" fmla="*/ 51 h 169"/>
              <a:gd name="T14" fmla="*/ 53 w 162"/>
              <a:gd name="T15" fmla="*/ 97 h 169"/>
              <a:gd name="T16" fmla="*/ 60 w 162"/>
              <a:gd name="T17" fmla="*/ 107 h 169"/>
              <a:gd name="T18" fmla="*/ 64 w 162"/>
              <a:gd name="T19" fmla="*/ 107 h 169"/>
              <a:gd name="T20" fmla="*/ 99 w 162"/>
              <a:gd name="T21" fmla="*/ 113 h 169"/>
              <a:gd name="T22" fmla="*/ 138 w 162"/>
              <a:gd name="T23" fmla="*/ 142 h 169"/>
              <a:gd name="T24" fmla="*/ 138 w 162"/>
              <a:gd name="T25" fmla="*/ 143 h 169"/>
              <a:gd name="T26" fmla="*/ 144 w 162"/>
              <a:gd name="T27" fmla="*/ 147 h 169"/>
              <a:gd name="T28" fmla="*/ 150 w 162"/>
              <a:gd name="T29" fmla="*/ 146 h 169"/>
              <a:gd name="T30" fmla="*/ 152 w 162"/>
              <a:gd name="T31" fmla="*/ 139 h 169"/>
              <a:gd name="T32" fmla="*/ 152 w 162"/>
              <a:gd name="T33" fmla="*/ 94 h 169"/>
              <a:gd name="T34" fmla="*/ 162 w 162"/>
              <a:gd name="T35" fmla="*/ 74 h 169"/>
              <a:gd name="T36" fmla="*/ 152 w 162"/>
              <a:gd name="T37" fmla="*/ 54 h 169"/>
              <a:gd name="T38" fmla="*/ 142 w 162"/>
              <a:gd name="T39" fmla="*/ 61 h 169"/>
              <a:gd name="T40" fmla="*/ 142 w 162"/>
              <a:gd name="T41" fmla="*/ 88 h 169"/>
              <a:gd name="T42" fmla="*/ 142 w 162"/>
              <a:gd name="T43" fmla="*/ 129 h 169"/>
              <a:gd name="T44" fmla="*/ 102 w 162"/>
              <a:gd name="T45" fmla="*/ 103 h 169"/>
              <a:gd name="T46" fmla="*/ 64 w 162"/>
              <a:gd name="T47" fmla="*/ 97 h 169"/>
              <a:gd name="T48" fmla="*/ 64 w 162"/>
              <a:gd name="T49" fmla="*/ 51 h 169"/>
              <a:gd name="T50" fmla="*/ 142 w 162"/>
              <a:gd name="T51" fmla="*/ 19 h 169"/>
              <a:gd name="T52" fmla="*/ 142 w 162"/>
              <a:gd name="T53" fmla="*/ 61 h 169"/>
              <a:gd name="T54" fmla="*/ 40 w 162"/>
              <a:gd name="T55" fmla="*/ 47 h 169"/>
              <a:gd name="T56" fmla="*/ 18 w 162"/>
              <a:gd name="T57" fmla="*/ 47 h 169"/>
              <a:gd name="T58" fmla="*/ 0 w 162"/>
              <a:gd name="T59" fmla="*/ 64 h 169"/>
              <a:gd name="T60" fmla="*/ 0 w 162"/>
              <a:gd name="T61" fmla="*/ 87 h 169"/>
              <a:gd name="T62" fmla="*/ 17 w 162"/>
              <a:gd name="T63" fmla="*/ 107 h 169"/>
              <a:gd name="T64" fmla="*/ 23 w 162"/>
              <a:gd name="T65" fmla="*/ 117 h 169"/>
              <a:gd name="T66" fmla="*/ 23 w 162"/>
              <a:gd name="T67" fmla="*/ 159 h 169"/>
              <a:gd name="T68" fmla="*/ 28 w 162"/>
              <a:gd name="T69" fmla="*/ 166 h 169"/>
              <a:gd name="T70" fmla="*/ 38 w 162"/>
              <a:gd name="T71" fmla="*/ 149 h 169"/>
              <a:gd name="T72" fmla="*/ 39 w 162"/>
              <a:gd name="T73" fmla="*/ 119 h 169"/>
              <a:gd name="T74" fmla="*/ 45 w 162"/>
              <a:gd name="T75" fmla="*/ 106 h 169"/>
              <a:gd name="T76" fmla="*/ 46 w 162"/>
              <a:gd name="T77" fmla="*/ 53 h 169"/>
              <a:gd name="T78" fmla="*/ 40 w 162"/>
              <a:gd name="T79" fmla="*/ 47 h 169"/>
              <a:gd name="T80" fmla="*/ 132 w 162"/>
              <a:gd name="T81" fmla="*/ 41 h 169"/>
              <a:gd name="T82" fmla="*/ 126 w 162"/>
              <a:gd name="T83" fmla="*/ 43 h 169"/>
              <a:gd name="T84" fmla="*/ 92 w 162"/>
              <a:gd name="T85" fmla="*/ 56 h 169"/>
              <a:gd name="T86" fmla="*/ 88 w 162"/>
              <a:gd name="T87" fmla="*/ 60 h 169"/>
              <a:gd name="T88" fmla="*/ 91 w 162"/>
              <a:gd name="T89" fmla="*/ 65 h 169"/>
              <a:gd name="T90" fmla="*/ 92 w 162"/>
              <a:gd name="T91" fmla="*/ 65 h 169"/>
              <a:gd name="T92" fmla="*/ 134 w 162"/>
              <a:gd name="T93" fmla="*/ 46 h 169"/>
              <a:gd name="T94" fmla="*/ 132 w 162"/>
              <a:gd name="T95" fmla="*/ 4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2" h="169">
                <a:moveTo>
                  <a:pt x="152" y="54"/>
                </a:moveTo>
                <a:cubicBezTo>
                  <a:pt x="153" y="9"/>
                  <a:pt x="153" y="9"/>
                  <a:pt x="153" y="9"/>
                </a:cubicBezTo>
                <a:cubicBezTo>
                  <a:pt x="153" y="4"/>
                  <a:pt x="150" y="2"/>
                  <a:pt x="148" y="1"/>
                </a:cubicBezTo>
                <a:cubicBezTo>
                  <a:pt x="144" y="0"/>
                  <a:pt x="140" y="3"/>
                  <a:pt x="137" y="7"/>
                </a:cubicBezTo>
                <a:cubicBezTo>
                  <a:pt x="114" y="43"/>
                  <a:pt x="65" y="40"/>
                  <a:pt x="64" y="40"/>
                </a:cubicBezTo>
                <a:cubicBezTo>
                  <a:pt x="59" y="40"/>
                  <a:pt x="57" y="42"/>
                  <a:pt x="55" y="44"/>
                </a:cubicBezTo>
                <a:cubicBezTo>
                  <a:pt x="53" y="47"/>
                  <a:pt x="53" y="50"/>
                  <a:pt x="53" y="51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102"/>
                  <a:pt x="56" y="105"/>
                  <a:pt x="60" y="107"/>
                </a:cubicBezTo>
                <a:cubicBezTo>
                  <a:pt x="62" y="107"/>
                  <a:pt x="63" y="107"/>
                  <a:pt x="64" y="107"/>
                </a:cubicBezTo>
                <a:cubicBezTo>
                  <a:pt x="77" y="107"/>
                  <a:pt x="88" y="109"/>
                  <a:pt x="99" y="113"/>
                </a:cubicBezTo>
                <a:cubicBezTo>
                  <a:pt x="127" y="123"/>
                  <a:pt x="138" y="142"/>
                  <a:pt x="138" y="142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39" y="144"/>
                  <a:pt x="141" y="146"/>
                  <a:pt x="144" y="147"/>
                </a:cubicBezTo>
                <a:cubicBezTo>
                  <a:pt x="146" y="148"/>
                  <a:pt x="148" y="147"/>
                  <a:pt x="150" y="146"/>
                </a:cubicBezTo>
                <a:cubicBezTo>
                  <a:pt x="152" y="144"/>
                  <a:pt x="152" y="140"/>
                  <a:pt x="152" y="139"/>
                </a:cubicBezTo>
                <a:cubicBezTo>
                  <a:pt x="152" y="94"/>
                  <a:pt x="152" y="94"/>
                  <a:pt x="152" y="94"/>
                </a:cubicBezTo>
                <a:cubicBezTo>
                  <a:pt x="159" y="89"/>
                  <a:pt x="162" y="82"/>
                  <a:pt x="162" y="74"/>
                </a:cubicBezTo>
                <a:cubicBezTo>
                  <a:pt x="162" y="66"/>
                  <a:pt x="159" y="59"/>
                  <a:pt x="152" y="54"/>
                </a:cubicBezTo>
                <a:close/>
                <a:moveTo>
                  <a:pt x="142" y="61"/>
                </a:moveTo>
                <a:cubicBezTo>
                  <a:pt x="142" y="88"/>
                  <a:pt x="142" y="88"/>
                  <a:pt x="142" y="88"/>
                </a:cubicBezTo>
                <a:cubicBezTo>
                  <a:pt x="142" y="129"/>
                  <a:pt x="142" y="129"/>
                  <a:pt x="142" y="129"/>
                </a:cubicBezTo>
                <a:cubicBezTo>
                  <a:pt x="135" y="121"/>
                  <a:pt x="123" y="110"/>
                  <a:pt x="102" y="103"/>
                </a:cubicBezTo>
                <a:cubicBezTo>
                  <a:pt x="91" y="99"/>
                  <a:pt x="78" y="97"/>
                  <a:pt x="64" y="97"/>
                </a:cubicBezTo>
                <a:cubicBezTo>
                  <a:pt x="64" y="51"/>
                  <a:pt x="64" y="51"/>
                  <a:pt x="64" y="51"/>
                </a:cubicBezTo>
                <a:cubicBezTo>
                  <a:pt x="69" y="51"/>
                  <a:pt x="115" y="52"/>
                  <a:pt x="142" y="19"/>
                </a:cubicBezTo>
                <a:lnTo>
                  <a:pt x="142" y="61"/>
                </a:lnTo>
                <a:close/>
                <a:moveTo>
                  <a:pt x="40" y="47"/>
                </a:move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0" y="47"/>
                  <a:pt x="0" y="64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0" y="107"/>
                  <a:pt x="17" y="107"/>
                </a:cubicBezTo>
                <a:cubicBezTo>
                  <a:pt x="17" y="107"/>
                  <a:pt x="23" y="107"/>
                  <a:pt x="23" y="117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2" y="166"/>
                  <a:pt x="28" y="166"/>
                </a:cubicBezTo>
                <a:cubicBezTo>
                  <a:pt x="28" y="166"/>
                  <a:pt x="48" y="169"/>
                  <a:pt x="38" y="149"/>
                </a:cubicBezTo>
                <a:cubicBezTo>
                  <a:pt x="46" y="141"/>
                  <a:pt x="35" y="131"/>
                  <a:pt x="39" y="119"/>
                </a:cubicBezTo>
                <a:cubicBezTo>
                  <a:pt x="39" y="119"/>
                  <a:pt x="45" y="111"/>
                  <a:pt x="45" y="106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7" y="47"/>
                  <a:pt x="40" y="47"/>
                </a:cubicBezTo>
                <a:close/>
                <a:moveTo>
                  <a:pt x="132" y="41"/>
                </a:moveTo>
                <a:cubicBezTo>
                  <a:pt x="130" y="40"/>
                  <a:pt x="127" y="40"/>
                  <a:pt x="126" y="43"/>
                </a:cubicBezTo>
                <a:cubicBezTo>
                  <a:pt x="119" y="58"/>
                  <a:pt x="93" y="56"/>
                  <a:pt x="92" y="56"/>
                </a:cubicBezTo>
                <a:cubicBezTo>
                  <a:pt x="90" y="56"/>
                  <a:pt x="88" y="58"/>
                  <a:pt x="88" y="60"/>
                </a:cubicBezTo>
                <a:cubicBezTo>
                  <a:pt x="88" y="62"/>
                  <a:pt x="89" y="64"/>
                  <a:pt x="91" y="65"/>
                </a:cubicBezTo>
                <a:cubicBezTo>
                  <a:pt x="91" y="65"/>
                  <a:pt x="92" y="65"/>
                  <a:pt x="92" y="65"/>
                </a:cubicBezTo>
                <a:cubicBezTo>
                  <a:pt x="93" y="65"/>
                  <a:pt x="124" y="67"/>
                  <a:pt x="134" y="46"/>
                </a:cubicBezTo>
                <a:cubicBezTo>
                  <a:pt x="135" y="44"/>
                  <a:pt x="134" y="42"/>
                  <a:pt x="132" y="4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5" name="椭圆 54"/>
          <p:cNvSpPr/>
          <p:nvPr/>
        </p:nvSpPr>
        <p:spPr>
          <a:xfrm>
            <a:off x="1671458" y="3271805"/>
            <a:ext cx="1000967" cy="1000967"/>
          </a:xfrm>
          <a:prstGeom prst="ellipse">
            <a:avLst/>
          </a:prstGeom>
          <a:solidFill>
            <a:srgbClr val="3380FE"/>
          </a:solidFill>
          <a:ln>
            <a:noFill/>
          </a:ln>
          <a:effectLst>
            <a:outerShdw blurRad="238634" dist="38100" dir="5400000" algn="t" rotWithShape="0">
              <a:schemeClr val="accent3">
                <a:alpha val="67029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kumimoji="1"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74"/>
          <p:cNvSpPr>
            <a:spLocks noChangeArrowheads="1"/>
          </p:cNvSpPr>
          <p:nvPr/>
        </p:nvSpPr>
        <p:spPr bwMode="auto">
          <a:xfrm>
            <a:off x="1937868" y="3588491"/>
            <a:ext cx="452760" cy="363058"/>
          </a:xfrm>
          <a:custGeom>
            <a:avLst/>
            <a:gdLst>
              <a:gd name="T0" fmla="*/ 74925449 w 609"/>
              <a:gd name="T1" fmla="*/ 78442719 h 602"/>
              <a:gd name="T2" fmla="*/ 74925449 w 609"/>
              <a:gd name="T3" fmla="*/ 78442719 h 602"/>
              <a:gd name="T4" fmla="*/ 3623191 w 609"/>
              <a:gd name="T5" fmla="*/ 78442719 h 602"/>
              <a:gd name="T6" fmla="*/ 0 w 609"/>
              <a:gd name="T7" fmla="*/ 74657633 h 602"/>
              <a:gd name="T8" fmla="*/ 0 w 609"/>
              <a:gd name="T9" fmla="*/ 3654665 h 602"/>
              <a:gd name="T10" fmla="*/ 3623191 w 609"/>
              <a:gd name="T11" fmla="*/ 0 h 602"/>
              <a:gd name="T12" fmla="*/ 74925449 w 609"/>
              <a:gd name="T13" fmla="*/ 0 h 602"/>
              <a:gd name="T14" fmla="*/ 78678142 w 609"/>
              <a:gd name="T15" fmla="*/ 3654665 h 602"/>
              <a:gd name="T16" fmla="*/ 78678142 w 609"/>
              <a:gd name="T17" fmla="*/ 74657633 h 602"/>
              <a:gd name="T18" fmla="*/ 74925449 w 609"/>
              <a:gd name="T19" fmla="*/ 78442719 h 602"/>
              <a:gd name="T20" fmla="*/ 71302258 w 609"/>
              <a:gd name="T21" fmla="*/ 7308970 h 602"/>
              <a:gd name="T22" fmla="*/ 71302258 w 609"/>
              <a:gd name="T23" fmla="*/ 7308970 h 602"/>
              <a:gd name="T24" fmla="*/ 7246742 w 609"/>
              <a:gd name="T25" fmla="*/ 7308970 h 602"/>
              <a:gd name="T26" fmla="*/ 7246742 w 609"/>
              <a:gd name="T27" fmla="*/ 71002968 h 602"/>
              <a:gd name="T28" fmla="*/ 71302258 w 609"/>
              <a:gd name="T29" fmla="*/ 71002968 h 602"/>
              <a:gd name="T30" fmla="*/ 71302258 w 609"/>
              <a:gd name="T31" fmla="*/ 7308970 h 602"/>
              <a:gd name="T32" fmla="*/ 12811031 w 609"/>
              <a:gd name="T33" fmla="*/ 39678193 h 602"/>
              <a:gd name="T34" fmla="*/ 12811031 w 609"/>
              <a:gd name="T35" fmla="*/ 39678193 h 602"/>
              <a:gd name="T36" fmla="*/ 12811031 w 609"/>
              <a:gd name="T37" fmla="*/ 39678193 h 602"/>
              <a:gd name="T38" fmla="*/ 22904669 w 609"/>
              <a:gd name="T39" fmla="*/ 33152108 h 602"/>
              <a:gd name="T40" fmla="*/ 22904669 w 609"/>
              <a:gd name="T41" fmla="*/ 33152108 h 602"/>
              <a:gd name="T42" fmla="*/ 24716265 w 609"/>
              <a:gd name="T43" fmla="*/ 33152108 h 602"/>
              <a:gd name="T44" fmla="*/ 26527860 w 609"/>
              <a:gd name="T45" fmla="*/ 33152108 h 602"/>
              <a:gd name="T46" fmla="*/ 26527860 w 609"/>
              <a:gd name="T47" fmla="*/ 33152108 h 602"/>
              <a:gd name="T48" fmla="*/ 42962442 w 609"/>
              <a:gd name="T49" fmla="*/ 44246163 h 602"/>
              <a:gd name="T50" fmla="*/ 61208620 w 609"/>
              <a:gd name="T51" fmla="*/ 31324775 h 602"/>
              <a:gd name="T52" fmla="*/ 64055516 w 609"/>
              <a:gd name="T53" fmla="*/ 30411109 h 602"/>
              <a:gd name="T54" fmla="*/ 67678707 w 609"/>
              <a:gd name="T55" fmla="*/ 34065774 h 602"/>
              <a:gd name="T56" fmla="*/ 65867111 w 609"/>
              <a:gd name="T57" fmla="*/ 36937194 h 602"/>
              <a:gd name="T58" fmla="*/ 65867111 w 609"/>
              <a:gd name="T59" fmla="*/ 36937194 h 602"/>
              <a:gd name="T60" fmla="*/ 44774038 w 609"/>
              <a:gd name="T61" fmla="*/ 51685915 h 602"/>
              <a:gd name="T62" fmla="*/ 44774038 w 609"/>
              <a:gd name="T63" fmla="*/ 51685915 h 602"/>
              <a:gd name="T64" fmla="*/ 42962442 w 609"/>
              <a:gd name="T65" fmla="*/ 52599581 h 602"/>
              <a:gd name="T66" fmla="*/ 41150847 w 609"/>
              <a:gd name="T67" fmla="*/ 51685915 h 602"/>
              <a:gd name="T68" fmla="*/ 24716265 w 609"/>
              <a:gd name="T69" fmla="*/ 40591859 h 602"/>
              <a:gd name="T70" fmla="*/ 17340380 w 609"/>
              <a:gd name="T71" fmla="*/ 46073496 h 602"/>
              <a:gd name="T72" fmla="*/ 14622627 w 609"/>
              <a:gd name="T73" fmla="*/ 46073496 h 602"/>
              <a:gd name="T74" fmla="*/ 10999436 w 609"/>
              <a:gd name="T75" fmla="*/ 42419192 h 602"/>
              <a:gd name="T76" fmla="*/ 12811031 w 609"/>
              <a:gd name="T77" fmla="*/ 39678193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9" h="602">
                <a:moveTo>
                  <a:pt x="579" y="601"/>
                </a:moveTo>
                <a:lnTo>
                  <a:pt x="579" y="601"/>
                </a:lnTo>
                <a:cubicBezTo>
                  <a:pt x="28" y="601"/>
                  <a:pt x="28" y="601"/>
                  <a:pt x="28" y="601"/>
                </a:cubicBezTo>
                <a:cubicBezTo>
                  <a:pt x="14" y="601"/>
                  <a:pt x="0" y="586"/>
                  <a:pt x="0" y="57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94" y="0"/>
                  <a:pt x="608" y="7"/>
                  <a:pt x="608" y="28"/>
                </a:cubicBezTo>
                <a:cubicBezTo>
                  <a:pt x="608" y="572"/>
                  <a:pt x="608" y="572"/>
                  <a:pt x="608" y="572"/>
                </a:cubicBezTo>
                <a:cubicBezTo>
                  <a:pt x="608" y="586"/>
                  <a:pt x="594" y="601"/>
                  <a:pt x="579" y="601"/>
                </a:cubicBezTo>
                <a:close/>
                <a:moveTo>
                  <a:pt x="551" y="56"/>
                </a:moveTo>
                <a:lnTo>
                  <a:pt x="551" y="56"/>
                </a:lnTo>
                <a:cubicBezTo>
                  <a:pt x="56" y="56"/>
                  <a:pt x="56" y="56"/>
                  <a:pt x="56" y="56"/>
                </a:cubicBezTo>
                <a:cubicBezTo>
                  <a:pt x="56" y="544"/>
                  <a:pt x="56" y="544"/>
                  <a:pt x="56" y="544"/>
                </a:cubicBezTo>
                <a:cubicBezTo>
                  <a:pt x="551" y="544"/>
                  <a:pt x="551" y="544"/>
                  <a:pt x="551" y="544"/>
                </a:cubicBezTo>
                <a:lnTo>
                  <a:pt x="551" y="56"/>
                </a:lnTo>
                <a:close/>
                <a:moveTo>
                  <a:pt x="99" y="304"/>
                </a:moveTo>
                <a:lnTo>
                  <a:pt x="99" y="304"/>
                </a:lnTo>
                <a:cubicBezTo>
                  <a:pt x="177" y="254"/>
                  <a:pt x="177" y="254"/>
                  <a:pt x="177" y="254"/>
                </a:cubicBezTo>
                <a:cubicBezTo>
                  <a:pt x="184" y="254"/>
                  <a:pt x="184" y="254"/>
                  <a:pt x="191" y="254"/>
                </a:cubicBezTo>
                <a:cubicBezTo>
                  <a:pt x="198" y="254"/>
                  <a:pt x="205" y="254"/>
                  <a:pt x="205" y="254"/>
                </a:cubicBezTo>
                <a:cubicBezTo>
                  <a:pt x="332" y="339"/>
                  <a:pt x="332" y="339"/>
                  <a:pt x="332" y="339"/>
                </a:cubicBezTo>
                <a:cubicBezTo>
                  <a:pt x="473" y="240"/>
                  <a:pt x="473" y="240"/>
                  <a:pt x="473" y="240"/>
                </a:cubicBezTo>
                <a:cubicBezTo>
                  <a:pt x="480" y="233"/>
                  <a:pt x="488" y="233"/>
                  <a:pt x="495" y="233"/>
                </a:cubicBezTo>
                <a:cubicBezTo>
                  <a:pt x="509" y="233"/>
                  <a:pt x="523" y="247"/>
                  <a:pt x="523" y="261"/>
                </a:cubicBezTo>
                <a:cubicBezTo>
                  <a:pt x="523" y="268"/>
                  <a:pt x="516" y="283"/>
                  <a:pt x="509" y="283"/>
                </a:cubicBezTo>
                <a:cubicBezTo>
                  <a:pt x="346" y="396"/>
                  <a:pt x="346" y="396"/>
                  <a:pt x="346" y="396"/>
                </a:cubicBezTo>
                <a:cubicBezTo>
                  <a:pt x="346" y="403"/>
                  <a:pt x="339" y="403"/>
                  <a:pt x="332" y="403"/>
                </a:cubicBezTo>
                <a:cubicBezTo>
                  <a:pt x="325" y="403"/>
                  <a:pt x="318" y="403"/>
                  <a:pt x="318" y="396"/>
                </a:cubicBezTo>
                <a:cubicBezTo>
                  <a:pt x="191" y="311"/>
                  <a:pt x="191" y="311"/>
                  <a:pt x="191" y="311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127" y="353"/>
                  <a:pt x="120" y="353"/>
                  <a:pt x="113" y="353"/>
                </a:cubicBezTo>
                <a:cubicBezTo>
                  <a:pt x="99" y="353"/>
                  <a:pt x="85" y="346"/>
                  <a:pt x="85" y="325"/>
                </a:cubicBezTo>
                <a:cubicBezTo>
                  <a:pt x="85" y="318"/>
                  <a:pt x="92" y="311"/>
                  <a:pt x="99" y="3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矩形: 圆角 119"/>
          <p:cNvSpPr/>
          <p:nvPr/>
        </p:nvSpPr>
        <p:spPr>
          <a:xfrm>
            <a:off x="7089401" y="1233460"/>
            <a:ext cx="4563013" cy="5515070"/>
          </a:xfrm>
          <a:prstGeom prst="roundRect">
            <a:avLst>
              <a:gd name="adj" fmla="val 6727"/>
            </a:avLst>
          </a:prstGeom>
          <a:solidFill>
            <a:srgbClr val="FCFCFC"/>
          </a:solidFill>
          <a:ln>
            <a:noFill/>
          </a:ln>
          <a:effectLst>
            <a:outerShdw blurRad="228600" dist="38100" dir="5400000" algn="tl" rotWithShape="0">
              <a:srgbClr val="0A67FE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504000" rIns="144000" bIns="0" rtlCol="0" anchor="t" anchorCtr="0"/>
          <a:lstStyle/>
          <a:p>
            <a:pPr>
              <a:lnSpc>
                <a:spcPct val="150000"/>
              </a:lnSpc>
            </a:pP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" name="图片 57" descr="图标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118" y="5865194"/>
            <a:ext cx="338555" cy="338555"/>
          </a:xfrm>
          <a:prstGeom prst="rect">
            <a:avLst/>
          </a:prstGeom>
        </p:spPr>
      </p:pic>
      <p:pic>
        <p:nvPicPr>
          <p:cNvPr id="59" name="图片 58" descr="图片包含 文本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231" y="5353786"/>
            <a:ext cx="364235" cy="36423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697" y="4302032"/>
            <a:ext cx="378848" cy="42757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716" y="4793828"/>
            <a:ext cx="427695" cy="425596"/>
          </a:xfrm>
          <a:prstGeom prst="rect">
            <a:avLst/>
          </a:prstGeom>
        </p:spPr>
      </p:pic>
      <p:sp>
        <p:nvSpPr>
          <p:cNvPr id="62" name="TextBox 19"/>
          <p:cNvSpPr txBox="1"/>
          <p:nvPr/>
        </p:nvSpPr>
        <p:spPr>
          <a:xfrm>
            <a:off x="7224552" y="3952497"/>
            <a:ext cx="12939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sz="1600" dirty="0" err="1">
                <a:latin typeface="+mn-ea"/>
              </a:rPr>
              <a:t>营销模型</a:t>
            </a:r>
            <a:endParaRPr lang="en-US" sz="1600" dirty="0">
              <a:latin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808934" y="4361930"/>
            <a:ext cx="37235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打折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满减活动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满减券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金额券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计次券</a:t>
            </a:r>
            <a:endParaRPr kumimoji="1" lang="zh-CN" altLang="en-US" sz="1400" dirty="0"/>
          </a:p>
        </p:txBody>
      </p:sp>
      <p:sp>
        <p:nvSpPr>
          <p:cNvPr id="64" name="文本框 63"/>
          <p:cNvSpPr txBox="1"/>
          <p:nvPr/>
        </p:nvSpPr>
        <p:spPr>
          <a:xfrm>
            <a:off x="7819035" y="4869852"/>
            <a:ext cx="3833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打折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满减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随机立减活动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代金券（满减券）</a:t>
            </a:r>
            <a:endParaRPr kumimoji="1" lang="zh-CN" altLang="en-US" sz="1400" dirty="0"/>
          </a:p>
        </p:txBody>
      </p:sp>
      <p:sp>
        <p:nvSpPr>
          <p:cNvPr id="65" name="文本框 64"/>
          <p:cNvSpPr txBox="1"/>
          <p:nvPr/>
        </p:nvSpPr>
        <p:spPr>
          <a:xfrm>
            <a:off x="7808934" y="5374636"/>
            <a:ext cx="3752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打折券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满减券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金额券 </a:t>
            </a:r>
            <a:endParaRPr kumimoji="1" lang="zh-CN" altLang="en-US" sz="140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19035" y="5878974"/>
            <a:ext cx="31886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红包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金额券</a:t>
            </a:r>
            <a:endParaRPr kumimoji="1" lang="zh-CN" altLang="en-US" sz="1400" dirty="0"/>
          </a:p>
        </p:txBody>
      </p:sp>
      <p:sp>
        <p:nvSpPr>
          <p:cNvPr id="67" name="文本框 66"/>
          <p:cNvSpPr txBox="1"/>
          <p:nvPr/>
        </p:nvSpPr>
        <p:spPr>
          <a:xfrm>
            <a:off x="7819035" y="6280280"/>
            <a:ext cx="31886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其他</a:t>
            </a:r>
            <a:r>
              <a:rPr kumimoji="1" lang="en-US" altLang="zh-CN" sz="1400" dirty="0"/>
              <a:t>……</a:t>
            </a:r>
            <a:endParaRPr kumimoji="1" lang="zh-CN" altLang="en-US" sz="1400" dirty="0"/>
          </a:p>
        </p:txBody>
      </p:sp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3431" y="2006603"/>
            <a:ext cx="2185503" cy="158188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 descr="图形用户界面, 应用程序&#10;&#10;描述已自动生成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811" y="1804457"/>
            <a:ext cx="915762" cy="198180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70" name="TextBox 19"/>
          <p:cNvSpPr txBox="1"/>
          <p:nvPr/>
        </p:nvSpPr>
        <p:spPr>
          <a:xfrm>
            <a:off x="7224552" y="1367079"/>
            <a:ext cx="1909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sz="1600" dirty="0" err="1">
                <a:latin typeface="+mn-ea"/>
              </a:rPr>
              <a:t>支付与营销整合</a:t>
            </a:r>
            <a:endParaRPr lang="en-US" sz="1600" dirty="0">
              <a:latin typeface="+mn-ea"/>
            </a:endParaRPr>
          </a:p>
        </p:txBody>
      </p:sp>
      <p:sp>
        <p:nvSpPr>
          <p:cNvPr id="8" name="íṥḻïḍè"/>
          <p:cNvSpPr/>
          <p:nvPr/>
        </p:nvSpPr>
        <p:spPr bwMode="auto">
          <a:xfrm>
            <a:off x="173311" y="2025663"/>
            <a:ext cx="344185" cy="344185"/>
          </a:xfrm>
          <a:custGeom>
            <a:avLst/>
            <a:gdLst>
              <a:gd name="T0" fmla="*/ 11360 w 12800"/>
              <a:gd name="T1" fmla="*/ 2881 h 12800"/>
              <a:gd name="T2" fmla="*/ 11200 w 12800"/>
              <a:gd name="T3" fmla="*/ 800 h 12800"/>
              <a:gd name="T4" fmla="*/ 2400 w 12800"/>
              <a:gd name="T5" fmla="*/ 0 h 12800"/>
              <a:gd name="T6" fmla="*/ 1600 w 12800"/>
              <a:gd name="T7" fmla="*/ 2712 h 12800"/>
              <a:gd name="T8" fmla="*/ 240 w 12800"/>
              <a:gd name="T9" fmla="*/ 4480 h 12800"/>
              <a:gd name="T10" fmla="*/ 0 w 12800"/>
              <a:gd name="T11" fmla="*/ 5600 h 12800"/>
              <a:gd name="T12" fmla="*/ 1200 w 12800"/>
              <a:gd name="T13" fmla="*/ 6800 h 12800"/>
              <a:gd name="T14" fmla="*/ 2000 w 12800"/>
              <a:gd name="T15" fmla="*/ 12800 h 12800"/>
              <a:gd name="T16" fmla="*/ 11600 w 12800"/>
              <a:gd name="T17" fmla="*/ 12000 h 12800"/>
              <a:gd name="T18" fmla="*/ 11600 w 12800"/>
              <a:gd name="T19" fmla="*/ 6800 h 12800"/>
              <a:gd name="T20" fmla="*/ 12800 w 12800"/>
              <a:gd name="T21" fmla="*/ 5200 h 12800"/>
              <a:gd name="T22" fmla="*/ 10400 w 12800"/>
              <a:gd name="T23" fmla="*/ 800 h 12800"/>
              <a:gd name="T24" fmla="*/ 2400 w 12800"/>
              <a:gd name="T25" fmla="*/ 2400 h 12800"/>
              <a:gd name="T26" fmla="*/ 2400 w 12800"/>
              <a:gd name="T27" fmla="*/ 800 h 12800"/>
              <a:gd name="T28" fmla="*/ 4077 w 12800"/>
              <a:gd name="T29" fmla="*/ 6000 h 12800"/>
              <a:gd name="T30" fmla="*/ 4002 w 12800"/>
              <a:gd name="T31" fmla="*/ 3200 h 12800"/>
              <a:gd name="T32" fmla="*/ 4077 w 12800"/>
              <a:gd name="T33" fmla="*/ 6000 h 12800"/>
              <a:gd name="T34" fmla="*/ 6200 w 12800"/>
              <a:gd name="T35" fmla="*/ 3200 h 12800"/>
              <a:gd name="T36" fmla="*/ 4494 w 12800"/>
              <a:gd name="T37" fmla="*/ 6000 h 12800"/>
              <a:gd name="T38" fmla="*/ 6600 w 12800"/>
              <a:gd name="T39" fmla="*/ 3200 h 12800"/>
              <a:gd name="T40" fmla="*/ 8306 w 12800"/>
              <a:gd name="T41" fmla="*/ 6000 h 12800"/>
              <a:gd name="T42" fmla="*/ 6600 w 12800"/>
              <a:gd name="T43" fmla="*/ 3200 h 12800"/>
              <a:gd name="T44" fmla="*/ 8798 w 12800"/>
              <a:gd name="T45" fmla="*/ 3200 h 12800"/>
              <a:gd name="T46" fmla="*/ 8722 w 12800"/>
              <a:gd name="T47" fmla="*/ 6000 h 12800"/>
              <a:gd name="T48" fmla="*/ 800 w 12800"/>
              <a:gd name="T49" fmla="*/ 5600 h 12800"/>
              <a:gd name="T50" fmla="*/ 880 w 12800"/>
              <a:gd name="T51" fmla="*/ 4960 h 12800"/>
              <a:gd name="T52" fmla="*/ 2400 w 12800"/>
              <a:gd name="T53" fmla="*/ 3200 h 12800"/>
              <a:gd name="T54" fmla="*/ 1941 w 12800"/>
              <a:gd name="T55" fmla="*/ 6000 h 12800"/>
              <a:gd name="T56" fmla="*/ 800 w 12800"/>
              <a:gd name="T57" fmla="*/ 5600 h 12800"/>
              <a:gd name="T58" fmla="*/ 5000 w 12800"/>
              <a:gd name="T59" fmla="*/ 12000 h 12800"/>
              <a:gd name="T60" fmla="*/ 8000 w 12800"/>
              <a:gd name="T61" fmla="*/ 8000 h 12800"/>
              <a:gd name="T62" fmla="*/ 10800 w 12800"/>
              <a:gd name="T63" fmla="*/ 12000 h 12800"/>
              <a:gd name="T64" fmla="*/ 8400 w 12800"/>
              <a:gd name="T65" fmla="*/ 8000 h 12800"/>
              <a:gd name="T66" fmla="*/ 5000 w 12800"/>
              <a:gd name="T67" fmla="*/ 7600 h 12800"/>
              <a:gd name="T68" fmla="*/ 4600 w 12800"/>
              <a:gd name="T69" fmla="*/ 12000 h 12800"/>
              <a:gd name="T70" fmla="*/ 2000 w 12800"/>
              <a:gd name="T71" fmla="*/ 6800 h 12800"/>
              <a:gd name="T72" fmla="*/ 10800 w 12800"/>
              <a:gd name="T73" fmla="*/ 12000 h 12800"/>
              <a:gd name="T74" fmla="*/ 11600 w 12800"/>
              <a:gd name="T75" fmla="*/ 6000 h 12800"/>
              <a:gd name="T76" fmla="*/ 9258 w 12800"/>
              <a:gd name="T77" fmla="*/ 3200 h 12800"/>
              <a:gd name="T78" fmla="*/ 10400 w 12800"/>
              <a:gd name="T79" fmla="*/ 3200 h 12800"/>
              <a:gd name="T80" fmla="*/ 11920 w 12800"/>
              <a:gd name="T81" fmla="*/ 4960 h 12800"/>
              <a:gd name="T82" fmla="*/ 12000 w 12800"/>
              <a:gd name="T83" fmla="*/ 5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00" h="12800">
                <a:moveTo>
                  <a:pt x="12560" y="4480"/>
                </a:moveTo>
                <a:lnTo>
                  <a:pt x="11360" y="2881"/>
                </a:lnTo>
                <a:cubicBezTo>
                  <a:pt x="11313" y="2818"/>
                  <a:pt x="11258" y="2764"/>
                  <a:pt x="11200" y="2712"/>
                </a:cubicBezTo>
                <a:lnTo>
                  <a:pt x="11200" y="800"/>
                </a:lnTo>
                <a:cubicBezTo>
                  <a:pt x="11200" y="358"/>
                  <a:pt x="10842" y="0"/>
                  <a:pt x="10400" y="0"/>
                </a:cubicBezTo>
                <a:lnTo>
                  <a:pt x="2400" y="0"/>
                </a:lnTo>
                <a:cubicBezTo>
                  <a:pt x="1958" y="0"/>
                  <a:pt x="1600" y="358"/>
                  <a:pt x="1600" y="800"/>
                </a:cubicBezTo>
                <a:lnTo>
                  <a:pt x="1600" y="2712"/>
                </a:lnTo>
                <a:cubicBezTo>
                  <a:pt x="1542" y="2764"/>
                  <a:pt x="1487" y="2818"/>
                  <a:pt x="1440" y="2880"/>
                </a:cubicBezTo>
                <a:lnTo>
                  <a:pt x="240" y="4480"/>
                </a:lnTo>
                <a:cubicBezTo>
                  <a:pt x="85" y="4686"/>
                  <a:pt x="0" y="4942"/>
                  <a:pt x="0" y="5200"/>
                </a:cubicBezTo>
                <a:lnTo>
                  <a:pt x="0" y="5600"/>
                </a:lnTo>
                <a:cubicBezTo>
                  <a:pt x="0" y="6262"/>
                  <a:pt x="538" y="6800"/>
                  <a:pt x="1200" y="6800"/>
                </a:cubicBezTo>
                <a:lnTo>
                  <a:pt x="1200" y="6800"/>
                </a:lnTo>
                <a:lnTo>
                  <a:pt x="1200" y="12000"/>
                </a:lnTo>
                <a:cubicBezTo>
                  <a:pt x="1200" y="12442"/>
                  <a:pt x="1558" y="12800"/>
                  <a:pt x="2000" y="12800"/>
                </a:cubicBezTo>
                <a:lnTo>
                  <a:pt x="10800" y="12800"/>
                </a:lnTo>
                <a:cubicBezTo>
                  <a:pt x="11242" y="12800"/>
                  <a:pt x="11600" y="12442"/>
                  <a:pt x="11600" y="12000"/>
                </a:cubicBezTo>
                <a:lnTo>
                  <a:pt x="11600" y="6800"/>
                </a:lnTo>
                <a:lnTo>
                  <a:pt x="11600" y="6800"/>
                </a:lnTo>
                <a:cubicBezTo>
                  <a:pt x="12262" y="6800"/>
                  <a:pt x="12800" y="6262"/>
                  <a:pt x="12800" y="5600"/>
                </a:cubicBezTo>
                <a:lnTo>
                  <a:pt x="12800" y="5200"/>
                </a:lnTo>
                <a:cubicBezTo>
                  <a:pt x="12800" y="4942"/>
                  <a:pt x="12715" y="4686"/>
                  <a:pt x="12560" y="4480"/>
                </a:cubicBezTo>
                <a:close/>
                <a:moveTo>
                  <a:pt x="10400" y="800"/>
                </a:moveTo>
                <a:lnTo>
                  <a:pt x="10400" y="2400"/>
                </a:lnTo>
                <a:lnTo>
                  <a:pt x="2400" y="2400"/>
                </a:lnTo>
                <a:lnTo>
                  <a:pt x="2400" y="2400"/>
                </a:lnTo>
                <a:lnTo>
                  <a:pt x="2400" y="800"/>
                </a:lnTo>
                <a:lnTo>
                  <a:pt x="10400" y="800"/>
                </a:lnTo>
                <a:close/>
                <a:moveTo>
                  <a:pt x="4077" y="6000"/>
                </a:moveTo>
                <a:lnTo>
                  <a:pt x="2402" y="6000"/>
                </a:lnTo>
                <a:lnTo>
                  <a:pt x="4002" y="3200"/>
                </a:lnTo>
                <a:lnTo>
                  <a:pt x="4877" y="3200"/>
                </a:lnTo>
                <a:lnTo>
                  <a:pt x="4077" y="6000"/>
                </a:lnTo>
                <a:close/>
                <a:moveTo>
                  <a:pt x="5294" y="3200"/>
                </a:moveTo>
                <a:lnTo>
                  <a:pt x="6200" y="3200"/>
                </a:lnTo>
                <a:lnTo>
                  <a:pt x="6200" y="6000"/>
                </a:lnTo>
                <a:lnTo>
                  <a:pt x="4494" y="6000"/>
                </a:lnTo>
                <a:lnTo>
                  <a:pt x="5294" y="3200"/>
                </a:lnTo>
                <a:close/>
                <a:moveTo>
                  <a:pt x="6600" y="3200"/>
                </a:moveTo>
                <a:lnTo>
                  <a:pt x="7506" y="3200"/>
                </a:lnTo>
                <a:lnTo>
                  <a:pt x="8306" y="6000"/>
                </a:lnTo>
                <a:lnTo>
                  <a:pt x="6600" y="6000"/>
                </a:lnTo>
                <a:lnTo>
                  <a:pt x="6600" y="3200"/>
                </a:lnTo>
                <a:close/>
                <a:moveTo>
                  <a:pt x="7922" y="3200"/>
                </a:moveTo>
                <a:lnTo>
                  <a:pt x="8798" y="3200"/>
                </a:lnTo>
                <a:lnTo>
                  <a:pt x="10398" y="6000"/>
                </a:lnTo>
                <a:lnTo>
                  <a:pt x="8722" y="6000"/>
                </a:lnTo>
                <a:lnTo>
                  <a:pt x="7922" y="3200"/>
                </a:lnTo>
                <a:close/>
                <a:moveTo>
                  <a:pt x="800" y="5600"/>
                </a:moveTo>
                <a:lnTo>
                  <a:pt x="800" y="5200"/>
                </a:lnTo>
                <a:cubicBezTo>
                  <a:pt x="800" y="5113"/>
                  <a:pt x="828" y="5029"/>
                  <a:pt x="880" y="4960"/>
                </a:cubicBezTo>
                <a:lnTo>
                  <a:pt x="2080" y="3360"/>
                </a:lnTo>
                <a:cubicBezTo>
                  <a:pt x="2156" y="3259"/>
                  <a:pt x="2274" y="3200"/>
                  <a:pt x="2400" y="3200"/>
                </a:cubicBezTo>
                <a:lnTo>
                  <a:pt x="3541" y="3200"/>
                </a:lnTo>
                <a:lnTo>
                  <a:pt x="1941" y="6000"/>
                </a:lnTo>
                <a:lnTo>
                  <a:pt x="1200" y="6000"/>
                </a:lnTo>
                <a:cubicBezTo>
                  <a:pt x="979" y="6000"/>
                  <a:pt x="800" y="5821"/>
                  <a:pt x="800" y="5600"/>
                </a:cubicBezTo>
                <a:close/>
                <a:moveTo>
                  <a:pt x="8000" y="12000"/>
                </a:moveTo>
                <a:lnTo>
                  <a:pt x="5000" y="12000"/>
                </a:lnTo>
                <a:lnTo>
                  <a:pt x="5000" y="8000"/>
                </a:lnTo>
                <a:lnTo>
                  <a:pt x="8000" y="8000"/>
                </a:lnTo>
                <a:lnTo>
                  <a:pt x="8000" y="12000"/>
                </a:lnTo>
                <a:close/>
                <a:moveTo>
                  <a:pt x="10800" y="12000"/>
                </a:moveTo>
                <a:lnTo>
                  <a:pt x="8400" y="12000"/>
                </a:lnTo>
                <a:lnTo>
                  <a:pt x="8400" y="8000"/>
                </a:lnTo>
                <a:cubicBezTo>
                  <a:pt x="8400" y="7779"/>
                  <a:pt x="8220" y="7600"/>
                  <a:pt x="8000" y="7600"/>
                </a:cubicBezTo>
                <a:lnTo>
                  <a:pt x="5000" y="7600"/>
                </a:lnTo>
                <a:cubicBezTo>
                  <a:pt x="4779" y="7600"/>
                  <a:pt x="4600" y="7779"/>
                  <a:pt x="4600" y="8000"/>
                </a:cubicBezTo>
                <a:lnTo>
                  <a:pt x="4600" y="12000"/>
                </a:lnTo>
                <a:lnTo>
                  <a:pt x="2000" y="12000"/>
                </a:lnTo>
                <a:lnTo>
                  <a:pt x="2000" y="6800"/>
                </a:lnTo>
                <a:lnTo>
                  <a:pt x="10800" y="6800"/>
                </a:lnTo>
                <a:lnTo>
                  <a:pt x="10800" y="12000"/>
                </a:lnTo>
                <a:close/>
                <a:moveTo>
                  <a:pt x="12000" y="5600"/>
                </a:moveTo>
                <a:cubicBezTo>
                  <a:pt x="12000" y="5821"/>
                  <a:pt x="11821" y="6000"/>
                  <a:pt x="11600" y="6000"/>
                </a:cubicBezTo>
                <a:lnTo>
                  <a:pt x="10858" y="6000"/>
                </a:lnTo>
                <a:lnTo>
                  <a:pt x="9258" y="3200"/>
                </a:lnTo>
                <a:lnTo>
                  <a:pt x="10400" y="3200"/>
                </a:lnTo>
                <a:lnTo>
                  <a:pt x="10400" y="3200"/>
                </a:lnTo>
                <a:cubicBezTo>
                  <a:pt x="10526" y="3200"/>
                  <a:pt x="10644" y="3259"/>
                  <a:pt x="10720" y="3360"/>
                </a:cubicBezTo>
                <a:lnTo>
                  <a:pt x="11920" y="4960"/>
                </a:lnTo>
                <a:cubicBezTo>
                  <a:pt x="11972" y="5029"/>
                  <a:pt x="12000" y="5113"/>
                  <a:pt x="12000" y="5200"/>
                </a:cubicBezTo>
                <a:lnTo>
                  <a:pt x="12000" y="5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íṥḻïḍè"/>
          <p:cNvSpPr/>
          <p:nvPr/>
        </p:nvSpPr>
        <p:spPr bwMode="auto">
          <a:xfrm>
            <a:off x="173310" y="3433344"/>
            <a:ext cx="344185" cy="344185"/>
          </a:xfrm>
          <a:custGeom>
            <a:avLst/>
            <a:gdLst>
              <a:gd name="T0" fmla="*/ 8836 w 11154"/>
              <a:gd name="T1" fmla="*/ 0 h 11154"/>
              <a:gd name="T2" fmla="*/ 2318 w 11154"/>
              <a:gd name="T3" fmla="*/ 0 h 11154"/>
              <a:gd name="T4" fmla="*/ 0 w 11154"/>
              <a:gd name="T5" fmla="*/ 2318 h 11154"/>
              <a:gd name="T6" fmla="*/ 0 w 11154"/>
              <a:gd name="T7" fmla="*/ 8836 h 11154"/>
              <a:gd name="T8" fmla="*/ 2318 w 11154"/>
              <a:gd name="T9" fmla="*/ 11154 h 11154"/>
              <a:gd name="T10" fmla="*/ 8836 w 11154"/>
              <a:gd name="T11" fmla="*/ 11154 h 11154"/>
              <a:gd name="T12" fmla="*/ 11154 w 11154"/>
              <a:gd name="T13" fmla="*/ 8836 h 11154"/>
              <a:gd name="T14" fmla="*/ 11154 w 11154"/>
              <a:gd name="T15" fmla="*/ 2318 h 11154"/>
              <a:gd name="T16" fmla="*/ 8836 w 11154"/>
              <a:gd name="T17" fmla="*/ 0 h 11154"/>
              <a:gd name="T18" fmla="*/ 10040 w 11154"/>
              <a:gd name="T19" fmla="*/ 8836 h 11154"/>
              <a:gd name="T20" fmla="*/ 8836 w 11154"/>
              <a:gd name="T21" fmla="*/ 10040 h 11154"/>
              <a:gd name="T22" fmla="*/ 2318 w 11154"/>
              <a:gd name="T23" fmla="*/ 10040 h 11154"/>
              <a:gd name="T24" fmla="*/ 1114 w 11154"/>
              <a:gd name="T25" fmla="*/ 8836 h 11154"/>
              <a:gd name="T26" fmla="*/ 1114 w 11154"/>
              <a:gd name="T27" fmla="*/ 2318 h 11154"/>
              <a:gd name="T28" fmla="*/ 2318 w 11154"/>
              <a:gd name="T29" fmla="*/ 1114 h 11154"/>
              <a:gd name="T30" fmla="*/ 8836 w 11154"/>
              <a:gd name="T31" fmla="*/ 1114 h 11154"/>
              <a:gd name="T32" fmla="*/ 10040 w 11154"/>
              <a:gd name="T33" fmla="*/ 2318 h 11154"/>
              <a:gd name="T34" fmla="*/ 10040 w 11154"/>
              <a:gd name="T35" fmla="*/ 8836 h 11154"/>
              <a:gd name="T36" fmla="*/ 7295 w 11154"/>
              <a:gd name="T37" fmla="*/ 5743 h 11154"/>
              <a:gd name="T38" fmla="*/ 7852 w 11154"/>
              <a:gd name="T39" fmla="*/ 5186 h 11154"/>
              <a:gd name="T40" fmla="*/ 7295 w 11154"/>
              <a:gd name="T41" fmla="*/ 4629 h 11154"/>
              <a:gd name="T42" fmla="*/ 6442 w 11154"/>
              <a:gd name="T43" fmla="*/ 4629 h 11154"/>
              <a:gd name="T44" fmla="*/ 7431 w 11154"/>
              <a:gd name="T45" fmla="*/ 3640 h 11154"/>
              <a:gd name="T46" fmla="*/ 7431 w 11154"/>
              <a:gd name="T47" fmla="*/ 2852 h 11154"/>
              <a:gd name="T48" fmla="*/ 6643 w 11154"/>
              <a:gd name="T49" fmla="*/ 2852 h 11154"/>
              <a:gd name="T50" fmla="*/ 5577 w 11154"/>
              <a:gd name="T51" fmla="*/ 3918 h 11154"/>
              <a:gd name="T52" fmla="*/ 4511 w 11154"/>
              <a:gd name="T53" fmla="*/ 2852 h 11154"/>
              <a:gd name="T54" fmla="*/ 3723 w 11154"/>
              <a:gd name="T55" fmla="*/ 2852 h 11154"/>
              <a:gd name="T56" fmla="*/ 3723 w 11154"/>
              <a:gd name="T57" fmla="*/ 3640 h 11154"/>
              <a:gd name="T58" fmla="*/ 4713 w 11154"/>
              <a:gd name="T59" fmla="*/ 4629 h 11154"/>
              <a:gd name="T60" fmla="*/ 3860 w 11154"/>
              <a:gd name="T61" fmla="*/ 4629 h 11154"/>
              <a:gd name="T62" fmla="*/ 3303 w 11154"/>
              <a:gd name="T63" fmla="*/ 5186 h 11154"/>
              <a:gd name="T64" fmla="*/ 3860 w 11154"/>
              <a:gd name="T65" fmla="*/ 5743 h 11154"/>
              <a:gd name="T66" fmla="*/ 5020 w 11154"/>
              <a:gd name="T67" fmla="*/ 5743 h 11154"/>
              <a:gd name="T68" fmla="*/ 5020 w 11154"/>
              <a:gd name="T69" fmla="*/ 6232 h 11154"/>
              <a:gd name="T70" fmla="*/ 3860 w 11154"/>
              <a:gd name="T71" fmla="*/ 6232 h 11154"/>
              <a:gd name="T72" fmla="*/ 3303 w 11154"/>
              <a:gd name="T73" fmla="*/ 6789 h 11154"/>
              <a:gd name="T74" fmla="*/ 3860 w 11154"/>
              <a:gd name="T75" fmla="*/ 7346 h 11154"/>
              <a:gd name="T76" fmla="*/ 5020 w 11154"/>
              <a:gd name="T77" fmla="*/ 7346 h 11154"/>
              <a:gd name="T78" fmla="*/ 5020 w 11154"/>
              <a:gd name="T79" fmla="*/ 8124 h 11154"/>
              <a:gd name="T80" fmla="*/ 5577 w 11154"/>
              <a:gd name="T81" fmla="*/ 8681 h 11154"/>
              <a:gd name="T82" fmla="*/ 6134 w 11154"/>
              <a:gd name="T83" fmla="*/ 8124 h 11154"/>
              <a:gd name="T84" fmla="*/ 6134 w 11154"/>
              <a:gd name="T85" fmla="*/ 7346 h 11154"/>
              <a:gd name="T86" fmla="*/ 7295 w 11154"/>
              <a:gd name="T87" fmla="*/ 7346 h 11154"/>
              <a:gd name="T88" fmla="*/ 7852 w 11154"/>
              <a:gd name="T89" fmla="*/ 6789 h 11154"/>
              <a:gd name="T90" fmla="*/ 7295 w 11154"/>
              <a:gd name="T91" fmla="*/ 6232 h 11154"/>
              <a:gd name="T92" fmla="*/ 6134 w 11154"/>
              <a:gd name="T93" fmla="*/ 6232 h 11154"/>
              <a:gd name="T94" fmla="*/ 6134 w 11154"/>
              <a:gd name="T95" fmla="*/ 5743 h 11154"/>
              <a:gd name="T96" fmla="*/ 7295 w 11154"/>
              <a:gd name="T97" fmla="*/ 5743 h 1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154" h="11154">
                <a:moveTo>
                  <a:pt x="8836" y="0"/>
                </a:moveTo>
                <a:lnTo>
                  <a:pt x="2318" y="0"/>
                </a:lnTo>
                <a:cubicBezTo>
                  <a:pt x="1040" y="0"/>
                  <a:pt x="0" y="1040"/>
                  <a:pt x="0" y="2318"/>
                </a:cubicBezTo>
                <a:lnTo>
                  <a:pt x="0" y="8836"/>
                </a:lnTo>
                <a:cubicBezTo>
                  <a:pt x="0" y="10114"/>
                  <a:pt x="1040" y="11154"/>
                  <a:pt x="2318" y="11154"/>
                </a:cubicBezTo>
                <a:lnTo>
                  <a:pt x="8836" y="11154"/>
                </a:lnTo>
                <a:cubicBezTo>
                  <a:pt x="10114" y="11154"/>
                  <a:pt x="11154" y="10114"/>
                  <a:pt x="11154" y="8836"/>
                </a:cubicBezTo>
                <a:lnTo>
                  <a:pt x="11154" y="2318"/>
                </a:lnTo>
                <a:cubicBezTo>
                  <a:pt x="11154" y="1040"/>
                  <a:pt x="10114" y="0"/>
                  <a:pt x="8836" y="0"/>
                </a:cubicBezTo>
                <a:close/>
                <a:moveTo>
                  <a:pt x="10040" y="8836"/>
                </a:moveTo>
                <a:cubicBezTo>
                  <a:pt x="10040" y="9500"/>
                  <a:pt x="9500" y="10040"/>
                  <a:pt x="8836" y="10040"/>
                </a:cubicBezTo>
                <a:lnTo>
                  <a:pt x="2318" y="10040"/>
                </a:lnTo>
                <a:cubicBezTo>
                  <a:pt x="1654" y="10040"/>
                  <a:pt x="1114" y="9500"/>
                  <a:pt x="1114" y="8836"/>
                </a:cubicBezTo>
                <a:lnTo>
                  <a:pt x="1114" y="2318"/>
                </a:lnTo>
                <a:cubicBezTo>
                  <a:pt x="1114" y="1654"/>
                  <a:pt x="1654" y="1114"/>
                  <a:pt x="2318" y="1114"/>
                </a:cubicBezTo>
                <a:lnTo>
                  <a:pt x="8836" y="1114"/>
                </a:lnTo>
                <a:cubicBezTo>
                  <a:pt x="9500" y="1114"/>
                  <a:pt x="10040" y="1654"/>
                  <a:pt x="10040" y="2318"/>
                </a:cubicBezTo>
                <a:lnTo>
                  <a:pt x="10040" y="8836"/>
                </a:lnTo>
                <a:close/>
                <a:moveTo>
                  <a:pt x="7295" y="5743"/>
                </a:moveTo>
                <a:cubicBezTo>
                  <a:pt x="7602" y="5743"/>
                  <a:pt x="7852" y="5494"/>
                  <a:pt x="7852" y="5186"/>
                </a:cubicBezTo>
                <a:cubicBezTo>
                  <a:pt x="7852" y="4879"/>
                  <a:pt x="7602" y="4629"/>
                  <a:pt x="7295" y="4629"/>
                </a:cubicBezTo>
                <a:lnTo>
                  <a:pt x="6442" y="4629"/>
                </a:lnTo>
                <a:lnTo>
                  <a:pt x="7431" y="3640"/>
                </a:lnTo>
                <a:cubicBezTo>
                  <a:pt x="7649" y="3422"/>
                  <a:pt x="7649" y="3069"/>
                  <a:pt x="7431" y="2852"/>
                </a:cubicBezTo>
                <a:cubicBezTo>
                  <a:pt x="7213" y="2634"/>
                  <a:pt x="6860" y="2634"/>
                  <a:pt x="6643" y="2852"/>
                </a:cubicBezTo>
                <a:lnTo>
                  <a:pt x="5577" y="3918"/>
                </a:lnTo>
                <a:lnTo>
                  <a:pt x="4511" y="2852"/>
                </a:lnTo>
                <a:cubicBezTo>
                  <a:pt x="4293" y="2634"/>
                  <a:pt x="3940" y="2634"/>
                  <a:pt x="3723" y="2852"/>
                </a:cubicBezTo>
                <a:cubicBezTo>
                  <a:pt x="3506" y="3070"/>
                  <a:pt x="3506" y="3422"/>
                  <a:pt x="3723" y="3640"/>
                </a:cubicBezTo>
                <a:lnTo>
                  <a:pt x="4713" y="4629"/>
                </a:lnTo>
                <a:lnTo>
                  <a:pt x="3860" y="4629"/>
                </a:lnTo>
                <a:cubicBezTo>
                  <a:pt x="3552" y="4629"/>
                  <a:pt x="3303" y="4879"/>
                  <a:pt x="3303" y="5186"/>
                </a:cubicBezTo>
                <a:cubicBezTo>
                  <a:pt x="3303" y="5494"/>
                  <a:pt x="3552" y="5743"/>
                  <a:pt x="3860" y="5743"/>
                </a:cubicBezTo>
                <a:lnTo>
                  <a:pt x="5020" y="5743"/>
                </a:lnTo>
                <a:lnTo>
                  <a:pt x="5020" y="6232"/>
                </a:lnTo>
                <a:lnTo>
                  <a:pt x="3860" y="6232"/>
                </a:lnTo>
                <a:cubicBezTo>
                  <a:pt x="3552" y="6232"/>
                  <a:pt x="3303" y="6481"/>
                  <a:pt x="3303" y="6789"/>
                </a:cubicBezTo>
                <a:cubicBezTo>
                  <a:pt x="3303" y="7096"/>
                  <a:pt x="3552" y="7346"/>
                  <a:pt x="3860" y="7346"/>
                </a:cubicBezTo>
                <a:lnTo>
                  <a:pt x="5020" y="7346"/>
                </a:lnTo>
                <a:lnTo>
                  <a:pt x="5020" y="8124"/>
                </a:lnTo>
                <a:cubicBezTo>
                  <a:pt x="5020" y="8431"/>
                  <a:pt x="5269" y="8681"/>
                  <a:pt x="5577" y="8681"/>
                </a:cubicBezTo>
                <a:cubicBezTo>
                  <a:pt x="5885" y="8681"/>
                  <a:pt x="6134" y="8431"/>
                  <a:pt x="6134" y="8124"/>
                </a:cubicBezTo>
                <a:lnTo>
                  <a:pt x="6134" y="7346"/>
                </a:lnTo>
                <a:lnTo>
                  <a:pt x="7295" y="7346"/>
                </a:lnTo>
                <a:cubicBezTo>
                  <a:pt x="7602" y="7346"/>
                  <a:pt x="7852" y="7096"/>
                  <a:pt x="7852" y="6789"/>
                </a:cubicBezTo>
                <a:cubicBezTo>
                  <a:pt x="7852" y="6481"/>
                  <a:pt x="7602" y="6232"/>
                  <a:pt x="7295" y="6232"/>
                </a:cubicBezTo>
                <a:lnTo>
                  <a:pt x="6134" y="6232"/>
                </a:lnTo>
                <a:lnTo>
                  <a:pt x="6134" y="5743"/>
                </a:lnTo>
                <a:lnTo>
                  <a:pt x="7295" y="57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íṥḻïḍè"/>
          <p:cNvSpPr/>
          <p:nvPr/>
        </p:nvSpPr>
        <p:spPr bwMode="auto">
          <a:xfrm>
            <a:off x="189145" y="4973944"/>
            <a:ext cx="309378" cy="344185"/>
          </a:xfrm>
          <a:custGeom>
            <a:avLst/>
            <a:gdLst>
              <a:gd name="connsiteX0" fmla="*/ 229425 w 525763"/>
              <a:gd name="connsiteY0" fmla="*/ 468872 h 584913"/>
              <a:gd name="connsiteX1" fmla="*/ 248795 w 525763"/>
              <a:gd name="connsiteY1" fmla="*/ 493487 h 584913"/>
              <a:gd name="connsiteX2" fmla="*/ 252316 w 525763"/>
              <a:gd name="connsiteY2" fmla="*/ 497003 h 584913"/>
              <a:gd name="connsiteX3" fmla="*/ 156057 w 525763"/>
              <a:gd name="connsiteY3" fmla="*/ 505794 h 584913"/>
              <a:gd name="connsiteX4" fmla="*/ 262882 w 525763"/>
              <a:gd name="connsiteY4" fmla="*/ 514585 h 584913"/>
              <a:gd name="connsiteX5" fmla="*/ 369706 w 525763"/>
              <a:gd name="connsiteY5" fmla="*/ 505794 h 584913"/>
              <a:gd name="connsiteX6" fmla="*/ 273447 w 525763"/>
              <a:gd name="connsiteY6" fmla="*/ 497003 h 584913"/>
              <a:gd name="connsiteX7" fmla="*/ 276968 w 525763"/>
              <a:gd name="connsiteY7" fmla="*/ 493487 h 584913"/>
              <a:gd name="connsiteX8" fmla="*/ 296338 w 525763"/>
              <a:gd name="connsiteY8" fmla="*/ 468872 h 584913"/>
              <a:gd name="connsiteX9" fmla="*/ 422532 w 525763"/>
              <a:gd name="connsiteY9" fmla="*/ 505794 h 584913"/>
              <a:gd name="connsiteX10" fmla="*/ 262882 w 525763"/>
              <a:gd name="connsiteY10" fmla="*/ 542716 h 584913"/>
              <a:gd name="connsiteX11" fmla="*/ 103231 w 525763"/>
              <a:gd name="connsiteY11" fmla="*/ 505794 h 584913"/>
              <a:gd name="connsiteX12" fmla="*/ 229425 w 525763"/>
              <a:gd name="connsiteY12" fmla="*/ 468872 h 584913"/>
              <a:gd name="connsiteX13" fmla="*/ 195988 w 525763"/>
              <a:gd name="connsiteY13" fmla="*/ 430726 h 584913"/>
              <a:gd name="connsiteX14" fmla="*/ 217112 w 525763"/>
              <a:gd name="connsiteY14" fmla="*/ 458867 h 584913"/>
              <a:gd name="connsiteX15" fmla="*/ 35207 w 525763"/>
              <a:gd name="connsiteY15" fmla="*/ 507526 h 584913"/>
              <a:gd name="connsiteX16" fmla="*/ 261121 w 525763"/>
              <a:gd name="connsiteY16" fmla="*/ 558531 h 584913"/>
              <a:gd name="connsiteX17" fmla="*/ 487035 w 525763"/>
              <a:gd name="connsiteY17" fmla="*/ 507526 h 584913"/>
              <a:gd name="connsiteX18" fmla="*/ 304544 w 525763"/>
              <a:gd name="connsiteY18" fmla="*/ 458867 h 584913"/>
              <a:gd name="connsiteX19" fmla="*/ 325668 w 525763"/>
              <a:gd name="connsiteY19" fmla="*/ 430726 h 584913"/>
              <a:gd name="connsiteX20" fmla="*/ 525763 w 525763"/>
              <a:gd name="connsiteY20" fmla="*/ 505768 h 584913"/>
              <a:gd name="connsiteX21" fmla="*/ 262882 w 525763"/>
              <a:gd name="connsiteY21" fmla="*/ 584913 h 584913"/>
              <a:gd name="connsiteX22" fmla="*/ 0 w 525763"/>
              <a:gd name="connsiteY22" fmla="*/ 505768 h 584913"/>
              <a:gd name="connsiteX23" fmla="*/ 195988 w 525763"/>
              <a:gd name="connsiteY23" fmla="*/ 430726 h 584913"/>
              <a:gd name="connsiteX24" fmla="*/ 262892 w 525763"/>
              <a:gd name="connsiteY24" fmla="*/ 67982 h 584913"/>
              <a:gd name="connsiteX25" fmla="*/ 225923 w 525763"/>
              <a:gd name="connsiteY25" fmla="*/ 141824 h 584913"/>
              <a:gd name="connsiteX26" fmla="*/ 145531 w 525763"/>
              <a:gd name="connsiteY26" fmla="*/ 154131 h 584913"/>
              <a:gd name="connsiteX27" fmla="*/ 204798 w 525763"/>
              <a:gd name="connsiteY27" fmla="*/ 211564 h 584913"/>
              <a:gd name="connsiteX28" fmla="*/ 190715 w 525763"/>
              <a:gd name="connsiteY28" fmla="*/ 292439 h 584913"/>
              <a:gd name="connsiteX29" fmla="*/ 262892 w 525763"/>
              <a:gd name="connsiteY29" fmla="*/ 253760 h 584913"/>
              <a:gd name="connsiteX30" fmla="*/ 334483 w 525763"/>
              <a:gd name="connsiteY30" fmla="*/ 292439 h 584913"/>
              <a:gd name="connsiteX31" fmla="*/ 320400 w 525763"/>
              <a:gd name="connsiteY31" fmla="*/ 211564 h 584913"/>
              <a:gd name="connsiteX32" fmla="*/ 380254 w 525763"/>
              <a:gd name="connsiteY32" fmla="*/ 154131 h 584913"/>
              <a:gd name="connsiteX33" fmla="*/ 299275 w 525763"/>
              <a:gd name="connsiteY33" fmla="*/ 141824 h 584913"/>
              <a:gd name="connsiteX34" fmla="*/ 262892 w 525763"/>
              <a:gd name="connsiteY34" fmla="*/ 0 h 584913"/>
              <a:gd name="connsiteX35" fmla="*/ 436001 w 525763"/>
              <a:gd name="connsiteY35" fmla="*/ 173471 h 584913"/>
              <a:gd name="connsiteX36" fmla="*/ 262892 w 525763"/>
              <a:gd name="connsiteY36" fmla="*/ 482906 h 584913"/>
              <a:gd name="connsiteX37" fmla="*/ 89197 w 525763"/>
              <a:gd name="connsiteY37" fmla="*/ 173471 h 584913"/>
              <a:gd name="connsiteX38" fmla="*/ 262892 w 525763"/>
              <a:gd name="connsiteY38" fmla="*/ 0 h 58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5763" h="584913">
                <a:moveTo>
                  <a:pt x="229425" y="468872"/>
                </a:moveTo>
                <a:cubicBezTo>
                  <a:pt x="239990" y="482938"/>
                  <a:pt x="247034" y="491728"/>
                  <a:pt x="248795" y="493487"/>
                </a:cubicBezTo>
                <a:lnTo>
                  <a:pt x="252316" y="497003"/>
                </a:lnTo>
                <a:cubicBezTo>
                  <a:pt x="206534" y="497003"/>
                  <a:pt x="174839" y="502278"/>
                  <a:pt x="156057" y="505794"/>
                </a:cubicBezTo>
                <a:cubicBezTo>
                  <a:pt x="174839" y="511069"/>
                  <a:pt x="211817" y="514585"/>
                  <a:pt x="262882" y="514585"/>
                </a:cubicBezTo>
                <a:cubicBezTo>
                  <a:pt x="313359" y="514585"/>
                  <a:pt x="350337" y="509310"/>
                  <a:pt x="369706" y="505794"/>
                </a:cubicBezTo>
                <a:cubicBezTo>
                  <a:pt x="352098" y="502278"/>
                  <a:pt x="318642" y="497003"/>
                  <a:pt x="273447" y="497003"/>
                </a:cubicBezTo>
                <a:lnTo>
                  <a:pt x="276968" y="493487"/>
                </a:lnTo>
                <a:cubicBezTo>
                  <a:pt x="278729" y="491728"/>
                  <a:pt x="285773" y="482938"/>
                  <a:pt x="296338" y="468872"/>
                </a:cubicBezTo>
                <a:cubicBezTo>
                  <a:pt x="348576" y="470630"/>
                  <a:pt x="422532" y="477663"/>
                  <a:pt x="422532" y="505794"/>
                </a:cubicBezTo>
                <a:cubicBezTo>
                  <a:pt x="422532" y="539200"/>
                  <a:pt x="309838" y="542716"/>
                  <a:pt x="262882" y="542716"/>
                </a:cubicBezTo>
                <a:cubicBezTo>
                  <a:pt x="215339" y="542716"/>
                  <a:pt x="103231" y="539200"/>
                  <a:pt x="103231" y="505794"/>
                </a:cubicBezTo>
                <a:cubicBezTo>
                  <a:pt x="103231" y="477663"/>
                  <a:pt x="176600" y="470630"/>
                  <a:pt x="229425" y="468872"/>
                </a:cubicBezTo>
                <a:close/>
                <a:moveTo>
                  <a:pt x="195988" y="430726"/>
                </a:moveTo>
                <a:cubicBezTo>
                  <a:pt x="204789" y="441279"/>
                  <a:pt x="210070" y="450073"/>
                  <a:pt x="217112" y="458867"/>
                </a:cubicBezTo>
                <a:cubicBezTo>
                  <a:pt x="105035" y="463557"/>
                  <a:pt x="35207" y="489938"/>
                  <a:pt x="35207" y="507526"/>
                </a:cubicBezTo>
                <a:cubicBezTo>
                  <a:pt x="35207" y="528632"/>
                  <a:pt x="122639" y="558531"/>
                  <a:pt x="261121" y="558531"/>
                </a:cubicBezTo>
                <a:cubicBezTo>
                  <a:pt x="399603" y="558531"/>
                  <a:pt x="487035" y="528632"/>
                  <a:pt x="487035" y="507526"/>
                </a:cubicBezTo>
                <a:cubicBezTo>
                  <a:pt x="487035" y="489938"/>
                  <a:pt x="417207" y="463557"/>
                  <a:pt x="304544" y="458867"/>
                </a:cubicBezTo>
                <a:cubicBezTo>
                  <a:pt x="311585" y="450073"/>
                  <a:pt x="318626" y="441279"/>
                  <a:pt x="325668" y="430726"/>
                </a:cubicBezTo>
                <a:cubicBezTo>
                  <a:pt x="432464" y="437761"/>
                  <a:pt x="525763" y="463557"/>
                  <a:pt x="525763" y="505768"/>
                </a:cubicBezTo>
                <a:cubicBezTo>
                  <a:pt x="525763" y="558531"/>
                  <a:pt x="394322" y="584913"/>
                  <a:pt x="262882" y="584913"/>
                </a:cubicBezTo>
                <a:cubicBezTo>
                  <a:pt x="131441" y="584913"/>
                  <a:pt x="0" y="558531"/>
                  <a:pt x="0" y="505768"/>
                </a:cubicBezTo>
                <a:cubicBezTo>
                  <a:pt x="0" y="463557"/>
                  <a:pt x="92713" y="437761"/>
                  <a:pt x="195988" y="430726"/>
                </a:cubicBezTo>
                <a:close/>
                <a:moveTo>
                  <a:pt x="262892" y="67982"/>
                </a:moveTo>
                <a:lnTo>
                  <a:pt x="225923" y="141824"/>
                </a:lnTo>
                <a:lnTo>
                  <a:pt x="145531" y="154131"/>
                </a:lnTo>
                <a:lnTo>
                  <a:pt x="204798" y="211564"/>
                </a:lnTo>
                <a:lnTo>
                  <a:pt x="190715" y="292439"/>
                </a:lnTo>
                <a:lnTo>
                  <a:pt x="262892" y="253760"/>
                </a:lnTo>
                <a:lnTo>
                  <a:pt x="334483" y="292439"/>
                </a:lnTo>
                <a:lnTo>
                  <a:pt x="320400" y="211564"/>
                </a:lnTo>
                <a:lnTo>
                  <a:pt x="380254" y="154131"/>
                </a:lnTo>
                <a:lnTo>
                  <a:pt x="299275" y="141824"/>
                </a:lnTo>
                <a:close/>
                <a:moveTo>
                  <a:pt x="262892" y="0"/>
                </a:moveTo>
                <a:cubicBezTo>
                  <a:pt x="359129" y="0"/>
                  <a:pt x="436001" y="76773"/>
                  <a:pt x="436001" y="173471"/>
                </a:cubicBezTo>
                <a:cubicBezTo>
                  <a:pt x="436001" y="269583"/>
                  <a:pt x="262892" y="482906"/>
                  <a:pt x="262892" y="482906"/>
                </a:cubicBezTo>
                <a:cubicBezTo>
                  <a:pt x="262892" y="482906"/>
                  <a:pt x="89197" y="269583"/>
                  <a:pt x="89197" y="173471"/>
                </a:cubicBezTo>
                <a:cubicBezTo>
                  <a:pt x="89197" y="76773"/>
                  <a:pt x="166656" y="0"/>
                  <a:pt x="2628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标题 1"/>
          <p:cNvSpPr txBox="1"/>
          <p:nvPr/>
        </p:nvSpPr>
        <p:spPr>
          <a:xfrm>
            <a:off x="659765" y="478155"/>
            <a:ext cx="10850880" cy="415925"/>
          </a:xfrm>
          <a:prstGeom prst="rect">
            <a:avLst/>
          </a:prstGeom>
        </p:spPr>
        <p:txBody>
          <a:bodyPr>
            <a:normAutofit fontScale="8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产品优势-大额支付能力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223260" y="1916430"/>
            <a:ext cx="131127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网银B2B</a:t>
            </a:r>
            <a:endParaRPr lang="zh-CN" altLang="en-US" sz="1500" b="1" dirty="0" err="1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4720962" y="1756109"/>
            <a:ext cx="759400" cy="7564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6292215" y="1666875"/>
            <a:ext cx="3836670" cy="1957070"/>
          </a:xfrm>
          <a:custGeom>
            <a:avLst/>
            <a:gdLst>
              <a:gd name="T0" fmla="*/ 0 w 1282"/>
              <a:gd name="T1" fmla="*/ 231 h 689"/>
              <a:gd name="T2" fmla="*/ 0 w 1282"/>
              <a:gd name="T3" fmla="*/ 57 h 689"/>
              <a:gd name="T4" fmla="*/ 57 w 1282"/>
              <a:gd name="T5" fmla="*/ 0 h 689"/>
              <a:gd name="T6" fmla="*/ 1226 w 1282"/>
              <a:gd name="T7" fmla="*/ 0 h 689"/>
              <a:gd name="T8" fmla="*/ 1282 w 1282"/>
              <a:gd name="T9" fmla="*/ 57 h 689"/>
              <a:gd name="T10" fmla="*/ 1282 w 1282"/>
              <a:gd name="T11" fmla="*/ 632 h 689"/>
              <a:gd name="T12" fmla="*/ 1226 w 1282"/>
              <a:gd name="T13" fmla="*/ 689 h 689"/>
              <a:gd name="T14" fmla="*/ 430 w 1282"/>
              <a:gd name="T15" fmla="*/ 689 h 689"/>
              <a:gd name="T16" fmla="*/ 410 w 1282"/>
              <a:gd name="T17" fmla="*/ 689 h 689"/>
              <a:gd name="T18" fmla="*/ 361 w 1282"/>
              <a:gd name="T19" fmla="*/ 641 h 689"/>
              <a:gd name="T20" fmla="*/ 41 w 1282"/>
              <a:gd name="T21" fmla="*/ 323 h 689"/>
              <a:gd name="T22" fmla="*/ 0 w 1282"/>
              <a:gd name="T23" fmla="*/ 270 h 689"/>
              <a:gd name="T24" fmla="*/ 0 w 1282"/>
              <a:gd name="T25" fmla="*/ 231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2" h="689">
                <a:moveTo>
                  <a:pt x="0" y="231"/>
                </a:moveTo>
                <a:cubicBezTo>
                  <a:pt x="0" y="57"/>
                  <a:pt x="0" y="57"/>
                  <a:pt x="0" y="57"/>
                </a:cubicBezTo>
                <a:cubicBezTo>
                  <a:pt x="0" y="26"/>
                  <a:pt x="26" y="0"/>
                  <a:pt x="57" y="0"/>
                </a:cubicBezTo>
                <a:cubicBezTo>
                  <a:pt x="1226" y="0"/>
                  <a:pt x="1226" y="0"/>
                  <a:pt x="1226" y="0"/>
                </a:cubicBezTo>
                <a:cubicBezTo>
                  <a:pt x="1257" y="0"/>
                  <a:pt x="1282" y="26"/>
                  <a:pt x="1282" y="57"/>
                </a:cubicBezTo>
                <a:cubicBezTo>
                  <a:pt x="1282" y="632"/>
                  <a:pt x="1282" y="632"/>
                  <a:pt x="1282" y="632"/>
                </a:cubicBezTo>
                <a:cubicBezTo>
                  <a:pt x="1282" y="664"/>
                  <a:pt x="1257" y="689"/>
                  <a:pt x="1226" y="689"/>
                </a:cubicBezTo>
                <a:cubicBezTo>
                  <a:pt x="430" y="689"/>
                  <a:pt x="430" y="689"/>
                  <a:pt x="430" y="689"/>
                </a:cubicBezTo>
                <a:cubicBezTo>
                  <a:pt x="410" y="689"/>
                  <a:pt x="410" y="689"/>
                  <a:pt x="410" y="689"/>
                </a:cubicBezTo>
                <a:cubicBezTo>
                  <a:pt x="410" y="689"/>
                  <a:pt x="369" y="687"/>
                  <a:pt x="361" y="641"/>
                </a:cubicBezTo>
                <a:cubicBezTo>
                  <a:pt x="354" y="595"/>
                  <a:pt x="269" y="390"/>
                  <a:pt x="41" y="323"/>
                </a:cubicBezTo>
                <a:cubicBezTo>
                  <a:pt x="10" y="312"/>
                  <a:pt x="0" y="295"/>
                  <a:pt x="0" y="270"/>
                </a:cubicBezTo>
                <a:cubicBezTo>
                  <a:pt x="0" y="246"/>
                  <a:pt x="0" y="231"/>
                  <a:pt x="0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chemeClr val="accent2">
                <a:lumMod val="75000"/>
                <a:lumOff val="25000"/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8953388" y="1592638"/>
            <a:ext cx="1175509" cy="1059593"/>
          </a:xfrm>
          <a:custGeom>
            <a:avLst/>
            <a:gdLst>
              <a:gd name="T0" fmla="*/ 213 w 395"/>
              <a:gd name="T1" fmla="*/ 12 h 356"/>
              <a:gd name="T2" fmla="*/ 204 w 395"/>
              <a:gd name="T3" fmla="*/ 0 h 356"/>
              <a:gd name="T4" fmla="*/ 174 w 395"/>
              <a:gd name="T5" fmla="*/ 12 h 356"/>
              <a:gd name="T6" fmla="*/ 183 w 395"/>
              <a:gd name="T7" fmla="*/ 0 h 356"/>
              <a:gd name="T8" fmla="*/ 174 w 395"/>
              <a:gd name="T9" fmla="*/ 12 h 356"/>
              <a:gd name="T10" fmla="*/ 243 w 395"/>
              <a:gd name="T11" fmla="*/ 12 h 356"/>
              <a:gd name="T12" fmla="*/ 233 w 395"/>
              <a:gd name="T13" fmla="*/ 0 h 356"/>
              <a:gd name="T14" fmla="*/ 263 w 395"/>
              <a:gd name="T15" fmla="*/ 12 h 356"/>
              <a:gd name="T16" fmla="*/ 273 w 395"/>
              <a:gd name="T17" fmla="*/ 0 h 356"/>
              <a:gd name="T18" fmla="*/ 263 w 395"/>
              <a:gd name="T19" fmla="*/ 12 h 356"/>
              <a:gd name="T20" fmla="*/ 154 w 395"/>
              <a:gd name="T21" fmla="*/ 12 h 356"/>
              <a:gd name="T22" fmla="*/ 144 w 395"/>
              <a:gd name="T23" fmla="*/ 0 h 356"/>
              <a:gd name="T24" fmla="*/ 293 w 395"/>
              <a:gd name="T25" fmla="*/ 12 h 356"/>
              <a:gd name="T26" fmla="*/ 303 w 395"/>
              <a:gd name="T27" fmla="*/ 0 h 356"/>
              <a:gd name="T28" fmla="*/ 293 w 395"/>
              <a:gd name="T29" fmla="*/ 12 h 356"/>
              <a:gd name="T30" fmla="*/ 124 w 395"/>
              <a:gd name="T31" fmla="*/ 12 h 356"/>
              <a:gd name="T32" fmla="*/ 114 w 395"/>
              <a:gd name="T33" fmla="*/ 0 h 356"/>
              <a:gd name="T34" fmla="*/ 0 w 395"/>
              <a:gd name="T35" fmla="*/ 12 h 356"/>
              <a:gd name="T36" fmla="*/ 5 w 395"/>
              <a:gd name="T37" fmla="*/ 0 h 356"/>
              <a:gd name="T38" fmla="*/ 0 w 395"/>
              <a:gd name="T39" fmla="*/ 12 h 356"/>
              <a:gd name="T40" fmla="*/ 35 w 395"/>
              <a:gd name="T41" fmla="*/ 12 h 356"/>
              <a:gd name="T42" fmla="*/ 25 w 395"/>
              <a:gd name="T43" fmla="*/ 0 h 356"/>
              <a:gd name="T44" fmla="*/ 323 w 395"/>
              <a:gd name="T45" fmla="*/ 12 h 356"/>
              <a:gd name="T46" fmla="*/ 332 w 395"/>
              <a:gd name="T47" fmla="*/ 0 h 356"/>
              <a:gd name="T48" fmla="*/ 323 w 395"/>
              <a:gd name="T49" fmla="*/ 12 h 356"/>
              <a:gd name="T50" fmla="*/ 94 w 395"/>
              <a:gd name="T51" fmla="*/ 12 h 356"/>
              <a:gd name="T52" fmla="*/ 84 w 395"/>
              <a:gd name="T53" fmla="*/ 0 h 356"/>
              <a:gd name="T54" fmla="*/ 55 w 395"/>
              <a:gd name="T55" fmla="*/ 12 h 356"/>
              <a:gd name="T56" fmla="*/ 64 w 395"/>
              <a:gd name="T57" fmla="*/ 0 h 356"/>
              <a:gd name="T58" fmla="*/ 55 w 395"/>
              <a:gd name="T59" fmla="*/ 12 h 356"/>
              <a:gd name="T60" fmla="*/ 395 w 395"/>
              <a:gd name="T61" fmla="*/ 122 h 356"/>
              <a:gd name="T62" fmla="*/ 383 w 395"/>
              <a:gd name="T63" fmla="*/ 113 h 356"/>
              <a:gd name="T64" fmla="*/ 383 w 395"/>
              <a:gd name="T65" fmla="*/ 182 h 356"/>
              <a:gd name="T66" fmla="*/ 395 w 395"/>
              <a:gd name="T67" fmla="*/ 172 h 356"/>
              <a:gd name="T68" fmla="*/ 383 w 395"/>
              <a:gd name="T69" fmla="*/ 182 h 356"/>
              <a:gd name="T70" fmla="*/ 395 w 395"/>
              <a:gd name="T71" fmla="*/ 152 h 356"/>
              <a:gd name="T72" fmla="*/ 383 w 395"/>
              <a:gd name="T73" fmla="*/ 143 h 356"/>
              <a:gd name="T74" fmla="*/ 383 w 395"/>
              <a:gd name="T75" fmla="*/ 212 h 356"/>
              <a:gd name="T76" fmla="*/ 395 w 395"/>
              <a:gd name="T77" fmla="*/ 202 h 356"/>
              <a:gd name="T78" fmla="*/ 383 w 395"/>
              <a:gd name="T79" fmla="*/ 212 h 356"/>
              <a:gd name="T80" fmla="*/ 358 w 395"/>
              <a:gd name="T81" fmla="*/ 19 h 356"/>
              <a:gd name="T82" fmla="*/ 354 w 395"/>
              <a:gd name="T83" fmla="*/ 4 h 356"/>
              <a:gd name="T84" fmla="*/ 394 w 395"/>
              <a:gd name="T85" fmla="*/ 52 h 356"/>
              <a:gd name="T86" fmla="*/ 383 w 395"/>
              <a:gd name="T87" fmla="*/ 62 h 356"/>
              <a:gd name="T88" fmla="*/ 395 w 395"/>
              <a:gd name="T89" fmla="*/ 63 h 356"/>
              <a:gd name="T90" fmla="*/ 394 w 395"/>
              <a:gd name="T91" fmla="*/ 52 h 356"/>
              <a:gd name="T92" fmla="*/ 395 w 395"/>
              <a:gd name="T93" fmla="*/ 242 h 356"/>
              <a:gd name="T94" fmla="*/ 383 w 395"/>
              <a:gd name="T95" fmla="*/ 232 h 356"/>
              <a:gd name="T96" fmla="*/ 383 w 395"/>
              <a:gd name="T97" fmla="*/ 93 h 356"/>
              <a:gd name="T98" fmla="*/ 395 w 395"/>
              <a:gd name="T99" fmla="*/ 83 h 356"/>
              <a:gd name="T100" fmla="*/ 383 w 395"/>
              <a:gd name="T101" fmla="*/ 93 h 356"/>
              <a:gd name="T102" fmla="*/ 371 w 395"/>
              <a:gd name="T103" fmla="*/ 30 h 356"/>
              <a:gd name="T104" fmla="*/ 387 w 395"/>
              <a:gd name="T105" fmla="*/ 31 h 356"/>
              <a:gd name="T106" fmla="*/ 383 w 395"/>
              <a:gd name="T107" fmla="*/ 356 h 356"/>
              <a:gd name="T108" fmla="*/ 395 w 395"/>
              <a:gd name="T109" fmla="*/ 351 h 356"/>
              <a:gd name="T110" fmla="*/ 383 w 395"/>
              <a:gd name="T111" fmla="*/ 356 h 356"/>
              <a:gd name="T112" fmla="*/ 395 w 395"/>
              <a:gd name="T113" fmla="*/ 331 h 356"/>
              <a:gd name="T114" fmla="*/ 383 w 395"/>
              <a:gd name="T115" fmla="*/ 321 h 356"/>
              <a:gd name="T116" fmla="*/ 383 w 395"/>
              <a:gd name="T117" fmla="*/ 271 h 356"/>
              <a:gd name="T118" fmla="*/ 395 w 395"/>
              <a:gd name="T119" fmla="*/ 262 h 356"/>
              <a:gd name="T120" fmla="*/ 383 w 395"/>
              <a:gd name="T121" fmla="*/ 271 h 356"/>
              <a:gd name="T122" fmla="*/ 395 w 395"/>
              <a:gd name="T123" fmla="*/ 301 h 356"/>
              <a:gd name="T124" fmla="*/ 383 w 395"/>
              <a:gd name="T125" fmla="*/ 291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5" h="356">
                <a:moveTo>
                  <a:pt x="204" y="12"/>
                </a:moveTo>
                <a:cubicBezTo>
                  <a:pt x="213" y="12"/>
                  <a:pt x="213" y="12"/>
                  <a:pt x="213" y="12"/>
                </a:cubicBezTo>
                <a:cubicBezTo>
                  <a:pt x="213" y="0"/>
                  <a:pt x="213" y="0"/>
                  <a:pt x="213" y="0"/>
                </a:cubicBezTo>
                <a:cubicBezTo>
                  <a:pt x="204" y="0"/>
                  <a:pt x="204" y="0"/>
                  <a:pt x="204" y="0"/>
                </a:cubicBezTo>
                <a:lnTo>
                  <a:pt x="204" y="12"/>
                </a:lnTo>
                <a:close/>
                <a:moveTo>
                  <a:pt x="174" y="12"/>
                </a:moveTo>
                <a:cubicBezTo>
                  <a:pt x="183" y="12"/>
                  <a:pt x="183" y="12"/>
                  <a:pt x="183" y="12"/>
                </a:cubicBezTo>
                <a:cubicBezTo>
                  <a:pt x="183" y="0"/>
                  <a:pt x="183" y="0"/>
                  <a:pt x="183" y="0"/>
                </a:cubicBezTo>
                <a:cubicBezTo>
                  <a:pt x="174" y="0"/>
                  <a:pt x="174" y="0"/>
                  <a:pt x="174" y="0"/>
                </a:cubicBezTo>
                <a:lnTo>
                  <a:pt x="174" y="12"/>
                </a:lnTo>
                <a:close/>
                <a:moveTo>
                  <a:pt x="233" y="12"/>
                </a:moveTo>
                <a:cubicBezTo>
                  <a:pt x="243" y="12"/>
                  <a:pt x="243" y="12"/>
                  <a:pt x="243" y="12"/>
                </a:cubicBezTo>
                <a:cubicBezTo>
                  <a:pt x="243" y="0"/>
                  <a:pt x="243" y="0"/>
                  <a:pt x="243" y="0"/>
                </a:cubicBezTo>
                <a:cubicBezTo>
                  <a:pt x="233" y="0"/>
                  <a:pt x="233" y="0"/>
                  <a:pt x="233" y="0"/>
                </a:cubicBezTo>
                <a:lnTo>
                  <a:pt x="233" y="12"/>
                </a:lnTo>
                <a:close/>
                <a:moveTo>
                  <a:pt x="263" y="12"/>
                </a:moveTo>
                <a:cubicBezTo>
                  <a:pt x="273" y="12"/>
                  <a:pt x="273" y="12"/>
                  <a:pt x="273" y="12"/>
                </a:cubicBezTo>
                <a:cubicBezTo>
                  <a:pt x="273" y="0"/>
                  <a:pt x="273" y="0"/>
                  <a:pt x="273" y="0"/>
                </a:cubicBezTo>
                <a:cubicBezTo>
                  <a:pt x="263" y="0"/>
                  <a:pt x="263" y="0"/>
                  <a:pt x="263" y="0"/>
                </a:cubicBezTo>
                <a:lnTo>
                  <a:pt x="263" y="12"/>
                </a:lnTo>
                <a:close/>
                <a:moveTo>
                  <a:pt x="14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4" y="0"/>
                  <a:pt x="154" y="0"/>
                  <a:pt x="154" y="0"/>
                </a:cubicBezTo>
                <a:cubicBezTo>
                  <a:pt x="144" y="0"/>
                  <a:pt x="144" y="0"/>
                  <a:pt x="144" y="0"/>
                </a:cubicBezTo>
                <a:lnTo>
                  <a:pt x="144" y="12"/>
                </a:lnTo>
                <a:close/>
                <a:moveTo>
                  <a:pt x="293" y="12"/>
                </a:moveTo>
                <a:cubicBezTo>
                  <a:pt x="303" y="12"/>
                  <a:pt x="303" y="12"/>
                  <a:pt x="303" y="12"/>
                </a:cubicBezTo>
                <a:cubicBezTo>
                  <a:pt x="303" y="0"/>
                  <a:pt x="303" y="0"/>
                  <a:pt x="303" y="0"/>
                </a:cubicBezTo>
                <a:cubicBezTo>
                  <a:pt x="293" y="0"/>
                  <a:pt x="293" y="0"/>
                  <a:pt x="293" y="0"/>
                </a:cubicBezTo>
                <a:lnTo>
                  <a:pt x="293" y="12"/>
                </a:lnTo>
                <a:close/>
                <a:moveTo>
                  <a:pt x="114" y="12"/>
                </a:moveTo>
                <a:cubicBezTo>
                  <a:pt x="124" y="12"/>
                  <a:pt x="124" y="12"/>
                  <a:pt x="124" y="12"/>
                </a:cubicBezTo>
                <a:cubicBezTo>
                  <a:pt x="124" y="0"/>
                  <a:pt x="124" y="0"/>
                  <a:pt x="124" y="0"/>
                </a:cubicBezTo>
                <a:cubicBezTo>
                  <a:pt x="114" y="0"/>
                  <a:pt x="114" y="0"/>
                  <a:pt x="114" y="0"/>
                </a:cubicBezTo>
                <a:lnTo>
                  <a:pt x="114" y="12"/>
                </a:lnTo>
                <a:close/>
                <a:moveTo>
                  <a:pt x="0" y="12"/>
                </a:moveTo>
                <a:cubicBezTo>
                  <a:pt x="5" y="12"/>
                  <a:pt x="5" y="12"/>
                  <a:pt x="5" y="12"/>
                </a:cubicBezTo>
                <a:cubicBezTo>
                  <a:pt x="5" y="0"/>
                  <a:pt x="5" y="0"/>
                  <a:pt x="5" y="0"/>
                </a:cubicBezTo>
                <a:cubicBezTo>
                  <a:pt x="0" y="0"/>
                  <a:pt x="0" y="0"/>
                  <a:pt x="0" y="0"/>
                </a:cubicBezTo>
                <a:lnTo>
                  <a:pt x="0" y="12"/>
                </a:lnTo>
                <a:close/>
                <a:moveTo>
                  <a:pt x="25" y="12"/>
                </a:moveTo>
                <a:cubicBezTo>
                  <a:pt x="35" y="12"/>
                  <a:pt x="35" y="12"/>
                  <a:pt x="35" y="12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lnTo>
                  <a:pt x="25" y="12"/>
                </a:lnTo>
                <a:close/>
                <a:moveTo>
                  <a:pt x="323" y="12"/>
                </a:moveTo>
                <a:cubicBezTo>
                  <a:pt x="332" y="12"/>
                  <a:pt x="332" y="12"/>
                  <a:pt x="332" y="12"/>
                </a:cubicBezTo>
                <a:cubicBezTo>
                  <a:pt x="332" y="0"/>
                  <a:pt x="332" y="0"/>
                  <a:pt x="332" y="0"/>
                </a:cubicBezTo>
                <a:cubicBezTo>
                  <a:pt x="323" y="0"/>
                  <a:pt x="323" y="0"/>
                  <a:pt x="323" y="0"/>
                </a:cubicBezTo>
                <a:lnTo>
                  <a:pt x="323" y="12"/>
                </a:lnTo>
                <a:close/>
                <a:moveTo>
                  <a:pt x="8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94" y="0"/>
                  <a:pt x="94" y="0"/>
                  <a:pt x="94" y="0"/>
                </a:cubicBezTo>
                <a:cubicBezTo>
                  <a:pt x="84" y="0"/>
                  <a:pt x="84" y="0"/>
                  <a:pt x="84" y="0"/>
                </a:cubicBezTo>
                <a:lnTo>
                  <a:pt x="84" y="12"/>
                </a:lnTo>
                <a:close/>
                <a:moveTo>
                  <a:pt x="55" y="12"/>
                </a:moveTo>
                <a:cubicBezTo>
                  <a:pt x="64" y="12"/>
                  <a:pt x="64" y="12"/>
                  <a:pt x="64" y="12"/>
                </a:cubicBezTo>
                <a:cubicBezTo>
                  <a:pt x="64" y="0"/>
                  <a:pt x="64" y="0"/>
                  <a:pt x="64" y="0"/>
                </a:cubicBezTo>
                <a:cubicBezTo>
                  <a:pt x="55" y="0"/>
                  <a:pt x="55" y="0"/>
                  <a:pt x="55" y="0"/>
                </a:cubicBezTo>
                <a:lnTo>
                  <a:pt x="55" y="12"/>
                </a:lnTo>
                <a:close/>
                <a:moveTo>
                  <a:pt x="383" y="122"/>
                </a:moveTo>
                <a:cubicBezTo>
                  <a:pt x="395" y="122"/>
                  <a:pt x="395" y="122"/>
                  <a:pt x="395" y="122"/>
                </a:cubicBezTo>
                <a:cubicBezTo>
                  <a:pt x="395" y="113"/>
                  <a:pt x="395" y="113"/>
                  <a:pt x="395" y="113"/>
                </a:cubicBezTo>
                <a:cubicBezTo>
                  <a:pt x="383" y="113"/>
                  <a:pt x="383" y="113"/>
                  <a:pt x="383" y="113"/>
                </a:cubicBezTo>
                <a:lnTo>
                  <a:pt x="383" y="122"/>
                </a:lnTo>
                <a:close/>
                <a:moveTo>
                  <a:pt x="383" y="182"/>
                </a:moveTo>
                <a:cubicBezTo>
                  <a:pt x="395" y="182"/>
                  <a:pt x="395" y="182"/>
                  <a:pt x="395" y="182"/>
                </a:cubicBezTo>
                <a:cubicBezTo>
                  <a:pt x="395" y="172"/>
                  <a:pt x="395" y="172"/>
                  <a:pt x="395" y="172"/>
                </a:cubicBezTo>
                <a:cubicBezTo>
                  <a:pt x="383" y="172"/>
                  <a:pt x="383" y="172"/>
                  <a:pt x="383" y="172"/>
                </a:cubicBezTo>
                <a:lnTo>
                  <a:pt x="383" y="182"/>
                </a:lnTo>
                <a:close/>
                <a:moveTo>
                  <a:pt x="383" y="152"/>
                </a:moveTo>
                <a:cubicBezTo>
                  <a:pt x="395" y="152"/>
                  <a:pt x="395" y="152"/>
                  <a:pt x="395" y="152"/>
                </a:cubicBezTo>
                <a:cubicBezTo>
                  <a:pt x="395" y="143"/>
                  <a:pt x="395" y="143"/>
                  <a:pt x="395" y="143"/>
                </a:cubicBezTo>
                <a:cubicBezTo>
                  <a:pt x="383" y="143"/>
                  <a:pt x="383" y="143"/>
                  <a:pt x="383" y="143"/>
                </a:cubicBezTo>
                <a:lnTo>
                  <a:pt x="383" y="152"/>
                </a:lnTo>
                <a:close/>
                <a:moveTo>
                  <a:pt x="383" y="212"/>
                </a:moveTo>
                <a:cubicBezTo>
                  <a:pt x="395" y="212"/>
                  <a:pt x="395" y="212"/>
                  <a:pt x="395" y="212"/>
                </a:cubicBezTo>
                <a:cubicBezTo>
                  <a:pt x="395" y="202"/>
                  <a:pt x="395" y="202"/>
                  <a:pt x="395" y="202"/>
                </a:cubicBezTo>
                <a:cubicBezTo>
                  <a:pt x="383" y="202"/>
                  <a:pt x="383" y="202"/>
                  <a:pt x="383" y="202"/>
                </a:cubicBezTo>
                <a:lnTo>
                  <a:pt x="383" y="212"/>
                </a:lnTo>
                <a:close/>
                <a:moveTo>
                  <a:pt x="350" y="15"/>
                </a:moveTo>
                <a:cubicBezTo>
                  <a:pt x="353" y="16"/>
                  <a:pt x="355" y="17"/>
                  <a:pt x="358" y="19"/>
                </a:cubicBezTo>
                <a:cubicBezTo>
                  <a:pt x="364" y="8"/>
                  <a:pt x="364" y="8"/>
                  <a:pt x="364" y="8"/>
                </a:cubicBezTo>
                <a:cubicBezTo>
                  <a:pt x="361" y="6"/>
                  <a:pt x="357" y="5"/>
                  <a:pt x="354" y="4"/>
                </a:cubicBezTo>
                <a:lnTo>
                  <a:pt x="350" y="15"/>
                </a:lnTo>
                <a:close/>
                <a:moveTo>
                  <a:pt x="394" y="52"/>
                </a:moveTo>
                <a:cubicBezTo>
                  <a:pt x="382" y="54"/>
                  <a:pt x="382" y="54"/>
                  <a:pt x="382" y="54"/>
                </a:cubicBezTo>
                <a:cubicBezTo>
                  <a:pt x="383" y="57"/>
                  <a:pt x="383" y="60"/>
                  <a:pt x="383" y="62"/>
                </a:cubicBezTo>
                <a:cubicBezTo>
                  <a:pt x="383" y="63"/>
                  <a:pt x="383" y="63"/>
                  <a:pt x="383" y="63"/>
                </a:cubicBezTo>
                <a:cubicBezTo>
                  <a:pt x="395" y="63"/>
                  <a:pt x="395" y="63"/>
                  <a:pt x="395" y="63"/>
                </a:cubicBezTo>
                <a:cubicBezTo>
                  <a:pt x="395" y="62"/>
                  <a:pt x="395" y="62"/>
                  <a:pt x="395" y="62"/>
                </a:cubicBezTo>
                <a:cubicBezTo>
                  <a:pt x="395" y="59"/>
                  <a:pt x="395" y="56"/>
                  <a:pt x="394" y="52"/>
                </a:cubicBezTo>
                <a:close/>
                <a:moveTo>
                  <a:pt x="383" y="242"/>
                </a:moveTo>
                <a:cubicBezTo>
                  <a:pt x="395" y="242"/>
                  <a:pt x="395" y="242"/>
                  <a:pt x="395" y="242"/>
                </a:cubicBezTo>
                <a:cubicBezTo>
                  <a:pt x="395" y="232"/>
                  <a:pt x="395" y="232"/>
                  <a:pt x="395" y="232"/>
                </a:cubicBezTo>
                <a:cubicBezTo>
                  <a:pt x="383" y="232"/>
                  <a:pt x="383" y="232"/>
                  <a:pt x="383" y="232"/>
                </a:cubicBezTo>
                <a:lnTo>
                  <a:pt x="383" y="242"/>
                </a:lnTo>
                <a:close/>
                <a:moveTo>
                  <a:pt x="383" y="93"/>
                </a:moveTo>
                <a:cubicBezTo>
                  <a:pt x="395" y="93"/>
                  <a:pt x="395" y="93"/>
                  <a:pt x="395" y="93"/>
                </a:cubicBezTo>
                <a:cubicBezTo>
                  <a:pt x="395" y="83"/>
                  <a:pt x="395" y="83"/>
                  <a:pt x="395" y="83"/>
                </a:cubicBezTo>
                <a:cubicBezTo>
                  <a:pt x="383" y="83"/>
                  <a:pt x="383" y="83"/>
                  <a:pt x="383" y="83"/>
                </a:cubicBezTo>
                <a:lnTo>
                  <a:pt x="383" y="93"/>
                </a:lnTo>
                <a:close/>
                <a:moveTo>
                  <a:pt x="381" y="23"/>
                </a:moveTo>
                <a:cubicBezTo>
                  <a:pt x="371" y="30"/>
                  <a:pt x="371" y="30"/>
                  <a:pt x="371" y="30"/>
                </a:cubicBezTo>
                <a:cubicBezTo>
                  <a:pt x="373" y="32"/>
                  <a:pt x="375" y="35"/>
                  <a:pt x="376" y="37"/>
                </a:cubicBezTo>
                <a:cubicBezTo>
                  <a:pt x="387" y="31"/>
                  <a:pt x="387" y="31"/>
                  <a:pt x="387" y="31"/>
                </a:cubicBezTo>
                <a:cubicBezTo>
                  <a:pt x="385" y="28"/>
                  <a:pt x="383" y="25"/>
                  <a:pt x="381" y="23"/>
                </a:cubicBezTo>
                <a:close/>
                <a:moveTo>
                  <a:pt x="383" y="356"/>
                </a:moveTo>
                <a:cubicBezTo>
                  <a:pt x="395" y="356"/>
                  <a:pt x="395" y="356"/>
                  <a:pt x="395" y="356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383" y="351"/>
                  <a:pt x="383" y="351"/>
                  <a:pt x="383" y="351"/>
                </a:cubicBezTo>
                <a:lnTo>
                  <a:pt x="383" y="356"/>
                </a:lnTo>
                <a:close/>
                <a:moveTo>
                  <a:pt x="383" y="331"/>
                </a:moveTo>
                <a:cubicBezTo>
                  <a:pt x="395" y="331"/>
                  <a:pt x="395" y="331"/>
                  <a:pt x="395" y="331"/>
                </a:cubicBezTo>
                <a:cubicBezTo>
                  <a:pt x="395" y="321"/>
                  <a:pt x="395" y="321"/>
                  <a:pt x="395" y="321"/>
                </a:cubicBezTo>
                <a:cubicBezTo>
                  <a:pt x="383" y="321"/>
                  <a:pt x="383" y="321"/>
                  <a:pt x="383" y="321"/>
                </a:cubicBezTo>
                <a:lnTo>
                  <a:pt x="383" y="331"/>
                </a:lnTo>
                <a:close/>
                <a:moveTo>
                  <a:pt x="383" y="271"/>
                </a:moveTo>
                <a:cubicBezTo>
                  <a:pt x="395" y="271"/>
                  <a:pt x="395" y="271"/>
                  <a:pt x="395" y="271"/>
                </a:cubicBezTo>
                <a:cubicBezTo>
                  <a:pt x="395" y="262"/>
                  <a:pt x="395" y="262"/>
                  <a:pt x="395" y="262"/>
                </a:cubicBezTo>
                <a:cubicBezTo>
                  <a:pt x="383" y="262"/>
                  <a:pt x="383" y="262"/>
                  <a:pt x="383" y="262"/>
                </a:cubicBezTo>
                <a:lnTo>
                  <a:pt x="383" y="271"/>
                </a:lnTo>
                <a:close/>
                <a:moveTo>
                  <a:pt x="383" y="301"/>
                </a:moveTo>
                <a:cubicBezTo>
                  <a:pt x="395" y="301"/>
                  <a:pt x="395" y="301"/>
                  <a:pt x="395" y="301"/>
                </a:cubicBezTo>
                <a:cubicBezTo>
                  <a:pt x="395" y="291"/>
                  <a:pt x="395" y="291"/>
                  <a:pt x="395" y="291"/>
                </a:cubicBezTo>
                <a:cubicBezTo>
                  <a:pt x="383" y="291"/>
                  <a:pt x="383" y="291"/>
                  <a:pt x="383" y="291"/>
                </a:cubicBezTo>
                <a:lnTo>
                  <a:pt x="383" y="301"/>
                </a:lnTo>
                <a:close/>
              </a:path>
            </a:pathLst>
          </a:custGeom>
          <a:solidFill>
            <a:srgbClr val="00A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2047240" y="4126865"/>
            <a:ext cx="3547110" cy="2022475"/>
          </a:xfrm>
          <a:custGeom>
            <a:avLst/>
            <a:gdLst>
              <a:gd name="T0" fmla="*/ 1281 w 1281"/>
              <a:gd name="T1" fmla="*/ 458 h 689"/>
              <a:gd name="T2" fmla="*/ 1281 w 1281"/>
              <a:gd name="T3" fmla="*/ 632 h 689"/>
              <a:gd name="T4" fmla="*/ 1225 w 1281"/>
              <a:gd name="T5" fmla="*/ 689 h 689"/>
              <a:gd name="T6" fmla="*/ 56 w 1281"/>
              <a:gd name="T7" fmla="*/ 689 h 689"/>
              <a:gd name="T8" fmla="*/ 0 w 1281"/>
              <a:gd name="T9" fmla="*/ 632 h 689"/>
              <a:gd name="T10" fmla="*/ 0 w 1281"/>
              <a:gd name="T11" fmla="*/ 57 h 689"/>
              <a:gd name="T12" fmla="*/ 56 w 1281"/>
              <a:gd name="T13" fmla="*/ 0 h 689"/>
              <a:gd name="T14" fmla="*/ 852 w 1281"/>
              <a:gd name="T15" fmla="*/ 0 h 689"/>
              <a:gd name="T16" fmla="*/ 872 w 1281"/>
              <a:gd name="T17" fmla="*/ 0 h 689"/>
              <a:gd name="T18" fmla="*/ 920 w 1281"/>
              <a:gd name="T19" fmla="*/ 48 h 689"/>
              <a:gd name="T20" fmla="*/ 1241 w 1281"/>
              <a:gd name="T21" fmla="*/ 367 h 689"/>
              <a:gd name="T22" fmla="*/ 1281 w 1281"/>
              <a:gd name="T23" fmla="*/ 419 h 689"/>
              <a:gd name="T24" fmla="*/ 1281 w 1281"/>
              <a:gd name="T25" fmla="*/ 458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1" h="689">
                <a:moveTo>
                  <a:pt x="1281" y="458"/>
                </a:moveTo>
                <a:cubicBezTo>
                  <a:pt x="1281" y="632"/>
                  <a:pt x="1281" y="632"/>
                  <a:pt x="1281" y="632"/>
                </a:cubicBezTo>
                <a:cubicBezTo>
                  <a:pt x="1281" y="663"/>
                  <a:pt x="1256" y="689"/>
                  <a:pt x="1225" y="689"/>
                </a:cubicBezTo>
                <a:cubicBezTo>
                  <a:pt x="56" y="689"/>
                  <a:pt x="56" y="689"/>
                  <a:pt x="56" y="689"/>
                </a:cubicBezTo>
                <a:cubicBezTo>
                  <a:pt x="25" y="689"/>
                  <a:pt x="0" y="663"/>
                  <a:pt x="0" y="63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6"/>
                  <a:pt x="25" y="0"/>
                  <a:pt x="56" y="0"/>
                </a:cubicBezTo>
                <a:cubicBezTo>
                  <a:pt x="852" y="0"/>
                  <a:pt x="852" y="0"/>
                  <a:pt x="852" y="0"/>
                </a:cubicBezTo>
                <a:cubicBezTo>
                  <a:pt x="872" y="0"/>
                  <a:pt x="872" y="0"/>
                  <a:pt x="872" y="0"/>
                </a:cubicBezTo>
                <a:cubicBezTo>
                  <a:pt x="872" y="0"/>
                  <a:pt x="913" y="2"/>
                  <a:pt x="920" y="48"/>
                </a:cubicBezTo>
                <a:cubicBezTo>
                  <a:pt x="928" y="94"/>
                  <a:pt x="1013" y="299"/>
                  <a:pt x="1241" y="367"/>
                </a:cubicBezTo>
                <a:cubicBezTo>
                  <a:pt x="1272" y="377"/>
                  <a:pt x="1281" y="395"/>
                  <a:pt x="1281" y="419"/>
                </a:cubicBezTo>
                <a:cubicBezTo>
                  <a:pt x="1281" y="443"/>
                  <a:pt x="1281" y="458"/>
                  <a:pt x="1281" y="45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chemeClr val="accent2">
                <a:lumMod val="75000"/>
                <a:lumOff val="25000"/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>
            <a:off x="4733290" y="3912235"/>
            <a:ext cx="1315085" cy="1271270"/>
          </a:xfrm>
          <a:custGeom>
            <a:avLst/>
            <a:gdLst>
              <a:gd name="T0" fmla="*/ 496 w 496"/>
              <a:gd name="T1" fmla="*/ 0 h 494"/>
              <a:gd name="T2" fmla="*/ 0 w 496"/>
              <a:gd name="T3" fmla="*/ 0 h 494"/>
              <a:gd name="T4" fmla="*/ 6 w 496"/>
              <a:gd name="T5" fmla="*/ 62 h 494"/>
              <a:gd name="T6" fmla="*/ 23 w 496"/>
              <a:gd name="T7" fmla="*/ 62 h 494"/>
              <a:gd name="T8" fmla="*/ 71 w 496"/>
              <a:gd name="T9" fmla="*/ 110 h 494"/>
              <a:gd name="T10" fmla="*/ 392 w 496"/>
              <a:gd name="T11" fmla="*/ 429 h 494"/>
              <a:gd name="T12" fmla="*/ 432 w 496"/>
              <a:gd name="T13" fmla="*/ 481 h 494"/>
              <a:gd name="T14" fmla="*/ 432 w 496"/>
              <a:gd name="T15" fmla="*/ 489 h 494"/>
              <a:gd name="T16" fmla="*/ 496 w 496"/>
              <a:gd name="T17" fmla="*/ 494 h 494"/>
              <a:gd name="T18" fmla="*/ 496 w 496"/>
              <a:gd name="T1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6" h="494">
                <a:moveTo>
                  <a:pt x="496" y="0"/>
                </a:moveTo>
                <a:cubicBezTo>
                  <a:pt x="0" y="0"/>
                  <a:pt x="0" y="0"/>
                  <a:pt x="0" y="0"/>
                </a:cubicBezTo>
                <a:cubicBezTo>
                  <a:pt x="1" y="21"/>
                  <a:pt x="3" y="42"/>
                  <a:pt x="6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23" y="62"/>
                  <a:pt x="64" y="64"/>
                  <a:pt x="71" y="110"/>
                </a:cubicBezTo>
                <a:cubicBezTo>
                  <a:pt x="79" y="156"/>
                  <a:pt x="164" y="361"/>
                  <a:pt x="392" y="429"/>
                </a:cubicBezTo>
                <a:cubicBezTo>
                  <a:pt x="423" y="439"/>
                  <a:pt x="432" y="457"/>
                  <a:pt x="432" y="481"/>
                </a:cubicBezTo>
                <a:cubicBezTo>
                  <a:pt x="432" y="484"/>
                  <a:pt x="432" y="486"/>
                  <a:pt x="432" y="489"/>
                </a:cubicBezTo>
                <a:cubicBezTo>
                  <a:pt x="453" y="492"/>
                  <a:pt x="474" y="494"/>
                  <a:pt x="496" y="494"/>
                </a:cubicBezTo>
                <a:cubicBezTo>
                  <a:pt x="496" y="0"/>
                  <a:pt x="496" y="0"/>
                  <a:pt x="496" y="0"/>
                </a:cubicBezTo>
              </a:path>
            </a:pathLst>
          </a:cu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3"/>
          <p:cNvSpPr/>
          <p:nvPr/>
        </p:nvSpPr>
        <p:spPr bwMode="auto">
          <a:xfrm>
            <a:off x="6151880" y="2520315"/>
            <a:ext cx="1242695" cy="1259840"/>
          </a:xfrm>
          <a:custGeom>
            <a:avLst/>
            <a:gdLst>
              <a:gd name="T0" fmla="*/ 485 w 485"/>
              <a:gd name="T1" fmla="*/ 487 h 487"/>
              <a:gd name="T2" fmla="*/ 0 w 485"/>
              <a:gd name="T3" fmla="*/ 0 h 487"/>
              <a:gd name="T4" fmla="*/ 0 w 485"/>
              <a:gd name="T5" fmla="*/ 487 h 487"/>
              <a:gd name="T6" fmla="*/ 485 w 485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5" h="487">
                <a:moveTo>
                  <a:pt x="485" y="487"/>
                </a:moveTo>
                <a:cubicBezTo>
                  <a:pt x="474" y="224"/>
                  <a:pt x="263" y="12"/>
                  <a:pt x="0" y="0"/>
                </a:cubicBezTo>
                <a:cubicBezTo>
                  <a:pt x="0" y="487"/>
                  <a:pt x="0" y="487"/>
                  <a:pt x="0" y="487"/>
                </a:cubicBezTo>
                <a:lnTo>
                  <a:pt x="485" y="487"/>
                </a:lnTo>
                <a:close/>
              </a:path>
            </a:pathLst>
          </a:custGeom>
          <a:solidFill>
            <a:schemeClr val="accent2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4"/>
          <p:cNvSpPr/>
          <p:nvPr/>
        </p:nvSpPr>
        <p:spPr bwMode="auto">
          <a:xfrm>
            <a:off x="4721860" y="2520315"/>
            <a:ext cx="1325880" cy="1287780"/>
          </a:xfrm>
          <a:custGeom>
            <a:avLst/>
            <a:gdLst>
              <a:gd name="T0" fmla="*/ 495 w 495"/>
              <a:gd name="T1" fmla="*/ 0 h 487"/>
              <a:gd name="T2" fmla="*/ 0 w 495"/>
              <a:gd name="T3" fmla="*/ 487 h 487"/>
              <a:gd name="T4" fmla="*/ 495 w 495"/>
              <a:gd name="T5" fmla="*/ 487 h 487"/>
              <a:gd name="T6" fmla="*/ 495 w 495"/>
              <a:gd name="T7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487">
                <a:moveTo>
                  <a:pt x="495" y="0"/>
                </a:moveTo>
                <a:cubicBezTo>
                  <a:pt x="227" y="6"/>
                  <a:pt x="11" y="220"/>
                  <a:pt x="0" y="487"/>
                </a:cubicBezTo>
                <a:cubicBezTo>
                  <a:pt x="495" y="487"/>
                  <a:pt x="495" y="487"/>
                  <a:pt x="495" y="487"/>
                </a:cubicBezTo>
                <a:lnTo>
                  <a:pt x="495" y="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5"/>
          <p:cNvSpPr/>
          <p:nvPr/>
        </p:nvSpPr>
        <p:spPr bwMode="auto">
          <a:xfrm>
            <a:off x="6151880" y="3912235"/>
            <a:ext cx="1259205" cy="1270000"/>
          </a:xfrm>
          <a:custGeom>
            <a:avLst/>
            <a:gdLst>
              <a:gd name="T0" fmla="*/ 486 w 486"/>
              <a:gd name="T1" fmla="*/ 0 h 494"/>
              <a:gd name="T2" fmla="*/ 0 w 486"/>
              <a:gd name="T3" fmla="*/ 0 h 494"/>
              <a:gd name="T4" fmla="*/ 0 w 486"/>
              <a:gd name="T5" fmla="*/ 494 h 494"/>
              <a:gd name="T6" fmla="*/ 486 w 486"/>
              <a:gd name="T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6" h="494">
                <a:moveTo>
                  <a:pt x="48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94"/>
                  <a:pt x="0" y="494"/>
                  <a:pt x="0" y="494"/>
                </a:cubicBezTo>
                <a:cubicBezTo>
                  <a:pt x="266" y="482"/>
                  <a:pt x="478" y="267"/>
                  <a:pt x="486" y="0"/>
                </a:cubicBezTo>
              </a:path>
            </a:pathLst>
          </a:cu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2047461" y="5092414"/>
            <a:ext cx="1175509" cy="1059593"/>
          </a:xfrm>
          <a:custGeom>
            <a:avLst/>
            <a:gdLst>
              <a:gd name="T0" fmla="*/ 0 w 395"/>
              <a:gd name="T1" fmla="*/ 144 h 356"/>
              <a:gd name="T2" fmla="*/ 12 w 395"/>
              <a:gd name="T3" fmla="*/ 154 h 356"/>
              <a:gd name="T4" fmla="*/ 8 w 395"/>
              <a:gd name="T5" fmla="*/ 325 h 356"/>
              <a:gd name="T6" fmla="*/ 23 w 395"/>
              <a:gd name="T7" fmla="*/ 326 h 356"/>
              <a:gd name="T8" fmla="*/ 8 w 395"/>
              <a:gd name="T9" fmla="*/ 325 h 356"/>
              <a:gd name="T10" fmla="*/ 0 w 395"/>
              <a:gd name="T11" fmla="*/ 204 h 356"/>
              <a:gd name="T12" fmla="*/ 12 w 395"/>
              <a:gd name="T13" fmla="*/ 214 h 356"/>
              <a:gd name="T14" fmla="*/ 12 w 395"/>
              <a:gd name="T15" fmla="*/ 234 h 356"/>
              <a:gd name="T16" fmla="*/ 0 w 395"/>
              <a:gd name="T17" fmla="*/ 243 h 356"/>
              <a:gd name="T18" fmla="*/ 12 w 395"/>
              <a:gd name="T19" fmla="*/ 234 h 356"/>
              <a:gd name="T20" fmla="*/ 12 w 395"/>
              <a:gd name="T21" fmla="*/ 293 h 356"/>
              <a:gd name="T22" fmla="*/ 0 w 395"/>
              <a:gd name="T23" fmla="*/ 294 h 356"/>
              <a:gd name="T24" fmla="*/ 13 w 395"/>
              <a:gd name="T25" fmla="*/ 302 h 356"/>
              <a:gd name="T26" fmla="*/ 12 w 395"/>
              <a:gd name="T27" fmla="*/ 263 h 356"/>
              <a:gd name="T28" fmla="*/ 0 w 395"/>
              <a:gd name="T29" fmla="*/ 273 h 356"/>
              <a:gd name="T30" fmla="*/ 12 w 395"/>
              <a:gd name="T31" fmla="*/ 263 h 356"/>
              <a:gd name="T32" fmla="*/ 0 w 395"/>
              <a:gd name="T33" fmla="*/ 174 h 356"/>
              <a:gd name="T34" fmla="*/ 12 w 395"/>
              <a:gd name="T35" fmla="*/ 184 h 356"/>
              <a:gd name="T36" fmla="*/ 12 w 395"/>
              <a:gd name="T37" fmla="*/ 25 h 356"/>
              <a:gd name="T38" fmla="*/ 0 w 395"/>
              <a:gd name="T39" fmla="*/ 35 h 356"/>
              <a:gd name="T40" fmla="*/ 12 w 395"/>
              <a:gd name="T41" fmla="*/ 25 h 356"/>
              <a:gd name="T42" fmla="*/ 0 w 395"/>
              <a:gd name="T43" fmla="*/ 115 h 356"/>
              <a:gd name="T44" fmla="*/ 12 w 395"/>
              <a:gd name="T45" fmla="*/ 124 h 356"/>
              <a:gd name="T46" fmla="*/ 12 w 395"/>
              <a:gd name="T47" fmla="*/ 0 h 356"/>
              <a:gd name="T48" fmla="*/ 0 w 395"/>
              <a:gd name="T49" fmla="*/ 5 h 356"/>
              <a:gd name="T50" fmla="*/ 12 w 395"/>
              <a:gd name="T51" fmla="*/ 0 h 356"/>
              <a:gd name="T52" fmla="*/ 0 w 395"/>
              <a:gd name="T53" fmla="*/ 85 h 356"/>
              <a:gd name="T54" fmla="*/ 12 w 395"/>
              <a:gd name="T55" fmla="*/ 94 h 356"/>
              <a:gd name="T56" fmla="*/ 12 w 395"/>
              <a:gd name="T57" fmla="*/ 55 h 356"/>
              <a:gd name="T58" fmla="*/ 0 w 395"/>
              <a:gd name="T59" fmla="*/ 65 h 356"/>
              <a:gd name="T60" fmla="*/ 12 w 395"/>
              <a:gd name="T61" fmla="*/ 55 h 356"/>
              <a:gd name="T62" fmla="*/ 310 w 395"/>
              <a:gd name="T63" fmla="*/ 356 h 356"/>
              <a:gd name="T64" fmla="*/ 301 w 395"/>
              <a:gd name="T65" fmla="*/ 344 h 356"/>
              <a:gd name="T66" fmla="*/ 211 w 395"/>
              <a:gd name="T67" fmla="*/ 356 h 356"/>
              <a:gd name="T68" fmla="*/ 221 w 395"/>
              <a:gd name="T69" fmla="*/ 344 h 356"/>
              <a:gd name="T70" fmla="*/ 211 w 395"/>
              <a:gd name="T71" fmla="*/ 356 h 356"/>
              <a:gd name="T72" fmla="*/ 340 w 395"/>
              <a:gd name="T73" fmla="*/ 356 h 356"/>
              <a:gd name="T74" fmla="*/ 330 w 395"/>
              <a:gd name="T75" fmla="*/ 344 h 356"/>
              <a:gd name="T76" fmla="*/ 241 w 395"/>
              <a:gd name="T77" fmla="*/ 356 h 356"/>
              <a:gd name="T78" fmla="*/ 251 w 395"/>
              <a:gd name="T79" fmla="*/ 344 h 356"/>
              <a:gd name="T80" fmla="*/ 241 w 395"/>
              <a:gd name="T81" fmla="*/ 356 h 356"/>
              <a:gd name="T82" fmla="*/ 41 w 395"/>
              <a:gd name="T83" fmla="*/ 352 h 356"/>
              <a:gd name="T84" fmla="*/ 37 w 395"/>
              <a:gd name="T85" fmla="*/ 338 h 356"/>
              <a:gd name="T86" fmla="*/ 360 w 395"/>
              <a:gd name="T87" fmla="*/ 356 h 356"/>
              <a:gd name="T88" fmla="*/ 370 w 395"/>
              <a:gd name="T89" fmla="*/ 344 h 356"/>
              <a:gd name="T90" fmla="*/ 360 w 395"/>
              <a:gd name="T91" fmla="*/ 356 h 356"/>
              <a:gd name="T92" fmla="*/ 390 w 395"/>
              <a:gd name="T93" fmla="*/ 356 h 356"/>
              <a:gd name="T94" fmla="*/ 395 w 395"/>
              <a:gd name="T95" fmla="*/ 344 h 356"/>
              <a:gd name="T96" fmla="*/ 271 w 395"/>
              <a:gd name="T97" fmla="*/ 356 h 356"/>
              <a:gd name="T98" fmla="*/ 281 w 395"/>
              <a:gd name="T99" fmla="*/ 344 h 356"/>
              <a:gd name="T100" fmla="*/ 271 w 395"/>
              <a:gd name="T101" fmla="*/ 356 h 356"/>
              <a:gd name="T102" fmla="*/ 191 w 395"/>
              <a:gd name="T103" fmla="*/ 356 h 356"/>
              <a:gd name="T104" fmla="*/ 182 w 395"/>
              <a:gd name="T105" fmla="*/ 344 h 356"/>
              <a:gd name="T106" fmla="*/ 62 w 395"/>
              <a:gd name="T107" fmla="*/ 356 h 356"/>
              <a:gd name="T108" fmla="*/ 72 w 395"/>
              <a:gd name="T109" fmla="*/ 344 h 356"/>
              <a:gd name="T110" fmla="*/ 62 w 395"/>
              <a:gd name="T111" fmla="*/ 356 h 356"/>
              <a:gd name="T112" fmla="*/ 102 w 395"/>
              <a:gd name="T113" fmla="*/ 356 h 356"/>
              <a:gd name="T114" fmla="*/ 92 w 395"/>
              <a:gd name="T115" fmla="*/ 344 h 356"/>
              <a:gd name="T116" fmla="*/ 122 w 395"/>
              <a:gd name="T117" fmla="*/ 356 h 356"/>
              <a:gd name="T118" fmla="*/ 132 w 395"/>
              <a:gd name="T119" fmla="*/ 344 h 356"/>
              <a:gd name="T120" fmla="*/ 122 w 395"/>
              <a:gd name="T121" fmla="*/ 356 h 356"/>
              <a:gd name="T122" fmla="*/ 161 w 395"/>
              <a:gd name="T123" fmla="*/ 356 h 356"/>
              <a:gd name="T124" fmla="*/ 152 w 395"/>
              <a:gd name="T125" fmla="*/ 344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5" h="356">
                <a:moveTo>
                  <a:pt x="12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54"/>
                  <a:pt x="0" y="154"/>
                  <a:pt x="0" y="154"/>
                </a:cubicBezTo>
                <a:cubicBezTo>
                  <a:pt x="12" y="154"/>
                  <a:pt x="12" y="154"/>
                  <a:pt x="12" y="154"/>
                </a:cubicBezTo>
                <a:lnTo>
                  <a:pt x="12" y="144"/>
                </a:lnTo>
                <a:close/>
                <a:moveTo>
                  <a:pt x="8" y="325"/>
                </a:moveTo>
                <a:cubicBezTo>
                  <a:pt x="10" y="328"/>
                  <a:pt x="12" y="331"/>
                  <a:pt x="14" y="333"/>
                </a:cubicBezTo>
                <a:cubicBezTo>
                  <a:pt x="23" y="326"/>
                  <a:pt x="23" y="326"/>
                  <a:pt x="23" y="326"/>
                </a:cubicBezTo>
                <a:cubicBezTo>
                  <a:pt x="22" y="324"/>
                  <a:pt x="20" y="321"/>
                  <a:pt x="19" y="319"/>
                </a:cubicBezTo>
                <a:lnTo>
                  <a:pt x="8" y="325"/>
                </a:lnTo>
                <a:close/>
                <a:moveTo>
                  <a:pt x="12" y="204"/>
                </a:moveTo>
                <a:cubicBezTo>
                  <a:pt x="0" y="204"/>
                  <a:pt x="0" y="204"/>
                  <a:pt x="0" y="204"/>
                </a:cubicBezTo>
                <a:cubicBezTo>
                  <a:pt x="0" y="214"/>
                  <a:pt x="0" y="214"/>
                  <a:pt x="0" y="214"/>
                </a:cubicBezTo>
                <a:cubicBezTo>
                  <a:pt x="12" y="214"/>
                  <a:pt x="12" y="214"/>
                  <a:pt x="12" y="214"/>
                </a:cubicBezTo>
                <a:lnTo>
                  <a:pt x="12" y="204"/>
                </a:lnTo>
                <a:close/>
                <a:moveTo>
                  <a:pt x="12" y="234"/>
                </a:moveTo>
                <a:cubicBezTo>
                  <a:pt x="0" y="234"/>
                  <a:pt x="0" y="234"/>
                  <a:pt x="0" y="234"/>
                </a:cubicBezTo>
                <a:cubicBezTo>
                  <a:pt x="0" y="243"/>
                  <a:pt x="0" y="243"/>
                  <a:pt x="0" y="243"/>
                </a:cubicBezTo>
                <a:cubicBezTo>
                  <a:pt x="12" y="243"/>
                  <a:pt x="12" y="243"/>
                  <a:pt x="12" y="243"/>
                </a:cubicBezTo>
                <a:lnTo>
                  <a:pt x="12" y="234"/>
                </a:lnTo>
                <a:close/>
                <a:moveTo>
                  <a:pt x="12" y="294"/>
                </a:moveTo>
                <a:cubicBezTo>
                  <a:pt x="12" y="293"/>
                  <a:pt x="12" y="293"/>
                  <a:pt x="12" y="293"/>
                </a:cubicBezTo>
                <a:cubicBezTo>
                  <a:pt x="0" y="293"/>
                  <a:pt x="0" y="293"/>
                  <a:pt x="0" y="293"/>
                </a:cubicBezTo>
                <a:cubicBezTo>
                  <a:pt x="0" y="294"/>
                  <a:pt x="0" y="294"/>
                  <a:pt x="0" y="294"/>
                </a:cubicBezTo>
                <a:cubicBezTo>
                  <a:pt x="0" y="297"/>
                  <a:pt x="0" y="300"/>
                  <a:pt x="1" y="304"/>
                </a:cubicBezTo>
                <a:cubicBezTo>
                  <a:pt x="13" y="302"/>
                  <a:pt x="13" y="302"/>
                  <a:pt x="13" y="302"/>
                </a:cubicBezTo>
                <a:cubicBezTo>
                  <a:pt x="12" y="299"/>
                  <a:pt x="12" y="296"/>
                  <a:pt x="12" y="294"/>
                </a:cubicBezTo>
                <a:close/>
                <a:moveTo>
                  <a:pt x="12" y="263"/>
                </a:moveTo>
                <a:cubicBezTo>
                  <a:pt x="0" y="263"/>
                  <a:pt x="0" y="263"/>
                  <a:pt x="0" y="263"/>
                </a:cubicBezTo>
                <a:cubicBezTo>
                  <a:pt x="0" y="273"/>
                  <a:pt x="0" y="273"/>
                  <a:pt x="0" y="273"/>
                </a:cubicBezTo>
                <a:cubicBezTo>
                  <a:pt x="12" y="273"/>
                  <a:pt x="12" y="273"/>
                  <a:pt x="12" y="273"/>
                </a:cubicBezTo>
                <a:lnTo>
                  <a:pt x="12" y="263"/>
                </a:lnTo>
                <a:close/>
                <a:moveTo>
                  <a:pt x="12" y="174"/>
                </a:moveTo>
                <a:cubicBezTo>
                  <a:pt x="0" y="174"/>
                  <a:pt x="0" y="174"/>
                  <a:pt x="0" y="174"/>
                </a:cubicBezTo>
                <a:cubicBezTo>
                  <a:pt x="0" y="184"/>
                  <a:pt x="0" y="184"/>
                  <a:pt x="0" y="184"/>
                </a:cubicBezTo>
                <a:cubicBezTo>
                  <a:pt x="12" y="184"/>
                  <a:pt x="12" y="184"/>
                  <a:pt x="12" y="184"/>
                </a:cubicBezTo>
                <a:lnTo>
                  <a:pt x="12" y="174"/>
                </a:lnTo>
                <a:close/>
                <a:moveTo>
                  <a:pt x="12" y="25"/>
                </a:moveTo>
                <a:cubicBezTo>
                  <a:pt x="0" y="25"/>
                  <a:pt x="0" y="25"/>
                  <a:pt x="0" y="25"/>
                </a:cubicBezTo>
                <a:cubicBezTo>
                  <a:pt x="0" y="35"/>
                  <a:pt x="0" y="35"/>
                  <a:pt x="0" y="35"/>
                </a:cubicBezTo>
                <a:cubicBezTo>
                  <a:pt x="12" y="35"/>
                  <a:pt x="12" y="35"/>
                  <a:pt x="12" y="35"/>
                </a:cubicBezTo>
                <a:lnTo>
                  <a:pt x="12" y="25"/>
                </a:lnTo>
                <a:close/>
                <a:moveTo>
                  <a:pt x="12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0" y="124"/>
                  <a:pt x="0" y="124"/>
                  <a:pt x="0" y="124"/>
                </a:cubicBezTo>
                <a:cubicBezTo>
                  <a:pt x="12" y="124"/>
                  <a:pt x="12" y="124"/>
                  <a:pt x="12" y="124"/>
                </a:cubicBezTo>
                <a:lnTo>
                  <a:pt x="12" y="115"/>
                </a:lnTo>
                <a:close/>
                <a:moveTo>
                  <a:pt x="1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12" y="5"/>
                  <a:pt x="12" y="5"/>
                  <a:pt x="12" y="5"/>
                </a:cubicBezTo>
                <a:lnTo>
                  <a:pt x="12" y="0"/>
                </a:lnTo>
                <a:close/>
                <a:moveTo>
                  <a:pt x="12" y="85"/>
                </a:moveTo>
                <a:cubicBezTo>
                  <a:pt x="0" y="85"/>
                  <a:pt x="0" y="85"/>
                  <a:pt x="0" y="85"/>
                </a:cubicBezTo>
                <a:cubicBezTo>
                  <a:pt x="0" y="94"/>
                  <a:pt x="0" y="94"/>
                  <a:pt x="0" y="94"/>
                </a:cubicBezTo>
                <a:cubicBezTo>
                  <a:pt x="12" y="94"/>
                  <a:pt x="12" y="94"/>
                  <a:pt x="12" y="94"/>
                </a:cubicBezTo>
                <a:lnTo>
                  <a:pt x="12" y="85"/>
                </a:lnTo>
                <a:close/>
                <a:moveTo>
                  <a:pt x="12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65"/>
                  <a:pt x="0" y="65"/>
                  <a:pt x="0" y="65"/>
                </a:cubicBezTo>
                <a:cubicBezTo>
                  <a:pt x="12" y="65"/>
                  <a:pt x="12" y="65"/>
                  <a:pt x="12" y="65"/>
                </a:cubicBezTo>
                <a:lnTo>
                  <a:pt x="12" y="55"/>
                </a:lnTo>
                <a:close/>
                <a:moveTo>
                  <a:pt x="301" y="356"/>
                </a:moveTo>
                <a:cubicBezTo>
                  <a:pt x="310" y="356"/>
                  <a:pt x="310" y="356"/>
                  <a:pt x="310" y="356"/>
                </a:cubicBezTo>
                <a:cubicBezTo>
                  <a:pt x="310" y="344"/>
                  <a:pt x="310" y="344"/>
                  <a:pt x="310" y="344"/>
                </a:cubicBezTo>
                <a:cubicBezTo>
                  <a:pt x="301" y="344"/>
                  <a:pt x="301" y="344"/>
                  <a:pt x="301" y="344"/>
                </a:cubicBezTo>
                <a:lnTo>
                  <a:pt x="301" y="356"/>
                </a:lnTo>
                <a:close/>
                <a:moveTo>
                  <a:pt x="211" y="356"/>
                </a:moveTo>
                <a:cubicBezTo>
                  <a:pt x="221" y="356"/>
                  <a:pt x="221" y="356"/>
                  <a:pt x="221" y="356"/>
                </a:cubicBezTo>
                <a:cubicBezTo>
                  <a:pt x="221" y="344"/>
                  <a:pt x="221" y="344"/>
                  <a:pt x="221" y="344"/>
                </a:cubicBezTo>
                <a:cubicBezTo>
                  <a:pt x="211" y="344"/>
                  <a:pt x="211" y="344"/>
                  <a:pt x="211" y="344"/>
                </a:cubicBezTo>
                <a:lnTo>
                  <a:pt x="211" y="356"/>
                </a:lnTo>
                <a:close/>
                <a:moveTo>
                  <a:pt x="330" y="356"/>
                </a:moveTo>
                <a:cubicBezTo>
                  <a:pt x="340" y="356"/>
                  <a:pt x="340" y="356"/>
                  <a:pt x="340" y="356"/>
                </a:cubicBezTo>
                <a:cubicBezTo>
                  <a:pt x="340" y="344"/>
                  <a:pt x="340" y="344"/>
                  <a:pt x="340" y="344"/>
                </a:cubicBezTo>
                <a:cubicBezTo>
                  <a:pt x="330" y="344"/>
                  <a:pt x="330" y="344"/>
                  <a:pt x="330" y="344"/>
                </a:cubicBezTo>
                <a:lnTo>
                  <a:pt x="330" y="356"/>
                </a:lnTo>
                <a:close/>
                <a:moveTo>
                  <a:pt x="241" y="356"/>
                </a:moveTo>
                <a:cubicBezTo>
                  <a:pt x="251" y="356"/>
                  <a:pt x="251" y="356"/>
                  <a:pt x="251" y="356"/>
                </a:cubicBezTo>
                <a:cubicBezTo>
                  <a:pt x="251" y="344"/>
                  <a:pt x="251" y="344"/>
                  <a:pt x="251" y="344"/>
                </a:cubicBezTo>
                <a:cubicBezTo>
                  <a:pt x="241" y="344"/>
                  <a:pt x="241" y="344"/>
                  <a:pt x="241" y="344"/>
                </a:cubicBezTo>
                <a:lnTo>
                  <a:pt x="241" y="356"/>
                </a:lnTo>
                <a:close/>
                <a:moveTo>
                  <a:pt x="31" y="348"/>
                </a:moveTo>
                <a:cubicBezTo>
                  <a:pt x="34" y="350"/>
                  <a:pt x="37" y="351"/>
                  <a:pt x="41" y="352"/>
                </a:cubicBezTo>
                <a:cubicBezTo>
                  <a:pt x="45" y="341"/>
                  <a:pt x="45" y="341"/>
                  <a:pt x="45" y="341"/>
                </a:cubicBezTo>
                <a:cubicBezTo>
                  <a:pt x="42" y="340"/>
                  <a:pt x="40" y="339"/>
                  <a:pt x="37" y="338"/>
                </a:cubicBezTo>
                <a:lnTo>
                  <a:pt x="31" y="348"/>
                </a:lnTo>
                <a:close/>
                <a:moveTo>
                  <a:pt x="360" y="356"/>
                </a:moveTo>
                <a:cubicBezTo>
                  <a:pt x="370" y="356"/>
                  <a:pt x="370" y="356"/>
                  <a:pt x="370" y="356"/>
                </a:cubicBezTo>
                <a:cubicBezTo>
                  <a:pt x="370" y="344"/>
                  <a:pt x="370" y="344"/>
                  <a:pt x="370" y="344"/>
                </a:cubicBezTo>
                <a:cubicBezTo>
                  <a:pt x="360" y="344"/>
                  <a:pt x="360" y="344"/>
                  <a:pt x="360" y="344"/>
                </a:cubicBezTo>
                <a:lnTo>
                  <a:pt x="360" y="356"/>
                </a:lnTo>
                <a:close/>
                <a:moveTo>
                  <a:pt x="390" y="344"/>
                </a:moveTo>
                <a:cubicBezTo>
                  <a:pt x="390" y="356"/>
                  <a:pt x="390" y="356"/>
                  <a:pt x="390" y="356"/>
                </a:cubicBezTo>
                <a:cubicBezTo>
                  <a:pt x="395" y="356"/>
                  <a:pt x="395" y="356"/>
                  <a:pt x="395" y="356"/>
                </a:cubicBezTo>
                <a:cubicBezTo>
                  <a:pt x="395" y="344"/>
                  <a:pt x="395" y="344"/>
                  <a:pt x="395" y="344"/>
                </a:cubicBezTo>
                <a:lnTo>
                  <a:pt x="390" y="344"/>
                </a:lnTo>
                <a:close/>
                <a:moveTo>
                  <a:pt x="271" y="356"/>
                </a:moveTo>
                <a:cubicBezTo>
                  <a:pt x="281" y="356"/>
                  <a:pt x="281" y="356"/>
                  <a:pt x="281" y="356"/>
                </a:cubicBezTo>
                <a:cubicBezTo>
                  <a:pt x="281" y="344"/>
                  <a:pt x="281" y="344"/>
                  <a:pt x="281" y="344"/>
                </a:cubicBezTo>
                <a:cubicBezTo>
                  <a:pt x="271" y="344"/>
                  <a:pt x="271" y="344"/>
                  <a:pt x="271" y="344"/>
                </a:cubicBezTo>
                <a:lnTo>
                  <a:pt x="271" y="356"/>
                </a:lnTo>
                <a:close/>
                <a:moveTo>
                  <a:pt x="182" y="356"/>
                </a:moveTo>
                <a:cubicBezTo>
                  <a:pt x="191" y="356"/>
                  <a:pt x="191" y="356"/>
                  <a:pt x="191" y="356"/>
                </a:cubicBezTo>
                <a:cubicBezTo>
                  <a:pt x="191" y="344"/>
                  <a:pt x="191" y="344"/>
                  <a:pt x="191" y="344"/>
                </a:cubicBezTo>
                <a:cubicBezTo>
                  <a:pt x="182" y="344"/>
                  <a:pt x="182" y="344"/>
                  <a:pt x="182" y="344"/>
                </a:cubicBezTo>
                <a:lnTo>
                  <a:pt x="182" y="356"/>
                </a:lnTo>
                <a:close/>
                <a:moveTo>
                  <a:pt x="62" y="356"/>
                </a:moveTo>
                <a:cubicBezTo>
                  <a:pt x="72" y="356"/>
                  <a:pt x="72" y="356"/>
                  <a:pt x="72" y="356"/>
                </a:cubicBezTo>
                <a:cubicBezTo>
                  <a:pt x="72" y="344"/>
                  <a:pt x="72" y="344"/>
                  <a:pt x="72" y="344"/>
                </a:cubicBezTo>
                <a:cubicBezTo>
                  <a:pt x="62" y="344"/>
                  <a:pt x="62" y="344"/>
                  <a:pt x="62" y="344"/>
                </a:cubicBezTo>
                <a:lnTo>
                  <a:pt x="62" y="356"/>
                </a:lnTo>
                <a:close/>
                <a:moveTo>
                  <a:pt x="92" y="356"/>
                </a:moveTo>
                <a:cubicBezTo>
                  <a:pt x="102" y="356"/>
                  <a:pt x="102" y="356"/>
                  <a:pt x="102" y="356"/>
                </a:cubicBezTo>
                <a:cubicBezTo>
                  <a:pt x="102" y="344"/>
                  <a:pt x="102" y="344"/>
                  <a:pt x="102" y="344"/>
                </a:cubicBezTo>
                <a:cubicBezTo>
                  <a:pt x="92" y="344"/>
                  <a:pt x="92" y="344"/>
                  <a:pt x="92" y="344"/>
                </a:cubicBezTo>
                <a:lnTo>
                  <a:pt x="92" y="356"/>
                </a:lnTo>
                <a:close/>
                <a:moveTo>
                  <a:pt x="122" y="356"/>
                </a:moveTo>
                <a:cubicBezTo>
                  <a:pt x="132" y="356"/>
                  <a:pt x="132" y="356"/>
                  <a:pt x="132" y="356"/>
                </a:cubicBezTo>
                <a:cubicBezTo>
                  <a:pt x="132" y="344"/>
                  <a:pt x="132" y="344"/>
                  <a:pt x="132" y="344"/>
                </a:cubicBezTo>
                <a:cubicBezTo>
                  <a:pt x="122" y="344"/>
                  <a:pt x="122" y="344"/>
                  <a:pt x="122" y="344"/>
                </a:cubicBezTo>
                <a:lnTo>
                  <a:pt x="122" y="356"/>
                </a:lnTo>
                <a:close/>
                <a:moveTo>
                  <a:pt x="152" y="356"/>
                </a:moveTo>
                <a:cubicBezTo>
                  <a:pt x="161" y="356"/>
                  <a:pt x="161" y="356"/>
                  <a:pt x="161" y="356"/>
                </a:cubicBezTo>
                <a:cubicBezTo>
                  <a:pt x="161" y="344"/>
                  <a:pt x="161" y="344"/>
                  <a:pt x="161" y="344"/>
                </a:cubicBezTo>
                <a:cubicBezTo>
                  <a:pt x="152" y="344"/>
                  <a:pt x="152" y="344"/>
                  <a:pt x="152" y="344"/>
                </a:cubicBezTo>
                <a:lnTo>
                  <a:pt x="152" y="35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113476" y="2889581"/>
            <a:ext cx="1944000" cy="19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179705" numCol="1" anchor="t" anchorCtr="0" compatLnSpc="1"/>
          <a:lstStyle/>
          <a:p>
            <a:endParaRPr lang="en-US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5228267" y="1945749"/>
            <a:ext cx="515679" cy="337346"/>
          </a:xfrm>
          <a:custGeom>
            <a:avLst/>
            <a:gdLst>
              <a:gd name="T0" fmla="*/ 166 w 173"/>
              <a:gd name="T1" fmla="*/ 31 h 113"/>
              <a:gd name="T2" fmla="*/ 162 w 173"/>
              <a:gd name="T3" fmla="*/ 29 h 113"/>
              <a:gd name="T4" fmla="*/ 152 w 173"/>
              <a:gd name="T5" fmla="*/ 23 h 113"/>
              <a:gd name="T6" fmla="*/ 146 w 173"/>
              <a:gd name="T7" fmla="*/ 0 h 113"/>
              <a:gd name="T8" fmla="*/ 111 w 173"/>
              <a:gd name="T9" fmla="*/ 6 h 113"/>
              <a:gd name="T10" fmla="*/ 63 w 173"/>
              <a:gd name="T11" fmla="*/ 45 h 113"/>
              <a:gd name="T12" fmla="*/ 57 w 173"/>
              <a:gd name="T13" fmla="*/ 0 h 113"/>
              <a:gd name="T14" fmla="*/ 22 w 173"/>
              <a:gd name="T15" fmla="*/ 6 h 113"/>
              <a:gd name="T16" fmla="*/ 16 w 173"/>
              <a:gd name="T17" fmla="*/ 21 h 113"/>
              <a:gd name="T18" fmla="*/ 11 w 173"/>
              <a:gd name="T19" fmla="*/ 30 h 113"/>
              <a:gd name="T20" fmla="*/ 0 w 173"/>
              <a:gd name="T21" fmla="*/ 39 h 113"/>
              <a:gd name="T22" fmla="*/ 2 w 173"/>
              <a:gd name="T23" fmla="*/ 80 h 113"/>
              <a:gd name="T24" fmla="*/ 11 w 173"/>
              <a:gd name="T25" fmla="*/ 82 h 113"/>
              <a:gd name="T26" fmla="*/ 18 w 173"/>
              <a:gd name="T27" fmla="*/ 91 h 113"/>
              <a:gd name="T28" fmla="*/ 22 w 173"/>
              <a:gd name="T29" fmla="*/ 108 h 113"/>
              <a:gd name="T30" fmla="*/ 57 w 173"/>
              <a:gd name="T31" fmla="*/ 113 h 113"/>
              <a:gd name="T32" fmla="*/ 63 w 173"/>
              <a:gd name="T33" fmla="*/ 68 h 113"/>
              <a:gd name="T34" fmla="*/ 111 w 173"/>
              <a:gd name="T35" fmla="*/ 108 h 113"/>
              <a:gd name="T36" fmla="*/ 146 w 173"/>
              <a:gd name="T37" fmla="*/ 113 h 113"/>
              <a:gd name="T38" fmla="*/ 152 w 173"/>
              <a:gd name="T39" fmla="*/ 93 h 113"/>
              <a:gd name="T40" fmla="*/ 162 w 173"/>
              <a:gd name="T41" fmla="*/ 86 h 113"/>
              <a:gd name="T42" fmla="*/ 165 w 173"/>
              <a:gd name="T43" fmla="*/ 84 h 113"/>
              <a:gd name="T44" fmla="*/ 173 w 173"/>
              <a:gd name="T45" fmla="*/ 40 h 113"/>
              <a:gd name="T46" fmla="*/ 22 w 173"/>
              <a:gd name="T47" fmla="*/ 85 h 113"/>
              <a:gd name="T48" fmla="*/ 17 w 173"/>
              <a:gd name="T49" fmla="*/ 85 h 113"/>
              <a:gd name="T50" fmla="*/ 7 w 173"/>
              <a:gd name="T51" fmla="*/ 77 h 113"/>
              <a:gd name="T52" fmla="*/ 6 w 173"/>
              <a:gd name="T53" fmla="*/ 74 h 113"/>
              <a:gd name="T54" fmla="*/ 8 w 173"/>
              <a:gd name="T55" fmla="*/ 36 h 113"/>
              <a:gd name="T56" fmla="*/ 17 w 173"/>
              <a:gd name="T57" fmla="*/ 27 h 113"/>
              <a:gd name="T58" fmla="*/ 22 w 173"/>
              <a:gd name="T59" fmla="*/ 27 h 113"/>
              <a:gd name="T60" fmla="*/ 39 w 173"/>
              <a:gd name="T61" fmla="*/ 108 h 113"/>
              <a:gd name="T62" fmla="*/ 27 w 173"/>
              <a:gd name="T63" fmla="*/ 6 h 113"/>
              <a:gd name="T64" fmla="*/ 39 w 173"/>
              <a:gd name="T65" fmla="*/ 108 h 113"/>
              <a:gd name="T66" fmla="*/ 45 w 173"/>
              <a:gd name="T67" fmla="*/ 6 h 113"/>
              <a:gd name="T68" fmla="*/ 57 w 173"/>
              <a:gd name="T69" fmla="*/ 108 h 113"/>
              <a:gd name="T70" fmla="*/ 111 w 173"/>
              <a:gd name="T71" fmla="*/ 63 h 113"/>
              <a:gd name="T72" fmla="*/ 63 w 173"/>
              <a:gd name="T73" fmla="*/ 51 h 113"/>
              <a:gd name="T74" fmla="*/ 111 w 173"/>
              <a:gd name="T75" fmla="*/ 63 h 113"/>
              <a:gd name="T76" fmla="*/ 116 w 173"/>
              <a:gd name="T77" fmla="*/ 108 h 113"/>
              <a:gd name="T78" fmla="*/ 128 w 173"/>
              <a:gd name="T79" fmla="*/ 6 h 113"/>
              <a:gd name="T80" fmla="*/ 134 w 173"/>
              <a:gd name="T81" fmla="*/ 108 h 113"/>
              <a:gd name="T82" fmla="*/ 146 w 173"/>
              <a:gd name="T83" fmla="*/ 6 h 113"/>
              <a:gd name="T84" fmla="*/ 134 w 173"/>
              <a:gd name="T85" fmla="*/ 108 h 113"/>
              <a:gd name="T86" fmla="*/ 165 w 173"/>
              <a:gd name="T87" fmla="*/ 78 h 113"/>
              <a:gd name="T88" fmla="*/ 156 w 173"/>
              <a:gd name="T89" fmla="*/ 86 h 113"/>
              <a:gd name="T90" fmla="*/ 152 w 173"/>
              <a:gd name="T91" fmla="*/ 87 h 113"/>
              <a:gd name="T92" fmla="*/ 156 w 173"/>
              <a:gd name="T93" fmla="*/ 29 h 113"/>
              <a:gd name="T94" fmla="*/ 156 w 173"/>
              <a:gd name="T95" fmla="*/ 37 h 113"/>
              <a:gd name="T96" fmla="*/ 166 w 173"/>
              <a:gd name="T97" fmla="*/ 37 h 113"/>
              <a:gd name="T98" fmla="*/ 167 w 173"/>
              <a:gd name="T99" fmla="*/ 7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3" h="113">
                <a:moveTo>
                  <a:pt x="171" y="33"/>
                </a:moveTo>
                <a:cubicBezTo>
                  <a:pt x="169" y="32"/>
                  <a:pt x="168" y="31"/>
                  <a:pt x="166" y="31"/>
                </a:cubicBezTo>
                <a:cubicBezTo>
                  <a:pt x="162" y="31"/>
                  <a:pt x="162" y="31"/>
                  <a:pt x="162" y="31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2" y="26"/>
                  <a:pt x="160" y="23"/>
                  <a:pt x="156" y="23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3"/>
                  <a:pt x="149" y="0"/>
                  <a:pt x="14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3" y="0"/>
                  <a:pt x="111" y="3"/>
                  <a:pt x="111" y="6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3"/>
                  <a:pt x="60" y="0"/>
                  <a:pt x="5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4" y="0"/>
                  <a:pt x="22" y="3"/>
                  <a:pt x="22" y="6"/>
                </a:cubicBezTo>
                <a:cubicBezTo>
                  <a:pt x="22" y="21"/>
                  <a:pt x="22" y="21"/>
                  <a:pt x="22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4" y="21"/>
                  <a:pt x="11" y="23"/>
                  <a:pt x="11" y="27"/>
                </a:cubicBezTo>
                <a:cubicBezTo>
                  <a:pt x="11" y="30"/>
                  <a:pt x="11" y="30"/>
                  <a:pt x="11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5" y="30"/>
                  <a:pt x="0" y="32"/>
                  <a:pt x="0" y="39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4"/>
                  <a:pt x="0" y="78"/>
                  <a:pt x="2" y="80"/>
                </a:cubicBezTo>
                <a:cubicBezTo>
                  <a:pt x="4" y="82"/>
                  <a:pt x="5" y="82"/>
                  <a:pt x="7" y="82"/>
                </a:cubicBezTo>
                <a:cubicBezTo>
                  <a:pt x="11" y="82"/>
                  <a:pt x="11" y="82"/>
                  <a:pt x="11" y="82"/>
                </a:cubicBezTo>
                <a:cubicBezTo>
                  <a:pt x="11" y="85"/>
                  <a:pt x="11" y="85"/>
                  <a:pt x="11" y="85"/>
                </a:cubicBezTo>
                <a:cubicBezTo>
                  <a:pt x="11" y="87"/>
                  <a:pt x="13" y="91"/>
                  <a:pt x="18" y="91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108"/>
                  <a:pt x="22" y="108"/>
                  <a:pt x="22" y="108"/>
                </a:cubicBezTo>
                <a:cubicBezTo>
                  <a:pt x="22" y="111"/>
                  <a:pt x="24" y="113"/>
                  <a:pt x="27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60" y="113"/>
                  <a:pt x="63" y="111"/>
                  <a:pt x="63" y="108"/>
                </a:cubicBezTo>
                <a:cubicBezTo>
                  <a:pt x="63" y="68"/>
                  <a:pt x="63" y="68"/>
                  <a:pt x="6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111" y="111"/>
                  <a:pt x="113" y="113"/>
                  <a:pt x="116" y="113"/>
                </a:cubicBezTo>
                <a:cubicBezTo>
                  <a:pt x="146" y="113"/>
                  <a:pt x="146" y="113"/>
                  <a:pt x="146" y="113"/>
                </a:cubicBezTo>
                <a:cubicBezTo>
                  <a:pt x="149" y="113"/>
                  <a:pt x="152" y="111"/>
                  <a:pt x="152" y="108"/>
                </a:cubicBezTo>
                <a:cubicBezTo>
                  <a:pt x="152" y="93"/>
                  <a:pt x="152" y="93"/>
                  <a:pt x="152" y="93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59" y="92"/>
                  <a:pt x="162" y="91"/>
                  <a:pt x="162" y="86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8" y="84"/>
                  <a:pt x="173" y="81"/>
                  <a:pt x="173" y="75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3" y="40"/>
                  <a:pt x="173" y="36"/>
                  <a:pt x="171" y="33"/>
                </a:cubicBezTo>
                <a:close/>
                <a:moveTo>
                  <a:pt x="22" y="85"/>
                </a:moveTo>
                <a:cubicBezTo>
                  <a:pt x="18" y="85"/>
                  <a:pt x="18" y="85"/>
                  <a:pt x="18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77"/>
                  <a:pt x="17" y="77"/>
                  <a:pt x="17" y="77"/>
                </a:cubicBezTo>
                <a:cubicBezTo>
                  <a:pt x="7" y="77"/>
                  <a:pt x="7" y="77"/>
                  <a:pt x="7" y="77"/>
                </a:cubicBezTo>
                <a:cubicBezTo>
                  <a:pt x="7" y="77"/>
                  <a:pt x="7" y="77"/>
                  <a:pt x="7" y="76"/>
                </a:cubicBezTo>
                <a:cubicBezTo>
                  <a:pt x="6" y="76"/>
                  <a:pt x="6" y="75"/>
                  <a:pt x="6" y="74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7"/>
                  <a:pt x="7" y="36"/>
                  <a:pt x="8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22" y="27"/>
                  <a:pt x="22" y="27"/>
                  <a:pt x="22" y="27"/>
                </a:cubicBezTo>
                <a:lnTo>
                  <a:pt x="22" y="85"/>
                </a:lnTo>
                <a:close/>
                <a:moveTo>
                  <a:pt x="39" y="108"/>
                </a:moveTo>
                <a:cubicBezTo>
                  <a:pt x="27" y="108"/>
                  <a:pt x="27" y="108"/>
                  <a:pt x="27" y="108"/>
                </a:cubicBezTo>
                <a:cubicBezTo>
                  <a:pt x="27" y="6"/>
                  <a:pt x="27" y="6"/>
                  <a:pt x="27" y="6"/>
                </a:cubicBezTo>
                <a:cubicBezTo>
                  <a:pt x="39" y="6"/>
                  <a:pt x="39" y="6"/>
                  <a:pt x="39" y="6"/>
                </a:cubicBezTo>
                <a:lnTo>
                  <a:pt x="39" y="108"/>
                </a:lnTo>
                <a:close/>
                <a:moveTo>
                  <a:pt x="45" y="108"/>
                </a:moveTo>
                <a:cubicBezTo>
                  <a:pt x="45" y="6"/>
                  <a:pt x="45" y="6"/>
                  <a:pt x="45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108"/>
                  <a:pt x="57" y="108"/>
                  <a:pt x="57" y="108"/>
                </a:cubicBezTo>
                <a:lnTo>
                  <a:pt x="45" y="108"/>
                </a:lnTo>
                <a:close/>
                <a:moveTo>
                  <a:pt x="111" y="63"/>
                </a:moveTo>
                <a:cubicBezTo>
                  <a:pt x="63" y="63"/>
                  <a:pt x="63" y="63"/>
                  <a:pt x="63" y="63"/>
                </a:cubicBezTo>
                <a:cubicBezTo>
                  <a:pt x="63" y="51"/>
                  <a:pt x="63" y="51"/>
                  <a:pt x="63" y="51"/>
                </a:cubicBezTo>
                <a:cubicBezTo>
                  <a:pt x="111" y="51"/>
                  <a:pt x="111" y="51"/>
                  <a:pt x="111" y="51"/>
                </a:cubicBezTo>
                <a:lnTo>
                  <a:pt x="111" y="63"/>
                </a:lnTo>
                <a:close/>
                <a:moveTo>
                  <a:pt x="128" y="108"/>
                </a:moveTo>
                <a:cubicBezTo>
                  <a:pt x="116" y="108"/>
                  <a:pt x="116" y="108"/>
                  <a:pt x="116" y="108"/>
                </a:cubicBezTo>
                <a:cubicBezTo>
                  <a:pt x="116" y="6"/>
                  <a:pt x="116" y="6"/>
                  <a:pt x="116" y="6"/>
                </a:cubicBezTo>
                <a:cubicBezTo>
                  <a:pt x="128" y="6"/>
                  <a:pt x="128" y="6"/>
                  <a:pt x="128" y="6"/>
                </a:cubicBezTo>
                <a:lnTo>
                  <a:pt x="128" y="108"/>
                </a:lnTo>
                <a:close/>
                <a:moveTo>
                  <a:pt x="134" y="108"/>
                </a:moveTo>
                <a:cubicBezTo>
                  <a:pt x="134" y="6"/>
                  <a:pt x="134" y="6"/>
                  <a:pt x="134" y="6"/>
                </a:cubicBezTo>
                <a:cubicBezTo>
                  <a:pt x="146" y="6"/>
                  <a:pt x="146" y="6"/>
                  <a:pt x="146" y="6"/>
                </a:cubicBezTo>
                <a:cubicBezTo>
                  <a:pt x="146" y="108"/>
                  <a:pt x="146" y="108"/>
                  <a:pt x="146" y="108"/>
                </a:cubicBezTo>
                <a:lnTo>
                  <a:pt x="134" y="108"/>
                </a:lnTo>
                <a:close/>
                <a:moveTo>
                  <a:pt x="167" y="75"/>
                </a:moveTo>
                <a:cubicBezTo>
                  <a:pt x="167" y="77"/>
                  <a:pt x="166" y="78"/>
                  <a:pt x="165" y="78"/>
                </a:cubicBezTo>
                <a:cubicBezTo>
                  <a:pt x="156" y="78"/>
                  <a:pt x="156" y="78"/>
                  <a:pt x="156" y="78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2" y="87"/>
                  <a:pt x="152" y="87"/>
                  <a:pt x="152" y="87"/>
                </a:cubicBezTo>
                <a:cubicBezTo>
                  <a:pt x="152" y="29"/>
                  <a:pt x="152" y="29"/>
                  <a:pt x="152" y="29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37"/>
                  <a:pt x="156" y="37"/>
                  <a:pt x="156" y="37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67" y="38"/>
                  <a:pt x="167" y="39"/>
                  <a:pt x="167" y="40"/>
                </a:cubicBezTo>
                <a:lnTo>
                  <a:pt x="167" y="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6633578" y="1756109"/>
            <a:ext cx="759400" cy="75642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6779217" y="1916609"/>
            <a:ext cx="447318" cy="411651"/>
          </a:xfrm>
          <a:custGeom>
            <a:avLst/>
            <a:gdLst>
              <a:gd name="T0" fmla="*/ 58 w 150"/>
              <a:gd name="T1" fmla="*/ 85 h 138"/>
              <a:gd name="T2" fmla="*/ 22 w 150"/>
              <a:gd name="T3" fmla="*/ 106 h 138"/>
              <a:gd name="T4" fmla="*/ 46 w 150"/>
              <a:gd name="T5" fmla="*/ 71 h 138"/>
              <a:gd name="T6" fmla="*/ 61 w 150"/>
              <a:gd name="T7" fmla="*/ 72 h 138"/>
              <a:gd name="T8" fmla="*/ 75 w 150"/>
              <a:gd name="T9" fmla="*/ 63 h 138"/>
              <a:gd name="T10" fmla="*/ 55 w 150"/>
              <a:gd name="T11" fmla="*/ 50 h 138"/>
              <a:gd name="T12" fmla="*/ 10 w 150"/>
              <a:gd name="T13" fmla="*/ 119 h 138"/>
              <a:gd name="T14" fmla="*/ 43 w 150"/>
              <a:gd name="T15" fmla="*/ 122 h 138"/>
              <a:gd name="T16" fmla="*/ 70 w 150"/>
              <a:gd name="T17" fmla="*/ 93 h 138"/>
              <a:gd name="T18" fmla="*/ 28 w 150"/>
              <a:gd name="T19" fmla="*/ 123 h 138"/>
              <a:gd name="T20" fmla="*/ 44 w 150"/>
              <a:gd name="T21" fmla="*/ 59 h 138"/>
              <a:gd name="T22" fmla="*/ 64 w 150"/>
              <a:gd name="T23" fmla="*/ 68 h 138"/>
              <a:gd name="T24" fmla="*/ 43 w 150"/>
              <a:gd name="T25" fmla="*/ 67 h 138"/>
              <a:gd name="T26" fmla="*/ 18 w 150"/>
              <a:gd name="T27" fmla="*/ 110 h 138"/>
              <a:gd name="T28" fmla="*/ 59 w 150"/>
              <a:gd name="T29" fmla="*/ 90 h 138"/>
              <a:gd name="T30" fmla="*/ 17 w 150"/>
              <a:gd name="T31" fmla="*/ 40 h 138"/>
              <a:gd name="T32" fmla="*/ 34 w 150"/>
              <a:gd name="T33" fmla="*/ 42 h 138"/>
              <a:gd name="T34" fmla="*/ 17 w 150"/>
              <a:gd name="T35" fmla="*/ 40 h 138"/>
              <a:gd name="T36" fmla="*/ 52 w 150"/>
              <a:gd name="T37" fmla="*/ 24 h 138"/>
              <a:gd name="T38" fmla="*/ 39 w 150"/>
              <a:gd name="T39" fmla="*/ 15 h 138"/>
              <a:gd name="T40" fmla="*/ 78 w 150"/>
              <a:gd name="T41" fmla="*/ 18 h 138"/>
              <a:gd name="T42" fmla="*/ 71 w 150"/>
              <a:gd name="T43" fmla="*/ 4 h 138"/>
              <a:gd name="T44" fmla="*/ 140 w 150"/>
              <a:gd name="T45" fmla="*/ 16 h 138"/>
              <a:gd name="T46" fmla="*/ 80 w 150"/>
              <a:gd name="T47" fmla="*/ 39 h 138"/>
              <a:gd name="T48" fmla="*/ 89 w 150"/>
              <a:gd name="T49" fmla="*/ 51 h 138"/>
              <a:gd name="T50" fmla="*/ 122 w 150"/>
              <a:gd name="T51" fmla="*/ 27 h 138"/>
              <a:gd name="T52" fmla="*/ 127 w 150"/>
              <a:gd name="T53" fmla="*/ 43 h 138"/>
              <a:gd name="T54" fmla="*/ 90 w 150"/>
              <a:gd name="T55" fmla="*/ 65 h 138"/>
              <a:gd name="T56" fmla="*/ 85 w 150"/>
              <a:gd name="T57" fmla="*/ 63 h 138"/>
              <a:gd name="T58" fmla="*/ 76 w 150"/>
              <a:gd name="T59" fmla="*/ 78 h 138"/>
              <a:gd name="T60" fmla="*/ 141 w 150"/>
              <a:gd name="T61" fmla="*/ 50 h 138"/>
              <a:gd name="T62" fmla="*/ 106 w 150"/>
              <a:gd name="T63" fmla="*/ 77 h 138"/>
              <a:gd name="T64" fmla="*/ 86 w 150"/>
              <a:gd name="T65" fmla="*/ 68 h 138"/>
              <a:gd name="T66" fmla="*/ 107 w 150"/>
              <a:gd name="T67" fmla="*/ 68 h 138"/>
              <a:gd name="T68" fmla="*/ 131 w 150"/>
              <a:gd name="T69" fmla="*/ 26 h 138"/>
              <a:gd name="T70" fmla="*/ 91 w 150"/>
              <a:gd name="T71" fmla="*/ 46 h 138"/>
              <a:gd name="T72" fmla="*/ 122 w 150"/>
              <a:gd name="T73" fmla="*/ 13 h 138"/>
              <a:gd name="T74" fmla="*/ 74 w 150"/>
              <a:gd name="T75" fmla="*/ 116 h 138"/>
              <a:gd name="T76" fmla="*/ 74 w 150"/>
              <a:gd name="T77" fmla="*/ 138 h 138"/>
              <a:gd name="T78" fmla="*/ 74 w 150"/>
              <a:gd name="T79" fmla="*/ 116 h 138"/>
              <a:gd name="T80" fmla="*/ 114 w 150"/>
              <a:gd name="T81" fmla="*/ 90 h 138"/>
              <a:gd name="T82" fmla="*/ 132 w 150"/>
              <a:gd name="T83" fmla="*/ 102 h 138"/>
              <a:gd name="T84" fmla="*/ 98 w 150"/>
              <a:gd name="T85" fmla="*/ 108 h 138"/>
              <a:gd name="T86" fmla="*/ 108 w 150"/>
              <a:gd name="T87" fmla="*/ 12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0" h="138">
                <a:moveTo>
                  <a:pt x="70" y="93"/>
                </a:moveTo>
                <a:cubicBezTo>
                  <a:pt x="61" y="85"/>
                  <a:pt x="61" y="85"/>
                  <a:pt x="61" y="85"/>
                </a:cubicBezTo>
                <a:cubicBezTo>
                  <a:pt x="60" y="84"/>
                  <a:pt x="59" y="84"/>
                  <a:pt x="58" y="85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3" y="108"/>
                  <a:pt x="31" y="109"/>
                  <a:pt x="28" y="109"/>
                </a:cubicBezTo>
                <a:cubicBezTo>
                  <a:pt x="26" y="109"/>
                  <a:pt x="23" y="108"/>
                  <a:pt x="22" y="106"/>
                </a:cubicBezTo>
                <a:cubicBezTo>
                  <a:pt x="20" y="105"/>
                  <a:pt x="19" y="102"/>
                  <a:pt x="19" y="100"/>
                </a:cubicBezTo>
                <a:cubicBezTo>
                  <a:pt x="20" y="97"/>
                  <a:pt x="21" y="95"/>
                  <a:pt x="23" y="93"/>
                </a:cubicBezTo>
                <a:cubicBezTo>
                  <a:pt x="46" y="71"/>
                  <a:pt x="46" y="71"/>
                  <a:pt x="46" y="71"/>
                </a:cubicBezTo>
                <a:cubicBezTo>
                  <a:pt x="48" y="69"/>
                  <a:pt x="51" y="68"/>
                  <a:pt x="54" y="68"/>
                </a:cubicBezTo>
                <a:cubicBezTo>
                  <a:pt x="56" y="68"/>
                  <a:pt x="58" y="69"/>
                  <a:pt x="60" y="70"/>
                </a:cubicBezTo>
                <a:cubicBezTo>
                  <a:pt x="60" y="71"/>
                  <a:pt x="61" y="71"/>
                  <a:pt x="61" y="72"/>
                </a:cubicBezTo>
                <a:cubicBezTo>
                  <a:pt x="62" y="73"/>
                  <a:pt x="62" y="73"/>
                  <a:pt x="63" y="73"/>
                </a:cubicBezTo>
                <a:cubicBezTo>
                  <a:pt x="64" y="74"/>
                  <a:pt x="64" y="73"/>
                  <a:pt x="65" y="73"/>
                </a:cubicBezTo>
                <a:cubicBezTo>
                  <a:pt x="75" y="63"/>
                  <a:pt x="75" y="63"/>
                  <a:pt x="75" y="63"/>
                </a:cubicBezTo>
                <a:cubicBezTo>
                  <a:pt x="76" y="62"/>
                  <a:pt x="76" y="61"/>
                  <a:pt x="76" y="60"/>
                </a:cubicBezTo>
                <a:cubicBezTo>
                  <a:pt x="75" y="59"/>
                  <a:pt x="75" y="59"/>
                  <a:pt x="74" y="58"/>
                </a:cubicBezTo>
                <a:cubicBezTo>
                  <a:pt x="69" y="53"/>
                  <a:pt x="62" y="50"/>
                  <a:pt x="55" y="50"/>
                </a:cubicBezTo>
                <a:cubicBezTo>
                  <a:pt x="50" y="50"/>
                  <a:pt x="44" y="52"/>
                  <a:pt x="40" y="56"/>
                </a:cubicBezTo>
                <a:cubicBezTo>
                  <a:pt x="9" y="86"/>
                  <a:pt x="9" y="86"/>
                  <a:pt x="9" y="86"/>
                </a:cubicBezTo>
                <a:cubicBezTo>
                  <a:pt x="0" y="94"/>
                  <a:pt x="0" y="110"/>
                  <a:pt x="10" y="119"/>
                </a:cubicBezTo>
                <a:cubicBezTo>
                  <a:pt x="15" y="125"/>
                  <a:pt x="22" y="128"/>
                  <a:pt x="28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34" y="128"/>
                  <a:pt x="39" y="126"/>
                  <a:pt x="43" y="122"/>
                </a:cubicBezTo>
                <a:cubicBezTo>
                  <a:pt x="70" y="97"/>
                  <a:pt x="70" y="97"/>
                  <a:pt x="70" y="97"/>
                </a:cubicBezTo>
                <a:cubicBezTo>
                  <a:pt x="70" y="96"/>
                  <a:pt x="70" y="96"/>
                  <a:pt x="70" y="95"/>
                </a:cubicBezTo>
                <a:cubicBezTo>
                  <a:pt x="70" y="94"/>
                  <a:pt x="70" y="94"/>
                  <a:pt x="70" y="93"/>
                </a:cubicBezTo>
                <a:close/>
                <a:moveTo>
                  <a:pt x="40" y="118"/>
                </a:moveTo>
                <a:cubicBezTo>
                  <a:pt x="37" y="121"/>
                  <a:pt x="33" y="123"/>
                  <a:pt x="28" y="123"/>
                </a:cubicBezTo>
                <a:cubicBezTo>
                  <a:pt x="28" y="123"/>
                  <a:pt x="28" y="123"/>
                  <a:pt x="28" y="123"/>
                </a:cubicBezTo>
                <a:cubicBezTo>
                  <a:pt x="23" y="123"/>
                  <a:pt x="17" y="121"/>
                  <a:pt x="13" y="116"/>
                </a:cubicBezTo>
                <a:cubicBezTo>
                  <a:pt x="5" y="108"/>
                  <a:pt x="5" y="96"/>
                  <a:pt x="12" y="89"/>
                </a:cubicBezTo>
                <a:cubicBezTo>
                  <a:pt x="44" y="59"/>
                  <a:pt x="44" y="59"/>
                  <a:pt x="44" y="59"/>
                </a:cubicBezTo>
                <a:cubicBezTo>
                  <a:pt x="47" y="56"/>
                  <a:pt x="51" y="54"/>
                  <a:pt x="55" y="54"/>
                </a:cubicBezTo>
                <a:cubicBezTo>
                  <a:pt x="61" y="54"/>
                  <a:pt x="67" y="57"/>
                  <a:pt x="71" y="61"/>
                </a:cubicBezTo>
                <a:cubicBezTo>
                  <a:pt x="64" y="68"/>
                  <a:pt x="64" y="68"/>
                  <a:pt x="64" y="68"/>
                </a:cubicBezTo>
                <a:cubicBezTo>
                  <a:pt x="63" y="67"/>
                  <a:pt x="63" y="67"/>
                  <a:pt x="63" y="67"/>
                </a:cubicBezTo>
                <a:cubicBezTo>
                  <a:pt x="61" y="64"/>
                  <a:pt x="57" y="63"/>
                  <a:pt x="54" y="63"/>
                </a:cubicBezTo>
                <a:cubicBezTo>
                  <a:pt x="50" y="63"/>
                  <a:pt x="46" y="65"/>
                  <a:pt x="43" y="67"/>
                </a:cubicBezTo>
                <a:cubicBezTo>
                  <a:pt x="20" y="90"/>
                  <a:pt x="20" y="90"/>
                  <a:pt x="20" y="90"/>
                </a:cubicBezTo>
                <a:cubicBezTo>
                  <a:pt x="17" y="92"/>
                  <a:pt x="15" y="96"/>
                  <a:pt x="15" y="100"/>
                </a:cubicBezTo>
                <a:cubicBezTo>
                  <a:pt x="15" y="103"/>
                  <a:pt x="16" y="107"/>
                  <a:pt x="18" y="110"/>
                </a:cubicBezTo>
                <a:cubicBezTo>
                  <a:pt x="21" y="112"/>
                  <a:pt x="24" y="114"/>
                  <a:pt x="28" y="114"/>
                </a:cubicBezTo>
                <a:cubicBezTo>
                  <a:pt x="32" y="114"/>
                  <a:pt x="36" y="112"/>
                  <a:pt x="39" y="110"/>
                </a:cubicBezTo>
                <a:cubicBezTo>
                  <a:pt x="59" y="90"/>
                  <a:pt x="59" y="90"/>
                  <a:pt x="59" y="90"/>
                </a:cubicBezTo>
                <a:cubicBezTo>
                  <a:pt x="65" y="95"/>
                  <a:pt x="65" y="95"/>
                  <a:pt x="65" y="95"/>
                </a:cubicBezTo>
                <a:lnTo>
                  <a:pt x="40" y="118"/>
                </a:lnTo>
                <a:close/>
                <a:moveTo>
                  <a:pt x="17" y="40"/>
                </a:moveTo>
                <a:cubicBezTo>
                  <a:pt x="30" y="48"/>
                  <a:pt x="30" y="48"/>
                  <a:pt x="30" y="48"/>
                </a:cubicBezTo>
                <a:cubicBezTo>
                  <a:pt x="31" y="49"/>
                  <a:pt x="34" y="49"/>
                  <a:pt x="35" y="47"/>
                </a:cubicBezTo>
                <a:cubicBezTo>
                  <a:pt x="36" y="46"/>
                  <a:pt x="35" y="43"/>
                  <a:pt x="34" y="42"/>
                </a:cubicBezTo>
                <a:cubicBezTo>
                  <a:pt x="21" y="34"/>
                  <a:pt x="21" y="34"/>
                  <a:pt x="21" y="34"/>
                </a:cubicBezTo>
                <a:cubicBezTo>
                  <a:pt x="19" y="33"/>
                  <a:pt x="17" y="34"/>
                  <a:pt x="16" y="35"/>
                </a:cubicBezTo>
                <a:cubicBezTo>
                  <a:pt x="15" y="37"/>
                  <a:pt x="15" y="39"/>
                  <a:pt x="17" y="40"/>
                </a:cubicBezTo>
                <a:close/>
                <a:moveTo>
                  <a:pt x="46" y="28"/>
                </a:moveTo>
                <a:cubicBezTo>
                  <a:pt x="47" y="29"/>
                  <a:pt x="49" y="30"/>
                  <a:pt x="51" y="29"/>
                </a:cubicBezTo>
                <a:cubicBezTo>
                  <a:pt x="52" y="28"/>
                  <a:pt x="53" y="26"/>
                  <a:pt x="52" y="24"/>
                </a:cubicBezTo>
                <a:cubicBezTo>
                  <a:pt x="45" y="11"/>
                  <a:pt x="45" y="11"/>
                  <a:pt x="45" y="11"/>
                </a:cubicBezTo>
                <a:cubicBezTo>
                  <a:pt x="44" y="9"/>
                  <a:pt x="42" y="9"/>
                  <a:pt x="40" y="10"/>
                </a:cubicBezTo>
                <a:cubicBezTo>
                  <a:pt x="38" y="11"/>
                  <a:pt x="38" y="13"/>
                  <a:pt x="39" y="15"/>
                </a:cubicBezTo>
                <a:lnTo>
                  <a:pt x="46" y="28"/>
                </a:lnTo>
                <a:close/>
                <a:moveTo>
                  <a:pt x="75" y="22"/>
                </a:moveTo>
                <a:cubicBezTo>
                  <a:pt x="77" y="22"/>
                  <a:pt x="78" y="20"/>
                  <a:pt x="78" y="18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"/>
                  <a:pt x="77" y="0"/>
                  <a:pt x="75" y="0"/>
                </a:cubicBezTo>
                <a:cubicBezTo>
                  <a:pt x="73" y="0"/>
                  <a:pt x="71" y="2"/>
                  <a:pt x="71" y="4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20"/>
                  <a:pt x="73" y="22"/>
                  <a:pt x="75" y="22"/>
                </a:cubicBezTo>
                <a:close/>
                <a:moveTo>
                  <a:pt x="140" y="16"/>
                </a:moveTo>
                <a:cubicBezTo>
                  <a:pt x="135" y="11"/>
                  <a:pt x="128" y="8"/>
                  <a:pt x="122" y="8"/>
                </a:cubicBezTo>
                <a:cubicBezTo>
                  <a:pt x="116" y="8"/>
                  <a:pt x="110" y="10"/>
                  <a:pt x="106" y="14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39"/>
                  <a:pt x="80" y="40"/>
                  <a:pt x="80" y="41"/>
                </a:cubicBezTo>
                <a:cubicBezTo>
                  <a:pt x="80" y="41"/>
                  <a:pt x="80" y="42"/>
                  <a:pt x="80" y="42"/>
                </a:cubicBezTo>
                <a:cubicBezTo>
                  <a:pt x="89" y="51"/>
                  <a:pt x="89" y="51"/>
                  <a:pt x="89" y="51"/>
                </a:cubicBezTo>
                <a:cubicBezTo>
                  <a:pt x="90" y="51"/>
                  <a:pt x="91" y="51"/>
                  <a:pt x="92" y="51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7" y="28"/>
                  <a:pt x="119" y="27"/>
                  <a:pt x="122" y="27"/>
                </a:cubicBezTo>
                <a:cubicBezTo>
                  <a:pt x="124" y="27"/>
                  <a:pt x="126" y="28"/>
                  <a:pt x="128" y="29"/>
                </a:cubicBezTo>
                <a:cubicBezTo>
                  <a:pt x="130" y="31"/>
                  <a:pt x="131" y="33"/>
                  <a:pt x="130" y="36"/>
                </a:cubicBezTo>
                <a:cubicBezTo>
                  <a:pt x="130" y="38"/>
                  <a:pt x="129" y="41"/>
                  <a:pt x="127" y="43"/>
                </a:cubicBezTo>
                <a:cubicBezTo>
                  <a:pt x="104" y="65"/>
                  <a:pt x="104" y="65"/>
                  <a:pt x="104" y="65"/>
                </a:cubicBezTo>
                <a:cubicBezTo>
                  <a:pt x="102" y="67"/>
                  <a:pt x="99" y="68"/>
                  <a:pt x="96" y="68"/>
                </a:cubicBezTo>
                <a:cubicBezTo>
                  <a:pt x="94" y="68"/>
                  <a:pt x="92" y="67"/>
                  <a:pt x="90" y="65"/>
                </a:cubicBezTo>
                <a:cubicBezTo>
                  <a:pt x="89" y="65"/>
                  <a:pt x="89" y="64"/>
                  <a:pt x="89" y="63"/>
                </a:cubicBezTo>
                <a:cubicBezTo>
                  <a:pt x="88" y="63"/>
                  <a:pt x="88" y="62"/>
                  <a:pt x="87" y="62"/>
                </a:cubicBezTo>
                <a:cubicBezTo>
                  <a:pt x="86" y="62"/>
                  <a:pt x="85" y="62"/>
                  <a:pt x="85" y="63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5"/>
                  <a:pt x="74" y="76"/>
                </a:cubicBezTo>
                <a:cubicBezTo>
                  <a:pt x="75" y="77"/>
                  <a:pt x="75" y="77"/>
                  <a:pt x="76" y="78"/>
                </a:cubicBezTo>
                <a:cubicBezTo>
                  <a:pt x="81" y="83"/>
                  <a:pt x="88" y="86"/>
                  <a:pt x="95" y="86"/>
                </a:cubicBezTo>
                <a:cubicBezTo>
                  <a:pt x="100" y="86"/>
                  <a:pt x="106" y="84"/>
                  <a:pt x="110" y="80"/>
                </a:cubicBezTo>
                <a:cubicBezTo>
                  <a:pt x="141" y="50"/>
                  <a:pt x="141" y="50"/>
                  <a:pt x="141" y="50"/>
                </a:cubicBezTo>
                <a:cubicBezTo>
                  <a:pt x="150" y="41"/>
                  <a:pt x="150" y="26"/>
                  <a:pt x="140" y="16"/>
                </a:cubicBezTo>
                <a:close/>
                <a:moveTo>
                  <a:pt x="138" y="47"/>
                </a:moveTo>
                <a:cubicBezTo>
                  <a:pt x="106" y="77"/>
                  <a:pt x="106" y="77"/>
                  <a:pt x="106" y="77"/>
                </a:cubicBezTo>
                <a:cubicBezTo>
                  <a:pt x="103" y="80"/>
                  <a:pt x="99" y="81"/>
                  <a:pt x="95" y="81"/>
                </a:cubicBezTo>
                <a:cubicBezTo>
                  <a:pt x="89" y="81"/>
                  <a:pt x="83" y="79"/>
                  <a:pt x="79" y="75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71"/>
                  <a:pt x="93" y="73"/>
                  <a:pt x="96" y="73"/>
                </a:cubicBezTo>
                <a:cubicBezTo>
                  <a:pt x="100" y="73"/>
                  <a:pt x="104" y="71"/>
                  <a:pt x="107" y="68"/>
                </a:cubicBezTo>
                <a:cubicBezTo>
                  <a:pt x="130" y="46"/>
                  <a:pt x="130" y="46"/>
                  <a:pt x="130" y="46"/>
                </a:cubicBezTo>
                <a:cubicBezTo>
                  <a:pt x="133" y="44"/>
                  <a:pt x="135" y="40"/>
                  <a:pt x="135" y="36"/>
                </a:cubicBezTo>
                <a:cubicBezTo>
                  <a:pt x="135" y="32"/>
                  <a:pt x="134" y="29"/>
                  <a:pt x="131" y="26"/>
                </a:cubicBezTo>
                <a:cubicBezTo>
                  <a:pt x="129" y="23"/>
                  <a:pt x="126" y="22"/>
                  <a:pt x="122" y="22"/>
                </a:cubicBezTo>
                <a:cubicBezTo>
                  <a:pt x="118" y="22"/>
                  <a:pt x="114" y="23"/>
                  <a:pt x="111" y="26"/>
                </a:cubicBezTo>
                <a:cubicBezTo>
                  <a:pt x="91" y="46"/>
                  <a:pt x="91" y="46"/>
                  <a:pt x="91" y="46"/>
                </a:cubicBezTo>
                <a:cubicBezTo>
                  <a:pt x="85" y="41"/>
                  <a:pt x="85" y="41"/>
                  <a:pt x="85" y="41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3" y="14"/>
                  <a:pt x="117" y="13"/>
                  <a:pt x="122" y="13"/>
                </a:cubicBezTo>
                <a:cubicBezTo>
                  <a:pt x="127" y="13"/>
                  <a:pt x="133" y="15"/>
                  <a:pt x="137" y="19"/>
                </a:cubicBezTo>
                <a:cubicBezTo>
                  <a:pt x="145" y="28"/>
                  <a:pt x="145" y="40"/>
                  <a:pt x="138" y="47"/>
                </a:cubicBezTo>
                <a:close/>
                <a:moveTo>
                  <a:pt x="74" y="116"/>
                </a:moveTo>
                <a:cubicBezTo>
                  <a:pt x="72" y="116"/>
                  <a:pt x="70" y="117"/>
                  <a:pt x="70" y="119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6"/>
                  <a:pt x="72" y="138"/>
                  <a:pt x="74" y="138"/>
                </a:cubicBezTo>
                <a:cubicBezTo>
                  <a:pt x="76" y="138"/>
                  <a:pt x="77" y="136"/>
                  <a:pt x="77" y="134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77" y="117"/>
                  <a:pt x="76" y="116"/>
                  <a:pt x="74" y="116"/>
                </a:cubicBezTo>
                <a:close/>
                <a:moveTo>
                  <a:pt x="131" y="97"/>
                </a:moveTo>
                <a:cubicBezTo>
                  <a:pt x="119" y="89"/>
                  <a:pt x="119" y="89"/>
                  <a:pt x="119" y="89"/>
                </a:cubicBezTo>
                <a:cubicBezTo>
                  <a:pt x="117" y="88"/>
                  <a:pt x="115" y="89"/>
                  <a:pt x="114" y="90"/>
                </a:cubicBezTo>
                <a:cubicBezTo>
                  <a:pt x="113" y="92"/>
                  <a:pt x="113" y="94"/>
                  <a:pt x="115" y="95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9" y="104"/>
                  <a:pt x="131" y="104"/>
                  <a:pt x="132" y="102"/>
                </a:cubicBezTo>
                <a:cubicBezTo>
                  <a:pt x="133" y="100"/>
                  <a:pt x="133" y="98"/>
                  <a:pt x="131" y="97"/>
                </a:cubicBezTo>
                <a:close/>
                <a:moveTo>
                  <a:pt x="103" y="110"/>
                </a:moveTo>
                <a:cubicBezTo>
                  <a:pt x="102" y="108"/>
                  <a:pt x="100" y="107"/>
                  <a:pt x="98" y="108"/>
                </a:cubicBezTo>
                <a:cubicBezTo>
                  <a:pt x="96" y="109"/>
                  <a:pt x="95" y="112"/>
                  <a:pt x="96" y="113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04" y="128"/>
                  <a:pt x="106" y="129"/>
                  <a:pt x="108" y="128"/>
                </a:cubicBezTo>
                <a:cubicBezTo>
                  <a:pt x="110" y="127"/>
                  <a:pt x="111" y="125"/>
                  <a:pt x="110" y="123"/>
                </a:cubicBezTo>
                <a:lnTo>
                  <a:pt x="103" y="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4720962" y="5255885"/>
            <a:ext cx="759400" cy="759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6633578" y="5255885"/>
            <a:ext cx="759400" cy="759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6451936" y="5251434"/>
            <a:ext cx="497845" cy="497845"/>
          </a:xfrm>
          <a:custGeom>
            <a:avLst/>
            <a:gdLst>
              <a:gd name="T0" fmla="*/ 88 w 167"/>
              <a:gd name="T1" fmla="*/ 3 h 167"/>
              <a:gd name="T2" fmla="*/ 3 w 167"/>
              <a:gd name="T3" fmla="*/ 79 h 167"/>
              <a:gd name="T4" fmla="*/ 79 w 167"/>
              <a:gd name="T5" fmla="*/ 165 h 167"/>
              <a:gd name="T6" fmla="*/ 88 w 167"/>
              <a:gd name="T7" fmla="*/ 165 h 167"/>
              <a:gd name="T8" fmla="*/ 164 w 167"/>
              <a:gd name="T9" fmla="*/ 79 h 167"/>
              <a:gd name="T10" fmla="*/ 85 w 167"/>
              <a:gd name="T11" fmla="*/ 161 h 167"/>
              <a:gd name="T12" fmla="*/ 6 w 167"/>
              <a:gd name="T13" fmla="*/ 85 h 167"/>
              <a:gd name="T14" fmla="*/ 82 w 167"/>
              <a:gd name="T15" fmla="*/ 6 h 167"/>
              <a:gd name="T16" fmla="*/ 85 w 167"/>
              <a:gd name="T17" fmla="*/ 6 h 167"/>
              <a:gd name="T18" fmla="*/ 161 w 167"/>
              <a:gd name="T19" fmla="*/ 85 h 167"/>
              <a:gd name="T20" fmla="*/ 55 w 167"/>
              <a:gd name="T21" fmla="*/ 52 h 167"/>
              <a:gd name="T22" fmla="*/ 28 w 167"/>
              <a:gd name="T23" fmla="*/ 88 h 167"/>
              <a:gd name="T24" fmla="*/ 56 w 167"/>
              <a:gd name="T25" fmla="*/ 115 h 167"/>
              <a:gd name="T26" fmla="*/ 58 w 167"/>
              <a:gd name="T27" fmla="*/ 110 h 167"/>
              <a:gd name="T28" fmla="*/ 59 w 167"/>
              <a:gd name="T29" fmla="*/ 56 h 167"/>
              <a:gd name="T30" fmla="*/ 83 w 167"/>
              <a:gd name="T31" fmla="*/ 108 h 167"/>
              <a:gd name="T32" fmla="*/ 83 w 167"/>
              <a:gd name="T33" fmla="*/ 128 h 167"/>
              <a:gd name="T34" fmla="*/ 83 w 167"/>
              <a:gd name="T35" fmla="*/ 108 h 167"/>
              <a:gd name="T36" fmla="*/ 78 w 167"/>
              <a:gd name="T37" fmla="*/ 118 h 167"/>
              <a:gd name="T38" fmla="*/ 88 w 167"/>
              <a:gd name="T39" fmla="*/ 118 h 167"/>
              <a:gd name="T40" fmla="*/ 83 w 167"/>
              <a:gd name="T41" fmla="*/ 38 h 167"/>
              <a:gd name="T42" fmla="*/ 69 w 167"/>
              <a:gd name="T43" fmla="*/ 52 h 167"/>
              <a:gd name="T44" fmla="*/ 93 w 167"/>
              <a:gd name="T45" fmla="*/ 101 h 167"/>
              <a:gd name="T46" fmla="*/ 94 w 167"/>
              <a:gd name="T47" fmla="*/ 42 h 167"/>
              <a:gd name="T48" fmla="*/ 92 w 167"/>
              <a:gd name="T49" fmla="*/ 52 h 167"/>
              <a:gd name="T50" fmla="*/ 88 w 167"/>
              <a:gd name="T51" fmla="*/ 95 h 167"/>
              <a:gd name="T52" fmla="*/ 74 w 167"/>
              <a:gd name="T53" fmla="*/ 52 h 167"/>
              <a:gd name="T54" fmla="*/ 83 w 167"/>
              <a:gd name="T55" fmla="*/ 44 h 167"/>
              <a:gd name="T56" fmla="*/ 92 w 167"/>
              <a:gd name="T57" fmla="*/ 52 h 167"/>
              <a:gd name="T58" fmla="*/ 104 w 167"/>
              <a:gd name="T59" fmla="*/ 49 h 167"/>
              <a:gd name="T60" fmla="*/ 135 w 167"/>
              <a:gd name="T61" fmla="*/ 84 h 167"/>
              <a:gd name="T62" fmla="*/ 109 w 167"/>
              <a:gd name="T63" fmla="*/ 114 h 167"/>
              <a:gd name="T64" fmla="*/ 113 w 167"/>
              <a:gd name="T65" fmla="*/ 114 h 167"/>
              <a:gd name="T66" fmla="*/ 141 w 167"/>
              <a:gd name="T67" fmla="*/ 84 h 167"/>
              <a:gd name="T68" fmla="*/ 108 w 167"/>
              <a:gd name="T69" fmla="*/ 49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7" h="167">
                <a:moveTo>
                  <a:pt x="164" y="79"/>
                </a:moveTo>
                <a:cubicBezTo>
                  <a:pt x="88" y="3"/>
                  <a:pt x="88" y="3"/>
                  <a:pt x="88" y="3"/>
                </a:cubicBezTo>
                <a:cubicBezTo>
                  <a:pt x="86" y="0"/>
                  <a:pt x="81" y="0"/>
                  <a:pt x="79" y="3"/>
                </a:cubicBezTo>
                <a:cubicBezTo>
                  <a:pt x="3" y="79"/>
                  <a:pt x="3" y="79"/>
                  <a:pt x="3" y="79"/>
                </a:cubicBezTo>
                <a:cubicBezTo>
                  <a:pt x="0" y="81"/>
                  <a:pt x="0" y="86"/>
                  <a:pt x="3" y="88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80" y="166"/>
                  <a:pt x="82" y="167"/>
                  <a:pt x="83" y="167"/>
                </a:cubicBezTo>
                <a:cubicBezTo>
                  <a:pt x="85" y="167"/>
                  <a:pt x="87" y="166"/>
                  <a:pt x="88" y="165"/>
                </a:cubicBezTo>
                <a:cubicBezTo>
                  <a:pt x="164" y="88"/>
                  <a:pt x="164" y="88"/>
                  <a:pt x="164" y="88"/>
                </a:cubicBezTo>
                <a:cubicBezTo>
                  <a:pt x="167" y="86"/>
                  <a:pt x="167" y="81"/>
                  <a:pt x="164" y="79"/>
                </a:cubicBezTo>
                <a:close/>
                <a:moveTo>
                  <a:pt x="161" y="85"/>
                </a:moveTo>
                <a:cubicBezTo>
                  <a:pt x="85" y="161"/>
                  <a:pt x="85" y="161"/>
                  <a:pt x="85" y="161"/>
                </a:cubicBezTo>
                <a:cubicBezTo>
                  <a:pt x="84" y="161"/>
                  <a:pt x="83" y="161"/>
                  <a:pt x="82" y="161"/>
                </a:cubicBezTo>
                <a:cubicBezTo>
                  <a:pt x="6" y="85"/>
                  <a:pt x="6" y="85"/>
                  <a:pt x="6" y="85"/>
                </a:cubicBezTo>
                <a:cubicBezTo>
                  <a:pt x="6" y="84"/>
                  <a:pt x="6" y="83"/>
                  <a:pt x="6" y="83"/>
                </a:cubicBezTo>
                <a:cubicBezTo>
                  <a:pt x="82" y="6"/>
                  <a:pt x="82" y="6"/>
                  <a:pt x="82" y="6"/>
                </a:cubicBezTo>
                <a:cubicBezTo>
                  <a:pt x="83" y="6"/>
                  <a:pt x="83" y="6"/>
                  <a:pt x="83" y="6"/>
                </a:cubicBezTo>
                <a:cubicBezTo>
                  <a:pt x="84" y="6"/>
                  <a:pt x="84" y="6"/>
                  <a:pt x="85" y="6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61" y="83"/>
                  <a:pt x="161" y="84"/>
                  <a:pt x="161" y="85"/>
                </a:cubicBezTo>
                <a:close/>
                <a:moveTo>
                  <a:pt x="59" y="52"/>
                </a:moveTo>
                <a:cubicBezTo>
                  <a:pt x="58" y="51"/>
                  <a:pt x="56" y="51"/>
                  <a:pt x="55" y="52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2"/>
                  <a:pt x="26" y="85"/>
                  <a:pt x="28" y="88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5"/>
                  <a:pt x="56" y="115"/>
                  <a:pt x="56" y="115"/>
                </a:cubicBezTo>
                <a:cubicBezTo>
                  <a:pt x="57" y="115"/>
                  <a:pt x="58" y="115"/>
                  <a:pt x="58" y="114"/>
                </a:cubicBezTo>
                <a:cubicBezTo>
                  <a:pt x="59" y="113"/>
                  <a:pt x="59" y="112"/>
                  <a:pt x="58" y="110"/>
                </a:cubicBezTo>
                <a:cubicBezTo>
                  <a:pt x="32" y="84"/>
                  <a:pt x="32" y="84"/>
                  <a:pt x="32" y="84"/>
                </a:cubicBezTo>
                <a:cubicBezTo>
                  <a:pt x="59" y="56"/>
                  <a:pt x="59" y="56"/>
                  <a:pt x="59" y="56"/>
                </a:cubicBezTo>
                <a:cubicBezTo>
                  <a:pt x="60" y="55"/>
                  <a:pt x="60" y="53"/>
                  <a:pt x="59" y="52"/>
                </a:cubicBezTo>
                <a:close/>
                <a:moveTo>
                  <a:pt x="83" y="108"/>
                </a:moveTo>
                <a:cubicBezTo>
                  <a:pt x="78" y="108"/>
                  <a:pt x="73" y="112"/>
                  <a:pt x="73" y="118"/>
                </a:cubicBezTo>
                <a:cubicBezTo>
                  <a:pt x="73" y="123"/>
                  <a:pt x="78" y="128"/>
                  <a:pt x="83" y="128"/>
                </a:cubicBezTo>
                <a:cubicBezTo>
                  <a:pt x="89" y="128"/>
                  <a:pt x="93" y="123"/>
                  <a:pt x="93" y="118"/>
                </a:cubicBezTo>
                <a:cubicBezTo>
                  <a:pt x="93" y="112"/>
                  <a:pt x="89" y="108"/>
                  <a:pt x="83" y="108"/>
                </a:cubicBezTo>
                <a:close/>
                <a:moveTo>
                  <a:pt x="83" y="123"/>
                </a:moveTo>
                <a:cubicBezTo>
                  <a:pt x="80" y="123"/>
                  <a:pt x="78" y="120"/>
                  <a:pt x="78" y="118"/>
                </a:cubicBezTo>
                <a:cubicBezTo>
                  <a:pt x="78" y="115"/>
                  <a:pt x="80" y="113"/>
                  <a:pt x="83" y="113"/>
                </a:cubicBezTo>
                <a:cubicBezTo>
                  <a:pt x="86" y="113"/>
                  <a:pt x="88" y="115"/>
                  <a:pt x="88" y="118"/>
                </a:cubicBezTo>
                <a:cubicBezTo>
                  <a:pt x="88" y="120"/>
                  <a:pt x="86" y="123"/>
                  <a:pt x="83" y="123"/>
                </a:cubicBezTo>
                <a:close/>
                <a:moveTo>
                  <a:pt x="83" y="38"/>
                </a:moveTo>
                <a:cubicBezTo>
                  <a:pt x="78" y="38"/>
                  <a:pt x="75" y="40"/>
                  <a:pt x="72" y="42"/>
                </a:cubicBezTo>
                <a:cubicBezTo>
                  <a:pt x="68" y="47"/>
                  <a:pt x="69" y="52"/>
                  <a:pt x="69" y="52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7" y="52"/>
                  <a:pt x="97" y="52"/>
                  <a:pt x="97" y="52"/>
                </a:cubicBezTo>
                <a:cubicBezTo>
                  <a:pt x="98" y="52"/>
                  <a:pt x="98" y="47"/>
                  <a:pt x="94" y="42"/>
                </a:cubicBezTo>
                <a:cubicBezTo>
                  <a:pt x="91" y="40"/>
                  <a:pt x="88" y="38"/>
                  <a:pt x="83" y="38"/>
                </a:cubicBezTo>
                <a:close/>
                <a:moveTo>
                  <a:pt x="92" y="52"/>
                </a:moveTo>
                <a:cubicBezTo>
                  <a:pt x="92" y="52"/>
                  <a:pt x="92" y="52"/>
                  <a:pt x="92" y="52"/>
                </a:cubicBezTo>
                <a:cubicBezTo>
                  <a:pt x="88" y="95"/>
                  <a:pt x="88" y="95"/>
                  <a:pt x="88" y="95"/>
                </a:cubicBezTo>
                <a:cubicBezTo>
                  <a:pt x="78" y="95"/>
                  <a:pt x="78" y="95"/>
                  <a:pt x="78" y="95"/>
                </a:cubicBezTo>
                <a:cubicBezTo>
                  <a:pt x="74" y="52"/>
                  <a:pt x="74" y="52"/>
                  <a:pt x="74" y="52"/>
                </a:cubicBezTo>
                <a:cubicBezTo>
                  <a:pt x="74" y="52"/>
                  <a:pt x="74" y="48"/>
                  <a:pt x="76" y="46"/>
                </a:cubicBezTo>
                <a:cubicBezTo>
                  <a:pt x="77" y="44"/>
                  <a:pt x="80" y="44"/>
                  <a:pt x="83" y="44"/>
                </a:cubicBezTo>
                <a:cubicBezTo>
                  <a:pt x="86" y="44"/>
                  <a:pt x="89" y="44"/>
                  <a:pt x="90" y="46"/>
                </a:cubicBezTo>
                <a:cubicBezTo>
                  <a:pt x="92" y="48"/>
                  <a:pt x="92" y="52"/>
                  <a:pt x="92" y="52"/>
                </a:cubicBezTo>
                <a:close/>
                <a:moveTo>
                  <a:pt x="108" y="49"/>
                </a:moveTo>
                <a:cubicBezTo>
                  <a:pt x="107" y="48"/>
                  <a:pt x="105" y="48"/>
                  <a:pt x="104" y="49"/>
                </a:cubicBezTo>
                <a:cubicBezTo>
                  <a:pt x="103" y="50"/>
                  <a:pt x="103" y="51"/>
                  <a:pt x="104" y="52"/>
                </a:cubicBezTo>
                <a:cubicBezTo>
                  <a:pt x="135" y="84"/>
                  <a:pt x="135" y="84"/>
                  <a:pt x="135" y="8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8" y="111"/>
                  <a:pt x="108" y="113"/>
                  <a:pt x="109" y="114"/>
                </a:cubicBezTo>
                <a:cubicBezTo>
                  <a:pt x="110" y="114"/>
                  <a:pt x="110" y="115"/>
                  <a:pt x="111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40" y="86"/>
                  <a:pt x="141" y="85"/>
                  <a:pt x="141" y="84"/>
                </a:cubicBezTo>
                <a:cubicBezTo>
                  <a:pt x="141" y="82"/>
                  <a:pt x="140" y="81"/>
                  <a:pt x="139" y="80"/>
                </a:cubicBezTo>
                <a:lnTo>
                  <a:pt x="108" y="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4893350" y="5434218"/>
            <a:ext cx="447318" cy="423540"/>
          </a:xfrm>
          <a:custGeom>
            <a:avLst/>
            <a:gdLst>
              <a:gd name="T0" fmla="*/ 82 w 150"/>
              <a:gd name="T1" fmla="*/ 48 h 142"/>
              <a:gd name="T2" fmla="*/ 84 w 150"/>
              <a:gd name="T3" fmla="*/ 44 h 142"/>
              <a:gd name="T4" fmla="*/ 40 w 150"/>
              <a:gd name="T5" fmla="*/ 71 h 142"/>
              <a:gd name="T6" fmla="*/ 101 w 150"/>
              <a:gd name="T7" fmla="*/ 71 h 142"/>
              <a:gd name="T8" fmla="*/ 97 w 150"/>
              <a:gd name="T9" fmla="*/ 63 h 142"/>
              <a:gd name="T10" fmla="*/ 96 w 150"/>
              <a:gd name="T11" fmla="*/ 71 h 142"/>
              <a:gd name="T12" fmla="*/ 45 w 150"/>
              <a:gd name="T13" fmla="*/ 71 h 142"/>
              <a:gd name="T14" fmla="*/ 135 w 150"/>
              <a:gd name="T15" fmla="*/ 49 h 142"/>
              <a:gd name="T16" fmla="*/ 137 w 150"/>
              <a:gd name="T17" fmla="*/ 71 h 142"/>
              <a:gd name="T18" fmla="*/ 5 w 150"/>
              <a:gd name="T19" fmla="*/ 71 h 142"/>
              <a:gd name="T20" fmla="*/ 110 w 150"/>
              <a:gd name="T21" fmla="*/ 18 h 142"/>
              <a:gd name="T22" fmla="*/ 113 w 150"/>
              <a:gd name="T23" fmla="*/ 14 h 142"/>
              <a:gd name="T24" fmla="*/ 0 w 150"/>
              <a:gd name="T25" fmla="*/ 71 h 142"/>
              <a:gd name="T26" fmla="*/ 142 w 150"/>
              <a:gd name="T27" fmla="*/ 71 h 142"/>
              <a:gd name="T28" fmla="*/ 135 w 150"/>
              <a:gd name="T29" fmla="*/ 49 h 142"/>
              <a:gd name="T30" fmla="*/ 140 w 150"/>
              <a:gd name="T31" fmla="*/ 26 h 142"/>
              <a:gd name="T32" fmla="*/ 144 w 150"/>
              <a:gd name="T33" fmla="*/ 20 h 142"/>
              <a:gd name="T34" fmla="*/ 137 w 150"/>
              <a:gd name="T35" fmla="*/ 22 h 142"/>
              <a:gd name="T36" fmla="*/ 135 w 150"/>
              <a:gd name="T37" fmla="*/ 10 h 142"/>
              <a:gd name="T38" fmla="*/ 109 w 150"/>
              <a:gd name="T39" fmla="*/ 27 h 142"/>
              <a:gd name="T40" fmla="*/ 107 w 150"/>
              <a:gd name="T41" fmla="*/ 42 h 142"/>
              <a:gd name="T42" fmla="*/ 66 w 150"/>
              <a:gd name="T43" fmla="*/ 73 h 142"/>
              <a:gd name="T44" fmla="*/ 69 w 150"/>
              <a:gd name="T45" fmla="*/ 74 h 142"/>
              <a:gd name="T46" fmla="*/ 108 w 150"/>
              <a:gd name="T47" fmla="*/ 47 h 142"/>
              <a:gd name="T48" fmla="*/ 123 w 150"/>
              <a:gd name="T49" fmla="*/ 51 h 142"/>
              <a:gd name="T50" fmla="*/ 149 w 150"/>
              <a:gd name="T51" fmla="*/ 33 h 142"/>
              <a:gd name="T52" fmla="*/ 148 w 150"/>
              <a:gd name="T53" fmla="*/ 28 h 142"/>
              <a:gd name="T54" fmla="*/ 131 w 150"/>
              <a:gd name="T55" fmla="*/ 17 h 142"/>
              <a:gd name="T56" fmla="*/ 112 w 150"/>
              <a:gd name="T57" fmla="*/ 39 h 142"/>
              <a:gd name="T58" fmla="*/ 122 w 150"/>
              <a:gd name="T59" fmla="*/ 45 h 142"/>
              <a:gd name="T60" fmla="*/ 135 w 150"/>
              <a:gd name="T61" fmla="*/ 29 h 142"/>
              <a:gd name="T62" fmla="*/ 122 w 150"/>
              <a:gd name="T63" fmla="*/ 45 h 142"/>
              <a:gd name="T64" fmla="*/ 95 w 150"/>
              <a:gd name="T65" fmla="*/ 27 h 142"/>
              <a:gd name="T66" fmla="*/ 20 w 150"/>
              <a:gd name="T67" fmla="*/ 71 h 142"/>
              <a:gd name="T68" fmla="*/ 121 w 150"/>
              <a:gd name="T69" fmla="*/ 71 h 142"/>
              <a:gd name="T70" fmla="*/ 117 w 150"/>
              <a:gd name="T71" fmla="*/ 60 h 142"/>
              <a:gd name="T72" fmla="*/ 116 w 150"/>
              <a:gd name="T73" fmla="*/ 71 h 142"/>
              <a:gd name="T74" fmla="*/ 25 w 150"/>
              <a:gd name="T75" fmla="*/ 71 h 142"/>
              <a:gd name="T76" fmla="*/ 93 w 150"/>
              <a:gd name="T77" fmla="*/ 3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0" h="142">
                <a:moveTo>
                  <a:pt x="71" y="46"/>
                </a:moveTo>
                <a:cubicBezTo>
                  <a:pt x="75" y="46"/>
                  <a:pt x="78" y="46"/>
                  <a:pt x="82" y="48"/>
                </a:cubicBezTo>
                <a:cubicBezTo>
                  <a:pt x="83" y="49"/>
                  <a:pt x="85" y="48"/>
                  <a:pt x="85" y="47"/>
                </a:cubicBezTo>
                <a:cubicBezTo>
                  <a:pt x="86" y="46"/>
                  <a:pt x="85" y="44"/>
                  <a:pt x="84" y="44"/>
                </a:cubicBezTo>
                <a:cubicBezTo>
                  <a:pt x="80" y="42"/>
                  <a:pt x="75" y="41"/>
                  <a:pt x="71" y="41"/>
                </a:cubicBezTo>
                <a:cubicBezTo>
                  <a:pt x="54" y="41"/>
                  <a:pt x="40" y="54"/>
                  <a:pt x="40" y="71"/>
                </a:cubicBezTo>
                <a:cubicBezTo>
                  <a:pt x="40" y="88"/>
                  <a:pt x="54" y="101"/>
                  <a:pt x="71" y="101"/>
                </a:cubicBezTo>
                <a:cubicBezTo>
                  <a:pt x="87" y="101"/>
                  <a:pt x="101" y="88"/>
                  <a:pt x="101" y="71"/>
                </a:cubicBezTo>
                <a:cubicBezTo>
                  <a:pt x="101" y="69"/>
                  <a:pt x="101" y="67"/>
                  <a:pt x="100" y="65"/>
                </a:cubicBezTo>
                <a:cubicBezTo>
                  <a:pt x="100" y="63"/>
                  <a:pt x="99" y="63"/>
                  <a:pt x="97" y="63"/>
                </a:cubicBezTo>
                <a:cubicBezTo>
                  <a:pt x="96" y="63"/>
                  <a:pt x="95" y="64"/>
                  <a:pt x="95" y="66"/>
                </a:cubicBezTo>
                <a:cubicBezTo>
                  <a:pt x="96" y="67"/>
                  <a:pt x="96" y="69"/>
                  <a:pt x="96" y="71"/>
                </a:cubicBezTo>
                <a:cubicBezTo>
                  <a:pt x="96" y="85"/>
                  <a:pt x="85" y="96"/>
                  <a:pt x="71" y="96"/>
                </a:cubicBezTo>
                <a:cubicBezTo>
                  <a:pt x="57" y="96"/>
                  <a:pt x="45" y="85"/>
                  <a:pt x="45" y="71"/>
                </a:cubicBezTo>
                <a:cubicBezTo>
                  <a:pt x="45" y="57"/>
                  <a:pt x="57" y="46"/>
                  <a:pt x="71" y="46"/>
                </a:cubicBezTo>
                <a:close/>
                <a:moveTo>
                  <a:pt x="135" y="49"/>
                </a:moveTo>
                <a:cubicBezTo>
                  <a:pt x="134" y="49"/>
                  <a:pt x="133" y="50"/>
                  <a:pt x="134" y="52"/>
                </a:cubicBezTo>
                <a:cubicBezTo>
                  <a:pt x="136" y="58"/>
                  <a:pt x="137" y="64"/>
                  <a:pt x="137" y="71"/>
                </a:cubicBezTo>
                <a:cubicBezTo>
                  <a:pt x="137" y="107"/>
                  <a:pt x="107" y="137"/>
                  <a:pt x="71" y="137"/>
                </a:cubicBezTo>
                <a:cubicBezTo>
                  <a:pt x="34" y="137"/>
                  <a:pt x="5" y="107"/>
                  <a:pt x="5" y="71"/>
                </a:cubicBezTo>
                <a:cubicBezTo>
                  <a:pt x="5" y="34"/>
                  <a:pt x="34" y="5"/>
                  <a:pt x="71" y="5"/>
                </a:cubicBezTo>
                <a:cubicBezTo>
                  <a:pt x="85" y="5"/>
                  <a:pt x="99" y="9"/>
                  <a:pt x="110" y="18"/>
                </a:cubicBezTo>
                <a:cubicBezTo>
                  <a:pt x="111" y="19"/>
                  <a:pt x="113" y="19"/>
                  <a:pt x="114" y="18"/>
                </a:cubicBezTo>
                <a:cubicBezTo>
                  <a:pt x="115" y="17"/>
                  <a:pt x="114" y="15"/>
                  <a:pt x="113" y="14"/>
                </a:cubicBezTo>
                <a:cubicBezTo>
                  <a:pt x="101" y="5"/>
                  <a:pt x="86" y="0"/>
                  <a:pt x="71" y="0"/>
                </a:cubicBezTo>
                <a:cubicBezTo>
                  <a:pt x="32" y="0"/>
                  <a:pt x="0" y="32"/>
                  <a:pt x="0" y="71"/>
                </a:cubicBezTo>
                <a:cubicBezTo>
                  <a:pt x="0" y="110"/>
                  <a:pt x="32" y="142"/>
                  <a:pt x="71" y="142"/>
                </a:cubicBezTo>
                <a:cubicBezTo>
                  <a:pt x="110" y="142"/>
                  <a:pt x="142" y="110"/>
                  <a:pt x="142" y="71"/>
                </a:cubicBezTo>
                <a:cubicBezTo>
                  <a:pt x="142" y="64"/>
                  <a:pt x="141" y="57"/>
                  <a:pt x="139" y="50"/>
                </a:cubicBezTo>
                <a:cubicBezTo>
                  <a:pt x="138" y="49"/>
                  <a:pt x="137" y="48"/>
                  <a:pt x="135" y="49"/>
                </a:cubicBezTo>
                <a:close/>
                <a:moveTo>
                  <a:pt x="148" y="28"/>
                </a:moveTo>
                <a:cubicBezTo>
                  <a:pt x="140" y="26"/>
                  <a:pt x="140" y="26"/>
                  <a:pt x="140" y="26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4" y="23"/>
                  <a:pt x="144" y="21"/>
                  <a:pt x="144" y="20"/>
                </a:cubicBezTo>
                <a:cubicBezTo>
                  <a:pt x="143" y="19"/>
                  <a:pt x="141" y="19"/>
                  <a:pt x="140" y="20"/>
                </a:cubicBezTo>
                <a:cubicBezTo>
                  <a:pt x="137" y="22"/>
                  <a:pt x="137" y="22"/>
                  <a:pt x="137" y="22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6" y="11"/>
                  <a:pt x="135" y="11"/>
                  <a:pt x="135" y="10"/>
                </a:cubicBezTo>
                <a:cubicBezTo>
                  <a:pt x="134" y="10"/>
                  <a:pt x="133" y="10"/>
                  <a:pt x="132" y="11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109" y="28"/>
                  <a:pt x="108" y="28"/>
                  <a:pt x="108" y="29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67" y="70"/>
                  <a:pt x="67" y="70"/>
                  <a:pt x="67" y="70"/>
                </a:cubicBezTo>
                <a:cubicBezTo>
                  <a:pt x="65" y="70"/>
                  <a:pt x="65" y="72"/>
                  <a:pt x="66" y="73"/>
                </a:cubicBezTo>
                <a:cubicBezTo>
                  <a:pt x="66" y="74"/>
                  <a:pt x="67" y="74"/>
                  <a:pt x="68" y="74"/>
                </a:cubicBezTo>
                <a:cubicBezTo>
                  <a:pt x="68" y="74"/>
                  <a:pt x="69" y="74"/>
                  <a:pt x="69" y="74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23" y="51"/>
                  <a:pt x="124" y="50"/>
                  <a:pt x="124" y="50"/>
                </a:cubicBezTo>
                <a:cubicBezTo>
                  <a:pt x="149" y="33"/>
                  <a:pt x="149" y="33"/>
                  <a:pt x="149" y="33"/>
                </a:cubicBezTo>
                <a:cubicBezTo>
                  <a:pt x="149" y="32"/>
                  <a:pt x="150" y="31"/>
                  <a:pt x="150" y="30"/>
                </a:cubicBezTo>
                <a:cubicBezTo>
                  <a:pt x="150" y="30"/>
                  <a:pt x="149" y="29"/>
                  <a:pt x="148" y="28"/>
                </a:cubicBezTo>
                <a:close/>
                <a:moveTo>
                  <a:pt x="113" y="31"/>
                </a:moveTo>
                <a:cubicBezTo>
                  <a:pt x="131" y="17"/>
                  <a:pt x="131" y="17"/>
                  <a:pt x="131" y="17"/>
                </a:cubicBezTo>
                <a:cubicBezTo>
                  <a:pt x="132" y="25"/>
                  <a:pt x="132" y="25"/>
                  <a:pt x="132" y="25"/>
                </a:cubicBezTo>
                <a:cubicBezTo>
                  <a:pt x="112" y="39"/>
                  <a:pt x="112" y="39"/>
                  <a:pt x="112" y="39"/>
                </a:cubicBezTo>
                <a:lnTo>
                  <a:pt x="113" y="31"/>
                </a:lnTo>
                <a:close/>
                <a:moveTo>
                  <a:pt x="122" y="45"/>
                </a:moveTo>
                <a:cubicBezTo>
                  <a:pt x="114" y="43"/>
                  <a:pt x="114" y="43"/>
                  <a:pt x="114" y="43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42" y="32"/>
                  <a:pt x="142" y="32"/>
                  <a:pt x="142" y="32"/>
                </a:cubicBezTo>
                <a:lnTo>
                  <a:pt x="122" y="45"/>
                </a:lnTo>
                <a:close/>
                <a:moveTo>
                  <a:pt x="96" y="31"/>
                </a:moveTo>
                <a:cubicBezTo>
                  <a:pt x="97" y="29"/>
                  <a:pt x="97" y="28"/>
                  <a:pt x="95" y="27"/>
                </a:cubicBezTo>
                <a:cubicBezTo>
                  <a:pt x="88" y="23"/>
                  <a:pt x="79" y="21"/>
                  <a:pt x="71" y="21"/>
                </a:cubicBezTo>
                <a:cubicBezTo>
                  <a:pt x="43" y="21"/>
                  <a:pt x="20" y="43"/>
                  <a:pt x="20" y="71"/>
                </a:cubicBezTo>
                <a:cubicBezTo>
                  <a:pt x="20" y="99"/>
                  <a:pt x="43" y="121"/>
                  <a:pt x="71" y="121"/>
                </a:cubicBezTo>
                <a:cubicBezTo>
                  <a:pt x="98" y="121"/>
                  <a:pt x="121" y="99"/>
                  <a:pt x="121" y="71"/>
                </a:cubicBezTo>
                <a:cubicBezTo>
                  <a:pt x="121" y="68"/>
                  <a:pt x="121" y="65"/>
                  <a:pt x="120" y="62"/>
                </a:cubicBezTo>
                <a:cubicBezTo>
                  <a:pt x="120" y="60"/>
                  <a:pt x="119" y="60"/>
                  <a:pt x="117" y="60"/>
                </a:cubicBezTo>
                <a:cubicBezTo>
                  <a:pt x="116" y="60"/>
                  <a:pt x="115" y="61"/>
                  <a:pt x="115" y="63"/>
                </a:cubicBezTo>
                <a:cubicBezTo>
                  <a:pt x="116" y="65"/>
                  <a:pt x="116" y="68"/>
                  <a:pt x="116" y="71"/>
                </a:cubicBezTo>
                <a:cubicBezTo>
                  <a:pt x="116" y="96"/>
                  <a:pt x="96" y="116"/>
                  <a:pt x="71" y="116"/>
                </a:cubicBezTo>
                <a:cubicBezTo>
                  <a:pt x="46" y="116"/>
                  <a:pt x="25" y="96"/>
                  <a:pt x="25" y="71"/>
                </a:cubicBezTo>
                <a:cubicBezTo>
                  <a:pt x="25" y="46"/>
                  <a:pt x="46" y="26"/>
                  <a:pt x="71" y="26"/>
                </a:cubicBezTo>
                <a:cubicBezTo>
                  <a:pt x="78" y="26"/>
                  <a:pt x="86" y="28"/>
                  <a:pt x="93" y="31"/>
                </a:cubicBezTo>
                <a:cubicBezTo>
                  <a:pt x="94" y="32"/>
                  <a:pt x="96" y="32"/>
                  <a:pt x="96" y="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5282567" y="351518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latin typeface="Mont Heavy DEMO" panose="00000A00000000000000" pitchFamily="50" charset="0"/>
              </a:rPr>
              <a:t>大额支付</a:t>
            </a:r>
            <a:endParaRPr lang="zh-CN" altLang="en-US" sz="2800" dirty="0">
              <a:latin typeface="Mont Heavy DEMO" panose="00000A00000000000000" pitchFamily="50" charset="0"/>
            </a:endParaRPr>
          </a:p>
        </p:txBody>
      </p:sp>
      <p:sp>
        <p:nvSpPr>
          <p:cNvPr id="34" name="Subtitle 2"/>
          <p:cNvSpPr txBox="1"/>
          <p:nvPr/>
        </p:nvSpPr>
        <p:spPr>
          <a:xfrm>
            <a:off x="2762885" y="2282825"/>
            <a:ext cx="2130425" cy="1008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商户调用通联支付接口下单后，前端跳转至企业网银付款。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实现供应链上下游、合作伙伴间的便捷资金往来。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04220" y="1944881"/>
            <a:ext cx="1322705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B2B订单支付</a:t>
            </a:r>
            <a:endParaRPr lang="zh-CN" altLang="en-US" sz="1500" b="1" dirty="0" err="1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Subtitle 2"/>
          <p:cNvSpPr txBox="1"/>
          <p:nvPr/>
        </p:nvSpPr>
        <p:spPr>
          <a:xfrm>
            <a:off x="7454265" y="2238375"/>
            <a:ext cx="2674620" cy="1008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00"/>
              </a:lnSpc>
              <a:spcBef>
                <a:spcPts val="0"/>
              </a:spcBef>
            </a:pPr>
            <a:r>
              <a:rPr lang="zh-CN" alt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支持大额、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高效</a:t>
            </a:r>
            <a:r>
              <a:rPr lang="zh-CN" alt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实时支付结算</a:t>
            </a:r>
            <a:r>
              <a:rPr lang="zh-CN" alt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，支持多种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支付场景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1600"/>
              </a:lnSpc>
              <a:spcBef>
                <a:spcPts val="0"/>
              </a:spcBef>
            </a:pPr>
            <a:r>
              <a:rPr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采用“订单通知+付款”相结合的模式，商户下单后，付款方即可在企业网银侧查询并支付订单，实现交易双方交易信息流、资金流及物流信息的同步。</a:t>
            </a:r>
            <a:endParaRPr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90641" y="4459691"/>
            <a:ext cx="75438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微企付</a:t>
            </a:r>
            <a:endParaRPr lang="zh-CN" altLang="en-US" sz="1500" b="1" dirty="0" err="1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Subtitle 2"/>
          <p:cNvSpPr txBox="1"/>
          <p:nvPr/>
        </p:nvSpPr>
        <p:spPr>
          <a:xfrm>
            <a:off x="2295525" y="4782820"/>
            <a:ext cx="2511425" cy="1008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专为小微企业、连锁品牌大小额经营采购场景设计的支付工具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聚合银行转账能力</a:t>
            </a:r>
            <a:r>
              <a:rPr lang="zh-CN" alt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，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兼容多种付款方式，提供便捷的企业付款体验。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主流付款场景全覆盖：APP付、扫码付、H5付、小程序付、企业微信付。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97845" y="4404446"/>
            <a:ext cx="94488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大额收款</a:t>
            </a:r>
            <a:endParaRPr lang="zh-CN" altLang="en-US" sz="1500" b="1" dirty="0" err="1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Subtitle 2"/>
          <p:cNvSpPr txBox="1"/>
          <p:nvPr/>
        </p:nvSpPr>
        <p:spPr>
          <a:xfrm>
            <a:off x="6978650" y="4781550"/>
            <a:ext cx="2598420" cy="1008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通联同银行合作搭建大额支付产品，云商通系统自动完成订单、账务及差错自动退款等交易流程处理，覆盖平台型B端C端客户的大额交易场景诉求。</a:t>
            </a:r>
            <a:endParaRPr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平安银行基于“跨行转账+专属订单系统”通过转账方式实现大额收款。</a:t>
            </a:r>
            <a:endParaRPr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浙商银行大额资金转账和资金管理能力，实现消费交易下单成功后，用户可线下打款至浙商银行账户完成交易。</a:t>
            </a:r>
            <a:endParaRPr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1" descr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519" y="3773171"/>
            <a:ext cx="943097" cy="360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" y="4271010"/>
            <a:ext cx="1770380" cy="187833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19" name="文本框 118"/>
          <p:cNvSpPr txBox="1"/>
          <p:nvPr/>
        </p:nvSpPr>
        <p:spPr>
          <a:xfrm>
            <a:off x="10188575" y="1477963"/>
            <a:ext cx="5080000" cy="245110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</a:rPr>
              <a:t>行业</a:t>
            </a:r>
            <a:r>
              <a:rPr lang="en-US" altLang="zh-CN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</a:rPr>
              <a:t>B2B</a:t>
            </a:r>
            <a:r>
              <a:rPr lang="zh-CN" altLang="en-US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</a:rPr>
              <a:t>平台</a:t>
            </a:r>
            <a:endParaRPr lang="zh-CN" altLang="en-US" sz="1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cs typeface="+mn-ea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0188575" y="1817688"/>
            <a:ext cx="5080000" cy="245110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供应链核心企业资金收付</a:t>
            </a:r>
            <a:endParaRPr lang="zh-CN" altLang="en-US" sz="1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190480" y="2157413"/>
            <a:ext cx="5080000" cy="245110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园区物业、租金收取</a:t>
            </a:r>
            <a:endParaRPr lang="zh-CN" altLang="en-US" sz="1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190480" y="2459038"/>
            <a:ext cx="5080000" cy="245110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线上大额支付</a:t>
            </a:r>
            <a:endParaRPr lang="zh-CN" altLang="en-US" sz="1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</p:txBody>
      </p:sp>
      <p:pic>
        <p:nvPicPr>
          <p:cNvPr id="136" name="图片 135"/>
          <p:cNvPicPr/>
          <p:nvPr/>
        </p:nvPicPr>
        <p:blipFill>
          <a:blip r:embed="rId3"/>
          <a:srcRect l="3563" r="3814"/>
          <a:stretch>
            <a:fillRect/>
          </a:stretch>
        </p:blipFill>
        <p:spPr>
          <a:xfrm>
            <a:off x="290830" y="1756410"/>
            <a:ext cx="2306320" cy="1581150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2155" y="3990340"/>
            <a:ext cx="2477135" cy="24396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0" name="Freeform 12"/>
          <p:cNvSpPr/>
          <p:nvPr/>
        </p:nvSpPr>
        <p:spPr bwMode="auto">
          <a:xfrm>
            <a:off x="4752975" y="4066540"/>
            <a:ext cx="1200150" cy="1116330"/>
          </a:xfrm>
          <a:custGeom>
            <a:avLst/>
            <a:gdLst>
              <a:gd name="T0" fmla="*/ 17 w 426"/>
              <a:gd name="T1" fmla="*/ 0 h 427"/>
              <a:gd name="T2" fmla="*/ 0 w 426"/>
              <a:gd name="T3" fmla="*/ 0 h 427"/>
              <a:gd name="T4" fmla="*/ 426 w 426"/>
              <a:gd name="T5" fmla="*/ 427 h 427"/>
              <a:gd name="T6" fmla="*/ 426 w 426"/>
              <a:gd name="T7" fmla="*/ 419 h 427"/>
              <a:gd name="T8" fmla="*/ 386 w 426"/>
              <a:gd name="T9" fmla="*/ 367 h 427"/>
              <a:gd name="T10" fmla="*/ 65 w 426"/>
              <a:gd name="T11" fmla="*/ 48 h 427"/>
              <a:gd name="T12" fmla="*/ 17 w 426"/>
              <a:gd name="T13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6" h="427">
                <a:moveTo>
                  <a:pt x="17" y="0"/>
                </a:moveTo>
                <a:cubicBezTo>
                  <a:pt x="0" y="0"/>
                  <a:pt x="0" y="0"/>
                  <a:pt x="0" y="0"/>
                </a:cubicBezTo>
                <a:cubicBezTo>
                  <a:pt x="33" y="220"/>
                  <a:pt x="207" y="394"/>
                  <a:pt x="426" y="427"/>
                </a:cubicBezTo>
                <a:cubicBezTo>
                  <a:pt x="426" y="424"/>
                  <a:pt x="426" y="422"/>
                  <a:pt x="426" y="419"/>
                </a:cubicBezTo>
                <a:cubicBezTo>
                  <a:pt x="426" y="395"/>
                  <a:pt x="417" y="377"/>
                  <a:pt x="386" y="367"/>
                </a:cubicBezTo>
                <a:cubicBezTo>
                  <a:pt x="158" y="299"/>
                  <a:pt x="73" y="94"/>
                  <a:pt x="65" y="48"/>
                </a:cubicBezTo>
                <a:cubicBezTo>
                  <a:pt x="58" y="2"/>
                  <a:pt x="17" y="0"/>
                  <a:pt x="17" y="0"/>
                </a:cubicBezTo>
              </a:path>
            </a:pathLst>
          </a:custGeom>
          <a:solidFill>
            <a:srgbClr val="66A0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20" grpId="0" bldLvl="0" animBg="1"/>
      <p:bldP spid="21" grpId="0" bldLvl="0" animBg="1"/>
      <p:bldP spid="23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14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038224" y="2000250"/>
            <a:ext cx="2254528" cy="1354789"/>
            <a:chOff x="3304038" y="-125467"/>
            <a:chExt cx="2254806" cy="1353696"/>
          </a:xfrm>
        </p:grpSpPr>
        <p:sp>
          <p:nvSpPr>
            <p:cNvPr id="3" name="文本框 2"/>
            <p:cNvSpPr txBox="1"/>
            <p:nvPr/>
          </p:nvSpPr>
          <p:spPr>
            <a:xfrm>
              <a:off x="3304038" y="582419"/>
              <a:ext cx="2031575" cy="64581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</a:rPr>
                <a:t>产品方案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4038" y="-125467"/>
              <a:ext cx="2254806" cy="70731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b="1" dirty="0">
                  <a:solidFill>
                    <a:schemeClr val="accent1"/>
                  </a:solidFill>
                  <a:latin typeface="Arial" panose="020B0604020202020204"/>
                </a:rPr>
                <a:t>PART 02</a:t>
              </a:r>
              <a:endParaRPr lang="zh-CN" altLang="en-US" sz="4000" b="1" dirty="0">
                <a:solidFill>
                  <a:schemeClr val="accent1"/>
                </a:solidFill>
                <a:latin typeface="Arial" panose="020B0604020202020204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" b="423"/>
          <a:stretch>
            <a:fillRect/>
          </a:stretch>
        </p:blipFill>
        <p:spPr>
          <a:xfrm>
            <a:off x="4106374" y="0"/>
            <a:ext cx="8085626" cy="6853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81872" y="411365"/>
            <a:ext cx="287290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0962A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产品方案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产品介绍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9" name="矩形: 圆角 133"/>
          <p:cNvSpPr/>
          <p:nvPr/>
        </p:nvSpPr>
        <p:spPr>
          <a:xfrm>
            <a:off x="397567" y="1095592"/>
            <a:ext cx="11164960" cy="887035"/>
          </a:xfrm>
          <a:prstGeom prst="roundRect">
            <a:avLst>
              <a:gd name="adj" fmla="val 10425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“综合支付产品”</a:t>
            </a:r>
            <a:r>
              <a: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是通联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基于云商通二代的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组件、统一运营管理、统一风控管理等基础能力，结合不同客户群的业务诉求，提供</a:t>
            </a:r>
            <a:r>
              <a:rPr lang="da-DK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支付能力整合升级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、一点接入，全场景收款的综合支付解决方案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。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5" name="íŝḻïḋê"/>
          <p:cNvSpPr txBox="1"/>
          <p:nvPr/>
        </p:nvSpPr>
        <p:spPr>
          <a:xfrm>
            <a:off x="1677439" y="2691880"/>
            <a:ext cx="3910348" cy="63605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marL="171450" indent="-1714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有收款需求的企业类客户；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适用客户：全行业；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 marL="0" indent="0">
              <a:lnSpc>
                <a:spcPts val="1500"/>
              </a:lnSpc>
              <a:spcBef>
                <a:spcPts val="0"/>
              </a:spcBef>
              <a:buNone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66" name="îSḻiďê"/>
          <p:cNvSpPr txBox="1"/>
          <p:nvPr/>
        </p:nvSpPr>
        <p:spPr>
          <a:xfrm>
            <a:off x="1662326" y="2257649"/>
            <a:ext cx="391034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zh-CN" altLang="en-US" b="1" dirty="0">
                <a:solidFill>
                  <a:srgbClr val="0392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目标客户</a:t>
            </a:r>
            <a:endParaRPr lang="zh-CN" altLang="en-US" b="1" dirty="0">
              <a:solidFill>
                <a:srgbClr val="0392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iṥ1iḑé"/>
          <p:cNvSpPr/>
          <p:nvPr/>
        </p:nvSpPr>
        <p:spPr>
          <a:xfrm>
            <a:off x="825344" y="2355448"/>
            <a:ext cx="675000" cy="675005"/>
          </a:xfrm>
          <a:prstGeom prst="ellipse">
            <a:avLst/>
          </a:prstGeom>
          <a:solidFill>
            <a:srgbClr val="0392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íṥ1ïḋê"/>
          <p:cNvSpPr txBox="1"/>
          <p:nvPr/>
        </p:nvSpPr>
        <p:spPr>
          <a:xfrm>
            <a:off x="1684005" y="5125532"/>
            <a:ext cx="391034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zh-CN" altLang="en-US" b="1" dirty="0">
                <a:solidFill>
                  <a:srgbClr val="0962A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产品形态</a:t>
            </a:r>
            <a:endParaRPr lang="en-US" altLang="zh-CN" b="1" dirty="0">
              <a:solidFill>
                <a:srgbClr val="0962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9" name="î$ľîḓe"/>
          <p:cNvSpPr/>
          <p:nvPr/>
        </p:nvSpPr>
        <p:spPr>
          <a:xfrm>
            <a:off x="825344" y="3781947"/>
            <a:ext cx="675000" cy="675005"/>
          </a:xfrm>
          <a:prstGeom prst="ellipse">
            <a:avLst/>
          </a:prstGeom>
          <a:solidFill>
            <a:srgbClr val="3380F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0" name="î$liḑe"/>
          <p:cNvCxnSpPr/>
          <p:nvPr/>
        </p:nvCxnSpPr>
        <p:spPr>
          <a:xfrm>
            <a:off x="896797" y="3327930"/>
            <a:ext cx="463474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îSlîḑê"/>
          <p:cNvSpPr txBox="1"/>
          <p:nvPr/>
        </p:nvSpPr>
        <p:spPr>
          <a:xfrm>
            <a:off x="1684005" y="4025167"/>
            <a:ext cx="3910348" cy="93355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为客户提供全场景、全渠道支付服务。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可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  <a:ea typeface="微软雅黑" panose="020B0503020204020204" pitchFamily="34" charset="-122"/>
              </a:rPr>
              <a:t>叠加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营销服务能力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A67FE"/>
                </a:solidFill>
                <a:latin typeface="Raleway" panose="020B0503030101060003" pitchFamily="34" charset="0"/>
              </a:rPr>
              <a:t>支持叠加账户服务，提高资金管理效率。</a:t>
            </a:r>
            <a:endParaRPr lang="zh-CN" altLang="en-US" sz="1200" dirty="0">
              <a:solidFill>
                <a:srgbClr val="0A67FE"/>
              </a:solidFill>
              <a:latin typeface="Raleway" panose="020B0503030101060003" pitchFamily="34" charset="0"/>
            </a:endParaRPr>
          </a:p>
        </p:txBody>
      </p:sp>
      <p:sp>
        <p:nvSpPr>
          <p:cNvPr id="72" name="îS1íḋe"/>
          <p:cNvSpPr txBox="1"/>
          <p:nvPr/>
        </p:nvSpPr>
        <p:spPr>
          <a:xfrm>
            <a:off x="1684005" y="3689221"/>
            <a:ext cx="391034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zh-CN" altLang="en-US" b="1" dirty="0">
                <a:solidFill>
                  <a:srgbClr val="3380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核心价值</a:t>
            </a:r>
            <a:endParaRPr lang="zh-CN" altLang="en-US" b="1" dirty="0">
              <a:solidFill>
                <a:srgbClr val="3380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1200" b="1" dirty="0">
              <a:solidFill>
                <a:srgbClr val="07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íşľîḓè"/>
          <p:cNvSpPr/>
          <p:nvPr/>
        </p:nvSpPr>
        <p:spPr>
          <a:xfrm>
            <a:off x="825344" y="5318677"/>
            <a:ext cx="675000" cy="675005"/>
          </a:xfrm>
          <a:prstGeom prst="ellipse">
            <a:avLst/>
          </a:prstGeom>
          <a:solidFill>
            <a:srgbClr val="0962AD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iṡḻíďè"/>
          <p:cNvCxnSpPr/>
          <p:nvPr/>
        </p:nvCxnSpPr>
        <p:spPr>
          <a:xfrm>
            <a:off x="896797" y="4958721"/>
            <a:ext cx="463474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íṥḻïḍè"/>
          <p:cNvSpPr/>
          <p:nvPr/>
        </p:nvSpPr>
        <p:spPr bwMode="auto">
          <a:xfrm>
            <a:off x="990751" y="2535805"/>
            <a:ext cx="344185" cy="344185"/>
          </a:xfrm>
          <a:custGeom>
            <a:avLst/>
            <a:gdLst>
              <a:gd name="T0" fmla="*/ 11360 w 12800"/>
              <a:gd name="T1" fmla="*/ 2881 h 12800"/>
              <a:gd name="T2" fmla="*/ 11200 w 12800"/>
              <a:gd name="T3" fmla="*/ 800 h 12800"/>
              <a:gd name="T4" fmla="*/ 2400 w 12800"/>
              <a:gd name="T5" fmla="*/ 0 h 12800"/>
              <a:gd name="T6" fmla="*/ 1600 w 12800"/>
              <a:gd name="T7" fmla="*/ 2712 h 12800"/>
              <a:gd name="T8" fmla="*/ 240 w 12800"/>
              <a:gd name="T9" fmla="*/ 4480 h 12800"/>
              <a:gd name="T10" fmla="*/ 0 w 12800"/>
              <a:gd name="T11" fmla="*/ 5600 h 12800"/>
              <a:gd name="T12" fmla="*/ 1200 w 12800"/>
              <a:gd name="T13" fmla="*/ 6800 h 12800"/>
              <a:gd name="T14" fmla="*/ 2000 w 12800"/>
              <a:gd name="T15" fmla="*/ 12800 h 12800"/>
              <a:gd name="T16" fmla="*/ 11600 w 12800"/>
              <a:gd name="T17" fmla="*/ 12000 h 12800"/>
              <a:gd name="T18" fmla="*/ 11600 w 12800"/>
              <a:gd name="T19" fmla="*/ 6800 h 12800"/>
              <a:gd name="T20" fmla="*/ 12800 w 12800"/>
              <a:gd name="T21" fmla="*/ 5200 h 12800"/>
              <a:gd name="T22" fmla="*/ 10400 w 12800"/>
              <a:gd name="T23" fmla="*/ 800 h 12800"/>
              <a:gd name="T24" fmla="*/ 2400 w 12800"/>
              <a:gd name="T25" fmla="*/ 2400 h 12800"/>
              <a:gd name="T26" fmla="*/ 2400 w 12800"/>
              <a:gd name="T27" fmla="*/ 800 h 12800"/>
              <a:gd name="T28" fmla="*/ 4077 w 12800"/>
              <a:gd name="T29" fmla="*/ 6000 h 12800"/>
              <a:gd name="T30" fmla="*/ 4002 w 12800"/>
              <a:gd name="T31" fmla="*/ 3200 h 12800"/>
              <a:gd name="T32" fmla="*/ 4077 w 12800"/>
              <a:gd name="T33" fmla="*/ 6000 h 12800"/>
              <a:gd name="T34" fmla="*/ 6200 w 12800"/>
              <a:gd name="T35" fmla="*/ 3200 h 12800"/>
              <a:gd name="T36" fmla="*/ 4494 w 12800"/>
              <a:gd name="T37" fmla="*/ 6000 h 12800"/>
              <a:gd name="T38" fmla="*/ 6600 w 12800"/>
              <a:gd name="T39" fmla="*/ 3200 h 12800"/>
              <a:gd name="T40" fmla="*/ 8306 w 12800"/>
              <a:gd name="T41" fmla="*/ 6000 h 12800"/>
              <a:gd name="T42" fmla="*/ 6600 w 12800"/>
              <a:gd name="T43" fmla="*/ 3200 h 12800"/>
              <a:gd name="T44" fmla="*/ 8798 w 12800"/>
              <a:gd name="T45" fmla="*/ 3200 h 12800"/>
              <a:gd name="T46" fmla="*/ 8722 w 12800"/>
              <a:gd name="T47" fmla="*/ 6000 h 12800"/>
              <a:gd name="T48" fmla="*/ 800 w 12800"/>
              <a:gd name="T49" fmla="*/ 5600 h 12800"/>
              <a:gd name="T50" fmla="*/ 880 w 12800"/>
              <a:gd name="T51" fmla="*/ 4960 h 12800"/>
              <a:gd name="T52" fmla="*/ 2400 w 12800"/>
              <a:gd name="T53" fmla="*/ 3200 h 12800"/>
              <a:gd name="T54" fmla="*/ 1941 w 12800"/>
              <a:gd name="T55" fmla="*/ 6000 h 12800"/>
              <a:gd name="T56" fmla="*/ 800 w 12800"/>
              <a:gd name="T57" fmla="*/ 5600 h 12800"/>
              <a:gd name="T58" fmla="*/ 5000 w 12800"/>
              <a:gd name="T59" fmla="*/ 12000 h 12800"/>
              <a:gd name="T60" fmla="*/ 8000 w 12800"/>
              <a:gd name="T61" fmla="*/ 8000 h 12800"/>
              <a:gd name="T62" fmla="*/ 10800 w 12800"/>
              <a:gd name="T63" fmla="*/ 12000 h 12800"/>
              <a:gd name="T64" fmla="*/ 8400 w 12800"/>
              <a:gd name="T65" fmla="*/ 8000 h 12800"/>
              <a:gd name="T66" fmla="*/ 5000 w 12800"/>
              <a:gd name="T67" fmla="*/ 7600 h 12800"/>
              <a:gd name="T68" fmla="*/ 4600 w 12800"/>
              <a:gd name="T69" fmla="*/ 12000 h 12800"/>
              <a:gd name="T70" fmla="*/ 2000 w 12800"/>
              <a:gd name="T71" fmla="*/ 6800 h 12800"/>
              <a:gd name="T72" fmla="*/ 10800 w 12800"/>
              <a:gd name="T73" fmla="*/ 12000 h 12800"/>
              <a:gd name="T74" fmla="*/ 11600 w 12800"/>
              <a:gd name="T75" fmla="*/ 6000 h 12800"/>
              <a:gd name="T76" fmla="*/ 9258 w 12800"/>
              <a:gd name="T77" fmla="*/ 3200 h 12800"/>
              <a:gd name="T78" fmla="*/ 10400 w 12800"/>
              <a:gd name="T79" fmla="*/ 3200 h 12800"/>
              <a:gd name="T80" fmla="*/ 11920 w 12800"/>
              <a:gd name="T81" fmla="*/ 4960 h 12800"/>
              <a:gd name="T82" fmla="*/ 12000 w 12800"/>
              <a:gd name="T83" fmla="*/ 5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00" h="12800">
                <a:moveTo>
                  <a:pt x="12560" y="4480"/>
                </a:moveTo>
                <a:lnTo>
                  <a:pt x="11360" y="2881"/>
                </a:lnTo>
                <a:cubicBezTo>
                  <a:pt x="11313" y="2818"/>
                  <a:pt x="11258" y="2764"/>
                  <a:pt x="11200" y="2712"/>
                </a:cubicBezTo>
                <a:lnTo>
                  <a:pt x="11200" y="800"/>
                </a:lnTo>
                <a:cubicBezTo>
                  <a:pt x="11200" y="358"/>
                  <a:pt x="10842" y="0"/>
                  <a:pt x="10400" y="0"/>
                </a:cubicBezTo>
                <a:lnTo>
                  <a:pt x="2400" y="0"/>
                </a:lnTo>
                <a:cubicBezTo>
                  <a:pt x="1958" y="0"/>
                  <a:pt x="1600" y="358"/>
                  <a:pt x="1600" y="800"/>
                </a:cubicBezTo>
                <a:lnTo>
                  <a:pt x="1600" y="2712"/>
                </a:lnTo>
                <a:cubicBezTo>
                  <a:pt x="1542" y="2764"/>
                  <a:pt x="1487" y="2818"/>
                  <a:pt x="1440" y="2880"/>
                </a:cubicBezTo>
                <a:lnTo>
                  <a:pt x="240" y="4480"/>
                </a:lnTo>
                <a:cubicBezTo>
                  <a:pt x="85" y="4686"/>
                  <a:pt x="0" y="4942"/>
                  <a:pt x="0" y="5200"/>
                </a:cubicBezTo>
                <a:lnTo>
                  <a:pt x="0" y="5600"/>
                </a:lnTo>
                <a:cubicBezTo>
                  <a:pt x="0" y="6262"/>
                  <a:pt x="538" y="6800"/>
                  <a:pt x="1200" y="6800"/>
                </a:cubicBezTo>
                <a:lnTo>
                  <a:pt x="1200" y="6800"/>
                </a:lnTo>
                <a:lnTo>
                  <a:pt x="1200" y="12000"/>
                </a:lnTo>
                <a:cubicBezTo>
                  <a:pt x="1200" y="12442"/>
                  <a:pt x="1558" y="12800"/>
                  <a:pt x="2000" y="12800"/>
                </a:cubicBezTo>
                <a:lnTo>
                  <a:pt x="10800" y="12800"/>
                </a:lnTo>
                <a:cubicBezTo>
                  <a:pt x="11242" y="12800"/>
                  <a:pt x="11600" y="12442"/>
                  <a:pt x="11600" y="12000"/>
                </a:cubicBezTo>
                <a:lnTo>
                  <a:pt x="11600" y="6800"/>
                </a:lnTo>
                <a:lnTo>
                  <a:pt x="11600" y="6800"/>
                </a:lnTo>
                <a:cubicBezTo>
                  <a:pt x="12262" y="6800"/>
                  <a:pt x="12800" y="6262"/>
                  <a:pt x="12800" y="5600"/>
                </a:cubicBezTo>
                <a:lnTo>
                  <a:pt x="12800" y="5200"/>
                </a:lnTo>
                <a:cubicBezTo>
                  <a:pt x="12800" y="4942"/>
                  <a:pt x="12715" y="4686"/>
                  <a:pt x="12560" y="4480"/>
                </a:cubicBezTo>
                <a:close/>
                <a:moveTo>
                  <a:pt x="10400" y="800"/>
                </a:moveTo>
                <a:lnTo>
                  <a:pt x="10400" y="2400"/>
                </a:lnTo>
                <a:lnTo>
                  <a:pt x="2400" y="2400"/>
                </a:lnTo>
                <a:lnTo>
                  <a:pt x="2400" y="2400"/>
                </a:lnTo>
                <a:lnTo>
                  <a:pt x="2400" y="800"/>
                </a:lnTo>
                <a:lnTo>
                  <a:pt x="10400" y="800"/>
                </a:lnTo>
                <a:close/>
                <a:moveTo>
                  <a:pt x="4077" y="6000"/>
                </a:moveTo>
                <a:lnTo>
                  <a:pt x="2402" y="6000"/>
                </a:lnTo>
                <a:lnTo>
                  <a:pt x="4002" y="3200"/>
                </a:lnTo>
                <a:lnTo>
                  <a:pt x="4877" y="3200"/>
                </a:lnTo>
                <a:lnTo>
                  <a:pt x="4077" y="6000"/>
                </a:lnTo>
                <a:close/>
                <a:moveTo>
                  <a:pt x="5294" y="3200"/>
                </a:moveTo>
                <a:lnTo>
                  <a:pt x="6200" y="3200"/>
                </a:lnTo>
                <a:lnTo>
                  <a:pt x="6200" y="6000"/>
                </a:lnTo>
                <a:lnTo>
                  <a:pt x="4494" y="6000"/>
                </a:lnTo>
                <a:lnTo>
                  <a:pt x="5294" y="3200"/>
                </a:lnTo>
                <a:close/>
                <a:moveTo>
                  <a:pt x="6600" y="3200"/>
                </a:moveTo>
                <a:lnTo>
                  <a:pt x="7506" y="3200"/>
                </a:lnTo>
                <a:lnTo>
                  <a:pt x="8306" y="6000"/>
                </a:lnTo>
                <a:lnTo>
                  <a:pt x="6600" y="6000"/>
                </a:lnTo>
                <a:lnTo>
                  <a:pt x="6600" y="3200"/>
                </a:lnTo>
                <a:close/>
                <a:moveTo>
                  <a:pt x="7922" y="3200"/>
                </a:moveTo>
                <a:lnTo>
                  <a:pt x="8798" y="3200"/>
                </a:lnTo>
                <a:lnTo>
                  <a:pt x="10398" y="6000"/>
                </a:lnTo>
                <a:lnTo>
                  <a:pt x="8722" y="6000"/>
                </a:lnTo>
                <a:lnTo>
                  <a:pt x="7922" y="3200"/>
                </a:lnTo>
                <a:close/>
                <a:moveTo>
                  <a:pt x="800" y="5600"/>
                </a:moveTo>
                <a:lnTo>
                  <a:pt x="800" y="5200"/>
                </a:lnTo>
                <a:cubicBezTo>
                  <a:pt x="800" y="5113"/>
                  <a:pt x="828" y="5029"/>
                  <a:pt x="880" y="4960"/>
                </a:cubicBezTo>
                <a:lnTo>
                  <a:pt x="2080" y="3360"/>
                </a:lnTo>
                <a:cubicBezTo>
                  <a:pt x="2156" y="3259"/>
                  <a:pt x="2274" y="3200"/>
                  <a:pt x="2400" y="3200"/>
                </a:cubicBezTo>
                <a:lnTo>
                  <a:pt x="3541" y="3200"/>
                </a:lnTo>
                <a:lnTo>
                  <a:pt x="1941" y="6000"/>
                </a:lnTo>
                <a:lnTo>
                  <a:pt x="1200" y="6000"/>
                </a:lnTo>
                <a:cubicBezTo>
                  <a:pt x="979" y="6000"/>
                  <a:pt x="800" y="5821"/>
                  <a:pt x="800" y="5600"/>
                </a:cubicBezTo>
                <a:close/>
                <a:moveTo>
                  <a:pt x="8000" y="12000"/>
                </a:moveTo>
                <a:lnTo>
                  <a:pt x="5000" y="12000"/>
                </a:lnTo>
                <a:lnTo>
                  <a:pt x="5000" y="8000"/>
                </a:lnTo>
                <a:lnTo>
                  <a:pt x="8000" y="8000"/>
                </a:lnTo>
                <a:lnTo>
                  <a:pt x="8000" y="12000"/>
                </a:lnTo>
                <a:close/>
                <a:moveTo>
                  <a:pt x="10800" y="12000"/>
                </a:moveTo>
                <a:lnTo>
                  <a:pt x="8400" y="12000"/>
                </a:lnTo>
                <a:lnTo>
                  <a:pt x="8400" y="8000"/>
                </a:lnTo>
                <a:cubicBezTo>
                  <a:pt x="8400" y="7779"/>
                  <a:pt x="8220" y="7600"/>
                  <a:pt x="8000" y="7600"/>
                </a:cubicBezTo>
                <a:lnTo>
                  <a:pt x="5000" y="7600"/>
                </a:lnTo>
                <a:cubicBezTo>
                  <a:pt x="4779" y="7600"/>
                  <a:pt x="4600" y="7779"/>
                  <a:pt x="4600" y="8000"/>
                </a:cubicBezTo>
                <a:lnTo>
                  <a:pt x="4600" y="12000"/>
                </a:lnTo>
                <a:lnTo>
                  <a:pt x="2000" y="12000"/>
                </a:lnTo>
                <a:lnTo>
                  <a:pt x="2000" y="6800"/>
                </a:lnTo>
                <a:lnTo>
                  <a:pt x="10800" y="6800"/>
                </a:lnTo>
                <a:lnTo>
                  <a:pt x="10800" y="12000"/>
                </a:lnTo>
                <a:close/>
                <a:moveTo>
                  <a:pt x="12000" y="5600"/>
                </a:moveTo>
                <a:cubicBezTo>
                  <a:pt x="12000" y="5821"/>
                  <a:pt x="11821" y="6000"/>
                  <a:pt x="11600" y="6000"/>
                </a:cubicBezTo>
                <a:lnTo>
                  <a:pt x="10858" y="6000"/>
                </a:lnTo>
                <a:lnTo>
                  <a:pt x="9258" y="3200"/>
                </a:lnTo>
                <a:lnTo>
                  <a:pt x="10400" y="3200"/>
                </a:lnTo>
                <a:lnTo>
                  <a:pt x="10400" y="3200"/>
                </a:lnTo>
                <a:cubicBezTo>
                  <a:pt x="10526" y="3200"/>
                  <a:pt x="10644" y="3259"/>
                  <a:pt x="10720" y="3360"/>
                </a:cubicBezTo>
                <a:lnTo>
                  <a:pt x="11920" y="4960"/>
                </a:lnTo>
                <a:cubicBezTo>
                  <a:pt x="11972" y="5029"/>
                  <a:pt x="12000" y="5113"/>
                  <a:pt x="12000" y="5200"/>
                </a:cubicBezTo>
                <a:lnTo>
                  <a:pt x="12000" y="5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íṥḻïḍè"/>
          <p:cNvSpPr/>
          <p:nvPr/>
        </p:nvSpPr>
        <p:spPr bwMode="auto">
          <a:xfrm>
            <a:off x="990750" y="3943486"/>
            <a:ext cx="344185" cy="344185"/>
          </a:xfrm>
          <a:custGeom>
            <a:avLst/>
            <a:gdLst>
              <a:gd name="T0" fmla="*/ 8836 w 11154"/>
              <a:gd name="T1" fmla="*/ 0 h 11154"/>
              <a:gd name="T2" fmla="*/ 2318 w 11154"/>
              <a:gd name="T3" fmla="*/ 0 h 11154"/>
              <a:gd name="T4" fmla="*/ 0 w 11154"/>
              <a:gd name="T5" fmla="*/ 2318 h 11154"/>
              <a:gd name="T6" fmla="*/ 0 w 11154"/>
              <a:gd name="T7" fmla="*/ 8836 h 11154"/>
              <a:gd name="T8" fmla="*/ 2318 w 11154"/>
              <a:gd name="T9" fmla="*/ 11154 h 11154"/>
              <a:gd name="T10" fmla="*/ 8836 w 11154"/>
              <a:gd name="T11" fmla="*/ 11154 h 11154"/>
              <a:gd name="T12" fmla="*/ 11154 w 11154"/>
              <a:gd name="T13" fmla="*/ 8836 h 11154"/>
              <a:gd name="T14" fmla="*/ 11154 w 11154"/>
              <a:gd name="T15" fmla="*/ 2318 h 11154"/>
              <a:gd name="T16" fmla="*/ 8836 w 11154"/>
              <a:gd name="T17" fmla="*/ 0 h 11154"/>
              <a:gd name="T18" fmla="*/ 10040 w 11154"/>
              <a:gd name="T19" fmla="*/ 8836 h 11154"/>
              <a:gd name="T20" fmla="*/ 8836 w 11154"/>
              <a:gd name="T21" fmla="*/ 10040 h 11154"/>
              <a:gd name="T22" fmla="*/ 2318 w 11154"/>
              <a:gd name="T23" fmla="*/ 10040 h 11154"/>
              <a:gd name="T24" fmla="*/ 1114 w 11154"/>
              <a:gd name="T25" fmla="*/ 8836 h 11154"/>
              <a:gd name="T26" fmla="*/ 1114 w 11154"/>
              <a:gd name="T27" fmla="*/ 2318 h 11154"/>
              <a:gd name="T28" fmla="*/ 2318 w 11154"/>
              <a:gd name="T29" fmla="*/ 1114 h 11154"/>
              <a:gd name="T30" fmla="*/ 8836 w 11154"/>
              <a:gd name="T31" fmla="*/ 1114 h 11154"/>
              <a:gd name="T32" fmla="*/ 10040 w 11154"/>
              <a:gd name="T33" fmla="*/ 2318 h 11154"/>
              <a:gd name="T34" fmla="*/ 10040 w 11154"/>
              <a:gd name="T35" fmla="*/ 8836 h 11154"/>
              <a:gd name="T36" fmla="*/ 7295 w 11154"/>
              <a:gd name="T37" fmla="*/ 5743 h 11154"/>
              <a:gd name="T38" fmla="*/ 7852 w 11154"/>
              <a:gd name="T39" fmla="*/ 5186 h 11154"/>
              <a:gd name="T40" fmla="*/ 7295 w 11154"/>
              <a:gd name="T41" fmla="*/ 4629 h 11154"/>
              <a:gd name="T42" fmla="*/ 6442 w 11154"/>
              <a:gd name="T43" fmla="*/ 4629 h 11154"/>
              <a:gd name="T44" fmla="*/ 7431 w 11154"/>
              <a:gd name="T45" fmla="*/ 3640 h 11154"/>
              <a:gd name="T46" fmla="*/ 7431 w 11154"/>
              <a:gd name="T47" fmla="*/ 2852 h 11154"/>
              <a:gd name="T48" fmla="*/ 6643 w 11154"/>
              <a:gd name="T49" fmla="*/ 2852 h 11154"/>
              <a:gd name="T50" fmla="*/ 5577 w 11154"/>
              <a:gd name="T51" fmla="*/ 3918 h 11154"/>
              <a:gd name="T52" fmla="*/ 4511 w 11154"/>
              <a:gd name="T53" fmla="*/ 2852 h 11154"/>
              <a:gd name="T54" fmla="*/ 3723 w 11154"/>
              <a:gd name="T55" fmla="*/ 2852 h 11154"/>
              <a:gd name="T56" fmla="*/ 3723 w 11154"/>
              <a:gd name="T57" fmla="*/ 3640 h 11154"/>
              <a:gd name="T58" fmla="*/ 4713 w 11154"/>
              <a:gd name="T59" fmla="*/ 4629 h 11154"/>
              <a:gd name="T60" fmla="*/ 3860 w 11154"/>
              <a:gd name="T61" fmla="*/ 4629 h 11154"/>
              <a:gd name="T62" fmla="*/ 3303 w 11154"/>
              <a:gd name="T63" fmla="*/ 5186 h 11154"/>
              <a:gd name="T64" fmla="*/ 3860 w 11154"/>
              <a:gd name="T65" fmla="*/ 5743 h 11154"/>
              <a:gd name="T66" fmla="*/ 5020 w 11154"/>
              <a:gd name="T67" fmla="*/ 5743 h 11154"/>
              <a:gd name="T68" fmla="*/ 5020 w 11154"/>
              <a:gd name="T69" fmla="*/ 6232 h 11154"/>
              <a:gd name="T70" fmla="*/ 3860 w 11154"/>
              <a:gd name="T71" fmla="*/ 6232 h 11154"/>
              <a:gd name="T72" fmla="*/ 3303 w 11154"/>
              <a:gd name="T73" fmla="*/ 6789 h 11154"/>
              <a:gd name="T74" fmla="*/ 3860 w 11154"/>
              <a:gd name="T75" fmla="*/ 7346 h 11154"/>
              <a:gd name="T76" fmla="*/ 5020 w 11154"/>
              <a:gd name="T77" fmla="*/ 7346 h 11154"/>
              <a:gd name="T78" fmla="*/ 5020 w 11154"/>
              <a:gd name="T79" fmla="*/ 8124 h 11154"/>
              <a:gd name="T80" fmla="*/ 5577 w 11154"/>
              <a:gd name="T81" fmla="*/ 8681 h 11154"/>
              <a:gd name="T82" fmla="*/ 6134 w 11154"/>
              <a:gd name="T83" fmla="*/ 8124 h 11154"/>
              <a:gd name="T84" fmla="*/ 6134 w 11154"/>
              <a:gd name="T85" fmla="*/ 7346 h 11154"/>
              <a:gd name="T86" fmla="*/ 7295 w 11154"/>
              <a:gd name="T87" fmla="*/ 7346 h 11154"/>
              <a:gd name="T88" fmla="*/ 7852 w 11154"/>
              <a:gd name="T89" fmla="*/ 6789 h 11154"/>
              <a:gd name="T90" fmla="*/ 7295 w 11154"/>
              <a:gd name="T91" fmla="*/ 6232 h 11154"/>
              <a:gd name="T92" fmla="*/ 6134 w 11154"/>
              <a:gd name="T93" fmla="*/ 6232 h 11154"/>
              <a:gd name="T94" fmla="*/ 6134 w 11154"/>
              <a:gd name="T95" fmla="*/ 5743 h 11154"/>
              <a:gd name="T96" fmla="*/ 7295 w 11154"/>
              <a:gd name="T97" fmla="*/ 5743 h 1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154" h="11154">
                <a:moveTo>
                  <a:pt x="8836" y="0"/>
                </a:moveTo>
                <a:lnTo>
                  <a:pt x="2318" y="0"/>
                </a:lnTo>
                <a:cubicBezTo>
                  <a:pt x="1040" y="0"/>
                  <a:pt x="0" y="1040"/>
                  <a:pt x="0" y="2318"/>
                </a:cubicBezTo>
                <a:lnTo>
                  <a:pt x="0" y="8836"/>
                </a:lnTo>
                <a:cubicBezTo>
                  <a:pt x="0" y="10114"/>
                  <a:pt x="1040" y="11154"/>
                  <a:pt x="2318" y="11154"/>
                </a:cubicBezTo>
                <a:lnTo>
                  <a:pt x="8836" y="11154"/>
                </a:lnTo>
                <a:cubicBezTo>
                  <a:pt x="10114" y="11154"/>
                  <a:pt x="11154" y="10114"/>
                  <a:pt x="11154" y="8836"/>
                </a:cubicBezTo>
                <a:lnTo>
                  <a:pt x="11154" y="2318"/>
                </a:lnTo>
                <a:cubicBezTo>
                  <a:pt x="11154" y="1040"/>
                  <a:pt x="10114" y="0"/>
                  <a:pt x="8836" y="0"/>
                </a:cubicBezTo>
                <a:close/>
                <a:moveTo>
                  <a:pt x="10040" y="8836"/>
                </a:moveTo>
                <a:cubicBezTo>
                  <a:pt x="10040" y="9500"/>
                  <a:pt x="9500" y="10040"/>
                  <a:pt x="8836" y="10040"/>
                </a:cubicBezTo>
                <a:lnTo>
                  <a:pt x="2318" y="10040"/>
                </a:lnTo>
                <a:cubicBezTo>
                  <a:pt x="1654" y="10040"/>
                  <a:pt x="1114" y="9500"/>
                  <a:pt x="1114" y="8836"/>
                </a:cubicBezTo>
                <a:lnTo>
                  <a:pt x="1114" y="2318"/>
                </a:lnTo>
                <a:cubicBezTo>
                  <a:pt x="1114" y="1654"/>
                  <a:pt x="1654" y="1114"/>
                  <a:pt x="2318" y="1114"/>
                </a:cubicBezTo>
                <a:lnTo>
                  <a:pt x="8836" y="1114"/>
                </a:lnTo>
                <a:cubicBezTo>
                  <a:pt x="9500" y="1114"/>
                  <a:pt x="10040" y="1654"/>
                  <a:pt x="10040" y="2318"/>
                </a:cubicBezTo>
                <a:lnTo>
                  <a:pt x="10040" y="8836"/>
                </a:lnTo>
                <a:close/>
                <a:moveTo>
                  <a:pt x="7295" y="5743"/>
                </a:moveTo>
                <a:cubicBezTo>
                  <a:pt x="7602" y="5743"/>
                  <a:pt x="7852" y="5494"/>
                  <a:pt x="7852" y="5186"/>
                </a:cubicBezTo>
                <a:cubicBezTo>
                  <a:pt x="7852" y="4879"/>
                  <a:pt x="7602" y="4629"/>
                  <a:pt x="7295" y="4629"/>
                </a:cubicBezTo>
                <a:lnTo>
                  <a:pt x="6442" y="4629"/>
                </a:lnTo>
                <a:lnTo>
                  <a:pt x="7431" y="3640"/>
                </a:lnTo>
                <a:cubicBezTo>
                  <a:pt x="7649" y="3422"/>
                  <a:pt x="7649" y="3069"/>
                  <a:pt x="7431" y="2852"/>
                </a:cubicBezTo>
                <a:cubicBezTo>
                  <a:pt x="7213" y="2634"/>
                  <a:pt x="6860" y="2634"/>
                  <a:pt x="6643" y="2852"/>
                </a:cubicBezTo>
                <a:lnTo>
                  <a:pt x="5577" y="3918"/>
                </a:lnTo>
                <a:lnTo>
                  <a:pt x="4511" y="2852"/>
                </a:lnTo>
                <a:cubicBezTo>
                  <a:pt x="4293" y="2634"/>
                  <a:pt x="3940" y="2634"/>
                  <a:pt x="3723" y="2852"/>
                </a:cubicBezTo>
                <a:cubicBezTo>
                  <a:pt x="3506" y="3070"/>
                  <a:pt x="3506" y="3422"/>
                  <a:pt x="3723" y="3640"/>
                </a:cubicBezTo>
                <a:lnTo>
                  <a:pt x="4713" y="4629"/>
                </a:lnTo>
                <a:lnTo>
                  <a:pt x="3860" y="4629"/>
                </a:lnTo>
                <a:cubicBezTo>
                  <a:pt x="3552" y="4629"/>
                  <a:pt x="3303" y="4879"/>
                  <a:pt x="3303" y="5186"/>
                </a:cubicBezTo>
                <a:cubicBezTo>
                  <a:pt x="3303" y="5494"/>
                  <a:pt x="3552" y="5743"/>
                  <a:pt x="3860" y="5743"/>
                </a:cubicBezTo>
                <a:lnTo>
                  <a:pt x="5020" y="5743"/>
                </a:lnTo>
                <a:lnTo>
                  <a:pt x="5020" y="6232"/>
                </a:lnTo>
                <a:lnTo>
                  <a:pt x="3860" y="6232"/>
                </a:lnTo>
                <a:cubicBezTo>
                  <a:pt x="3552" y="6232"/>
                  <a:pt x="3303" y="6481"/>
                  <a:pt x="3303" y="6789"/>
                </a:cubicBezTo>
                <a:cubicBezTo>
                  <a:pt x="3303" y="7096"/>
                  <a:pt x="3552" y="7346"/>
                  <a:pt x="3860" y="7346"/>
                </a:cubicBezTo>
                <a:lnTo>
                  <a:pt x="5020" y="7346"/>
                </a:lnTo>
                <a:lnTo>
                  <a:pt x="5020" y="8124"/>
                </a:lnTo>
                <a:cubicBezTo>
                  <a:pt x="5020" y="8431"/>
                  <a:pt x="5269" y="8681"/>
                  <a:pt x="5577" y="8681"/>
                </a:cubicBezTo>
                <a:cubicBezTo>
                  <a:pt x="5885" y="8681"/>
                  <a:pt x="6134" y="8431"/>
                  <a:pt x="6134" y="8124"/>
                </a:cubicBezTo>
                <a:lnTo>
                  <a:pt x="6134" y="7346"/>
                </a:lnTo>
                <a:lnTo>
                  <a:pt x="7295" y="7346"/>
                </a:lnTo>
                <a:cubicBezTo>
                  <a:pt x="7602" y="7346"/>
                  <a:pt x="7852" y="7096"/>
                  <a:pt x="7852" y="6789"/>
                </a:cubicBezTo>
                <a:cubicBezTo>
                  <a:pt x="7852" y="6481"/>
                  <a:pt x="7602" y="6232"/>
                  <a:pt x="7295" y="6232"/>
                </a:cubicBezTo>
                <a:lnTo>
                  <a:pt x="6134" y="6232"/>
                </a:lnTo>
                <a:lnTo>
                  <a:pt x="6134" y="5743"/>
                </a:lnTo>
                <a:lnTo>
                  <a:pt x="7295" y="57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íṥḻïḍè"/>
          <p:cNvSpPr/>
          <p:nvPr/>
        </p:nvSpPr>
        <p:spPr bwMode="auto">
          <a:xfrm>
            <a:off x="1006585" y="5484086"/>
            <a:ext cx="309378" cy="344185"/>
          </a:xfrm>
          <a:custGeom>
            <a:avLst/>
            <a:gdLst>
              <a:gd name="connsiteX0" fmla="*/ 229425 w 525763"/>
              <a:gd name="connsiteY0" fmla="*/ 468872 h 584913"/>
              <a:gd name="connsiteX1" fmla="*/ 248795 w 525763"/>
              <a:gd name="connsiteY1" fmla="*/ 493487 h 584913"/>
              <a:gd name="connsiteX2" fmla="*/ 252316 w 525763"/>
              <a:gd name="connsiteY2" fmla="*/ 497003 h 584913"/>
              <a:gd name="connsiteX3" fmla="*/ 156057 w 525763"/>
              <a:gd name="connsiteY3" fmla="*/ 505794 h 584913"/>
              <a:gd name="connsiteX4" fmla="*/ 262882 w 525763"/>
              <a:gd name="connsiteY4" fmla="*/ 514585 h 584913"/>
              <a:gd name="connsiteX5" fmla="*/ 369706 w 525763"/>
              <a:gd name="connsiteY5" fmla="*/ 505794 h 584913"/>
              <a:gd name="connsiteX6" fmla="*/ 273447 w 525763"/>
              <a:gd name="connsiteY6" fmla="*/ 497003 h 584913"/>
              <a:gd name="connsiteX7" fmla="*/ 276968 w 525763"/>
              <a:gd name="connsiteY7" fmla="*/ 493487 h 584913"/>
              <a:gd name="connsiteX8" fmla="*/ 296338 w 525763"/>
              <a:gd name="connsiteY8" fmla="*/ 468872 h 584913"/>
              <a:gd name="connsiteX9" fmla="*/ 422532 w 525763"/>
              <a:gd name="connsiteY9" fmla="*/ 505794 h 584913"/>
              <a:gd name="connsiteX10" fmla="*/ 262882 w 525763"/>
              <a:gd name="connsiteY10" fmla="*/ 542716 h 584913"/>
              <a:gd name="connsiteX11" fmla="*/ 103231 w 525763"/>
              <a:gd name="connsiteY11" fmla="*/ 505794 h 584913"/>
              <a:gd name="connsiteX12" fmla="*/ 229425 w 525763"/>
              <a:gd name="connsiteY12" fmla="*/ 468872 h 584913"/>
              <a:gd name="connsiteX13" fmla="*/ 195988 w 525763"/>
              <a:gd name="connsiteY13" fmla="*/ 430726 h 584913"/>
              <a:gd name="connsiteX14" fmla="*/ 217112 w 525763"/>
              <a:gd name="connsiteY14" fmla="*/ 458867 h 584913"/>
              <a:gd name="connsiteX15" fmla="*/ 35207 w 525763"/>
              <a:gd name="connsiteY15" fmla="*/ 507526 h 584913"/>
              <a:gd name="connsiteX16" fmla="*/ 261121 w 525763"/>
              <a:gd name="connsiteY16" fmla="*/ 558531 h 584913"/>
              <a:gd name="connsiteX17" fmla="*/ 487035 w 525763"/>
              <a:gd name="connsiteY17" fmla="*/ 507526 h 584913"/>
              <a:gd name="connsiteX18" fmla="*/ 304544 w 525763"/>
              <a:gd name="connsiteY18" fmla="*/ 458867 h 584913"/>
              <a:gd name="connsiteX19" fmla="*/ 325668 w 525763"/>
              <a:gd name="connsiteY19" fmla="*/ 430726 h 584913"/>
              <a:gd name="connsiteX20" fmla="*/ 525763 w 525763"/>
              <a:gd name="connsiteY20" fmla="*/ 505768 h 584913"/>
              <a:gd name="connsiteX21" fmla="*/ 262882 w 525763"/>
              <a:gd name="connsiteY21" fmla="*/ 584913 h 584913"/>
              <a:gd name="connsiteX22" fmla="*/ 0 w 525763"/>
              <a:gd name="connsiteY22" fmla="*/ 505768 h 584913"/>
              <a:gd name="connsiteX23" fmla="*/ 195988 w 525763"/>
              <a:gd name="connsiteY23" fmla="*/ 430726 h 584913"/>
              <a:gd name="connsiteX24" fmla="*/ 262892 w 525763"/>
              <a:gd name="connsiteY24" fmla="*/ 67982 h 584913"/>
              <a:gd name="connsiteX25" fmla="*/ 225923 w 525763"/>
              <a:gd name="connsiteY25" fmla="*/ 141824 h 584913"/>
              <a:gd name="connsiteX26" fmla="*/ 145531 w 525763"/>
              <a:gd name="connsiteY26" fmla="*/ 154131 h 584913"/>
              <a:gd name="connsiteX27" fmla="*/ 204798 w 525763"/>
              <a:gd name="connsiteY27" fmla="*/ 211564 h 584913"/>
              <a:gd name="connsiteX28" fmla="*/ 190715 w 525763"/>
              <a:gd name="connsiteY28" fmla="*/ 292439 h 584913"/>
              <a:gd name="connsiteX29" fmla="*/ 262892 w 525763"/>
              <a:gd name="connsiteY29" fmla="*/ 253760 h 584913"/>
              <a:gd name="connsiteX30" fmla="*/ 334483 w 525763"/>
              <a:gd name="connsiteY30" fmla="*/ 292439 h 584913"/>
              <a:gd name="connsiteX31" fmla="*/ 320400 w 525763"/>
              <a:gd name="connsiteY31" fmla="*/ 211564 h 584913"/>
              <a:gd name="connsiteX32" fmla="*/ 380254 w 525763"/>
              <a:gd name="connsiteY32" fmla="*/ 154131 h 584913"/>
              <a:gd name="connsiteX33" fmla="*/ 299275 w 525763"/>
              <a:gd name="connsiteY33" fmla="*/ 141824 h 584913"/>
              <a:gd name="connsiteX34" fmla="*/ 262892 w 525763"/>
              <a:gd name="connsiteY34" fmla="*/ 0 h 584913"/>
              <a:gd name="connsiteX35" fmla="*/ 436001 w 525763"/>
              <a:gd name="connsiteY35" fmla="*/ 173471 h 584913"/>
              <a:gd name="connsiteX36" fmla="*/ 262892 w 525763"/>
              <a:gd name="connsiteY36" fmla="*/ 482906 h 584913"/>
              <a:gd name="connsiteX37" fmla="*/ 89197 w 525763"/>
              <a:gd name="connsiteY37" fmla="*/ 173471 h 584913"/>
              <a:gd name="connsiteX38" fmla="*/ 262892 w 525763"/>
              <a:gd name="connsiteY38" fmla="*/ 0 h 58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5763" h="584913">
                <a:moveTo>
                  <a:pt x="229425" y="468872"/>
                </a:moveTo>
                <a:cubicBezTo>
                  <a:pt x="239990" y="482938"/>
                  <a:pt x="247034" y="491728"/>
                  <a:pt x="248795" y="493487"/>
                </a:cubicBezTo>
                <a:lnTo>
                  <a:pt x="252316" y="497003"/>
                </a:lnTo>
                <a:cubicBezTo>
                  <a:pt x="206534" y="497003"/>
                  <a:pt x="174839" y="502278"/>
                  <a:pt x="156057" y="505794"/>
                </a:cubicBezTo>
                <a:cubicBezTo>
                  <a:pt x="174839" y="511069"/>
                  <a:pt x="211817" y="514585"/>
                  <a:pt x="262882" y="514585"/>
                </a:cubicBezTo>
                <a:cubicBezTo>
                  <a:pt x="313359" y="514585"/>
                  <a:pt x="350337" y="509310"/>
                  <a:pt x="369706" y="505794"/>
                </a:cubicBezTo>
                <a:cubicBezTo>
                  <a:pt x="352098" y="502278"/>
                  <a:pt x="318642" y="497003"/>
                  <a:pt x="273447" y="497003"/>
                </a:cubicBezTo>
                <a:lnTo>
                  <a:pt x="276968" y="493487"/>
                </a:lnTo>
                <a:cubicBezTo>
                  <a:pt x="278729" y="491728"/>
                  <a:pt x="285773" y="482938"/>
                  <a:pt x="296338" y="468872"/>
                </a:cubicBezTo>
                <a:cubicBezTo>
                  <a:pt x="348576" y="470630"/>
                  <a:pt x="422532" y="477663"/>
                  <a:pt x="422532" y="505794"/>
                </a:cubicBezTo>
                <a:cubicBezTo>
                  <a:pt x="422532" y="539200"/>
                  <a:pt x="309838" y="542716"/>
                  <a:pt x="262882" y="542716"/>
                </a:cubicBezTo>
                <a:cubicBezTo>
                  <a:pt x="215339" y="542716"/>
                  <a:pt x="103231" y="539200"/>
                  <a:pt x="103231" y="505794"/>
                </a:cubicBezTo>
                <a:cubicBezTo>
                  <a:pt x="103231" y="477663"/>
                  <a:pt x="176600" y="470630"/>
                  <a:pt x="229425" y="468872"/>
                </a:cubicBezTo>
                <a:close/>
                <a:moveTo>
                  <a:pt x="195988" y="430726"/>
                </a:moveTo>
                <a:cubicBezTo>
                  <a:pt x="204789" y="441279"/>
                  <a:pt x="210070" y="450073"/>
                  <a:pt x="217112" y="458867"/>
                </a:cubicBezTo>
                <a:cubicBezTo>
                  <a:pt x="105035" y="463557"/>
                  <a:pt x="35207" y="489938"/>
                  <a:pt x="35207" y="507526"/>
                </a:cubicBezTo>
                <a:cubicBezTo>
                  <a:pt x="35207" y="528632"/>
                  <a:pt x="122639" y="558531"/>
                  <a:pt x="261121" y="558531"/>
                </a:cubicBezTo>
                <a:cubicBezTo>
                  <a:pt x="399603" y="558531"/>
                  <a:pt x="487035" y="528632"/>
                  <a:pt x="487035" y="507526"/>
                </a:cubicBezTo>
                <a:cubicBezTo>
                  <a:pt x="487035" y="489938"/>
                  <a:pt x="417207" y="463557"/>
                  <a:pt x="304544" y="458867"/>
                </a:cubicBezTo>
                <a:cubicBezTo>
                  <a:pt x="311585" y="450073"/>
                  <a:pt x="318626" y="441279"/>
                  <a:pt x="325668" y="430726"/>
                </a:cubicBezTo>
                <a:cubicBezTo>
                  <a:pt x="432464" y="437761"/>
                  <a:pt x="525763" y="463557"/>
                  <a:pt x="525763" y="505768"/>
                </a:cubicBezTo>
                <a:cubicBezTo>
                  <a:pt x="525763" y="558531"/>
                  <a:pt x="394322" y="584913"/>
                  <a:pt x="262882" y="584913"/>
                </a:cubicBezTo>
                <a:cubicBezTo>
                  <a:pt x="131441" y="584913"/>
                  <a:pt x="0" y="558531"/>
                  <a:pt x="0" y="505768"/>
                </a:cubicBezTo>
                <a:cubicBezTo>
                  <a:pt x="0" y="463557"/>
                  <a:pt x="92713" y="437761"/>
                  <a:pt x="195988" y="430726"/>
                </a:cubicBezTo>
                <a:close/>
                <a:moveTo>
                  <a:pt x="262892" y="67982"/>
                </a:moveTo>
                <a:lnTo>
                  <a:pt x="225923" y="141824"/>
                </a:lnTo>
                <a:lnTo>
                  <a:pt x="145531" y="154131"/>
                </a:lnTo>
                <a:lnTo>
                  <a:pt x="204798" y="211564"/>
                </a:lnTo>
                <a:lnTo>
                  <a:pt x="190715" y="292439"/>
                </a:lnTo>
                <a:lnTo>
                  <a:pt x="262892" y="253760"/>
                </a:lnTo>
                <a:lnTo>
                  <a:pt x="334483" y="292439"/>
                </a:lnTo>
                <a:lnTo>
                  <a:pt x="320400" y="211564"/>
                </a:lnTo>
                <a:lnTo>
                  <a:pt x="380254" y="154131"/>
                </a:lnTo>
                <a:lnTo>
                  <a:pt x="299275" y="141824"/>
                </a:lnTo>
                <a:close/>
                <a:moveTo>
                  <a:pt x="262892" y="0"/>
                </a:moveTo>
                <a:cubicBezTo>
                  <a:pt x="359129" y="0"/>
                  <a:pt x="436001" y="76773"/>
                  <a:pt x="436001" y="173471"/>
                </a:cubicBezTo>
                <a:cubicBezTo>
                  <a:pt x="436001" y="269583"/>
                  <a:pt x="262892" y="482906"/>
                  <a:pt x="262892" y="482906"/>
                </a:cubicBezTo>
                <a:cubicBezTo>
                  <a:pt x="262892" y="482906"/>
                  <a:pt x="89197" y="269583"/>
                  <a:pt x="89197" y="173471"/>
                </a:cubicBezTo>
                <a:cubicBezTo>
                  <a:pt x="89197" y="76773"/>
                  <a:pt x="166656" y="0"/>
                  <a:pt x="2628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îSlîḑê"/>
          <p:cNvSpPr txBox="1"/>
          <p:nvPr/>
        </p:nvSpPr>
        <p:spPr>
          <a:xfrm>
            <a:off x="1662326" y="5597352"/>
            <a:ext cx="4101177" cy="6750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API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POS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、码牌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接口规范地址：</a:t>
            </a:r>
            <a:r>
              <a:rPr lang="da-DK" altLang="zh-CN" sz="1200" dirty="0">
                <a:solidFill>
                  <a:srgbClr val="0962AD"/>
                </a:solidFill>
                <a:latin typeface="+mn-ea"/>
              </a:rPr>
              <a:t>https://kdocs.cn/l/cd3G3uGwb5tP</a:t>
            </a:r>
            <a:endParaRPr lang="da-DK" altLang="zh-CN" sz="1200" dirty="0">
              <a:solidFill>
                <a:srgbClr val="0962AD"/>
              </a:solidFill>
              <a:latin typeface="+mn-ea"/>
            </a:endParaRPr>
          </a:p>
        </p:txBody>
      </p:sp>
      <p:pic>
        <p:nvPicPr>
          <p:cNvPr id="119" name="Picture Placeholder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" r="98"/>
          <a:stretch>
            <a:fillRect/>
          </a:stretch>
        </p:blipFill>
        <p:spPr>
          <a:xfrm>
            <a:off x="7635720" y="3990507"/>
            <a:ext cx="1731530" cy="1937172"/>
          </a:xfrm>
          <a:custGeom>
            <a:avLst/>
            <a:gdLst>
              <a:gd name="connsiteX0" fmla="*/ 865766 w 1731530"/>
              <a:gd name="connsiteY0" fmla="*/ 0 h 1937172"/>
              <a:gd name="connsiteX1" fmla="*/ 962292 w 1731530"/>
              <a:gd name="connsiteY1" fmla="*/ 24559 h 1937172"/>
              <a:gd name="connsiteX2" fmla="*/ 1633520 w 1731530"/>
              <a:gd name="connsiteY2" fmla="*/ 411547 h 1937172"/>
              <a:gd name="connsiteX3" fmla="*/ 1723735 w 1731530"/>
              <a:gd name="connsiteY3" fmla="*/ 532946 h 1937172"/>
              <a:gd name="connsiteX4" fmla="*/ 1731530 w 1731530"/>
              <a:gd name="connsiteY4" fmla="*/ 581220 h 1937172"/>
              <a:gd name="connsiteX5" fmla="*/ 1731530 w 1731530"/>
              <a:gd name="connsiteY5" fmla="*/ 1355209 h 1937172"/>
              <a:gd name="connsiteX6" fmla="*/ 1723735 w 1731530"/>
              <a:gd name="connsiteY6" fmla="*/ 1403901 h 1937172"/>
              <a:gd name="connsiteX7" fmla="*/ 1633520 w 1731530"/>
              <a:gd name="connsiteY7" fmla="*/ 1524881 h 1937172"/>
              <a:gd name="connsiteX8" fmla="*/ 962292 w 1731530"/>
              <a:gd name="connsiteY8" fmla="*/ 1914846 h 1937172"/>
              <a:gd name="connsiteX9" fmla="*/ 769240 w 1731530"/>
              <a:gd name="connsiteY9" fmla="*/ 1914846 h 1937172"/>
              <a:gd name="connsiteX10" fmla="*/ 98011 w 1731530"/>
              <a:gd name="connsiteY10" fmla="*/ 1524881 h 1937172"/>
              <a:gd name="connsiteX11" fmla="*/ 0 w 1731530"/>
              <a:gd name="connsiteY11" fmla="*/ 1355202 h 1937172"/>
              <a:gd name="connsiteX12" fmla="*/ 0 w 1731530"/>
              <a:gd name="connsiteY12" fmla="*/ 581226 h 1937172"/>
              <a:gd name="connsiteX13" fmla="*/ 98011 w 1731530"/>
              <a:gd name="connsiteY13" fmla="*/ 411547 h 1937172"/>
              <a:gd name="connsiteX14" fmla="*/ 769240 w 1731530"/>
              <a:gd name="connsiteY14" fmla="*/ 24559 h 1937172"/>
              <a:gd name="connsiteX15" fmla="*/ 865766 w 1731530"/>
              <a:gd name="connsiteY15" fmla="*/ 0 h 1937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31530" h="1937172">
                <a:moveTo>
                  <a:pt x="865766" y="0"/>
                </a:moveTo>
                <a:cubicBezTo>
                  <a:pt x="900664" y="0"/>
                  <a:pt x="935562" y="8187"/>
                  <a:pt x="962292" y="24559"/>
                </a:cubicBezTo>
                <a:cubicBezTo>
                  <a:pt x="1633520" y="411547"/>
                  <a:pt x="1633520" y="411547"/>
                  <a:pt x="1633520" y="411547"/>
                </a:cubicBezTo>
                <a:cubicBezTo>
                  <a:pt x="1673616" y="436106"/>
                  <a:pt x="1708699" y="484108"/>
                  <a:pt x="1723735" y="532946"/>
                </a:cubicBezTo>
                <a:lnTo>
                  <a:pt x="1731530" y="581220"/>
                </a:lnTo>
                <a:lnTo>
                  <a:pt x="1731530" y="1355209"/>
                </a:lnTo>
                <a:lnTo>
                  <a:pt x="1723735" y="1403901"/>
                </a:lnTo>
                <a:cubicBezTo>
                  <a:pt x="1708699" y="1453437"/>
                  <a:pt x="1673616" y="1502555"/>
                  <a:pt x="1633520" y="1524881"/>
                </a:cubicBezTo>
                <a:cubicBezTo>
                  <a:pt x="962292" y="1914846"/>
                  <a:pt x="962292" y="1914846"/>
                  <a:pt x="962292" y="1914846"/>
                </a:cubicBezTo>
                <a:cubicBezTo>
                  <a:pt x="908831" y="1944614"/>
                  <a:pt x="822700" y="1944614"/>
                  <a:pt x="769240" y="1914846"/>
                </a:cubicBezTo>
                <a:cubicBezTo>
                  <a:pt x="98011" y="1524881"/>
                  <a:pt x="98011" y="1524881"/>
                  <a:pt x="98011" y="1524881"/>
                </a:cubicBezTo>
                <a:cubicBezTo>
                  <a:pt x="44551" y="1495113"/>
                  <a:pt x="0" y="1417715"/>
                  <a:pt x="0" y="1355202"/>
                </a:cubicBezTo>
                <a:cubicBezTo>
                  <a:pt x="0" y="581226"/>
                  <a:pt x="0" y="581226"/>
                  <a:pt x="0" y="581226"/>
                </a:cubicBezTo>
                <a:cubicBezTo>
                  <a:pt x="0" y="518713"/>
                  <a:pt x="44551" y="444292"/>
                  <a:pt x="98011" y="411547"/>
                </a:cubicBezTo>
                <a:cubicBezTo>
                  <a:pt x="769240" y="24559"/>
                  <a:pt x="769240" y="24559"/>
                  <a:pt x="769240" y="24559"/>
                </a:cubicBezTo>
                <a:cubicBezTo>
                  <a:pt x="795970" y="8187"/>
                  <a:pt x="830868" y="0"/>
                  <a:pt x="865766" y="0"/>
                </a:cubicBezTo>
                <a:close/>
              </a:path>
            </a:pathLst>
          </a:custGeom>
        </p:spPr>
      </p:pic>
      <p:sp>
        <p:nvSpPr>
          <p:cNvPr id="120" name="Freeform 6"/>
          <p:cNvSpPr/>
          <p:nvPr/>
        </p:nvSpPr>
        <p:spPr bwMode="auto">
          <a:xfrm>
            <a:off x="8568311" y="2384440"/>
            <a:ext cx="1733017" cy="1948344"/>
          </a:xfrm>
          <a:custGeom>
            <a:avLst/>
            <a:gdLst>
              <a:gd name="T0" fmla="*/ 583 w 583"/>
              <a:gd name="T1" fmla="*/ 458 h 655"/>
              <a:gd name="T2" fmla="*/ 550 w 583"/>
              <a:gd name="T3" fmla="*/ 515 h 655"/>
              <a:gd name="T4" fmla="*/ 324 w 583"/>
              <a:gd name="T5" fmla="*/ 645 h 655"/>
              <a:gd name="T6" fmla="*/ 259 w 583"/>
              <a:gd name="T7" fmla="*/ 645 h 655"/>
              <a:gd name="T8" fmla="*/ 33 w 583"/>
              <a:gd name="T9" fmla="*/ 515 h 655"/>
              <a:gd name="T10" fmla="*/ 0 w 583"/>
              <a:gd name="T11" fmla="*/ 458 h 655"/>
              <a:gd name="T12" fmla="*/ 0 w 583"/>
              <a:gd name="T13" fmla="*/ 197 h 655"/>
              <a:gd name="T14" fmla="*/ 33 w 583"/>
              <a:gd name="T15" fmla="*/ 141 h 655"/>
              <a:gd name="T16" fmla="*/ 259 w 583"/>
              <a:gd name="T17" fmla="*/ 10 h 655"/>
              <a:gd name="T18" fmla="*/ 324 w 583"/>
              <a:gd name="T19" fmla="*/ 10 h 655"/>
              <a:gd name="T20" fmla="*/ 550 w 583"/>
              <a:gd name="T21" fmla="*/ 141 h 655"/>
              <a:gd name="T22" fmla="*/ 583 w 583"/>
              <a:gd name="T23" fmla="*/ 197 h 655"/>
              <a:gd name="T24" fmla="*/ 583 w 583"/>
              <a:gd name="T25" fmla="*/ 458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3" h="655">
                <a:moveTo>
                  <a:pt x="583" y="458"/>
                </a:moveTo>
                <a:cubicBezTo>
                  <a:pt x="583" y="479"/>
                  <a:pt x="568" y="504"/>
                  <a:pt x="550" y="515"/>
                </a:cubicBezTo>
                <a:cubicBezTo>
                  <a:pt x="324" y="645"/>
                  <a:pt x="324" y="645"/>
                  <a:pt x="324" y="645"/>
                </a:cubicBezTo>
                <a:cubicBezTo>
                  <a:pt x="306" y="655"/>
                  <a:pt x="277" y="655"/>
                  <a:pt x="259" y="645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15" y="504"/>
                  <a:pt x="0" y="479"/>
                  <a:pt x="0" y="458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177"/>
                  <a:pt x="15" y="151"/>
                  <a:pt x="33" y="14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77" y="0"/>
                  <a:pt x="306" y="0"/>
                  <a:pt x="324" y="10"/>
                </a:cubicBezTo>
                <a:cubicBezTo>
                  <a:pt x="550" y="141"/>
                  <a:pt x="550" y="141"/>
                  <a:pt x="550" y="141"/>
                </a:cubicBezTo>
                <a:cubicBezTo>
                  <a:pt x="568" y="151"/>
                  <a:pt x="583" y="177"/>
                  <a:pt x="583" y="197"/>
                </a:cubicBezTo>
                <a:lnTo>
                  <a:pt x="583" y="4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1" name="Freeform 8"/>
          <p:cNvSpPr/>
          <p:nvPr/>
        </p:nvSpPr>
        <p:spPr bwMode="auto">
          <a:xfrm>
            <a:off x="5795782" y="3973411"/>
            <a:ext cx="1734501" cy="1955770"/>
          </a:xfrm>
          <a:custGeom>
            <a:avLst/>
            <a:gdLst>
              <a:gd name="T0" fmla="*/ 584 w 584"/>
              <a:gd name="T1" fmla="*/ 459 h 657"/>
              <a:gd name="T2" fmla="*/ 551 w 584"/>
              <a:gd name="T3" fmla="*/ 516 h 657"/>
              <a:gd name="T4" fmla="*/ 325 w 584"/>
              <a:gd name="T5" fmla="*/ 646 h 657"/>
              <a:gd name="T6" fmla="*/ 259 w 584"/>
              <a:gd name="T7" fmla="*/ 646 h 657"/>
              <a:gd name="T8" fmla="*/ 33 w 584"/>
              <a:gd name="T9" fmla="*/ 516 h 657"/>
              <a:gd name="T10" fmla="*/ 0 w 584"/>
              <a:gd name="T11" fmla="*/ 459 h 657"/>
              <a:gd name="T12" fmla="*/ 0 w 584"/>
              <a:gd name="T13" fmla="*/ 198 h 657"/>
              <a:gd name="T14" fmla="*/ 33 w 584"/>
              <a:gd name="T15" fmla="*/ 141 h 657"/>
              <a:gd name="T16" fmla="*/ 259 w 584"/>
              <a:gd name="T17" fmla="*/ 11 h 657"/>
              <a:gd name="T18" fmla="*/ 325 w 584"/>
              <a:gd name="T19" fmla="*/ 11 h 657"/>
              <a:gd name="T20" fmla="*/ 551 w 584"/>
              <a:gd name="T21" fmla="*/ 141 h 657"/>
              <a:gd name="T22" fmla="*/ 584 w 584"/>
              <a:gd name="T23" fmla="*/ 198 h 657"/>
              <a:gd name="T24" fmla="*/ 584 w 584"/>
              <a:gd name="T25" fmla="*/ 459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4" h="657">
                <a:moveTo>
                  <a:pt x="584" y="459"/>
                </a:moveTo>
                <a:cubicBezTo>
                  <a:pt x="584" y="480"/>
                  <a:pt x="569" y="505"/>
                  <a:pt x="551" y="516"/>
                </a:cubicBezTo>
                <a:cubicBezTo>
                  <a:pt x="325" y="646"/>
                  <a:pt x="325" y="646"/>
                  <a:pt x="325" y="646"/>
                </a:cubicBezTo>
                <a:cubicBezTo>
                  <a:pt x="307" y="657"/>
                  <a:pt x="277" y="657"/>
                  <a:pt x="259" y="646"/>
                </a:cubicBezTo>
                <a:cubicBezTo>
                  <a:pt x="33" y="516"/>
                  <a:pt x="33" y="516"/>
                  <a:pt x="33" y="516"/>
                </a:cubicBezTo>
                <a:cubicBezTo>
                  <a:pt x="15" y="505"/>
                  <a:pt x="0" y="480"/>
                  <a:pt x="0" y="459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177"/>
                  <a:pt x="15" y="152"/>
                  <a:pt x="33" y="141"/>
                </a:cubicBezTo>
                <a:cubicBezTo>
                  <a:pt x="259" y="11"/>
                  <a:pt x="259" y="11"/>
                  <a:pt x="259" y="11"/>
                </a:cubicBezTo>
                <a:cubicBezTo>
                  <a:pt x="277" y="0"/>
                  <a:pt x="307" y="0"/>
                  <a:pt x="325" y="11"/>
                </a:cubicBezTo>
                <a:cubicBezTo>
                  <a:pt x="551" y="141"/>
                  <a:pt x="551" y="141"/>
                  <a:pt x="551" y="141"/>
                </a:cubicBezTo>
                <a:cubicBezTo>
                  <a:pt x="569" y="152"/>
                  <a:pt x="584" y="177"/>
                  <a:pt x="584" y="198"/>
                </a:cubicBezTo>
                <a:lnTo>
                  <a:pt x="584" y="4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2" name="Freeform 9"/>
          <p:cNvSpPr/>
          <p:nvPr/>
        </p:nvSpPr>
        <p:spPr bwMode="auto">
          <a:xfrm>
            <a:off x="9468232" y="3982321"/>
            <a:ext cx="1733017" cy="1952800"/>
          </a:xfrm>
          <a:custGeom>
            <a:avLst/>
            <a:gdLst>
              <a:gd name="T0" fmla="*/ 583 w 583"/>
              <a:gd name="T1" fmla="*/ 458 h 656"/>
              <a:gd name="T2" fmla="*/ 550 w 583"/>
              <a:gd name="T3" fmla="*/ 515 h 656"/>
              <a:gd name="T4" fmla="*/ 324 w 583"/>
              <a:gd name="T5" fmla="*/ 646 h 656"/>
              <a:gd name="T6" fmla="*/ 259 w 583"/>
              <a:gd name="T7" fmla="*/ 646 h 656"/>
              <a:gd name="T8" fmla="*/ 33 w 583"/>
              <a:gd name="T9" fmla="*/ 515 h 656"/>
              <a:gd name="T10" fmla="*/ 0 w 583"/>
              <a:gd name="T11" fmla="*/ 458 h 656"/>
              <a:gd name="T12" fmla="*/ 0 w 583"/>
              <a:gd name="T13" fmla="*/ 198 h 656"/>
              <a:gd name="T14" fmla="*/ 33 w 583"/>
              <a:gd name="T15" fmla="*/ 141 h 656"/>
              <a:gd name="T16" fmla="*/ 259 w 583"/>
              <a:gd name="T17" fmla="*/ 11 h 656"/>
              <a:gd name="T18" fmla="*/ 324 w 583"/>
              <a:gd name="T19" fmla="*/ 11 h 656"/>
              <a:gd name="T20" fmla="*/ 550 w 583"/>
              <a:gd name="T21" fmla="*/ 141 h 656"/>
              <a:gd name="T22" fmla="*/ 583 w 583"/>
              <a:gd name="T23" fmla="*/ 198 h 656"/>
              <a:gd name="T24" fmla="*/ 583 w 583"/>
              <a:gd name="T25" fmla="*/ 458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3" h="656">
                <a:moveTo>
                  <a:pt x="583" y="458"/>
                </a:moveTo>
                <a:cubicBezTo>
                  <a:pt x="583" y="479"/>
                  <a:pt x="568" y="505"/>
                  <a:pt x="550" y="515"/>
                </a:cubicBezTo>
                <a:cubicBezTo>
                  <a:pt x="324" y="646"/>
                  <a:pt x="324" y="646"/>
                  <a:pt x="324" y="646"/>
                </a:cubicBezTo>
                <a:cubicBezTo>
                  <a:pt x="306" y="656"/>
                  <a:pt x="277" y="656"/>
                  <a:pt x="259" y="646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15" y="505"/>
                  <a:pt x="0" y="479"/>
                  <a:pt x="0" y="458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177"/>
                  <a:pt x="15" y="152"/>
                  <a:pt x="33" y="141"/>
                </a:cubicBezTo>
                <a:cubicBezTo>
                  <a:pt x="259" y="11"/>
                  <a:pt x="259" y="11"/>
                  <a:pt x="259" y="11"/>
                </a:cubicBezTo>
                <a:cubicBezTo>
                  <a:pt x="277" y="0"/>
                  <a:pt x="306" y="0"/>
                  <a:pt x="324" y="11"/>
                </a:cubicBezTo>
                <a:cubicBezTo>
                  <a:pt x="550" y="141"/>
                  <a:pt x="550" y="141"/>
                  <a:pt x="550" y="141"/>
                </a:cubicBezTo>
                <a:cubicBezTo>
                  <a:pt x="568" y="152"/>
                  <a:pt x="583" y="177"/>
                  <a:pt x="583" y="198"/>
                </a:cubicBezTo>
                <a:lnTo>
                  <a:pt x="583" y="4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3" name="Freeform 10"/>
          <p:cNvSpPr/>
          <p:nvPr/>
        </p:nvSpPr>
        <p:spPr bwMode="auto">
          <a:xfrm>
            <a:off x="6695703" y="2369590"/>
            <a:ext cx="1744897" cy="1966164"/>
          </a:xfrm>
          <a:custGeom>
            <a:avLst/>
            <a:gdLst>
              <a:gd name="T0" fmla="*/ 587 w 587"/>
              <a:gd name="T1" fmla="*/ 461 h 661"/>
              <a:gd name="T2" fmla="*/ 554 w 587"/>
              <a:gd name="T3" fmla="*/ 519 h 661"/>
              <a:gd name="T4" fmla="*/ 327 w 587"/>
              <a:gd name="T5" fmla="*/ 650 h 661"/>
              <a:gd name="T6" fmla="*/ 261 w 587"/>
              <a:gd name="T7" fmla="*/ 650 h 661"/>
              <a:gd name="T8" fmla="*/ 33 w 587"/>
              <a:gd name="T9" fmla="*/ 519 h 661"/>
              <a:gd name="T10" fmla="*/ 0 w 587"/>
              <a:gd name="T11" fmla="*/ 461 h 661"/>
              <a:gd name="T12" fmla="*/ 0 w 587"/>
              <a:gd name="T13" fmla="*/ 199 h 661"/>
              <a:gd name="T14" fmla="*/ 33 w 587"/>
              <a:gd name="T15" fmla="*/ 142 h 661"/>
              <a:gd name="T16" fmla="*/ 261 w 587"/>
              <a:gd name="T17" fmla="*/ 10 h 661"/>
              <a:gd name="T18" fmla="*/ 327 w 587"/>
              <a:gd name="T19" fmla="*/ 10 h 661"/>
              <a:gd name="T20" fmla="*/ 554 w 587"/>
              <a:gd name="T21" fmla="*/ 142 h 661"/>
              <a:gd name="T22" fmla="*/ 587 w 587"/>
              <a:gd name="T23" fmla="*/ 199 h 661"/>
              <a:gd name="T24" fmla="*/ 587 w 587"/>
              <a:gd name="T25" fmla="*/ 461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7" h="661">
                <a:moveTo>
                  <a:pt x="587" y="461"/>
                </a:moveTo>
                <a:cubicBezTo>
                  <a:pt x="587" y="482"/>
                  <a:pt x="572" y="508"/>
                  <a:pt x="554" y="519"/>
                </a:cubicBezTo>
                <a:cubicBezTo>
                  <a:pt x="327" y="650"/>
                  <a:pt x="327" y="650"/>
                  <a:pt x="327" y="650"/>
                </a:cubicBezTo>
                <a:cubicBezTo>
                  <a:pt x="308" y="661"/>
                  <a:pt x="279" y="661"/>
                  <a:pt x="261" y="650"/>
                </a:cubicBezTo>
                <a:cubicBezTo>
                  <a:pt x="33" y="519"/>
                  <a:pt x="33" y="519"/>
                  <a:pt x="33" y="519"/>
                </a:cubicBezTo>
                <a:cubicBezTo>
                  <a:pt x="15" y="508"/>
                  <a:pt x="0" y="482"/>
                  <a:pt x="0" y="461"/>
                </a:cubicBezTo>
                <a:cubicBezTo>
                  <a:pt x="0" y="199"/>
                  <a:pt x="0" y="199"/>
                  <a:pt x="0" y="199"/>
                </a:cubicBezTo>
                <a:cubicBezTo>
                  <a:pt x="0" y="178"/>
                  <a:pt x="15" y="152"/>
                  <a:pt x="33" y="142"/>
                </a:cubicBezTo>
                <a:cubicBezTo>
                  <a:pt x="261" y="10"/>
                  <a:pt x="261" y="10"/>
                  <a:pt x="261" y="10"/>
                </a:cubicBezTo>
                <a:cubicBezTo>
                  <a:pt x="279" y="0"/>
                  <a:pt x="308" y="0"/>
                  <a:pt x="327" y="10"/>
                </a:cubicBezTo>
                <a:cubicBezTo>
                  <a:pt x="554" y="142"/>
                  <a:pt x="554" y="142"/>
                  <a:pt x="554" y="142"/>
                </a:cubicBezTo>
                <a:cubicBezTo>
                  <a:pt x="572" y="152"/>
                  <a:pt x="587" y="178"/>
                  <a:pt x="587" y="199"/>
                </a:cubicBezTo>
                <a:lnTo>
                  <a:pt x="587" y="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4" name="Freeform 12"/>
          <p:cNvSpPr>
            <a:spLocks noEditPoints="1"/>
          </p:cNvSpPr>
          <p:nvPr/>
        </p:nvSpPr>
        <p:spPr bwMode="auto">
          <a:xfrm>
            <a:off x="7292680" y="3037848"/>
            <a:ext cx="559852" cy="553912"/>
          </a:xfrm>
          <a:custGeom>
            <a:avLst/>
            <a:gdLst>
              <a:gd name="T0" fmla="*/ 47 w 188"/>
              <a:gd name="T1" fmla="*/ 89 h 186"/>
              <a:gd name="T2" fmla="*/ 38 w 188"/>
              <a:gd name="T3" fmla="*/ 98 h 186"/>
              <a:gd name="T4" fmla="*/ 29 w 188"/>
              <a:gd name="T5" fmla="*/ 145 h 186"/>
              <a:gd name="T6" fmla="*/ 32 w 188"/>
              <a:gd name="T7" fmla="*/ 146 h 186"/>
              <a:gd name="T8" fmla="*/ 33 w 188"/>
              <a:gd name="T9" fmla="*/ 146 h 186"/>
              <a:gd name="T10" fmla="*/ 34 w 188"/>
              <a:gd name="T11" fmla="*/ 142 h 186"/>
              <a:gd name="T12" fmla="*/ 42 w 188"/>
              <a:gd name="T13" fmla="*/ 102 h 186"/>
              <a:gd name="T14" fmla="*/ 51 w 188"/>
              <a:gd name="T15" fmla="*/ 93 h 186"/>
              <a:gd name="T16" fmla="*/ 51 w 188"/>
              <a:gd name="T17" fmla="*/ 89 h 186"/>
              <a:gd name="T18" fmla="*/ 47 w 188"/>
              <a:gd name="T19" fmla="*/ 89 h 186"/>
              <a:gd name="T20" fmla="*/ 39 w 188"/>
              <a:gd name="T21" fmla="*/ 148 h 186"/>
              <a:gd name="T22" fmla="*/ 35 w 188"/>
              <a:gd name="T23" fmla="*/ 148 h 186"/>
              <a:gd name="T24" fmla="*/ 35 w 188"/>
              <a:gd name="T25" fmla="*/ 152 h 186"/>
              <a:gd name="T26" fmla="*/ 36 w 188"/>
              <a:gd name="T27" fmla="*/ 154 h 186"/>
              <a:gd name="T28" fmla="*/ 38 w 188"/>
              <a:gd name="T29" fmla="*/ 155 h 186"/>
              <a:gd name="T30" fmla="*/ 40 w 188"/>
              <a:gd name="T31" fmla="*/ 154 h 186"/>
              <a:gd name="T32" fmla="*/ 40 w 188"/>
              <a:gd name="T33" fmla="*/ 150 h 186"/>
              <a:gd name="T34" fmla="*/ 39 w 188"/>
              <a:gd name="T35" fmla="*/ 148 h 186"/>
              <a:gd name="T36" fmla="*/ 110 w 188"/>
              <a:gd name="T37" fmla="*/ 76 h 186"/>
              <a:gd name="T38" fmla="*/ 100 w 188"/>
              <a:gd name="T39" fmla="*/ 86 h 186"/>
              <a:gd name="T40" fmla="*/ 100 w 188"/>
              <a:gd name="T41" fmla="*/ 90 h 186"/>
              <a:gd name="T42" fmla="*/ 102 w 188"/>
              <a:gd name="T43" fmla="*/ 91 h 186"/>
              <a:gd name="T44" fmla="*/ 104 w 188"/>
              <a:gd name="T45" fmla="*/ 90 h 186"/>
              <a:gd name="T46" fmla="*/ 114 w 188"/>
              <a:gd name="T47" fmla="*/ 80 h 186"/>
              <a:gd name="T48" fmla="*/ 114 w 188"/>
              <a:gd name="T49" fmla="*/ 76 h 186"/>
              <a:gd name="T50" fmla="*/ 110 w 188"/>
              <a:gd name="T51" fmla="*/ 76 h 186"/>
              <a:gd name="T52" fmla="*/ 183 w 188"/>
              <a:gd name="T53" fmla="*/ 1 h 186"/>
              <a:gd name="T54" fmla="*/ 176 w 188"/>
              <a:gd name="T55" fmla="*/ 4 h 186"/>
              <a:gd name="T56" fmla="*/ 159 w 188"/>
              <a:gd name="T57" fmla="*/ 26 h 186"/>
              <a:gd name="T58" fmla="*/ 138 w 188"/>
              <a:gd name="T59" fmla="*/ 45 h 186"/>
              <a:gd name="T60" fmla="*/ 102 w 188"/>
              <a:gd name="T61" fmla="*/ 32 h 186"/>
              <a:gd name="T62" fmla="*/ 62 w 188"/>
              <a:gd name="T63" fmla="*/ 48 h 186"/>
              <a:gd name="T64" fmla="*/ 22 w 188"/>
              <a:gd name="T65" fmla="*/ 88 h 186"/>
              <a:gd name="T66" fmla="*/ 22 w 188"/>
              <a:gd name="T67" fmla="*/ 168 h 186"/>
              <a:gd name="T68" fmla="*/ 24 w 188"/>
              <a:gd name="T69" fmla="*/ 169 h 186"/>
              <a:gd name="T70" fmla="*/ 64 w 188"/>
              <a:gd name="T71" fmla="*/ 186 h 186"/>
              <a:gd name="T72" fmla="*/ 104 w 188"/>
              <a:gd name="T73" fmla="*/ 169 h 186"/>
              <a:gd name="T74" fmla="*/ 143 w 188"/>
              <a:gd name="T75" fmla="*/ 130 h 186"/>
              <a:gd name="T76" fmla="*/ 147 w 188"/>
              <a:gd name="T77" fmla="*/ 54 h 186"/>
              <a:gd name="T78" fmla="*/ 164 w 188"/>
              <a:gd name="T79" fmla="*/ 36 h 186"/>
              <a:gd name="T80" fmla="*/ 187 w 188"/>
              <a:gd name="T81" fmla="*/ 7 h 186"/>
              <a:gd name="T82" fmla="*/ 183 w 188"/>
              <a:gd name="T83" fmla="*/ 1 h 186"/>
              <a:gd name="T84" fmla="*/ 96 w 188"/>
              <a:gd name="T85" fmla="*/ 162 h 186"/>
              <a:gd name="T86" fmla="*/ 64 w 188"/>
              <a:gd name="T87" fmla="*/ 175 h 186"/>
              <a:gd name="T88" fmla="*/ 32 w 188"/>
              <a:gd name="T89" fmla="*/ 162 h 186"/>
              <a:gd name="T90" fmla="*/ 30 w 188"/>
              <a:gd name="T91" fmla="*/ 160 h 186"/>
              <a:gd name="T92" fmla="*/ 30 w 188"/>
              <a:gd name="T93" fmla="*/ 96 h 186"/>
              <a:gd name="T94" fmla="*/ 60 w 188"/>
              <a:gd name="T95" fmla="*/ 66 h 186"/>
              <a:gd name="T96" fmla="*/ 126 w 188"/>
              <a:gd name="T97" fmla="*/ 132 h 186"/>
              <a:gd name="T98" fmla="*/ 96 w 188"/>
              <a:gd name="T99" fmla="*/ 162 h 186"/>
              <a:gd name="T100" fmla="*/ 135 w 188"/>
              <a:gd name="T101" fmla="*/ 122 h 186"/>
              <a:gd name="T102" fmla="*/ 130 w 188"/>
              <a:gd name="T103" fmla="*/ 127 h 186"/>
              <a:gd name="T104" fmla="*/ 64 w 188"/>
              <a:gd name="T105" fmla="*/ 62 h 186"/>
              <a:gd name="T106" fmla="*/ 70 w 188"/>
              <a:gd name="T107" fmla="*/ 56 h 186"/>
              <a:gd name="T108" fmla="*/ 102 w 188"/>
              <a:gd name="T109" fmla="*/ 43 h 186"/>
              <a:gd name="T110" fmla="*/ 133 w 188"/>
              <a:gd name="T111" fmla="*/ 56 h 186"/>
              <a:gd name="T112" fmla="*/ 135 w 188"/>
              <a:gd name="T113" fmla="*/ 58 h 186"/>
              <a:gd name="T114" fmla="*/ 135 w 188"/>
              <a:gd name="T115" fmla="*/ 12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8" h="186">
                <a:moveTo>
                  <a:pt x="47" y="89"/>
                </a:moveTo>
                <a:cubicBezTo>
                  <a:pt x="38" y="98"/>
                  <a:pt x="38" y="98"/>
                  <a:pt x="38" y="98"/>
                </a:cubicBezTo>
                <a:cubicBezTo>
                  <a:pt x="22" y="113"/>
                  <a:pt x="19" y="130"/>
                  <a:pt x="29" y="145"/>
                </a:cubicBezTo>
                <a:cubicBezTo>
                  <a:pt x="30" y="146"/>
                  <a:pt x="31" y="146"/>
                  <a:pt x="32" y="146"/>
                </a:cubicBezTo>
                <a:cubicBezTo>
                  <a:pt x="32" y="146"/>
                  <a:pt x="33" y="146"/>
                  <a:pt x="33" y="146"/>
                </a:cubicBezTo>
                <a:cubicBezTo>
                  <a:pt x="34" y="145"/>
                  <a:pt x="35" y="143"/>
                  <a:pt x="34" y="142"/>
                </a:cubicBezTo>
                <a:cubicBezTo>
                  <a:pt x="25" y="129"/>
                  <a:pt x="28" y="115"/>
                  <a:pt x="42" y="102"/>
                </a:cubicBezTo>
                <a:cubicBezTo>
                  <a:pt x="51" y="93"/>
                  <a:pt x="51" y="93"/>
                  <a:pt x="51" y="93"/>
                </a:cubicBezTo>
                <a:cubicBezTo>
                  <a:pt x="52" y="92"/>
                  <a:pt x="52" y="90"/>
                  <a:pt x="51" y="89"/>
                </a:cubicBezTo>
                <a:cubicBezTo>
                  <a:pt x="50" y="88"/>
                  <a:pt x="48" y="88"/>
                  <a:pt x="47" y="89"/>
                </a:cubicBezTo>
                <a:close/>
                <a:moveTo>
                  <a:pt x="39" y="148"/>
                </a:moveTo>
                <a:cubicBezTo>
                  <a:pt x="38" y="147"/>
                  <a:pt x="36" y="147"/>
                  <a:pt x="35" y="148"/>
                </a:cubicBezTo>
                <a:cubicBezTo>
                  <a:pt x="34" y="150"/>
                  <a:pt x="34" y="151"/>
                  <a:pt x="35" y="152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37" y="154"/>
                  <a:pt x="38" y="155"/>
                  <a:pt x="38" y="155"/>
                </a:cubicBezTo>
                <a:cubicBezTo>
                  <a:pt x="39" y="155"/>
                  <a:pt x="40" y="154"/>
                  <a:pt x="40" y="154"/>
                </a:cubicBezTo>
                <a:cubicBezTo>
                  <a:pt x="41" y="153"/>
                  <a:pt x="41" y="151"/>
                  <a:pt x="40" y="150"/>
                </a:cubicBezTo>
                <a:lnTo>
                  <a:pt x="39" y="148"/>
                </a:lnTo>
                <a:close/>
                <a:moveTo>
                  <a:pt x="110" y="76"/>
                </a:moveTo>
                <a:cubicBezTo>
                  <a:pt x="100" y="86"/>
                  <a:pt x="100" y="86"/>
                  <a:pt x="100" y="86"/>
                </a:cubicBezTo>
                <a:cubicBezTo>
                  <a:pt x="98" y="87"/>
                  <a:pt x="98" y="89"/>
                  <a:pt x="100" y="90"/>
                </a:cubicBezTo>
                <a:cubicBezTo>
                  <a:pt x="100" y="91"/>
                  <a:pt x="101" y="91"/>
                  <a:pt x="102" y="91"/>
                </a:cubicBezTo>
                <a:cubicBezTo>
                  <a:pt x="102" y="91"/>
                  <a:pt x="103" y="91"/>
                  <a:pt x="104" y="9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5" y="79"/>
                  <a:pt x="115" y="77"/>
                  <a:pt x="114" y="76"/>
                </a:cubicBezTo>
                <a:cubicBezTo>
                  <a:pt x="112" y="75"/>
                  <a:pt x="111" y="75"/>
                  <a:pt x="110" y="76"/>
                </a:cubicBezTo>
                <a:close/>
                <a:moveTo>
                  <a:pt x="183" y="1"/>
                </a:moveTo>
                <a:cubicBezTo>
                  <a:pt x="180" y="0"/>
                  <a:pt x="177" y="1"/>
                  <a:pt x="176" y="4"/>
                </a:cubicBezTo>
                <a:cubicBezTo>
                  <a:pt x="176" y="5"/>
                  <a:pt x="172" y="19"/>
                  <a:pt x="159" y="26"/>
                </a:cubicBezTo>
                <a:cubicBezTo>
                  <a:pt x="147" y="32"/>
                  <a:pt x="141" y="39"/>
                  <a:pt x="138" y="45"/>
                </a:cubicBezTo>
                <a:cubicBezTo>
                  <a:pt x="128" y="37"/>
                  <a:pt x="115" y="32"/>
                  <a:pt x="102" y="32"/>
                </a:cubicBezTo>
                <a:cubicBezTo>
                  <a:pt x="87" y="32"/>
                  <a:pt x="72" y="38"/>
                  <a:pt x="62" y="48"/>
                </a:cubicBezTo>
                <a:cubicBezTo>
                  <a:pt x="22" y="88"/>
                  <a:pt x="22" y="88"/>
                  <a:pt x="22" y="88"/>
                </a:cubicBezTo>
                <a:cubicBezTo>
                  <a:pt x="0" y="110"/>
                  <a:pt x="0" y="146"/>
                  <a:pt x="22" y="168"/>
                </a:cubicBezTo>
                <a:cubicBezTo>
                  <a:pt x="24" y="169"/>
                  <a:pt x="24" y="169"/>
                  <a:pt x="24" y="169"/>
                </a:cubicBezTo>
                <a:cubicBezTo>
                  <a:pt x="35" y="180"/>
                  <a:pt x="49" y="186"/>
                  <a:pt x="64" y="186"/>
                </a:cubicBezTo>
                <a:cubicBezTo>
                  <a:pt x="79" y="186"/>
                  <a:pt x="93" y="180"/>
                  <a:pt x="104" y="169"/>
                </a:cubicBezTo>
                <a:cubicBezTo>
                  <a:pt x="143" y="130"/>
                  <a:pt x="143" y="130"/>
                  <a:pt x="143" y="130"/>
                </a:cubicBezTo>
                <a:cubicBezTo>
                  <a:pt x="164" y="109"/>
                  <a:pt x="165" y="76"/>
                  <a:pt x="147" y="54"/>
                </a:cubicBezTo>
                <a:cubicBezTo>
                  <a:pt x="147" y="51"/>
                  <a:pt x="150" y="43"/>
                  <a:pt x="164" y="36"/>
                </a:cubicBezTo>
                <a:cubicBezTo>
                  <a:pt x="181" y="27"/>
                  <a:pt x="187" y="8"/>
                  <a:pt x="187" y="7"/>
                </a:cubicBezTo>
                <a:cubicBezTo>
                  <a:pt x="188" y="5"/>
                  <a:pt x="186" y="1"/>
                  <a:pt x="183" y="1"/>
                </a:cubicBezTo>
                <a:close/>
                <a:moveTo>
                  <a:pt x="96" y="162"/>
                </a:moveTo>
                <a:cubicBezTo>
                  <a:pt x="87" y="170"/>
                  <a:pt x="76" y="175"/>
                  <a:pt x="64" y="175"/>
                </a:cubicBezTo>
                <a:cubicBezTo>
                  <a:pt x="52" y="175"/>
                  <a:pt x="40" y="170"/>
                  <a:pt x="32" y="162"/>
                </a:cubicBezTo>
                <a:cubicBezTo>
                  <a:pt x="30" y="160"/>
                  <a:pt x="30" y="160"/>
                  <a:pt x="30" y="160"/>
                </a:cubicBezTo>
                <a:cubicBezTo>
                  <a:pt x="13" y="142"/>
                  <a:pt x="13" y="113"/>
                  <a:pt x="30" y="96"/>
                </a:cubicBezTo>
                <a:cubicBezTo>
                  <a:pt x="60" y="66"/>
                  <a:pt x="60" y="66"/>
                  <a:pt x="60" y="66"/>
                </a:cubicBezTo>
                <a:cubicBezTo>
                  <a:pt x="67" y="79"/>
                  <a:pt x="86" y="110"/>
                  <a:pt x="126" y="132"/>
                </a:cubicBezTo>
                <a:lnTo>
                  <a:pt x="96" y="162"/>
                </a:lnTo>
                <a:close/>
                <a:moveTo>
                  <a:pt x="135" y="122"/>
                </a:moveTo>
                <a:cubicBezTo>
                  <a:pt x="130" y="127"/>
                  <a:pt x="130" y="127"/>
                  <a:pt x="130" y="127"/>
                </a:cubicBezTo>
                <a:cubicBezTo>
                  <a:pt x="89" y="105"/>
                  <a:pt x="70" y="73"/>
                  <a:pt x="64" y="62"/>
                </a:cubicBezTo>
                <a:cubicBezTo>
                  <a:pt x="70" y="56"/>
                  <a:pt x="70" y="56"/>
                  <a:pt x="70" y="56"/>
                </a:cubicBezTo>
                <a:cubicBezTo>
                  <a:pt x="78" y="48"/>
                  <a:pt x="90" y="43"/>
                  <a:pt x="102" y="43"/>
                </a:cubicBezTo>
                <a:cubicBezTo>
                  <a:pt x="114" y="43"/>
                  <a:pt x="125" y="48"/>
                  <a:pt x="133" y="56"/>
                </a:cubicBezTo>
                <a:cubicBezTo>
                  <a:pt x="135" y="58"/>
                  <a:pt x="135" y="58"/>
                  <a:pt x="135" y="58"/>
                </a:cubicBezTo>
                <a:cubicBezTo>
                  <a:pt x="153" y="76"/>
                  <a:pt x="153" y="104"/>
                  <a:pt x="135" y="1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9147468" y="3131405"/>
            <a:ext cx="571733" cy="493026"/>
          </a:xfrm>
          <a:custGeom>
            <a:avLst/>
            <a:gdLst>
              <a:gd name="T0" fmla="*/ 171 w 192"/>
              <a:gd name="T1" fmla="*/ 21 h 166"/>
              <a:gd name="T2" fmla="*/ 96 w 192"/>
              <a:gd name="T3" fmla="*/ 19 h 166"/>
              <a:gd name="T4" fmla="*/ 21 w 192"/>
              <a:gd name="T5" fmla="*/ 21 h 166"/>
              <a:gd name="T6" fmla="*/ 21 w 192"/>
              <a:gd name="T7" fmla="*/ 97 h 166"/>
              <a:gd name="T8" fmla="*/ 84 w 192"/>
              <a:gd name="T9" fmla="*/ 159 h 166"/>
              <a:gd name="T10" fmla="*/ 108 w 192"/>
              <a:gd name="T11" fmla="*/ 159 h 166"/>
              <a:gd name="T12" fmla="*/ 171 w 192"/>
              <a:gd name="T13" fmla="*/ 97 h 166"/>
              <a:gd name="T14" fmla="*/ 171 w 192"/>
              <a:gd name="T15" fmla="*/ 21 h 166"/>
              <a:gd name="T16" fmla="*/ 163 w 192"/>
              <a:gd name="T17" fmla="*/ 89 h 166"/>
              <a:gd name="T18" fmla="*/ 100 w 192"/>
              <a:gd name="T19" fmla="*/ 151 h 166"/>
              <a:gd name="T20" fmla="*/ 92 w 192"/>
              <a:gd name="T21" fmla="*/ 151 h 166"/>
              <a:gd name="T22" fmla="*/ 29 w 192"/>
              <a:gd name="T23" fmla="*/ 89 h 166"/>
              <a:gd name="T24" fmla="*/ 29 w 192"/>
              <a:gd name="T25" fmla="*/ 29 h 166"/>
              <a:gd name="T26" fmla="*/ 88 w 192"/>
              <a:gd name="T27" fmla="*/ 28 h 166"/>
              <a:gd name="T28" fmla="*/ 96 w 192"/>
              <a:gd name="T29" fmla="*/ 35 h 166"/>
              <a:gd name="T30" fmla="*/ 104 w 192"/>
              <a:gd name="T31" fmla="*/ 28 h 166"/>
              <a:gd name="T32" fmla="*/ 163 w 192"/>
              <a:gd name="T33" fmla="*/ 29 h 166"/>
              <a:gd name="T34" fmla="*/ 163 w 192"/>
              <a:gd name="T35" fmla="*/ 89 h 166"/>
              <a:gd name="T36" fmla="*/ 58 w 192"/>
              <a:gd name="T37" fmla="*/ 34 h 166"/>
              <a:gd name="T38" fmla="*/ 58 w 192"/>
              <a:gd name="T39" fmla="*/ 34 h 166"/>
              <a:gd name="T40" fmla="*/ 34 w 192"/>
              <a:gd name="T41" fmla="*/ 58 h 166"/>
              <a:gd name="T42" fmla="*/ 37 w 192"/>
              <a:gd name="T43" fmla="*/ 61 h 166"/>
              <a:gd name="T44" fmla="*/ 39 w 192"/>
              <a:gd name="T45" fmla="*/ 58 h 166"/>
              <a:gd name="T46" fmla="*/ 58 w 192"/>
              <a:gd name="T47" fmla="*/ 39 h 166"/>
              <a:gd name="T48" fmla="*/ 61 w 192"/>
              <a:gd name="T49" fmla="*/ 37 h 166"/>
              <a:gd name="T50" fmla="*/ 58 w 192"/>
              <a:gd name="T51" fmla="*/ 3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2" h="166">
                <a:moveTo>
                  <a:pt x="171" y="21"/>
                </a:moveTo>
                <a:cubicBezTo>
                  <a:pt x="150" y="1"/>
                  <a:pt x="117" y="0"/>
                  <a:pt x="96" y="19"/>
                </a:cubicBezTo>
                <a:cubicBezTo>
                  <a:pt x="75" y="0"/>
                  <a:pt x="42" y="1"/>
                  <a:pt x="21" y="21"/>
                </a:cubicBezTo>
                <a:cubicBezTo>
                  <a:pt x="0" y="42"/>
                  <a:pt x="0" y="76"/>
                  <a:pt x="21" y="97"/>
                </a:cubicBezTo>
                <a:cubicBezTo>
                  <a:pt x="27" y="103"/>
                  <a:pt x="84" y="159"/>
                  <a:pt x="84" y="159"/>
                </a:cubicBezTo>
                <a:cubicBezTo>
                  <a:pt x="91" y="166"/>
                  <a:pt x="101" y="166"/>
                  <a:pt x="108" y="159"/>
                </a:cubicBezTo>
                <a:cubicBezTo>
                  <a:pt x="108" y="159"/>
                  <a:pt x="170" y="98"/>
                  <a:pt x="171" y="97"/>
                </a:cubicBezTo>
                <a:cubicBezTo>
                  <a:pt x="192" y="76"/>
                  <a:pt x="192" y="42"/>
                  <a:pt x="171" y="21"/>
                </a:cubicBezTo>
                <a:close/>
                <a:moveTo>
                  <a:pt x="163" y="89"/>
                </a:moveTo>
                <a:cubicBezTo>
                  <a:pt x="100" y="151"/>
                  <a:pt x="100" y="151"/>
                  <a:pt x="100" y="151"/>
                </a:cubicBezTo>
                <a:cubicBezTo>
                  <a:pt x="98" y="153"/>
                  <a:pt x="94" y="153"/>
                  <a:pt x="92" y="151"/>
                </a:cubicBezTo>
                <a:cubicBezTo>
                  <a:pt x="29" y="89"/>
                  <a:pt x="29" y="89"/>
                  <a:pt x="29" y="89"/>
                </a:cubicBezTo>
                <a:cubicBezTo>
                  <a:pt x="13" y="73"/>
                  <a:pt x="13" y="46"/>
                  <a:pt x="29" y="29"/>
                </a:cubicBezTo>
                <a:cubicBezTo>
                  <a:pt x="45" y="13"/>
                  <a:pt x="71" y="12"/>
                  <a:pt x="88" y="28"/>
                </a:cubicBezTo>
                <a:cubicBezTo>
                  <a:pt x="96" y="35"/>
                  <a:pt x="96" y="35"/>
                  <a:pt x="96" y="35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21" y="12"/>
                  <a:pt x="147" y="13"/>
                  <a:pt x="163" y="29"/>
                </a:cubicBezTo>
                <a:cubicBezTo>
                  <a:pt x="180" y="46"/>
                  <a:pt x="180" y="73"/>
                  <a:pt x="163" y="89"/>
                </a:cubicBezTo>
                <a:close/>
                <a:moveTo>
                  <a:pt x="58" y="34"/>
                </a:moveTo>
                <a:cubicBezTo>
                  <a:pt x="58" y="34"/>
                  <a:pt x="58" y="34"/>
                  <a:pt x="58" y="34"/>
                </a:cubicBezTo>
                <a:cubicBezTo>
                  <a:pt x="44" y="34"/>
                  <a:pt x="34" y="45"/>
                  <a:pt x="34" y="58"/>
                </a:cubicBezTo>
                <a:cubicBezTo>
                  <a:pt x="34" y="59"/>
                  <a:pt x="35" y="61"/>
                  <a:pt x="37" y="61"/>
                </a:cubicBezTo>
                <a:cubicBezTo>
                  <a:pt x="38" y="61"/>
                  <a:pt x="39" y="59"/>
                  <a:pt x="39" y="58"/>
                </a:cubicBezTo>
                <a:cubicBezTo>
                  <a:pt x="39" y="48"/>
                  <a:pt x="48" y="39"/>
                  <a:pt x="58" y="39"/>
                </a:cubicBezTo>
                <a:cubicBezTo>
                  <a:pt x="59" y="39"/>
                  <a:pt x="61" y="38"/>
                  <a:pt x="61" y="37"/>
                </a:cubicBezTo>
                <a:cubicBezTo>
                  <a:pt x="61" y="35"/>
                  <a:pt x="59" y="34"/>
                  <a:pt x="58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14"/>
          <p:cNvSpPr>
            <a:spLocks noEditPoints="1"/>
          </p:cNvSpPr>
          <p:nvPr/>
        </p:nvSpPr>
        <p:spPr bwMode="auto">
          <a:xfrm>
            <a:off x="6366029" y="4678794"/>
            <a:ext cx="552427" cy="545002"/>
          </a:xfrm>
          <a:custGeom>
            <a:avLst/>
            <a:gdLst>
              <a:gd name="T0" fmla="*/ 20 w 186"/>
              <a:gd name="T1" fmla="*/ 0 h 183"/>
              <a:gd name="T2" fmla="*/ 0 w 186"/>
              <a:gd name="T3" fmla="*/ 163 h 183"/>
              <a:gd name="T4" fmla="*/ 167 w 186"/>
              <a:gd name="T5" fmla="*/ 183 h 183"/>
              <a:gd name="T6" fmla="*/ 186 w 186"/>
              <a:gd name="T7" fmla="*/ 20 h 183"/>
              <a:gd name="T8" fmla="*/ 175 w 186"/>
              <a:gd name="T9" fmla="*/ 163 h 183"/>
              <a:gd name="T10" fmla="*/ 20 w 186"/>
              <a:gd name="T11" fmla="*/ 172 h 183"/>
              <a:gd name="T12" fmla="*/ 12 w 186"/>
              <a:gd name="T13" fmla="*/ 43 h 183"/>
              <a:gd name="T14" fmla="*/ 175 w 186"/>
              <a:gd name="T15" fmla="*/ 163 h 183"/>
              <a:gd name="T16" fmla="*/ 12 w 186"/>
              <a:gd name="T17" fmla="*/ 37 h 183"/>
              <a:gd name="T18" fmla="*/ 20 w 186"/>
              <a:gd name="T19" fmla="*/ 11 h 183"/>
              <a:gd name="T20" fmla="*/ 175 w 186"/>
              <a:gd name="T21" fmla="*/ 20 h 183"/>
              <a:gd name="T22" fmla="*/ 25 w 186"/>
              <a:gd name="T23" fmla="*/ 23 h 183"/>
              <a:gd name="T24" fmla="*/ 19 w 186"/>
              <a:gd name="T25" fmla="*/ 26 h 183"/>
              <a:gd name="T26" fmla="*/ 25 w 186"/>
              <a:gd name="T27" fmla="*/ 29 h 183"/>
              <a:gd name="T28" fmla="*/ 25 w 186"/>
              <a:gd name="T29" fmla="*/ 23 h 183"/>
              <a:gd name="T30" fmla="*/ 42 w 186"/>
              <a:gd name="T31" fmla="*/ 23 h 183"/>
              <a:gd name="T32" fmla="*/ 42 w 186"/>
              <a:gd name="T33" fmla="*/ 29 h 183"/>
              <a:gd name="T34" fmla="*/ 48 w 186"/>
              <a:gd name="T35" fmla="*/ 26 h 183"/>
              <a:gd name="T36" fmla="*/ 65 w 186"/>
              <a:gd name="T37" fmla="*/ 23 h 183"/>
              <a:gd name="T38" fmla="*/ 59 w 186"/>
              <a:gd name="T39" fmla="*/ 26 h 183"/>
              <a:gd name="T40" fmla="*/ 65 w 186"/>
              <a:gd name="T41" fmla="*/ 29 h 183"/>
              <a:gd name="T42" fmla="*/ 65 w 186"/>
              <a:gd name="T43" fmla="*/ 23 h 183"/>
              <a:gd name="T44" fmla="*/ 63 w 186"/>
              <a:gd name="T45" fmla="*/ 144 h 183"/>
              <a:gd name="T46" fmla="*/ 65 w 186"/>
              <a:gd name="T47" fmla="*/ 140 h 183"/>
              <a:gd name="T48" fmla="*/ 55 w 186"/>
              <a:gd name="T49" fmla="*/ 91 h 183"/>
              <a:gd name="T50" fmla="*/ 50 w 186"/>
              <a:gd name="T51" fmla="*/ 87 h 183"/>
              <a:gd name="T52" fmla="*/ 34 w 186"/>
              <a:gd name="T53" fmla="*/ 111 h 183"/>
              <a:gd name="T54" fmla="*/ 60 w 186"/>
              <a:gd name="T55" fmla="*/ 83 h 183"/>
              <a:gd name="T56" fmla="*/ 65 w 186"/>
              <a:gd name="T57" fmla="*/ 79 h 183"/>
              <a:gd name="T58" fmla="*/ 61 w 186"/>
              <a:gd name="T59" fmla="*/ 75 h 183"/>
              <a:gd name="T60" fmla="*/ 58 w 186"/>
              <a:gd name="T61" fmla="*/ 82 h 183"/>
              <a:gd name="T62" fmla="*/ 123 w 186"/>
              <a:gd name="T63" fmla="*/ 144 h 183"/>
              <a:gd name="T64" fmla="*/ 127 w 186"/>
              <a:gd name="T65" fmla="*/ 143 h 183"/>
              <a:gd name="T66" fmla="*/ 153 w 186"/>
              <a:gd name="T67" fmla="*/ 107 h 183"/>
              <a:gd name="T68" fmla="*/ 123 w 186"/>
              <a:gd name="T69" fmla="*/ 75 h 183"/>
              <a:gd name="T70" fmla="*/ 147 w 186"/>
              <a:gd name="T71" fmla="*/ 109 h 183"/>
              <a:gd name="T72" fmla="*/ 123 w 186"/>
              <a:gd name="T73" fmla="*/ 144 h 183"/>
              <a:gd name="T74" fmla="*/ 84 w 186"/>
              <a:gd name="T75" fmla="*/ 128 h 183"/>
              <a:gd name="T76" fmla="*/ 110 w 186"/>
              <a:gd name="T77" fmla="*/ 92 h 183"/>
              <a:gd name="T78" fmla="*/ 80 w 186"/>
              <a:gd name="T79" fmla="*/ 125 h 183"/>
              <a:gd name="T80" fmla="*/ 82 w 186"/>
              <a:gd name="T81" fmla="*/ 12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6" h="183">
                <a:moveTo>
                  <a:pt x="167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74"/>
                  <a:pt x="9" y="183"/>
                  <a:pt x="20" y="183"/>
                </a:cubicBezTo>
                <a:cubicBezTo>
                  <a:pt x="167" y="183"/>
                  <a:pt x="167" y="183"/>
                  <a:pt x="167" y="183"/>
                </a:cubicBezTo>
                <a:cubicBezTo>
                  <a:pt x="178" y="183"/>
                  <a:pt x="186" y="174"/>
                  <a:pt x="186" y="163"/>
                </a:cubicBezTo>
                <a:cubicBezTo>
                  <a:pt x="186" y="20"/>
                  <a:pt x="186" y="20"/>
                  <a:pt x="186" y="20"/>
                </a:cubicBezTo>
                <a:cubicBezTo>
                  <a:pt x="186" y="9"/>
                  <a:pt x="178" y="0"/>
                  <a:pt x="167" y="0"/>
                </a:cubicBezTo>
                <a:close/>
                <a:moveTo>
                  <a:pt x="175" y="163"/>
                </a:moveTo>
                <a:cubicBezTo>
                  <a:pt x="175" y="168"/>
                  <a:pt x="171" y="172"/>
                  <a:pt x="167" y="172"/>
                </a:cubicBezTo>
                <a:cubicBezTo>
                  <a:pt x="20" y="172"/>
                  <a:pt x="20" y="172"/>
                  <a:pt x="20" y="172"/>
                </a:cubicBezTo>
                <a:cubicBezTo>
                  <a:pt x="16" y="172"/>
                  <a:pt x="12" y="168"/>
                  <a:pt x="12" y="163"/>
                </a:cubicBezTo>
                <a:cubicBezTo>
                  <a:pt x="12" y="43"/>
                  <a:pt x="12" y="43"/>
                  <a:pt x="12" y="43"/>
                </a:cubicBezTo>
                <a:cubicBezTo>
                  <a:pt x="175" y="43"/>
                  <a:pt x="175" y="43"/>
                  <a:pt x="175" y="43"/>
                </a:cubicBezTo>
                <a:lnTo>
                  <a:pt x="175" y="163"/>
                </a:lnTo>
                <a:close/>
                <a:moveTo>
                  <a:pt x="175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0" y="11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71" y="11"/>
                  <a:pt x="175" y="15"/>
                  <a:pt x="175" y="20"/>
                </a:cubicBezTo>
                <a:lnTo>
                  <a:pt x="175" y="37"/>
                </a:lnTo>
                <a:close/>
                <a:moveTo>
                  <a:pt x="25" y="23"/>
                </a:move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19" y="24"/>
                  <a:pt x="19" y="26"/>
                </a:cubicBezTo>
                <a:cubicBezTo>
                  <a:pt x="19" y="27"/>
                  <a:pt x="21" y="29"/>
                  <a:pt x="22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7" y="29"/>
                  <a:pt x="28" y="27"/>
                  <a:pt x="28" y="26"/>
                </a:cubicBezTo>
                <a:cubicBezTo>
                  <a:pt x="28" y="24"/>
                  <a:pt x="27" y="23"/>
                  <a:pt x="25" y="23"/>
                </a:cubicBezTo>
                <a:close/>
                <a:moveTo>
                  <a:pt x="45" y="23"/>
                </a:moveTo>
                <a:cubicBezTo>
                  <a:pt x="42" y="23"/>
                  <a:pt x="42" y="23"/>
                  <a:pt x="42" y="23"/>
                </a:cubicBezTo>
                <a:cubicBezTo>
                  <a:pt x="41" y="23"/>
                  <a:pt x="39" y="24"/>
                  <a:pt x="39" y="26"/>
                </a:cubicBezTo>
                <a:cubicBezTo>
                  <a:pt x="39" y="27"/>
                  <a:pt x="41" y="29"/>
                  <a:pt x="42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7" y="29"/>
                  <a:pt x="48" y="27"/>
                  <a:pt x="48" y="26"/>
                </a:cubicBezTo>
                <a:cubicBezTo>
                  <a:pt x="48" y="24"/>
                  <a:pt x="47" y="23"/>
                  <a:pt x="45" y="23"/>
                </a:cubicBezTo>
                <a:close/>
                <a:moveTo>
                  <a:pt x="65" y="23"/>
                </a:moveTo>
                <a:cubicBezTo>
                  <a:pt x="62" y="23"/>
                  <a:pt x="62" y="23"/>
                  <a:pt x="62" y="23"/>
                </a:cubicBezTo>
                <a:cubicBezTo>
                  <a:pt x="61" y="23"/>
                  <a:pt x="59" y="24"/>
                  <a:pt x="59" y="26"/>
                </a:cubicBezTo>
                <a:cubicBezTo>
                  <a:pt x="59" y="27"/>
                  <a:pt x="61" y="29"/>
                  <a:pt x="62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9"/>
                  <a:pt x="68" y="27"/>
                  <a:pt x="68" y="26"/>
                </a:cubicBezTo>
                <a:cubicBezTo>
                  <a:pt x="68" y="24"/>
                  <a:pt x="67" y="23"/>
                  <a:pt x="65" y="23"/>
                </a:cubicBezTo>
                <a:close/>
                <a:moveTo>
                  <a:pt x="61" y="143"/>
                </a:moveTo>
                <a:cubicBezTo>
                  <a:pt x="61" y="144"/>
                  <a:pt x="62" y="144"/>
                  <a:pt x="63" y="144"/>
                </a:cubicBezTo>
                <a:cubicBezTo>
                  <a:pt x="63" y="144"/>
                  <a:pt x="64" y="144"/>
                  <a:pt x="65" y="144"/>
                </a:cubicBezTo>
                <a:cubicBezTo>
                  <a:pt x="66" y="143"/>
                  <a:pt x="66" y="141"/>
                  <a:pt x="65" y="140"/>
                </a:cubicBezTo>
                <a:cubicBezTo>
                  <a:pt x="40" y="109"/>
                  <a:pt x="40" y="109"/>
                  <a:pt x="40" y="109"/>
                </a:cubicBezTo>
                <a:cubicBezTo>
                  <a:pt x="55" y="91"/>
                  <a:pt x="55" y="91"/>
                  <a:pt x="55" y="91"/>
                </a:cubicBezTo>
                <a:cubicBezTo>
                  <a:pt x="56" y="90"/>
                  <a:pt x="56" y="88"/>
                  <a:pt x="54" y="87"/>
                </a:cubicBezTo>
                <a:cubicBezTo>
                  <a:pt x="53" y="86"/>
                  <a:pt x="51" y="86"/>
                  <a:pt x="50" y="87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3" y="108"/>
                  <a:pt x="33" y="110"/>
                  <a:pt x="34" y="111"/>
                </a:cubicBezTo>
                <a:lnTo>
                  <a:pt x="61" y="143"/>
                </a:lnTo>
                <a:close/>
                <a:moveTo>
                  <a:pt x="60" y="83"/>
                </a:moveTo>
                <a:cubicBezTo>
                  <a:pt x="61" y="83"/>
                  <a:pt x="62" y="82"/>
                  <a:pt x="62" y="82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7"/>
                  <a:pt x="66" y="76"/>
                  <a:pt x="65" y="75"/>
                </a:cubicBezTo>
                <a:cubicBezTo>
                  <a:pt x="63" y="74"/>
                  <a:pt x="62" y="74"/>
                  <a:pt x="61" y="75"/>
                </a:cubicBezTo>
                <a:cubicBezTo>
                  <a:pt x="58" y="78"/>
                  <a:pt x="58" y="78"/>
                  <a:pt x="58" y="78"/>
                </a:cubicBezTo>
                <a:cubicBezTo>
                  <a:pt x="57" y="79"/>
                  <a:pt x="57" y="81"/>
                  <a:pt x="58" y="82"/>
                </a:cubicBezTo>
                <a:cubicBezTo>
                  <a:pt x="59" y="83"/>
                  <a:pt x="60" y="83"/>
                  <a:pt x="60" y="83"/>
                </a:cubicBezTo>
                <a:close/>
                <a:moveTo>
                  <a:pt x="123" y="144"/>
                </a:moveTo>
                <a:cubicBezTo>
                  <a:pt x="124" y="144"/>
                  <a:pt x="124" y="144"/>
                  <a:pt x="125" y="144"/>
                </a:cubicBezTo>
                <a:cubicBezTo>
                  <a:pt x="126" y="144"/>
                  <a:pt x="126" y="144"/>
                  <a:pt x="127" y="143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4" y="110"/>
                  <a:pt x="154" y="108"/>
                  <a:pt x="153" y="107"/>
                </a:cubicBezTo>
                <a:cubicBezTo>
                  <a:pt x="127" y="75"/>
                  <a:pt x="127" y="75"/>
                  <a:pt x="127" y="75"/>
                </a:cubicBezTo>
                <a:cubicBezTo>
                  <a:pt x="126" y="74"/>
                  <a:pt x="124" y="74"/>
                  <a:pt x="123" y="75"/>
                </a:cubicBezTo>
                <a:cubicBezTo>
                  <a:pt x="122" y="76"/>
                  <a:pt x="122" y="77"/>
                  <a:pt x="123" y="79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2" y="141"/>
                  <a:pt x="122" y="143"/>
                  <a:pt x="123" y="144"/>
                </a:cubicBezTo>
                <a:close/>
                <a:moveTo>
                  <a:pt x="82" y="129"/>
                </a:moveTo>
                <a:cubicBezTo>
                  <a:pt x="83" y="129"/>
                  <a:pt x="83" y="129"/>
                  <a:pt x="84" y="128"/>
                </a:cubicBezTo>
                <a:cubicBezTo>
                  <a:pt x="110" y="96"/>
                  <a:pt x="110" y="96"/>
                  <a:pt x="110" y="96"/>
                </a:cubicBezTo>
                <a:cubicBezTo>
                  <a:pt x="111" y="95"/>
                  <a:pt x="111" y="93"/>
                  <a:pt x="110" y="92"/>
                </a:cubicBezTo>
                <a:cubicBezTo>
                  <a:pt x="109" y="91"/>
                  <a:pt x="107" y="91"/>
                  <a:pt x="106" y="92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79" y="126"/>
                  <a:pt x="79" y="128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15"/>
          <p:cNvSpPr>
            <a:spLocks noEditPoints="1"/>
          </p:cNvSpPr>
          <p:nvPr/>
        </p:nvSpPr>
        <p:spPr bwMode="auto">
          <a:xfrm>
            <a:off x="10111245" y="4684734"/>
            <a:ext cx="495996" cy="500452"/>
          </a:xfrm>
          <a:custGeom>
            <a:avLst/>
            <a:gdLst>
              <a:gd name="T0" fmla="*/ 32 w 167"/>
              <a:gd name="T1" fmla="*/ 5 h 168"/>
              <a:gd name="T2" fmla="*/ 22 w 167"/>
              <a:gd name="T3" fmla="*/ 5 h 168"/>
              <a:gd name="T4" fmla="*/ 0 w 167"/>
              <a:gd name="T5" fmla="*/ 63 h 168"/>
              <a:gd name="T6" fmla="*/ 22 w 167"/>
              <a:gd name="T7" fmla="*/ 163 h 168"/>
              <a:gd name="T8" fmla="*/ 32 w 167"/>
              <a:gd name="T9" fmla="*/ 163 h 168"/>
              <a:gd name="T10" fmla="*/ 52 w 167"/>
              <a:gd name="T11" fmla="*/ 63 h 168"/>
              <a:gd name="T12" fmla="*/ 26 w 167"/>
              <a:gd name="T13" fmla="*/ 79 h 168"/>
              <a:gd name="T14" fmla="*/ 26 w 167"/>
              <a:gd name="T15" fmla="*/ 47 h 168"/>
              <a:gd name="T16" fmla="*/ 26 w 167"/>
              <a:gd name="T17" fmla="*/ 79 h 168"/>
              <a:gd name="T18" fmla="*/ 31 w 167"/>
              <a:gd name="T19" fmla="*/ 52 h 168"/>
              <a:gd name="T20" fmla="*/ 30 w 167"/>
              <a:gd name="T21" fmla="*/ 57 h 168"/>
              <a:gd name="T22" fmla="*/ 31 w 167"/>
              <a:gd name="T23" fmla="*/ 57 h 168"/>
              <a:gd name="T24" fmla="*/ 31 w 167"/>
              <a:gd name="T25" fmla="*/ 52 h 168"/>
              <a:gd name="T26" fmla="*/ 15 w 167"/>
              <a:gd name="T27" fmla="*/ 65 h 168"/>
              <a:gd name="T28" fmla="*/ 20 w 167"/>
              <a:gd name="T29" fmla="*/ 65 h 168"/>
              <a:gd name="T30" fmla="*/ 25 w 167"/>
              <a:gd name="T31" fmla="*/ 54 h 168"/>
              <a:gd name="T32" fmla="*/ 88 w 167"/>
              <a:gd name="T33" fmla="*/ 83 h 168"/>
              <a:gd name="T34" fmla="*/ 83 w 167"/>
              <a:gd name="T35" fmla="*/ 0 h 168"/>
              <a:gd name="T36" fmla="*/ 78 w 167"/>
              <a:gd name="T37" fmla="*/ 83 h 168"/>
              <a:gd name="T38" fmla="*/ 78 w 167"/>
              <a:gd name="T39" fmla="*/ 135 h 168"/>
              <a:gd name="T40" fmla="*/ 83 w 167"/>
              <a:gd name="T41" fmla="*/ 168 h 168"/>
              <a:gd name="T42" fmla="*/ 88 w 167"/>
              <a:gd name="T43" fmla="*/ 134 h 168"/>
              <a:gd name="T44" fmla="*/ 88 w 167"/>
              <a:gd name="T45" fmla="*/ 83 h 168"/>
              <a:gd name="T46" fmla="*/ 66 w 167"/>
              <a:gd name="T47" fmla="*/ 109 h 168"/>
              <a:gd name="T48" fmla="*/ 98 w 167"/>
              <a:gd name="T49" fmla="*/ 109 h 168"/>
              <a:gd name="T50" fmla="*/ 87 w 167"/>
              <a:gd name="T51" fmla="*/ 98 h 168"/>
              <a:gd name="T52" fmla="*/ 84 w 167"/>
              <a:gd name="T53" fmla="*/ 100 h 168"/>
              <a:gd name="T54" fmla="*/ 86 w 167"/>
              <a:gd name="T55" fmla="*/ 103 h 168"/>
              <a:gd name="T56" fmla="*/ 89 w 167"/>
              <a:gd name="T57" fmla="*/ 101 h 168"/>
              <a:gd name="T58" fmla="*/ 78 w 167"/>
              <a:gd name="T59" fmla="*/ 99 h 168"/>
              <a:gd name="T60" fmla="*/ 73 w 167"/>
              <a:gd name="T61" fmla="*/ 114 h 168"/>
              <a:gd name="T62" fmla="*/ 80 w 167"/>
              <a:gd name="T63" fmla="*/ 104 h 168"/>
              <a:gd name="T64" fmla="*/ 78 w 167"/>
              <a:gd name="T65" fmla="*/ 99 h 168"/>
              <a:gd name="T66" fmla="*/ 147 w 167"/>
              <a:gd name="T67" fmla="*/ 5 h 168"/>
              <a:gd name="T68" fmla="*/ 137 w 167"/>
              <a:gd name="T69" fmla="*/ 5 h 168"/>
              <a:gd name="T70" fmla="*/ 114 w 167"/>
              <a:gd name="T71" fmla="*/ 45 h 168"/>
              <a:gd name="T72" fmla="*/ 137 w 167"/>
              <a:gd name="T73" fmla="*/ 163 h 168"/>
              <a:gd name="T74" fmla="*/ 147 w 167"/>
              <a:gd name="T75" fmla="*/ 163 h 168"/>
              <a:gd name="T76" fmla="*/ 167 w 167"/>
              <a:gd name="T77" fmla="*/ 45 h 168"/>
              <a:gd name="T78" fmla="*/ 141 w 167"/>
              <a:gd name="T79" fmla="*/ 61 h 168"/>
              <a:gd name="T80" fmla="*/ 141 w 167"/>
              <a:gd name="T81" fmla="*/ 29 h 168"/>
              <a:gd name="T82" fmla="*/ 141 w 167"/>
              <a:gd name="T83" fmla="*/ 61 h 168"/>
              <a:gd name="T84" fmla="*/ 145 w 167"/>
              <a:gd name="T85" fmla="*/ 34 h 168"/>
              <a:gd name="T86" fmla="*/ 144 w 167"/>
              <a:gd name="T87" fmla="*/ 39 h 168"/>
              <a:gd name="T88" fmla="*/ 145 w 167"/>
              <a:gd name="T89" fmla="*/ 39 h 168"/>
              <a:gd name="T90" fmla="*/ 146 w 167"/>
              <a:gd name="T91" fmla="*/ 34 h 168"/>
              <a:gd name="T92" fmla="*/ 129 w 167"/>
              <a:gd name="T93" fmla="*/ 48 h 168"/>
              <a:gd name="T94" fmla="*/ 134 w 167"/>
              <a:gd name="T95" fmla="*/ 48 h 168"/>
              <a:gd name="T96" fmla="*/ 140 w 167"/>
              <a:gd name="T97" fmla="*/ 3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7" h="168">
                <a:moveTo>
                  <a:pt x="32" y="37"/>
                </a:moveTo>
                <a:cubicBezTo>
                  <a:pt x="32" y="5"/>
                  <a:pt x="32" y="5"/>
                  <a:pt x="32" y="5"/>
                </a:cubicBezTo>
                <a:cubicBezTo>
                  <a:pt x="32" y="2"/>
                  <a:pt x="30" y="0"/>
                  <a:pt x="27" y="0"/>
                </a:cubicBezTo>
                <a:cubicBezTo>
                  <a:pt x="24" y="0"/>
                  <a:pt x="22" y="2"/>
                  <a:pt x="22" y="5"/>
                </a:cubicBezTo>
                <a:cubicBezTo>
                  <a:pt x="22" y="37"/>
                  <a:pt x="22" y="37"/>
                  <a:pt x="22" y="37"/>
                </a:cubicBezTo>
                <a:cubicBezTo>
                  <a:pt x="9" y="39"/>
                  <a:pt x="0" y="50"/>
                  <a:pt x="0" y="63"/>
                </a:cubicBezTo>
                <a:cubicBezTo>
                  <a:pt x="0" y="76"/>
                  <a:pt x="9" y="87"/>
                  <a:pt x="22" y="89"/>
                </a:cubicBezTo>
                <a:cubicBezTo>
                  <a:pt x="22" y="163"/>
                  <a:pt x="22" y="163"/>
                  <a:pt x="22" y="163"/>
                </a:cubicBezTo>
                <a:cubicBezTo>
                  <a:pt x="22" y="166"/>
                  <a:pt x="24" y="168"/>
                  <a:pt x="27" y="168"/>
                </a:cubicBezTo>
                <a:cubicBezTo>
                  <a:pt x="30" y="168"/>
                  <a:pt x="32" y="166"/>
                  <a:pt x="32" y="163"/>
                </a:cubicBezTo>
                <a:cubicBezTo>
                  <a:pt x="32" y="88"/>
                  <a:pt x="32" y="88"/>
                  <a:pt x="32" y="88"/>
                </a:cubicBezTo>
                <a:cubicBezTo>
                  <a:pt x="44" y="86"/>
                  <a:pt x="52" y="75"/>
                  <a:pt x="52" y="63"/>
                </a:cubicBezTo>
                <a:cubicBezTo>
                  <a:pt x="52" y="51"/>
                  <a:pt x="44" y="40"/>
                  <a:pt x="32" y="37"/>
                </a:cubicBezTo>
                <a:close/>
                <a:moveTo>
                  <a:pt x="26" y="79"/>
                </a:moveTo>
                <a:cubicBezTo>
                  <a:pt x="17" y="79"/>
                  <a:pt x="10" y="72"/>
                  <a:pt x="10" y="63"/>
                </a:cubicBezTo>
                <a:cubicBezTo>
                  <a:pt x="10" y="54"/>
                  <a:pt x="17" y="47"/>
                  <a:pt x="26" y="47"/>
                </a:cubicBezTo>
                <a:cubicBezTo>
                  <a:pt x="35" y="47"/>
                  <a:pt x="42" y="54"/>
                  <a:pt x="42" y="63"/>
                </a:cubicBezTo>
                <a:cubicBezTo>
                  <a:pt x="42" y="72"/>
                  <a:pt x="35" y="79"/>
                  <a:pt x="26" y="79"/>
                </a:cubicBezTo>
                <a:close/>
                <a:moveTo>
                  <a:pt x="31" y="52"/>
                </a:moveTo>
                <a:cubicBezTo>
                  <a:pt x="31" y="52"/>
                  <a:pt x="31" y="52"/>
                  <a:pt x="31" y="52"/>
                </a:cubicBezTo>
                <a:cubicBezTo>
                  <a:pt x="29" y="51"/>
                  <a:pt x="28" y="52"/>
                  <a:pt x="28" y="54"/>
                </a:cubicBezTo>
                <a:cubicBezTo>
                  <a:pt x="27" y="55"/>
                  <a:pt x="28" y="56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7"/>
                  <a:pt x="31" y="57"/>
                  <a:pt x="31" y="57"/>
                </a:cubicBezTo>
                <a:cubicBezTo>
                  <a:pt x="32" y="57"/>
                  <a:pt x="33" y="56"/>
                  <a:pt x="33" y="55"/>
                </a:cubicBezTo>
                <a:cubicBezTo>
                  <a:pt x="34" y="53"/>
                  <a:pt x="33" y="52"/>
                  <a:pt x="31" y="52"/>
                </a:cubicBezTo>
                <a:close/>
                <a:moveTo>
                  <a:pt x="22" y="53"/>
                </a:moveTo>
                <a:cubicBezTo>
                  <a:pt x="17" y="56"/>
                  <a:pt x="15" y="60"/>
                  <a:pt x="15" y="65"/>
                </a:cubicBezTo>
                <a:cubicBezTo>
                  <a:pt x="15" y="67"/>
                  <a:pt x="16" y="68"/>
                  <a:pt x="17" y="68"/>
                </a:cubicBezTo>
                <a:cubicBezTo>
                  <a:pt x="19" y="68"/>
                  <a:pt x="20" y="67"/>
                  <a:pt x="20" y="65"/>
                </a:cubicBezTo>
                <a:cubicBezTo>
                  <a:pt x="20" y="62"/>
                  <a:pt x="21" y="59"/>
                  <a:pt x="24" y="58"/>
                </a:cubicBezTo>
                <a:cubicBezTo>
                  <a:pt x="25" y="57"/>
                  <a:pt x="26" y="56"/>
                  <a:pt x="25" y="54"/>
                </a:cubicBezTo>
                <a:cubicBezTo>
                  <a:pt x="24" y="53"/>
                  <a:pt x="23" y="53"/>
                  <a:pt x="22" y="53"/>
                </a:cubicBezTo>
                <a:close/>
                <a:moveTo>
                  <a:pt x="88" y="83"/>
                </a:moveTo>
                <a:cubicBezTo>
                  <a:pt x="88" y="5"/>
                  <a:pt x="88" y="5"/>
                  <a:pt x="88" y="5"/>
                </a:cubicBezTo>
                <a:cubicBezTo>
                  <a:pt x="88" y="2"/>
                  <a:pt x="86" y="0"/>
                  <a:pt x="83" y="0"/>
                </a:cubicBezTo>
                <a:cubicBezTo>
                  <a:pt x="80" y="0"/>
                  <a:pt x="78" y="2"/>
                  <a:pt x="78" y="5"/>
                </a:cubicBezTo>
                <a:cubicBezTo>
                  <a:pt x="78" y="83"/>
                  <a:pt x="78" y="83"/>
                  <a:pt x="78" y="83"/>
                </a:cubicBezTo>
                <a:cubicBezTo>
                  <a:pt x="65" y="85"/>
                  <a:pt x="56" y="96"/>
                  <a:pt x="56" y="109"/>
                </a:cubicBezTo>
                <a:cubicBezTo>
                  <a:pt x="56" y="122"/>
                  <a:pt x="65" y="133"/>
                  <a:pt x="78" y="135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6"/>
                  <a:pt x="80" y="168"/>
                  <a:pt x="83" y="168"/>
                </a:cubicBezTo>
                <a:cubicBezTo>
                  <a:pt x="86" y="168"/>
                  <a:pt x="88" y="166"/>
                  <a:pt x="88" y="163"/>
                </a:cubicBezTo>
                <a:cubicBezTo>
                  <a:pt x="88" y="134"/>
                  <a:pt x="88" y="134"/>
                  <a:pt x="88" y="134"/>
                </a:cubicBezTo>
                <a:cubicBezTo>
                  <a:pt x="100" y="131"/>
                  <a:pt x="108" y="121"/>
                  <a:pt x="108" y="109"/>
                </a:cubicBezTo>
                <a:cubicBezTo>
                  <a:pt x="108" y="96"/>
                  <a:pt x="100" y="86"/>
                  <a:pt x="88" y="83"/>
                </a:cubicBezTo>
                <a:close/>
                <a:moveTo>
                  <a:pt x="82" y="125"/>
                </a:moveTo>
                <a:cubicBezTo>
                  <a:pt x="73" y="125"/>
                  <a:pt x="66" y="118"/>
                  <a:pt x="66" y="109"/>
                </a:cubicBezTo>
                <a:cubicBezTo>
                  <a:pt x="66" y="100"/>
                  <a:pt x="73" y="93"/>
                  <a:pt x="82" y="93"/>
                </a:cubicBezTo>
                <a:cubicBezTo>
                  <a:pt x="91" y="93"/>
                  <a:pt x="98" y="100"/>
                  <a:pt x="98" y="109"/>
                </a:cubicBezTo>
                <a:cubicBezTo>
                  <a:pt x="98" y="118"/>
                  <a:pt x="91" y="125"/>
                  <a:pt x="82" y="125"/>
                </a:cubicBezTo>
                <a:close/>
                <a:moveTo>
                  <a:pt x="87" y="98"/>
                </a:moveTo>
                <a:cubicBezTo>
                  <a:pt x="87" y="98"/>
                  <a:pt x="87" y="98"/>
                  <a:pt x="87" y="98"/>
                </a:cubicBezTo>
                <a:cubicBezTo>
                  <a:pt x="85" y="97"/>
                  <a:pt x="84" y="98"/>
                  <a:pt x="84" y="100"/>
                </a:cubicBezTo>
                <a:cubicBezTo>
                  <a:pt x="83" y="101"/>
                  <a:pt x="84" y="102"/>
                  <a:pt x="86" y="103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3"/>
                  <a:pt x="87" y="103"/>
                  <a:pt x="87" y="103"/>
                </a:cubicBezTo>
                <a:cubicBezTo>
                  <a:pt x="88" y="103"/>
                  <a:pt x="89" y="102"/>
                  <a:pt x="89" y="101"/>
                </a:cubicBezTo>
                <a:cubicBezTo>
                  <a:pt x="90" y="99"/>
                  <a:pt x="89" y="98"/>
                  <a:pt x="87" y="98"/>
                </a:cubicBezTo>
                <a:close/>
                <a:moveTo>
                  <a:pt x="78" y="99"/>
                </a:moveTo>
                <a:cubicBezTo>
                  <a:pt x="73" y="102"/>
                  <a:pt x="71" y="106"/>
                  <a:pt x="71" y="111"/>
                </a:cubicBezTo>
                <a:cubicBezTo>
                  <a:pt x="71" y="113"/>
                  <a:pt x="72" y="114"/>
                  <a:pt x="73" y="114"/>
                </a:cubicBezTo>
                <a:cubicBezTo>
                  <a:pt x="75" y="114"/>
                  <a:pt x="76" y="113"/>
                  <a:pt x="76" y="111"/>
                </a:cubicBezTo>
                <a:cubicBezTo>
                  <a:pt x="76" y="108"/>
                  <a:pt x="78" y="105"/>
                  <a:pt x="80" y="104"/>
                </a:cubicBezTo>
                <a:cubicBezTo>
                  <a:pt x="81" y="103"/>
                  <a:pt x="82" y="101"/>
                  <a:pt x="81" y="100"/>
                </a:cubicBezTo>
                <a:cubicBezTo>
                  <a:pt x="81" y="99"/>
                  <a:pt x="79" y="99"/>
                  <a:pt x="78" y="99"/>
                </a:cubicBezTo>
                <a:close/>
                <a:moveTo>
                  <a:pt x="147" y="20"/>
                </a:moveTo>
                <a:cubicBezTo>
                  <a:pt x="147" y="5"/>
                  <a:pt x="147" y="5"/>
                  <a:pt x="147" y="5"/>
                </a:cubicBezTo>
                <a:cubicBezTo>
                  <a:pt x="147" y="2"/>
                  <a:pt x="144" y="0"/>
                  <a:pt x="142" y="0"/>
                </a:cubicBezTo>
                <a:cubicBezTo>
                  <a:pt x="139" y="0"/>
                  <a:pt x="137" y="2"/>
                  <a:pt x="137" y="5"/>
                </a:cubicBezTo>
                <a:cubicBezTo>
                  <a:pt x="137" y="19"/>
                  <a:pt x="137" y="19"/>
                  <a:pt x="137" y="19"/>
                </a:cubicBezTo>
                <a:cubicBezTo>
                  <a:pt x="124" y="21"/>
                  <a:pt x="114" y="32"/>
                  <a:pt x="114" y="45"/>
                </a:cubicBezTo>
                <a:cubicBezTo>
                  <a:pt x="114" y="58"/>
                  <a:pt x="124" y="69"/>
                  <a:pt x="137" y="71"/>
                </a:cubicBezTo>
                <a:cubicBezTo>
                  <a:pt x="137" y="163"/>
                  <a:pt x="137" y="163"/>
                  <a:pt x="137" y="163"/>
                </a:cubicBezTo>
                <a:cubicBezTo>
                  <a:pt x="137" y="166"/>
                  <a:pt x="139" y="168"/>
                  <a:pt x="142" y="168"/>
                </a:cubicBezTo>
                <a:cubicBezTo>
                  <a:pt x="144" y="168"/>
                  <a:pt x="147" y="166"/>
                  <a:pt x="147" y="163"/>
                </a:cubicBezTo>
                <a:cubicBezTo>
                  <a:pt x="147" y="70"/>
                  <a:pt x="147" y="70"/>
                  <a:pt x="147" y="70"/>
                </a:cubicBezTo>
                <a:cubicBezTo>
                  <a:pt x="158" y="68"/>
                  <a:pt x="167" y="57"/>
                  <a:pt x="167" y="45"/>
                </a:cubicBezTo>
                <a:cubicBezTo>
                  <a:pt x="167" y="33"/>
                  <a:pt x="158" y="22"/>
                  <a:pt x="147" y="20"/>
                </a:cubicBezTo>
                <a:close/>
                <a:moveTo>
                  <a:pt x="141" y="61"/>
                </a:moveTo>
                <a:cubicBezTo>
                  <a:pt x="132" y="61"/>
                  <a:pt x="125" y="54"/>
                  <a:pt x="125" y="45"/>
                </a:cubicBezTo>
                <a:cubicBezTo>
                  <a:pt x="125" y="36"/>
                  <a:pt x="132" y="29"/>
                  <a:pt x="141" y="29"/>
                </a:cubicBezTo>
                <a:cubicBezTo>
                  <a:pt x="149" y="29"/>
                  <a:pt x="157" y="36"/>
                  <a:pt x="157" y="45"/>
                </a:cubicBezTo>
                <a:cubicBezTo>
                  <a:pt x="157" y="54"/>
                  <a:pt x="149" y="61"/>
                  <a:pt x="141" y="61"/>
                </a:cubicBezTo>
                <a:close/>
                <a:moveTo>
                  <a:pt x="146" y="34"/>
                </a:moveTo>
                <a:cubicBezTo>
                  <a:pt x="145" y="34"/>
                  <a:pt x="145" y="34"/>
                  <a:pt x="145" y="34"/>
                </a:cubicBezTo>
                <a:cubicBezTo>
                  <a:pt x="144" y="34"/>
                  <a:pt x="142" y="34"/>
                  <a:pt x="142" y="36"/>
                </a:cubicBezTo>
                <a:cubicBezTo>
                  <a:pt x="142" y="37"/>
                  <a:pt x="143" y="39"/>
                  <a:pt x="144" y="39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147" y="39"/>
                  <a:pt x="148" y="38"/>
                  <a:pt x="148" y="37"/>
                </a:cubicBezTo>
                <a:cubicBezTo>
                  <a:pt x="148" y="36"/>
                  <a:pt x="147" y="34"/>
                  <a:pt x="146" y="34"/>
                </a:cubicBezTo>
                <a:close/>
                <a:moveTo>
                  <a:pt x="136" y="36"/>
                </a:moveTo>
                <a:cubicBezTo>
                  <a:pt x="132" y="38"/>
                  <a:pt x="129" y="43"/>
                  <a:pt x="129" y="48"/>
                </a:cubicBezTo>
                <a:cubicBezTo>
                  <a:pt x="129" y="49"/>
                  <a:pt x="131" y="50"/>
                  <a:pt x="132" y="50"/>
                </a:cubicBezTo>
                <a:cubicBezTo>
                  <a:pt x="133" y="50"/>
                  <a:pt x="134" y="49"/>
                  <a:pt x="134" y="48"/>
                </a:cubicBezTo>
                <a:cubicBezTo>
                  <a:pt x="134" y="44"/>
                  <a:pt x="136" y="42"/>
                  <a:pt x="139" y="40"/>
                </a:cubicBezTo>
                <a:cubicBezTo>
                  <a:pt x="140" y="39"/>
                  <a:pt x="141" y="38"/>
                  <a:pt x="140" y="36"/>
                </a:cubicBezTo>
                <a:cubicBezTo>
                  <a:pt x="139" y="35"/>
                  <a:pt x="138" y="35"/>
                  <a:pt x="136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225bf695-daa2-4759-97b7-6398e4bba18c"/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  <p:tag name="COMMONDATA" val="eyJoZGlkIjoiYWQ4NDU3NTBhYzdkNDE2ZDk3MzI0OGQ4YmQ5OGNjOTYifQ=="/>
  <p:tag name="commondata" val="eyJoZGlkIjoiN2YzNjBkOTgyNWQ1YTMxYzM3MzMwNWFiODNmOWIzYWMifQ==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D66B3"/>
      </a:accent1>
      <a:accent2>
        <a:srgbClr val="3380FE"/>
      </a:accent2>
      <a:accent3>
        <a:srgbClr val="0193D9"/>
      </a:accent3>
      <a:accent4>
        <a:srgbClr val="848583"/>
      </a:accent4>
      <a:accent5>
        <a:srgbClr val="767272"/>
      </a:accent5>
      <a:accent6>
        <a:srgbClr val="565757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2678</Words>
  <Application>WPS 演示</Application>
  <PresentationFormat>宽屏</PresentationFormat>
  <Paragraphs>396</Paragraphs>
  <Slides>19</Slides>
  <Notes>17</Notes>
  <HiddenSlides>0</HiddenSlides>
  <MMClips>3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1" baseType="lpstr">
      <vt:lpstr>Arial</vt:lpstr>
      <vt:lpstr>宋体</vt:lpstr>
      <vt:lpstr>Wingdings</vt:lpstr>
      <vt:lpstr>思源黑体 CN Bold</vt:lpstr>
      <vt:lpstr>黑体</vt:lpstr>
      <vt:lpstr>思源黑体 CN Medium</vt:lpstr>
      <vt:lpstr>Impact</vt:lpstr>
      <vt:lpstr>Arial</vt:lpstr>
      <vt:lpstr>微软雅黑</vt:lpstr>
      <vt:lpstr>思源宋体 CN</vt:lpstr>
      <vt:lpstr>字魂59号-创粗黑</vt:lpstr>
      <vt:lpstr>Raleway</vt:lpstr>
      <vt:lpstr>DejaVu Math TeX Gyre</vt:lpstr>
      <vt:lpstr>MS PGothic</vt:lpstr>
      <vt:lpstr>Arial Regular</vt:lpstr>
      <vt:lpstr>Arial Unicode MS</vt:lpstr>
      <vt:lpstr>Calibri</vt:lpstr>
      <vt:lpstr>等线</vt:lpstr>
      <vt:lpstr>Mont Heavy DEMO</vt:lpstr>
      <vt:lpstr>Segoe Print</vt:lpstr>
      <vt:lpstr>微软雅黑 Light</vt:lpstr>
      <vt:lpstr>主题5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iSlide</Company>
  <LinksUpToDate>false</LinksUpToDate>
  <SharedDoc>false</SharedDoc>
  <HyperlinksChanged>false</HyperlinksChanged>
  <AppVersion>14.0000</AppVersion>
  <Manager>iSlide</Manager>
  <HyperlinkBase>https://www.islide.cc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   www.51pptmoban.com</cp:keywords>
  <cp:lastModifiedBy>Emma</cp:lastModifiedBy>
  <cp:revision>1</cp:revision>
  <cp:lastPrinted>2024-07-11T05:45:00Z</cp:lastPrinted>
  <dcterms:created xsi:type="dcterms:W3CDTF">2024-11-11T01:37:05Z</dcterms:created>
  <dcterms:modified xsi:type="dcterms:W3CDTF">2024-11-11T01:37:05Z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ICV">
    <vt:lpwstr>EA3A42B5038D44EFA216F273FC90372A_12</vt:lpwstr>
  </property>
  <property fmtid="{D5CDD505-2E9C-101B-9397-08002B2CF9AE}" pid="4" name="KSOProductBuildVer">
    <vt:lpwstr>2052-12.1.0.18608</vt:lpwstr>
  </property>
</Properties>
</file>