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78" r:id="rId11"/>
    <p:sldId id="279" r:id="rId12"/>
    <p:sldId id="265" r:id="rId13"/>
    <p:sldId id="266" r:id="rId14"/>
    <p:sldId id="268" r:id="rId15"/>
    <p:sldId id="269" r:id="rId16"/>
    <p:sldId id="270" r:id="rId17"/>
    <p:sldId id="267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4B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6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C9F51-AA4B-4578-A2DC-51F000FA3CEC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11713-826C-4FF5-8519-9BAA262CA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251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1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5488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2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823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3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0958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4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5334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7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4173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11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6869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18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7923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>
                <a:solidFill>
                  <a:prstClr val="black"/>
                </a:solidFill>
                <a:latin typeface="DengXian" panose="020F0502020204030204"/>
                <a:ea typeface="DengXian" panose="02010600030101010101" pitchFamily="2" charset="-122"/>
              </a:rPr>
              <a:pPr/>
              <a:t>22</a:t>
            </a:fld>
            <a:endParaRPr lang="zh-CN" altLang="en-US">
              <a:solidFill>
                <a:prstClr val="black"/>
              </a:solidFill>
              <a:latin typeface="DengXian" panose="020F0502020204030204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565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69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31112" y="663191"/>
            <a:ext cx="11726427" cy="6008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框架 2"/>
          <p:cNvSpPr/>
          <p:nvPr userDrawn="1"/>
        </p:nvSpPr>
        <p:spPr>
          <a:xfrm>
            <a:off x="-221062" y="150725"/>
            <a:ext cx="834014" cy="391885"/>
          </a:xfrm>
          <a:prstGeom prst="frame">
            <a:avLst>
              <a:gd name="adj1" fmla="val 73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146158" y="17082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D8B0861C-126B-BE43-9E0F-FB34A2072951}" type="slidenum">
              <a:rPr kumimoji="1" lang="zh-CN" altLang="en-US">
                <a:solidFill>
                  <a:prstClr val="white"/>
                </a:solidFill>
              </a:rPr>
              <a:pPr algn="ctr"/>
              <a:t>‹#›</a:t>
            </a:fld>
            <a:endParaRPr kumimoji="1"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4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46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577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78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5656D47-2A9D-234C-AA7C-B1E4C3281F97}"/>
              </a:ext>
            </a:extLst>
          </p:cNvPr>
          <p:cNvSpPr/>
          <p:nvPr userDrawn="1"/>
        </p:nvSpPr>
        <p:spPr>
          <a:xfrm>
            <a:off x="231112" y="663191"/>
            <a:ext cx="11726427" cy="6008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框架 2">
            <a:extLst>
              <a:ext uri="{FF2B5EF4-FFF2-40B4-BE49-F238E27FC236}">
                <a16:creationId xmlns:a16="http://schemas.microsoft.com/office/drawing/2014/main" xmlns="" id="{5BDCEED5-DFEB-E24E-985C-5E4479EEDDC6}"/>
              </a:ext>
            </a:extLst>
          </p:cNvPr>
          <p:cNvSpPr/>
          <p:nvPr userDrawn="1"/>
        </p:nvSpPr>
        <p:spPr>
          <a:xfrm>
            <a:off x="-221062" y="150725"/>
            <a:ext cx="834014" cy="391885"/>
          </a:xfrm>
          <a:prstGeom prst="frame">
            <a:avLst>
              <a:gd name="adj1" fmla="val 73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04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91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115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85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18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ags" Target="../tags/tag3.xml"/><Relationship Id="rId7" Type="http://schemas.openxmlformats.org/officeDocument/2006/relationships/image" Target="../media/image12.png"/><Relationship Id="rId12" Type="http://schemas.openxmlformats.org/officeDocument/2006/relationships/image" Target="../media/image18.svg"/><Relationship Id="rId17" Type="http://schemas.openxmlformats.org/officeDocument/2006/relationships/image" Target="../media/image19.png"/><Relationship Id="rId2" Type="http://schemas.openxmlformats.org/officeDocument/2006/relationships/tags" Target="../tags/tag2.xml"/><Relationship Id="rId16" Type="http://schemas.openxmlformats.org/officeDocument/2006/relationships/image" Target="../media/image18.png"/><Relationship Id="rId20" Type="http://schemas.openxmlformats.org/officeDocument/2006/relationships/image" Target="../media/image26.svg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5" Type="http://schemas.openxmlformats.org/officeDocument/2006/relationships/image" Target="../media/image17.png"/><Relationship Id="rId10" Type="http://schemas.openxmlformats.org/officeDocument/2006/relationships/image" Target="../media/image16.svg"/><Relationship Id="rId19" Type="http://schemas.openxmlformats.org/officeDocument/2006/relationships/image" Target="../media/image21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ags" Target="../tags/tag6.xml"/><Relationship Id="rId7" Type="http://schemas.openxmlformats.org/officeDocument/2006/relationships/image" Target="../media/image12.png"/><Relationship Id="rId12" Type="http://schemas.openxmlformats.org/officeDocument/2006/relationships/image" Target="../media/image18.svg"/><Relationship Id="rId17" Type="http://schemas.openxmlformats.org/officeDocument/2006/relationships/image" Target="../media/image17.png"/><Relationship Id="rId2" Type="http://schemas.openxmlformats.org/officeDocument/2006/relationships/tags" Target="../tags/tag5.xml"/><Relationship Id="rId16" Type="http://schemas.openxmlformats.org/officeDocument/2006/relationships/image" Target="../media/image19.png"/><Relationship Id="rId20" Type="http://schemas.openxmlformats.org/officeDocument/2006/relationships/image" Target="../media/image26.svg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5" Type="http://schemas.openxmlformats.org/officeDocument/2006/relationships/image" Target="../media/image18.png"/><Relationship Id="rId10" Type="http://schemas.openxmlformats.org/officeDocument/2006/relationships/image" Target="../media/image16.svg"/><Relationship Id="rId19" Type="http://schemas.openxmlformats.org/officeDocument/2006/relationships/image" Target="../media/image21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24503" y="5765118"/>
            <a:ext cx="1082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000" dirty="0">
                <a:solidFill>
                  <a:prstClr val="white"/>
                </a:solidFill>
                <a:latin typeface="思源黑体 CN Bold"/>
                <a:ea typeface="思源黑体 CN Bold"/>
              </a:rPr>
              <a:t>2024.10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17" y="-783683"/>
            <a:ext cx="1481747" cy="619091"/>
          </a:xfrm>
          <a:prstGeom prst="rect">
            <a:avLst/>
          </a:prstGeom>
        </p:spPr>
      </p:pic>
      <p:sp>
        <p:nvSpPr>
          <p:cNvPr id="8" name="object 4"/>
          <p:cNvSpPr txBox="1">
            <a:spLocks/>
          </p:cNvSpPr>
          <p:nvPr/>
        </p:nvSpPr>
        <p:spPr>
          <a:xfrm>
            <a:off x="1187907" y="1504188"/>
            <a:ext cx="8541309" cy="219803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lang="zh-CN" altLang="en-US" sz="6000" b="1" spc="-10" dirty="0" smtClean="0">
                <a:solidFill>
                  <a:srgbClr val="FFFFFF"/>
                </a:solidFill>
                <a:latin typeface="Noto Sans CJK HK"/>
                <a:cs typeface="Noto Sans CJK HK"/>
              </a:rPr>
              <a:t>融易充</a:t>
            </a:r>
            <a:endParaRPr lang="zh-CN" altLang="en-US" sz="6000" dirty="0" smtClean="0">
              <a:solidFill>
                <a:prstClr val="black"/>
              </a:solidFill>
              <a:latin typeface="Noto Sans CJK HK"/>
              <a:cs typeface="Noto Sans CJK HK"/>
            </a:endParaRPr>
          </a:p>
          <a:p>
            <a:pPr marL="12700">
              <a:lnSpc>
                <a:spcPct val="150000"/>
              </a:lnSpc>
              <a:spcBef>
                <a:spcPts val="605"/>
              </a:spcBef>
            </a:pPr>
            <a:r>
              <a:rPr lang="en-US" altLang="zh-CN" sz="4800" b="1" spc="-10" dirty="0" smtClean="0">
                <a:solidFill>
                  <a:srgbClr val="FFFFFF"/>
                </a:solidFill>
                <a:latin typeface="Noto Sans CJK HK"/>
                <a:cs typeface="Noto Sans CJK HK"/>
              </a:rPr>
              <a:t>——</a:t>
            </a:r>
            <a:r>
              <a:rPr lang="zh-CN" altLang="en-US" sz="4800" b="1" spc="-10" dirty="0" smtClean="0">
                <a:solidFill>
                  <a:srgbClr val="FFFFFF"/>
                </a:solidFill>
                <a:latin typeface="Noto Sans CJK HK"/>
                <a:cs typeface="Noto Sans CJK HK"/>
              </a:rPr>
              <a:t>充电桩行业解决方案</a:t>
            </a:r>
            <a:endParaRPr lang="zh-CN" altLang="en-US" sz="4800" dirty="0">
              <a:solidFill>
                <a:prstClr val="black"/>
              </a:solidFill>
              <a:latin typeface="Noto Sans CJK HK"/>
              <a:cs typeface="Noto Sans CJK HK"/>
            </a:endParaRPr>
          </a:p>
        </p:txBody>
      </p:sp>
      <p:sp>
        <p:nvSpPr>
          <p:cNvPr id="9" name="object 6"/>
          <p:cNvSpPr/>
          <p:nvPr/>
        </p:nvSpPr>
        <p:spPr>
          <a:xfrm>
            <a:off x="1459991" y="4338827"/>
            <a:ext cx="208915" cy="363220"/>
          </a:xfrm>
          <a:custGeom>
            <a:avLst/>
            <a:gdLst/>
            <a:ahLst/>
            <a:cxnLst/>
            <a:rect l="l" t="t" r="r" b="b"/>
            <a:pathLst>
              <a:path w="208914" h="363220">
                <a:moveTo>
                  <a:pt x="0" y="0"/>
                </a:moveTo>
                <a:lnTo>
                  <a:pt x="0" y="362711"/>
                </a:lnTo>
                <a:lnTo>
                  <a:pt x="208788" y="17576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0" name="object 8"/>
          <p:cNvSpPr/>
          <p:nvPr/>
        </p:nvSpPr>
        <p:spPr>
          <a:xfrm>
            <a:off x="4072128" y="4335779"/>
            <a:ext cx="207645" cy="363220"/>
          </a:xfrm>
          <a:custGeom>
            <a:avLst/>
            <a:gdLst/>
            <a:ahLst/>
            <a:cxnLst/>
            <a:rect l="l" t="t" r="r" b="b"/>
            <a:pathLst>
              <a:path w="207645" h="363220">
                <a:moveTo>
                  <a:pt x="0" y="0"/>
                </a:moveTo>
                <a:lnTo>
                  <a:pt x="0" y="362712"/>
                </a:lnTo>
                <a:lnTo>
                  <a:pt x="207263" y="17576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1" name="object 10"/>
          <p:cNvSpPr/>
          <p:nvPr/>
        </p:nvSpPr>
        <p:spPr>
          <a:xfrm>
            <a:off x="6566916" y="4335779"/>
            <a:ext cx="208915" cy="363220"/>
          </a:xfrm>
          <a:custGeom>
            <a:avLst/>
            <a:gdLst/>
            <a:ahLst/>
            <a:cxnLst/>
            <a:rect l="l" t="t" r="r" b="b"/>
            <a:pathLst>
              <a:path w="208914" h="363220">
                <a:moveTo>
                  <a:pt x="0" y="0"/>
                </a:moveTo>
                <a:lnTo>
                  <a:pt x="0" y="362712"/>
                </a:lnTo>
                <a:lnTo>
                  <a:pt x="208787" y="17576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7196" y="4133088"/>
            <a:ext cx="7929372" cy="69494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92224" y="4315968"/>
            <a:ext cx="1975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</a:rPr>
              <a:t>先付后退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72356" y="4315968"/>
            <a:ext cx="1524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</a:rPr>
              <a:t>先享后付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958647" y="4315968"/>
            <a:ext cx="1975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</a:rPr>
              <a:t>会员充值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4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78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会员充值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2.3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7961" y="1085417"/>
            <a:ext cx="10555209" cy="648502"/>
            <a:chOff x="1442943" y="1421898"/>
            <a:chExt cx="8506600" cy="648502"/>
          </a:xfrm>
        </p:grpSpPr>
        <p:sp>
          <p:nvSpPr>
            <p:cNvPr id="5" name="矩形: 圆角 21"/>
            <p:cNvSpPr/>
            <p:nvPr/>
          </p:nvSpPr>
          <p:spPr>
            <a:xfrm>
              <a:off x="1442943" y="1421898"/>
              <a:ext cx="8506600" cy="648502"/>
            </a:xfrm>
            <a:prstGeom prst="roundRect">
              <a:avLst>
                <a:gd name="adj" fmla="val 7448"/>
              </a:avLst>
            </a:prstGeom>
            <a:solidFill>
              <a:schemeClr val="bg1"/>
            </a:solidFill>
            <a:ln w="6350" cap="flat">
              <a:solidFill>
                <a:srgbClr val="055CF9"/>
              </a:solidFill>
              <a:prstDash val="solid"/>
              <a:miter/>
            </a:ln>
            <a:effectLst>
              <a:outerShdw blurRad="546100" sx="102000" sy="102000" algn="ctr" rotWithShape="0">
                <a:srgbClr val="055CF9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US" b="1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94973" y="1569826"/>
              <a:ext cx="8323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7E6E6">
                      <a:lumMod val="25000"/>
                    </a:srgbClr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会员充值：消费者在平台充值一定金额，享受平台活动优惠，后续的充电服务金额在账户余额中抵扣</a:t>
              </a:r>
              <a:endParaRPr lang="zh-CN" altLang="en-US" b="1" dirty="0">
                <a:solidFill>
                  <a:srgbClr val="E7E6E6">
                    <a:lumMod val="25000"/>
                  </a:srgbClr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75671" y="2434330"/>
            <a:ext cx="9681630" cy="3244338"/>
            <a:chOff x="4408322" y="5149170"/>
            <a:chExt cx="4603200" cy="1556940"/>
          </a:xfrm>
        </p:grpSpPr>
        <p:grpSp>
          <p:nvGrpSpPr>
            <p:cNvPr id="9" name="组合 8"/>
            <p:cNvGrpSpPr/>
            <p:nvPr/>
          </p:nvGrpSpPr>
          <p:grpSpPr>
            <a:xfrm>
              <a:off x="4428440" y="5149170"/>
              <a:ext cx="3382662" cy="671814"/>
              <a:chOff x="4428440" y="5149170"/>
              <a:chExt cx="3382662" cy="671814"/>
            </a:xfrm>
          </p:grpSpPr>
          <p:cxnSp>
            <p:nvCxnSpPr>
              <p:cNvPr id="27" name="直接箭头连接符 26"/>
              <p:cNvCxnSpPr/>
              <p:nvPr/>
            </p:nvCxnSpPr>
            <p:spPr>
              <a:xfrm>
                <a:off x="5059276" y="5416029"/>
                <a:ext cx="1140356" cy="10871"/>
              </a:xfrm>
              <a:prstGeom prst="straightConnector1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8" name="Freeform 383"/>
              <p:cNvSpPr/>
              <p:nvPr/>
            </p:nvSpPr>
            <p:spPr bwMode="auto">
              <a:xfrm>
                <a:off x="4492437" y="5149170"/>
                <a:ext cx="373640" cy="109819"/>
              </a:xfrm>
              <a:custGeom>
                <a:avLst/>
                <a:gdLst>
                  <a:gd name="T0" fmla="*/ 16 w 850"/>
                  <a:gd name="T1" fmla="*/ 247 h 258"/>
                  <a:gd name="T2" fmla="*/ 58 w 850"/>
                  <a:gd name="T3" fmla="*/ 242 h 258"/>
                  <a:gd name="T4" fmla="*/ 425 w 850"/>
                  <a:gd name="T5" fmla="*/ 60 h 258"/>
                  <a:gd name="T6" fmla="*/ 792 w 850"/>
                  <a:gd name="T7" fmla="*/ 242 h 258"/>
                  <a:gd name="T8" fmla="*/ 816 w 850"/>
                  <a:gd name="T9" fmla="*/ 254 h 258"/>
                  <a:gd name="T10" fmla="*/ 834 w 850"/>
                  <a:gd name="T11" fmla="*/ 247 h 258"/>
                  <a:gd name="T12" fmla="*/ 840 w 850"/>
                  <a:gd name="T13" fmla="*/ 206 h 258"/>
                  <a:gd name="T14" fmla="*/ 425 w 850"/>
                  <a:gd name="T15" fmla="*/ 0 h 258"/>
                  <a:gd name="T16" fmla="*/ 10 w 850"/>
                  <a:gd name="T17" fmla="*/ 206 h 258"/>
                  <a:gd name="T18" fmla="*/ 16 w 850"/>
                  <a:gd name="T19" fmla="*/ 24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258">
                    <a:moveTo>
                      <a:pt x="16" y="247"/>
                    </a:moveTo>
                    <a:cubicBezTo>
                      <a:pt x="29" y="258"/>
                      <a:pt x="48" y="255"/>
                      <a:pt x="58" y="242"/>
                    </a:cubicBezTo>
                    <a:cubicBezTo>
                      <a:pt x="146" y="126"/>
                      <a:pt x="280" y="60"/>
                      <a:pt x="425" y="60"/>
                    </a:cubicBezTo>
                    <a:cubicBezTo>
                      <a:pt x="570" y="60"/>
                      <a:pt x="704" y="126"/>
                      <a:pt x="792" y="242"/>
                    </a:cubicBezTo>
                    <a:cubicBezTo>
                      <a:pt x="798" y="250"/>
                      <a:pt x="807" y="254"/>
                      <a:pt x="816" y="254"/>
                    </a:cubicBezTo>
                    <a:cubicBezTo>
                      <a:pt x="823" y="254"/>
                      <a:pt x="829" y="252"/>
                      <a:pt x="834" y="247"/>
                    </a:cubicBezTo>
                    <a:cubicBezTo>
                      <a:pt x="847" y="237"/>
                      <a:pt x="850" y="219"/>
                      <a:pt x="840" y="206"/>
                    </a:cubicBezTo>
                    <a:cubicBezTo>
                      <a:pt x="740" y="75"/>
                      <a:pt x="589" y="0"/>
                      <a:pt x="425" y="0"/>
                    </a:cubicBezTo>
                    <a:cubicBezTo>
                      <a:pt x="261" y="0"/>
                      <a:pt x="110" y="75"/>
                      <a:pt x="10" y="206"/>
                    </a:cubicBezTo>
                    <a:cubicBezTo>
                      <a:pt x="0" y="219"/>
                      <a:pt x="3" y="237"/>
                      <a:pt x="16" y="247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9" name="Oval 384"/>
              <p:cNvSpPr>
                <a:spLocks noChangeArrowheads="1"/>
              </p:cNvSpPr>
              <p:nvPr/>
            </p:nvSpPr>
            <p:spPr bwMode="auto">
              <a:xfrm>
                <a:off x="4818887" y="5282836"/>
                <a:ext cx="82098" cy="79696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0" name="Freeform 385"/>
              <p:cNvSpPr/>
              <p:nvPr/>
            </p:nvSpPr>
            <p:spPr bwMode="auto">
              <a:xfrm>
                <a:off x="4790444" y="5371946"/>
                <a:ext cx="139630" cy="231562"/>
              </a:xfrm>
              <a:custGeom>
                <a:avLst/>
                <a:gdLst>
                  <a:gd name="T0" fmla="*/ 254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3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4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3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4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4" y="10"/>
                    </a:moveTo>
                    <a:cubicBezTo>
                      <a:pt x="254" y="10"/>
                      <a:pt x="231" y="2"/>
                      <a:pt x="231" y="2"/>
                    </a:cubicBezTo>
                    <a:cubicBezTo>
                      <a:pt x="222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5" y="0"/>
                      <a:pt x="87" y="2"/>
                    </a:cubicBezTo>
                    <a:cubicBezTo>
                      <a:pt x="87" y="2"/>
                      <a:pt x="63" y="10"/>
                      <a:pt x="63" y="10"/>
                    </a:cubicBezTo>
                    <a:cubicBezTo>
                      <a:pt x="25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1" y="250"/>
                      <a:pt x="4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4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3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3" y="254"/>
                      <a:pt x="313" y="254"/>
                      <a:pt x="313" y="254"/>
                    </a:cubicBezTo>
                    <a:cubicBezTo>
                      <a:pt x="316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2" y="22"/>
                      <a:pt x="254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1" name="Oval 386"/>
              <p:cNvSpPr>
                <a:spLocks noChangeArrowheads="1"/>
              </p:cNvSpPr>
              <p:nvPr/>
            </p:nvSpPr>
            <p:spPr bwMode="auto">
              <a:xfrm>
                <a:off x="4457529" y="5282836"/>
                <a:ext cx="82098" cy="79696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2" name="Freeform 387"/>
              <p:cNvSpPr/>
              <p:nvPr/>
            </p:nvSpPr>
            <p:spPr bwMode="auto">
              <a:xfrm>
                <a:off x="4428440" y="5371946"/>
                <a:ext cx="139630" cy="231562"/>
              </a:xfrm>
              <a:custGeom>
                <a:avLst/>
                <a:gdLst>
                  <a:gd name="T0" fmla="*/ 255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4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5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4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5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5" y="10"/>
                    </a:moveTo>
                    <a:cubicBezTo>
                      <a:pt x="255" y="10"/>
                      <a:pt x="231" y="2"/>
                      <a:pt x="231" y="2"/>
                    </a:cubicBezTo>
                    <a:cubicBezTo>
                      <a:pt x="223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6" y="0"/>
                      <a:pt x="87" y="2"/>
                    </a:cubicBezTo>
                    <a:cubicBezTo>
                      <a:pt x="87" y="2"/>
                      <a:pt x="64" y="10"/>
                      <a:pt x="64" y="10"/>
                    </a:cubicBezTo>
                    <a:cubicBezTo>
                      <a:pt x="26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2" y="250"/>
                      <a:pt x="5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5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4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4" y="254"/>
                      <a:pt x="314" y="254"/>
                      <a:pt x="314" y="254"/>
                    </a:cubicBezTo>
                    <a:cubicBezTo>
                      <a:pt x="317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3" y="22"/>
                      <a:pt x="255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3" name="Oval 388"/>
              <p:cNvSpPr>
                <a:spLocks noChangeArrowheads="1"/>
              </p:cNvSpPr>
              <p:nvPr/>
            </p:nvSpPr>
            <p:spPr bwMode="auto">
              <a:xfrm>
                <a:off x="4626249" y="5215062"/>
                <a:ext cx="106015" cy="102916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4" name="Freeform 389"/>
              <p:cNvSpPr/>
              <p:nvPr/>
            </p:nvSpPr>
            <p:spPr bwMode="auto">
              <a:xfrm>
                <a:off x="4588756" y="5337431"/>
                <a:ext cx="181002" cy="318162"/>
              </a:xfrm>
              <a:custGeom>
                <a:avLst/>
                <a:gdLst>
                  <a:gd name="T0" fmla="*/ 338 w 412"/>
                  <a:gd name="T1" fmla="*/ 12 h 746"/>
                  <a:gd name="T2" fmla="*/ 338 w 412"/>
                  <a:gd name="T3" fmla="*/ 12 h 746"/>
                  <a:gd name="T4" fmla="*/ 304 w 412"/>
                  <a:gd name="T5" fmla="*/ 2 h 746"/>
                  <a:gd name="T6" fmla="*/ 291 w 412"/>
                  <a:gd name="T7" fmla="*/ 8 h 746"/>
                  <a:gd name="T8" fmla="*/ 218 w 412"/>
                  <a:gd name="T9" fmla="*/ 207 h 746"/>
                  <a:gd name="T10" fmla="*/ 194 w 412"/>
                  <a:gd name="T11" fmla="*/ 207 h 746"/>
                  <a:gd name="T12" fmla="*/ 121 w 412"/>
                  <a:gd name="T13" fmla="*/ 8 h 746"/>
                  <a:gd name="T14" fmla="*/ 111 w 412"/>
                  <a:gd name="T15" fmla="*/ 1 h 746"/>
                  <a:gd name="T16" fmla="*/ 74 w 412"/>
                  <a:gd name="T17" fmla="*/ 12 h 746"/>
                  <a:gd name="T18" fmla="*/ 0 w 412"/>
                  <a:gd name="T19" fmla="*/ 114 h 746"/>
                  <a:gd name="T20" fmla="*/ 0 w 412"/>
                  <a:gd name="T21" fmla="*/ 324 h 746"/>
                  <a:gd name="T22" fmla="*/ 2 w 412"/>
                  <a:gd name="T23" fmla="*/ 330 h 746"/>
                  <a:gd name="T24" fmla="*/ 78 w 412"/>
                  <a:gd name="T25" fmla="*/ 445 h 746"/>
                  <a:gd name="T26" fmla="*/ 78 w 412"/>
                  <a:gd name="T27" fmla="*/ 735 h 746"/>
                  <a:gd name="T28" fmla="*/ 88 w 412"/>
                  <a:gd name="T29" fmla="*/ 746 h 746"/>
                  <a:gd name="T30" fmla="*/ 324 w 412"/>
                  <a:gd name="T31" fmla="*/ 746 h 746"/>
                  <a:gd name="T32" fmla="*/ 334 w 412"/>
                  <a:gd name="T33" fmla="*/ 735 h 746"/>
                  <a:gd name="T34" fmla="*/ 334 w 412"/>
                  <a:gd name="T35" fmla="*/ 445 h 746"/>
                  <a:gd name="T36" fmla="*/ 410 w 412"/>
                  <a:gd name="T37" fmla="*/ 330 h 746"/>
                  <a:gd name="T38" fmla="*/ 412 w 412"/>
                  <a:gd name="T39" fmla="*/ 324 h 746"/>
                  <a:gd name="T40" fmla="*/ 412 w 412"/>
                  <a:gd name="T41" fmla="*/ 113 h 746"/>
                  <a:gd name="T42" fmla="*/ 338 w 412"/>
                  <a:gd name="T43" fmla="*/ 1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2" h="746">
                    <a:moveTo>
                      <a:pt x="338" y="12"/>
                    </a:moveTo>
                    <a:cubicBezTo>
                      <a:pt x="338" y="12"/>
                      <a:pt x="338" y="12"/>
                      <a:pt x="338" y="1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8" y="0"/>
                      <a:pt x="293" y="3"/>
                      <a:pt x="291" y="8"/>
                    </a:cubicBezTo>
                    <a:cubicBezTo>
                      <a:pt x="218" y="207"/>
                      <a:pt x="218" y="207"/>
                      <a:pt x="218" y="207"/>
                    </a:cubicBezTo>
                    <a:cubicBezTo>
                      <a:pt x="214" y="218"/>
                      <a:pt x="198" y="218"/>
                      <a:pt x="194" y="20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4"/>
                      <a:pt x="116" y="1"/>
                      <a:pt x="111" y="1"/>
                    </a:cubicBezTo>
                    <a:cubicBezTo>
                      <a:pt x="110" y="1"/>
                      <a:pt x="74" y="12"/>
                      <a:pt x="74" y="12"/>
                    </a:cubicBezTo>
                    <a:cubicBezTo>
                      <a:pt x="30" y="27"/>
                      <a:pt x="0" y="68"/>
                      <a:pt x="0" y="11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26"/>
                      <a:pt x="1" y="328"/>
                      <a:pt x="2" y="330"/>
                    </a:cubicBezTo>
                    <a:cubicBezTo>
                      <a:pt x="78" y="445"/>
                      <a:pt x="78" y="445"/>
                      <a:pt x="78" y="445"/>
                    </a:cubicBezTo>
                    <a:cubicBezTo>
                      <a:pt x="78" y="735"/>
                      <a:pt x="78" y="735"/>
                      <a:pt x="78" y="735"/>
                    </a:cubicBezTo>
                    <a:cubicBezTo>
                      <a:pt x="78" y="741"/>
                      <a:pt x="83" y="746"/>
                      <a:pt x="88" y="746"/>
                    </a:cubicBezTo>
                    <a:cubicBezTo>
                      <a:pt x="324" y="746"/>
                      <a:pt x="324" y="746"/>
                      <a:pt x="324" y="746"/>
                    </a:cubicBezTo>
                    <a:cubicBezTo>
                      <a:pt x="329" y="746"/>
                      <a:pt x="334" y="741"/>
                      <a:pt x="334" y="735"/>
                    </a:cubicBezTo>
                    <a:cubicBezTo>
                      <a:pt x="334" y="445"/>
                      <a:pt x="334" y="445"/>
                      <a:pt x="334" y="445"/>
                    </a:cubicBezTo>
                    <a:cubicBezTo>
                      <a:pt x="410" y="330"/>
                      <a:pt x="410" y="330"/>
                      <a:pt x="410" y="330"/>
                    </a:cubicBezTo>
                    <a:cubicBezTo>
                      <a:pt x="411" y="328"/>
                      <a:pt x="412" y="326"/>
                      <a:pt x="412" y="324"/>
                    </a:cubicBezTo>
                    <a:cubicBezTo>
                      <a:pt x="412" y="113"/>
                      <a:pt x="412" y="113"/>
                      <a:pt x="412" y="113"/>
                    </a:cubicBezTo>
                    <a:cubicBezTo>
                      <a:pt x="412" y="67"/>
                      <a:pt x="382" y="27"/>
                      <a:pt x="338" y="12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35" name="Freeform 261"/>
              <p:cNvSpPr>
                <a:spLocks noEditPoints="1"/>
              </p:cNvSpPr>
              <p:nvPr/>
            </p:nvSpPr>
            <p:spPr bwMode="auto">
              <a:xfrm>
                <a:off x="6332437" y="5168789"/>
                <a:ext cx="425237" cy="446975"/>
              </a:xfrm>
              <a:custGeom>
                <a:avLst/>
                <a:gdLst>
                  <a:gd name="T0" fmla="*/ 108 w 176"/>
                  <a:gd name="T1" fmla="*/ 64 h 176"/>
                  <a:gd name="T2" fmla="*/ 127 w 176"/>
                  <a:gd name="T3" fmla="*/ 47 h 176"/>
                  <a:gd name="T4" fmla="*/ 124 w 176"/>
                  <a:gd name="T5" fmla="*/ 40 h 176"/>
                  <a:gd name="T6" fmla="*/ 112 w 176"/>
                  <a:gd name="T7" fmla="*/ 50 h 176"/>
                  <a:gd name="T8" fmla="*/ 112 w 176"/>
                  <a:gd name="T9" fmla="*/ 4 h 176"/>
                  <a:gd name="T10" fmla="*/ 104 w 176"/>
                  <a:gd name="T11" fmla="*/ 4 h 176"/>
                  <a:gd name="T12" fmla="*/ 95 w 176"/>
                  <a:gd name="T13" fmla="*/ 41 h 176"/>
                  <a:gd name="T14" fmla="*/ 88 w 176"/>
                  <a:gd name="T15" fmla="*/ 44 h 176"/>
                  <a:gd name="T16" fmla="*/ 105 w 176"/>
                  <a:gd name="T17" fmla="*/ 63 h 176"/>
                  <a:gd name="T18" fmla="*/ 160 w 176"/>
                  <a:gd name="T19" fmla="*/ 149 h 176"/>
                  <a:gd name="T20" fmla="*/ 176 w 176"/>
                  <a:gd name="T21" fmla="*/ 77 h 176"/>
                  <a:gd name="T22" fmla="*/ 172 w 176"/>
                  <a:gd name="T23" fmla="*/ 72 h 176"/>
                  <a:gd name="T24" fmla="*/ 38 w 176"/>
                  <a:gd name="T25" fmla="*/ 51 h 176"/>
                  <a:gd name="T26" fmla="*/ 34 w 176"/>
                  <a:gd name="T27" fmla="*/ 48 h 176"/>
                  <a:gd name="T28" fmla="*/ 0 w 176"/>
                  <a:gd name="T29" fmla="*/ 52 h 176"/>
                  <a:gd name="T30" fmla="*/ 31 w 176"/>
                  <a:gd name="T31" fmla="*/ 56 h 176"/>
                  <a:gd name="T32" fmla="*/ 56 w 176"/>
                  <a:gd name="T33" fmla="*/ 149 h 176"/>
                  <a:gd name="T34" fmla="*/ 56 w 176"/>
                  <a:gd name="T35" fmla="*/ 160 h 176"/>
                  <a:gd name="T36" fmla="*/ 88 w 176"/>
                  <a:gd name="T37" fmla="*/ 160 h 176"/>
                  <a:gd name="T38" fmla="*/ 130 w 176"/>
                  <a:gd name="T39" fmla="*/ 152 h 176"/>
                  <a:gd name="T40" fmla="*/ 144 w 176"/>
                  <a:gd name="T41" fmla="*/ 176 h 176"/>
                  <a:gd name="T42" fmla="*/ 158 w 176"/>
                  <a:gd name="T43" fmla="*/ 152 h 176"/>
                  <a:gd name="T44" fmla="*/ 144 w 176"/>
                  <a:gd name="T45" fmla="*/ 80 h 176"/>
                  <a:gd name="T46" fmla="*/ 163 w 176"/>
                  <a:gd name="T47" fmla="*/ 96 h 176"/>
                  <a:gd name="T48" fmla="*/ 144 w 176"/>
                  <a:gd name="T49" fmla="*/ 80 h 176"/>
                  <a:gd name="T50" fmla="*/ 72 w 176"/>
                  <a:gd name="T51" fmla="*/ 80 h 176"/>
                  <a:gd name="T52" fmla="*/ 50 w 176"/>
                  <a:gd name="T53" fmla="*/ 96 h 176"/>
                  <a:gd name="T54" fmla="*/ 57 w 176"/>
                  <a:gd name="T55" fmla="*/ 120 h 176"/>
                  <a:gd name="T56" fmla="*/ 75 w 176"/>
                  <a:gd name="T57" fmla="*/ 104 h 176"/>
                  <a:gd name="T58" fmla="*/ 57 w 176"/>
                  <a:gd name="T59" fmla="*/ 120 h 176"/>
                  <a:gd name="T60" fmla="*/ 78 w 176"/>
                  <a:gd name="T61" fmla="*/ 128 h 176"/>
                  <a:gd name="T62" fmla="*/ 63 w 176"/>
                  <a:gd name="T63" fmla="*/ 144 h 176"/>
                  <a:gd name="T64" fmla="*/ 72 w 176"/>
                  <a:gd name="T65" fmla="*/ 168 h 176"/>
                  <a:gd name="T66" fmla="*/ 72 w 176"/>
                  <a:gd name="T67" fmla="*/ 152 h 176"/>
                  <a:gd name="T68" fmla="*/ 72 w 176"/>
                  <a:gd name="T69" fmla="*/ 168 h 176"/>
                  <a:gd name="T70" fmla="*/ 88 w 176"/>
                  <a:gd name="T71" fmla="*/ 144 h 176"/>
                  <a:gd name="T72" fmla="*/ 104 w 176"/>
                  <a:gd name="T73" fmla="*/ 128 h 176"/>
                  <a:gd name="T74" fmla="*/ 104 w 176"/>
                  <a:gd name="T75" fmla="*/ 120 h 176"/>
                  <a:gd name="T76" fmla="*/ 83 w 176"/>
                  <a:gd name="T77" fmla="*/ 104 h 176"/>
                  <a:gd name="T78" fmla="*/ 104 w 176"/>
                  <a:gd name="T79" fmla="*/ 120 h 176"/>
                  <a:gd name="T80" fmla="*/ 82 w 176"/>
                  <a:gd name="T81" fmla="*/ 96 h 176"/>
                  <a:gd name="T82" fmla="*/ 104 w 176"/>
                  <a:gd name="T83" fmla="*/ 80 h 176"/>
                  <a:gd name="T84" fmla="*/ 128 w 176"/>
                  <a:gd name="T85" fmla="*/ 144 h 176"/>
                  <a:gd name="T86" fmla="*/ 112 w 176"/>
                  <a:gd name="T87" fmla="*/ 128 h 176"/>
                  <a:gd name="T88" fmla="*/ 128 w 176"/>
                  <a:gd name="T89" fmla="*/ 144 h 176"/>
                  <a:gd name="T90" fmla="*/ 112 w 176"/>
                  <a:gd name="T91" fmla="*/ 120 h 176"/>
                  <a:gd name="T92" fmla="*/ 133 w 176"/>
                  <a:gd name="T93" fmla="*/ 104 h 176"/>
                  <a:gd name="T94" fmla="*/ 134 w 176"/>
                  <a:gd name="T95" fmla="*/ 96 h 176"/>
                  <a:gd name="T96" fmla="*/ 112 w 176"/>
                  <a:gd name="T97" fmla="*/ 80 h 176"/>
                  <a:gd name="T98" fmla="*/ 134 w 176"/>
                  <a:gd name="T99" fmla="*/ 96 h 176"/>
                  <a:gd name="T100" fmla="*/ 136 w 176"/>
                  <a:gd name="T101" fmla="*/ 160 h 176"/>
                  <a:gd name="T102" fmla="*/ 152 w 176"/>
                  <a:gd name="T103" fmla="*/ 160 h 176"/>
                  <a:gd name="T104" fmla="*/ 153 w 176"/>
                  <a:gd name="T105" fmla="*/ 144 h 176"/>
                  <a:gd name="T106" fmla="*/ 138 w 176"/>
                  <a:gd name="T107" fmla="*/ 128 h 176"/>
                  <a:gd name="T108" fmla="*/ 153 w 176"/>
                  <a:gd name="T109" fmla="*/ 144 h 176"/>
                  <a:gd name="T110" fmla="*/ 141 w 176"/>
                  <a:gd name="T111" fmla="*/ 104 h 176"/>
                  <a:gd name="T112" fmla="*/ 158 w 176"/>
                  <a:gd name="T113" fmla="*/ 12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105" y="63"/>
                    </a:moveTo>
                    <a:cubicBezTo>
                      <a:pt x="106" y="64"/>
                      <a:pt x="107" y="64"/>
                      <a:pt x="108" y="64"/>
                    </a:cubicBezTo>
                    <a:cubicBezTo>
                      <a:pt x="109" y="64"/>
                      <a:pt x="110" y="64"/>
                      <a:pt x="111" y="63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128" y="46"/>
                      <a:pt x="128" y="45"/>
                      <a:pt x="128" y="44"/>
                    </a:cubicBezTo>
                    <a:cubicBezTo>
                      <a:pt x="128" y="42"/>
                      <a:pt x="126" y="40"/>
                      <a:pt x="124" y="40"/>
                    </a:cubicBezTo>
                    <a:cubicBezTo>
                      <a:pt x="123" y="40"/>
                      <a:pt x="122" y="40"/>
                      <a:pt x="121" y="41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4" y="40"/>
                      <a:pt x="93" y="40"/>
                      <a:pt x="92" y="40"/>
                    </a:cubicBezTo>
                    <a:cubicBezTo>
                      <a:pt x="90" y="40"/>
                      <a:pt x="88" y="42"/>
                      <a:pt x="88" y="44"/>
                    </a:cubicBezTo>
                    <a:cubicBezTo>
                      <a:pt x="88" y="45"/>
                      <a:pt x="88" y="46"/>
                      <a:pt x="89" y="47"/>
                    </a:cubicBezTo>
                    <a:lnTo>
                      <a:pt x="105" y="63"/>
                    </a:lnTo>
                    <a:close/>
                    <a:moveTo>
                      <a:pt x="160" y="149"/>
                    </a:moveTo>
                    <a:cubicBezTo>
                      <a:pt x="160" y="149"/>
                      <a:pt x="160" y="149"/>
                      <a:pt x="160" y="149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6"/>
                      <a:pt x="176" y="76"/>
                    </a:cubicBezTo>
                    <a:cubicBezTo>
                      <a:pt x="176" y="74"/>
                      <a:pt x="174" y="72"/>
                      <a:pt x="172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6" y="48"/>
                      <a:pt x="3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2" y="48"/>
                      <a:pt x="0" y="50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50"/>
                      <a:pt x="57" y="151"/>
                      <a:pt x="58" y="152"/>
                    </a:cubicBezTo>
                    <a:cubicBezTo>
                      <a:pt x="57" y="154"/>
                      <a:pt x="56" y="157"/>
                      <a:pt x="56" y="160"/>
                    </a:cubicBezTo>
                    <a:cubicBezTo>
                      <a:pt x="56" y="169"/>
                      <a:pt x="63" y="176"/>
                      <a:pt x="72" y="176"/>
                    </a:cubicBezTo>
                    <a:cubicBezTo>
                      <a:pt x="81" y="176"/>
                      <a:pt x="88" y="169"/>
                      <a:pt x="88" y="160"/>
                    </a:cubicBezTo>
                    <a:cubicBezTo>
                      <a:pt x="88" y="157"/>
                      <a:pt x="87" y="154"/>
                      <a:pt x="86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29" y="154"/>
                      <a:pt x="128" y="157"/>
                      <a:pt x="128" y="160"/>
                    </a:cubicBezTo>
                    <a:cubicBezTo>
                      <a:pt x="128" y="169"/>
                      <a:pt x="135" y="176"/>
                      <a:pt x="144" y="176"/>
                    </a:cubicBezTo>
                    <a:cubicBezTo>
                      <a:pt x="153" y="176"/>
                      <a:pt x="160" y="169"/>
                      <a:pt x="160" y="160"/>
                    </a:cubicBezTo>
                    <a:cubicBezTo>
                      <a:pt x="160" y="157"/>
                      <a:pt x="159" y="154"/>
                      <a:pt x="158" y="152"/>
                    </a:cubicBezTo>
                    <a:cubicBezTo>
                      <a:pt x="159" y="151"/>
                      <a:pt x="160" y="150"/>
                      <a:pt x="160" y="149"/>
                    </a:cubicBezTo>
                    <a:moveTo>
                      <a:pt x="144" y="80"/>
                    </a:moveTo>
                    <a:cubicBezTo>
                      <a:pt x="167" y="80"/>
                      <a:pt x="167" y="80"/>
                      <a:pt x="167" y="80"/>
                    </a:cubicBezTo>
                    <a:cubicBezTo>
                      <a:pt x="163" y="96"/>
                      <a:pt x="163" y="96"/>
                      <a:pt x="163" y="96"/>
                    </a:cubicBezTo>
                    <a:cubicBezTo>
                      <a:pt x="142" y="96"/>
                      <a:pt x="142" y="96"/>
                      <a:pt x="142" y="96"/>
                    </a:cubicBezTo>
                    <a:lnTo>
                      <a:pt x="144" y="80"/>
                    </a:lnTo>
                    <a:close/>
                    <a:moveTo>
                      <a:pt x="46" y="80"/>
                    </a:moveTo>
                    <a:cubicBezTo>
                      <a:pt x="72" y="80"/>
                      <a:pt x="72" y="80"/>
                      <a:pt x="72" y="80"/>
                    </a:cubicBezTo>
                    <a:cubicBezTo>
                      <a:pt x="74" y="96"/>
                      <a:pt x="74" y="96"/>
                      <a:pt x="74" y="96"/>
                    </a:cubicBezTo>
                    <a:cubicBezTo>
                      <a:pt x="50" y="96"/>
                      <a:pt x="50" y="96"/>
                      <a:pt x="50" y="96"/>
                    </a:cubicBezTo>
                    <a:lnTo>
                      <a:pt x="46" y="80"/>
                    </a:lnTo>
                    <a:close/>
                    <a:moveTo>
                      <a:pt x="57" y="120"/>
                    </a:moveTo>
                    <a:cubicBezTo>
                      <a:pt x="52" y="104"/>
                      <a:pt x="52" y="104"/>
                      <a:pt x="52" y="104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7" y="120"/>
                      <a:pt x="77" y="120"/>
                      <a:pt x="77" y="120"/>
                    </a:cubicBezTo>
                    <a:lnTo>
                      <a:pt x="57" y="120"/>
                    </a:lnTo>
                    <a:close/>
                    <a:moveTo>
                      <a:pt x="59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63" y="144"/>
                      <a:pt x="63" y="144"/>
                      <a:pt x="63" y="144"/>
                    </a:cubicBezTo>
                    <a:lnTo>
                      <a:pt x="59" y="128"/>
                    </a:lnTo>
                    <a:close/>
                    <a:moveTo>
                      <a:pt x="72" y="168"/>
                    </a:moveTo>
                    <a:cubicBezTo>
                      <a:pt x="68" y="168"/>
                      <a:pt x="64" y="164"/>
                      <a:pt x="64" y="160"/>
                    </a:cubicBezTo>
                    <a:cubicBezTo>
                      <a:pt x="64" y="156"/>
                      <a:pt x="68" y="152"/>
                      <a:pt x="72" y="152"/>
                    </a:cubicBezTo>
                    <a:cubicBezTo>
                      <a:pt x="76" y="152"/>
                      <a:pt x="80" y="156"/>
                      <a:pt x="80" y="160"/>
                    </a:cubicBezTo>
                    <a:cubicBezTo>
                      <a:pt x="80" y="164"/>
                      <a:pt x="76" y="168"/>
                      <a:pt x="72" y="168"/>
                    </a:cubicBezTo>
                    <a:moveTo>
                      <a:pt x="104" y="144"/>
                    </a:moveTo>
                    <a:cubicBezTo>
                      <a:pt x="88" y="144"/>
                      <a:pt x="88" y="144"/>
                      <a:pt x="88" y="144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lnTo>
                      <a:pt x="104" y="144"/>
                    </a:lnTo>
                    <a:close/>
                    <a:moveTo>
                      <a:pt x="104" y="120"/>
                    </a:moveTo>
                    <a:cubicBezTo>
                      <a:pt x="85" y="120"/>
                      <a:pt x="85" y="120"/>
                      <a:pt x="85" y="120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04" y="120"/>
                    </a:lnTo>
                    <a:close/>
                    <a:moveTo>
                      <a:pt x="104" y="96"/>
                    </a:moveTo>
                    <a:cubicBezTo>
                      <a:pt x="82" y="96"/>
                      <a:pt x="82" y="96"/>
                      <a:pt x="82" y="96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96"/>
                    </a:lnTo>
                    <a:close/>
                    <a:moveTo>
                      <a:pt x="128" y="144"/>
                    </a:move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0" y="128"/>
                      <a:pt x="130" y="128"/>
                      <a:pt x="130" y="128"/>
                    </a:cubicBezTo>
                    <a:lnTo>
                      <a:pt x="128" y="144"/>
                    </a:lnTo>
                    <a:close/>
                    <a:moveTo>
                      <a:pt x="131" y="120"/>
                    </a:move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3" y="104"/>
                      <a:pt x="133" y="104"/>
                      <a:pt x="133" y="104"/>
                    </a:cubicBezTo>
                    <a:lnTo>
                      <a:pt x="131" y="120"/>
                    </a:lnTo>
                    <a:close/>
                    <a:moveTo>
                      <a:pt x="134" y="96"/>
                    </a:moveTo>
                    <a:cubicBezTo>
                      <a:pt x="112" y="96"/>
                      <a:pt x="112" y="96"/>
                      <a:pt x="112" y="9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4" y="96"/>
                    </a:lnTo>
                    <a:close/>
                    <a:moveTo>
                      <a:pt x="144" y="168"/>
                    </a:moveTo>
                    <a:cubicBezTo>
                      <a:pt x="140" y="168"/>
                      <a:pt x="136" y="164"/>
                      <a:pt x="136" y="160"/>
                    </a:cubicBezTo>
                    <a:cubicBezTo>
                      <a:pt x="136" y="156"/>
                      <a:pt x="140" y="152"/>
                      <a:pt x="144" y="152"/>
                    </a:cubicBezTo>
                    <a:cubicBezTo>
                      <a:pt x="148" y="152"/>
                      <a:pt x="152" y="156"/>
                      <a:pt x="152" y="160"/>
                    </a:cubicBezTo>
                    <a:cubicBezTo>
                      <a:pt x="152" y="164"/>
                      <a:pt x="148" y="168"/>
                      <a:pt x="144" y="168"/>
                    </a:cubicBezTo>
                    <a:moveTo>
                      <a:pt x="153" y="144"/>
                    </a:move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56" y="128"/>
                      <a:pt x="156" y="128"/>
                      <a:pt x="156" y="128"/>
                    </a:cubicBezTo>
                    <a:lnTo>
                      <a:pt x="153" y="144"/>
                    </a:lnTo>
                    <a:close/>
                    <a:moveTo>
                      <a:pt x="139" y="120"/>
                    </a:moveTo>
                    <a:cubicBezTo>
                      <a:pt x="141" y="104"/>
                      <a:pt x="141" y="104"/>
                      <a:pt x="141" y="104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8" y="120"/>
                      <a:pt x="158" y="120"/>
                      <a:pt x="158" y="120"/>
                    </a:cubicBezTo>
                    <a:lnTo>
                      <a:pt x="139" y="120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4563621" y="5673284"/>
                <a:ext cx="510304" cy="147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用户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6266035" y="5673284"/>
                <a:ext cx="1545067" cy="147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平台账户余额</a:t>
                </a:r>
                <a:r>
                  <a:rPr kumimoji="0" lang="en-US" altLang="zh-CN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+100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5380572" y="5236749"/>
                <a:ext cx="885463" cy="147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充值</a:t>
                </a:r>
                <a:r>
                  <a:rPr kumimoji="0" lang="en-US" altLang="zh-CN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100</a:t>
                </a: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元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408322" y="6038460"/>
              <a:ext cx="1863173" cy="667650"/>
              <a:chOff x="4428440" y="5117230"/>
              <a:chExt cx="1863173" cy="667650"/>
            </a:xfrm>
          </p:grpSpPr>
          <p:cxnSp>
            <p:nvCxnSpPr>
              <p:cNvPr id="17" name="直接箭头连接符 16"/>
              <p:cNvCxnSpPr/>
              <p:nvPr/>
            </p:nvCxnSpPr>
            <p:spPr>
              <a:xfrm>
                <a:off x="5059276" y="5384089"/>
                <a:ext cx="1140356" cy="10871"/>
              </a:xfrm>
              <a:prstGeom prst="straightConnector1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8" name="Freeform 383"/>
              <p:cNvSpPr/>
              <p:nvPr/>
            </p:nvSpPr>
            <p:spPr bwMode="auto">
              <a:xfrm>
                <a:off x="4492437" y="5117230"/>
                <a:ext cx="373640" cy="109819"/>
              </a:xfrm>
              <a:custGeom>
                <a:avLst/>
                <a:gdLst>
                  <a:gd name="T0" fmla="*/ 16 w 850"/>
                  <a:gd name="T1" fmla="*/ 247 h 258"/>
                  <a:gd name="T2" fmla="*/ 58 w 850"/>
                  <a:gd name="T3" fmla="*/ 242 h 258"/>
                  <a:gd name="T4" fmla="*/ 425 w 850"/>
                  <a:gd name="T5" fmla="*/ 60 h 258"/>
                  <a:gd name="T6" fmla="*/ 792 w 850"/>
                  <a:gd name="T7" fmla="*/ 242 h 258"/>
                  <a:gd name="T8" fmla="*/ 816 w 850"/>
                  <a:gd name="T9" fmla="*/ 254 h 258"/>
                  <a:gd name="T10" fmla="*/ 834 w 850"/>
                  <a:gd name="T11" fmla="*/ 247 h 258"/>
                  <a:gd name="T12" fmla="*/ 840 w 850"/>
                  <a:gd name="T13" fmla="*/ 206 h 258"/>
                  <a:gd name="T14" fmla="*/ 425 w 850"/>
                  <a:gd name="T15" fmla="*/ 0 h 258"/>
                  <a:gd name="T16" fmla="*/ 10 w 850"/>
                  <a:gd name="T17" fmla="*/ 206 h 258"/>
                  <a:gd name="T18" fmla="*/ 16 w 850"/>
                  <a:gd name="T19" fmla="*/ 24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258">
                    <a:moveTo>
                      <a:pt x="16" y="247"/>
                    </a:moveTo>
                    <a:cubicBezTo>
                      <a:pt x="29" y="258"/>
                      <a:pt x="48" y="255"/>
                      <a:pt x="58" y="242"/>
                    </a:cubicBezTo>
                    <a:cubicBezTo>
                      <a:pt x="146" y="126"/>
                      <a:pt x="280" y="60"/>
                      <a:pt x="425" y="60"/>
                    </a:cubicBezTo>
                    <a:cubicBezTo>
                      <a:pt x="570" y="60"/>
                      <a:pt x="704" y="126"/>
                      <a:pt x="792" y="242"/>
                    </a:cubicBezTo>
                    <a:cubicBezTo>
                      <a:pt x="798" y="250"/>
                      <a:pt x="807" y="254"/>
                      <a:pt x="816" y="254"/>
                    </a:cubicBezTo>
                    <a:cubicBezTo>
                      <a:pt x="823" y="254"/>
                      <a:pt x="829" y="252"/>
                      <a:pt x="834" y="247"/>
                    </a:cubicBezTo>
                    <a:cubicBezTo>
                      <a:pt x="847" y="237"/>
                      <a:pt x="850" y="219"/>
                      <a:pt x="840" y="206"/>
                    </a:cubicBezTo>
                    <a:cubicBezTo>
                      <a:pt x="740" y="75"/>
                      <a:pt x="589" y="0"/>
                      <a:pt x="425" y="0"/>
                    </a:cubicBezTo>
                    <a:cubicBezTo>
                      <a:pt x="261" y="0"/>
                      <a:pt x="110" y="75"/>
                      <a:pt x="10" y="206"/>
                    </a:cubicBezTo>
                    <a:cubicBezTo>
                      <a:pt x="0" y="219"/>
                      <a:pt x="3" y="237"/>
                      <a:pt x="16" y="247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19" name="Oval 384"/>
              <p:cNvSpPr>
                <a:spLocks noChangeArrowheads="1"/>
              </p:cNvSpPr>
              <p:nvPr/>
            </p:nvSpPr>
            <p:spPr bwMode="auto">
              <a:xfrm>
                <a:off x="4818887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0" name="Freeform 385"/>
              <p:cNvSpPr/>
              <p:nvPr/>
            </p:nvSpPr>
            <p:spPr bwMode="auto">
              <a:xfrm>
                <a:off x="4790444" y="5340006"/>
                <a:ext cx="139630" cy="231562"/>
              </a:xfrm>
              <a:custGeom>
                <a:avLst/>
                <a:gdLst>
                  <a:gd name="T0" fmla="*/ 254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3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4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3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4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4" y="10"/>
                    </a:moveTo>
                    <a:cubicBezTo>
                      <a:pt x="254" y="10"/>
                      <a:pt x="231" y="2"/>
                      <a:pt x="231" y="2"/>
                    </a:cubicBezTo>
                    <a:cubicBezTo>
                      <a:pt x="222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5" y="0"/>
                      <a:pt x="87" y="2"/>
                    </a:cubicBezTo>
                    <a:cubicBezTo>
                      <a:pt x="87" y="2"/>
                      <a:pt x="63" y="10"/>
                      <a:pt x="63" y="10"/>
                    </a:cubicBezTo>
                    <a:cubicBezTo>
                      <a:pt x="25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1" y="250"/>
                      <a:pt x="4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4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3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3" y="254"/>
                      <a:pt x="313" y="254"/>
                      <a:pt x="313" y="254"/>
                    </a:cubicBezTo>
                    <a:cubicBezTo>
                      <a:pt x="316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2" y="22"/>
                      <a:pt x="254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1" name="Oval 386"/>
              <p:cNvSpPr>
                <a:spLocks noChangeArrowheads="1"/>
              </p:cNvSpPr>
              <p:nvPr/>
            </p:nvSpPr>
            <p:spPr bwMode="auto">
              <a:xfrm>
                <a:off x="4457529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2" name="Freeform 387"/>
              <p:cNvSpPr/>
              <p:nvPr/>
            </p:nvSpPr>
            <p:spPr bwMode="auto">
              <a:xfrm>
                <a:off x="4428440" y="5340006"/>
                <a:ext cx="139630" cy="231562"/>
              </a:xfrm>
              <a:custGeom>
                <a:avLst/>
                <a:gdLst>
                  <a:gd name="T0" fmla="*/ 255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4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5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4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5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5" y="10"/>
                    </a:moveTo>
                    <a:cubicBezTo>
                      <a:pt x="255" y="10"/>
                      <a:pt x="231" y="2"/>
                      <a:pt x="231" y="2"/>
                    </a:cubicBezTo>
                    <a:cubicBezTo>
                      <a:pt x="223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6" y="0"/>
                      <a:pt x="87" y="2"/>
                    </a:cubicBezTo>
                    <a:cubicBezTo>
                      <a:pt x="87" y="2"/>
                      <a:pt x="64" y="10"/>
                      <a:pt x="64" y="10"/>
                    </a:cubicBezTo>
                    <a:cubicBezTo>
                      <a:pt x="26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2" y="250"/>
                      <a:pt x="5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5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4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4" y="254"/>
                      <a:pt x="314" y="254"/>
                      <a:pt x="314" y="254"/>
                    </a:cubicBezTo>
                    <a:cubicBezTo>
                      <a:pt x="317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3" y="22"/>
                      <a:pt x="255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3" name="Oval 388"/>
              <p:cNvSpPr>
                <a:spLocks noChangeArrowheads="1"/>
              </p:cNvSpPr>
              <p:nvPr/>
            </p:nvSpPr>
            <p:spPr bwMode="auto">
              <a:xfrm>
                <a:off x="4626249" y="5183122"/>
                <a:ext cx="106015" cy="102916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4" name="Freeform 389"/>
              <p:cNvSpPr/>
              <p:nvPr/>
            </p:nvSpPr>
            <p:spPr bwMode="auto">
              <a:xfrm>
                <a:off x="4588756" y="5305491"/>
                <a:ext cx="181002" cy="318162"/>
              </a:xfrm>
              <a:custGeom>
                <a:avLst/>
                <a:gdLst>
                  <a:gd name="T0" fmla="*/ 338 w 412"/>
                  <a:gd name="T1" fmla="*/ 12 h 746"/>
                  <a:gd name="T2" fmla="*/ 338 w 412"/>
                  <a:gd name="T3" fmla="*/ 12 h 746"/>
                  <a:gd name="T4" fmla="*/ 304 w 412"/>
                  <a:gd name="T5" fmla="*/ 2 h 746"/>
                  <a:gd name="T6" fmla="*/ 291 w 412"/>
                  <a:gd name="T7" fmla="*/ 8 h 746"/>
                  <a:gd name="T8" fmla="*/ 218 w 412"/>
                  <a:gd name="T9" fmla="*/ 207 h 746"/>
                  <a:gd name="T10" fmla="*/ 194 w 412"/>
                  <a:gd name="T11" fmla="*/ 207 h 746"/>
                  <a:gd name="T12" fmla="*/ 121 w 412"/>
                  <a:gd name="T13" fmla="*/ 8 h 746"/>
                  <a:gd name="T14" fmla="*/ 111 w 412"/>
                  <a:gd name="T15" fmla="*/ 1 h 746"/>
                  <a:gd name="T16" fmla="*/ 74 w 412"/>
                  <a:gd name="T17" fmla="*/ 12 h 746"/>
                  <a:gd name="T18" fmla="*/ 0 w 412"/>
                  <a:gd name="T19" fmla="*/ 114 h 746"/>
                  <a:gd name="T20" fmla="*/ 0 w 412"/>
                  <a:gd name="T21" fmla="*/ 324 h 746"/>
                  <a:gd name="T22" fmla="*/ 2 w 412"/>
                  <a:gd name="T23" fmla="*/ 330 h 746"/>
                  <a:gd name="T24" fmla="*/ 78 w 412"/>
                  <a:gd name="T25" fmla="*/ 445 h 746"/>
                  <a:gd name="T26" fmla="*/ 78 w 412"/>
                  <a:gd name="T27" fmla="*/ 735 h 746"/>
                  <a:gd name="T28" fmla="*/ 88 w 412"/>
                  <a:gd name="T29" fmla="*/ 746 h 746"/>
                  <a:gd name="T30" fmla="*/ 324 w 412"/>
                  <a:gd name="T31" fmla="*/ 746 h 746"/>
                  <a:gd name="T32" fmla="*/ 334 w 412"/>
                  <a:gd name="T33" fmla="*/ 735 h 746"/>
                  <a:gd name="T34" fmla="*/ 334 w 412"/>
                  <a:gd name="T35" fmla="*/ 445 h 746"/>
                  <a:gd name="T36" fmla="*/ 410 w 412"/>
                  <a:gd name="T37" fmla="*/ 330 h 746"/>
                  <a:gd name="T38" fmla="*/ 412 w 412"/>
                  <a:gd name="T39" fmla="*/ 324 h 746"/>
                  <a:gd name="T40" fmla="*/ 412 w 412"/>
                  <a:gd name="T41" fmla="*/ 113 h 746"/>
                  <a:gd name="T42" fmla="*/ 338 w 412"/>
                  <a:gd name="T43" fmla="*/ 1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2" h="746">
                    <a:moveTo>
                      <a:pt x="338" y="12"/>
                    </a:moveTo>
                    <a:cubicBezTo>
                      <a:pt x="338" y="12"/>
                      <a:pt x="338" y="12"/>
                      <a:pt x="338" y="1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8" y="0"/>
                      <a:pt x="293" y="3"/>
                      <a:pt x="291" y="8"/>
                    </a:cubicBezTo>
                    <a:cubicBezTo>
                      <a:pt x="218" y="207"/>
                      <a:pt x="218" y="207"/>
                      <a:pt x="218" y="207"/>
                    </a:cubicBezTo>
                    <a:cubicBezTo>
                      <a:pt x="214" y="218"/>
                      <a:pt x="198" y="218"/>
                      <a:pt x="194" y="20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4"/>
                      <a:pt x="116" y="1"/>
                      <a:pt x="111" y="1"/>
                    </a:cubicBezTo>
                    <a:cubicBezTo>
                      <a:pt x="110" y="1"/>
                      <a:pt x="74" y="12"/>
                      <a:pt x="74" y="12"/>
                    </a:cubicBezTo>
                    <a:cubicBezTo>
                      <a:pt x="30" y="27"/>
                      <a:pt x="0" y="68"/>
                      <a:pt x="0" y="11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26"/>
                      <a:pt x="1" y="328"/>
                      <a:pt x="2" y="330"/>
                    </a:cubicBezTo>
                    <a:cubicBezTo>
                      <a:pt x="78" y="445"/>
                      <a:pt x="78" y="445"/>
                      <a:pt x="78" y="445"/>
                    </a:cubicBezTo>
                    <a:cubicBezTo>
                      <a:pt x="78" y="735"/>
                      <a:pt x="78" y="735"/>
                      <a:pt x="78" y="735"/>
                    </a:cubicBezTo>
                    <a:cubicBezTo>
                      <a:pt x="78" y="741"/>
                      <a:pt x="83" y="746"/>
                      <a:pt x="88" y="746"/>
                    </a:cubicBezTo>
                    <a:cubicBezTo>
                      <a:pt x="324" y="746"/>
                      <a:pt x="324" y="746"/>
                      <a:pt x="324" y="746"/>
                    </a:cubicBezTo>
                    <a:cubicBezTo>
                      <a:pt x="329" y="746"/>
                      <a:pt x="334" y="741"/>
                      <a:pt x="334" y="735"/>
                    </a:cubicBezTo>
                    <a:cubicBezTo>
                      <a:pt x="334" y="445"/>
                      <a:pt x="334" y="445"/>
                      <a:pt x="334" y="445"/>
                    </a:cubicBezTo>
                    <a:cubicBezTo>
                      <a:pt x="410" y="330"/>
                      <a:pt x="410" y="330"/>
                      <a:pt x="410" y="330"/>
                    </a:cubicBezTo>
                    <a:cubicBezTo>
                      <a:pt x="411" y="328"/>
                      <a:pt x="412" y="326"/>
                      <a:pt x="412" y="324"/>
                    </a:cubicBezTo>
                    <a:cubicBezTo>
                      <a:pt x="412" y="113"/>
                      <a:pt x="412" y="113"/>
                      <a:pt x="412" y="113"/>
                    </a:cubicBezTo>
                    <a:cubicBezTo>
                      <a:pt x="412" y="67"/>
                      <a:pt x="382" y="27"/>
                      <a:pt x="338" y="12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583739" y="5637180"/>
                <a:ext cx="510304" cy="147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用户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251306" y="5449357"/>
                <a:ext cx="1040307" cy="1476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余额支付</a:t>
                </a:r>
                <a:r>
                  <a:rPr kumimoji="0" lang="en-US" altLang="zh-CN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80</a:t>
                </a: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元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</p:grpSp>
        <p:sp>
          <p:nvSpPr>
            <p:cNvPr id="11" name="Freeform 129"/>
            <p:cNvSpPr>
              <a:spLocks noEditPoints="1"/>
            </p:cNvSpPr>
            <p:nvPr/>
          </p:nvSpPr>
          <p:spPr bwMode="auto">
            <a:xfrm>
              <a:off x="6332437" y="6062200"/>
              <a:ext cx="439040" cy="398072"/>
            </a:xfrm>
            <a:custGeom>
              <a:avLst/>
              <a:gdLst>
                <a:gd name="T0" fmla="*/ 88 w 176"/>
                <a:gd name="T1" fmla="*/ 136 h 176"/>
                <a:gd name="T2" fmla="*/ 88 w 176"/>
                <a:gd name="T3" fmla="*/ 48 h 176"/>
                <a:gd name="T4" fmla="*/ 88 w 176"/>
                <a:gd name="T5" fmla="*/ 72 h 176"/>
                <a:gd name="T6" fmla="*/ 88 w 176"/>
                <a:gd name="T7" fmla="*/ 48 h 176"/>
                <a:gd name="T8" fmla="*/ 51 w 176"/>
                <a:gd name="T9" fmla="*/ 72 h 176"/>
                <a:gd name="T10" fmla="*/ 84 w 176"/>
                <a:gd name="T11" fmla="*/ 103 h 176"/>
                <a:gd name="T12" fmla="*/ 88 w 176"/>
                <a:gd name="T13" fmla="*/ 80 h 176"/>
                <a:gd name="T14" fmla="*/ 80 w 176"/>
                <a:gd name="T15" fmla="*/ 88 h 176"/>
                <a:gd name="T16" fmla="*/ 92 w 176"/>
                <a:gd name="T17" fmla="*/ 103 h 176"/>
                <a:gd name="T18" fmla="*/ 125 w 176"/>
                <a:gd name="T19" fmla="*/ 72 h 176"/>
                <a:gd name="T20" fmla="*/ 162 w 176"/>
                <a:gd name="T21" fmla="*/ 68 h 176"/>
                <a:gd name="T22" fmla="*/ 159 w 176"/>
                <a:gd name="T23" fmla="*/ 34 h 176"/>
                <a:gd name="T24" fmla="*/ 134 w 176"/>
                <a:gd name="T25" fmla="*/ 17 h 176"/>
                <a:gd name="T26" fmla="*/ 106 w 176"/>
                <a:gd name="T27" fmla="*/ 6 h 176"/>
                <a:gd name="T28" fmla="*/ 70 w 176"/>
                <a:gd name="T29" fmla="*/ 6 h 176"/>
                <a:gd name="T30" fmla="*/ 42 w 176"/>
                <a:gd name="T31" fmla="*/ 17 h 176"/>
                <a:gd name="T32" fmla="*/ 17 w 176"/>
                <a:gd name="T33" fmla="*/ 34 h 176"/>
                <a:gd name="T34" fmla="*/ 14 w 176"/>
                <a:gd name="T35" fmla="*/ 68 h 176"/>
                <a:gd name="T36" fmla="*/ 0 w 176"/>
                <a:gd name="T37" fmla="*/ 100 h 176"/>
                <a:gd name="T38" fmla="*/ 22 w 176"/>
                <a:gd name="T39" fmla="*/ 126 h 176"/>
                <a:gd name="T40" fmla="*/ 34 w 176"/>
                <a:gd name="T41" fmla="*/ 159 h 176"/>
                <a:gd name="T42" fmla="*/ 50 w 176"/>
                <a:gd name="T43" fmla="*/ 154 h 176"/>
                <a:gd name="T44" fmla="*/ 76 w 176"/>
                <a:gd name="T45" fmla="*/ 176 h 176"/>
                <a:gd name="T46" fmla="*/ 108 w 176"/>
                <a:gd name="T47" fmla="*/ 162 h 176"/>
                <a:gd name="T48" fmla="*/ 138 w 176"/>
                <a:gd name="T49" fmla="*/ 160 h 176"/>
                <a:gd name="T50" fmla="*/ 159 w 176"/>
                <a:gd name="T51" fmla="*/ 134 h 176"/>
                <a:gd name="T52" fmla="*/ 170 w 176"/>
                <a:gd name="T53" fmla="*/ 106 h 176"/>
                <a:gd name="T54" fmla="*/ 170 w 176"/>
                <a:gd name="T55" fmla="*/ 70 h 176"/>
                <a:gd name="T56" fmla="*/ 160 w 176"/>
                <a:gd name="T57" fmla="*/ 100 h 176"/>
                <a:gd name="T58" fmla="*/ 147 w 176"/>
                <a:gd name="T59" fmla="*/ 130 h 176"/>
                <a:gd name="T60" fmla="*/ 138 w 176"/>
                <a:gd name="T61" fmla="*/ 152 h 176"/>
                <a:gd name="T62" fmla="*/ 122 w 176"/>
                <a:gd name="T63" fmla="*/ 147 h 176"/>
                <a:gd name="T64" fmla="*/ 98 w 176"/>
                <a:gd name="T65" fmla="*/ 168 h 176"/>
                <a:gd name="T66" fmla="*/ 76 w 176"/>
                <a:gd name="T67" fmla="*/ 160 h 176"/>
                <a:gd name="T68" fmla="*/ 50 w 176"/>
                <a:gd name="T69" fmla="*/ 146 h 176"/>
                <a:gd name="T70" fmla="*/ 38 w 176"/>
                <a:gd name="T71" fmla="*/ 152 h 176"/>
                <a:gd name="T72" fmla="*/ 29 w 176"/>
                <a:gd name="T73" fmla="*/ 122 h 176"/>
                <a:gd name="T74" fmla="*/ 8 w 176"/>
                <a:gd name="T75" fmla="*/ 98 h 176"/>
                <a:gd name="T76" fmla="*/ 16 w 176"/>
                <a:gd name="T77" fmla="*/ 76 h 176"/>
                <a:gd name="T78" fmla="*/ 29 w 176"/>
                <a:gd name="T79" fmla="*/ 46 h 176"/>
                <a:gd name="T80" fmla="*/ 38 w 176"/>
                <a:gd name="T81" fmla="*/ 24 h 176"/>
                <a:gd name="T82" fmla="*/ 54 w 176"/>
                <a:gd name="T83" fmla="*/ 29 h 176"/>
                <a:gd name="T84" fmla="*/ 78 w 176"/>
                <a:gd name="T85" fmla="*/ 8 h 176"/>
                <a:gd name="T86" fmla="*/ 100 w 176"/>
                <a:gd name="T87" fmla="*/ 16 h 176"/>
                <a:gd name="T88" fmla="*/ 126 w 176"/>
                <a:gd name="T89" fmla="*/ 30 h 176"/>
                <a:gd name="T90" fmla="*/ 152 w 176"/>
                <a:gd name="T91" fmla="*/ 38 h 176"/>
                <a:gd name="T92" fmla="*/ 147 w 176"/>
                <a:gd name="T93" fmla="*/ 54 h 176"/>
                <a:gd name="T94" fmla="*/ 168 w 176"/>
                <a:gd name="T95" fmla="*/ 7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6">
                  <a:moveTo>
                    <a:pt x="88" y="40"/>
                  </a:moveTo>
                  <a:cubicBezTo>
                    <a:pt x="61" y="40"/>
                    <a:pt x="40" y="61"/>
                    <a:pt x="40" y="88"/>
                  </a:cubicBezTo>
                  <a:cubicBezTo>
                    <a:pt x="40" y="115"/>
                    <a:pt x="61" y="136"/>
                    <a:pt x="88" y="136"/>
                  </a:cubicBezTo>
                  <a:cubicBezTo>
                    <a:pt x="115" y="136"/>
                    <a:pt x="136" y="115"/>
                    <a:pt x="136" y="88"/>
                  </a:cubicBezTo>
                  <a:cubicBezTo>
                    <a:pt x="136" y="61"/>
                    <a:pt x="115" y="40"/>
                    <a:pt x="88" y="40"/>
                  </a:cubicBezTo>
                  <a:moveTo>
                    <a:pt x="88" y="48"/>
                  </a:moveTo>
                  <a:cubicBezTo>
                    <a:pt x="102" y="48"/>
                    <a:pt x="114" y="55"/>
                    <a:pt x="121" y="6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4"/>
                    <a:pt x="93" y="72"/>
                    <a:pt x="88" y="72"/>
                  </a:cubicBezTo>
                  <a:cubicBezTo>
                    <a:pt x="83" y="72"/>
                    <a:pt x="79" y="74"/>
                    <a:pt x="76" y="77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2" y="55"/>
                    <a:pt x="74" y="48"/>
                    <a:pt x="88" y="48"/>
                  </a:cubicBezTo>
                  <a:moveTo>
                    <a:pt x="84" y="128"/>
                  </a:moveTo>
                  <a:cubicBezTo>
                    <a:pt x="64" y="126"/>
                    <a:pt x="48" y="109"/>
                    <a:pt x="48" y="88"/>
                  </a:cubicBezTo>
                  <a:cubicBezTo>
                    <a:pt x="48" y="82"/>
                    <a:pt x="49" y="77"/>
                    <a:pt x="51" y="72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2" y="85"/>
                    <a:pt x="72" y="87"/>
                    <a:pt x="72" y="88"/>
                  </a:cubicBezTo>
                  <a:cubicBezTo>
                    <a:pt x="72" y="95"/>
                    <a:pt x="77" y="102"/>
                    <a:pt x="84" y="103"/>
                  </a:cubicBezTo>
                  <a:lnTo>
                    <a:pt x="84" y="128"/>
                  </a:lnTo>
                  <a:close/>
                  <a:moveTo>
                    <a:pt x="80" y="88"/>
                  </a:moveTo>
                  <a:cubicBezTo>
                    <a:pt x="80" y="84"/>
                    <a:pt x="84" y="80"/>
                    <a:pt x="88" y="80"/>
                  </a:cubicBezTo>
                  <a:cubicBezTo>
                    <a:pt x="92" y="80"/>
                    <a:pt x="96" y="84"/>
                    <a:pt x="96" y="88"/>
                  </a:cubicBezTo>
                  <a:cubicBezTo>
                    <a:pt x="96" y="92"/>
                    <a:pt x="92" y="96"/>
                    <a:pt x="88" y="96"/>
                  </a:cubicBezTo>
                  <a:cubicBezTo>
                    <a:pt x="84" y="96"/>
                    <a:pt x="80" y="92"/>
                    <a:pt x="80" y="88"/>
                  </a:cubicBezTo>
                  <a:moveTo>
                    <a:pt x="128" y="88"/>
                  </a:moveTo>
                  <a:cubicBezTo>
                    <a:pt x="128" y="109"/>
                    <a:pt x="112" y="126"/>
                    <a:pt x="92" y="128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9" y="102"/>
                    <a:pt x="104" y="95"/>
                    <a:pt x="104" y="88"/>
                  </a:cubicBezTo>
                  <a:cubicBezTo>
                    <a:pt x="104" y="87"/>
                    <a:pt x="104" y="85"/>
                    <a:pt x="103" y="84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7" y="77"/>
                    <a:pt x="128" y="82"/>
                    <a:pt x="128" y="88"/>
                  </a:cubicBezTo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378852" y="6535143"/>
              <a:ext cx="728032" cy="147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充电平台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6950574" y="6314017"/>
              <a:ext cx="801671" cy="334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" name="文本框 13"/>
            <p:cNvSpPr txBox="1"/>
            <p:nvPr/>
          </p:nvSpPr>
          <p:spPr>
            <a:xfrm>
              <a:off x="7214810" y="6144736"/>
              <a:ext cx="1040307" cy="147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划拨指令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  <p:sp>
          <p:nvSpPr>
            <p:cNvPr id="15" name="Freeform 261"/>
            <p:cNvSpPr>
              <a:spLocks noEditPoints="1"/>
            </p:cNvSpPr>
            <p:nvPr/>
          </p:nvSpPr>
          <p:spPr bwMode="auto">
            <a:xfrm>
              <a:off x="7880125" y="6027259"/>
              <a:ext cx="425237" cy="446975"/>
            </a:xfrm>
            <a:custGeom>
              <a:avLst/>
              <a:gdLst>
                <a:gd name="T0" fmla="*/ 108 w 176"/>
                <a:gd name="T1" fmla="*/ 64 h 176"/>
                <a:gd name="T2" fmla="*/ 127 w 176"/>
                <a:gd name="T3" fmla="*/ 47 h 176"/>
                <a:gd name="T4" fmla="*/ 124 w 176"/>
                <a:gd name="T5" fmla="*/ 40 h 176"/>
                <a:gd name="T6" fmla="*/ 112 w 176"/>
                <a:gd name="T7" fmla="*/ 50 h 176"/>
                <a:gd name="T8" fmla="*/ 112 w 176"/>
                <a:gd name="T9" fmla="*/ 4 h 176"/>
                <a:gd name="T10" fmla="*/ 104 w 176"/>
                <a:gd name="T11" fmla="*/ 4 h 176"/>
                <a:gd name="T12" fmla="*/ 95 w 176"/>
                <a:gd name="T13" fmla="*/ 41 h 176"/>
                <a:gd name="T14" fmla="*/ 88 w 176"/>
                <a:gd name="T15" fmla="*/ 44 h 176"/>
                <a:gd name="T16" fmla="*/ 105 w 176"/>
                <a:gd name="T17" fmla="*/ 63 h 176"/>
                <a:gd name="T18" fmla="*/ 160 w 176"/>
                <a:gd name="T19" fmla="*/ 149 h 176"/>
                <a:gd name="T20" fmla="*/ 176 w 176"/>
                <a:gd name="T21" fmla="*/ 77 h 176"/>
                <a:gd name="T22" fmla="*/ 172 w 176"/>
                <a:gd name="T23" fmla="*/ 72 h 176"/>
                <a:gd name="T24" fmla="*/ 38 w 176"/>
                <a:gd name="T25" fmla="*/ 51 h 176"/>
                <a:gd name="T26" fmla="*/ 34 w 176"/>
                <a:gd name="T27" fmla="*/ 48 h 176"/>
                <a:gd name="T28" fmla="*/ 0 w 176"/>
                <a:gd name="T29" fmla="*/ 52 h 176"/>
                <a:gd name="T30" fmla="*/ 31 w 176"/>
                <a:gd name="T31" fmla="*/ 56 h 176"/>
                <a:gd name="T32" fmla="*/ 56 w 176"/>
                <a:gd name="T33" fmla="*/ 149 h 176"/>
                <a:gd name="T34" fmla="*/ 56 w 176"/>
                <a:gd name="T35" fmla="*/ 160 h 176"/>
                <a:gd name="T36" fmla="*/ 88 w 176"/>
                <a:gd name="T37" fmla="*/ 160 h 176"/>
                <a:gd name="T38" fmla="*/ 130 w 176"/>
                <a:gd name="T39" fmla="*/ 152 h 176"/>
                <a:gd name="T40" fmla="*/ 144 w 176"/>
                <a:gd name="T41" fmla="*/ 176 h 176"/>
                <a:gd name="T42" fmla="*/ 158 w 176"/>
                <a:gd name="T43" fmla="*/ 152 h 176"/>
                <a:gd name="T44" fmla="*/ 144 w 176"/>
                <a:gd name="T45" fmla="*/ 80 h 176"/>
                <a:gd name="T46" fmla="*/ 163 w 176"/>
                <a:gd name="T47" fmla="*/ 96 h 176"/>
                <a:gd name="T48" fmla="*/ 144 w 176"/>
                <a:gd name="T49" fmla="*/ 80 h 176"/>
                <a:gd name="T50" fmla="*/ 72 w 176"/>
                <a:gd name="T51" fmla="*/ 80 h 176"/>
                <a:gd name="T52" fmla="*/ 50 w 176"/>
                <a:gd name="T53" fmla="*/ 96 h 176"/>
                <a:gd name="T54" fmla="*/ 57 w 176"/>
                <a:gd name="T55" fmla="*/ 120 h 176"/>
                <a:gd name="T56" fmla="*/ 75 w 176"/>
                <a:gd name="T57" fmla="*/ 104 h 176"/>
                <a:gd name="T58" fmla="*/ 57 w 176"/>
                <a:gd name="T59" fmla="*/ 120 h 176"/>
                <a:gd name="T60" fmla="*/ 78 w 176"/>
                <a:gd name="T61" fmla="*/ 128 h 176"/>
                <a:gd name="T62" fmla="*/ 63 w 176"/>
                <a:gd name="T63" fmla="*/ 144 h 176"/>
                <a:gd name="T64" fmla="*/ 72 w 176"/>
                <a:gd name="T65" fmla="*/ 168 h 176"/>
                <a:gd name="T66" fmla="*/ 72 w 176"/>
                <a:gd name="T67" fmla="*/ 152 h 176"/>
                <a:gd name="T68" fmla="*/ 72 w 176"/>
                <a:gd name="T69" fmla="*/ 168 h 176"/>
                <a:gd name="T70" fmla="*/ 88 w 176"/>
                <a:gd name="T71" fmla="*/ 144 h 176"/>
                <a:gd name="T72" fmla="*/ 104 w 176"/>
                <a:gd name="T73" fmla="*/ 128 h 176"/>
                <a:gd name="T74" fmla="*/ 104 w 176"/>
                <a:gd name="T75" fmla="*/ 120 h 176"/>
                <a:gd name="T76" fmla="*/ 83 w 176"/>
                <a:gd name="T77" fmla="*/ 104 h 176"/>
                <a:gd name="T78" fmla="*/ 104 w 176"/>
                <a:gd name="T79" fmla="*/ 120 h 176"/>
                <a:gd name="T80" fmla="*/ 82 w 176"/>
                <a:gd name="T81" fmla="*/ 96 h 176"/>
                <a:gd name="T82" fmla="*/ 104 w 176"/>
                <a:gd name="T83" fmla="*/ 80 h 176"/>
                <a:gd name="T84" fmla="*/ 128 w 176"/>
                <a:gd name="T85" fmla="*/ 144 h 176"/>
                <a:gd name="T86" fmla="*/ 112 w 176"/>
                <a:gd name="T87" fmla="*/ 128 h 176"/>
                <a:gd name="T88" fmla="*/ 128 w 176"/>
                <a:gd name="T89" fmla="*/ 144 h 176"/>
                <a:gd name="T90" fmla="*/ 112 w 176"/>
                <a:gd name="T91" fmla="*/ 120 h 176"/>
                <a:gd name="T92" fmla="*/ 133 w 176"/>
                <a:gd name="T93" fmla="*/ 104 h 176"/>
                <a:gd name="T94" fmla="*/ 134 w 176"/>
                <a:gd name="T95" fmla="*/ 96 h 176"/>
                <a:gd name="T96" fmla="*/ 112 w 176"/>
                <a:gd name="T97" fmla="*/ 80 h 176"/>
                <a:gd name="T98" fmla="*/ 134 w 176"/>
                <a:gd name="T99" fmla="*/ 96 h 176"/>
                <a:gd name="T100" fmla="*/ 136 w 176"/>
                <a:gd name="T101" fmla="*/ 160 h 176"/>
                <a:gd name="T102" fmla="*/ 152 w 176"/>
                <a:gd name="T103" fmla="*/ 160 h 176"/>
                <a:gd name="T104" fmla="*/ 153 w 176"/>
                <a:gd name="T105" fmla="*/ 144 h 176"/>
                <a:gd name="T106" fmla="*/ 138 w 176"/>
                <a:gd name="T107" fmla="*/ 128 h 176"/>
                <a:gd name="T108" fmla="*/ 153 w 176"/>
                <a:gd name="T109" fmla="*/ 144 h 176"/>
                <a:gd name="T110" fmla="*/ 141 w 176"/>
                <a:gd name="T111" fmla="*/ 104 h 176"/>
                <a:gd name="T112" fmla="*/ 158 w 176"/>
                <a:gd name="T113" fmla="*/ 1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76">
                  <a:moveTo>
                    <a:pt x="105" y="63"/>
                  </a:moveTo>
                  <a:cubicBezTo>
                    <a:pt x="106" y="64"/>
                    <a:pt x="107" y="64"/>
                    <a:pt x="108" y="64"/>
                  </a:cubicBezTo>
                  <a:cubicBezTo>
                    <a:pt x="109" y="64"/>
                    <a:pt x="110" y="64"/>
                    <a:pt x="111" y="63"/>
                  </a:cubicBezTo>
                  <a:cubicBezTo>
                    <a:pt x="127" y="47"/>
                    <a:pt x="127" y="47"/>
                    <a:pt x="127" y="47"/>
                  </a:cubicBezTo>
                  <a:cubicBezTo>
                    <a:pt x="128" y="46"/>
                    <a:pt x="128" y="45"/>
                    <a:pt x="128" y="44"/>
                  </a:cubicBezTo>
                  <a:cubicBezTo>
                    <a:pt x="128" y="42"/>
                    <a:pt x="126" y="40"/>
                    <a:pt x="124" y="40"/>
                  </a:cubicBezTo>
                  <a:cubicBezTo>
                    <a:pt x="123" y="40"/>
                    <a:pt x="122" y="40"/>
                    <a:pt x="121" y="4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106" y="0"/>
                    <a:pt x="104" y="2"/>
                    <a:pt x="104" y="4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4" y="40"/>
                    <a:pt x="93" y="40"/>
                    <a:pt x="92" y="40"/>
                  </a:cubicBezTo>
                  <a:cubicBezTo>
                    <a:pt x="90" y="40"/>
                    <a:pt x="88" y="42"/>
                    <a:pt x="88" y="44"/>
                  </a:cubicBezTo>
                  <a:cubicBezTo>
                    <a:pt x="88" y="45"/>
                    <a:pt x="88" y="46"/>
                    <a:pt x="89" y="47"/>
                  </a:cubicBezTo>
                  <a:lnTo>
                    <a:pt x="105" y="63"/>
                  </a:lnTo>
                  <a:close/>
                  <a:moveTo>
                    <a:pt x="160" y="149"/>
                  </a:moveTo>
                  <a:cubicBezTo>
                    <a:pt x="160" y="149"/>
                    <a:pt x="160" y="149"/>
                    <a:pt x="160" y="149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6" y="77"/>
                    <a:pt x="176" y="76"/>
                    <a:pt x="176" y="76"/>
                  </a:cubicBezTo>
                  <a:cubicBezTo>
                    <a:pt x="176" y="74"/>
                    <a:pt x="174" y="72"/>
                    <a:pt x="172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49"/>
                    <a:pt x="36" y="48"/>
                    <a:pt x="3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7" y="150"/>
                    <a:pt x="57" y="151"/>
                    <a:pt x="58" y="152"/>
                  </a:cubicBezTo>
                  <a:cubicBezTo>
                    <a:pt x="57" y="154"/>
                    <a:pt x="56" y="157"/>
                    <a:pt x="56" y="160"/>
                  </a:cubicBezTo>
                  <a:cubicBezTo>
                    <a:pt x="56" y="169"/>
                    <a:pt x="63" y="176"/>
                    <a:pt x="72" y="176"/>
                  </a:cubicBezTo>
                  <a:cubicBezTo>
                    <a:pt x="81" y="176"/>
                    <a:pt x="88" y="169"/>
                    <a:pt x="88" y="160"/>
                  </a:cubicBezTo>
                  <a:cubicBezTo>
                    <a:pt x="88" y="157"/>
                    <a:pt x="87" y="154"/>
                    <a:pt x="86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29" y="154"/>
                    <a:pt x="128" y="157"/>
                    <a:pt x="128" y="160"/>
                  </a:cubicBezTo>
                  <a:cubicBezTo>
                    <a:pt x="128" y="169"/>
                    <a:pt x="135" y="176"/>
                    <a:pt x="144" y="176"/>
                  </a:cubicBezTo>
                  <a:cubicBezTo>
                    <a:pt x="153" y="176"/>
                    <a:pt x="160" y="169"/>
                    <a:pt x="160" y="160"/>
                  </a:cubicBezTo>
                  <a:cubicBezTo>
                    <a:pt x="160" y="157"/>
                    <a:pt x="159" y="154"/>
                    <a:pt x="158" y="152"/>
                  </a:cubicBezTo>
                  <a:cubicBezTo>
                    <a:pt x="159" y="151"/>
                    <a:pt x="160" y="150"/>
                    <a:pt x="160" y="149"/>
                  </a:cubicBezTo>
                  <a:moveTo>
                    <a:pt x="144" y="80"/>
                  </a:moveTo>
                  <a:cubicBezTo>
                    <a:pt x="167" y="80"/>
                    <a:pt x="167" y="80"/>
                    <a:pt x="167" y="80"/>
                  </a:cubicBezTo>
                  <a:cubicBezTo>
                    <a:pt x="163" y="96"/>
                    <a:pt x="163" y="96"/>
                    <a:pt x="163" y="96"/>
                  </a:cubicBezTo>
                  <a:cubicBezTo>
                    <a:pt x="142" y="96"/>
                    <a:pt x="142" y="96"/>
                    <a:pt x="142" y="96"/>
                  </a:cubicBezTo>
                  <a:lnTo>
                    <a:pt x="144" y="80"/>
                  </a:lnTo>
                  <a:close/>
                  <a:moveTo>
                    <a:pt x="46" y="80"/>
                  </a:moveTo>
                  <a:cubicBezTo>
                    <a:pt x="72" y="80"/>
                    <a:pt x="72" y="80"/>
                    <a:pt x="72" y="80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50" y="96"/>
                    <a:pt x="50" y="96"/>
                    <a:pt x="50" y="96"/>
                  </a:cubicBezTo>
                  <a:lnTo>
                    <a:pt x="46" y="80"/>
                  </a:lnTo>
                  <a:close/>
                  <a:moveTo>
                    <a:pt x="57" y="120"/>
                  </a:moveTo>
                  <a:cubicBezTo>
                    <a:pt x="52" y="104"/>
                    <a:pt x="52" y="104"/>
                    <a:pt x="52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57" y="120"/>
                  </a:lnTo>
                  <a:close/>
                  <a:moveTo>
                    <a:pt x="59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63" y="144"/>
                    <a:pt x="63" y="144"/>
                    <a:pt x="63" y="144"/>
                  </a:cubicBezTo>
                  <a:lnTo>
                    <a:pt x="59" y="128"/>
                  </a:lnTo>
                  <a:close/>
                  <a:moveTo>
                    <a:pt x="72" y="168"/>
                  </a:moveTo>
                  <a:cubicBezTo>
                    <a:pt x="68" y="168"/>
                    <a:pt x="64" y="164"/>
                    <a:pt x="64" y="160"/>
                  </a:cubicBezTo>
                  <a:cubicBezTo>
                    <a:pt x="64" y="156"/>
                    <a:pt x="68" y="152"/>
                    <a:pt x="72" y="152"/>
                  </a:cubicBezTo>
                  <a:cubicBezTo>
                    <a:pt x="76" y="152"/>
                    <a:pt x="80" y="156"/>
                    <a:pt x="80" y="160"/>
                  </a:cubicBezTo>
                  <a:cubicBezTo>
                    <a:pt x="80" y="164"/>
                    <a:pt x="76" y="168"/>
                    <a:pt x="72" y="168"/>
                  </a:cubicBezTo>
                  <a:moveTo>
                    <a:pt x="104" y="144"/>
                  </a:moveTo>
                  <a:cubicBezTo>
                    <a:pt x="88" y="144"/>
                    <a:pt x="88" y="144"/>
                    <a:pt x="88" y="144"/>
                  </a:cubicBezTo>
                  <a:cubicBezTo>
                    <a:pt x="86" y="128"/>
                    <a:pt x="86" y="128"/>
                    <a:pt x="86" y="128"/>
                  </a:cubicBezTo>
                  <a:cubicBezTo>
                    <a:pt x="104" y="128"/>
                    <a:pt x="104" y="128"/>
                    <a:pt x="104" y="128"/>
                  </a:cubicBezTo>
                  <a:lnTo>
                    <a:pt x="104" y="144"/>
                  </a:lnTo>
                  <a:close/>
                  <a:moveTo>
                    <a:pt x="104" y="120"/>
                  </a:moveTo>
                  <a:cubicBezTo>
                    <a:pt x="85" y="120"/>
                    <a:pt x="85" y="120"/>
                    <a:pt x="85" y="120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04" y="120"/>
                  </a:lnTo>
                  <a:close/>
                  <a:moveTo>
                    <a:pt x="104" y="96"/>
                  </a:moveTo>
                  <a:cubicBezTo>
                    <a:pt x="82" y="96"/>
                    <a:pt x="82" y="96"/>
                    <a:pt x="82" y="96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4" y="80"/>
                    <a:pt x="104" y="80"/>
                    <a:pt x="104" y="80"/>
                  </a:cubicBezTo>
                  <a:lnTo>
                    <a:pt x="104" y="96"/>
                  </a:lnTo>
                  <a:close/>
                  <a:moveTo>
                    <a:pt x="128" y="144"/>
                  </a:moveTo>
                  <a:cubicBezTo>
                    <a:pt x="112" y="144"/>
                    <a:pt x="112" y="144"/>
                    <a:pt x="112" y="144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30" y="128"/>
                    <a:pt x="130" y="128"/>
                    <a:pt x="130" y="128"/>
                  </a:cubicBezTo>
                  <a:lnTo>
                    <a:pt x="128" y="144"/>
                  </a:lnTo>
                  <a:close/>
                  <a:moveTo>
                    <a:pt x="131" y="120"/>
                  </a:moveTo>
                  <a:cubicBezTo>
                    <a:pt x="112" y="120"/>
                    <a:pt x="112" y="120"/>
                    <a:pt x="112" y="120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3" y="104"/>
                    <a:pt x="133" y="104"/>
                    <a:pt x="133" y="104"/>
                  </a:cubicBezTo>
                  <a:lnTo>
                    <a:pt x="131" y="120"/>
                  </a:lnTo>
                  <a:close/>
                  <a:moveTo>
                    <a:pt x="134" y="96"/>
                  </a:moveTo>
                  <a:cubicBezTo>
                    <a:pt x="112" y="96"/>
                    <a:pt x="112" y="96"/>
                    <a:pt x="112" y="96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36" y="80"/>
                    <a:pt x="136" y="80"/>
                    <a:pt x="136" y="80"/>
                  </a:cubicBezTo>
                  <a:lnTo>
                    <a:pt x="134" y="96"/>
                  </a:lnTo>
                  <a:close/>
                  <a:moveTo>
                    <a:pt x="144" y="168"/>
                  </a:moveTo>
                  <a:cubicBezTo>
                    <a:pt x="140" y="168"/>
                    <a:pt x="136" y="164"/>
                    <a:pt x="136" y="160"/>
                  </a:cubicBezTo>
                  <a:cubicBezTo>
                    <a:pt x="136" y="156"/>
                    <a:pt x="140" y="152"/>
                    <a:pt x="144" y="152"/>
                  </a:cubicBezTo>
                  <a:cubicBezTo>
                    <a:pt x="148" y="152"/>
                    <a:pt x="152" y="156"/>
                    <a:pt x="152" y="160"/>
                  </a:cubicBezTo>
                  <a:cubicBezTo>
                    <a:pt x="152" y="164"/>
                    <a:pt x="148" y="168"/>
                    <a:pt x="144" y="168"/>
                  </a:cubicBezTo>
                  <a:moveTo>
                    <a:pt x="153" y="144"/>
                  </a:moveTo>
                  <a:cubicBezTo>
                    <a:pt x="136" y="144"/>
                    <a:pt x="136" y="144"/>
                    <a:pt x="136" y="144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56" y="128"/>
                    <a:pt x="156" y="128"/>
                    <a:pt x="156" y="128"/>
                  </a:cubicBezTo>
                  <a:lnTo>
                    <a:pt x="153" y="144"/>
                  </a:lnTo>
                  <a:close/>
                  <a:moveTo>
                    <a:pt x="139" y="120"/>
                  </a:moveTo>
                  <a:cubicBezTo>
                    <a:pt x="141" y="104"/>
                    <a:pt x="141" y="104"/>
                    <a:pt x="141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58" y="120"/>
                    <a:pt x="158" y="120"/>
                    <a:pt x="158" y="120"/>
                  </a:cubicBezTo>
                  <a:lnTo>
                    <a:pt x="139" y="120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784011" y="6544883"/>
              <a:ext cx="1227511" cy="147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平台账户余额</a:t>
              </a:r>
              <a:r>
                <a:rPr kumimoji="0" lang="en-US" altLang="zh-CN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-80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979673" y="4551926"/>
            <a:ext cx="2188015" cy="307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 smtClean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rPr>
              <a:t>充电完成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effectLst/>
              <a:uFillTx/>
              <a:latin typeface="+mj-ea"/>
              <a:ea typeface="+mj-ea"/>
              <a:cs typeface="+mj-cs"/>
              <a:sym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95576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01082E4-92A1-5F48-AAB6-1E19B1E34472}"/>
              </a:ext>
            </a:extLst>
          </p:cNvPr>
          <p:cNvSpPr/>
          <p:nvPr/>
        </p:nvSpPr>
        <p:spPr>
          <a:xfrm>
            <a:off x="4996543" y="2026545"/>
            <a:ext cx="2471057" cy="69228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92C9430-3672-D34A-9686-39E23AF10B69}"/>
              </a:ext>
            </a:extLst>
          </p:cNvPr>
          <p:cNvSpPr txBox="1"/>
          <p:nvPr/>
        </p:nvSpPr>
        <p:spPr>
          <a:xfrm>
            <a:off x="5178286" y="2050724"/>
            <a:ext cx="20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3600" b="1" dirty="0">
                <a:solidFill>
                  <a:prstClr val="white"/>
                </a:solidFill>
                <a:latin typeface="思源黑体 CN Bold"/>
                <a:ea typeface="+mj-ea"/>
              </a:rPr>
              <a:t>PART</a:t>
            </a:r>
            <a:r>
              <a:rPr kumimoji="1" lang="zh-CN" altLang="en-US" sz="3600" b="1" dirty="0">
                <a:solidFill>
                  <a:prstClr val="white"/>
                </a:solidFill>
                <a:latin typeface="思源黑体 CN Bold"/>
                <a:ea typeface="+mj-ea"/>
              </a:rPr>
              <a:t> </a:t>
            </a:r>
            <a:r>
              <a:rPr kumimoji="1" lang="en-US" altLang="zh-CN" sz="36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03</a:t>
            </a:r>
            <a:endParaRPr kumimoji="1" lang="zh-CN" altLang="en-US" sz="3600" b="1" dirty="0">
              <a:solidFill>
                <a:prstClr val="white"/>
              </a:solidFill>
              <a:latin typeface="思源黑体 CN Bold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4337412" y="4039181"/>
            <a:ext cx="1722617" cy="442878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大账模式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6261188" y="4039181"/>
            <a:ext cx="1870441" cy="442878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电子账户模式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74F84B0-A6DE-AE4A-9905-6D1E7A102E4C}"/>
              </a:ext>
            </a:extLst>
          </p:cNvPr>
          <p:cNvSpPr txBox="1"/>
          <p:nvPr/>
        </p:nvSpPr>
        <p:spPr>
          <a:xfrm>
            <a:off x="3712028" y="3080778"/>
            <a:ext cx="5040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0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行业解决方案介绍</a:t>
            </a:r>
          </a:p>
        </p:txBody>
      </p:sp>
    </p:spTree>
    <p:extLst>
      <p:ext uri="{BB962C8B-B14F-4D97-AF65-F5344CB8AC3E}">
        <p14:creationId xmlns:p14="http://schemas.microsoft.com/office/powerpoint/2010/main" val="175437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7" y="121417"/>
            <a:ext cx="159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大账模式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500743" y="914397"/>
            <a:ext cx="11066099" cy="5442857"/>
            <a:chOff x="646395" y="1462308"/>
            <a:chExt cx="10887789" cy="4819425"/>
          </a:xfrm>
        </p:grpSpPr>
        <p:grpSp>
          <p:nvGrpSpPr>
            <p:cNvPr id="89" name="组合 88"/>
            <p:cNvGrpSpPr/>
            <p:nvPr/>
          </p:nvGrpSpPr>
          <p:grpSpPr>
            <a:xfrm>
              <a:off x="646395" y="1462308"/>
              <a:ext cx="10887789" cy="621448"/>
              <a:chOff x="646395" y="1462308"/>
              <a:chExt cx="10887789" cy="621448"/>
            </a:xfrm>
          </p:grpSpPr>
          <p:sp>
            <p:nvSpPr>
              <p:cNvPr id="90" name="矩形: 圆角 9"/>
              <p:cNvSpPr/>
              <p:nvPr/>
            </p:nvSpPr>
            <p:spPr>
              <a:xfrm>
                <a:off x="646395" y="1462308"/>
                <a:ext cx="10887789" cy="621448"/>
              </a:xfrm>
              <a:prstGeom prst="roundRect">
                <a:avLst>
                  <a:gd name="adj" fmla="val 6803"/>
                </a:avLst>
              </a:prstGeom>
              <a:solidFill>
                <a:srgbClr val="F5F6FA">
                  <a:alpha val="50000"/>
                </a:srgbClr>
              </a:solidFill>
              <a:ln w="12680" cap="flat">
                <a:solidFill>
                  <a:srgbClr val="81838F">
                    <a:alpha val="50000"/>
                  </a:srgbClr>
                </a:solidFill>
                <a:prstDash val="sysDash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1" name="矩形: 圆角 12"/>
              <p:cNvSpPr/>
              <p:nvPr/>
            </p:nvSpPr>
            <p:spPr>
              <a:xfrm>
                <a:off x="2500745" y="1573229"/>
                <a:ext cx="1357224" cy="415125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2" name="矩形: 圆角 20"/>
              <p:cNvSpPr/>
              <p:nvPr/>
            </p:nvSpPr>
            <p:spPr>
              <a:xfrm>
                <a:off x="9778044" y="1588990"/>
                <a:ext cx="1381712" cy="415125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2682874" y="1608450"/>
                <a:ext cx="995511" cy="299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rPr>
                  <a:t>先付后退</a:t>
                </a:r>
                <a:endPara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5DEC"/>
                  </a:solidFill>
                  <a:effectLst/>
                  <a:uLnTx/>
                  <a:uFillTx/>
                  <a:latin typeface="+mj-ea"/>
                  <a:ea typeface="+mj-ea"/>
                  <a:cs typeface="OPPOSans L" pitchFamily="18" charset="-122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9981316" y="1617896"/>
                <a:ext cx="995511" cy="299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rPr>
                  <a:t>会员充值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5DEC"/>
                  </a:solidFill>
                  <a:effectLst/>
                  <a:uLnTx/>
                  <a:uFillTx/>
                  <a:latin typeface="+mj-ea"/>
                  <a:ea typeface="+mj-ea"/>
                  <a:cs typeface="OPPOSans L" pitchFamily="18" charset="-122"/>
                </a:endParaRPr>
              </a:p>
            </p:txBody>
          </p:sp>
          <p:sp>
            <p:nvSpPr>
              <p:cNvPr id="95" name="矩形: 圆角 62"/>
              <p:cNvSpPr/>
              <p:nvPr/>
            </p:nvSpPr>
            <p:spPr>
              <a:xfrm>
                <a:off x="819520" y="1534935"/>
                <a:ext cx="1374759" cy="482333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992170" y="1617896"/>
                <a:ext cx="995511" cy="299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行业场景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4763618" y="1573229"/>
                <a:ext cx="3936359" cy="415125"/>
                <a:chOff x="4370426" y="1573229"/>
                <a:chExt cx="3936359" cy="415125"/>
              </a:xfrm>
            </p:grpSpPr>
            <p:sp>
              <p:nvSpPr>
                <p:cNvPr id="98" name="矩形: 圆角 14"/>
                <p:cNvSpPr/>
                <p:nvPr/>
              </p:nvSpPr>
              <p:spPr>
                <a:xfrm>
                  <a:off x="4370426" y="1573229"/>
                  <a:ext cx="3936359" cy="415125"/>
                </a:xfrm>
                <a:prstGeom prst="roundRect">
                  <a:avLst/>
                </a:prstGeom>
                <a:solidFill>
                  <a:srgbClr val="FFFFFF"/>
                </a:solidFill>
                <a:ln w="6340" cap="flat">
                  <a:noFill/>
                  <a:prstDash val="solid"/>
                  <a:miter/>
                </a:ln>
                <a:effectLst>
                  <a:outerShdw blurRad="241300" dist="38100" dir="5400000" algn="t" rotWithShape="0">
                    <a:srgbClr val="4472C4">
                      <a:alpha val="22000"/>
                    </a:srgb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99" name="文本框 98"/>
                <p:cNvSpPr txBox="1"/>
                <p:nvPr/>
              </p:nvSpPr>
              <p:spPr>
                <a:xfrm>
                  <a:off x="4464564" y="1616808"/>
                  <a:ext cx="995511" cy="299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C5DEC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L" pitchFamily="18" charset="-122"/>
                    </a:rPr>
                    <a:t>先享后付</a:t>
                  </a:r>
                  <a:endPara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endParaRPr>
                </a:p>
              </p:txBody>
            </p:sp>
            <p:pic>
              <p:nvPicPr>
                <p:cNvPr id="100" name="图片 99" descr="weixinzhifufen"/>
                <p:cNvPicPr>
                  <a:picLocks noChangeAspect="1"/>
                </p:cNvPicPr>
                <p:nvPr>
                  <p:custDataLst>
                    <p:tags r:id="rId1"/>
                  </p:custDataLst>
                </p:nvPr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569356" y="1625081"/>
                  <a:ext cx="323215" cy="323215"/>
                </a:xfrm>
                <a:prstGeom prst="rect">
                  <a:avLst/>
                </a:prstGeom>
              </p:spPr>
            </p:pic>
            <p:pic>
              <p:nvPicPr>
                <p:cNvPr id="101" name="图片 100" descr="zhimaxinyong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66442" y="1660469"/>
                  <a:ext cx="449580" cy="271780"/>
                </a:xfrm>
                <a:prstGeom prst="rect">
                  <a:avLst/>
                </a:prstGeom>
              </p:spPr>
            </p:pic>
            <p:sp>
              <p:nvSpPr>
                <p:cNvPr id="102" name="文本框 101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5747881" y="1673804"/>
                  <a:ext cx="1046480" cy="2180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微信支付分</a:t>
                  </a:r>
                </a:p>
              </p:txBody>
            </p:sp>
            <p:sp>
              <p:nvSpPr>
                <p:cNvPr id="103" name="矩形 102"/>
                <p:cNvSpPr/>
                <p:nvPr/>
              </p:nvSpPr>
              <p:spPr>
                <a:xfrm>
                  <a:off x="6954205" y="1672379"/>
                  <a:ext cx="1260678" cy="21801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支付</a:t>
                  </a: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宝芝麻</a:t>
                  </a: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信用分</a:t>
                  </a:r>
                </a:p>
              </p:txBody>
            </p:sp>
          </p:grpSp>
        </p:grpSp>
        <p:sp>
          <p:nvSpPr>
            <p:cNvPr id="104" name="三角形 131"/>
            <p:cNvSpPr/>
            <p:nvPr/>
          </p:nvSpPr>
          <p:spPr>
            <a:xfrm rot="5400000">
              <a:off x="3142283" y="4114846"/>
              <a:ext cx="334546" cy="341006"/>
            </a:xfrm>
            <a:custGeom>
              <a:avLst/>
              <a:gdLst>
                <a:gd name="connsiteX0" fmla="*/ 0 w 395568"/>
                <a:gd name="connsiteY0" fmla="*/ 341006 h 341006"/>
                <a:gd name="connsiteX1" fmla="*/ 197784 w 395568"/>
                <a:gd name="connsiteY1" fmla="*/ 0 h 341006"/>
                <a:gd name="connsiteX2" fmla="*/ 395568 w 395568"/>
                <a:gd name="connsiteY2" fmla="*/ 341006 h 341006"/>
                <a:gd name="connsiteX3" fmla="*/ 0 w 395568"/>
                <a:gd name="connsiteY3" fmla="*/ 341006 h 341006"/>
                <a:gd name="connsiteX0-1" fmla="*/ 0 w 395568"/>
                <a:gd name="connsiteY0-2" fmla="*/ 341006 h 344149"/>
                <a:gd name="connsiteX1-3" fmla="*/ 197784 w 395568"/>
                <a:gd name="connsiteY1-4" fmla="*/ 0 h 344149"/>
                <a:gd name="connsiteX2-5" fmla="*/ 395568 w 395568"/>
                <a:gd name="connsiteY2-6" fmla="*/ 341006 h 344149"/>
                <a:gd name="connsiteX3-7" fmla="*/ 386302 w 395568"/>
                <a:gd name="connsiteY3-8" fmla="*/ 344149 h 344149"/>
                <a:gd name="connsiteX4" fmla="*/ 0 w 395568"/>
                <a:gd name="connsiteY4" fmla="*/ 341006 h 344149"/>
                <a:gd name="connsiteX0-9" fmla="*/ 0 w 395568"/>
                <a:gd name="connsiteY0-10" fmla="*/ 341006 h 341006"/>
                <a:gd name="connsiteX1-11" fmla="*/ 197784 w 395568"/>
                <a:gd name="connsiteY1-12" fmla="*/ 0 h 341006"/>
                <a:gd name="connsiteX2-13" fmla="*/ 395568 w 395568"/>
                <a:gd name="connsiteY2-14" fmla="*/ 341006 h 341006"/>
                <a:gd name="connsiteX3-15" fmla="*/ 203425 w 395568"/>
                <a:gd name="connsiteY3-16" fmla="*/ 235292 h 341006"/>
                <a:gd name="connsiteX4-17" fmla="*/ 0 w 395568"/>
                <a:gd name="connsiteY4-18" fmla="*/ 341006 h 3410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395568" h="341006">
                  <a:moveTo>
                    <a:pt x="0" y="341006"/>
                  </a:moveTo>
                  <a:lnTo>
                    <a:pt x="197784" y="0"/>
                  </a:lnTo>
                  <a:lnTo>
                    <a:pt x="395568" y="341006"/>
                  </a:lnTo>
                  <a:lnTo>
                    <a:pt x="203425" y="235292"/>
                  </a:lnTo>
                  <a:lnTo>
                    <a:pt x="0" y="341006"/>
                  </a:lnTo>
                  <a:close/>
                </a:path>
              </a:pathLst>
            </a:custGeom>
            <a:solidFill>
              <a:srgbClr val="3C5DE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1" lang="zh-CN" altLang="en-US" kern="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659615" y="2301558"/>
              <a:ext cx="2200456" cy="3980175"/>
              <a:chOff x="1118257" y="1825202"/>
              <a:chExt cx="2200456" cy="3980175"/>
            </a:xfrm>
          </p:grpSpPr>
          <p:sp>
            <p:nvSpPr>
              <p:cNvPr id="106" name="矩形: 圆角 114"/>
              <p:cNvSpPr/>
              <p:nvPr/>
            </p:nvSpPr>
            <p:spPr>
              <a:xfrm>
                <a:off x="1118257" y="1825202"/>
                <a:ext cx="2200456" cy="3980175"/>
              </a:xfrm>
              <a:prstGeom prst="roundRect">
                <a:avLst>
                  <a:gd name="adj" fmla="val 0"/>
                </a:avLst>
              </a:prstGeom>
              <a:noFill/>
              <a:ln w="12700" cap="flat">
                <a:solidFill>
                  <a:srgbClr val="3C5DEC"/>
                </a:solidFill>
                <a:prstDash val="dash"/>
                <a:miter/>
              </a:ln>
              <a:effectLst>
                <a:outerShdw blurRad="190500" sx="102000" sy="102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defTabSz="731520">
                  <a:defRPr/>
                </a:pPr>
                <a:endParaRPr lang="zh-CN" altLang="en-US" sz="1440" kern="0" dirty="0">
                  <a:solidFill>
                    <a:srgbClr val="00000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107" name="组合 106"/>
              <p:cNvGrpSpPr/>
              <p:nvPr/>
            </p:nvGrpSpPr>
            <p:grpSpPr>
              <a:xfrm>
                <a:off x="1393248" y="3183827"/>
                <a:ext cx="1612948" cy="1941614"/>
                <a:chOff x="1393248" y="3183827"/>
                <a:chExt cx="1612948" cy="1941614"/>
              </a:xfrm>
            </p:grpSpPr>
            <p:grpSp>
              <p:nvGrpSpPr>
                <p:cNvPr id="110" name="组合 109"/>
                <p:cNvGrpSpPr/>
                <p:nvPr/>
              </p:nvGrpSpPr>
              <p:grpSpPr>
                <a:xfrm>
                  <a:off x="1402069" y="3183827"/>
                  <a:ext cx="1604127" cy="439883"/>
                  <a:chOff x="2033489" y="3162169"/>
                  <a:chExt cx="1930583" cy="439883"/>
                </a:xfrm>
              </p:grpSpPr>
              <p:sp>
                <p:nvSpPr>
                  <p:cNvPr id="117" name="矩形: 圆角 114"/>
                  <p:cNvSpPr/>
                  <p:nvPr/>
                </p:nvSpPr>
                <p:spPr>
                  <a:xfrm>
                    <a:off x="2033489" y="3162169"/>
                    <a:ext cx="1930583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8" name="Object60"/>
                  <p:cNvSpPr/>
                  <p:nvPr/>
                </p:nvSpPr>
                <p:spPr>
                  <a:xfrm>
                    <a:off x="2103645" y="3297606"/>
                    <a:ext cx="1780951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zh-CN" altLang="en-US" sz="1200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小程序</a:t>
                    </a:r>
                    <a:endParaRPr lang="en-US" sz="1200" kern="0" dirty="0">
                      <a:solidFill>
                        <a:srgbClr val="3C5DEC"/>
                      </a:solidFill>
                      <a:latin typeface="+mj-ea"/>
                      <a:ea typeface="+mj-ea"/>
                      <a:cs typeface="OPPOSans M" panose="00020600040101010101" pitchFamily="18" charset="-122"/>
                    </a:endParaRPr>
                  </a:p>
                </p:txBody>
              </p:sp>
            </p:grpSp>
            <p:grpSp>
              <p:nvGrpSpPr>
                <p:cNvPr id="111" name="组合 110"/>
                <p:cNvGrpSpPr/>
                <p:nvPr/>
              </p:nvGrpSpPr>
              <p:grpSpPr>
                <a:xfrm>
                  <a:off x="1402068" y="3932000"/>
                  <a:ext cx="1604123" cy="439883"/>
                  <a:chOff x="2033489" y="3404548"/>
                  <a:chExt cx="1930579" cy="439883"/>
                </a:xfrm>
              </p:grpSpPr>
              <p:sp>
                <p:nvSpPr>
                  <p:cNvPr id="115" name="矩形: 圆角 114"/>
                  <p:cNvSpPr/>
                  <p:nvPr/>
                </p:nvSpPr>
                <p:spPr>
                  <a:xfrm>
                    <a:off x="2033489" y="3404548"/>
                    <a:ext cx="1930579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6" name="Object60"/>
                  <p:cNvSpPr/>
                  <p:nvPr/>
                </p:nvSpPr>
                <p:spPr>
                  <a:xfrm>
                    <a:off x="2125655" y="3539985"/>
                    <a:ext cx="1780950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zh-CN" altLang="en-US" sz="1200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公众号</a:t>
                    </a:r>
                    <a:r>
                      <a:rPr lang="en-US" altLang="zh-CN" sz="1200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/H5</a:t>
                    </a:r>
                    <a:endParaRPr lang="en-US" sz="1200" kern="0" dirty="0">
                      <a:solidFill>
                        <a:srgbClr val="3C5DEC"/>
                      </a:solidFill>
                      <a:latin typeface="+mj-ea"/>
                      <a:ea typeface="+mj-ea"/>
                      <a:cs typeface="OPPOSans M" panose="00020600040101010101" pitchFamily="18" charset="-122"/>
                    </a:endParaRPr>
                  </a:p>
                </p:txBody>
              </p:sp>
            </p:grpSp>
            <p:grpSp>
              <p:nvGrpSpPr>
                <p:cNvPr id="112" name="组合 111"/>
                <p:cNvGrpSpPr/>
                <p:nvPr/>
              </p:nvGrpSpPr>
              <p:grpSpPr>
                <a:xfrm>
                  <a:off x="1393248" y="4685558"/>
                  <a:ext cx="1612943" cy="439883"/>
                  <a:chOff x="2022873" y="3652312"/>
                  <a:chExt cx="1941194" cy="439883"/>
                </a:xfrm>
              </p:grpSpPr>
              <p:sp>
                <p:nvSpPr>
                  <p:cNvPr id="113" name="矩形: 圆角 114"/>
                  <p:cNvSpPr/>
                  <p:nvPr/>
                </p:nvSpPr>
                <p:spPr>
                  <a:xfrm>
                    <a:off x="2022873" y="3652312"/>
                    <a:ext cx="1941194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4" name="Object60"/>
                  <p:cNvSpPr/>
                  <p:nvPr/>
                </p:nvSpPr>
                <p:spPr>
                  <a:xfrm>
                    <a:off x="2115039" y="3787749"/>
                    <a:ext cx="1780950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en-US" sz="1200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APP</a:t>
                    </a:r>
                  </a:p>
                </p:txBody>
              </p:sp>
            </p:grpSp>
          </p:grpSp>
          <p:sp>
            <p:nvSpPr>
              <p:cNvPr id="108" name="Object29"/>
              <p:cNvSpPr/>
              <p:nvPr/>
            </p:nvSpPr>
            <p:spPr>
              <a:xfrm>
                <a:off x="1447250" y="2506175"/>
                <a:ext cx="1543242" cy="29915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noAutofit/>
              </a:bodyPr>
              <a:lstStyle/>
              <a:p>
                <a:pPr algn="ctr" defTabSz="1219200" hangingPunct="0">
                  <a:defRPr/>
                </a:pPr>
                <a:r>
                  <a:rPr lang="en-US" altLang="zh-CN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01</a:t>
                </a:r>
                <a:r>
                  <a:rPr lang="zh-CN" altLang="en-US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、前端应用</a:t>
                </a:r>
              </a:p>
            </p:txBody>
          </p:sp>
          <p:cxnSp>
            <p:nvCxnSpPr>
              <p:cNvPr id="109" name="直线连接符 133"/>
              <p:cNvCxnSpPr/>
              <p:nvPr/>
            </p:nvCxnSpPr>
            <p:spPr>
              <a:xfrm flipH="1">
                <a:off x="1393248" y="2869796"/>
                <a:ext cx="1612943" cy="1445"/>
              </a:xfrm>
              <a:prstGeom prst="line">
                <a:avLst/>
              </a:prstGeom>
              <a:noFill/>
              <a:ln w="12700" cap="flat" cmpd="sng" algn="ctr">
                <a:gradFill>
                  <a:gsLst>
                    <a:gs pos="0">
                      <a:srgbClr val="3C5DEC">
                        <a:alpha val="0"/>
                      </a:srgbClr>
                    </a:gs>
                    <a:gs pos="50000">
                      <a:srgbClr val="3C5DEC"/>
                    </a:gs>
                    <a:gs pos="100000">
                      <a:srgbClr val="3C5DEC">
                        <a:alpha val="0"/>
                      </a:srgbClr>
                    </a:gs>
                  </a:gsLst>
                  <a:lin ang="0" scaled="0"/>
                </a:gradFill>
                <a:prstDash val="dash"/>
              </a:ln>
              <a:effectLst/>
            </p:spPr>
          </p:cxnSp>
        </p:grpSp>
        <p:grpSp>
          <p:nvGrpSpPr>
            <p:cNvPr id="119" name="组合 118"/>
            <p:cNvGrpSpPr/>
            <p:nvPr/>
          </p:nvGrpSpPr>
          <p:grpSpPr>
            <a:xfrm>
              <a:off x="6851140" y="2301558"/>
              <a:ext cx="4683043" cy="3980175"/>
              <a:chOff x="-161014" y="1825202"/>
              <a:chExt cx="4683043" cy="3980175"/>
            </a:xfrm>
          </p:grpSpPr>
          <p:sp>
            <p:nvSpPr>
              <p:cNvPr id="120" name="矩形: 圆角 114"/>
              <p:cNvSpPr/>
              <p:nvPr/>
            </p:nvSpPr>
            <p:spPr>
              <a:xfrm>
                <a:off x="-161014" y="1825202"/>
                <a:ext cx="4683043" cy="3980175"/>
              </a:xfrm>
              <a:prstGeom prst="roundRect">
                <a:avLst>
                  <a:gd name="adj" fmla="val 0"/>
                </a:avLst>
              </a:prstGeom>
              <a:noFill/>
              <a:ln w="12700" cap="flat">
                <a:solidFill>
                  <a:srgbClr val="3C5DEC"/>
                </a:solidFill>
                <a:prstDash val="dash"/>
                <a:miter/>
              </a:ln>
              <a:effectLst>
                <a:outerShdw blurRad="190500" sx="102000" sy="102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defTabSz="731520">
                  <a:defRPr/>
                </a:pPr>
                <a:endParaRPr lang="zh-CN" altLang="en-US" sz="1440" kern="0" dirty="0">
                  <a:solidFill>
                    <a:srgbClr val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1" name="Object29"/>
              <p:cNvSpPr/>
              <p:nvPr/>
            </p:nvSpPr>
            <p:spPr>
              <a:xfrm>
                <a:off x="1401530" y="2506175"/>
                <a:ext cx="1543242" cy="29915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noAutofit/>
              </a:bodyPr>
              <a:lstStyle/>
              <a:p>
                <a:pPr algn="ctr" defTabSz="1219200" hangingPunct="0">
                  <a:defRPr/>
                </a:pPr>
                <a:r>
                  <a:rPr lang="en-US" altLang="zh-CN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03</a:t>
                </a:r>
                <a:r>
                  <a:rPr lang="zh-CN" altLang="en-US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、云商通体系</a:t>
                </a:r>
              </a:p>
            </p:txBody>
          </p:sp>
          <p:cxnSp>
            <p:nvCxnSpPr>
              <p:cNvPr id="122" name="直线连接符 143"/>
              <p:cNvCxnSpPr/>
              <p:nvPr/>
            </p:nvCxnSpPr>
            <p:spPr>
              <a:xfrm flipH="1">
                <a:off x="47480" y="2851117"/>
                <a:ext cx="4260638" cy="18680"/>
              </a:xfrm>
              <a:prstGeom prst="line">
                <a:avLst/>
              </a:prstGeom>
              <a:noFill/>
              <a:ln w="12700" cap="flat" cmpd="sng" algn="ctr">
                <a:gradFill>
                  <a:gsLst>
                    <a:gs pos="0">
                      <a:srgbClr val="3C5DEC">
                        <a:alpha val="0"/>
                      </a:srgbClr>
                    </a:gs>
                    <a:gs pos="50000">
                      <a:srgbClr val="3C5DEC"/>
                    </a:gs>
                    <a:gs pos="100000">
                      <a:srgbClr val="3C5DEC">
                        <a:alpha val="0"/>
                      </a:srgbClr>
                    </a:gs>
                  </a:gsLst>
                  <a:lin ang="0" scaled="0"/>
                </a:gradFill>
                <a:prstDash val="dash"/>
              </a:ln>
              <a:effectLst/>
            </p:spPr>
          </p:cxnSp>
        </p:grpSp>
        <p:sp>
          <p:nvSpPr>
            <p:cNvPr id="123" name="三角形 131"/>
            <p:cNvSpPr/>
            <p:nvPr/>
          </p:nvSpPr>
          <p:spPr>
            <a:xfrm rot="5400000">
              <a:off x="6220630" y="4114845"/>
              <a:ext cx="334546" cy="341006"/>
            </a:xfrm>
            <a:custGeom>
              <a:avLst/>
              <a:gdLst>
                <a:gd name="connsiteX0" fmla="*/ 0 w 395568"/>
                <a:gd name="connsiteY0" fmla="*/ 341006 h 341006"/>
                <a:gd name="connsiteX1" fmla="*/ 197784 w 395568"/>
                <a:gd name="connsiteY1" fmla="*/ 0 h 341006"/>
                <a:gd name="connsiteX2" fmla="*/ 395568 w 395568"/>
                <a:gd name="connsiteY2" fmla="*/ 341006 h 341006"/>
                <a:gd name="connsiteX3" fmla="*/ 0 w 395568"/>
                <a:gd name="connsiteY3" fmla="*/ 341006 h 341006"/>
                <a:gd name="connsiteX0-1" fmla="*/ 0 w 395568"/>
                <a:gd name="connsiteY0-2" fmla="*/ 341006 h 344149"/>
                <a:gd name="connsiteX1-3" fmla="*/ 197784 w 395568"/>
                <a:gd name="connsiteY1-4" fmla="*/ 0 h 344149"/>
                <a:gd name="connsiteX2-5" fmla="*/ 395568 w 395568"/>
                <a:gd name="connsiteY2-6" fmla="*/ 341006 h 344149"/>
                <a:gd name="connsiteX3-7" fmla="*/ 386302 w 395568"/>
                <a:gd name="connsiteY3-8" fmla="*/ 344149 h 344149"/>
                <a:gd name="connsiteX4" fmla="*/ 0 w 395568"/>
                <a:gd name="connsiteY4" fmla="*/ 341006 h 344149"/>
                <a:gd name="connsiteX0-9" fmla="*/ 0 w 395568"/>
                <a:gd name="connsiteY0-10" fmla="*/ 341006 h 341006"/>
                <a:gd name="connsiteX1-11" fmla="*/ 197784 w 395568"/>
                <a:gd name="connsiteY1-12" fmla="*/ 0 h 341006"/>
                <a:gd name="connsiteX2-13" fmla="*/ 395568 w 395568"/>
                <a:gd name="connsiteY2-14" fmla="*/ 341006 h 341006"/>
                <a:gd name="connsiteX3-15" fmla="*/ 203425 w 395568"/>
                <a:gd name="connsiteY3-16" fmla="*/ 235292 h 341006"/>
                <a:gd name="connsiteX4-17" fmla="*/ 0 w 395568"/>
                <a:gd name="connsiteY4-18" fmla="*/ 341006 h 3410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395568" h="341006">
                  <a:moveTo>
                    <a:pt x="0" y="341006"/>
                  </a:moveTo>
                  <a:lnTo>
                    <a:pt x="197784" y="0"/>
                  </a:lnTo>
                  <a:lnTo>
                    <a:pt x="395568" y="341006"/>
                  </a:lnTo>
                  <a:lnTo>
                    <a:pt x="203425" y="235292"/>
                  </a:lnTo>
                  <a:lnTo>
                    <a:pt x="0" y="341006"/>
                  </a:lnTo>
                  <a:close/>
                </a:path>
              </a:pathLst>
            </a:custGeom>
            <a:solidFill>
              <a:srgbClr val="3C5DE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1" lang="zh-CN" altLang="en-US" kern="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pic>
          <p:nvPicPr>
            <p:cNvPr id="124" name="图形 30" descr="收据 纯色填充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629088" y="2484756"/>
              <a:ext cx="391903" cy="391903"/>
            </a:xfrm>
            <a:prstGeom prst="rect">
              <a:avLst/>
            </a:prstGeom>
          </p:spPr>
        </p:pic>
        <p:pic>
          <p:nvPicPr>
            <p:cNvPr id="125" name="图形 35" descr="慈善 轮廓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8996490" y="2448197"/>
              <a:ext cx="465017" cy="465017"/>
            </a:xfrm>
            <a:prstGeom prst="rect">
              <a:avLst/>
            </a:prstGeom>
          </p:spPr>
        </p:pic>
        <p:grpSp>
          <p:nvGrpSpPr>
            <p:cNvPr id="126" name="组合 125"/>
            <p:cNvGrpSpPr/>
            <p:nvPr/>
          </p:nvGrpSpPr>
          <p:grpSpPr>
            <a:xfrm>
              <a:off x="7005008" y="3409801"/>
              <a:ext cx="4438077" cy="894961"/>
              <a:chOff x="7005008" y="3364081"/>
              <a:chExt cx="4438077" cy="894961"/>
            </a:xfrm>
          </p:grpSpPr>
          <p:grpSp>
            <p:nvGrpSpPr>
              <p:cNvPr id="127" name="组合 126"/>
              <p:cNvGrpSpPr/>
              <p:nvPr/>
            </p:nvGrpSpPr>
            <p:grpSpPr>
              <a:xfrm>
                <a:off x="7005008" y="3364081"/>
                <a:ext cx="4438077" cy="894961"/>
                <a:chOff x="2430273" y="2921527"/>
                <a:chExt cx="2780889" cy="894961"/>
              </a:xfrm>
            </p:grpSpPr>
            <p:sp>
              <p:nvSpPr>
                <p:cNvPr id="132" name="矩形: 圆角 27"/>
                <p:cNvSpPr/>
                <p:nvPr/>
              </p:nvSpPr>
              <p:spPr>
                <a:xfrm>
                  <a:off x="2430273" y="2921527"/>
                  <a:ext cx="2778860" cy="894961"/>
                </a:xfrm>
                <a:prstGeom prst="roundRect">
                  <a:avLst>
                    <a:gd name="adj" fmla="val 9008"/>
                  </a:avLst>
                </a:prstGeom>
                <a:solidFill>
                  <a:srgbClr val="F8F8F8"/>
                </a:solidFill>
                <a:ln w="12680" cap="flat">
                  <a:solidFill>
                    <a:srgbClr val="E5E5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3" name="矩形: 圆角 30"/>
                <p:cNvSpPr/>
                <p:nvPr/>
              </p:nvSpPr>
              <p:spPr>
                <a:xfrm>
                  <a:off x="2546956" y="3367519"/>
                  <a:ext cx="757288" cy="347763"/>
                </a:xfrm>
                <a:prstGeom prst="roundRect">
                  <a:avLst/>
                </a:prstGeom>
                <a:solidFill>
                  <a:srgbClr val="FFFFFF"/>
                </a:solidFill>
                <a:ln w="6340" cap="flat">
                  <a:noFill/>
                  <a:prstDash val="solid"/>
                  <a:miter/>
                </a:ln>
                <a:effectLst>
                  <a:outerShdw blurRad="241300" dist="38100" dir="5400000" algn="t" rotWithShape="0">
                    <a:srgbClr val="4472C4">
                      <a:alpha val="22000"/>
                    </a:srgb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4" name="任意多边形: 形状 48"/>
                <p:cNvSpPr/>
                <p:nvPr/>
              </p:nvSpPr>
              <p:spPr>
                <a:xfrm>
                  <a:off x="2432303" y="2927811"/>
                  <a:ext cx="2778859" cy="399009"/>
                </a:xfrm>
                <a:custGeom>
                  <a:avLst/>
                  <a:gdLst>
                    <a:gd name="connsiteX0" fmla="*/ 0 w 2764681"/>
                    <a:gd name="connsiteY0" fmla="*/ 152259 h 361494"/>
                    <a:gd name="connsiteX1" fmla="*/ 152259 w 2764681"/>
                    <a:gd name="connsiteY1" fmla="*/ 0 h 361494"/>
                    <a:gd name="connsiteX2" fmla="*/ 2612422 w 2764681"/>
                    <a:gd name="connsiteY2" fmla="*/ 0 h 361494"/>
                    <a:gd name="connsiteX3" fmla="*/ 2764681 w 2764681"/>
                    <a:gd name="connsiteY3" fmla="*/ 152259 h 361494"/>
                    <a:gd name="connsiteX4" fmla="*/ 2764681 w 2764681"/>
                    <a:gd name="connsiteY4" fmla="*/ 361495 h 361494"/>
                    <a:gd name="connsiteX5" fmla="*/ 0 w 2764681"/>
                    <a:gd name="connsiteY5" fmla="*/ 361495 h 361494"/>
                    <a:gd name="connsiteX6" fmla="*/ 0 w 2764681"/>
                    <a:gd name="connsiteY6" fmla="*/ 152259 h 36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64681" h="361494">
                      <a:moveTo>
                        <a:pt x="0" y="152259"/>
                      </a:moveTo>
                      <a:cubicBezTo>
                        <a:pt x="0" y="68168"/>
                        <a:pt x="68174" y="0"/>
                        <a:pt x="152259" y="0"/>
                      </a:cubicBezTo>
                      <a:lnTo>
                        <a:pt x="2612422" y="0"/>
                      </a:lnTo>
                      <a:cubicBezTo>
                        <a:pt x="2696508" y="0"/>
                        <a:pt x="2764681" y="68168"/>
                        <a:pt x="2764681" y="152259"/>
                      </a:cubicBezTo>
                      <a:lnTo>
                        <a:pt x="2764681" y="361495"/>
                      </a:lnTo>
                      <a:lnTo>
                        <a:pt x="0" y="361495"/>
                      </a:lnTo>
                      <a:lnTo>
                        <a:pt x="0" y="15225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3C5DEC">
                        <a:tint val="66000"/>
                        <a:satMod val="160000"/>
                      </a:srgbClr>
                    </a:gs>
                    <a:gs pos="50000">
                      <a:srgbClr val="3C5DEC">
                        <a:tint val="44500"/>
                        <a:satMod val="160000"/>
                      </a:srgbClr>
                    </a:gs>
                    <a:gs pos="100000">
                      <a:srgbClr val="3C5DEC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6340" cap="flat">
                  <a:noFill/>
                  <a:prstDash val="solid"/>
                  <a:miter/>
                </a:ln>
                <a:effectLst>
                  <a:outerShdw blurRad="215900" dist="88900" dir="5400000" sx="90000" sy="90000" algn="t" rotWithShape="0">
                    <a:prstClr val="black">
                      <a:alpha val="2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5" name="文本框 134"/>
                <p:cNvSpPr txBox="1"/>
                <p:nvPr/>
              </p:nvSpPr>
              <p:spPr>
                <a:xfrm>
                  <a:off x="3596874" y="2955525"/>
                  <a:ext cx="556584" cy="2725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平台会员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</p:txBody>
            </p:sp>
            <p:sp>
              <p:nvSpPr>
                <p:cNvPr id="136" name="文本框 135"/>
                <p:cNvSpPr txBox="1"/>
                <p:nvPr/>
              </p:nvSpPr>
              <p:spPr>
                <a:xfrm>
                  <a:off x="2693199" y="3411800"/>
                  <a:ext cx="461712" cy="231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96AFC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平台账簿</a:t>
                  </a:r>
                  <a:endPara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128" name="矩形: 圆角 30"/>
              <p:cNvSpPr/>
              <p:nvPr/>
            </p:nvSpPr>
            <p:spPr>
              <a:xfrm>
                <a:off x="8641114" y="3826299"/>
                <a:ext cx="1208571" cy="347763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9" name="矩形: 圆角 30"/>
              <p:cNvSpPr/>
              <p:nvPr/>
            </p:nvSpPr>
            <p:spPr>
              <a:xfrm>
                <a:off x="10091004" y="3828361"/>
                <a:ext cx="1208571" cy="347763"/>
              </a:xfrm>
              <a:prstGeom prst="roundRect">
                <a:avLst/>
              </a:prstGeom>
              <a:solidFill>
                <a:srgbClr val="C9C9C9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8844822" y="3859375"/>
                <a:ext cx="736855" cy="231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营销账簿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131" name="文本框 130"/>
              <p:cNvSpPr txBox="1"/>
              <p:nvPr/>
            </p:nvSpPr>
            <p:spPr>
              <a:xfrm>
                <a:off x="10267754" y="3868519"/>
                <a:ext cx="875646" cy="231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储值卡账簿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6999069" y="4382322"/>
              <a:ext cx="4434839" cy="894961"/>
              <a:chOff x="7005008" y="3364081"/>
              <a:chExt cx="4434839" cy="894961"/>
            </a:xfrm>
          </p:grpSpPr>
          <p:grpSp>
            <p:nvGrpSpPr>
              <p:cNvPr id="138" name="组合 137"/>
              <p:cNvGrpSpPr/>
              <p:nvPr/>
            </p:nvGrpSpPr>
            <p:grpSpPr>
              <a:xfrm>
                <a:off x="7005008" y="3364081"/>
                <a:ext cx="4434839" cy="894961"/>
                <a:chOff x="2430273" y="2921527"/>
                <a:chExt cx="2778860" cy="894961"/>
              </a:xfrm>
            </p:grpSpPr>
            <p:sp>
              <p:nvSpPr>
                <p:cNvPr id="141" name="矩形: 圆角 27"/>
                <p:cNvSpPr/>
                <p:nvPr/>
              </p:nvSpPr>
              <p:spPr>
                <a:xfrm>
                  <a:off x="2430273" y="2921527"/>
                  <a:ext cx="2778860" cy="894961"/>
                </a:xfrm>
                <a:prstGeom prst="roundRect">
                  <a:avLst>
                    <a:gd name="adj" fmla="val 9008"/>
                  </a:avLst>
                </a:prstGeom>
                <a:solidFill>
                  <a:srgbClr val="F8F8F8"/>
                </a:solidFill>
                <a:ln w="12680" cap="flat">
                  <a:solidFill>
                    <a:srgbClr val="E5E5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2" name="矩形: 圆角 30"/>
                <p:cNvSpPr/>
                <p:nvPr/>
              </p:nvSpPr>
              <p:spPr>
                <a:xfrm>
                  <a:off x="2817437" y="3367519"/>
                  <a:ext cx="911008" cy="360635"/>
                </a:xfrm>
                <a:prstGeom prst="roundRect">
                  <a:avLst/>
                </a:prstGeom>
                <a:solidFill>
                  <a:srgbClr val="FFFFFF"/>
                </a:solidFill>
                <a:ln w="6340" cap="flat">
                  <a:noFill/>
                  <a:prstDash val="solid"/>
                  <a:miter/>
                </a:ln>
                <a:effectLst>
                  <a:outerShdw blurRad="241300" dist="38100" dir="5400000" algn="t" rotWithShape="0">
                    <a:srgbClr val="4472C4">
                      <a:alpha val="22000"/>
                    </a:srgb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3" name="任意多边形: 形状 48"/>
                <p:cNvSpPr/>
                <p:nvPr/>
              </p:nvSpPr>
              <p:spPr>
                <a:xfrm>
                  <a:off x="2430274" y="2927811"/>
                  <a:ext cx="2778859" cy="370954"/>
                </a:xfrm>
                <a:custGeom>
                  <a:avLst/>
                  <a:gdLst>
                    <a:gd name="connsiteX0" fmla="*/ 0 w 2764681"/>
                    <a:gd name="connsiteY0" fmla="*/ 152259 h 361494"/>
                    <a:gd name="connsiteX1" fmla="*/ 152259 w 2764681"/>
                    <a:gd name="connsiteY1" fmla="*/ 0 h 361494"/>
                    <a:gd name="connsiteX2" fmla="*/ 2612422 w 2764681"/>
                    <a:gd name="connsiteY2" fmla="*/ 0 h 361494"/>
                    <a:gd name="connsiteX3" fmla="*/ 2764681 w 2764681"/>
                    <a:gd name="connsiteY3" fmla="*/ 152259 h 361494"/>
                    <a:gd name="connsiteX4" fmla="*/ 2764681 w 2764681"/>
                    <a:gd name="connsiteY4" fmla="*/ 361495 h 361494"/>
                    <a:gd name="connsiteX5" fmla="*/ 0 w 2764681"/>
                    <a:gd name="connsiteY5" fmla="*/ 361495 h 361494"/>
                    <a:gd name="connsiteX6" fmla="*/ 0 w 2764681"/>
                    <a:gd name="connsiteY6" fmla="*/ 152259 h 36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64681" h="361494">
                      <a:moveTo>
                        <a:pt x="0" y="152259"/>
                      </a:moveTo>
                      <a:cubicBezTo>
                        <a:pt x="0" y="68168"/>
                        <a:pt x="68174" y="0"/>
                        <a:pt x="152259" y="0"/>
                      </a:cubicBezTo>
                      <a:lnTo>
                        <a:pt x="2612422" y="0"/>
                      </a:lnTo>
                      <a:cubicBezTo>
                        <a:pt x="2696508" y="0"/>
                        <a:pt x="2764681" y="68168"/>
                        <a:pt x="2764681" y="152259"/>
                      </a:cubicBezTo>
                      <a:lnTo>
                        <a:pt x="2764681" y="361495"/>
                      </a:lnTo>
                      <a:lnTo>
                        <a:pt x="0" y="361495"/>
                      </a:lnTo>
                      <a:lnTo>
                        <a:pt x="0" y="15225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3C5DEC">
                        <a:tint val="66000"/>
                        <a:satMod val="160000"/>
                      </a:srgbClr>
                    </a:gs>
                    <a:gs pos="50000">
                      <a:srgbClr val="3C5DEC">
                        <a:tint val="44500"/>
                        <a:satMod val="160000"/>
                      </a:srgbClr>
                    </a:gs>
                    <a:gs pos="100000">
                      <a:srgbClr val="3C5DEC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6340" cap="flat">
                  <a:noFill/>
                  <a:prstDash val="solid"/>
                  <a:miter/>
                </a:ln>
                <a:effectLst>
                  <a:outerShdw blurRad="215900" dist="88900" dir="5400000" sx="90000" sy="90000" algn="t" rotWithShape="0">
                    <a:prstClr val="black">
                      <a:alpha val="2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4" name="文本框 143"/>
                <p:cNvSpPr txBox="1"/>
                <p:nvPr/>
              </p:nvSpPr>
              <p:spPr>
                <a:xfrm>
                  <a:off x="3596872" y="2937237"/>
                  <a:ext cx="556584" cy="2725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收款会员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</p:txBody>
            </p:sp>
            <p:sp>
              <p:nvSpPr>
                <p:cNvPr id="145" name="文本框 144"/>
                <p:cNvSpPr txBox="1"/>
                <p:nvPr/>
              </p:nvSpPr>
              <p:spPr>
                <a:xfrm>
                  <a:off x="3129666" y="3420944"/>
                  <a:ext cx="287779" cy="231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96AFC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平台</a:t>
                  </a:r>
                  <a:endPara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139" name="矩形: 圆角 30"/>
              <p:cNvSpPr/>
              <p:nvPr/>
            </p:nvSpPr>
            <p:spPr>
              <a:xfrm>
                <a:off x="9699036" y="3826300"/>
                <a:ext cx="1412521" cy="344408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40" name="文本框 139"/>
              <p:cNvSpPr txBox="1"/>
              <p:nvPr/>
            </p:nvSpPr>
            <p:spPr>
              <a:xfrm>
                <a:off x="10125942" y="3872277"/>
                <a:ext cx="598064" cy="231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加盟商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7008246" y="5332027"/>
              <a:ext cx="4434839" cy="894961"/>
              <a:chOff x="7005008" y="3364081"/>
              <a:chExt cx="4434839" cy="894961"/>
            </a:xfrm>
          </p:grpSpPr>
          <p:grpSp>
            <p:nvGrpSpPr>
              <p:cNvPr id="147" name="组合 146"/>
              <p:cNvGrpSpPr/>
              <p:nvPr/>
            </p:nvGrpSpPr>
            <p:grpSpPr>
              <a:xfrm>
                <a:off x="7005008" y="3364081"/>
                <a:ext cx="4434839" cy="894961"/>
                <a:chOff x="2430273" y="2921527"/>
                <a:chExt cx="2778860" cy="894961"/>
              </a:xfrm>
            </p:grpSpPr>
            <p:sp>
              <p:nvSpPr>
                <p:cNvPr id="152" name="矩形: 圆角 27"/>
                <p:cNvSpPr/>
                <p:nvPr/>
              </p:nvSpPr>
              <p:spPr>
                <a:xfrm>
                  <a:off x="2430273" y="2921527"/>
                  <a:ext cx="2778860" cy="894961"/>
                </a:xfrm>
                <a:prstGeom prst="roundRect">
                  <a:avLst>
                    <a:gd name="adj" fmla="val 9008"/>
                  </a:avLst>
                </a:prstGeom>
                <a:solidFill>
                  <a:srgbClr val="F8F8F8"/>
                </a:solidFill>
                <a:ln w="12680" cap="flat">
                  <a:solidFill>
                    <a:srgbClr val="E5E5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53" name="矩形: 圆角 30"/>
                <p:cNvSpPr/>
                <p:nvPr/>
              </p:nvSpPr>
              <p:spPr>
                <a:xfrm>
                  <a:off x="2546956" y="3367519"/>
                  <a:ext cx="757288" cy="347763"/>
                </a:xfrm>
                <a:prstGeom prst="roundRect">
                  <a:avLst/>
                </a:prstGeom>
                <a:solidFill>
                  <a:srgbClr val="FFFFFF"/>
                </a:solidFill>
                <a:ln w="6340" cap="flat">
                  <a:noFill/>
                  <a:prstDash val="solid"/>
                  <a:miter/>
                </a:ln>
                <a:effectLst>
                  <a:outerShdw blurRad="241300" dist="38100" dir="5400000" algn="t" rotWithShape="0">
                    <a:srgbClr val="4472C4">
                      <a:alpha val="22000"/>
                    </a:srgb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54" name="任意多边形: 形状 48"/>
                <p:cNvSpPr/>
                <p:nvPr/>
              </p:nvSpPr>
              <p:spPr>
                <a:xfrm>
                  <a:off x="2430273" y="2927810"/>
                  <a:ext cx="2778860" cy="384963"/>
                </a:xfrm>
                <a:custGeom>
                  <a:avLst/>
                  <a:gdLst>
                    <a:gd name="connsiteX0" fmla="*/ 0 w 2764681"/>
                    <a:gd name="connsiteY0" fmla="*/ 152259 h 361494"/>
                    <a:gd name="connsiteX1" fmla="*/ 152259 w 2764681"/>
                    <a:gd name="connsiteY1" fmla="*/ 0 h 361494"/>
                    <a:gd name="connsiteX2" fmla="*/ 2612422 w 2764681"/>
                    <a:gd name="connsiteY2" fmla="*/ 0 h 361494"/>
                    <a:gd name="connsiteX3" fmla="*/ 2764681 w 2764681"/>
                    <a:gd name="connsiteY3" fmla="*/ 152259 h 361494"/>
                    <a:gd name="connsiteX4" fmla="*/ 2764681 w 2764681"/>
                    <a:gd name="connsiteY4" fmla="*/ 361495 h 361494"/>
                    <a:gd name="connsiteX5" fmla="*/ 0 w 2764681"/>
                    <a:gd name="connsiteY5" fmla="*/ 361495 h 361494"/>
                    <a:gd name="connsiteX6" fmla="*/ 0 w 2764681"/>
                    <a:gd name="connsiteY6" fmla="*/ 152259 h 36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64681" h="361494">
                      <a:moveTo>
                        <a:pt x="0" y="152259"/>
                      </a:moveTo>
                      <a:cubicBezTo>
                        <a:pt x="0" y="68168"/>
                        <a:pt x="68174" y="0"/>
                        <a:pt x="152259" y="0"/>
                      </a:cubicBezTo>
                      <a:lnTo>
                        <a:pt x="2612422" y="0"/>
                      </a:lnTo>
                      <a:cubicBezTo>
                        <a:pt x="2696508" y="0"/>
                        <a:pt x="2764681" y="68168"/>
                        <a:pt x="2764681" y="152259"/>
                      </a:cubicBezTo>
                      <a:lnTo>
                        <a:pt x="2764681" y="361495"/>
                      </a:lnTo>
                      <a:lnTo>
                        <a:pt x="0" y="361495"/>
                      </a:lnTo>
                      <a:lnTo>
                        <a:pt x="0" y="15225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3C5DEC">
                        <a:tint val="66000"/>
                        <a:satMod val="160000"/>
                      </a:srgbClr>
                    </a:gs>
                    <a:gs pos="50000">
                      <a:srgbClr val="3C5DEC">
                        <a:tint val="44500"/>
                        <a:satMod val="160000"/>
                      </a:srgbClr>
                    </a:gs>
                    <a:gs pos="100000">
                      <a:srgbClr val="3C5DEC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n w="6340" cap="flat">
                  <a:noFill/>
                  <a:prstDash val="solid"/>
                  <a:miter/>
                </a:ln>
                <a:effectLst>
                  <a:outerShdw blurRad="215900" dist="88900" dir="5400000" sx="90000" sy="90000" algn="t" rotWithShape="0">
                    <a:prstClr val="black">
                      <a:alpha val="2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55" name="文本框 154"/>
                <p:cNvSpPr txBox="1"/>
                <p:nvPr/>
              </p:nvSpPr>
              <p:spPr>
                <a:xfrm>
                  <a:off x="3596874" y="2937237"/>
                  <a:ext cx="556584" cy="2725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分账会员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</p:txBody>
            </p:sp>
            <p:sp>
              <p:nvSpPr>
                <p:cNvPr id="156" name="文本框 155"/>
                <p:cNvSpPr txBox="1"/>
                <p:nvPr/>
              </p:nvSpPr>
              <p:spPr>
                <a:xfrm>
                  <a:off x="2649718" y="3411800"/>
                  <a:ext cx="548678" cy="231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96AFC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平台运营方</a:t>
                  </a:r>
                  <a:endPara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148" name="矩形: 圆角 30"/>
              <p:cNvSpPr/>
              <p:nvPr/>
            </p:nvSpPr>
            <p:spPr>
              <a:xfrm>
                <a:off x="8641114" y="3826299"/>
                <a:ext cx="1208571" cy="347763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49" name="矩形: 圆角 30"/>
              <p:cNvSpPr/>
              <p:nvPr/>
            </p:nvSpPr>
            <p:spPr>
              <a:xfrm>
                <a:off x="10091004" y="3828361"/>
                <a:ext cx="1208571" cy="347763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50" name="文本框 149"/>
              <p:cNvSpPr txBox="1"/>
              <p:nvPr/>
            </p:nvSpPr>
            <p:spPr>
              <a:xfrm>
                <a:off x="8775429" y="3859375"/>
                <a:ext cx="875646" cy="231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场地提供方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10267755" y="3868519"/>
                <a:ext cx="875646" cy="231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软件服务商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3786546" y="2295260"/>
              <a:ext cx="2045639" cy="3980175"/>
              <a:chOff x="3857969" y="2295261"/>
              <a:chExt cx="2053257" cy="3980175"/>
            </a:xfrm>
          </p:grpSpPr>
          <p:sp>
            <p:nvSpPr>
              <p:cNvPr id="158" name="矩形: 圆角 114"/>
              <p:cNvSpPr/>
              <p:nvPr/>
            </p:nvSpPr>
            <p:spPr>
              <a:xfrm>
                <a:off x="3857969" y="2295261"/>
                <a:ext cx="2053257" cy="3980175"/>
              </a:xfrm>
              <a:prstGeom prst="roundRect">
                <a:avLst>
                  <a:gd name="adj" fmla="val 0"/>
                </a:avLst>
              </a:prstGeom>
              <a:noFill/>
              <a:ln w="12700" cap="flat">
                <a:solidFill>
                  <a:srgbClr val="3C5DEC"/>
                </a:solidFill>
                <a:prstDash val="dash"/>
                <a:miter/>
              </a:ln>
              <a:effectLst>
                <a:outerShdw blurRad="190500" sx="102000" sy="102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defTabSz="731520">
                  <a:defRPr/>
                </a:pPr>
                <a:endParaRPr lang="zh-CN" altLang="en-US" sz="1440" kern="0" dirty="0">
                  <a:solidFill>
                    <a:srgbClr val="000000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159" name="图形 33" descr="贷款 纯色填充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p:blipFill>
            <p:spPr>
              <a:xfrm>
                <a:off x="4648484" y="2424128"/>
                <a:ext cx="513157" cy="513157"/>
              </a:xfrm>
              <a:prstGeom prst="rect">
                <a:avLst/>
              </a:prstGeom>
            </p:spPr>
          </p:pic>
          <p:sp>
            <p:nvSpPr>
              <p:cNvPr id="160" name="Object29"/>
              <p:cNvSpPr/>
              <p:nvPr/>
            </p:nvSpPr>
            <p:spPr>
              <a:xfrm>
                <a:off x="4106009" y="2982530"/>
                <a:ext cx="1543242" cy="29915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noAutofit/>
              </a:bodyPr>
              <a:lstStyle/>
              <a:p>
                <a:pPr algn="ctr" defTabSz="1219200" hangingPunct="0"/>
                <a:r>
                  <a:rPr lang="en-US" altLang="zh-CN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02</a:t>
                </a:r>
                <a:r>
                  <a:rPr lang="zh-CN" altLang="en-US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、支付方式</a:t>
                </a:r>
              </a:p>
            </p:txBody>
          </p:sp>
          <p:cxnSp>
            <p:nvCxnSpPr>
              <p:cNvPr id="161" name="直线连接符 202"/>
              <p:cNvCxnSpPr/>
              <p:nvPr/>
            </p:nvCxnSpPr>
            <p:spPr>
              <a:xfrm>
                <a:off x="4022359" y="3346153"/>
                <a:ext cx="1681756" cy="0"/>
              </a:xfrm>
              <a:prstGeom prst="line">
                <a:avLst/>
              </a:prstGeom>
              <a:noFill/>
              <a:ln w="12700" cap="flat" cmpd="sng" algn="ctr">
                <a:gradFill>
                  <a:gsLst>
                    <a:gs pos="0">
                      <a:srgbClr val="3C5DEC">
                        <a:alpha val="0"/>
                      </a:srgbClr>
                    </a:gs>
                    <a:gs pos="50000">
                      <a:srgbClr val="3C5DEC"/>
                    </a:gs>
                    <a:gs pos="100000">
                      <a:srgbClr val="3C5DEC">
                        <a:alpha val="0"/>
                      </a:srgbClr>
                    </a:gs>
                  </a:gsLst>
                  <a:lin ang="0" scaled="0"/>
                </a:gradFill>
                <a:prstDash val="dash"/>
              </a:ln>
              <a:effectLst/>
            </p:spPr>
          </p:cxnSp>
          <p:pic>
            <p:nvPicPr>
              <p:cNvPr id="162" name="图片 161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178793" y="3544955"/>
                <a:ext cx="515067" cy="458258"/>
              </a:xfrm>
              <a:prstGeom prst="rect">
                <a:avLst/>
              </a:prstGeom>
            </p:spPr>
          </p:pic>
          <p:pic>
            <p:nvPicPr>
              <p:cNvPr id="163" name="图片 162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213474" y="4226057"/>
                <a:ext cx="445704" cy="389825"/>
              </a:xfrm>
              <a:prstGeom prst="rect">
                <a:avLst/>
              </a:prstGeom>
            </p:spPr>
          </p:pic>
          <p:pic>
            <p:nvPicPr>
              <p:cNvPr id="164" name="图片 163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78793" y="4830463"/>
                <a:ext cx="499916" cy="444778"/>
              </a:xfrm>
              <a:prstGeom prst="rect">
                <a:avLst/>
              </a:prstGeom>
            </p:spPr>
          </p:pic>
          <p:pic>
            <p:nvPicPr>
              <p:cNvPr id="165" name="图片 164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04875" y="5486746"/>
                <a:ext cx="431092" cy="390046"/>
              </a:xfrm>
              <a:prstGeom prst="rect">
                <a:avLst/>
              </a:prstGeom>
            </p:spPr>
          </p:pic>
          <p:pic>
            <p:nvPicPr>
              <p:cNvPr id="166" name="图片 165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085366" y="3603392"/>
                <a:ext cx="441897" cy="399822"/>
              </a:xfrm>
              <a:prstGeom prst="rect">
                <a:avLst/>
              </a:prstGeom>
            </p:spPr>
          </p:pic>
          <p:pic>
            <p:nvPicPr>
              <p:cNvPr id="167" name="图片 166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086916" y="4242979"/>
                <a:ext cx="438795" cy="390398"/>
              </a:xfrm>
              <a:prstGeom prst="rect">
                <a:avLst/>
              </a:prstGeom>
            </p:spPr>
          </p:pic>
          <p:pic>
            <p:nvPicPr>
              <p:cNvPr id="168" name="图片 167" descr="32313537303131303b32313537303130313be7bd91e7bb9ce8bdace8b4a6"/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xmlns="" r:embed="rId20"/>
                  </a:ext>
                </a:extLst>
              </a:blip>
              <a:stretch>
                <a:fillRect/>
              </a:stretch>
            </p:blipFill>
            <p:spPr>
              <a:xfrm>
                <a:off x="5136529" y="4870861"/>
                <a:ext cx="399280" cy="399280"/>
              </a:xfrm>
              <a:prstGeom prst="rect">
                <a:avLst/>
              </a:prstGeom>
            </p:spPr>
          </p:pic>
          <p:sp>
            <p:nvSpPr>
              <p:cNvPr id="169" name="矩形 168"/>
              <p:cNvSpPr/>
              <p:nvPr/>
            </p:nvSpPr>
            <p:spPr>
              <a:xfrm>
                <a:off x="4942642" y="5445410"/>
                <a:ext cx="638286" cy="32702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dirty="0">
                    <a:ln w="0"/>
                    <a:solidFill>
                      <a:srgbClr val="4472C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+mj-ea"/>
                    <a:ea typeface="+mj-ea"/>
                  </a:rPr>
                  <a:t>……</a:t>
                </a:r>
                <a:endParaRPr lang="zh-CN" altLang="en-US" dirty="0">
                  <a:ln w="0"/>
                  <a:solidFill>
                    <a:srgbClr val="4472C4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170" name="文本框 169"/>
            <p:cNvSpPr txBox="1"/>
            <p:nvPr/>
          </p:nvSpPr>
          <p:spPr>
            <a:xfrm>
              <a:off x="2910579" y="3803302"/>
              <a:ext cx="863029" cy="24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个人</a:t>
              </a:r>
              <a:r>
                <a:rPr lang="en-US" altLang="zh-CN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/</a:t>
              </a:r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企业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71" name="文本框 170"/>
            <p:cNvSpPr txBox="1"/>
            <p:nvPr/>
          </p:nvSpPr>
          <p:spPr>
            <a:xfrm>
              <a:off x="3049366" y="4465385"/>
              <a:ext cx="484508" cy="24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消费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72" name="文本框 171"/>
            <p:cNvSpPr txBox="1"/>
            <p:nvPr/>
          </p:nvSpPr>
          <p:spPr>
            <a:xfrm>
              <a:off x="5803459" y="3797681"/>
              <a:ext cx="1090143" cy="24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平台业务系统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5951278" y="4459869"/>
              <a:ext cx="787325" cy="24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记个人账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</p:grpSp>
      <p:sp>
        <p:nvSpPr>
          <p:cNvPr id="175" name="文本框 174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733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353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应用场景</a:t>
            </a:r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+mj-ea"/>
              </a:rPr>
              <a:t>——</a:t>
            </a:r>
            <a:r>
              <a:rPr kumimoji="1" lang="zh-CN" altLang="en-US" sz="2400" b="1" dirty="0">
                <a:solidFill>
                  <a:prstClr val="white"/>
                </a:solidFill>
                <a:latin typeface="+mj-ea"/>
                <a:ea typeface="+mj-ea"/>
              </a:rPr>
              <a:t>先付后退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38" name="组合 137"/>
          <p:cNvGrpSpPr/>
          <p:nvPr/>
        </p:nvGrpSpPr>
        <p:grpSpPr>
          <a:xfrm>
            <a:off x="446315" y="903513"/>
            <a:ext cx="11173918" cy="5475515"/>
            <a:chOff x="627063" y="1463458"/>
            <a:chExt cx="10884312" cy="4788711"/>
          </a:xfrm>
        </p:grpSpPr>
        <p:sp>
          <p:nvSpPr>
            <p:cNvPr id="71" name="矩形 70"/>
            <p:cNvSpPr/>
            <p:nvPr/>
          </p:nvSpPr>
          <p:spPr>
            <a:xfrm>
              <a:off x="694181" y="1463459"/>
              <a:ext cx="1140969" cy="113155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905818" y="1463459"/>
              <a:ext cx="1316691" cy="113155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3293176" y="1463458"/>
              <a:ext cx="8203499" cy="1131553"/>
            </a:xfrm>
            <a:prstGeom prst="rect">
              <a:avLst/>
            </a:prstGeom>
            <a:solidFill>
              <a:srgbClr val="3C5DEB">
                <a:alpha val="10000"/>
              </a:srgbClr>
            </a:solidFill>
            <a:ln w="12700" cap="flat">
              <a:noFill/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74" name="Object29"/>
            <p:cNvSpPr txBox="1"/>
            <p:nvPr/>
          </p:nvSpPr>
          <p:spPr>
            <a:xfrm>
              <a:off x="627063" y="1868322"/>
              <a:ext cx="1247776" cy="244946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400" kern="0" dirty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01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5" name="Object29"/>
            <p:cNvSpPr txBox="1"/>
            <p:nvPr/>
          </p:nvSpPr>
          <p:spPr>
            <a:xfrm>
              <a:off x="1917337" y="1886610"/>
              <a:ext cx="1247776" cy="244946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场景需求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6" name="Object29"/>
            <p:cNvSpPr txBox="1"/>
            <p:nvPr/>
          </p:nvSpPr>
          <p:spPr>
            <a:xfrm>
              <a:off x="3885136" y="5194257"/>
              <a:ext cx="1013998" cy="17496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WEB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7" name="Object29"/>
            <p:cNvSpPr txBox="1"/>
            <p:nvPr/>
          </p:nvSpPr>
          <p:spPr>
            <a:xfrm>
              <a:off x="5890148" y="5194257"/>
              <a:ext cx="1013998" cy="17496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000" kern="0" dirty="0">
                  <a:latin typeface="+mj-ea"/>
                  <a:ea typeface="+mj-ea"/>
                  <a:cs typeface="OPPOSans H" panose="00020600040101010101" pitchFamily="18" charset="-122"/>
                </a:rPr>
                <a:t>小程序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8" name="Object29"/>
            <p:cNvSpPr txBox="1"/>
            <p:nvPr/>
          </p:nvSpPr>
          <p:spPr>
            <a:xfrm>
              <a:off x="7842196" y="5194257"/>
              <a:ext cx="1013998" cy="17496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MOBILE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9" name="Object29"/>
            <p:cNvSpPr txBox="1"/>
            <p:nvPr/>
          </p:nvSpPr>
          <p:spPr>
            <a:xfrm>
              <a:off x="9889079" y="5194257"/>
              <a:ext cx="1013998" cy="17496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APP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627063" y="4788949"/>
              <a:ext cx="10869612" cy="1463220"/>
              <a:chOff x="627063" y="3492945"/>
              <a:chExt cx="10869612" cy="1463220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293176" y="3500394"/>
                <a:ext cx="8203499" cy="1455771"/>
              </a:xfrm>
              <a:prstGeom prst="rect">
                <a:avLst/>
              </a:prstGeom>
              <a:solidFill>
                <a:srgbClr val="3C5DEB">
                  <a:alpha val="10000"/>
                </a:srgbClr>
              </a:solidFill>
              <a:ln w="12700" cap="flat">
                <a:noFill/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694943" y="3492945"/>
                <a:ext cx="1140207" cy="1463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1905818" y="3492945"/>
                <a:ext cx="1316691" cy="14632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4" name="Object29"/>
              <p:cNvSpPr txBox="1"/>
              <p:nvPr/>
            </p:nvSpPr>
            <p:spPr>
              <a:xfrm>
                <a:off x="627063" y="4055409"/>
                <a:ext cx="1247776" cy="24494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STEP 03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  <p:sp>
            <p:nvSpPr>
              <p:cNvPr id="85" name="Object29"/>
              <p:cNvSpPr txBox="1"/>
              <p:nvPr/>
            </p:nvSpPr>
            <p:spPr>
              <a:xfrm>
                <a:off x="1917337" y="4064553"/>
                <a:ext cx="1247776" cy="25276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接口调用</a:t>
                </a:r>
                <a:endPara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641763" y="2718979"/>
              <a:ext cx="10869612" cy="1964764"/>
              <a:chOff x="627063" y="2006005"/>
              <a:chExt cx="10869612" cy="1964764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3293176" y="2006005"/>
                <a:ext cx="8203499" cy="1964764"/>
              </a:xfrm>
              <a:prstGeom prst="rect">
                <a:avLst/>
              </a:prstGeom>
              <a:solidFill>
                <a:srgbClr val="3C5DEB">
                  <a:alpha val="10000"/>
                </a:srgbClr>
              </a:solidFill>
              <a:ln w="12700" cap="flat">
                <a:noFill/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78689" y="2006006"/>
                <a:ext cx="1156462" cy="195360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1905818" y="2006005"/>
                <a:ext cx="1316691" cy="195360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0" name="Object29"/>
              <p:cNvSpPr txBox="1"/>
              <p:nvPr/>
            </p:nvSpPr>
            <p:spPr>
              <a:xfrm>
                <a:off x="627063" y="2570257"/>
                <a:ext cx="1247776" cy="24494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STEP 02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  <p:sp>
            <p:nvSpPr>
              <p:cNvPr id="91" name="Object29"/>
              <p:cNvSpPr txBox="1"/>
              <p:nvPr/>
            </p:nvSpPr>
            <p:spPr>
              <a:xfrm>
                <a:off x="1917337" y="2568576"/>
                <a:ext cx="1247776" cy="24494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操作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流程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</p:grpSp>
        <p:sp>
          <p:nvSpPr>
            <p:cNvPr id="92" name="矩形 91"/>
            <p:cNvSpPr/>
            <p:nvPr/>
          </p:nvSpPr>
          <p:spPr>
            <a:xfrm>
              <a:off x="3507746" y="1706549"/>
              <a:ext cx="7839294" cy="570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消费者先预付一定金额，平台提供充电服务，完成充电后产生账单与实际应付款金额，差额原路退回，避免逃单与企业坏账。</a:t>
              </a:r>
              <a:endParaRPr lang="en-US" altLang="zh-CN" sz="1400" b="1" kern="0" dirty="0">
                <a:solidFill>
                  <a:prstClr val="black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3459767" y="3002949"/>
              <a:ext cx="7092409" cy="1367933"/>
              <a:chOff x="3586719" y="2510746"/>
              <a:chExt cx="7092409" cy="1367933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3586719" y="3079573"/>
                <a:ext cx="501634" cy="506423"/>
                <a:chOff x="5480051" y="2193925"/>
                <a:chExt cx="1231900" cy="1281113"/>
              </a:xfrm>
              <a:gradFill>
                <a:gsLst>
                  <a:gs pos="16000">
                    <a:srgbClr val="3C5DEB"/>
                  </a:gs>
                  <a:gs pos="100000">
                    <a:srgbClr val="3C5DEB">
                      <a:alpha val="0"/>
                    </a:srgbClr>
                  </a:gs>
                </a:gsLst>
                <a:lin ang="5400000" scaled="1"/>
              </a:gradFill>
            </p:grpSpPr>
            <p:sp>
              <p:nvSpPr>
                <p:cNvPr id="111" name="Freeform 383"/>
                <p:cNvSpPr/>
                <p:nvPr/>
              </p:nvSpPr>
              <p:spPr bwMode="auto">
                <a:xfrm>
                  <a:off x="5637213" y="2193925"/>
                  <a:ext cx="917575" cy="277813"/>
                </a:xfrm>
                <a:custGeom>
                  <a:avLst/>
                  <a:gdLst>
                    <a:gd name="T0" fmla="*/ 16 w 850"/>
                    <a:gd name="T1" fmla="*/ 247 h 258"/>
                    <a:gd name="T2" fmla="*/ 58 w 850"/>
                    <a:gd name="T3" fmla="*/ 242 h 258"/>
                    <a:gd name="T4" fmla="*/ 425 w 850"/>
                    <a:gd name="T5" fmla="*/ 60 h 258"/>
                    <a:gd name="T6" fmla="*/ 792 w 850"/>
                    <a:gd name="T7" fmla="*/ 242 h 258"/>
                    <a:gd name="T8" fmla="*/ 816 w 850"/>
                    <a:gd name="T9" fmla="*/ 254 h 258"/>
                    <a:gd name="T10" fmla="*/ 834 w 850"/>
                    <a:gd name="T11" fmla="*/ 247 h 258"/>
                    <a:gd name="T12" fmla="*/ 840 w 850"/>
                    <a:gd name="T13" fmla="*/ 206 h 258"/>
                    <a:gd name="T14" fmla="*/ 425 w 850"/>
                    <a:gd name="T15" fmla="*/ 0 h 258"/>
                    <a:gd name="T16" fmla="*/ 10 w 850"/>
                    <a:gd name="T17" fmla="*/ 206 h 258"/>
                    <a:gd name="T18" fmla="*/ 16 w 850"/>
                    <a:gd name="T19" fmla="*/ 247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0" h="258">
                      <a:moveTo>
                        <a:pt x="16" y="247"/>
                      </a:moveTo>
                      <a:cubicBezTo>
                        <a:pt x="29" y="258"/>
                        <a:pt x="48" y="255"/>
                        <a:pt x="58" y="242"/>
                      </a:cubicBezTo>
                      <a:cubicBezTo>
                        <a:pt x="146" y="126"/>
                        <a:pt x="280" y="60"/>
                        <a:pt x="425" y="60"/>
                      </a:cubicBezTo>
                      <a:cubicBezTo>
                        <a:pt x="570" y="60"/>
                        <a:pt x="704" y="126"/>
                        <a:pt x="792" y="242"/>
                      </a:cubicBezTo>
                      <a:cubicBezTo>
                        <a:pt x="798" y="250"/>
                        <a:pt x="807" y="254"/>
                        <a:pt x="816" y="254"/>
                      </a:cubicBezTo>
                      <a:cubicBezTo>
                        <a:pt x="823" y="254"/>
                        <a:pt x="829" y="252"/>
                        <a:pt x="834" y="247"/>
                      </a:cubicBezTo>
                      <a:cubicBezTo>
                        <a:pt x="847" y="237"/>
                        <a:pt x="850" y="219"/>
                        <a:pt x="840" y="206"/>
                      </a:cubicBezTo>
                      <a:cubicBezTo>
                        <a:pt x="740" y="75"/>
                        <a:pt x="589" y="0"/>
                        <a:pt x="425" y="0"/>
                      </a:cubicBezTo>
                      <a:cubicBezTo>
                        <a:pt x="261" y="0"/>
                        <a:pt x="110" y="75"/>
                        <a:pt x="10" y="206"/>
                      </a:cubicBezTo>
                      <a:cubicBezTo>
                        <a:pt x="0" y="219"/>
                        <a:pt x="3" y="237"/>
                        <a:pt x="16" y="2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2" name="Oval 384"/>
                <p:cNvSpPr>
                  <a:spLocks noChangeArrowheads="1"/>
                </p:cNvSpPr>
                <p:nvPr/>
              </p:nvSpPr>
              <p:spPr bwMode="auto">
                <a:xfrm>
                  <a:off x="6438901" y="2532063"/>
                  <a:ext cx="201613" cy="2016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3" name="Freeform 385"/>
                <p:cNvSpPr/>
                <p:nvPr/>
              </p:nvSpPr>
              <p:spPr bwMode="auto">
                <a:xfrm>
                  <a:off x="6369051" y="2757488"/>
                  <a:ext cx="342900" cy="585788"/>
                </a:xfrm>
                <a:custGeom>
                  <a:avLst/>
                  <a:gdLst>
                    <a:gd name="T0" fmla="*/ 254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3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4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3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4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4" y="10"/>
                      </a:moveTo>
                      <a:cubicBezTo>
                        <a:pt x="254" y="10"/>
                        <a:pt x="231" y="2"/>
                        <a:pt x="231" y="2"/>
                      </a:cubicBezTo>
                      <a:cubicBezTo>
                        <a:pt x="222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5" y="0"/>
                        <a:pt x="87" y="2"/>
                      </a:cubicBezTo>
                      <a:cubicBezTo>
                        <a:pt x="87" y="2"/>
                        <a:pt x="63" y="10"/>
                        <a:pt x="63" y="10"/>
                      </a:cubicBezTo>
                      <a:cubicBezTo>
                        <a:pt x="25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1" y="250"/>
                        <a:pt x="4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4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3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3" y="254"/>
                        <a:pt x="313" y="254"/>
                        <a:pt x="313" y="254"/>
                      </a:cubicBezTo>
                      <a:cubicBezTo>
                        <a:pt x="316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2" y="22"/>
                        <a:pt x="25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4" name="Oval 386"/>
                <p:cNvSpPr>
                  <a:spLocks noChangeArrowheads="1"/>
                </p:cNvSpPr>
                <p:nvPr/>
              </p:nvSpPr>
              <p:spPr bwMode="auto">
                <a:xfrm>
                  <a:off x="5551488" y="2532063"/>
                  <a:ext cx="201613" cy="2016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5" name="Freeform 387"/>
                <p:cNvSpPr/>
                <p:nvPr/>
              </p:nvSpPr>
              <p:spPr bwMode="auto">
                <a:xfrm>
                  <a:off x="5480051" y="2757488"/>
                  <a:ext cx="342900" cy="585788"/>
                </a:xfrm>
                <a:custGeom>
                  <a:avLst/>
                  <a:gdLst>
                    <a:gd name="T0" fmla="*/ 255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4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5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4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5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5" y="10"/>
                      </a:moveTo>
                      <a:cubicBezTo>
                        <a:pt x="255" y="10"/>
                        <a:pt x="231" y="2"/>
                        <a:pt x="231" y="2"/>
                      </a:cubicBezTo>
                      <a:cubicBezTo>
                        <a:pt x="223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6" y="0"/>
                        <a:pt x="87" y="2"/>
                      </a:cubicBezTo>
                      <a:cubicBezTo>
                        <a:pt x="87" y="2"/>
                        <a:pt x="64" y="10"/>
                        <a:pt x="64" y="10"/>
                      </a:cubicBezTo>
                      <a:cubicBezTo>
                        <a:pt x="26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2" y="250"/>
                        <a:pt x="5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5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4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4" y="254"/>
                        <a:pt x="314" y="254"/>
                        <a:pt x="314" y="254"/>
                      </a:cubicBezTo>
                      <a:cubicBezTo>
                        <a:pt x="317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3" y="22"/>
                        <a:pt x="255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6" name="Oval 388"/>
                <p:cNvSpPr>
                  <a:spLocks noChangeArrowheads="1"/>
                </p:cNvSpPr>
                <p:nvPr/>
              </p:nvSpPr>
              <p:spPr bwMode="auto">
                <a:xfrm>
                  <a:off x="5965826" y="2360613"/>
                  <a:ext cx="260350" cy="26035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7" name="Freeform 389"/>
                <p:cNvSpPr/>
                <p:nvPr/>
              </p:nvSpPr>
              <p:spPr bwMode="auto">
                <a:xfrm>
                  <a:off x="5873751" y="2670175"/>
                  <a:ext cx="444500" cy="804863"/>
                </a:xfrm>
                <a:custGeom>
                  <a:avLst/>
                  <a:gdLst>
                    <a:gd name="T0" fmla="*/ 338 w 412"/>
                    <a:gd name="T1" fmla="*/ 12 h 746"/>
                    <a:gd name="T2" fmla="*/ 338 w 412"/>
                    <a:gd name="T3" fmla="*/ 12 h 746"/>
                    <a:gd name="T4" fmla="*/ 304 w 412"/>
                    <a:gd name="T5" fmla="*/ 2 h 746"/>
                    <a:gd name="T6" fmla="*/ 291 w 412"/>
                    <a:gd name="T7" fmla="*/ 8 h 746"/>
                    <a:gd name="T8" fmla="*/ 218 w 412"/>
                    <a:gd name="T9" fmla="*/ 207 h 746"/>
                    <a:gd name="T10" fmla="*/ 194 w 412"/>
                    <a:gd name="T11" fmla="*/ 207 h 746"/>
                    <a:gd name="T12" fmla="*/ 121 w 412"/>
                    <a:gd name="T13" fmla="*/ 8 h 746"/>
                    <a:gd name="T14" fmla="*/ 111 w 412"/>
                    <a:gd name="T15" fmla="*/ 1 h 746"/>
                    <a:gd name="T16" fmla="*/ 74 w 412"/>
                    <a:gd name="T17" fmla="*/ 12 h 746"/>
                    <a:gd name="T18" fmla="*/ 0 w 412"/>
                    <a:gd name="T19" fmla="*/ 114 h 746"/>
                    <a:gd name="T20" fmla="*/ 0 w 412"/>
                    <a:gd name="T21" fmla="*/ 324 h 746"/>
                    <a:gd name="T22" fmla="*/ 2 w 412"/>
                    <a:gd name="T23" fmla="*/ 330 h 746"/>
                    <a:gd name="T24" fmla="*/ 78 w 412"/>
                    <a:gd name="T25" fmla="*/ 445 h 746"/>
                    <a:gd name="T26" fmla="*/ 78 w 412"/>
                    <a:gd name="T27" fmla="*/ 735 h 746"/>
                    <a:gd name="T28" fmla="*/ 88 w 412"/>
                    <a:gd name="T29" fmla="*/ 746 h 746"/>
                    <a:gd name="T30" fmla="*/ 324 w 412"/>
                    <a:gd name="T31" fmla="*/ 746 h 746"/>
                    <a:gd name="T32" fmla="*/ 334 w 412"/>
                    <a:gd name="T33" fmla="*/ 735 h 746"/>
                    <a:gd name="T34" fmla="*/ 334 w 412"/>
                    <a:gd name="T35" fmla="*/ 445 h 746"/>
                    <a:gd name="T36" fmla="*/ 410 w 412"/>
                    <a:gd name="T37" fmla="*/ 330 h 746"/>
                    <a:gd name="T38" fmla="*/ 412 w 412"/>
                    <a:gd name="T39" fmla="*/ 324 h 746"/>
                    <a:gd name="T40" fmla="*/ 412 w 412"/>
                    <a:gd name="T41" fmla="*/ 113 h 746"/>
                    <a:gd name="T42" fmla="*/ 338 w 412"/>
                    <a:gd name="T43" fmla="*/ 12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2" h="746">
                      <a:moveTo>
                        <a:pt x="338" y="12"/>
                      </a:moveTo>
                      <a:cubicBezTo>
                        <a:pt x="338" y="12"/>
                        <a:pt x="338" y="12"/>
                        <a:pt x="338" y="12"/>
                      </a:cubicBezTo>
                      <a:cubicBezTo>
                        <a:pt x="304" y="2"/>
                        <a:pt x="304" y="2"/>
                        <a:pt x="304" y="2"/>
                      </a:cubicBezTo>
                      <a:cubicBezTo>
                        <a:pt x="298" y="0"/>
                        <a:pt x="293" y="3"/>
                        <a:pt x="291" y="8"/>
                      </a:cubicBezTo>
                      <a:cubicBezTo>
                        <a:pt x="218" y="207"/>
                        <a:pt x="218" y="207"/>
                        <a:pt x="218" y="207"/>
                      </a:cubicBezTo>
                      <a:cubicBezTo>
                        <a:pt x="214" y="218"/>
                        <a:pt x="198" y="218"/>
                        <a:pt x="194" y="207"/>
                      </a:cubicBezTo>
                      <a:cubicBezTo>
                        <a:pt x="121" y="8"/>
                        <a:pt x="121" y="8"/>
                        <a:pt x="121" y="8"/>
                      </a:cubicBezTo>
                      <a:cubicBezTo>
                        <a:pt x="120" y="4"/>
                        <a:pt x="116" y="1"/>
                        <a:pt x="111" y="1"/>
                      </a:cubicBezTo>
                      <a:cubicBezTo>
                        <a:pt x="110" y="1"/>
                        <a:pt x="74" y="12"/>
                        <a:pt x="74" y="12"/>
                      </a:cubicBezTo>
                      <a:cubicBezTo>
                        <a:pt x="30" y="27"/>
                        <a:pt x="0" y="68"/>
                        <a:pt x="0" y="114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26"/>
                        <a:pt x="1" y="328"/>
                        <a:pt x="2" y="330"/>
                      </a:cubicBezTo>
                      <a:cubicBezTo>
                        <a:pt x="78" y="445"/>
                        <a:pt x="78" y="445"/>
                        <a:pt x="78" y="445"/>
                      </a:cubicBezTo>
                      <a:cubicBezTo>
                        <a:pt x="78" y="735"/>
                        <a:pt x="78" y="735"/>
                        <a:pt x="78" y="735"/>
                      </a:cubicBezTo>
                      <a:cubicBezTo>
                        <a:pt x="78" y="741"/>
                        <a:pt x="83" y="746"/>
                        <a:pt x="88" y="746"/>
                      </a:cubicBezTo>
                      <a:cubicBezTo>
                        <a:pt x="324" y="746"/>
                        <a:pt x="324" y="746"/>
                        <a:pt x="324" y="746"/>
                      </a:cubicBezTo>
                      <a:cubicBezTo>
                        <a:pt x="329" y="746"/>
                        <a:pt x="334" y="741"/>
                        <a:pt x="334" y="735"/>
                      </a:cubicBezTo>
                      <a:cubicBezTo>
                        <a:pt x="334" y="445"/>
                        <a:pt x="334" y="445"/>
                        <a:pt x="334" y="445"/>
                      </a:cubicBezTo>
                      <a:cubicBezTo>
                        <a:pt x="410" y="330"/>
                        <a:pt x="410" y="330"/>
                        <a:pt x="410" y="330"/>
                      </a:cubicBezTo>
                      <a:cubicBezTo>
                        <a:pt x="411" y="328"/>
                        <a:pt x="412" y="326"/>
                        <a:pt x="412" y="324"/>
                      </a:cubicBezTo>
                      <a:cubicBezTo>
                        <a:pt x="412" y="113"/>
                        <a:pt x="412" y="113"/>
                        <a:pt x="412" y="113"/>
                      </a:cubicBezTo>
                      <a:cubicBezTo>
                        <a:pt x="412" y="67"/>
                        <a:pt x="382" y="27"/>
                        <a:pt x="33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8" name="Freeform 390"/>
                <p:cNvSpPr/>
                <p:nvPr/>
              </p:nvSpPr>
              <p:spPr bwMode="auto">
                <a:xfrm>
                  <a:off x="6059488" y="2673350"/>
                  <a:ext cx="73025" cy="180975"/>
                </a:xfrm>
                <a:custGeom>
                  <a:avLst/>
                  <a:gdLst>
                    <a:gd name="T0" fmla="*/ 62 w 68"/>
                    <a:gd name="T1" fmla="*/ 5 h 167"/>
                    <a:gd name="T2" fmla="*/ 50 w 68"/>
                    <a:gd name="T3" fmla="*/ 0 h 167"/>
                    <a:gd name="T4" fmla="*/ 18 w 68"/>
                    <a:gd name="T5" fmla="*/ 0 h 167"/>
                    <a:gd name="T6" fmla="*/ 6 w 68"/>
                    <a:gd name="T7" fmla="*/ 5 h 167"/>
                    <a:gd name="T8" fmla="*/ 4 w 68"/>
                    <a:gd name="T9" fmla="*/ 23 h 167"/>
                    <a:gd name="T10" fmla="*/ 21 w 68"/>
                    <a:gd name="T11" fmla="*/ 50 h 167"/>
                    <a:gd name="T12" fmla="*/ 13 w 68"/>
                    <a:gd name="T13" fmla="*/ 119 h 167"/>
                    <a:gd name="T14" fmla="*/ 29 w 68"/>
                    <a:gd name="T15" fmla="*/ 163 h 167"/>
                    <a:gd name="T16" fmla="*/ 39 w 68"/>
                    <a:gd name="T17" fmla="*/ 163 h 167"/>
                    <a:gd name="T18" fmla="*/ 55 w 68"/>
                    <a:gd name="T19" fmla="*/ 119 h 167"/>
                    <a:gd name="T20" fmla="*/ 47 w 68"/>
                    <a:gd name="T21" fmla="*/ 50 h 167"/>
                    <a:gd name="T22" fmla="*/ 64 w 68"/>
                    <a:gd name="T23" fmla="*/ 23 h 167"/>
                    <a:gd name="T24" fmla="*/ 62 w 68"/>
                    <a:gd name="T25" fmla="*/ 5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" h="167">
                      <a:moveTo>
                        <a:pt x="62" y="5"/>
                      </a:moveTo>
                      <a:cubicBezTo>
                        <a:pt x="59" y="2"/>
                        <a:pt x="55" y="0"/>
                        <a:pt x="50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0"/>
                        <a:pt x="9" y="2"/>
                        <a:pt x="6" y="5"/>
                      </a:cubicBezTo>
                      <a:cubicBezTo>
                        <a:pt x="1" y="10"/>
                        <a:pt x="0" y="18"/>
                        <a:pt x="4" y="23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13" y="119"/>
                        <a:pt x="13" y="119"/>
                        <a:pt x="13" y="119"/>
                      </a:cubicBezTo>
                      <a:cubicBezTo>
                        <a:pt x="29" y="163"/>
                        <a:pt x="29" y="163"/>
                        <a:pt x="29" y="163"/>
                      </a:cubicBezTo>
                      <a:cubicBezTo>
                        <a:pt x="31" y="167"/>
                        <a:pt x="37" y="167"/>
                        <a:pt x="39" y="163"/>
                      </a:cubicBezTo>
                      <a:cubicBezTo>
                        <a:pt x="55" y="119"/>
                        <a:pt x="55" y="119"/>
                        <a:pt x="55" y="119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64" y="23"/>
                        <a:pt x="64" y="23"/>
                        <a:pt x="64" y="23"/>
                      </a:cubicBezTo>
                      <a:cubicBezTo>
                        <a:pt x="68" y="18"/>
                        <a:pt x="67" y="10"/>
                        <a:pt x="6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5" name="文本框 94"/>
              <p:cNvSpPr txBox="1"/>
              <p:nvPr/>
            </p:nvSpPr>
            <p:spPr>
              <a:xfrm>
                <a:off x="3642057" y="3549420"/>
                <a:ext cx="510304" cy="242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用户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6" name="右箭头 95"/>
              <p:cNvSpPr/>
              <p:nvPr/>
            </p:nvSpPr>
            <p:spPr>
              <a:xfrm>
                <a:off x="4174652" y="3267478"/>
                <a:ext cx="900524" cy="108714"/>
              </a:xfrm>
              <a:prstGeom prst="rightArrow">
                <a:avLst/>
              </a:prstGeom>
              <a:solidFill>
                <a:srgbClr val="3C5DEB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5270114" y="3549419"/>
                <a:ext cx="681373" cy="242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小程序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8" name="右箭头 97"/>
              <p:cNvSpPr/>
              <p:nvPr/>
            </p:nvSpPr>
            <p:spPr>
              <a:xfrm>
                <a:off x="6127687" y="3264412"/>
                <a:ext cx="968483" cy="100664"/>
              </a:xfrm>
              <a:prstGeom prst="rightArrow">
                <a:avLst/>
              </a:prstGeom>
              <a:solidFill>
                <a:srgbClr val="3C5DEB"/>
              </a:solidFill>
              <a:ln w="12700" cap="flat">
                <a:noFill/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9" name="上弧形箭头 98"/>
              <p:cNvSpPr/>
              <p:nvPr/>
            </p:nvSpPr>
            <p:spPr>
              <a:xfrm rot="10800000" flipV="1">
                <a:off x="3910184" y="2752949"/>
                <a:ext cx="3914170" cy="323704"/>
              </a:xfrm>
              <a:prstGeom prst="curvedDownArrow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cxnSp>
            <p:nvCxnSpPr>
              <p:cNvPr id="100" name="肘形连接符 99"/>
              <p:cNvCxnSpPr/>
              <p:nvPr/>
            </p:nvCxnSpPr>
            <p:spPr>
              <a:xfrm>
                <a:off x="8364324" y="3326637"/>
                <a:ext cx="912278" cy="457007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01" name="肘形连接符 100"/>
              <p:cNvCxnSpPr/>
              <p:nvPr/>
            </p:nvCxnSpPr>
            <p:spPr>
              <a:xfrm flipV="1">
                <a:off x="8381457" y="2852928"/>
                <a:ext cx="870785" cy="474695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02" name="直接箭头连接符 101"/>
              <p:cNvCxnSpPr/>
              <p:nvPr/>
            </p:nvCxnSpPr>
            <p:spPr>
              <a:xfrm>
                <a:off x="8149717" y="3321193"/>
                <a:ext cx="1086194" cy="5444"/>
              </a:xfrm>
              <a:prstGeom prst="straightConnector1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03" name="流程图: 可选过程 102"/>
              <p:cNvSpPr/>
              <p:nvPr/>
            </p:nvSpPr>
            <p:spPr>
              <a:xfrm>
                <a:off x="9304034" y="2677795"/>
                <a:ext cx="1375094" cy="315885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运营方余额户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4" name="流程图: 可选过程 103"/>
              <p:cNvSpPr/>
              <p:nvPr/>
            </p:nvSpPr>
            <p:spPr>
              <a:xfrm>
                <a:off x="9313179" y="3134327"/>
                <a:ext cx="1365949" cy="288385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场地方余额户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5" name="流程图: 可选过程 104"/>
              <p:cNvSpPr/>
              <p:nvPr/>
            </p:nvSpPr>
            <p:spPr>
              <a:xfrm>
                <a:off x="9313178" y="3600075"/>
                <a:ext cx="1365950" cy="278604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软件服务商余额户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4251701" y="3043687"/>
                <a:ext cx="751469" cy="2287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支付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100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6227277" y="3043233"/>
                <a:ext cx="817861" cy="2287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充电完成 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6234213" y="3377878"/>
                <a:ext cx="817861" cy="376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确认实际应收金额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80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4909471" y="2510746"/>
                <a:ext cx="1965587" cy="2287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原路退款</a:t>
                </a:r>
                <a:r>
                  <a:rPr lang="en-US" altLang="zh-CN" sz="1100" b="1" kern="0" dirty="0" smtClean="0">
                    <a:solidFill>
                      <a:srgbClr val="3C5DEB"/>
                    </a:solidFill>
                    <a:latin typeface="+mj-ea"/>
                    <a:ea typeface="+mj-ea"/>
                    <a:sym typeface="等线"/>
                  </a:rPr>
                  <a:t>20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元（部分退款）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974632" y="3069424"/>
                <a:ext cx="992262" cy="5248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剩下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80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  <a:endPara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  <a:p>
                <a:pPr marL="0" marR="0" lvl="0" indent="0" algn="ctr" defTabSz="914400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分账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 rot="19837594">
              <a:off x="10385304" y="3356412"/>
              <a:ext cx="529285" cy="829834"/>
              <a:chOff x="7101458" y="2174906"/>
              <a:chExt cx="990659" cy="1621197"/>
            </a:xfrm>
          </p:grpSpPr>
          <p:sp>
            <p:nvSpPr>
              <p:cNvPr id="120" name="任意多边形: 形状 67"/>
              <p:cNvSpPr/>
              <p:nvPr/>
            </p:nvSpPr>
            <p:spPr>
              <a:xfrm>
                <a:off x="7744959" y="2174906"/>
                <a:ext cx="347158" cy="1087818"/>
              </a:xfrm>
              <a:custGeom>
                <a:avLst/>
                <a:gdLst>
                  <a:gd name="connsiteX0" fmla="*/ 235467 w 347158"/>
                  <a:gd name="connsiteY0" fmla="*/ 0 h 1087818"/>
                  <a:gd name="connsiteX1" fmla="*/ 271979 w 347158"/>
                  <a:gd name="connsiteY1" fmla="*/ 20301 h 1087818"/>
                  <a:gd name="connsiteX2" fmla="*/ 328748 w 347158"/>
                  <a:gd name="connsiteY2" fmla="*/ 218891 h 1087818"/>
                  <a:gd name="connsiteX3" fmla="*/ 17598 w 347158"/>
                  <a:gd name="connsiteY3" fmla="*/ 779158 h 1087818"/>
                  <a:gd name="connsiteX4" fmla="*/ 71890 w 347158"/>
                  <a:gd name="connsiteY4" fmla="*/ 969112 h 1087818"/>
                  <a:gd name="connsiteX5" fmla="*/ 285632 w 347158"/>
                  <a:gd name="connsiteY5" fmla="*/ 1087819 h 10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7158" h="1087818">
                    <a:moveTo>
                      <a:pt x="235467" y="0"/>
                    </a:moveTo>
                    <a:lnTo>
                      <a:pt x="271979" y="20301"/>
                    </a:lnTo>
                    <a:cubicBezTo>
                      <a:pt x="342527" y="59468"/>
                      <a:pt x="367927" y="148380"/>
                      <a:pt x="328748" y="218891"/>
                    </a:cubicBezTo>
                    <a:lnTo>
                      <a:pt x="17598" y="779158"/>
                    </a:lnTo>
                    <a:cubicBezTo>
                      <a:pt x="-19867" y="846607"/>
                      <a:pt x="4453" y="931653"/>
                      <a:pt x="71890" y="969112"/>
                    </a:cubicBezTo>
                    <a:lnTo>
                      <a:pt x="285632" y="1087819"/>
                    </a:lnTo>
                  </a:path>
                </a:pathLst>
              </a:custGeom>
              <a:noFill/>
              <a:ln w="19050" cap="flat">
                <a:solidFill>
                  <a:srgbClr val="3C5DE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1" name="任意多边形: 形状 68"/>
              <p:cNvSpPr/>
              <p:nvPr/>
            </p:nvSpPr>
            <p:spPr>
              <a:xfrm>
                <a:off x="7101458" y="3126424"/>
                <a:ext cx="929132" cy="669679"/>
              </a:xfrm>
              <a:custGeom>
                <a:avLst/>
                <a:gdLst>
                  <a:gd name="connsiteX0" fmla="*/ 0 w 929132"/>
                  <a:gd name="connsiteY0" fmla="*/ 630966 h 669679"/>
                  <a:gd name="connsiteX1" fmla="*/ 36576 w 929132"/>
                  <a:gd name="connsiteY1" fmla="*/ 651280 h 669679"/>
                  <a:gd name="connsiteX2" fmla="*/ 235141 w 929132"/>
                  <a:gd name="connsiteY2" fmla="*/ 594517 h 669679"/>
                  <a:gd name="connsiteX3" fmla="*/ 525399 w 929132"/>
                  <a:gd name="connsiteY3" fmla="*/ 71893 h 669679"/>
                  <a:gd name="connsiteX4" fmla="*/ 715391 w 929132"/>
                  <a:gd name="connsiteY4" fmla="*/ 17601 h 669679"/>
                  <a:gd name="connsiteX5" fmla="*/ 929132 w 929132"/>
                  <a:gd name="connsiteY5" fmla="*/ 136301 h 66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9132" h="669679">
                    <a:moveTo>
                      <a:pt x="0" y="630966"/>
                    </a:moveTo>
                    <a:lnTo>
                      <a:pt x="36576" y="651280"/>
                    </a:lnTo>
                    <a:cubicBezTo>
                      <a:pt x="107061" y="690447"/>
                      <a:pt x="195961" y="665034"/>
                      <a:pt x="235141" y="594517"/>
                    </a:cubicBezTo>
                    <a:lnTo>
                      <a:pt x="525399" y="71893"/>
                    </a:lnTo>
                    <a:cubicBezTo>
                      <a:pt x="562864" y="4443"/>
                      <a:pt x="647954" y="-19864"/>
                      <a:pt x="715391" y="17601"/>
                    </a:cubicBezTo>
                    <a:lnTo>
                      <a:pt x="929132" y="136301"/>
                    </a:lnTo>
                  </a:path>
                </a:pathLst>
              </a:custGeom>
              <a:noFill/>
              <a:ln w="19050" cap="flat">
                <a:solidFill>
                  <a:srgbClr val="3C5DE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22" name="组合 121"/>
            <p:cNvGrpSpPr/>
            <p:nvPr/>
          </p:nvGrpSpPr>
          <p:grpSpPr>
            <a:xfrm>
              <a:off x="3853426" y="5226432"/>
              <a:ext cx="6974738" cy="534331"/>
              <a:chOff x="994137" y="1899587"/>
              <a:chExt cx="6974738" cy="534331"/>
            </a:xfrm>
          </p:grpSpPr>
          <p:sp>
            <p:nvSpPr>
              <p:cNvPr id="123" name="Chevron 1"/>
              <p:cNvSpPr/>
              <p:nvPr/>
            </p:nvSpPr>
            <p:spPr>
              <a:xfrm>
                <a:off x="994137" y="1899587"/>
                <a:ext cx="1737360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24" name="Rectangle 35"/>
              <p:cNvSpPr/>
              <p:nvPr/>
            </p:nvSpPr>
            <p:spPr>
              <a:xfrm>
                <a:off x="1250212" y="2032789"/>
                <a:ext cx="1296774" cy="26917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担保消费申请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5" name="Chevron 36"/>
              <p:cNvSpPr/>
              <p:nvPr/>
            </p:nvSpPr>
            <p:spPr>
              <a:xfrm>
                <a:off x="2702922" y="1899587"/>
                <a:ext cx="1536373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26" name="Chevron 38"/>
              <p:cNvSpPr/>
              <p:nvPr/>
            </p:nvSpPr>
            <p:spPr>
              <a:xfrm>
                <a:off x="4227145" y="1899587"/>
                <a:ext cx="2020990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27" name="Rectangle 39"/>
              <p:cNvSpPr/>
              <p:nvPr/>
            </p:nvSpPr>
            <p:spPr>
              <a:xfrm>
                <a:off x="3071178" y="2032789"/>
                <a:ext cx="1200213" cy="26917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退款申请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8" name="Chevron 42"/>
              <p:cNvSpPr/>
              <p:nvPr/>
            </p:nvSpPr>
            <p:spPr>
              <a:xfrm>
                <a:off x="6231515" y="1899587"/>
                <a:ext cx="1737360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29" name="Rectangle 43"/>
              <p:cNvSpPr/>
              <p:nvPr/>
            </p:nvSpPr>
            <p:spPr>
              <a:xfrm>
                <a:off x="6636576" y="2032789"/>
                <a:ext cx="1309131" cy="26917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提现申请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30" name="Rectangle 37"/>
              <p:cNvSpPr/>
              <p:nvPr/>
            </p:nvSpPr>
            <p:spPr>
              <a:xfrm>
                <a:off x="4520318" y="2022472"/>
                <a:ext cx="1466828" cy="26917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单订单担保确认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31" name="文本框 130"/>
            <p:cNvSpPr txBox="1"/>
            <p:nvPr/>
          </p:nvSpPr>
          <p:spPr>
            <a:xfrm>
              <a:off x="10939160" y="3349388"/>
              <a:ext cx="284052" cy="672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发起提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现</a:t>
              </a:r>
            </a:p>
          </p:txBody>
        </p:sp>
        <p:sp>
          <p:nvSpPr>
            <p:cNvPr id="132" name="Freeform 129"/>
            <p:cNvSpPr>
              <a:spLocks noEditPoints="1"/>
            </p:cNvSpPr>
            <p:nvPr/>
          </p:nvSpPr>
          <p:spPr bwMode="auto">
            <a:xfrm>
              <a:off x="5205431" y="3589080"/>
              <a:ext cx="464708" cy="417116"/>
            </a:xfrm>
            <a:custGeom>
              <a:avLst/>
              <a:gdLst>
                <a:gd name="T0" fmla="*/ 88 w 176"/>
                <a:gd name="T1" fmla="*/ 136 h 176"/>
                <a:gd name="T2" fmla="*/ 88 w 176"/>
                <a:gd name="T3" fmla="*/ 48 h 176"/>
                <a:gd name="T4" fmla="*/ 88 w 176"/>
                <a:gd name="T5" fmla="*/ 72 h 176"/>
                <a:gd name="T6" fmla="*/ 88 w 176"/>
                <a:gd name="T7" fmla="*/ 48 h 176"/>
                <a:gd name="T8" fmla="*/ 51 w 176"/>
                <a:gd name="T9" fmla="*/ 72 h 176"/>
                <a:gd name="T10" fmla="*/ 84 w 176"/>
                <a:gd name="T11" fmla="*/ 103 h 176"/>
                <a:gd name="T12" fmla="*/ 88 w 176"/>
                <a:gd name="T13" fmla="*/ 80 h 176"/>
                <a:gd name="T14" fmla="*/ 80 w 176"/>
                <a:gd name="T15" fmla="*/ 88 h 176"/>
                <a:gd name="T16" fmla="*/ 92 w 176"/>
                <a:gd name="T17" fmla="*/ 103 h 176"/>
                <a:gd name="T18" fmla="*/ 125 w 176"/>
                <a:gd name="T19" fmla="*/ 72 h 176"/>
                <a:gd name="T20" fmla="*/ 162 w 176"/>
                <a:gd name="T21" fmla="*/ 68 h 176"/>
                <a:gd name="T22" fmla="*/ 159 w 176"/>
                <a:gd name="T23" fmla="*/ 34 h 176"/>
                <a:gd name="T24" fmla="*/ 134 w 176"/>
                <a:gd name="T25" fmla="*/ 17 h 176"/>
                <a:gd name="T26" fmla="*/ 106 w 176"/>
                <a:gd name="T27" fmla="*/ 6 h 176"/>
                <a:gd name="T28" fmla="*/ 70 w 176"/>
                <a:gd name="T29" fmla="*/ 6 h 176"/>
                <a:gd name="T30" fmla="*/ 42 w 176"/>
                <a:gd name="T31" fmla="*/ 17 h 176"/>
                <a:gd name="T32" fmla="*/ 17 w 176"/>
                <a:gd name="T33" fmla="*/ 34 h 176"/>
                <a:gd name="T34" fmla="*/ 14 w 176"/>
                <a:gd name="T35" fmla="*/ 68 h 176"/>
                <a:gd name="T36" fmla="*/ 0 w 176"/>
                <a:gd name="T37" fmla="*/ 100 h 176"/>
                <a:gd name="T38" fmla="*/ 22 w 176"/>
                <a:gd name="T39" fmla="*/ 126 h 176"/>
                <a:gd name="T40" fmla="*/ 34 w 176"/>
                <a:gd name="T41" fmla="*/ 159 h 176"/>
                <a:gd name="T42" fmla="*/ 50 w 176"/>
                <a:gd name="T43" fmla="*/ 154 h 176"/>
                <a:gd name="T44" fmla="*/ 76 w 176"/>
                <a:gd name="T45" fmla="*/ 176 h 176"/>
                <a:gd name="T46" fmla="*/ 108 w 176"/>
                <a:gd name="T47" fmla="*/ 162 h 176"/>
                <a:gd name="T48" fmla="*/ 138 w 176"/>
                <a:gd name="T49" fmla="*/ 160 h 176"/>
                <a:gd name="T50" fmla="*/ 159 w 176"/>
                <a:gd name="T51" fmla="*/ 134 h 176"/>
                <a:gd name="T52" fmla="*/ 170 w 176"/>
                <a:gd name="T53" fmla="*/ 106 h 176"/>
                <a:gd name="T54" fmla="*/ 170 w 176"/>
                <a:gd name="T55" fmla="*/ 70 h 176"/>
                <a:gd name="T56" fmla="*/ 160 w 176"/>
                <a:gd name="T57" fmla="*/ 100 h 176"/>
                <a:gd name="T58" fmla="*/ 147 w 176"/>
                <a:gd name="T59" fmla="*/ 130 h 176"/>
                <a:gd name="T60" fmla="*/ 138 w 176"/>
                <a:gd name="T61" fmla="*/ 152 h 176"/>
                <a:gd name="T62" fmla="*/ 122 w 176"/>
                <a:gd name="T63" fmla="*/ 147 h 176"/>
                <a:gd name="T64" fmla="*/ 98 w 176"/>
                <a:gd name="T65" fmla="*/ 168 h 176"/>
                <a:gd name="T66" fmla="*/ 76 w 176"/>
                <a:gd name="T67" fmla="*/ 160 h 176"/>
                <a:gd name="T68" fmla="*/ 50 w 176"/>
                <a:gd name="T69" fmla="*/ 146 h 176"/>
                <a:gd name="T70" fmla="*/ 38 w 176"/>
                <a:gd name="T71" fmla="*/ 152 h 176"/>
                <a:gd name="T72" fmla="*/ 29 w 176"/>
                <a:gd name="T73" fmla="*/ 122 h 176"/>
                <a:gd name="T74" fmla="*/ 8 w 176"/>
                <a:gd name="T75" fmla="*/ 98 h 176"/>
                <a:gd name="T76" fmla="*/ 16 w 176"/>
                <a:gd name="T77" fmla="*/ 76 h 176"/>
                <a:gd name="T78" fmla="*/ 29 w 176"/>
                <a:gd name="T79" fmla="*/ 46 h 176"/>
                <a:gd name="T80" fmla="*/ 38 w 176"/>
                <a:gd name="T81" fmla="*/ 24 h 176"/>
                <a:gd name="T82" fmla="*/ 54 w 176"/>
                <a:gd name="T83" fmla="*/ 29 h 176"/>
                <a:gd name="T84" fmla="*/ 78 w 176"/>
                <a:gd name="T85" fmla="*/ 8 h 176"/>
                <a:gd name="T86" fmla="*/ 100 w 176"/>
                <a:gd name="T87" fmla="*/ 16 h 176"/>
                <a:gd name="T88" fmla="*/ 126 w 176"/>
                <a:gd name="T89" fmla="*/ 30 h 176"/>
                <a:gd name="T90" fmla="*/ 152 w 176"/>
                <a:gd name="T91" fmla="*/ 38 h 176"/>
                <a:gd name="T92" fmla="*/ 147 w 176"/>
                <a:gd name="T93" fmla="*/ 54 h 176"/>
                <a:gd name="T94" fmla="*/ 168 w 176"/>
                <a:gd name="T95" fmla="*/ 7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6">
                  <a:moveTo>
                    <a:pt x="88" y="40"/>
                  </a:moveTo>
                  <a:cubicBezTo>
                    <a:pt x="61" y="40"/>
                    <a:pt x="40" y="61"/>
                    <a:pt x="40" y="88"/>
                  </a:cubicBezTo>
                  <a:cubicBezTo>
                    <a:pt x="40" y="115"/>
                    <a:pt x="61" y="136"/>
                    <a:pt x="88" y="136"/>
                  </a:cubicBezTo>
                  <a:cubicBezTo>
                    <a:pt x="115" y="136"/>
                    <a:pt x="136" y="115"/>
                    <a:pt x="136" y="88"/>
                  </a:cubicBezTo>
                  <a:cubicBezTo>
                    <a:pt x="136" y="61"/>
                    <a:pt x="115" y="40"/>
                    <a:pt x="88" y="40"/>
                  </a:cubicBezTo>
                  <a:moveTo>
                    <a:pt x="88" y="48"/>
                  </a:moveTo>
                  <a:cubicBezTo>
                    <a:pt x="102" y="48"/>
                    <a:pt x="114" y="55"/>
                    <a:pt x="121" y="6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4"/>
                    <a:pt x="93" y="72"/>
                    <a:pt x="88" y="72"/>
                  </a:cubicBezTo>
                  <a:cubicBezTo>
                    <a:pt x="83" y="72"/>
                    <a:pt x="79" y="74"/>
                    <a:pt x="76" y="77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2" y="55"/>
                    <a:pt x="74" y="48"/>
                    <a:pt x="88" y="48"/>
                  </a:cubicBezTo>
                  <a:moveTo>
                    <a:pt x="84" y="128"/>
                  </a:moveTo>
                  <a:cubicBezTo>
                    <a:pt x="64" y="126"/>
                    <a:pt x="48" y="109"/>
                    <a:pt x="48" y="88"/>
                  </a:cubicBezTo>
                  <a:cubicBezTo>
                    <a:pt x="48" y="82"/>
                    <a:pt x="49" y="77"/>
                    <a:pt x="51" y="72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2" y="85"/>
                    <a:pt x="72" y="87"/>
                    <a:pt x="72" y="88"/>
                  </a:cubicBezTo>
                  <a:cubicBezTo>
                    <a:pt x="72" y="95"/>
                    <a:pt x="77" y="102"/>
                    <a:pt x="84" y="103"/>
                  </a:cubicBezTo>
                  <a:lnTo>
                    <a:pt x="84" y="128"/>
                  </a:lnTo>
                  <a:close/>
                  <a:moveTo>
                    <a:pt x="80" y="88"/>
                  </a:moveTo>
                  <a:cubicBezTo>
                    <a:pt x="80" y="84"/>
                    <a:pt x="84" y="80"/>
                    <a:pt x="88" y="80"/>
                  </a:cubicBezTo>
                  <a:cubicBezTo>
                    <a:pt x="92" y="80"/>
                    <a:pt x="96" y="84"/>
                    <a:pt x="96" y="88"/>
                  </a:cubicBezTo>
                  <a:cubicBezTo>
                    <a:pt x="96" y="92"/>
                    <a:pt x="92" y="96"/>
                    <a:pt x="88" y="96"/>
                  </a:cubicBezTo>
                  <a:cubicBezTo>
                    <a:pt x="84" y="96"/>
                    <a:pt x="80" y="92"/>
                    <a:pt x="80" y="88"/>
                  </a:cubicBezTo>
                  <a:moveTo>
                    <a:pt x="128" y="88"/>
                  </a:moveTo>
                  <a:cubicBezTo>
                    <a:pt x="128" y="109"/>
                    <a:pt x="112" y="126"/>
                    <a:pt x="92" y="128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9" y="102"/>
                    <a:pt x="104" y="95"/>
                    <a:pt x="104" y="88"/>
                  </a:cubicBezTo>
                  <a:cubicBezTo>
                    <a:pt x="104" y="87"/>
                    <a:pt x="104" y="85"/>
                    <a:pt x="103" y="84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7" y="77"/>
                    <a:pt x="128" y="82"/>
                    <a:pt x="128" y="88"/>
                  </a:cubicBezTo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 sz="16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grpSp>
          <p:nvGrpSpPr>
            <p:cNvPr id="133" name="Google Shape;11621;p38"/>
            <p:cNvGrpSpPr/>
            <p:nvPr/>
          </p:nvGrpSpPr>
          <p:grpSpPr>
            <a:xfrm>
              <a:off x="7334812" y="3586022"/>
              <a:ext cx="562356" cy="502921"/>
              <a:chOff x="3996113" y="4291176"/>
              <a:chExt cx="336512" cy="335048"/>
            </a:xfrm>
            <a:solidFill>
              <a:srgbClr val="3C5DEC"/>
            </a:solidFill>
          </p:grpSpPr>
          <p:sp>
            <p:nvSpPr>
              <p:cNvPr id="134" name="Google Shape;11622;p38"/>
              <p:cNvSpPr/>
              <p:nvPr/>
            </p:nvSpPr>
            <p:spPr>
              <a:xfrm>
                <a:off x="4082143" y="4323386"/>
                <a:ext cx="111810" cy="219833"/>
              </a:xfrm>
              <a:custGeom>
                <a:avLst/>
                <a:gdLst/>
                <a:ahLst/>
                <a:cxnLst/>
                <a:rect l="l" t="t" r="r" b="b"/>
                <a:pathLst>
                  <a:path w="3513" h="6907" extrusionOk="0">
                    <a:moveTo>
                      <a:pt x="1751" y="322"/>
                    </a:moveTo>
                    <a:cubicBezTo>
                      <a:pt x="1846" y="322"/>
                      <a:pt x="1929" y="394"/>
                      <a:pt x="1929" y="501"/>
                    </a:cubicBezTo>
                    <a:lnTo>
                      <a:pt x="1929" y="942"/>
                    </a:lnTo>
                    <a:cubicBezTo>
                      <a:pt x="1929" y="1037"/>
                      <a:pt x="2001" y="1096"/>
                      <a:pt x="2084" y="1096"/>
                    </a:cubicBezTo>
                    <a:cubicBezTo>
                      <a:pt x="2691" y="1108"/>
                      <a:pt x="3179" y="1596"/>
                      <a:pt x="3179" y="2204"/>
                    </a:cubicBezTo>
                    <a:lnTo>
                      <a:pt x="3179" y="2525"/>
                    </a:lnTo>
                    <a:cubicBezTo>
                      <a:pt x="3179" y="2608"/>
                      <a:pt x="3108" y="2704"/>
                      <a:pt x="3001" y="2704"/>
                    </a:cubicBezTo>
                    <a:cubicBezTo>
                      <a:pt x="2917" y="2704"/>
                      <a:pt x="2822" y="2620"/>
                      <a:pt x="2822" y="2525"/>
                    </a:cubicBezTo>
                    <a:lnTo>
                      <a:pt x="2822" y="2204"/>
                    </a:lnTo>
                    <a:cubicBezTo>
                      <a:pt x="2834" y="1787"/>
                      <a:pt x="2501" y="1454"/>
                      <a:pt x="2060" y="1454"/>
                    </a:cubicBezTo>
                    <a:lnTo>
                      <a:pt x="1608" y="1454"/>
                    </a:lnTo>
                    <a:cubicBezTo>
                      <a:pt x="1096" y="1454"/>
                      <a:pt x="679" y="1870"/>
                      <a:pt x="679" y="2370"/>
                    </a:cubicBezTo>
                    <a:cubicBezTo>
                      <a:pt x="679" y="2882"/>
                      <a:pt x="1096" y="3299"/>
                      <a:pt x="1608" y="3299"/>
                    </a:cubicBezTo>
                    <a:lnTo>
                      <a:pt x="1917" y="3299"/>
                    </a:lnTo>
                    <a:cubicBezTo>
                      <a:pt x="2620" y="3299"/>
                      <a:pt x="3191" y="3859"/>
                      <a:pt x="3191" y="4573"/>
                    </a:cubicBezTo>
                    <a:cubicBezTo>
                      <a:pt x="3191" y="5216"/>
                      <a:pt x="2715" y="5764"/>
                      <a:pt x="2084" y="5835"/>
                    </a:cubicBezTo>
                    <a:cubicBezTo>
                      <a:pt x="2001" y="5859"/>
                      <a:pt x="1941" y="5918"/>
                      <a:pt x="1941" y="5990"/>
                    </a:cubicBezTo>
                    <a:lnTo>
                      <a:pt x="1941" y="6454"/>
                    </a:lnTo>
                    <a:cubicBezTo>
                      <a:pt x="1941" y="6538"/>
                      <a:pt x="1870" y="6633"/>
                      <a:pt x="1762" y="6633"/>
                    </a:cubicBezTo>
                    <a:cubicBezTo>
                      <a:pt x="1667" y="6633"/>
                      <a:pt x="1584" y="6549"/>
                      <a:pt x="1584" y="6454"/>
                    </a:cubicBezTo>
                    <a:lnTo>
                      <a:pt x="1584" y="6002"/>
                    </a:lnTo>
                    <a:cubicBezTo>
                      <a:pt x="1584" y="5918"/>
                      <a:pt x="1512" y="5859"/>
                      <a:pt x="1441" y="5859"/>
                    </a:cubicBezTo>
                    <a:cubicBezTo>
                      <a:pt x="834" y="5835"/>
                      <a:pt x="334" y="5347"/>
                      <a:pt x="334" y="4740"/>
                    </a:cubicBezTo>
                    <a:cubicBezTo>
                      <a:pt x="334" y="4644"/>
                      <a:pt x="417" y="4561"/>
                      <a:pt x="512" y="4561"/>
                    </a:cubicBezTo>
                    <a:cubicBezTo>
                      <a:pt x="608" y="4561"/>
                      <a:pt x="691" y="4633"/>
                      <a:pt x="691" y="4740"/>
                    </a:cubicBezTo>
                    <a:cubicBezTo>
                      <a:pt x="691" y="5156"/>
                      <a:pt x="1036" y="5502"/>
                      <a:pt x="1453" y="5502"/>
                    </a:cubicBezTo>
                    <a:lnTo>
                      <a:pt x="1929" y="5502"/>
                    </a:lnTo>
                    <a:cubicBezTo>
                      <a:pt x="2441" y="5502"/>
                      <a:pt x="2858" y="5085"/>
                      <a:pt x="2858" y="4573"/>
                    </a:cubicBezTo>
                    <a:cubicBezTo>
                      <a:pt x="2858" y="4073"/>
                      <a:pt x="2441" y="3656"/>
                      <a:pt x="1929" y="3656"/>
                    </a:cubicBezTo>
                    <a:lnTo>
                      <a:pt x="1608" y="3656"/>
                    </a:lnTo>
                    <a:cubicBezTo>
                      <a:pt x="905" y="3656"/>
                      <a:pt x="322" y="3085"/>
                      <a:pt x="322" y="2370"/>
                    </a:cubicBezTo>
                    <a:cubicBezTo>
                      <a:pt x="322" y="1727"/>
                      <a:pt x="798" y="1180"/>
                      <a:pt x="1441" y="1108"/>
                    </a:cubicBezTo>
                    <a:cubicBezTo>
                      <a:pt x="1512" y="1096"/>
                      <a:pt x="1572" y="1037"/>
                      <a:pt x="1572" y="953"/>
                    </a:cubicBezTo>
                    <a:lnTo>
                      <a:pt x="1572" y="501"/>
                    </a:lnTo>
                    <a:cubicBezTo>
                      <a:pt x="1572" y="406"/>
                      <a:pt x="1643" y="322"/>
                      <a:pt x="1751" y="322"/>
                    </a:cubicBezTo>
                    <a:close/>
                    <a:moveTo>
                      <a:pt x="1762" y="1"/>
                    </a:moveTo>
                    <a:cubicBezTo>
                      <a:pt x="1500" y="1"/>
                      <a:pt x="1274" y="227"/>
                      <a:pt x="1274" y="501"/>
                    </a:cubicBezTo>
                    <a:lnTo>
                      <a:pt x="1274" y="823"/>
                    </a:lnTo>
                    <a:cubicBezTo>
                      <a:pt x="548" y="977"/>
                      <a:pt x="24" y="1608"/>
                      <a:pt x="24" y="2370"/>
                    </a:cubicBezTo>
                    <a:cubicBezTo>
                      <a:pt x="24" y="3251"/>
                      <a:pt x="738" y="3954"/>
                      <a:pt x="1608" y="3954"/>
                    </a:cubicBezTo>
                    <a:lnTo>
                      <a:pt x="1917" y="3954"/>
                    </a:lnTo>
                    <a:cubicBezTo>
                      <a:pt x="2262" y="3954"/>
                      <a:pt x="2524" y="4216"/>
                      <a:pt x="2524" y="4561"/>
                    </a:cubicBezTo>
                    <a:cubicBezTo>
                      <a:pt x="2524" y="4906"/>
                      <a:pt x="2262" y="5168"/>
                      <a:pt x="1917" y="5168"/>
                    </a:cubicBezTo>
                    <a:lnTo>
                      <a:pt x="1441" y="5168"/>
                    </a:lnTo>
                    <a:cubicBezTo>
                      <a:pt x="1191" y="5168"/>
                      <a:pt x="977" y="4966"/>
                      <a:pt x="977" y="4704"/>
                    </a:cubicBezTo>
                    <a:cubicBezTo>
                      <a:pt x="977" y="4442"/>
                      <a:pt x="750" y="4216"/>
                      <a:pt x="488" y="4216"/>
                    </a:cubicBezTo>
                    <a:cubicBezTo>
                      <a:pt x="215" y="4216"/>
                      <a:pt x="0" y="4442"/>
                      <a:pt x="0" y="4704"/>
                    </a:cubicBezTo>
                    <a:cubicBezTo>
                      <a:pt x="0" y="5442"/>
                      <a:pt x="548" y="6037"/>
                      <a:pt x="1250" y="6121"/>
                    </a:cubicBezTo>
                    <a:lnTo>
                      <a:pt x="1250" y="6418"/>
                    </a:lnTo>
                    <a:cubicBezTo>
                      <a:pt x="1250" y="6692"/>
                      <a:pt x="1465" y="6907"/>
                      <a:pt x="1739" y="6907"/>
                    </a:cubicBezTo>
                    <a:cubicBezTo>
                      <a:pt x="2001" y="6907"/>
                      <a:pt x="2227" y="6692"/>
                      <a:pt x="2227" y="6418"/>
                    </a:cubicBezTo>
                    <a:lnTo>
                      <a:pt x="2227" y="6121"/>
                    </a:lnTo>
                    <a:cubicBezTo>
                      <a:pt x="2953" y="5978"/>
                      <a:pt x="3477" y="5335"/>
                      <a:pt x="3477" y="4573"/>
                    </a:cubicBezTo>
                    <a:cubicBezTo>
                      <a:pt x="3477" y="3692"/>
                      <a:pt x="2763" y="3001"/>
                      <a:pt x="1905" y="3001"/>
                    </a:cubicBezTo>
                    <a:lnTo>
                      <a:pt x="1608" y="3001"/>
                    </a:lnTo>
                    <a:cubicBezTo>
                      <a:pt x="1262" y="3001"/>
                      <a:pt x="989" y="2728"/>
                      <a:pt x="989" y="2382"/>
                    </a:cubicBezTo>
                    <a:cubicBezTo>
                      <a:pt x="989" y="2037"/>
                      <a:pt x="1262" y="1775"/>
                      <a:pt x="1608" y="1775"/>
                    </a:cubicBezTo>
                    <a:lnTo>
                      <a:pt x="2084" y="1775"/>
                    </a:lnTo>
                    <a:cubicBezTo>
                      <a:pt x="2334" y="1775"/>
                      <a:pt x="2536" y="1989"/>
                      <a:pt x="2536" y="2239"/>
                    </a:cubicBezTo>
                    <a:lnTo>
                      <a:pt x="2536" y="2549"/>
                    </a:lnTo>
                    <a:cubicBezTo>
                      <a:pt x="2524" y="2799"/>
                      <a:pt x="2751" y="3013"/>
                      <a:pt x="3013" y="3013"/>
                    </a:cubicBezTo>
                    <a:cubicBezTo>
                      <a:pt x="3286" y="3013"/>
                      <a:pt x="3513" y="2787"/>
                      <a:pt x="3513" y="2525"/>
                    </a:cubicBezTo>
                    <a:lnTo>
                      <a:pt x="3513" y="2204"/>
                    </a:lnTo>
                    <a:cubicBezTo>
                      <a:pt x="3513" y="1477"/>
                      <a:pt x="2953" y="882"/>
                      <a:pt x="2262" y="799"/>
                    </a:cubicBezTo>
                    <a:lnTo>
                      <a:pt x="2262" y="501"/>
                    </a:lnTo>
                    <a:cubicBezTo>
                      <a:pt x="2262" y="227"/>
                      <a:pt x="2036" y="1"/>
                      <a:pt x="17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5" name="Google Shape;11623;p38"/>
              <p:cNvSpPr/>
              <p:nvPr/>
            </p:nvSpPr>
            <p:spPr>
              <a:xfrm>
                <a:off x="4226894" y="4523485"/>
                <a:ext cx="52324" cy="51942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32" extrusionOk="0">
                    <a:moveTo>
                      <a:pt x="822" y="310"/>
                    </a:moveTo>
                    <a:cubicBezTo>
                      <a:pt x="1108" y="310"/>
                      <a:pt x="1322" y="536"/>
                      <a:pt x="1322" y="822"/>
                    </a:cubicBezTo>
                    <a:cubicBezTo>
                      <a:pt x="1322" y="1096"/>
                      <a:pt x="1108" y="1322"/>
                      <a:pt x="822" y="1322"/>
                    </a:cubicBezTo>
                    <a:cubicBezTo>
                      <a:pt x="536" y="1322"/>
                      <a:pt x="310" y="1096"/>
                      <a:pt x="310" y="822"/>
                    </a:cubicBezTo>
                    <a:cubicBezTo>
                      <a:pt x="310" y="536"/>
                      <a:pt x="536" y="310"/>
                      <a:pt x="822" y="310"/>
                    </a:cubicBezTo>
                    <a:close/>
                    <a:moveTo>
                      <a:pt x="822" y="0"/>
                    </a:moveTo>
                    <a:cubicBezTo>
                      <a:pt x="370" y="0"/>
                      <a:pt x="0" y="370"/>
                      <a:pt x="0" y="822"/>
                    </a:cubicBezTo>
                    <a:cubicBezTo>
                      <a:pt x="0" y="1263"/>
                      <a:pt x="370" y="1632"/>
                      <a:pt x="822" y="1632"/>
                    </a:cubicBezTo>
                    <a:cubicBezTo>
                      <a:pt x="1263" y="1632"/>
                      <a:pt x="1644" y="1263"/>
                      <a:pt x="1644" y="822"/>
                    </a:cubicBezTo>
                    <a:cubicBezTo>
                      <a:pt x="1644" y="370"/>
                      <a:pt x="1263" y="0"/>
                      <a:pt x="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6" name="Google Shape;11624;p38"/>
              <p:cNvSpPr/>
              <p:nvPr/>
            </p:nvSpPr>
            <p:spPr>
              <a:xfrm>
                <a:off x="3996113" y="4291176"/>
                <a:ext cx="336512" cy="335048"/>
              </a:xfrm>
              <a:custGeom>
                <a:avLst/>
                <a:gdLst/>
                <a:ahLst/>
                <a:cxnLst/>
                <a:rect l="l" t="t" r="r" b="b"/>
                <a:pathLst>
                  <a:path w="10573" h="10527" extrusionOk="0">
                    <a:moveTo>
                      <a:pt x="8216" y="5930"/>
                    </a:moveTo>
                    <a:lnTo>
                      <a:pt x="8335" y="6537"/>
                    </a:lnTo>
                    <a:cubicBezTo>
                      <a:pt x="8359" y="6597"/>
                      <a:pt x="8394" y="6645"/>
                      <a:pt x="8442" y="6657"/>
                    </a:cubicBezTo>
                    <a:cubicBezTo>
                      <a:pt x="8502" y="6668"/>
                      <a:pt x="8549" y="6692"/>
                      <a:pt x="8609" y="6716"/>
                    </a:cubicBezTo>
                    <a:cubicBezTo>
                      <a:pt x="8631" y="6729"/>
                      <a:pt x="8653" y="6734"/>
                      <a:pt x="8674" y="6734"/>
                    </a:cubicBezTo>
                    <a:cubicBezTo>
                      <a:pt x="8710" y="6734"/>
                      <a:pt x="8745" y="6719"/>
                      <a:pt x="8775" y="6704"/>
                    </a:cubicBezTo>
                    <a:lnTo>
                      <a:pt x="9252" y="6311"/>
                    </a:lnTo>
                    <a:lnTo>
                      <a:pt x="9561" y="6585"/>
                    </a:lnTo>
                    <a:lnTo>
                      <a:pt x="9264" y="7121"/>
                    </a:lnTo>
                    <a:cubicBezTo>
                      <a:pt x="9228" y="7157"/>
                      <a:pt x="9228" y="7216"/>
                      <a:pt x="9264" y="7276"/>
                    </a:cubicBezTo>
                    <a:cubicBezTo>
                      <a:pt x="9287" y="7323"/>
                      <a:pt x="9323" y="7371"/>
                      <a:pt x="9347" y="7430"/>
                    </a:cubicBezTo>
                    <a:cubicBezTo>
                      <a:pt x="9383" y="7478"/>
                      <a:pt x="9430" y="7514"/>
                      <a:pt x="9490" y="7514"/>
                    </a:cubicBezTo>
                    <a:lnTo>
                      <a:pt x="10109" y="7538"/>
                    </a:lnTo>
                    <a:lnTo>
                      <a:pt x="10180" y="7942"/>
                    </a:lnTo>
                    <a:lnTo>
                      <a:pt x="9645" y="8157"/>
                    </a:lnTo>
                    <a:cubicBezTo>
                      <a:pt x="9585" y="8181"/>
                      <a:pt x="9561" y="8240"/>
                      <a:pt x="9549" y="8276"/>
                    </a:cubicBezTo>
                    <a:cubicBezTo>
                      <a:pt x="9549" y="8335"/>
                      <a:pt x="9526" y="8383"/>
                      <a:pt x="9514" y="8442"/>
                    </a:cubicBezTo>
                    <a:cubicBezTo>
                      <a:pt x="9502" y="8502"/>
                      <a:pt x="9514" y="8562"/>
                      <a:pt x="9561" y="8597"/>
                    </a:cubicBezTo>
                    <a:lnTo>
                      <a:pt x="10014" y="8990"/>
                    </a:lnTo>
                    <a:lnTo>
                      <a:pt x="9811" y="9347"/>
                    </a:lnTo>
                    <a:lnTo>
                      <a:pt x="9228" y="9157"/>
                    </a:lnTo>
                    <a:cubicBezTo>
                      <a:pt x="9213" y="9154"/>
                      <a:pt x="9198" y="9152"/>
                      <a:pt x="9184" y="9152"/>
                    </a:cubicBezTo>
                    <a:cubicBezTo>
                      <a:pt x="9141" y="9152"/>
                      <a:pt x="9103" y="9166"/>
                      <a:pt x="9085" y="9193"/>
                    </a:cubicBezTo>
                    <a:cubicBezTo>
                      <a:pt x="9037" y="9228"/>
                      <a:pt x="8990" y="9264"/>
                      <a:pt x="8954" y="9288"/>
                    </a:cubicBezTo>
                    <a:cubicBezTo>
                      <a:pt x="8906" y="9324"/>
                      <a:pt x="8871" y="9383"/>
                      <a:pt x="8895" y="9443"/>
                    </a:cubicBezTo>
                    <a:lnTo>
                      <a:pt x="8978" y="10050"/>
                    </a:lnTo>
                    <a:lnTo>
                      <a:pt x="8597" y="10181"/>
                    </a:lnTo>
                    <a:lnTo>
                      <a:pt x="8264" y="9669"/>
                    </a:lnTo>
                    <a:cubicBezTo>
                      <a:pt x="8228" y="9621"/>
                      <a:pt x="8192" y="9585"/>
                      <a:pt x="8133" y="9585"/>
                    </a:cubicBezTo>
                    <a:lnTo>
                      <a:pt x="7954" y="9585"/>
                    </a:lnTo>
                    <a:cubicBezTo>
                      <a:pt x="7894" y="9585"/>
                      <a:pt x="7847" y="9621"/>
                      <a:pt x="7811" y="9669"/>
                    </a:cubicBezTo>
                    <a:lnTo>
                      <a:pt x="7490" y="10181"/>
                    </a:lnTo>
                    <a:lnTo>
                      <a:pt x="7097" y="10050"/>
                    </a:lnTo>
                    <a:lnTo>
                      <a:pt x="7192" y="9443"/>
                    </a:lnTo>
                    <a:cubicBezTo>
                      <a:pt x="7204" y="9383"/>
                      <a:pt x="7180" y="9324"/>
                      <a:pt x="7132" y="9288"/>
                    </a:cubicBezTo>
                    <a:cubicBezTo>
                      <a:pt x="7085" y="9264"/>
                      <a:pt x="7037" y="9216"/>
                      <a:pt x="7001" y="9193"/>
                    </a:cubicBezTo>
                    <a:cubicBezTo>
                      <a:pt x="6970" y="9161"/>
                      <a:pt x="6933" y="9145"/>
                      <a:pt x="6897" y="9145"/>
                    </a:cubicBezTo>
                    <a:cubicBezTo>
                      <a:pt x="6880" y="9145"/>
                      <a:pt x="6863" y="9149"/>
                      <a:pt x="6847" y="9157"/>
                    </a:cubicBezTo>
                    <a:lnTo>
                      <a:pt x="6275" y="9347"/>
                    </a:lnTo>
                    <a:lnTo>
                      <a:pt x="6061" y="8990"/>
                    </a:lnTo>
                    <a:lnTo>
                      <a:pt x="6525" y="8597"/>
                    </a:lnTo>
                    <a:cubicBezTo>
                      <a:pt x="6573" y="8550"/>
                      <a:pt x="6585" y="8502"/>
                      <a:pt x="6573" y="8442"/>
                    </a:cubicBezTo>
                    <a:cubicBezTo>
                      <a:pt x="6549" y="8383"/>
                      <a:pt x="6537" y="8335"/>
                      <a:pt x="6537" y="8276"/>
                    </a:cubicBezTo>
                    <a:cubicBezTo>
                      <a:pt x="6537" y="8216"/>
                      <a:pt x="6489" y="8169"/>
                      <a:pt x="6430" y="8157"/>
                    </a:cubicBezTo>
                    <a:lnTo>
                      <a:pt x="5847" y="7942"/>
                    </a:lnTo>
                    <a:lnTo>
                      <a:pt x="5930" y="7538"/>
                    </a:lnTo>
                    <a:lnTo>
                      <a:pt x="6549" y="7514"/>
                    </a:lnTo>
                    <a:cubicBezTo>
                      <a:pt x="6609" y="7514"/>
                      <a:pt x="6656" y="7490"/>
                      <a:pt x="6680" y="7430"/>
                    </a:cubicBezTo>
                    <a:cubicBezTo>
                      <a:pt x="6716" y="7383"/>
                      <a:pt x="6740" y="7323"/>
                      <a:pt x="6775" y="7276"/>
                    </a:cubicBezTo>
                    <a:cubicBezTo>
                      <a:pt x="6811" y="7240"/>
                      <a:pt x="6811" y="7180"/>
                      <a:pt x="6775" y="7121"/>
                    </a:cubicBezTo>
                    <a:lnTo>
                      <a:pt x="6478" y="6585"/>
                    </a:lnTo>
                    <a:lnTo>
                      <a:pt x="6787" y="6311"/>
                    </a:lnTo>
                    <a:lnTo>
                      <a:pt x="7263" y="6704"/>
                    </a:lnTo>
                    <a:cubicBezTo>
                      <a:pt x="7293" y="6719"/>
                      <a:pt x="7327" y="6729"/>
                      <a:pt x="7363" y="6729"/>
                    </a:cubicBezTo>
                    <a:cubicBezTo>
                      <a:pt x="7385" y="6729"/>
                      <a:pt x="7407" y="6725"/>
                      <a:pt x="7430" y="6716"/>
                    </a:cubicBezTo>
                    <a:cubicBezTo>
                      <a:pt x="7478" y="6704"/>
                      <a:pt x="7537" y="6668"/>
                      <a:pt x="7597" y="6657"/>
                    </a:cubicBezTo>
                    <a:cubicBezTo>
                      <a:pt x="7656" y="6645"/>
                      <a:pt x="7680" y="6597"/>
                      <a:pt x="7704" y="6537"/>
                    </a:cubicBezTo>
                    <a:lnTo>
                      <a:pt x="7823" y="5930"/>
                    </a:lnTo>
                    <a:close/>
                    <a:moveTo>
                      <a:pt x="4454" y="1"/>
                    </a:moveTo>
                    <a:cubicBezTo>
                      <a:pt x="3739" y="1"/>
                      <a:pt x="3025" y="180"/>
                      <a:pt x="2382" y="513"/>
                    </a:cubicBezTo>
                    <a:cubicBezTo>
                      <a:pt x="2310" y="561"/>
                      <a:pt x="2287" y="644"/>
                      <a:pt x="2322" y="715"/>
                    </a:cubicBezTo>
                    <a:cubicBezTo>
                      <a:pt x="2354" y="770"/>
                      <a:pt x="2405" y="799"/>
                      <a:pt x="2458" y="799"/>
                    </a:cubicBezTo>
                    <a:cubicBezTo>
                      <a:pt x="2485" y="799"/>
                      <a:pt x="2512" y="791"/>
                      <a:pt x="2537" y="775"/>
                    </a:cubicBezTo>
                    <a:cubicBezTo>
                      <a:pt x="3132" y="465"/>
                      <a:pt x="3787" y="299"/>
                      <a:pt x="4454" y="299"/>
                    </a:cubicBezTo>
                    <a:cubicBezTo>
                      <a:pt x="6728" y="299"/>
                      <a:pt x="8597" y="2168"/>
                      <a:pt x="8597" y="4442"/>
                    </a:cubicBezTo>
                    <a:cubicBezTo>
                      <a:pt x="8597" y="4847"/>
                      <a:pt x="8537" y="5228"/>
                      <a:pt x="8430" y="5621"/>
                    </a:cubicBezTo>
                    <a:lnTo>
                      <a:pt x="7740" y="5621"/>
                    </a:lnTo>
                    <a:cubicBezTo>
                      <a:pt x="7668" y="5621"/>
                      <a:pt x="7609" y="5656"/>
                      <a:pt x="7597" y="5728"/>
                    </a:cubicBezTo>
                    <a:lnTo>
                      <a:pt x="7466" y="6371"/>
                    </a:lnTo>
                    <a:lnTo>
                      <a:pt x="7442" y="6371"/>
                    </a:lnTo>
                    <a:lnTo>
                      <a:pt x="6942" y="5966"/>
                    </a:lnTo>
                    <a:cubicBezTo>
                      <a:pt x="6912" y="5948"/>
                      <a:pt x="6879" y="5939"/>
                      <a:pt x="6847" y="5939"/>
                    </a:cubicBezTo>
                    <a:cubicBezTo>
                      <a:pt x="6814" y="5939"/>
                      <a:pt x="6781" y="5948"/>
                      <a:pt x="6751" y="5966"/>
                    </a:cubicBezTo>
                    <a:lnTo>
                      <a:pt x="6239" y="6407"/>
                    </a:lnTo>
                    <a:cubicBezTo>
                      <a:pt x="6180" y="6442"/>
                      <a:pt x="6168" y="6537"/>
                      <a:pt x="6216" y="6597"/>
                    </a:cubicBezTo>
                    <a:lnTo>
                      <a:pt x="6525" y="7180"/>
                    </a:lnTo>
                    <a:cubicBezTo>
                      <a:pt x="6525" y="7180"/>
                      <a:pt x="6525" y="7192"/>
                      <a:pt x="6513" y="7192"/>
                    </a:cubicBezTo>
                    <a:lnTo>
                      <a:pt x="5858" y="7204"/>
                    </a:lnTo>
                    <a:cubicBezTo>
                      <a:pt x="5775" y="7204"/>
                      <a:pt x="5716" y="7264"/>
                      <a:pt x="5704" y="7335"/>
                    </a:cubicBezTo>
                    <a:lnTo>
                      <a:pt x="5585" y="7990"/>
                    </a:lnTo>
                    <a:cubicBezTo>
                      <a:pt x="5573" y="8073"/>
                      <a:pt x="5620" y="8145"/>
                      <a:pt x="5680" y="8157"/>
                    </a:cubicBezTo>
                    <a:lnTo>
                      <a:pt x="6013" y="8288"/>
                    </a:lnTo>
                    <a:cubicBezTo>
                      <a:pt x="5525" y="8502"/>
                      <a:pt x="5001" y="8585"/>
                      <a:pt x="4454" y="8585"/>
                    </a:cubicBezTo>
                    <a:cubicBezTo>
                      <a:pt x="2179" y="8585"/>
                      <a:pt x="322" y="6728"/>
                      <a:pt x="322" y="4454"/>
                    </a:cubicBezTo>
                    <a:cubicBezTo>
                      <a:pt x="322" y="3168"/>
                      <a:pt x="894" y="2001"/>
                      <a:pt x="1894" y="1203"/>
                    </a:cubicBezTo>
                    <a:cubicBezTo>
                      <a:pt x="1965" y="1144"/>
                      <a:pt x="1965" y="1061"/>
                      <a:pt x="1929" y="989"/>
                    </a:cubicBezTo>
                    <a:cubicBezTo>
                      <a:pt x="1895" y="942"/>
                      <a:pt x="1850" y="921"/>
                      <a:pt x="1804" y="921"/>
                    </a:cubicBezTo>
                    <a:cubicBezTo>
                      <a:pt x="1769" y="921"/>
                      <a:pt x="1734" y="933"/>
                      <a:pt x="1703" y="953"/>
                    </a:cubicBezTo>
                    <a:cubicBezTo>
                      <a:pt x="632" y="1799"/>
                      <a:pt x="1" y="3085"/>
                      <a:pt x="1" y="4454"/>
                    </a:cubicBezTo>
                    <a:cubicBezTo>
                      <a:pt x="1" y="5645"/>
                      <a:pt x="465" y="6764"/>
                      <a:pt x="1298" y="7597"/>
                    </a:cubicBezTo>
                    <a:cubicBezTo>
                      <a:pt x="2132" y="8431"/>
                      <a:pt x="3251" y="8883"/>
                      <a:pt x="4442" y="8883"/>
                    </a:cubicBezTo>
                    <a:cubicBezTo>
                      <a:pt x="5001" y="8883"/>
                      <a:pt x="5537" y="8788"/>
                      <a:pt x="6049" y="8585"/>
                    </a:cubicBezTo>
                    <a:lnTo>
                      <a:pt x="6049" y="8585"/>
                    </a:lnTo>
                    <a:lnTo>
                      <a:pt x="5775" y="8823"/>
                    </a:lnTo>
                    <a:cubicBezTo>
                      <a:pt x="5716" y="8871"/>
                      <a:pt x="5704" y="8966"/>
                      <a:pt x="5751" y="9026"/>
                    </a:cubicBezTo>
                    <a:lnTo>
                      <a:pt x="6073" y="9585"/>
                    </a:lnTo>
                    <a:cubicBezTo>
                      <a:pt x="6101" y="9632"/>
                      <a:pt x="6158" y="9664"/>
                      <a:pt x="6211" y="9664"/>
                    </a:cubicBezTo>
                    <a:cubicBezTo>
                      <a:pt x="6225" y="9664"/>
                      <a:pt x="6239" y="9662"/>
                      <a:pt x="6251" y="9657"/>
                    </a:cubicBezTo>
                    <a:lnTo>
                      <a:pt x="6882" y="9455"/>
                    </a:lnTo>
                    <a:cubicBezTo>
                      <a:pt x="6882" y="9455"/>
                      <a:pt x="6894" y="9455"/>
                      <a:pt x="6894" y="9466"/>
                    </a:cubicBezTo>
                    <a:lnTo>
                      <a:pt x="6787" y="10121"/>
                    </a:lnTo>
                    <a:cubicBezTo>
                      <a:pt x="6775" y="10193"/>
                      <a:pt x="6823" y="10276"/>
                      <a:pt x="6894" y="10288"/>
                    </a:cubicBezTo>
                    <a:lnTo>
                      <a:pt x="7525" y="10514"/>
                    </a:lnTo>
                    <a:cubicBezTo>
                      <a:pt x="7537" y="10514"/>
                      <a:pt x="7549" y="10526"/>
                      <a:pt x="7585" y="10526"/>
                    </a:cubicBezTo>
                    <a:cubicBezTo>
                      <a:pt x="7644" y="10526"/>
                      <a:pt x="7680" y="10490"/>
                      <a:pt x="7716" y="10455"/>
                    </a:cubicBezTo>
                    <a:lnTo>
                      <a:pt x="8061" y="9883"/>
                    </a:lnTo>
                    <a:lnTo>
                      <a:pt x="8073" y="9883"/>
                    </a:lnTo>
                    <a:lnTo>
                      <a:pt x="8418" y="10455"/>
                    </a:lnTo>
                    <a:cubicBezTo>
                      <a:pt x="8445" y="10499"/>
                      <a:pt x="8497" y="10523"/>
                      <a:pt x="8547" y="10523"/>
                    </a:cubicBezTo>
                    <a:cubicBezTo>
                      <a:pt x="8565" y="10523"/>
                      <a:pt x="8582" y="10520"/>
                      <a:pt x="8597" y="10514"/>
                    </a:cubicBezTo>
                    <a:lnTo>
                      <a:pt x="9216" y="10288"/>
                    </a:lnTo>
                    <a:cubicBezTo>
                      <a:pt x="9287" y="10252"/>
                      <a:pt x="9323" y="10193"/>
                      <a:pt x="9323" y="10121"/>
                    </a:cubicBezTo>
                    <a:lnTo>
                      <a:pt x="9216" y="9466"/>
                    </a:lnTo>
                    <a:cubicBezTo>
                      <a:pt x="9216" y="9466"/>
                      <a:pt x="9228" y="9466"/>
                      <a:pt x="9228" y="9455"/>
                    </a:cubicBezTo>
                    <a:lnTo>
                      <a:pt x="9859" y="9657"/>
                    </a:lnTo>
                    <a:cubicBezTo>
                      <a:pt x="9878" y="9666"/>
                      <a:pt x="9897" y="9671"/>
                      <a:pt x="9916" y="9671"/>
                    </a:cubicBezTo>
                    <a:cubicBezTo>
                      <a:pt x="9966" y="9671"/>
                      <a:pt x="10011" y="9638"/>
                      <a:pt x="10038" y="9585"/>
                    </a:cubicBezTo>
                    <a:lnTo>
                      <a:pt x="10359" y="9026"/>
                    </a:lnTo>
                    <a:cubicBezTo>
                      <a:pt x="10395" y="8966"/>
                      <a:pt x="10395" y="8871"/>
                      <a:pt x="10335" y="8823"/>
                    </a:cubicBezTo>
                    <a:lnTo>
                      <a:pt x="9847" y="8395"/>
                    </a:lnTo>
                    <a:lnTo>
                      <a:pt x="9847" y="8383"/>
                    </a:lnTo>
                    <a:lnTo>
                      <a:pt x="10454" y="8145"/>
                    </a:lnTo>
                    <a:cubicBezTo>
                      <a:pt x="10460" y="8146"/>
                      <a:pt x="10465" y="8146"/>
                      <a:pt x="10470" y="8146"/>
                    </a:cubicBezTo>
                    <a:cubicBezTo>
                      <a:pt x="10532" y="8146"/>
                      <a:pt x="10572" y="8080"/>
                      <a:pt x="10561" y="8014"/>
                    </a:cubicBezTo>
                    <a:lnTo>
                      <a:pt x="10442" y="7359"/>
                    </a:lnTo>
                    <a:cubicBezTo>
                      <a:pt x="10419" y="7288"/>
                      <a:pt x="10359" y="7240"/>
                      <a:pt x="10288" y="7228"/>
                    </a:cubicBezTo>
                    <a:lnTo>
                      <a:pt x="9633" y="7204"/>
                    </a:lnTo>
                    <a:cubicBezTo>
                      <a:pt x="9633" y="7204"/>
                      <a:pt x="9633" y="7192"/>
                      <a:pt x="9621" y="7192"/>
                    </a:cubicBezTo>
                    <a:lnTo>
                      <a:pt x="9930" y="6609"/>
                    </a:lnTo>
                    <a:cubicBezTo>
                      <a:pt x="9966" y="6549"/>
                      <a:pt x="9942" y="6466"/>
                      <a:pt x="9907" y="6418"/>
                    </a:cubicBezTo>
                    <a:lnTo>
                      <a:pt x="9395" y="5990"/>
                    </a:lnTo>
                    <a:cubicBezTo>
                      <a:pt x="9365" y="5966"/>
                      <a:pt x="9332" y="5954"/>
                      <a:pt x="9299" y="5954"/>
                    </a:cubicBezTo>
                    <a:cubicBezTo>
                      <a:pt x="9267" y="5954"/>
                      <a:pt x="9234" y="5966"/>
                      <a:pt x="9204" y="5990"/>
                    </a:cubicBezTo>
                    <a:lnTo>
                      <a:pt x="8692" y="6395"/>
                    </a:lnTo>
                    <a:lnTo>
                      <a:pt x="8680" y="6395"/>
                    </a:lnTo>
                    <a:lnTo>
                      <a:pt x="8609" y="6049"/>
                    </a:lnTo>
                    <a:lnTo>
                      <a:pt x="8609" y="6037"/>
                    </a:lnTo>
                    <a:cubicBezTo>
                      <a:pt x="8799" y="5525"/>
                      <a:pt x="8895" y="5002"/>
                      <a:pt x="8895" y="4454"/>
                    </a:cubicBezTo>
                    <a:cubicBezTo>
                      <a:pt x="8895" y="3263"/>
                      <a:pt x="8430" y="2144"/>
                      <a:pt x="7597" y="1311"/>
                    </a:cubicBezTo>
                    <a:cubicBezTo>
                      <a:pt x="6763" y="477"/>
                      <a:pt x="5644" y="1"/>
                      <a:pt x="44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7" name="文本框 136"/>
            <p:cNvSpPr txBox="1"/>
            <p:nvPr/>
          </p:nvSpPr>
          <p:spPr>
            <a:xfrm>
              <a:off x="7398079" y="4041721"/>
              <a:ext cx="681373" cy="242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资金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3C5DEB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</p:grpSp>
      <p:sp>
        <p:nvSpPr>
          <p:cNvPr id="206" name="文本框 205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3241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3510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应用场景</a:t>
            </a:r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+mj-ea"/>
              </a:rPr>
              <a:t>——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先享后付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468084" y="881743"/>
            <a:ext cx="11190515" cy="5562599"/>
            <a:chOff x="627063" y="1463458"/>
            <a:chExt cx="10884312" cy="4788711"/>
          </a:xfrm>
        </p:grpSpPr>
        <p:sp>
          <p:nvSpPr>
            <p:cNvPr id="67" name="矩形 66"/>
            <p:cNvSpPr/>
            <p:nvPr/>
          </p:nvSpPr>
          <p:spPr>
            <a:xfrm>
              <a:off x="3307876" y="2719912"/>
              <a:ext cx="8203499" cy="1964764"/>
            </a:xfrm>
            <a:prstGeom prst="rect">
              <a:avLst/>
            </a:prstGeom>
            <a:solidFill>
              <a:srgbClr val="3C5DEB">
                <a:alpha val="10000"/>
              </a:srgbClr>
            </a:solidFill>
            <a:ln w="12700" cap="flat">
              <a:noFill/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694181" y="1463459"/>
              <a:ext cx="1140969" cy="113155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905818" y="1463459"/>
              <a:ext cx="1316691" cy="113155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293176" y="1463458"/>
              <a:ext cx="8203499" cy="1131553"/>
            </a:xfrm>
            <a:prstGeom prst="rect">
              <a:avLst/>
            </a:prstGeom>
            <a:solidFill>
              <a:srgbClr val="3C5DEB">
                <a:alpha val="10000"/>
              </a:srgbClr>
            </a:solidFill>
            <a:ln w="12700" cap="flat">
              <a:noFill/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71" name="Object29"/>
            <p:cNvSpPr txBox="1"/>
            <p:nvPr/>
          </p:nvSpPr>
          <p:spPr>
            <a:xfrm>
              <a:off x="627063" y="1868322"/>
              <a:ext cx="1247776" cy="241112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400" kern="0" dirty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01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2" name="Object29"/>
            <p:cNvSpPr txBox="1"/>
            <p:nvPr/>
          </p:nvSpPr>
          <p:spPr>
            <a:xfrm>
              <a:off x="1917337" y="1886610"/>
              <a:ext cx="1247776" cy="241112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场景需求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3" name="Object29"/>
            <p:cNvSpPr txBox="1"/>
            <p:nvPr/>
          </p:nvSpPr>
          <p:spPr>
            <a:xfrm>
              <a:off x="3885136" y="5194257"/>
              <a:ext cx="1013998" cy="172223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WEB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4" name="Object29"/>
            <p:cNvSpPr txBox="1"/>
            <p:nvPr/>
          </p:nvSpPr>
          <p:spPr>
            <a:xfrm>
              <a:off x="5890148" y="5194257"/>
              <a:ext cx="1013998" cy="172223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000" kern="0" dirty="0">
                  <a:latin typeface="+mj-ea"/>
                  <a:ea typeface="+mj-ea"/>
                  <a:cs typeface="OPPOSans H" panose="00020600040101010101" pitchFamily="18" charset="-122"/>
                </a:rPr>
                <a:t>小程序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5" name="Object29"/>
            <p:cNvSpPr txBox="1"/>
            <p:nvPr/>
          </p:nvSpPr>
          <p:spPr>
            <a:xfrm>
              <a:off x="7842196" y="5194257"/>
              <a:ext cx="1013998" cy="172223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MOBILE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76" name="Object29"/>
            <p:cNvSpPr txBox="1"/>
            <p:nvPr/>
          </p:nvSpPr>
          <p:spPr>
            <a:xfrm>
              <a:off x="9889079" y="5194257"/>
              <a:ext cx="1013998" cy="172223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000" kern="0" dirty="0">
                  <a:latin typeface="+mj-ea"/>
                  <a:ea typeface="+mj-ea"/>
                  <a:cs typeface="OPPOSans H" panose="00020600040101010101" pitchFamily="18" charset="-122"/>
                </a:rPr>
                <a:t>APP</a:t>
              </a:r>
              <a:endParaRPr sz="1000" kern="0" dirty="0"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627063" y="4788949"/>
              <a:ext cx="10869612" cy="1463220"/>
              <a:chOff x="627063" y="3492945"/>
              <a:chExt cx="10869612" cy="1463220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3293176" y="3500394"/>
                <a:ext cx="8203499" cy="1455771"/>
              </a:xfrm>
              <a:prstGeom prst="rect">
                <a:avLst/>
              </a:prstGeom>
              <a:solidFill>
                <a:srgbClr val="3C5DEB">
                  <a:alpha val="10000"/>
                </a:srgbClr>
              </a:solidFill>
              <a:ln w="12700" cap="flat">
                <a:noFill/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694943" y="3492945"/>
                <a:ext cx="1140207" cy="1463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1905818" y="3492945"/>
                <a:ext cx="1316691" cy="14632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3C5DEB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81" name="Object29"/>
              <p:cNvSpPr txBox="1"/>
              <p:nvPr/>
            </p:nvSpPr>
            <p:spPr>
              <a:xfrm>
                <a:off x="627063" y="4055409"/>
                <a:ext cx="1247776" cy="2411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STEP 03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  <p:sp>
            <p:nvSpPr>
              <p:cNvPr id="82" name="Object29"/>
              <p:cNvSpPr txBox="1"/>
              <p:nvPr/>
            </p:nvSpPr>
            <p:spPr>
              <a:xfrm>
                <a:off x="1917337" y="4064553"/>
                <a:ext cx="1247776" cy="2411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ctr" defTabSz="609600">
                  <a:lnSpc>
                    <a:spcPts val="2000"/>
                  </a:lnSpc>
                  <a:defRPr b="1">
                    <a:solidFill>
                      <a:srgbClr val="FFFFFF"/>
                    </a:solidFill>
                    <a:latin typeface="Microsoft YaHei Bold"/>
                    <a:ea typeface="Microsoft YaHei Bold"/>
                    <a:cs typeface="Microsoft YaHei Bold"/>
                    <a:sym typeface="Microsoft YaHei Bold"/>
                  </a:defRPr>
                </a:lvl1pPr>
              </a:lstStyle>
              <a:p>
                <a:pPr marL="0" marR="0" lvl="0" indent="0" algn="ctr" defTabSz="609600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  <a:sym typeface="Microsoft YaHei Bold"/>
                  </a:rPr>
                  <a:t>接口调用</a:t>
                </a:r>
                <a:endPara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cs typeface="OPPOSans H" panose="00020600040101010101" pitchFamily="18" charset="-122"/>
                  <a:sym typeface="Microsoft YaHei Bold"/>
                </a:endParaRP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693389" y="2718980"/>
              <a:ext cx="1156462" cy="1953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920518" y="2718979"/>
              <a:ext cx="1316691" cy="1953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C5DEB"/>
              </a:solidFill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85" name="Object29"/>
            <p:cNvSpPr txBox="1"/>
            <p:nvPr/>
          </p:nvSpPr>
          <p:spPr>
            <a:xfrm>
              <a:off x="641763" y="3283231"/>
              <a:ext cx="1247776" cy="241112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en-US" altLang="zh-CN" sz="1400" kern="0" dirty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02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86" name="Object29"/>
            <p:cNvSpPr txBox="1"/>
            <p:nvPr/>
          </p:nvSpPr>
          <p:spPr>
            <a:xfrm>
              <a:off x="1932037" y="3281550"/>
              <a:ext cx="1247776" cy="241112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>
              <a:spAutoFit/>
            </a:bodyPr>
            <a:lstStyle>
              <a:lvl1pPr algn="ctr" defTabSz="609600">
                <a:lnSpc>
                  <a:spcPts val="2000"/>
                </a:lnSpc>
                <a:defRPr b="1">
                  <a:solidFill>
                    <a:srgbClr val="FFFFFF"/>
                  </a:solidFill>
                  <a:latin typeface="Microsoft YaHei Bold"/>
                  <a:ea typeface="Microsoft YaHei Bold"/>
                  <a:cs typeface="Microsoft YaHei Bold"/>
                  <a:sym typeface="Microsoft YaHei Bold"/>
                </a:defRPr>
              </a:lvl1pPr>
            </a:lstStyle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操作</a:t>
              </a:r>
              <a:r>
                <a:rPr lang="zh-CN" altLang="en-US" sz="1400" kern="0" dirty="0" smtClean="0">
                  <a:solidFill>
                    <a:srgbClr val="3C5DEB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流程</a:t>
              </a:r>
              <a:endParaRPr sz="1400" kern="0" dirty="0">
                <a:solidFill>
                  <a:srgbClr val="3C5DEB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3507746" y="1569389"/>
              <a:ext cx="7839294" cy="802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hangingPunct="0">
                <a:lnSpc>
                  <a:spcPct val="130000"/>
                </a:lnSpc>
                <a:defRPr/>
              </a:pPr>
              <a:r>
                <a:rPr lang="zh-CN" altLang="en-US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芝麻信用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/</a:t>
              </a:r>
              <a:r>
                <a:rPr lang="zh-CN" altLang="en-US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微信支付分达到一定分数的消费者，可以通过微信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/</a:t>
              </a:r>
              <a:r>
                <a:rPr lang="zh-CN" altLang="en-US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支付宝小程序和商家约定接下来每个月固定次数的消费，即可在不办理商业预付卡的情况下享受优惠，并且在每月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/</a:t>
              </a:r>
              <a:r>
                <a:rPr lang="zh-CN" altLang="en-US" sz="1400" b="1" kern="0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次服务结束后才需支付费用。</a:t>
              </a:r>
              <a:endParaRPr lang="en-US" altLang="zh-CN" sz="1400" b="1" kern="0" dirty="0">
                <a:solidFill>
                  <a:prstClr val="black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8961057" y="3047221"/>
              <a:ext cx="1375094" cy="1200884"/>
              <a:chOff x="9304034" y="2677795"/>
              <a:chExt cx="1375094" cy="1200884"/>
            </a:xfrm>
          </p:grpSpPr>
          <p:sp>
            <p:nvSpPr>
              <p:cNvPr id="89" name="流程图: 可选过程 88"/>
              <p:cNvSpPr/>
              <p:nvPr/>
            </p:nvSpPr>
            <p:spPr>
              <a:xfrm>
                <a:off x="9304034" y="2677795"/>
                <a:ext cx="1375094" cy="315885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运营方余额户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0" name="流程图: 可选过程 89"/>
              <p:cNvSpPr/>
              <p:nvPr/>
            </p:nvSpPr>
            <p:spPr>
              <a:xfrm>
                <a:off x="9313179" y="3134327"/>
                <a:ext cx="1365949" cy="288385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场地方余额户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91" name="流程图: 可选过程 90"/>
              <p:cNvSpPr/>
              <p:nvPr/>
            </p:nvSpPr>
            <p:spPr>
              <a:xfrm>
                <a:off x="9313178" y="3600075"/>
                <a:ext cx="1365950" cy="278604"/>
              </a:xfrm>
              <a:prstGeom prst="flowChartAlternateProcess">
                <a:avLst/>
              </a:prstGeom>
              <a:solidFill>
                <a:srgbClr val="50C1BA"/>
              </a:solidFill>
              <a:ln w="12700" cap="flat">
                <a:solidFill>
                  <a:srgbClr val="50C1BA"/>
                </a:solidFill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软件服务商余额户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 rot="19837594">
              <a:off x="10306439" y="3233635"/>
              <a:ext cx="529285" cy="829834"/>
              <a:chOff x="7101458" y="2174906"/>
              <a:chExt cx="990659" cy="1621197"/>
            </a:xfrm>
          </p:grpSpPr>
          <p:sp>
            <p:nvSpPr>
              <p:cNvPr id="93" name="任意多边形: 形状 67"/>
              <p:cNvSpPr/>
              <p:nvPr/>
            </p:nvSpPr>
            <p:spPr>
              <a:xfrm>
                <a:off x="7744959" y="2174906"/>
                <a:ext cx="347158" cy="1087818"/>
              </a:xfrm>
              <a:custGeom>
                <a:avLst/>
                <a:gdLst>
                  <a:gd name="connsiteX0" fmla="*/ 235467 w 347158"/>
                  <a:gd name="connsiteY0" fmla="*/ 0 h 1087818"/>
                  <a:gd name="connsiteX1" fmla="*/ 271979 w 347158"/>
                  <a:gd name="connsiteY1" fmla="*/ 20301 h 1087818"/>
                  <a:gd name="connsiteX2" fmla="*/ 328748 w 347158"/>
                  <a:gd name="connsiteY2" fmla="*/ 218891 h 1087818"/>
                  <a:gd name="connsiteX3" fmla="*/ 17598 w 347158"/>
                  <a:gd name="connsiteY3" fmla="*/ 779158 h 1087818"/>
                  <a:gd name="connsiteX4" fmla="*/ 71890 w 347158"/>
                  <a:gd name="connsiteY4" fmla="*/ 969112 h 1087818"/>
                  <a:gd name="connsiteX5" fmla="*/ 285632 w 347158"/>
                  <a:gd name="connsiteY5" fmla="*/ 1087819 h 10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7158" h="1087818">
                    <a:moveTo>
                      <a:pt x="235467" y="0"/>
                    </a:moveTo>
                    <a:lnTo>
                      <a:pt x="271979" y="20301"/>
                    </a:lnTo>
                    <a:cubicBezTo>
                      <a:pt x="342527" y="59468"/>
                      <a:pt x="367927" y="148380"/>
                      <a:pt x="328748" y="218891"/>
                    </a:cubicBezTo>
                    <a:lnTo>
                      <a:pt x="17598" y="779158"/>
                    </a:lnTo>
                    <a:cubicBezTo>
                      <a:pt x="-19867" y="846607"/>
                      <a:pt x="4453" y="931653"/>
                      <a:pt x="71890" y="969112"/>
                    </a:cubicBezTo>
                    <a:lnTo>
                      <a:pt x="285632" y="1087819"/>
                    </a:lnTo>
                  </a:path>
                </a:pathLst>
              </a:custGeom>
              <a:noFill/>
              <a:ln w="19050" cap="flat">
                <a:solidFill>
                  <a:srgbClr val="3C5DE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4" name="任意多边形: 形状 68"/>
              <p:cNvSpPr/>
              <p:nvPr/>
            </p:nvSpPr>
            <p:spPr>
              <a:xfrm>
                <a:off x="7101458" y="3126424"/>
                <a:ext cx="929132" cy="669679"/>
              </a:xfrm>
              <a:custGeom>
                <a:avLst/>
                <a:gdLst>
                  <a:gd name="connsiteX0" fmla="*/ 0 w 929132"/>
                  <a:gd name="connsiteY0" fmla="*/ 630966 h 669679"/>
                  <a:gd name="connsiteX1" fmla="*/ 36576 w 929132"/>
                  <a:gd name="connsiteY1" fmla="*/ 651280 h 669679"/>
                  <a:gd name="connsiteX2" fmla="*/ 235141 w 929132"/>
                  <a:gd name="connsiteY2" fmla="*/ 594517 h 669679"/>
                  <a:gd name="connsiteX3" fmla="*/ 525399 w 929132"/>
                  <a:gd name="connsiteY3" fmla="*/ 71893 h 669679"/>
                  <a:gd name="connsiteX4" fmla="*/ 715391 w 929132"/>
                  <a:gd name="connsiteY4" fmla="*/ 17601 h 669679"/>
                  <a:gd name="connsiteX5" fmla="*/ 929132 w 929132"/>
                  <a:gd name="connsiteY5" fmla="*/ 136301 h 66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9132" h="669679">
                    <a:moveTo>
                      <a:pt x="0" y="630966"/>
                    </a:moveTo>
                    <a:lnTo>
                      <a:pt x="36576" y="651280"/>
                    </a:lnTo>
                    <a:cubicBezTo>
                      <a:pt x="107061" y="690447"/>
                      <a:pt x="195961" y="665034"/>
                      <a:pt x="235141" y="594517"/>
                    </a:cubicBezTo>
                    <a:lnTo>
                      <a:pt x="525399" y="71893"/>
                    </a:lnTo>
                    <a:cubicBezTo>
                      <a:pt x="562864" y="4443"/>
                      <a:pt x="647954" y="-19864"/>
                      <a:pt x="715391" y="17601"/>
                    </a:cubicBezTo>
                    <a:lnTo>
                      <a:pt x="929132" y="136301"/>
                    </a:lnTo>
                  </a:path>
                </a:pathLst>
              </a:custGeom>
              <a:noFill/>
              <a:ln w="19050" cap="flat">
                <a:solidFill>
                  <a:srgbClr val="3C5DE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10939160" y="3294524"/>
              <a:ext cx="284052" cy="662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发起提</a:t>
              </a: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现</a:t>
              </a: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4493506" y="5226432"/>
              <a:ext cx="4917338" cy="534331"/>
              <a:chOff x="994137" y="1899587"/>
              <a:chExt cx="4917338" cy="534331"/>
            </a:xfrm>
          </p:grpSpPr>
          <p:sp>
            <p:nvSpPr>
              <p:cNvPr id="97" name="Chevron 1"/>
              <p:cNvSpPr/>
              <p:nvPr/>
            </p:nvSpPr>
            <p:spPr>
              <a:xfrm>
                <a:off x="994137" y="1899587"/>
                <a:ext cx="1737360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98" name="Rectangle 35"/>
              <p:cNvSpPr/>
              <p:nvPr/>
            </p:nvSpPr>
            <p:spPr>
              <a:xfrm>
                <a:off x="1250212" y="1942160"/>
                <a:ext cx="1296774" cy="45042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4006-</a:t>
                </a: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支付分服务单管理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9" name="Chevron 36"/>
              <p:cNvSpPr/>
              <p:nvPr/>
            </p:nvSpPr>
            <p:spPr>
              <a:xfrm>
                <a:off x="2702922" y="1899587"/>
                <a:ext cx="1536373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00" name="Rectangle 39"/>
              <p:cNvSpPr/>
              <p:nvPr/>
            </p:nvSpPr>
            <p:spPr>
              <a:xfrm>
                <a:off x="3071178" y="2034895"/>
                <a:ext cx="1200213" cy="26495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消费申请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01" name="Chevron 42"/>
              <p:cNvSpPr/>
              <p:nvPr/>
            </p:nvSpPr>
            <p:spPr>
              <a:xfrm>
                <a:off x="4174115" y="1899587"/>
                <a:ext cx="1737360" cy="534331"/>
              </a:xfrm>
              <a:prstGeom prst="chevron">
                <a:avLst/>
              </a:prstGeom>
              <a:solidFill>
                <a:srgbClr val="3C5DE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02" name="Rectangle 43"/>
              <p:cNvSpPr/>
              <p:nvPr/>
            </p:nvSpPr>
            <p:spPr>
              <a:xfrm>
                <a:off x="4579176" y="2034895"/>
                <a:ext cx="1309131" cy="26495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提现申请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03" name="Freeform 383"/>
            <p:cNvSpPr/>
            <p:nvPr/>
          </p:nvSpPr>
          <p:spPr bwMode="auto">
            <a:xfrm>
              <a:off x="3650716" y="3399613"/>
              <a:ext cx="373640" cy="109819"/>
            </a:xfrm>
            <a:custGeom>
              <a:avLst/>
              <a:gdLst>
                <a:gd name="T0" fmla="*/ 16 w 850"/>
                <a:gd name="T1" fmla="*/ 247 h 258"/>
                <a:gd name="T2" fmla="*/ 58 w 850"/>
                <a:gd name="T3" fmla="*/ 242 h 258"/>
                <a:gd name="T4" fmla="*/ 425 w 850"/>
                <a:gd name="T5" fmla="*/ 60 h 258"/>
                <a:gd name="T6" fmla="*/ 792 w 850"/>
                <a:gd name="T7" fmla="*/ 242 h 258"/>
                <a:gd name="T8" fmla="*/ 816 w 850"/>
                <a:gd name="T9" fmla="*/ 254 h 258"/>
                <a:gd name="T10" fmla="*/ 834 w 850"/>
                <a:gd name="T11" fmla="*/ 247 h 258"/>
                <a:gd name="T12" fmla="*/ 840 w 850"/>
                <a:gd name="T13" fmla="*/ 206 h 258"/>
                <a:gd name="T14" fmla="*/ 425 w 850"/>
                <a:gd name="T15" fmla="*/ 0 h 258"/>
                <a:gd name="T16" fmla="*/ 10 w 850"/>
                <a:gd name="T17" fmla="*/ 206 h 258"/>
                <a:gd name="T18" fmla="*/ 16 w 850"/>
                <a:gd name="T19" fmla="*/ 24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0" h="258">
                  <a:moveTo>
                    <a:pt x="16" y="247"/>
                  </a:moveTo>
                  <a:cubicBezTo>
                    <a:pt x="29" y="258"/>
                    <a:pt x="48" y="255"/>
                    <a:pt x="58" y="242"/>
                  </a:cubicBezTo>
                  <a:cubicBezTo>
                    <a:pt x="146" y="126"/>
                    <a:pt x="280" y="60"/>
                    <a:pt x="425" y="60"/>
                  </a:cubicBezTo>
                  <a:cubicBezTo>
                    <a:pt x="570" y="60"/>
                    <a:pt x="704" y="126"/>
                    <a:pt x="792" y="242"/>
                  </a:cubicBezTo>
                  <a:cubicBezTo>
                    <a:pt x="798" y="250"/>
                    <a:pt x="807" y="254"/>
                    <a:pt x="816" y="254"/>
                  </a:cubicBezTo>
                  <a:cubicBezTo>
                    <a:pt x="823" y="254"/>
                    <a:pt x="829" y="252"/>
                    <a:pt x="834" y="247"/>
                  </a:cubicBezTo>
                  <a:cubicBezTo>
                    <a:pt x="847" y="237"/>
                    <a:pt x="850" y="219"/>
                    <a:pt x="840" y="206"/>
                  </a:cubicBezTo>
                  <a:cubicBezTo>
                    <a:pt x="740" y="75"/>
                    <a:pt x="589" y="0"/>
                    <a:pt x="425" y="0"/>
                  </a:cubicBezTo>
                  <a:cubicBezTo>
                    <a:pt x="261" y="0"/>
                    <a:pt x="110" y="75"/>
                    <a:pt x="10" y="206"/>
                  </a:cubicBezTo>
                  <a:cubicBezTo>
                    <a:pt x="0" y="219"/>
                    <a:pt x="3" y="237"/>
                    <a:pt x="16" y="247"/>
                  </a:cubicBezTo>
                  <a:close/>
                </a:path>
              </a:pathLst>
            </a:cu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4" name="Oval 384"/>
            <p:cNvSpPr>
              <a:spLocks noChangeArrowheads="1"/>
            </p:cNvSpPr>
            <p:nvPr/>
          </p:nvSpPr>
          <p:spPr bwMode="auto">
            <a:xfrm>
              <a:off x="3977166" y="3533279"/>
              <a:ext cx="82098" cy="79697"/>
            </a:xfrm>
            <a:prstGeom prst="ellipse">
              <a:avLst/>
            </a:pr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5" name="Freeform 385"/>
            <p:cNvSpPr/>
            <p:nvPr/>
          </p:nvSpPr>
          <p:spPr bwMode="auto">
            <a:xfrm>
              <a:off x="3948723" y="3622389"/>
              <a:ext cx="139630" cy="231562"/>
            </a:xfrm>
            <a:custGeom>
              <a:avLst/>
              <a:gdLst>
                <a:gd name="T0" fmla="*/ 254 w 318"/>
                <a:gd name="T1" fmla="*/ 10 h 544"/>
                <a:gd name="T2" fmla="*/ 231 w 318"/>
                <a:gd name="T3" fmla="*/ 2 h 544"/>
                <a:gd name="T4" fmla="*/ 206 w 318"/>
                <a:gd name="T5" fmla="*/ 7 h 544"/>
                <a:gd name="T6" fmla="*/ 159 w 318"/>
                <a:gd name="T7" fmla="*/ 42 h 544"/>
                <a:gd name="T8" fmla="*/ 112 w 318"/>
                <a:gd name="T9" fmla="*/ 7 h 544"/>
                <a:gd name="T10" fmla="*/ 87 w 318"/>
                <a:gd name="T11" fmla="*/ 2 h 544"/>
                <a:gd name="T12" fmla="*/ 63 w 318"/>
                <a:gd name="T13" fmla="*/ 10 h 544"/>
                <a:gd name="T14" fmla="*/ 0 w 318"/>
                <a:gd name="T15" fmla="*/ 98 h 544"/>
                <a:gd name="T16" fmla="*/ 0 w 318"/>
                <a:gd name="T17" fmla="*/ 239 h 544"/>
                <a:gd name="T18" fmla="*/ 4 w 318"/>
                <a:gd name="T19" fmla="*/ 254 h 544"/>
                <a:gd name="T20" fmla="*/ 52 w 318"/>
                <a:gd name="T21" fmla="*/ 326 h 544"/>
                <a:gd name="T22" fmla="*/ 52 w 318"/>
                <a:gd name="T23" fmla="*/ 516 h 544"/>
                <a:gd name="T24" fmla="*/ 80 w 318"/>
                <a:gd name="T25" fmla="*/ 544 h 544"/>
                <a:gd name="T26" fmla="*/ 238 w 318"/>
                <a:gd name="T27" fmla="*/ 544 h 544"/>
                <a:gd name="T28" fmla="*/ 266 w 318"/>
                <a:gd name="T29" fmla="*/ 516 h 544"/>
                <a:gd name="T30" fmla="*/ 266 w 318"/>
                <a:gd name="T31" fmla="*/ 326 h 544"/>
                <a:gd name="T32" fmla="*/ 313 w 318"/>
                <a:gd name="T33" fmla="*/ 254 h 544"/>
                <a:gd name="T34" fmla="*/ 318 w 318"/>
                <a:gd name="T35" fmla="*/ 239 h 544"/>
                <a:gd name="T36" fmla="*/ 318 w 318"/>
                <a:gd name="T37" fmla="*/ 98 h 544"/>
                <a:gd name="T38" fmla="*/ 254 w 318"/>
                <a:gd name="T39" fmla="*/ 1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544">
                  <a:moveTo>
                    <a:pt x="254" y="10"/>
                  </a:moveTo>
                  <a:cubicBezTo>
                    <a:pt x="254" y="10"/>
                    <a:pt x="231" y="2"/>
                    <a:pt x="231" y="2"/>
                  </a:cubicBezTo>
                  <a:cubicBezTo>
                    <a:pt x="222" y="0"/>
                    <a:pt x="213" y="1"/>
                    <a:pt x="206" y="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05" y="1"/>
                    <a:pt x="95" y="0"/>
                    <a:pt x="87" y="2"/>
                  </a:cubicBezTo>
                  <a:cubicBezTo>
                    <a:pt x="87" y="2"/>
                    <a:pt x="63" y="10"/>
                    <a:pt x="63" y="10"/>
                  </a:cubicBezTo>
                  <a:cubicBezTo>
                    <a:pt x="25" y="22"/>
                    <a:pt x="0" y="58"/>
                    <a:pt x="0" y="9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44"/>
                    <a:pt x="1" y="250"/>
                    <a:pt x="4" y="254"/>
                  </a:cubicBezTo>
                  <a:cubicBezTo>
                    <a:pt x="52" y="326"/>
                    <a:pt x="52" y="326"/>
                    <a:pt x="52" y="326"/>
                  </a:cubicBezTo>
                  <a:cubicBezTo>
                    <a:pt x="52" y="516"/>
                    <a:pt x="52" y="516"/>
                    <a:pt x="52" y="516"/>
                  </a:cubicBezTo>
                  <a:cubicBezTo>
                    <a:pt x="52" y="531"/>
                    <a:pt x="64" y="544"/>
                    <a:pt x="80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53" y="544"/>
                    <a:pt x="266" y="531"/>
                    <a:pt x="266" y="516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313" y="254"/>
                    <a:pt x="313" y="254"/>
                    <a:pt x="313" y="254"/>
                  </a:cubicBezTo>
                  <a:cubicBezTo>
                    <a:pt x="316" y="250"/>
                    <a:pt x="318" y="244"/>
                    <a:pt x="318" y="239"/>
                  </a:cubicBezTo>
                  <a:cubicBezTo>
                    <a:pt x="318" y="98"/>
                    <a:pt x="318" y="98"/>
                    <a:pt x="318" y="98"/>
                  </a:cubicBezTo>
                  <a:cubicBezTo>
                    <a:pt x="318" y="58"/>
                    <a:pt x="292" y="22"/>
                    <a:pt x="254" y="10"/>
                  </a:cubicBezTo>
                  <a:close/>
                </a:path>
              </a:pathLst>
            </a:cu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6" name="Oval 386"/>
            <p:cNvSpPr>
              <a:spLocks noChangeArrowheads="1"/>
            </p:cNvSpPr>
            <p:nvPr/>
          </p:nvSpPr>
          <p:spPr bwMode="auto">
            <a:xfrm>
              <a:off x="3615808" y="3533279"/>
              <a:ext cx="82098" cy="79697"/>
            </a:xfrm>
            <a:prstGeom prst="ellipse">
              <a:avLst/>
            </a:pr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7" name="Freeform 387"/>
            <p:cNvSpPr/>
            <p:nvPr/>
          </p:nvSpPr>
          <p:spPr bwMode="auto">
            <a:xfrm>
              <a:off x="3586719" y="3622389"/>
              <a:ext cx="139630" cy="231562"/>
            </a:xfrm>
            <a:custGeom>
              <a:avLst/>
              <a:gdLst>
                <a:gd name="T0" fmla="*/ 255 w 318"/>
                <a:gd name="T1" fmla="*/ 10 h 544"/>
                <a:gd name="T2" fmla="*/ 231 w 318"/>
                <a:gd name="T3" fmla="*/ 2 h 544"/>
                <a:gd name="T4" fmla="*/ 206 w 318"/>
                <a:gd name="T5" fmla="*/ 7 h 544"/>
                <a:gd name="T6" fmla="*/ 159 w 318"/>
                <a:gd name="T7" fmla="*/ 42 h 544"/>
                <a:gd name="T8" fmla="*/ 112 w 318"/>
                <a:gd name="T9" fmla="*/ 7 h 544"/>
                <a:gd name="T10" fmla="*/ 87 w 318"/>
                <a:gd name="T11" fmla="*/ 2 h 544"/>
                <a:gd name="T12" fmla="*/ 64 w 318"/>
                <a:gd name="T13" fmla="*/ 10 h 544"/>
                <a:gd name="T14" fmla="*/ 0 w 318"/>
                <a:gd name="T15" fmla="*/ 98 h 544"/>
                <a:gd name="T16" fmla="*/ 0 w 318"/>
                <a:gd name="T17" fmla="*/ 239 h 544"/>
                <a:gd name="T18" fmla="*/ 5 w 318"/>
                <a:gd name="T19" fmla="*/ 254 h 544"/>
                <a:gd name="T20" fmla="*/ 52 w 318"/>
                <a:gd name="T21" fmla="*/ 326 h 544"/>
                <a:gd name="T22" fmla="*/ 52 w 318"/>
                <a:gd name="T23" fmla="*/ 516 h 544"/>
                <a:gd name="T24" fmla="*/ 80 w 318"/>
                <a:gd name="T25" fmla="*/ 544 h 544"/>
                <a:gd name="T26" fmla="*/ 238 w 318"/>
                <a:gd name="T27" fmla="*/ 544 h 544"/>
                <a:gd name="T28" fmla="*/ 266 w 318"/>
                <a:gd name="T29" fmla="*/ 516 h 544"/>
                <a:gd name="T30" fmla="*/ 266 w 318"/>
                <a:gd name="T31" fmla="*/ 326 h 544"/>
                <a:gd name="T32" fmla="*/ 314 w 318"/>
                <a:gd name="T33" fmla="*/ 254 h 544"/>
                <a:gd name="T34" fmla="*/ 318 w 318"/>
                <a:gd name="T35" fmla="*/ 239 h 544"/>
                <a:gd name="T36" fmla="*/ 318 w 318"/>
                <a:gd name="T37" fmla="*/ 98 h 544"/>
                <a:gd name="T38" fmla="*/ 255 w 318"/>
                <a:gd name="T39" fmla="*/ 1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544">
                  <a:moveTo>
                    <a:pt x="255" y="10"/>
                  </a:moveTo>
                  <a:cubicBezTo>
                    <a:pt x="255" y="10"/>
                    <a:pt x="231" y="2"/>
                    <a:pt x="231" y="2"/>
                  </a:cubicBezTo>
                  <a:cubicBezTo>
                    <a:pt x="223" y="0"/>
                    <a:pt x="213" y="1"/>
                    <a:pt x="206" y="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05" y="1"/>
                    <a:pt x="96" y="0"/>
                    <a:pt x="87" y="2"/>
                  </a:cubicBezTo>
                  <a:cubicBezTo>
                    <a:pt x="87" y="2"/>
                    <a:pt x="64" y="10"/>
                    <a:pt x="64" y="10"/>
                  </a:cubicBezTo>
                  <a:cubicBezTo>
                    <a:pt x="26" y="22"/>
                    <a:pt x="0" y="58"/>
                    <a:pt x="0" y="9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44"/>
                    <a:pt x="2" y="250"/>
                    <a:pt x="5" y="254"/>
                  </a:cubicBezTo>
                  <a:cubicBezTo>
                    <a:pt x="52" y="326"/>
                    <a:pt x="52" y="326"/>
                    <a:pt x="52" y="326"/>
                  </a:cubicBezTo>
                  <a:cubicBezTo>
                    <a:pt x="52" y="516"/>
                    <a:pt x="52" y="516"/>
                    <a:pt x="52" y="516"/>
                  </a:cubicBezTo>
                  <a:cubicBezTo>
                    <a:pt x="52" y="531"/>
                    <a:pt x="65" y="544"/>
                    <a:pt x="80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54" y="544"/>
                    <a:pt x="266" y="531"/>
                    <a:pt x="266" y="516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314" y="254"/>
                    <a:pt x="314" y="254"/>
                    <a:pt x="314" y="254"/>
                  </a:cubicBezTo>
                  <a:cubicBezTo>
                    <a:pt x="317" y="250"/>
                    <a:pt x="318" y="244"/>
                    <a:pt x="318" y="239"/>
                  </a:cubicBezTo>
                  <a:cubicBezTo>
                    <a:pt x="318" y="98"/>
                    <a:pt x="318" y="98"/>
                    <a:pt x="318" y="98"/>
                  </a:cubicBezTo>
                  <a:cubicBezTo>
                    <a:pt x="318" y="58"/>
                    <a:pt x="293" y="22"/>
                    <a:pt x="255" y="10"/>
                  </a:cubicBezTo>
                  <a:close/>
                </a:path>
              </a:pathLst>
            </a:cu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8" name="Oval 388"/>
            <p:cNvSpPr>
              <a:spLocks noChangeArrowheads="1"/>
            </p:cNvSpPr>
            <p:nvPr/>
          </p:nvSpPr>
          <p:spPr bwMode="auto">
            <a:xfrm>
              <a:off x="3784528" y="3465505"/>
              <a:ext cx="106015" cy="102916"/>
            </a:xfrm>
            <a:prstGeom prst="ellipse">
              <a:avLst/>
            </a:pr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9" name="Freeform 389"/>
            <p:cNvSpPr/>
            <p:nvPr/>
          </p:nvSpPr>
          <p:spPr bwMode="auto">
            <a:xfrm>
              <a:off x="3747035" y="3587874"/>
              <a:ext cx="181002" cy="318162"/>
            </a:xfrm>
            <a:custGeom>
              <a:avLst/>
              <a:gdLst>
                <a:gd name="T0" fmla="*/ 338 w 412"/>
                <a:gd name="T1" fmla="*/ 12 h 746"/>
                <a:gd name="T2" fmla="*/ 338 w 412"/>
                <a:gd name="T3" fmla="*/ 12 h 746"/>
                <a:gd name="T4" fmla="*/ 304 w 412"/>
                <a:gd name="T5" fmla="*/ 2 h 746"/>
                <a:gd name="T6" fmla="*/ 291 w 412"/>
                <a:gd name="T7" fmla="*/ 8 h 746"/>
                <a:gd name="T8" fmla="*/ 218 w 412"/>
                <a:gd name="T9" fmla="*/ 207 h 746"/>
                <a:gd name="T10" fmla="*/ 194 w 412"/>
                <a:gd name="T11" fmla="*/ 207 h 746"/>
                <a:gd name="T12" fmla="*/ 121 w 412"/>
                <a:gd name="T13" fmla="*/ 8 h 746"/>
                <a:gd name="T14" fmla="*/ 111 w 412"/>
                <a:gd name="T15" fmla="*/ 1 h 746"/>
                <a:gd name="T16" fmla="*/ 74 w 412"/>
                <a:gd name="T17" fmla="*/ 12 h 746"/>
                <a:gd name="T18" fmla="*/ 0 w 412"/>
                <a:gd name="T19" fmla="*/ 114 h 746"/>
                <a:gd name="T20" fmla="*/ 0 w 412"/>
                <a:gd name="T21" fmla="*/ 324 h 746"/>
                <a:gd name="T22" fmla="*/ 2 w 412"/>
                <a:gd name="T23" fmla="*/ 330 h 746"/>
                <a:gd name="T24" fmla="*/ 78 w 412"/>
                <a:gd name="T25" fmla="*/ 445 h 746"/>
                <a:gd name="T26" fmla="*/ 78 w 412"/>
                <a:gd name="T27" fmla="*/ 735 h 746"/>
                <a:gd name="T28" fmla="*/ 88 w 412"/>
                <a:gd name="T29" fmla="*/ 746 h 746"/>
                <a:gd name="T30" fmla="*/ 324 w 412"/>
                <a:gd name="T31" fmla="*/ 746 h 746"/>
                <a:gd name="T32" fmla="*/ 334 w 412"/>
                <a:gd name="T33" fmla="*/ 735 h 746"/>
                <a:gd name="T34" fmla="*/ 334 w 412"/>
                <a:gd name="T35" fmla="*/ 445 h 746"/>
                <a:gd name="T36" fmla="*/ 410 w 412"/>
                <a:gd name="T37" fmla="*/ 330 h 746"/>
                <a:gd name="T38" fmla="*/ 412 w 412"/>
                <a:gd name="T39" fmla="*/ 324 h 746"/>
                <a:gd name="T40" fmla="*/ 412 w 412"/>
                <a:gd name="T41" fmla="*/ 113 h 746"/>
                <a:gd name="T42" fmla="*/ 338 w 412"/>
                <a:gd name="T43" fmla="*/ 1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2" h="746">
                  <a:moveTo>
                    <a:pt x="338" y="12"/>
                  </a:moveTo>
                  <a:cubicBezTo>
                    <a:pt x="338" y="12"/>
                    <a:pt x="338" y="12"/>
                    <a:pt x="338" y="12"/>
                  </a:cubicBezTo>
                  <a:cubicBezTo>
                    <a:pt x="304" y="2"/>
                    <a:pt x="304" y="2"/>
                    <a:pt x="304" y="2"/>
                  </a:cubicBezTo>
                  <a:cubicBezTo>
                    <a:pt x="298" y="0"/>
                    <a:pt x="293" y="3"/>
                    <a:pt x="291" y="8"/>
                  </a:cubicBezTo>
                  <a:cubicBezTo>
                    <a:pt x="218" y="207"/>
                    <a:pt x="218" y="207"/>
                    <a:pt x="218" y="207"/>
                  </a:cubicBezTo>
                  <a:cubicBezTo>
                    <a:pt x="214" y="218"/>
                    <a:pt x="198" y="218"/>
                    <a:pt x="194" y="207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4"/>
                    <a:pt x="116" y="1"/>
                    <a:pt x="111" y="1"/>
                  </a:cubicBezTo>
                  <a:cubicBezTo>
                    <a:pt x="110" y="1"/>
                    <a:pt x="74" y="12"/>
                    <a:pt x="74" y="12"/>
                  </a:cubicBezTo>
                  <a:cubicBezTo>
                    <a:pt x="30" y="27"/>
                    <a:pt x="0" y="68"/>
                    <a:pt x="0" y="11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6"/>
                    <a:pt x="1" y="328"/>
                    <a:pt x="2" y="330"/>
                  </a:cubicBezTo>
                  <a:cubicBezTo>
                    <a:pt x="78" y="445"/>
                    <a:pt x="78" y="445"/>
                    <a:pt x="78" y="445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8" y="741"/>
                    <a:pt x="83" y="746"/>
                    <a:pt x="88" y="746"/>
                  </a:cubicBezTo>
                  <a:cubicBezTo>
                    <a:pt x="324" y="746"/>
                    <a:pt x="324" y="746"/>
                    <a:pt x="324" y="746"/>
                  </a:cubicBezTo>
                  <a:cubicBezTo>
                    <a:pt x="329" y="746"/>
                    <a:pt x="334" y="741"/>
                    <a:pt x="334" y="735"/>
                  </a:cubicBezTo>
                  <a:cubicBezTo>
                    <a:pt x="334" y="445"/>
                    <a:pt x="334" y="445"/>
                    <a:pt x="334" y="445"/>
                  </a:cubicBezTo>
                  <a:cubicBezTo>
                    <a:pt x="410" y="330"/>
                    <a:pt x="410" y="330"/>
                    <a:pt x="410" y="330"/>
                  </a:cubicBezTo>
                  <a:cubicBezTo>
                    <a:pt x="411" y="328"/>
                    <a:pt x="412" y="326"/>
                    <a:pt x="412" y="324"/>
                  </a:cubicBezTo>
                  <a:cubicBezTo>
                    <a:pt x="412" y="113"/>
                    <a:pt x="412" y="113"/>
                    <a:pt x="412" y="113"/>
                  </a:cubicBezTo>
                  <a:cubicBezTo>
                    <a:pt x="412" y="67"/>
                    <a:pt x="382" y="27"/>
                    <a:pt x="338" y="12"/>
                  </a:cubicBezTo>
                  <a:close/>
                </a:path>
              </a:pathLst>
            </a:cu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10" name="Freeform 390"/>
            <p:cNvSpPr/>
            <p:nvPr/>
          </p:nvSpPr>
          <p:spPr bwMode="auto">
            <a:xfrm>
              <a:off x="3822668" y="3589129"/>
              <a:ext cx="29736" cy="71539"/>
            </a:xfrm>
            <a:custGeom>
              <a:avLst/>
              <a:gdLst>
                <a:gd name="T0" fmla="*/ 62 w 68"/>
                <a:gd name="T1" fmla="*/ 5 h 167"/>
                <a:gd name="T2" fmla="*/ 50 w 68"/>
                <a:gd name="T3" fmla="*/ 0 h 167"/>
                <a:gd name="T4" fmla="*/ 18 w 68"/>
                <a:gd name="T5" fmla="*/ 0 h 167"/>
                <a:gd name="T6" fmla="*/ 6 w 68"/>
                <a:gd name="T7" fmla="*/ 5 h 167"/>
                <a:gd name="T8" fmla="*/ 4 w 68"/>
                <a:gd name="T9" fmla="*/ 23 h 167"/>
                <a:gd name="T10" fmla="*/ 21 w 68"/>
                <a:gd name="T11" fmla="*/ 50 h 167"/>
                <a:gd name="T12" fmla="*/ 13 w 68"/>
                <a:gd name="T13" fmla="*/ 119 h 167"/>
                <a:gd name="T14" fmla="*/ 29 w 68"/>
                <a:gd name="T15" fmla="*/ 163 h 167"/>
                <a:gd name="T16" fmla="*/ 39 w 68"/>
                <a:gd name="T17" fmla="*/ 163 h 167"/>
                <a:gd name="T18" fmla="*/ 55 w 68"/>
                <a:gd name="T19" fmla="*/ 119 h 167"/>
                <a:gd name="T20" fmla="*/ 47 w 68"/>
                <a:gd name="T21" fmla="*/ 50 h 167"/>
                <a:gd name="T22" fmla="*/ 64 w 68"/>
                <a:gd name="T23" fmla="*/ 23 h 167"/>
                <a:gd name="T24" fmla="*/ 62 w 68"/>
                <a:gd name="T25" fmla="*/ 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67">
                  <a:moveTo>
                    <a:pt x="62" y="5"/>
                  </a:moveTo>
                  <a:cubicBezTo>
                    <a:pt x="59" y="2"/>
                    <a:pt x="55" y="0"/>
                    <a:pt x="5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6" y="5"/>
                  </a:cubicBezTo>
                  <a:cubicBezTo>
                    <a:pt x="1" y="10"/>
                    <a:pt x="0" y="18"/>
                    <a:pt x="4" y="23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1" y="167"/>
                    <a:pt x="37" y="167"/>
                    <a:pt x="39" y="163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8" y="18"/>
                    <a:pt x="67" y="10"/>
                    <a:pt x="62" y="5"/>
                  </a:cubicBezTo>
                  <a:close/>
                </a:path>
              </a:pathLst>
            </a:custGeom>
            <a:gradFill>
              <a:gsLst>
                <a:gs pos="16000">
                  <a:srgbClr val="3C5DEB"/>
                </a:gs>
                <a:gs pos="100000">
                  <a:srgbClr val="3C5DEB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3642057" y="3869460"/>
              <a:ext cx="510304" cy="2384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用户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3C5DEB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112" name="右箭头 111"/>
            <p:cNvSpPr/>
            <p:nvPr/>
          </p:nvSpPr>
          <p:spPr>
            <a:xfrm>
              <a:off x="4243232" y="3587517"/>
              <a:ext cx="800379" cy="110401"/>
            </a:xfrm>
            <a:prstGeom prst="rightArrow">
              <a:avLst/>
            </a:prstGeom>
            <a:solidFill>
              <a:srgbClr val="3C5DEB"/>
            </a:solidFill>
            <a:ln w="12700" cap="flat">
              <a:noFill/>
              <a:prstDash val="sysDash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4297421" y="3363727"/>
              <a:ext cx="681373" cy="225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0</a:t>
              </a: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元下单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3C5DEB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5206106" y="3172968"/>
              <a:ext cx="3519570" cy="934951"/>
              <a:chOff x="5535290" y="2852928"/>
              <a:chExt cx="3519570" cy="934951"/>
            </a:xfrm>
          </p:grpSpPr>
          <p:sp>
            <p:nvSpPr>
              <p:cNvPr id="115" name="右箭头 114"/>
              <p:cNvSpPr/>
              <p:nvPr/>
            </p:nvSpPr>
            <p:spPr>
              <a:xfrm>
                <a:off x="6332877" y="3264411"/>
                <a:ext cx="864929" cy="113467"/>
              </a:xfrm>
              <a:prstGeom prst="rightArrow">
                <a:avLst/>
              </a:prstGeom>
              <a:solidFill>
                <a:srgbClr val="3C5DEB"/>
              </a:solidFill>
              <a:ln w="12700" cap="flat">
                <a:noFill/>
                <a:prstDash val="sysDash"/>
                <a:miter lim="8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5535290" y="2852928"/>
                <a:ext cx="3519570" cy="934951"/>
                <a:chOff x="5535290" y="2852928"/>
                <a:chExt cx="3519570" cy="934951"/>
              </a:xfrm>
            </p:grpSpPr>
            <p:sp>
              <p:nvSpPr>
                <p:cNvPr id="117" name="文本框 116"/>
                <p:cNvSpPr txBox="1"/>
                <p:nvPr/>
              </p:nvSpPr>
              <p:spPr>
                <a:xfrm>
                  <a:off x="5535290" y="3549419"/>
                  <a:ext cx="681373" cy="2384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C5DEB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小程序</a:t>
                  </a:r>
                  <a:endParaRPr kumimoji="0" lang="zh-CN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  <p:cxnSp>
              <p:nvCxnSpPr>
                <p:cNvPr id="118" name="肘形连接符 117"/>
                <p:cNvCxnSpPr/>
                <p:nvPr/>
              </p:nvCxnSpPr>
              <p:spPr>
                <a:xfrm>
                  <a:off x="8142582" y="3326637"/>
                  <a:ext cx="912278" cy="457007"/>
                </a:xfrm>
                <a:prstGeom prst="bentConnector3">
                  <a:avLst/>
                </a:prstGeom>
                <a:noFill/>
                <a:ln w="38100" cap="flat">
                  <a:solidFill>
                    <a:srgbClr val="3C5DEB"/>
                  </a:solidFill>
                  <a:prstDash val="solid"/>
                  <a:miter lim="800000"/>
                  <a:tailEnd type="triangle"/>
                </a:ln>
                <a:effectLst/>
                <a:sp3d/>
              </p:spPr>
            </p:cxnSp>
            <p:cxnSp>
              <p:nvCxnSpPr>
                <p:cNvPr id="119" name="肘形连接符 118"/>
                <p:cNvCxnSpPr/>
                <p:nvPr/>
              </p:nvCxnSpPr>
              <p:spPr>
                <a:xfrm flipV="1">
                  <a:off x="8171145" y="2852928"/>
                  <a:ext cx="870785" cy="474695"/>
                </a:xfrm>
                <a:prstGeom prst="bentConnector3">
                  <a:avLst/>
                </a:prstGeom>
                <a:noFill/>
                <a:ln w="38100" cap="flat">
                  <a:solidFill>
                    <a:srgbClr val="3C5DEB"/>
                  </a:solidFill>
                  <a:prstDash val="solid"/>
                  <a:miter lim="800000"/>
                  <a:tailEnd type="triangle"/>
                </a:ln>
                <a:effectLst/>
                <a:sp3d/>
              </p:spPr>
            </p:cxnSp>
            <p:cxnSp>
              <p:nvCxnSpPr>
                <p:cNvPr id="120" name="直接箭头连接符 119"/>
                <p:cNvCxnSpPr/>
                <p:nvPr/>
              </p:nvCxnSpPr>
              <p:spPr>
                <a:xfrm>
                  <a:off x="8027075" y="3326091"/>
                  <a:ext cx="996222" cy="546"/>
                </a:xfrm>
                <a:prstGeom prst="straightConnector1">
                  <a:avLst/>
                </a:prstGeom>
                <a:noFill/>
                <a:ln w="38100" cap="flat">
                  <a:solidFill>
                    <a:srgbClr val="3C5DEB"/>
                  </a:solidFill>
                  <a:prstDash val="solid"/>
                  <a:miter lim="800000"/>
                  <a:tailEnd type="triangle"/>
                </a:ln>
                <a:effectLst/>
                <a:sp3d/>
              </p:spPr>
            </p:cxnSp>
            <p:sp>
              <p:nvSpPr>
                <p:cNvPr id="121" name="文本框 120"/>
                <p:cNvSpPr txBox="1"/>
                <p:nvPr/>
              </p:nvSpPr>
              <p:spPr>
                <a:xfrm>
                  <a:off x="6255643" y="3045210"/>
                  <a:ext cx="1044254" cy="2252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algn="ctr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C5DEB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充电完成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  <p:sp>
              <p:nvSpPr>
                <p:cNvPr id="122" name="文本框 121"/>
                <p:cNvSpPr txBox="1"/>
                <p:nvPr/>
              </p:nvSpPr>
              <p:spPr>
                <a:xfrm>
                  <a:off x="6362229" y="3368734"/>
                  <a:ext cx="817861" cy="2252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algn="ctr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C5DEB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扣款</a:t>
                  </a:r>
                  <a:r>
                    <a:rPr lang="en-US" altLang="zh-CN" sz="1100" b="1" kern="0" dirty="0" smtClean="0">
                      <a:solidFill>
                        <a:srgbClr val="3C5DEB"/>
                      </a:solidFill>
                      <a:latin typeface="+mj-ea"/>
                      <a:ea typeface="+mj-ea"/>
                      <a:sym typeface="等线"/>
                    </a:rPr>
                    <a:t>80</a:t>
                  </a: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C5DEB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元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  <p:sp>
              <p:nvSpPr>
                <p:cNvPr id="123" name="文本框 122"/>
                <p:cNvSpPr txBox="1"/>
                <p:nvPr/>
              </p:nvSpPr>
              <p:spPr>
                <a:xfrm>
                  <a:off x="8137467" y="3064546"/>
                  <a:ext cx="817861" cy="2252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C5DEB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分账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B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</p:grpSp>
        </p:grpSp>
        <p:sp>
          <p:nvSpPr>
            <p:cNvPr id="124" name="Freeform 129"/>
            <p:cNvSpPr>
              <a:spLocks noEditPoints="1"/>
            </p:cNvSpPr>
            <p:nvPr/>
          </p:nvSpPr>
          <p:spPr bwMode="auto">
            <a:xfrm>
              <a:off x="5250822" y="3396016"/>
              <a:ext cx="464708" cy="417116"/>
            </a:xfrm>
            <a:custGeom>
              <a:avLst/>
              <a:gdLst>
                <a:gd name="T0" fmla="*/ 88 w 176"/>
                <a:gd name="T1" fmla="*/ 136 h 176"/>
                <a:gd name="T2" fmla="*/ 88 w 176"/>
                <a:gd name="T3" fmla="*/ 48 h 176"/>
                <a:gd name="T4" fmla="*/ 88 w 176"/>
                <a:gd name="T5" fmla="*/ 72 h 176"/>
                <a:gd name="T6" fmla="*/ 88 w 176"/>
                <a:gd name="T7" fmla="*/ 48 h 176"/>
                <a:gd name="T8" fmla="*/ 51 w 176"/>
                <a:gd name="T9" fmla="*/ 72 h 176"/>
                <a:gd name="T10" fmla="*/ 84 w 176"/>
                <a:gd name="T11" fmla="*/ 103 h 176"/>
                <a:gd name="T12" fmla="*/ 88 w 176"/>
                <a:gd name="T13" fmla="*/ 80 h 176"/>
                <a:gd name="T14" fmla="*/ 80 w 176"/>
                <a:gd name="T15" fmla="*/ 88 h 176"/>
                <a:gd name="T16" fmla="*/ 92 w 176"/>
                <a:gd name="T17" fmla="*/ 103 h 176"/>
                <a:gd name="T18" fmla="*/ 125 w 176"/>
                <a:gd name="T19" fmla="*/ 72 h 176"/>
                <a:gd name="T20" fmla="*/ 162 w 176"/>
                <a:gd name="T21" fmla="*/ 68 h 176"/>
                <a:gd name="T22" fmla="*/ 159 w 176"/>
                <a:gd name="T23" fmla="*/ 34 h 176"/>
                <a:gd name="T24" fmla="*/ 134 w 176"/>
                <a:gd name="T25" fmla="*/ 17 h 176"/>
                <a:gd name="T26" fmla="*/ 106 w 176"/>
                <a:gd name="T27" fmla="*/ 6 h 176"/>
                <a:gd name="T28" fmla="*/ 70 w 176"/>
                <a:gd name="T29" fmla="*/ 6 h 176"/>
                <a:gd name="T30" fmla="*/ 42 w 176"/>
                <a:gd name="T31" fmla="*/ 17 h 176"/>
                <a:gd name="T32" fmla="*/ 17 w 176"/>
                <a:gd name="T33" fmla="*/ 34 h 176"/>
                <a:gd name="T34" fmla="*/ 14 w 176"/>
                <a:gd name="T35" fmla="*/ 68 h 176"/>
                <a:gd name="T36" fmla="*/ 0 w 176"/>
                <a:gd name="T37" fmla="*/ 100 h 176"/>
                <a:gd name="T38" fmla="*/ 22 w 176"/>
                <a:gd name="T39" fmla="*/ 126 h 176"/>
                <a:gd name="T40" fmla="*/ 34 w 176"/>
                <a:gd name="T41" fmla="*/ 159 h 176"/>
                <a:gd name="T42" fmla="*/ 50 w 176"/>
                <a:gd name="T43" fmla="*/ 154 h 176"/>
                <a:gd name="T44" fmla="*/ 76 w 176"/>
                <a:gd name="T45" fmla="*/ 176 h 176"/>
                <a:gd name="T46" fmla="*/ 108 w 176"/>
                <a:gd name="T47" fmla="*/ 162 h 176"/>
                <a:gd name="T48" fmla="*/ 138 w 176"/>
                <a:gd name="T49" fmla="*/ 160 h 176"/>
                <a:gd name="T50" fmla="*/ 159 w 176"/>
                <a:gd name="T51" fmla="*/ 134 h 176"/>
                <a:gd name="T52" fmla="*/ 170 w 176"/>
                <a:gd name="T53" fmla="*/ 106 h 176"/>
                <a:gd name="T54" fmla="*/ 170 w 176"/>
                <a:gd name="T55" fmla="*/ 70 h 176"/>
                <a:gd name="T56" fmla="*/ 160 w 176"/>
                <a:gd name="T57" fmla="*/ 100 h 176"/>
                <a:gd name="T58" fmla="*/ 147 w 176"/>
                <a:gd name="T59" fmla="*/ 130 h 176"/>
                <a:gd name="T60" fmla="*/ 138 w 176"/>
                <a:gd name="T61" fmla="*/ 152 h 176"/>
                <a:gd name="T62" fmla="*/ 122 w 176"/>
                <a:gd name="T63" fmla="*/ 147 h 176"/>
                <a:gd name="T64" fmla="*/ 98 w 176"/>
                <a:gd name="T65" fmla="*/ 168 h 176"/>
                <a:gd name="T66" fmla="*/ 76 w 176"/>
                <a:gd name="T67" fmla="*/ 160 h 176"/>
                <a:gd name="T68" fmla="*/ 50 w 176"/>
                <a:gd name="T69" fmla="*/ 146 h 176"/>
                <a:gd name="T70" fmla="*/ 38 w 176"/>
                <a:gd name="T71" fmla="*/ 152 h 176"/>
                <a:gd name="T72" fmla="*/ 29 w 176"/>
                <a:gd name="T73" fmla="*/ 122 h 176"/>
                <a:gd name="T74" fmla="*/ 8 w 176"/>
                <a:gd name="T75" fmla="*/ 98 h 176"/>
                <a:gd name="T76" fmla="*/ 16 w 176"/>
                <a:gd name="T77" fmla="*/ 76 h 176"/>
                <a:gd name="T78" fmla="*/ 29 w 176"/>
                <a:gd name="T79" fmla="*/ 46 h 176"/>
                <a:gd name="T80" fmla="*/ 38 w 176"/>
                <a:gd name="T81" fmla="*/ 24 h 176"/>
                <a:gd name="T82" fmla="*/ 54 w 176"/>
                <a:gd name="T83" fmla="*/ 29 h 176"/>
                <a:gd name="T84" fmla="*/ 78 w 176"/>
                <a:gd name="T85" fmla="*/ 8 h 176"/>
                <a:gd name="T86" fmla="*/ 100 w 176"/>
                <a:gd name="T87" fmla="*/ 16 h 176"/>
                <a:gd name="T88" fmla="*/ 126 w 176"/>
                <a:gd name="T89" fmla="*/ 30 h 176"/>
                <a:gd name="T90" fmla="*/ 152 w 176"/>
                <a:gd name="T91" fmla="*/ 38 h 176"/>
                <a:gd name="T92" fmla="*/ 147 w 176"/>
                <a:gd name="T93" fmla="*/ 54 h 176"/>
                <a:gd name="T94" fmla="*/ 168 w 176"/>
                <a:gd name="T95" fmla="*/ 7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6">
                  <a:moveTo>
                    <a:pt x="88" y="40"/>
                  </a:moveTo>
                  <a:cubicBezTo>
                    <a:pt x="61" y="40"/>
                    <a:pt x="40" y="61"/>
                    <a:pt x="40" y="88"/>
                  </a:cubicBezTo>
                  <a:cubicBezTo>
                    <a:pt x="40" y="115"/>
                    <a:pt x="61" y="136"/>
                    <a:pt x="88" y="136"/>
                  </a:cubicBezTo>
                  <a:cubicBezTo>
                    <a:pt x="115" y="136"/>
                    <a:pt x="136" y="115"/>
                    <a:pt x="136" y="88"/>
                  </a:cubicBezTo>
                  <a:cubicBezTo>
                    <a:pt x="136" y="61"/>
                    <a:pt x="115" y="40"/>
                    <a:pt x="88" y="40"/>
                  </a:cubicBezTo>
                  <a:moveTo>
                    <a:pt x="88" y="48"/>
                  </a:moveTo>
                  <a:cubicBezTo>
                    <a:pt x="102" y="48"/>
                    <a:pt x="114" y="55"/>
                    <a:pt x="121" y="6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4"/>
                    <a:pt x="93" y="72"/>
                    <a:pt x="88" y="72"/>
                  </a:cubicBezTo>
                  <a:cubicBezTo>
                    <a:pt x="83" y="72"/>
                    <a:pt x="79" y="74"/>
                    <a:pt x="76" y="77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2" y="55"/>
                    <a:pt x="74" y="48"/>
                    <a:pt x="88" y="48"/>
                  </a:cubicBezTo>
                  <a:moveTo>
                    <a:pt x="84" y="128"/>
                  </a:moveTo>
                  <a:cubicBezTo>
                    <a:pt x="64" y="126"/>
                    <a:pt x="48" y="109"/>
                    <a:pt x="48" y="88"/>
                  </a:cubicBezTo>
                  <a:cubicBezTo>
                    <a:pt x="48" y="82"/>
                    <a:pt x="49" y="77"/>
                    <a:pt x="51" y="72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2" y="85"/>
                    <a:pt x="72" y="87"/>
                    <a:pt x="72" y="88"/>
                  </a:cubicBezTo>
                  <a:cubicBezTo>
                    <a:pt x="72" y="95"/>
                    <a:pt x="77" y="102"/>
                    <a:pt x="84" y="103"/>
                  </a:cubicBezTo>
                  <a:lnTo>
                    <a:pt x="84" y="128"/>
                  </a:lnTo>
                  <a:close/>
                  <a:moveTo>
                    <a:pt x="80" y="88"/>
                  </a:moveTo>
                  <a:cubicBezTo>
                    <a:pt x="80" y="84"/>
                    <a:pt x="84" y="80"/>
                    <a:pt x="88" y="80"/>
                  </a:cubicBezTo>
                  <a:cubicBezTo>
                    <a:pt x="92" y="80"/>
                    <a:pt x="96" y="84"/>
                    <a:pt x="96" y="88"/>
                  </a:cubicBezTo>
                  <a:cubicBezTo>
                    <a:pt x="96" y="92"/>
                    <a:pt x="92" y="96"/>
                    <a:pt x="88" y="96"/>
                  </a:cubicBezTo>
                  <a:cubicBezTo>
                    <a:pt x="84" y="96"/>
                    <a:pt x="80" y="92"/>
                    <a:pt x="80" y="88"/>
                  </a:cubicBezTo>
                  <a:moveTo>
                    <a:pt x="128" y="88"/>
                  </a:moveTo>
                  <a:cubicBezTo>
                    <a:pt x="128" y="109"/>
                    <a:pt x="112" y="126"/>
                    <a:pt x="92" y="128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9" y="102"/>
                    <a:pt x="104" y="95"/>
                    <a:pt x="104" y="88"/>
                  </a:cubicBezTo>
                  <a:cubicBezTo>
                    <a:pt x="104" y="87"/>
                    <a:pt x="104" y="85"/>
                    <a:pt x="103" y="84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7" y="77"/>
                    <a:pt x="128" y="82"/>
                    <a:pt x="128" y="88"/>
                  </a:cubicBezTo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 sz="16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grpSp>
          <p:nvGrpSpPr>
            <p:cNvPr id="125" name="Google Shape;11621;p38"/>
            <p:cNvGrpSpPr/>
            <p:nvPr/>
          </p:nvGrpSpPr>
          <p:grpSpPr>
            <a:xfrm>
              <a:off x="7104860" y="3403114"/>
              <a:ext cx="562356" cy="502921"/>
              <a:chOff x="3996113" y="4291176"/>
              <a:chExt cx="336512" cy="335048"/>
            </a:xfrm>
            <a:solidFill>
              <a:srgbClr val="3C5DEC"/>
            </a:solidFill>
          </p:grpSpPr>
          <p:sp>
            <p:nvSpPr>
              <p:cNvPr id="126" name="Google Shape;11622;p38"/>
              <p:cNvSpPr/>
              <p:nvPr/>
            </p:nvSpPr>
            <p:spPr>
              <a:xfrm>
                <a:off x="4082143" y="4323386"/>
                <a:ext cx="111810" cy="219833"/>
              </a:xfrm>
              <a:custGeom>
                <a:avLst/>
                <a:gdLst/>
                <a:ahLst/>
                <a:cxnLst/>
                <a:rect l="l" t="t" r="r" b="b"/>
                <a:pathLst>
                  <a:path w="3513" h="6907" extrusionOk="0">
                    <a:moveTo>
                      <a:pt x="1751" y="322"/>
                    </a:moveTo>
                    <a:cubicBezTo>
                      <a:pt x="1846" y="322"/>
                      <a:pt x="1929" y="394"/>
                      <a:pt x="1929" y="501"/>
                    </a:cubicBezTo>
                    <a:lnTo>
                      <a:pt x="1929" y="942"/>
                    </a:lnTo>
                    <a:cubicBezTo>
                      <a:pt x="1929" y="1037"/>
                      <a:pt x="2001" y="1096"/>
                      <a:pt x="2084" y="1096"/>
                    </a:cubicBezTo>
                    <a:cubicBezTo>
                      <a:pt x="2691" y="1108"/>
                      <a:pt x="3179" y="1596"/>
                      <a:pt x="3179" y="2204"/>
                    </a:cubicBezTo>
                    <a:lnTo>
                      <a:pt x="3179" y="2525"/>
                    </a:lnTo>
                    <a:cubicBezTo>
                      <a:pt x="3179" y="2608"/>
                      <a:pt x="3108" y="2704"/>
                      <a:pt x="3001" y="2704"/>
                    </a:cubicBezTo>
                    <a:cubicBezTo>
                      <a:pt x="2917" y="2704"/>
                      <a:pt x="2822" y="2620"/>
                      <a:pt x="2822" y="2525"/>
                    </a:cubicBezTo>
                    <a:lnTo>
                      <a:pt x="2822" y="2204"/>
                    </a:lnTo>
                    <a:cubicBezTo>
                      <a:pt x="2834" y="1787"/>
                      <a:pt x="2501" y="1454"/>
                      <a:pt x="2060" y="1454"/>
                    </a:cubicBezTo>
                    <a:lnTo>
                      <a:pt x="1608" y="1454"/>
                    </a:lnTo>
                    <a:cubicBezTo>
                      <a:pt x="1096" y="1454"/>
                      <a:pt x="679" y="1870"/>
                      <a:pt x="679" y="2370"/>
                    </a:cubicBezTo>
                    <a:cubicBezTo>
                      <a:pt x="679" y="2882"/>
                      <a:pt x="1096" y="3299"/>
                      <a:pt x="1608" y="3299"/>
                    </a:cubicBezTo>
                    <a:lnTo>
                      <a:pt x="1917" y="3299"/>
                    </a:lnTo>
                    <a:cubicBezTo>
                      <a:pt x="2620" y="3299"/>
                      <a:pt x="3191" y="3859"/>
                      <a:pt x="3191" y="4573"/>
                    </a:cubicBezTo>
                    <a:cubicBezTo>
                      <a:pt x="3191" y="5216"/>
                      <a:pt x="2715" y="5764"/>
                      <a:pt x="2084" y="5835"/>
                    </a:cubicBezTo>
                    <a:cubicBezTo>
                      <a:pt x="2001" y="5859"/>
                      <a:pt x="1941" y="5918"/>
                      <a:pt x="1941" y="5990"/>
                    </a:cubicBezTo>
                    <a:lnTo>
                      <a:pt x="1941" y="6454"/>
                    </a:lnTo>
                    <a:cubicBezTo>
                      <a:pt x="1941" y="6538"/>
                      <a:pt x="1870" y="6633"/>
                      <a:pt x="1762" y="6633"/>
                    </a:cubicBezTo>
                    <a:cubicBezTo>
                      <a:pt x="1667" y="6633"/>
                      <a:pt x="1584" y="6549"/>
                      <a:pt x="1584" y="6454"/>
                    </a:cubicBezTo>
                    <a:lnTo>
                      <a:pt x="1584" y="6002"/>
                    </a:lnTo>
                    <a:cubicBezTo>
                      <a:pt x="1584" y="5918"/>
                      <a:pt x="1512" y="5859"/>
                      <a:pt x="1441" y="5859"/>
                    </a:cubicBezTo>
                    <a:cubicBezTo>
                      <a:pt x="834" y="5835"/>
                      <a:pt x="334" y="5347"/>
                      <a:pt x="334" y="4740"/>
                    </a:cubicBezTo>
                    <a:cubicBezTo>
                      <a:pt x="334" y="4644"/>
                      <a:pt x="417" y="4561"/>
                      <a:pt x="512" y="4561"/>
                    </a:cubicBezTo>
                    <a:cubicBezTo>
                      <a:pt x="608" y="4561"/>
                      <a:pt x="691" y="4633"/>
                      <a:pt x="691" y="4740"/>
                    </a:cubicBezTo>
                    <a:cubicBezTo>
                      <a:pt x="691" y="5156"/>
                      <a:pt x="1036" y="5502"/>
                      <a:pt x="1453" y="5502"/>
                    </a:cubicBezTo>
                    <a:lnTo>
                      <a:pt x="1929" y="5502"/>
                    </a:lnTo>
                    <a:cubicBezTo>
                      <a:pt x="2441" y="5502"/>
                      <a:pt x="2858" y="5085"/>
                      <a:pt x="2858" y="4573"/>
                    </a:cubicBezTo>
                    <a:cubicBezTo>
                      <a:pt x="2858" y="4073"/>
                      <a:pt x="2441" y="3656"/>
                      <a:pt x="1929" y="3656"/>
                    </a:cubicBezTo>
                    <a:lnTo>
                      <a:pt x="1608" y="3656"/>
                    </a:lnTo>
                    <a:cubicBezTo>
                      <a:pt x="905" y="3656"/>
                      <a:pt x="322" y="3085"/>
                      <a:pt x="322" y="2370"/>
                    </a:cubicBezTo>
                    <a:cubicBezTo>
                      <a:pt x="322" y="1727"/>
                      <a:pt x="798" y="1180"/>
                      <a:pt x="1441" y="1108"/>
                    </a:cubicBezTo>
                    <a:cubicBezTo>
                      <a:pt x="1512" y="1096"/>
                      <a:pt x="1572" y="1037"/>
                      <a:pt x="1572" y="953"/>
                    </a:cubicBezTo>
                    <a:lnTo>
                      <a:pt x="1572" y="501"/>
                    </a:lnTo>
                    <a:cubicBezTo>
                      <a:pt x="1572" y="406"/>
                      <a:pt x="1643" y="322"/>
                      <a:pt x="1751" y="322"/>
                    </a:cubicBezTo>
                    <a:close/>
                    <a:moveTo>
                      <a:pt x="1762" y="1"/>
                    </a:moveTo>
                    <a:cubicBezTo>
                      <a:pt x="1500" y="1"/>
                      <a:pt x="1274" y="227"/>
                      <a:pt x="1274" y="501"/>
                    </a:cubicBezTo>
                    <a:lnTo>
                      <a:pt x="1274" y="823"/>
                    </a:lnTo>
                    <a:cubicBezTo>
                      <a:pt x="548" y="977"/>
                      <a:pt x="24" y="1608"/>
                      <a:pt x="24" y="2370"/>
                    </a:cubicBezTo>
                    <a:cubicBezTo>
                      <a:pt x="24" y="3251"/>
                      <a:pt x="738" y="3954"/>
                      <a:pt x="1608" y="3954"/>
                    </a:cubicBezTo>
                    <a:lnTo>
                      <a:pt x="1917" y="3954"/>
                    </a:lnTo>
                    <a:cubicBezTo>
                      <a:pt x="2262" y="3954"/>
                      <a:pt x="2524" y="4216"/>
                      <a:pt x="2524" y="4561"/>
                    </a:cubicBezTo>
                    <a:cubicBezTo>
                      <a:pt x="2524" y="4906"/>
                      <a:pt x="2262" y="5168"/>
                      <a:pt x="1917" y="5168"/>
                    </a:cubicBezTo>
                    <a:lnTo>
                      <a:pt x="1441" y="5168"/>
                    </a:lnTo>
                    <a:cubicBezTo>
                      <a:pt x="1191" y="5168"/>
                      <a:pt x="977" y="4966"/>
                      <a:pt x="977" y="4704"/>
                    </a:cubicBezTo>
                    <a:cubicBezTo>
                      <a:pt x="977" y="4442"/>
                      <a:pt x="750" y="4216"/>
                      <a:pt x="488" y="4216"/>
                    </a:cubicBezTo>
                    <a:cubicBezTo>
                      <a:pt x="215" y="4216"/>
                      <a:pt x="0" y="4442"/>
                      <a:pt x="0" y="4704"/>
                    </a:cubicBezTo>
                    <a:cubicBezTo>
                      <a:pt x="0" y="5442"/>
                      <a:pt x="548" y="6037"/>
                      <a:pt x="1250" y="6121"/>
                    </a:cubicBezTo>
                    <a:lnTo>
                      <a:pt x="1250" y="6418"/>
                    </a:lnTo>
                    <a:cubicBezTo>
                      <a:pt x="1250" y="6692"/>
                      <a:pt x="1465" y="6907"/>
                      <a:pt x="1739" y="6907"/>
                    </a:cubicBezTo>
                    <a:cubicBezTo>
                      <a:pt x="2001" y="6907"/>
                      <a:pt x="2227" y="6692"/>
                      <a:pt x="2227" y="6418"/>
                    </a:cubicBezTo>
                    <a:lnTo>
                      <a:pt x="2227" y="6121"/>
                    </a:lnTo>
                    <a:cubicBezTo>
                      <a:pt x="2953" y="5978"/>
                      <a:pt x="3477" y="5335"/>
                      <a:pt x="3477" y="4573"/>
                    </a:cubicBezTo>
                    <a:cubicBezTo>
                      <a:pt x="3477" y="3692"/>
                      <a:pt x="2763" y="3001"/>
                      <a:pt x="1905" y="3001"/>
                    </a:cubicBezTo>
                    <a:lnTo>
                      <a:pt x="1608" y="3001"/>
                    </a:lnTo>
                    <a:cubicBezTo>
                      <a:pt x="1262" y="3001"/>
                      <a:pt x="989" y="2728"/>
                      <a:pt x="989" y="2382"/>
                    </a:cubicBezTo>
                    <a:cubicBezTo>
                      <a:pt x="989" y="2037"/>
                      <a:pt x="1262" y="1775"/>
                      <a:pt x="1608" y="1775"/>
                    </a:cubicBezTo>
                    <a:lnTo>
                      <a:pt x="2084" y="1775"/>
                    </a:lnTo>
                    <a:cubicBezTo>
                      <a:pt x="2334" y="1775"/>
                      <a:pt x="2536" y="1989"/>
                      <a:pt x="2536" y="2239"/>
                    </a:cubicBezTo>
                    <a:lnTo>
                      <a:pt x="2536" y="2549"/>
                    </a:lnTo>
                    <a:cubicBezTo>
                      <a:pt x="2524" y="2799"/>
                      <a:pt x="2751" y="3013"/>
                      <a:pt x="3013" y="3013"/>
                    </a:cubicBezTo>
                    <a:cubicBezTo>
                      <a:pt x="3286" y="3013"/>
                      <a:pt x="3513" y="2787"/>
                      <a:pt x="3513" y="2525"/>
                    </a:cubicBezTo>
                    <a:lnTo>
                      <a:pt x="3513" y="2204"/>
                    </a:lnTo>
                    <a:cubicBezTo>
                      <a:pt x="3513" y="1477"/>
                      <a:pt x="2953" y="882"/>
                      <a:pt x="2262" y="799"/>
                    </a:cubicBezTo>
                    <a:lnTo>
                      <a:pt x="2262" y="501"/>
                    </a:lnTo>
                    <a:cubicBezTo>
                      <a:pt x="2262" y="227"/>
                      <a:pt x="2036" y="1"/>
                      <a:pt x="17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7" name="Google Shape;11623;p38"/>
              <p:cNvSpPr/>
              <p:nvPr/>
            </p:nvSpPr>
            <p:spPr>
              <a:xfrm>
                <a:off x="4226894" y="4523485"/>
                <a:ext cx="52324" cy="51942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32" extrusionOk="0">
                    <a:moveTo>
                      <a:pt x="822" y="310"/>
                    </a:moveTo>
                    <a:cubicBezTo>
                      <a:pt x="1108" y="310"/>
                      <a:pt x="1322" y="536"/>
                      <a:pt x="1322" y="822"/>
                    </a:cubicBezTo>
                    <a:cubicBezTo>
                      <a:pt x="1322" y="1096"/>
                      <a:pt x="1108" y="1322"/>
                      <a:pt x="822" y="1322"/>
                    </a:cubicBezTo>
                    <a:cubicBezTo>
                      <a:pt x="536" y="1322"/>
                      <a:pt x="310" y="1096"/>
                      <a:pt x="310" y="822"/>
                    </a:cubicBezTo>
                    <a:cubicBezTo>
                      <a:pt x="310" y="536"/>
                      <a:pt x="536" y="310"/>
                      <a:pt x="822" y="310"/>
                    </a:cubicBezTo>
                    <a:close/>
                    <a:moveTo>
                      <a:pt x="822" y="0"/>
                    </a:moveTo>
                    <a:cubicBezTo>
                      <a:pt x="370" y="0"/>
                      <a:pt x="0" y="370"/>
                      <a:pt x="0" y="822"/>
                    </a:cubicBezTo>
                    <a:cubicBezTo>
                      <a:pt x="0" y="1263"/>
                      <a:pt x="370" y="1632"/>
                      <a:pt x="822" y="1632"/>
                    </a:cubicBezTo>
                    <a:cubicBezTo>
                      <a:pt x="1263" y="1632"/>
                      <a:pt x="1644" y="1263"/>
                      <a:pt x="1644" y="822"/>
                    </a:cubicBezTo>
                    <a:cubicBezTo>
                      <a:pt x="1644" y="370"/>
                      <a:pt x="1263" y="0"/>
                      <a:pt x="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8" name="Google Shape;11624;p38"/>
              <p:cNvSpPr/>
              <p:nvPr/>
            </p:nvSpPr>
            <p:spPr>
              <a:xfrm>
                <a:off x="3996113" y="4291176"/>
                <a:ext cx="336512" cy="335048"/>
              </a:xfrm>
              <a:custGeom>
                <a:avLst/>
                <a:gdLst/>
                <a:ahLst/>
                <a:cxnLst/>
                <a:rect l="l" t="t" r="r" b="b"/>
                <a:pathLst>
                  <a:path w="10573" h="10527" extrusionOk="0">
                    <a:moveTo>
                      <a:pt x="8216" y="5930"/>
                    </a:moveTo>
                    <a:lnTo>
                      <a:pt x="8335" y="6537"/>
                    </a:lnTo>
                    <a:cubicBezTo>
                      <a:pt x="8359" y="6597"/>
                      <a:pt x="8394" y="6645"/>
                      <a:pt x="8442" y="6657"/>
                    </a:cubicBezTo>
                    <a:cubicBezTo>
                      <a:pt x="8502" y="6668"/>
                      <a:pt x="8549" y="6692"/>
                      <a:pt x="8609" y="6716"/>
                    </a:cubicBezTo>
                    <a:cubicBezTo>
                      <a:pt x="8631" y="6729"/>
                      <a:pt x="8653" y="6734"/>
                      <a:pt x="8674" y="6734"/>
                    </a:cubicBezTo>
                    <a:cubicBezTo>
                      <a:pt x="8710" y="6734"/>
                      <a:pt x="8745" y="6719"/>
                      <a:pt x="8775" y="6704"/>
                    </a:cubicBezTo>
                    <a:lnTo>
                      <a:pt x="9252" y="6311"/>
                    </a:lnTo>
                    <a:lnTo>
                      <a:pt x="9561" y="6585"/>
                    </a:lnTo>
                    <a:lnTo>
                      <a:pt x="9264" y="7121"/>
                    </a:lnTo>
                    <a:cubicBezTo>
                      <a:pt x="9228" y="7157"/>
                      <a:pt x="9228" y="7216"/>
                      <a:pt x="9264" y="7276"/>
                    </a:cubicBezTo>
                    <a:cubicBezTo>
                      <a:pt x="9287" y="7323"/>
                      <a:pt x="9323" y="7371"/>
                      <a:pt x="9347" y="7430"/>
                    </a:cubicBezTo>
                    <a:cubicBezTo>
                      <a:pt x="9383" y="7478"/>
                      <a:pt x="9430" y="7514"/>
                      <a:pt x="9490" y="7514"/>
                    </a:cubicBezTo>
                    <a:lnTo>
                      <a:pt x="10109" y="7538"/>
                    </a:lnTo>
                    <a:lnTo>
                      <a:pt x="10180" y="7942"/>
                    </a:lnTo>
                    <a:lnTo>
                      <a:pt x="9645" y="8157"/>
                    </a:lnTo>
                    <a:cubicBezTo>
                      <a:pt x="9585" y="8181"/>
                      <a:pt x="9561" y="8240"/>
                      <a:pt x="9549" y="8276"/>
                    </a:cubicBezTo>
                    <a:cubicBezTo>
                      <a:pt x="9549" y="8335"/>
                      <a:pt x="9526" y="8383"/>
                      <a:pt x="9514" y="8442"/>
                    </a:cubicBezTo>
                    <a:cubicBezTo>
                      <a:pt x="9502" y="8502"/>
                      <a:pt x="9514" y="8562"/>
                      <a:pt x="9561" y="8597"/>
                    </a:cubicBezTo>
                    <a:lnTo>
                      <a:pt x="10014" y="8990"/>
                    </a:lnTo>
                    <a:lnTo>
                      <a:pt x="9811" y="9347"/>
                    </a:lnTo>
                    <a:lnTo>
                      <a:pt x="9228" y="9157"/>
                    </a:lnTo>
                    <a:cubicBezTo>
                      <a:pt x="9213" y="9154"/>
                      <a:pt x="9198" y="9152"/>
                      <a:pt x="9184" y="9152"/>
                    </a:cubicBezTo>
                    <a:cubicBezTo>
                      <a:pt x="9141" y="9152"/>
                      <a:pt x="9103" y="9166"/>
                      <a:pt x="9085" y="9193"/>
                    </a:cubicBezTo>
                    <a:cubicBezTo>
                      <a:pt x="9037" y="9228"/>
                      <a:pt x="8990" y="9264"/>
                      <a:pt x="8954" y="9288"/>
                    </a:cubicBezTo>
                    <a:cubicBezTo>
                      <a:pt x="8906" y="9324"/>
                      <a:pt x="8871" y="9383"/>
                      <a:pt x="8895" y="9443"/>
                    </a:cubicBezTo>
                    <a:lnTo>
                      <a:pt x="8978" y="10050"/>
                    </a:lnTo>
                    <a:lnTo>
                      <a:pt x="8597" y="10181"/>
                    </a:lnTo>
                    <a:lnTo>
                      <a:pt x="8264" y="9669"/>
                    </a:lnTo>
                    <a:cubicBezTo>
                      <a:pt x="8228" y="9621"/>
                      <a:pt x="8192" y="9585"/>
                      <a:pt x="8133" y="9585"/>
                    </a:cubicBezTo>
                    <a:lnTo>
                      <a:pt x="7954" y="9585"/>
                    </a:lnTo>
                    <a:cubicBezTo>
                      <a:pt x="7894" y="9585"/>
                      <a:pt x="7847" y="9621"/>
                      <a:pt x="7811" y="9669"/>
                    </a:cubicBezTo>
                    <a:lnTo>
                      <a:pt x="7490" y="10181"/>
                    </a:lnTo>
                    <a:lnTo>
                      <a:pt x="7097" y="10050"/>
                    </a:lnTo>
                    <a:lnTo>
                      <a:pt x="7192" y="9443"/>
                    </a:lnTo>
                    <a:cubicBezTo>
                      <a:pt x="7204" y="9383"/>
                      <a:pt x="7180" y="9324"/>
                      <a:pt x="7132" y="9288"/>
                    </a:cubicBezTo>
                    <a:cubicBezTo>
                      <a:pt x="7085" y="9264"/>
                      <a:pt x="7037" y="9216"/>
                      <a:pt x="7001" y="9193"/>
                    </a:cubicBezTo>
                    <a:cubicBezTo>
                      <a:pt x="6970" y="9161"/>
                      <a:pt x="6933" y="9145"/>
                      <a:pt x="6897" y="9145"/>
                    </a:cubicBezTo>
                    <a:cubicBezTo>
                      <a:pt x="6880" y="9145"/>
                      <a:pt x="6863" y="9149"/>
                      <a:pt x="6847" y="9157"/>
                    </a:cubicBezTo>
                    <a:lnTo>
                      <a:pt x="6275" y="9347"/>
                    </a:lnTo>
                    <a:lnTo>
                      <a:pt x="6061" y="8990"/>
                    </a:lnTo>
                    <a:lnTo>
                      <a:pt x="6525" y="8597"/>
                    </a:lnTo>
                    <a:cubicBezTo>
                      <a:pt x="6573" y="8550"/>
                      <a:pt x="6585" y="8502"/>
                      <a:pt x="6573" y="8442"/>
                    </a:cubicBezTo>
                    <a:cubicBezTo>
                      <a:pt x="6549" y="8383"/>
                      <a:pt x="6537" y="8335"/>
                      <a:pt x="6537" y="8276"/>
                    </a:cubicBezTo>
                    <a:cubicBezTo>
                      <a:pt x="6537" y="8216"/>
                      <a:pt x="6489" y="8169"/>
                      <a:pt x="6430" y="8157"/>
                    </a:cubicBezTo>
                    <a:lnTo>
                      <a:pt x="5847" y="7942"/>
                    </a:lnTo>
                    <a:lnTo>
                      <a:pt x="5930" y="7538"/>
                    </a:lnTo>
                    <a:lnTo>
                      <a:pt x="6549" y="7514"/>
                    </a:lnTo>
                    <a:cubicBezTo>
                      <a:pt x="6609" y="7514"/>
                      <a:pt x="6656" y="7490"/>
                      <a:pt x="6680" y="7430"/>
                    </a:cubicBezTo>
                    <a:cubicBezTo>
                      <a:pt x="6716" y="7383"/>
                      <a:pt x="6740" y="7323"/>
                      <a:pt x="6775" y="7276"/>
                    </a:cubicBezTo>
                    <a:cubicBezTo>
                      <a:pt x="6811" y="7240"/>
                      <a:pt x="6811" y="7180"/>
                      <a:pt x="6775" y="7121"/>
                    </a:cubicBezTo>
                    <a:lnTo>
                      <a:pt x="6478" y="6585"/>
                    </a:lnTo>
                    <a:lnTo>
                      <a:pt x="6787" y="6311"/>
                    </a:lnTo>
                    <a:lnTo>
                      <a:pt x="7263" y="6704"/>
                    </a:lnTo>
                    <a:cubicBezTo>
                      <a:pt x="7293" y="6719"/>
                      <a:pt x="7327" y="6729"/>
                      <a:pt x="7363" y="6729"/>
                    </a:cubicBezTo>
                    <a:cubicBezTo>
                      <a:pt x="7385" y="6729"/>
                      <a:pt x="7407" y="6725"/>
                      <a:pt x="7430" y="6716"/>
                    </a:cubicBezTo>
                    <a:cubicBezTo>
                      <a:pt x="7478" y="6704"/>
                      <a:pt x="7537" y="6668"/>
                      <a:pt x="7597" y="6657"/>
                    </a:cubicBezTo>
                    <a:cubicBezTo>
                      <a:pt x="7656" y="6645"/>
                      <a:pt x="7680" y="6597"/>
                      <a:pt x="7704" y="6537"/>
                    </a:cubicBezTo>
                    <a:lnTo>
                      <a:pt x="7823" y="5930"/>
                    </a:lnTo>
                    <a:close/>
                    <a:moveTo>
                      <a:pt x="4454" y="1"/>
                    </a:moveTo>
                    <a:cubicBezTo>
                      <a:pt x="3739" y="1"/>
                      <a:pt x="3025" y="180"/>
                      <a:pt x="2382" y="513"/>
                    </a:cubicBezTo>
                    <a:cubicBezTo>
                      <a:pt x="2310" y="561"/>
                      <a:pt x="2287" y="644"/>
                      <a:pt x="2322" y="715"/>
                    </a:cubicBezTo>
                    <a:cubicBezTo>
                      <a:pt x="2354" y="770"/>
                      <a:pt x="2405" y="799"/>
                      <a:pt x="2458" y="799"/>
                    </a:cubicBezTo>
                    <a:cubicBezTo>
                      <a:pt x="2485" y="799"/>
                      <a:pt x="2512" y="791"/>
                      <a:pt x="2537" y="775"/>
                    </a:cubicBezTo>
                    <a:cubicBezTo>
                      <a:pt x="3132" y="465"/>
                      <a:pt x="3787" y="299"/>
                      <a:pt x="4454" y="299"/>
                    </a:cubicBezTo>
                    <a:cubicBezTo>
                      <a:pt x="6728" y="299"/>
                      <a:pt x="8597" y="2168"/>
                      <a:pt x="8597" y="4442"/>
                    </a:cubicBezTo>
                    <a:cubicBezTo>
                      <a:pt x="8597" y="4847"/>
                      <a:pt x="8537" y="5228"/>
                      <a:pt x="8430" y="5621"/>
                    </a:cubicBezTo>
                    <a:lnTo>
                      <a:pt x="7740" y="5621"/>
                    </a:lnTo>
                    <a:cubicBezTo>
                      <a:pt x="7668" y="5621"/>
                      <a:pt x="7609" y="5656"/>
                      <a:pt x="7597" y="5728"/>
                    </a:cubicBezTo>
                    <a:lnTo>
                      <a:pt x="7466" y="6371"/>
                    </a:lnTo>
                    <a:lnTo>
                      <a:pt x="7442" y="6371"/>
                    </a:lnTo>
                    <a:lnTo>
                      <a:pt x="6942" y="5966"/>
                    </a:lnTo>
                    <a:cubicBezTo>
                      <a:pt x="6912" y="5948"/>
                      <a:pt x="6879" y="5939"/>
                      <a:pt x="6847" y="5939"/>
                    </a:cubicBezTo>
                    <a:cubicBezTo>
                      <a:pt x="6814" y="5939"/>
                      <a:pt x="6781" y="5948"/>
                      <a:pt x="6751" y="5966"/>
                    </a:cubicBezTo>
                    <a:lnTo>
                      <a:pt x="6239" y="6407"/>
                    </a:lnTo>
                    <a:cubicBezTo>
                      <a:pt x="6180" y="6442"/>
                      <a:pt x="6168" y="6537"/>
                      <a:pt x="6216" y="6597"/>
                    </a:cubicBezTo>
                    <a:lnTo>
                      <a:pt x="6525" y="7180"/>
                    </a:lnTo>
                    <a:cubicBezTo>
                      <a:pt x="6525" y="7180"/>
                      <a:pt x="6525" y="7192"/>
                      <a:pt x="6513" y="7192"/>
                    </a:cubicBezTo>
                    <a:lnTo>
                      <a:pt x="5858" y="7204"/>
                    </a:lnTo>
                    <a:cubicBezTo>
                      <a:pt x="5775" y="7204"/>
                      <a:pt x="5716" y="7264"/>
                      <a:pt x="5704" y="7335"/>
                    </a:cubicBezTo>
                    <a:lnTo>
                      <a:pt x="5585" y="7990"/>
                    </a:lnTo>
                    <a:cubicBezTo>
                      <a:pt x="5573" y="8073"/>
                      <a:pt x="5620" y="8145"/>
                      <a:pt x="5680" y="8157"/>
                    </a:cubicBezTo>
                    <a:lnTo>
                      <a:pt x="6013" y="8288"/>
                    </a:lnTo>
                    <a:cubicBezTo>
                      <a:pt x="5525" y="8502"/>
                      <a:pt x="5001" y="8585"/>
                      <a:pt x="4454" y="8585"/>
                    </a:cubicBezTo>
                    <a:cubicBezTo>
                      <a:pt x="2179" y="8585"/>
                      <a:pt x="322" y="6728"/>
                      <a:pt x="322" y="4454"/>
                    </a:cubicBezTo>
                    <a:cubicBezTo>
                      <a:pt x="322" y="3168"/>
                      <a:pt x="894" y="2001"/>
                      <a:pt x="1894" y="1203"/>
                    </a:cubicBezTo>
                    <a:cubicBezTo>
                      <a:pt x="1965" y="1144"/>
                      <a:pt x="1965" y="1061"/>
                      <a:pt x="1929" y="989"/>
                    </a:cubicBezTo>
                    <a:cubicBezTo>
                      <a:pt x="1895" y="942"/>
                      <a:pt x="1850" y="921"/>
                      <a:pt x="1804" y="921"/>
                    </a:cubicBezTo>
                    <a:cubicBezTo>
                      <a:pt x="1769" y="921"/>
                      <a:pt x="1734" y="933"/>
                      <a:pt x="1703" y="953"/>
                    </a:cubicBezTo>
                    <a:cubicBezTo>
                      <a:pt x="632" y="1799"/>
                      <a:pt x="1" y="3085"/>
                      <a:pt x="1" y="4454"/>
                    </a:cubicBezTo>
                    <a:cubicBezTo>
                      <a:pt x="1" y="5645"/>
                      <a:pt x="465" y="6764"/>
                      <a:pt x="1298" y="7597"/>
                    </a:cubicBezTo>
                    <a:cubicBezTo>
                      <a:pt x="2132" y="8431"/>
                      <a:pt x="3251" y="8883"/>
                      <a:pt x="4442" y="8883"/>
                    </a:cubicBezTo>
                    <a:cubicBezTo>
                      <a:pt x="5001" y="8883"/>
                      <a:pt x="5537" y="8788"/>
                      <a:pt x="6049" y="8585"/>
                    </a:cubicBezTo>
                    <a:lnTo>
                      <a:pt x="6049" y="8585"/>
                    </a:lnTo>
                    <a:lnTo>
                      <a:pt x="5775" y="8823"/>
                    </a:lnTo>
                    <a:cubicBezTo>
                      <a:pt x="5716" y="8871"/>
                      <a:pt x="5704" y="8966"/>
                      <a:pt x="5751" y="9026"/>
                    </a:cubicBezTo>
                    <a:lnTo>
                      <a:pt x="6073" y="9585"/>
                    </a:lnTo>
                    <a:cubicBezTo>
                      <a:pt x="6101" y="9632"/>
                      <a:pt x="6158" y="9664"/>
                      <a:pt x="6211" y="9664"/>
                    </a:cubicBezTo>
                    <a:cubicBezTo>
                      <a:pt x="6225" y="9664"/>
                      <a:pt x="6239" y="9662"/>
                      <a:pt x="6251" y="9657"/>
                    </a:cubicBezTo>
                    <a:lnTo>
                      <a:pt x="6882" y="9455"/>
                    </a:lnTo>
                    <a:cubicBezTo>
                      <a:pt x="6882" y="9455"/>
                      <a:pt x="6894" y="9455"/>
                      <a:pt x="6894" y="9466"/>
                    </a:cubicBezTo>
                    <a:lnTo>
                      <a:pt x="6787" y="10121"/>
                    </a:lnTo>
                    <a:cubicBezTo>
                      <a:pt x="6775" y="10193"/>
                      <a:pt x="6823" y="10276"/>
                      <a:pt x="6894" y="10288"/>
                    </a:cubicBezTo>
                    <a:lnTo>
                      <a:pt x="7525" y="10514"/>
                    </a:lnTo>
                    <a:cubicBezTo>
                      <a:pt x="7537" y="10514"/>
                      <a:pt x="7549" y="10526"/>
                      <a:pt x="7585" y="10526"/>
                    </a:cubicBezTo>
                    <a:cubicBezTo>
                      <a:pt x="7644" y="10526"/>
                      <a:pt x="7680" y="10490"/>
                      <a:pt x="7716" y="10455"/>
                    </a:cubicBezTo>
                    <a:lnTo>
                      <a:pt x="8061" y="9883"/>
                    </a:lnTo>
                    <a:lnTo>
                      <a:pt x="8073" y="9883"/>
                    </a:lnTo>
                    <a:lnTo>
                      <a:pt x="8418" y="10455"/>
                    </a:lnTo>
                    <a:cubicBezTo>
                      <a:pt x="8445" y="10499"/>
                      <a:pt x="8497" y="10523"/>
                      <a:pt x="8547" y="10523"/>
                    </a:cubicBezTo>
                    <a:cubicBezTo>
                      <a:pt x="8565" y="10523"/>
                      <a:pt x="8582" y="10520"/>
                      <a:pt x="8597" y="10514"/>
                    </a:cubicBezTo>
                    <a:lnTo>
                      <a:pt x="9216" y="10288"/>
                    </a:lnTo>
                    <a:cubicBezTo>
                      <a:pt x="9287" y="10252"/>
                      <a:pt x="9323" y="10193"/>
                      <a:pt x="9323" y="10121"/>
                    </a:cubicBezTo>
                    <a:lnTo>
                      <a:pt x="9216" y="9466"/>
                    </a:lnTo>
                    <a:cubicBezTo>
                      <a:pt x="9216" y="9466"/>
                      <a:pt x="9228" y="9466"/>
                      <a:pt x="9228" y="9455"/>
                    </a:cubicBezTo>
                    <a:lnTo>
                      <a:pt x="9859" y="9657"/>
                    </a:lnTo>
                    <a:cubicBezTo>
                      <a:pt x="9878" y="9666"/>
                      <a:pt x="9897" y="9671"/>
                      <a:pt x="9916" y="9671"/>
                    </a:cubicBezTo>
                    <a:cubicBezTo>
                      <a:pt x="9966" y="9671"/>
                      <a:pt x="10011" y="9638"/>
                      <a:pt x="10038" y="9585"/>
                    </a:cubicBezTo>
                    <a:lnTo>
                      <a:pt x="10359" y="9026"/>
                    </a:lnTo>
                    <a:cubicBezTo>
                      <a:pt x="10395" y="8966"/>
                      <a:pt x="10395" y="8871"/>
                      <a:pt x="10335" y="8823"/>
                    </a:cubicBezTo>
                    <a:lnTo>
                      <a:pt x="9847" y="8395"/>
                    </a:lnTo>
                    <a:lnTo>
                      <a:pt x="9847" y="8383"/>
                    </a:lnTo>
                    <a:lnTo>
                      <a:pt x="10454" y="8145"/>
                    </a:lnTo>
                    <a:cubicBezTo>
                      <a:pt x="10460" y="8146"/>
                      <a:pt x="10465" y="8146"/>
                      <a:pt x="10470" y="8146"/>
                    </a:cubicBezTo>
                    <a:cubicBezTo>
                      <a:pt x="10532" y="8146"/>
                      <a:pt x="10572" y="8080"/>
                      <a:pt x="10561" y="8014"/>
                    </a:cubicBezTo>
                    <a:lnTo>
                      <a:pt x="10442" y="7359"/>
                    </a:lnTo>
                    <a:cubicBezTo>
                      <a:pt x="10419" y="7288"/>
                      <a:pt x="10359" y="7240"/>
                      <a:pt x="10288" y="7228"/>
                    </a:cubicBezTo>
                    <a:lnTo>
                      <a:pt x="9633" y="7204"/>
                    </a:lnTo>
                    <a:cubicBezTo>
                      <a:pt x="9633" y="7204"/>
                      <a:pt x="9633" y="7192"/>
                      <a:pt x="9621" y="7192"/>
                    </a:cubicBezTo>
                    <a:lnTo>
                      <a:pt x="9930" y="6609"/>
                    </a:lnTo>
                    <a:cubicBezTo>
                      <a:pt x="9966" y="6549"/>
                      <a:pt x="9942" y="6466"/>
                      <a:pt x="9907" y="6418"/>
                    </a:cubicBezTo>
                    <a:lnTo>
                      <a:pt x="9395" y="5990"/>
                    </a:lnTo>
                    <a:cubicBezTo>
                      <a:pt x="9365" y="5966"/>
                      <a:pt x="9332" y="5954"/>
                      <a:pt x="9299" y="5954"/>
                    </a:cubicBezTo>
                    <a:cubicBezTo>
                      <a:pt x="9267" y="5954"/>
                      <a:pt x="9234" y="5966"/>
                      <a:pt x="9204" y="5990"/>
                    </a:cubicBezTo>
                    <a:lnTo>
                      <a:pt x="8692" y="6395"/>
                    </a:lnTo>
                    <a:lnTo>
                      <a:pt x="8680" y="6395"/>
                    </a:lnTo>
                    <a:lnTo>
                      <a:pt x="8609" y="6049"/>
                    </a:lnTo>
                    <a:lnTo>
                      <a:pt x="8609" y="6037"/>
                    </a:lnTo>
                    <a:cubicBezTo>
                      <a:pt x="8799" y="5525"/>
                      <a:pt x="8895" y="5002"/>
                      <a:pt x="8895" y="4454"/>
                    </a:cubicBezTo>
                    <a:cubicBezTo>
                      <a:pt x="8895" y="3263"/>
                      <a:pt x="8430" y="2144"/>
                      <a:pt x="7597" y="1311"/>
                    </a:cubicBezTo>
                    <a:cubicBezTo>
                      <a:pt x="6763" y="477"/>
                      <a:pt x="5644" y="1"/>
                      <a:pt x="44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9" name="文本框 128"/>
            <p:cNvSpPr txBox="1"/>
            <p:nvPr/>
          </p:nvSpPr>
          <p:spPr>
            <a:xfrm>
              <a:off x="7159321" y="3905409"/>
              <a:ext cx="681373" cy="2384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C5DEB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资金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3C5DEB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3261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3385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应用场景</a:t>
            </a:r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+mj-ea"/>
              </a:rPr>
              <a:t>——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会员充值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20" name="组合 219"/>
          <p:cNvGrpSpPr/>
          <p:nvPr/>
        </p:nvGrpSpPr>
        <p:grpSpPr>
          <a:xfrm>
            <a:off x="555171" y="870857"/>
            <a:ext cx="11122760" cy="5638387"/>
            <a:chOff x="888364" y="1406821"/>
            <a:chExt cx="10385541" cy="5037024"/>
          </a:xfrm>
        </p:grpSpPr>
        <p:sp>
          <p:nvSpPr>
            <p:cNvPr id="112" name="矩形: 圆角 58"/>
            <p:cNvSpPr/>
            <p:nvPr/>
          </p:nvSpPr>
          <p:spPr>
            <a:xfrm>
              <a:off x="888364" y="2990201"/>
              <a:ext cx="10355580" cy="1935510"/>
            </a:xfrm>
            <a:prstGeom prst="roundRect">
              <a:avLst/>
            </a:prstGeom>
            <a:solidFill>
              <a:srgbClr val="F5F6FA"/>
            </a:solidFill>
            <a:ln w="22860" cap="flat">
              <a:solidFill>
                <a:srgbClr val="D0D2DC"/>
              </a:solidFill>
              <a:prstDash val="sysDash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13" name="矩形: 圆角 53"/>
            <p:cNvSpPr/>
            <p:nvPr/>
          </p:nvSpPr>
          <p:spPr>
            <a:xfrm>
              <a:off x="5788220" y="3571780"/>
              <a:ext cx="3973825" cy="1234229"/>
            </a:xfrm>
            <a:prstGeom prst="roundRect">
              <a:avLst>
                <a:gd name="adj" fmla="val 6016"/>
              </a:avLst>
            </a:prstGeom>
            <a:solidFill>
              <a:srgbClr val="F5F6FA"/>
            </a:solidFill>
            <a:ln w="19050" cap="flat">
              <a:solidFill>
                <a:sysClr val="window" lastClr="FFFFFF">
                  <a:lumMod val="75000"/>
                </a:sys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14" name="矩形: 圆角 82"/>
            <p:cNvSpPr/>
            <p:nvPr/>
          </p:nvSpPr>
          <p:spPr>
            <a:xfrm>
              <a:off x="888365" y="1406821"/>
              <a:ext cx="10355579" cy="1381491"/>
            </a:xfrm>
            <a:prstGeom prst="roundRect">
              <a:avLst/>
            </a:prstGeom>
            <a:solidFill>
              <a:srgbClr val="F5F6FA"/>
            </a:solidFill>
            <a:ln w="22860" cap="flat">
              <a:solidFill>
                <a:srgbClr val="D0D2DC"/>
              </a:solidFill>
              <a:prstDash val="sysDash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51950" y="1507299"/>
              <a:ext cx="9356518" cy="261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场景需求：消费者在平台充值一定金额，享受平台活动优惠，后续的充电服务金额在账户余额中抵扣（账户余额需大于最小消费金额）</a:t>
              </a: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2648236" y="1903331"/>
              <a:ext cx="2839137" cy="872751"/>
              <a:chOff x="4428440" y="5063009"/>
              <a:chExt cx="2957547" cy="958485"/>
            </a:xfrm>
          </p:grpSpPr>
          <p:cxnSp>
            <p:nvCxnSpPr>
              <p:cNvPr id="117" name="直接箭头连接符 116"/>
              <p:cNvCxnSpPr/>
              <p:nvPr/>
            </p:nvCxnSpPr>
            <p:spPr>
              <a:xfrm flipV="1">
                <a:off x="5059276" y="5379933"/>
                <a:ext cx="1034315" cy="4156"/>
              </a:xfrm>
              <a:prstGeom prst="straightConnector1">
                <a:avLst/>
              </a:prstGeom>
              <a:noFill/>
              <a:ln w="12700" cap="flat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18" name="Freeform 383"/>
              <p:cNvSpPr/>
              <p:nvPr/>
            </p:nvSpPr>
            <p:spPr bwMode="auto">
              <a:xfrm>
                <a:off x="4492437" y="5117230"/>
                <a:ext cx="373640" cy="109819"/>
              </a:xfrm>
              <a:custGeom>
                <a:avLst/>
                <a:gdLst>
                  <a:gd name="T0" fmla="*/ 16 w 850"/>
                  <a:gd name="T1" fmla="*/ 247 h 258"/>
                  <a:gd name="T2" fmla="*/ 58 w 850"/>
                  <a:gd name="T3" fmla="*/ 242 h 258"/>
                  <a:gd name="T4" fmla="*/ 425 w 850"/>
                  <a:gd name="T5" fmla="*/ 60 h 258"/>
                  <a:gd name="T6" fmla="*/ 792 w 850"/>
                  <a:gd name="T7" fmla="*/ 242 h 258"/>
                  <a:gd name="T8" fmla="*/ 816 w 850"/>
                  <a:gd name="T9" fmla="*/ 254 h 258"/>
                  <a:gd name="T10" fmla="*/ 834 w 850"/>
                  <a:gd name="T11" fmla="*/ 247 h 258"/>
                  <a:gd name="T12" fmla="*/ 840 w 850"/>
                  <a:gd name="T13" fmla="*/ 206 h 258"/>
                  <a:gd name="T14" fmla="*/ 425 w 850"/>
                  <a:gd name="T15" fmla="*/ 0 h 258"/>
                  <a:gd name="T16" fmla="*/ 10 w 850"/>
                  <a:gd name="T17" fmla="*/ 206 h 258"/>
                  <a:gd name="T18" fmla="*/ 16 w 850"/>
                  <a:gd name="T19" fmla="*/ 24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258">
                    <a:moveTo>
                      <a:pt x="16" y="247"/>
                    </a:moveTo>
                    <a:cubicBezTo>
                      <a:pt x="29" y="258"/>
                      <a:pt x="48" y="255"/>
                      <a:pt x="58" y="242"/>
                    </a:cubicBezTo>
                    <a:cubicBezTo>
                      <a:pt x="146" y="126"/>
                      <a:pt x="280" y="60"/>
                      <a:pt x="425" y="60"/>
                    </a:cubicBezTo>
                    <a:cubicBezTo>
                      <a:pt x="570" y="60"/>
                      <a:pt x="704" y="126"/>
                      <a:pt x="792" y="242"/>
                    </a:cubicBezTo>
                    <a:cubicBezTo>
                      <a:pt x="798" y="250"/>
                      <a:pt x="807" y="254"/>
                      <a:pt x="816" y="254"/>
                    </a:cubicBezTo>
                    <a:cubicBezTo>
                      <a:pt x="823" y="254"/>
                      <a:pt x="829" y="252"/>
                      <a:pt x="834" y="247"/>
                    </a:cubicBezTo>
                    <a:cubicBezTo>
                      <a:pt x="847" y="237"/>
                      <a:pt x="850" y="219"/>
                      <a:pt x="840" y="206"/>
                    </a:cubicBezTo>
                    <a:cubicBezTo>
                      <a:pt x="740" y="75"/>
                      <a:pt x="589" y="0"/>
                      <a:pt x="425" y="0"/>
                    </a:cubicBezTo>
                    <a:cubicBezTo>
                      <a:pt x="261" y="0"/>
                      <a:pt x="110" y="75"/>
                      <a:pt x="10" y="206"/>
                    </a:cubicBezTo>
                    <a:cubicBezTo>
                      <a:pt x="0" y="219"/>
                      <a:pt x="3" y="237"/>
                      <a:pt x="16" y="247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9" name="Oval 384"/>
              <p:cNvSpPr>
                <a:spLocks noChangeArrowheads="1"/>
              </p:cNvSpPr>
              <p:nvPr/>
            </p:nvSpPr>
            <p:spPr bwMode="auto">
              <a:xfrm>
                <a:off x="4818887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0" name="Freeform 385"/>
              <p:cNvSpPr/>
              <p:nvPr/>
            </p:nvSpPr>
            <p:spPr bwMode="auto">
              <a:xfrm>
                <a:off x="4790444" y="5340006"/>
                <a:ext cx="139630" cy="231562"/>
              </a:xfrm>
              <a:custGeom>
                <a:avLst/>
                <a:gdLst>
                  <a:gd name="T0" fmla="*/ 254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3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4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3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4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4" y="10"/>
                    </a:moveTo>
                    <a:cubicBezTo>
                      <a:pt x="254" y="10"/>
                      <a:pt x="231" y="2"/>
                      <a:pt x="231" y="2"/>
                    </a:cubicBezTo>
                    <a:cubicBezTo>
                      <a:pt x="222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5" y="0"/>
                      <a:pt x="87" y="2"/>
                    </a:cubicBezTo>
                    <a:cubicBezTo>
                      <a:pt x="87" y="2"/>
                      <a:pt x="63" y="10"/>
                      <a:pt x="63" y="10"/>
                    </a:cubicBezTo>
                    <a:cubicBezTo>
                      <a:pt x="25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1" y="250"/>
                      <a:pt x="4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4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3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3" y="254"/>
                      <a:pt x="313" y="254"/>
                      <a:pt x="313" y="254"/>
                    </a:cubicBezTo>
                    <a:cubicBezTo>
                      <a:pt x="316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2" y="22"/>
                      <a:pt x="254" y="10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1" name="Oval 386"/>
              <p:cNvSpPr>
                <a:spLocks noChangeArrowheads="1"/>
              </p:cNvSpPr>
              <p:nvPr/>
            </p:nvSpPr>
            <p:spPr bwMode="auto">
              <a:xfrm>
                <a:off x="4457529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2" name="Freeform 387"/>
              <p:cNvSpPr/>
              <p:nvPr/>
            </p:nvSpPr>
            <p:spPr bwMode="auto">
              <a:xfrm>
                <a:off x="4428440" y="5340006"/>
                <a:ext cx="139630" cy="231562"/>
              </a:xfrm>
              <a:custGeom>
                <a:avLst/>
                <a:gdLst>
                  <a:gd name="T0" fmla="*/ 255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4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5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4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5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5" y="10"/>
                    </a:moveTo>
                    <a:cubicBezTo>
                      <a:pt x="255" y="10"/>
                      <a:pt x="231" y="2"/>
                      <a:pt x="231" y="2"/>
                    </a:cubicBezTo>
                    <a:cubicBezTo>
                      <a:pt x="223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6" y="0"/>
                      <a:pt x="87" y="2"/>
                    </a:cubicBezTo>
                    <a:cubicBezTo>
                      <a:pt x="87" y="2"/>
                      <a:pt x="64" y="10"/>
                      <a:pt x="64" y="10"/>
                    </a:cubicBezTo>
                    <a:cubicBezTo>
                      <a:pt x="26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2" y="250"/>
                      <a:pt x="5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5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4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4" y="254"/>
                      <a:pt x="314" y="254"/>
                      <a:pt x="314" y="254"/>
                    </a:cubicBezTo>
                    <a:cubicBezTo>
                      <a:pt x="317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3" y="22"/>
                      <a:pt x="255" y="10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3" name="Oval 388"/>
              <p:cNvSpPr>
                <a:spLocks noChangeArrowheads="1"/>
              </p:cNvSpPr>
              <p:nvPr/>
            </p:nvSpPr>
            <p:spPr bwMode="auto">
              <a:xfrm>
                <a:off x="4626249" y="5183122"/>
                <a:ext cx="106015" cy="102916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4" name="Freeform 389"/>
              <p:cNvSpPr/>
              <p:nvPr/>
            </p:nvSpPr>
            <p:spPr bwMode="auto">
              <a:xfrm>
                <a:off x="4588756" y="5305491"/>
                <a:ext cx="181002" cy="318162"/>
              </a:xfrm>
              <a:custGeom>
                <a:avLst/>
                <a:gdLst>
                  <a:gd name="T0" fmla="*/ 338 w 412"/>
                  <a:gd name="T1" fmla="*/ 12 h 746"/>
                  <a:gd name="T2" fmla="*/ 338 w 412"/>
                  <a:gd name="T3" fmla="*/ 12 h 746"/>
                  <a:gd name="T4" fmla="*/ 304 w 412"/>
                  <a:gd name="T5" fmla="*/ 2 h 746"/>
                  <a:gd name="T6" fmla="*/ 291 w 412"/>
                  <a:gd name="T7" fmla="*/ 8 h 746"/>
                  <a:gd name="T8" fmla="*/ 218 w 412"/>
                  <a:gd name="T9" fmla="*/ 207 h 746"/>
                  <a:gd name="T10" fmla="*/ 194 w 412"/>
                  <a:gd name="T11" fmla="*/ 207 h 746"/>
                  <a:gd name="T12" fmla="*/ 121 w 412"/>
                  <a:gd name="T13" fmla="*/ 8 h 746"/>
                  <a:gd name="T14" fmla="*/ 111 w 412"/>
                  <a:gd name="T15" fmla="*/ 1 h 746"/>
                  <a:gd name="T16" fmla="*/ 74 w 412"/>
                  <a:gd name="T17" fmla="*/ 12 h 746"/>
                  <a:gd name="T18" fmla="*/ 0 w 412"/>
                  <a:gd name="T19" fmla="*/ 114 h 746"/>
                  <a:gd name="T20" fmla="*/ 0 w 412"/>
                  <a:gd name="T21" fmla="*/ 324 h 746"/>
                  <a:gd name="T22" fmla="*/ 2 w 412"/>
                  <a:gd name="T23" fmla="*/ 330 h 746"/>
                  <a:gd name="T24" fmla="*/ 78 w 412"/>
                  <a:gd name="T25" fmla="*/ 445 h 746"/>
                  <a:gd name="T26" fmla="*/ 78 w 412"/>
                  <a:gd name="T27" fmla="*/ 735 h 746"/>
                  <a:gd name="T28" fmla="*/ 88 w 412"/>
                  <a:gd name="T29" fmla="*/ 746 h 746"/>
                  <a:gd name="T30" fmla="*/ 324 w 412"/>
                  <a:gd name="T31" fmla="*/ 746 h 746"/>
                  <a:gd name="T32" fmla="*/ 334 w 412"/>
                  <a:gd name="T33" fmla="*/ 735 h 746"/>
                  <a:gd name="T34" fmla="*/ 334 w 412"/>
                  <a:gd name="T35" fmla="*/ 445 h 746"/>
                  <a:gd name="T36" fmla="*/ 410 w 412"/>
                  <a:gd name="T37" fmla="*/ 330 h 746"/>
                  <a:gd name="T38" fmla="*/ 412 w 412"/>
                  <a:gd name="T39" fmla="*/ 324 h 746"/>
                  <a:gd name="T40" fmla="*/ 412 w 412"/>
                  <a:gd name="T41" fmla="*/ 113 h 746"/>
                  <a:gd name="T42" fmla="*/ 338 w 412"/>
                  <a:gd name="T43" fmla="*/ 1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2" h="746">
                    <a:moveTo>
                      <a:pt x="338" y="12"/>
                    </a:moveTo>
                    <a:cubicBezTo>
                      <a:pt x="338" y="12"/>
                      <a:pt x="338" y="12"/>
                      <a:pt x="338" y="1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8" y="0"/>
                      <a:pt x="293" y="3"/>
                      <a:pt x="291" y="8"/>
                    </a:cubicBezTo>
                    <a:cubicBezTo>
                      <a:pt x="218" y="207"/>
                      <a:pt x="218" y="207"/>
                      <a:pt x="218" y="207"/>
                    </a:cubicBezTo>
                    <a:cubicBezTo>
                      <a:pt x="214" y="218"/>
                      <a:pt x="198" y="218"/>
                      <a:pt x="194" y="20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4"/>
                      <a:pt x="116" y="1"/>
                      <a:pt x="111" y="1"/>
                    </a:cubicBezTo>
                    <a:cubicBezTo>
                      <a:pt x="110" y="1"/>
                      <a:pt x="74" y="12"/>
                      <a:pt x="74" y="12"/>
                    </a:cubicBezTo>
                    <a:cubicBezTo>
                      <a:pt x="30" y="27"/>
                      <a:pt x="0" y="68"/>
                      <a:pt x="0" y="11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26"/>
                      <a:pt x="1" y="328"/>
                      <a:pt x="2" y="330"/>
                    </a:cubicBezTo>
                    <a:cubicBezTo>
                      <a:pt x="78" y="445"/>
                      <a:pt x="78" y="445"/>
                      <a:pt x="78" y="445"/>
                    </a:cubicBezTo>
                    <a:cubicBezTo>
                      <a:pt x="78" y="735"/>
                      <a:pt x="78" y="735"/>
                      <a:pt x="78" y="735"/>
                    </a:cubicBezTo>
                    <a:cubicBezTo>
                      <a:pt x="78" y="741"/>
                      <a:pt x="83" y="746"/>
                      <a:pt x="88" y="746"/>
                    </a:cubicBezTo>
                    <a:cubicBezTo>
                      <a:pt x="324" y="746"/>
                      <a:pt x="324" y="746"/>
                      <a:pt x="324" y="746"/>
                    </a:cubicBezTo>
                    <a:cubicBezTo>
                      <a:pt x="329" y="746"/>
                      <a:pt x="334" y="741"/>
                      <a:pt x="334" y="735"/>
                    </a:cubicBezTo>
                    <a:cubicBezTo>
                      <a:pt x="334" y="445"/>
                      <a:pt x="334" y="445"/>
                      <a:pt x="334" y="445"/>
                    </a:cubicBezTo>
                    <a:cubicBezTo>
                      <a:pt x="410" y="330"/>
                      <a:pt x="410" y="330"/>
                      <a:pt x="410" y="330"/>
                    </a:cubicBezTo>
                    <a:cubicBezTo>
                      <a:pt x="411" y="328"/>
                      <a:pt x="412" y="326"/>
                      <a:pt x="412" y="324"/>
                    </a:cubicBezTo>
                    <a:cubicBezTo>
                      <a:pt x="412" y="113"/>
                      <a:pt x="412" y="113"/>
                      <a:pt x="412" y="113"/>
                    </a:cubicBezTo>
                    <a:cubicBezTo>
                      <a:pt x="412" y="67"/>
                      <a:pt x="382" y="27"/>
                      <a:pt x="338" y="12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5" name="Freeform 261"/>
              <p:cNvSpPr>
                <a:spLocks noEditPoints="1"/>
              </p:cNvSpPr>
              <p:nvPr/>
            </p:nvSpPr>
            <p:spPr bwMode="auto">
              <a:xfrm>
                <a:off x="6332437" y="5136849"/>
                <a:ext cx="425237" cy="446975"/>
              </a:xfrm>
              <a:custGeom>
                <a:avLst/>
                <a:gdLst>
                  <a:gd name="T0" fmla="*/ 108 w 176"/>
                  <a:gd name="T1" fmla="*/ 64 h 176"/>
                  <a:gd name="T2" fmla="*/ 127 w 176"/>
                  <a:gd name="T3" fmla="*/ 47 h 176"/>
                  <a:gd name="T4" fmla="*/ 124 w 176"/>
                  <a:gd name="T5" fmla="*/ 40 h 176"/>
                  <a:gd name="T6" fmla="*/ 112 w 176"/>
                  <a:gd name="T7" fmla="*/ 50 h 176"/>
                  <a:gd name="T8" fmla="*/ 112 w 176"/>
                  <a:gd name="T9" fmla="*/ 4 h 176"/>
                  <a:gd name="T10" fmla="*/ 104 w 176"/>
                  <a:gd name="T11" fmla="*/ 4 h 176"/>
                  <a:gd name="T12" fmla="*/ 95 w 176"/>
                  <a:gd name="T13" fmla="*/ 41 h 176"/>
                  <a:gd name="T14" fmla="*/ 88 w 176"/>
                  <a:gd name="T15" fmla="*/ 44 h 176"/>
                  <a:gd name="T16" fmla="*/ 105 w 176"/>
                  <a:gd name="T17" fmla="*/ 63 h 176"/>
                  <a:gd name="T18" fmla="*/ 160 w 176"/>
                  <a:gd name="T19" fmla="*/ 149 h 176"/>
                  <a:gd name="T20" fmla="*/ 176 w 176"/>
                  <a:gd name="T21" fmla="*/ 77 h 176"/>
                  <a:gd name="T22" fmla="*/ 172 w 176"/>
                  <a:gd name="T23" fmla="*/ 72 h 176"/>
                  <a:gd name="T24" fmla="*/ 38 w 176"/>
                  <a:gd name="T25" fmla="*/ 51 h 176"/>
                  <a:gd name="T26" fmla="*/ 34 w 176"/>
                  <a:gd name="T27" fmla="*/ 48 h 176"/>
                  <a:gd name="T28" fmla="*/ 0 w 176"/>
                  <a:gd name="T29" fmla="*/ 52 h 176"/>
                  <a:gd name="T30" fmla="*/ 31 w 176"/>
                  <a:gd name="T31" fmla="*/ 56 h 176"/>
                  <a:gd name="T32" fmla="*/ 56 w 176"/>
                  <a:gd name="T33" fmla="*/ 149 h 176"/>
                  <a:gd name="T34" fmla="*/ 56 w 176"/>
                  <a:gd name="T35" fmla="*/ 160 h 176"/>
                  <a:gd name="T36" fmla="*/ 88 w 176"/>
                  <a:gd name="T37" fmla="*/ 160 h 176"/>
                  <a:gd name="T38" fmla="*/ 130 w 176"/>
                  <a:gd name="T39" fmla="*/ 152 h 176"/>
                  <a:gd name="T40" fmla="*/ 144 w 176"/>
                  <a:gd name="T41" fmla="*/ 176 h 176"/>
                  <a:gd name="T42" fmla="*/ 158 w 176"/>
                  <a:gd name="T43" fmla="*/ 152 h 176"/>
                  <a:gd name="T44" fmla="*/ 144 w 176"/>
                  <a:gd name="T45" fmla="*/ 80 h 176"/>
                  <a:gd name="T46" fmla="*/ 163 w 176"/>
                  <a:gd name="T47" fmla="*/ 96 h 176"/>
                  <a:gd name="T48" fmla="*/ 144 w 176"/>
                  <a:gd name="T49" fmla="*/ 80 h 176"/>
                  <a:gd name="T50" fmla="*/ 72 w 176"/>
                  <a:gd name="T51" fmla="*/ 80 h 176"/>
                  <a:gd name="T52" fmla="*/ 50 w 176"/>
                  <a:gd name="T53" fmla="*/ 96 h 176"/>
                  <a:gd name="T54" fmla="*/ 57 w 176"/>
                  <a:gd name="T55" fmla="*/ 120 h 176"/>
                  <a:gd name="T56" fmla="*/ 75 w 176"/>
                  <a:gd name="T57" fmla="*/ 104 h 176"/>
                  <a:gd name="T58" fmla="*/ 57 w 176"/>
                  <a:gd name="T59" fmla="*/ 120 h 176"/>
                  <a:gd name="T60" fmla="*/ 78 w 176"/>
                  <a:gd name="T61" fmla="*/ 128 h 176"/>
                  <a:gd name="T62" fmla="*/ 63 w 176"/>
                  <a:gd name="T63" fmla="*/ 144 h 176"/>
                  <a:gd name="T64" fmla="*/ 72 w 176"/>
                  <a:gd name="T65" fmla="*/ 168 h 176"/>
                  <a:gd name="T66" fmla="*/ 72 w 176"/>
                  <a:gd name="T67" fmla="*/ 152 h 176"/>
                  <a:gd name="T68" fmla="*/ 72 w 176"/>
                  <a:gd name="T69" fmla="*/ 168 h 176"/>
                  <a:gd name="T70" fmla="*/ 88 w 176"/>
                  <a:gd name="T71" fmla="*/ 144 h 176"/>
                  <a:gd name="T72" fmla="*/ 104 w 176"/>
                  <a:gd name="T73" fmla="*/ 128 h 176"/>
                  <a:gd name="T74" fmla="*/ 104 w 176"/>
                  <a:gd name="T75" fmla="*/ 120 h 176"/>
                  <a:gd name="T76" fmla="*/ 83 w 176"/>
                  <a:gd name="T77" fmla="*/ 104 h 176"/>
                  <a:gd name="T78" fmla="*/ 104 w 176"/>
                  <a:gd name="T79" fmla="*/ 120 h 176"/>
                  <a:gd name="T80" fmla="*/ 82 w 176"/>
                  <a:gd name="T81" fmla="*/ 96 h 176"/>
                  <a:gd name="T82" fmla="*/ 104 w 176"/>
                  <a:gd name="T83" fmla="*/ 80 h 176"/>
                  <a:gd name="T84" fmla="*/ 128 w 176"/>
                  <a:gd name="T85" fmla="*/ 144 h 176"/>
                  <a:gd name="T86" fmla="*/ 112 w 176"/>
                  <a:gd name="T87" fmla="*/ 128 h 176"/>
                  <a:gd name="T88" fmla="*/ 128 w 176"/>
                  <a:gd name="T89" fmla="*/ 144 h 176"/>
                  <a:gd name="T90" fmla="*/ 112 w 176"/>
                  <a:gd name="T91" fmla="*/ 120 h 176"/>
                  <a:gd name="T92" fmla="*/ 133 w 176"/>
                  <a:gd name="T93" fmla="*/ 104 h 176"/>
                  <a:gd name="T94" fmla="*/ 134 w 176"/>
                  <a:gd name="T95" fmla="*/ 96 h 176"/>
                  <a:gd name="T96" fmla="*/ 112 w 176"/>
                  <a:gd name="T97" fmla="*/ 80 h 176"/>
                  <a:gd name="T98" fmla="*/ 134 w 176"/>
                  <a:gd name="T99" fmla="*/ 96 h 176"/>
                  <a:gd name="T100" fmla="*/ 136 w 176"/>
                  <a:gd name="T101" fmla="*/ 160 h 176"/>
                  <a:gd name="T102" fmla="*/ 152 w 176"/>
                  <a:gd name="T103" fmla="*/ 160 h 176"/>
                  <a:gd name="T104" fmla="*/ 153 w 176"/>
                  <a:gd name="T105" fmla="*/ 144 h 176"/>
                  <a:gd name="T106" fmla="*/ 138 w 176"/>
                  <a:gd name="T107" fmla="*/ 128 h 176"/>
                  <a:gd name="T108" fmla="*/ 153 w 176"/>
                  <a:gd name="T109" fmla="*/ 144 h 176"/>
                  <a:gd name="T110" fmla="*/ 141 w 176"/>
                  <a:gd name="T111" fmla="*/ 104 h 176"/>
                  <a:gd name="T112" fmla="*/ 158 w 176"/>
                  <a:gd name="T113" fmla="*/ 12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105" y="63"/>
                    </a:moveTo>
                    <a:cubicBezTo>
                      <a:pt x="106" y="64"/>
                      <a:pt x="107" y="64"/>
                      <a:pt x="108" y="64"/>
                    </a:cubicBezTo>
                    <a:cubicBezTo>
                      <a:pt x="109" y="64"/>
                      <a:pt x="110" y="64"/>
                      <a:pt x="111" y="63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128" y="46"/>
                      <a:pt x="128" y="45"/>
                      <a:pt x="128" y="44"/>
                    </a:cubicBezTo>
                    <a:cubicBezTo>
                      <a:pt x="128" y="42"/>
                      <a:pt x="126" y="40"/>
                      <a:pt x="124" y="40"/>
                    </a:cubicBezTo>
                    <a:cubicBezTo>
                      <a:pt x="123" y="40"/>
                      <a:pt x="122" y="40"/>
                      <a:pt x="121" y="41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4" y="40"/>
                      <a:pt x="93" y="40"/>
                      <a:pt x="92" y="40"/>
                    </a:cubicBezTo>
                    <a:cubicBezTo>
                      <a:pt x="90" y="40"/>
                      <a:pt x="88" y="42"/>
                      <a:pt x="88" y="44"/>
                    </a:cubicBezTo>
                    <a:cubicBezTo>
                      <a:pt x="88" y="45"/>
                      <a:pt x="88" y="46"/>
                      <a:pt x="89" y="47"/>
                    </a:cubicBezTo>
                    <a:lnTo>
                      <a:pt x="105" y="63"/>
                    </a:lnTo>
                    <a:close/>
                    <a:moveTo>
                      <a:pt x="160" y="149"/>
                    </a:moveTo>
                    <a:cubicBezTo>
                      <a:pt x="160" y="149"/>
                      <a:pt x="160" y="149"/>
                      <a:pt x="160" y="149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6"/>
                      <a:pt x="176" y="76"/>
                    </a:cubicBezTo>
                    <a:cubicBezTo>
                      <a:pt x="176" y="74"/>
                      <a:pt x="174" y="72"/>
                      <a:pt x="172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6" y="48"/>
                      <a:pt x="3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2" y="48"/>
                      <a:pt x="0" y="50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50"/>
                      <a:pt x="57" y="151"/>
                      <a:pt x="58" y="152"/>
                    </a:cubicBezTo>
                    <a:cubicBezTo>
                      <a:pt x="57" y="154"/>
                      <a:pt x="56" y="157"/>
                      <a:pt x="56" y="160"/>
                    </a:cubicBezTo>
                    <a:cubicBezTo>
                      <a:pt x="56" y="169"/>
                      <a:pt x="63" y="176"/>
                      <a:pt x="72" y="176"/>
                    </a:cubicBezTo>
                    <a:cubicBezTo>
                      <a:pt x="81" y="176"/>
                      <a:pt x="88" y="169"/>
                      <a:pt x="88" y="160"/>
                    </a:cubicBezTo>
                    <a:cubicBezTo>
                      <a:pt x="88" y="157"/>
                      <a:pt x="87" y="154"/>
                      <a:pt x="86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29" y="154"/>
                      <a:pt x="128" y="157"/>
                      <a:pt x="128" y="160"/>
                    </a:cubicBezTo>
                    <a:cubicBezTo>
                      <a:pt x="128" y="169"/>
                      <a:pt x="135" y="176"/>
                      <a:pt x="144" y="176"/>
                    </a:cubicBezTo>
                    <a:cubicBezTo>
                      <a:pt x="153" y="176"/>
                      <a:pt x="160" y="169"/>
                      <a:pt x="160" y="160"/>
                    </a:cubicBezTo>
                    <a:cubicBezTo>
                      <a:pt x="160" y="157"/>
                      <a:pt x="159" y="154"/>
                      <a:pt x="158" y="152"/>
                    </a:cubicBezTo>
                    <a:cubicBezTo>
                      <a:pt x="159" y="151"/>
                      <a:pt x="160" y="150"/>
                      <a:pt x="160" y="149"/>
                    </a:cubicBezTo>
                    <a:moveTo>
                      <a:pt x="144" y="80"/>
                    </a:moveTo>
                    <a:cubicBezTo>
                      <a:pt x="167" y="80"/>
                      <a:pt x="167" y="80"/>
                      <a:pt x="167" y="80"/>
                    </a:cubicBezTo>
                    <a:cubicBezTo>
                      <a:pt x="163" y="96"/>
                      <a:pt x="163" y="96"/>
                      <a:pt x="163" y="96"/>
                    </a:cubicBezTo>
                    <a:cubicBezTo>
                      <a:pt x="142" y="96"/>
                      <a:pt x="142" y="96"/>
                      <a:pt x="142" y="96"/>
                    </a:cubicBezTo>
                    <a:lnTo>
                      <a:pt x="144" y="80"/>
                    </a:lnTo>
                    <a:close/>
                    <a:moveTo>
                      <a:pt x="46" y="80"/>
                    </a:moveTo>
                    <a:cubicBezTo>
                      <a:pt x="72" y="80"/>
                      <a:pt x="72" y="80"/>
                      <a:pt x="72" y="80"/>
                    </a:cubicBezTo>
                    <a:cubicBezTo>
                      <a:pt x="74" y="96"/>
                      <a:pt x="74" y="96"/>
                      <a:pt x="74" y="96"/>
                    </a:cubicBezTo>
                    <a:cubicBezTo>
                      <a:pt x="50" y="96"/>
                      <a:pt x="50" y="96"/>
                      <a:pt x="50" y="96"/>
                    </a:cubicBezTo>
                    <a:lnTo>
                      <a:pt x="46" y="80"/>
                    </a:lnTo>
                    <a:close/>
                    <a:moveTo>
                      <a:pt x="57" y="120"/>
                    </a:moveTo>
                    <a:cubicBezTo>
                      <a:pt x="52" y="104"/>
                      <a:pt x="52" y="104"/>
                      <a:pt x="52" y="104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7" y="120"/>
                      <a:pt x="77" y="120"/>
                      <a:pt x="77" y="120"/>
                    </a:cubicBezTo>
                    <a:lnTo>
                      <a:pt x="57" y="120"/>
                    </a:lnTo>
                    <a:close/>
                    <a:moveTo>
                      <a:pt x="59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63" y="144"/>
                      <a:pt x="63" y="144"/>
                      <a:pt x="63" y="144"/>
                    </a:cubicBezTo>
                    <a:lnTo>
                      <a:pt x="59" y="128"/>
                    </a:lnTo>
                    <a:close/>
                    <a:moveTo>
                      <a:pt x="72" y="168"/>
                    </a:moveTo>
                    <a:cubicBezTo>
                      <a:pt x="68" y="168"/>
                      <a:pt x="64" y="164"/>
                      <a:pt x="64" y="160"/>
                    </a:cubicBezTo>
                    <a:cubicBezTo>
                      <a:pt x="64" y="156"/>
                      <a:pt x="68" y="152"/>
                      <a:pt x="72" y="152"/>
                    </a:cubicBezTo>
                    <a:cubicBezTo>
                      <a:pt x="76" y="152"/>
                      <a:pt x="80" y="156"/>
                      <a:pt x="80" y="160"/>
                    </a:cubicBezTo>
                    <a:cubicBezTo>
                      <a:pt x="80" y="164"/>
                      <a:pt x="76" y="168"/>
                      <a:pt x="72" y="168"/>
                    </a:cubicBezTo>
                    <a:moveTo>
                      <a:pt x="104" y="144"/>
                    </a:moveTo>
                    <a:cubicBezTo>
                      <a:pt x="88" y="144"/>
                      <a:pt x="88" y="144"/>
                      <a:pt x="88" y="144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lnTo>
                      <a:pt x="104" y="144"/>
                    </a:lnTo>
                    <a:close/>
                    <a:moveTo>
                      <a:pt x="104" y="120"/>
                    </a:moveTo>
                    <a:cubicBezTo>
                      <a:pt x="85" y="120"/>
                      <a:pt x="85" y="120"/>
                      <a:pt x="85" y="120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04" y="120"/>
                    </a:lnTo>
                    <a:close/>
                    <a:moveTo>
                      <a:pt x="104" y="96"/>
                    </a:moveTo>
                    <a:cubicBezTo>
                      <a:pt x="82" y="96"/>
                      <a:pt x="82" y="96"/>
                      <a:pt x="82" y="96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96"/>
                    </a:lnTo>
                    <a:close/>
                    <a:moveTo>
                      <a:pt x="128" y="144"/>
                    </a:move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0" y="128"/>
                      <a:pt x="130" y="128"/>
                      <a:pt x="130" y="128"/>
                    </a:cubicBezTo>
                    <a:lnTo>
                      <a:pt x="128" y="144"/>
                    </a:lnTo>
                    <a:close/>
                    <a:moveTo>
                      <a:pt x="131" y="120"/>
                    </a:move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3" y="104"/>
                      <a:pt x="133" y="104"/>
                      <a:pt x="133" y="104"/>
                    </a:cubicBezTo>
                    <a:lnTo>
                      <a:pt x="131" y="120"/>
                    </a:lnTo>
                    <a:close/>
                    <a:moveTo>
                      <a:pt x="134" y="96"/>
                    </a:moveTo>
                    <a:cubicBezTo>
                      <a:pt x="112" y="96"/>
                      <a:pt x="112" y="96"/>
                      <a:pt x="112" y="9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4" y="96"/>
                    </a:lnTo>
                    <a:close/>
                    <a:moveTo>
                      <a:pt x="144" y="168"/>
                    </a:moveTo>
                    <a:cubicBezTo>
                      <a:pt x="140" y="168"/>
                      <a:pt x="136" y="164"/>
                      <a:pt x="136" y="160"/>
                    </a:cubicBezTo>
                    <a:cubicBezTo>
                      <a:pt x="136" y="156"/>
                      <a:pt x="140" y="152"/>
                      <a:pt x="144" y="152"/>
                    </a:cubicBezTo>
                    <a:cubicBezTo>
                      <a:pt x="148" y="152"/>
                      <a:pt x="152" y="156"/>
                      <a:pt x="152" y="160"/>
                    </a:cubicBezTo>
                    <a:cubicBezTo>
                      <a:pt x="152" y="164"/>
                      <a:pt x="148" y="168"/>
                      <a:pt x="144" y="168"/>
                    </a:cubicBezTo>
                    <a:moveTo>
                      <a:pt x="153" y="144"/>
                    </a:move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56" y="128"/>
                      <a:pt x="156" y="128"/>
                      <a:pt x="156" y="128"/>
                    </a:cubicBezTo>
                    <a:lnTo>
                      <a:pt x="153" y="144"/>
                    </a:lnTo>
                    <a:close/>
                    <a:moveTo>
                      <a:pt x="139" y="120"/>
                    </a:moveTo>
                    <a:cubicBezTo>
                      <a:pt x="141" y="104"/>
                      <a:pt x="141" y="104"/>
                      <a:pt x="141" y="104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8" y="120"/>
                      <a:pt x="158" y="120"/>
                      <a:pt x="158" y="120"/>
                    </a:cubicBezTo>
                    <a:lnTo>
                      <a:pt x="139" y="120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6" name="文本框 125"/>
              <p:cNvSpPr txBox="1"/>
              <p:nvPr/>
            </p:nvSpPr>
            <p:spPr>
              <a:xfrm>
                <a:off x="4439487" y="5604923"/>
                <a:ext cx="510304" cy="256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用户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5861458" y="5598752"/>
                <a:ext cx="1524529" cy="4227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储值卡账户</a:t>
                </a:r>
                <a:endPara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余额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+100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5132618" y="5063009"/>
                <a:ext cx="805042" cy="256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充值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100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6948567" y="1870829"/>
              <a:ext cx="4325338" cy="881306"/>
              <a:chOff x="2629123" y="2431587"/>
              <a:chExt cx="4325338" cy="881306"/>
            </a:xfrm>
          </p:grpSpPr>
          <p:grpSp>
            <p:nvGrpSpPr>
              <p:cNvPr id="130" name="组合 129"/>
              <p:cNvGrpSpPr/>
              <p:nvPr/>
            </p:nvGrpSpPr>
            <p:grpSpPr>
              <a:xfrm>
                <a:off x="2629123" y="2431587"/>
                <a:ext cx="1638368" cy="727148"/>
                <a:chOff x="4428440" y="5063009"/>
                <a:chExt cx="1706699" cy="798578"/>
              </a:xfrm>
            </p:grpSpPr>
            <p:cxnSp>
              <p:nvCxnSpPr>
                <p:cNvPr id="137" name="直接箭头连接符 136"/>
                <p:cNvCxnSpPr/>
                <p:nvPr/>
              </p:nvCxnSpPr>
              <p:spPr>
                <a:xfrm>
                  <a:off x="5059276" y="5384089"/>
                  <a:ext cx="795123" cy="1925"/>
                </a:xfrm>
                <a:prstGeom prst="straightConnector1">
                  <a:avLst/>
                </a:prstGeom>
                <a:noFill/>
                <a:ln w="12700" cap="flat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  <a:sp3d/>
              </p:spPr>
            </p:cxnSp>
            <p:sp>
              <p:nvSpPr>
                <p:cNvPr id="138" name="Freeform 383"/>
                <p:cNvSpPr/>
                <p:nvPr/>
              </p:nvSpPr>
              <p:spPr bwMode="auto">
                <a:xfrm>
                  <a:off x="4492437" y="5117230"/>
                  <a:ext cx="373640" cy="109819"/>
                </a:xfrm>
                <a:custGeom>
                  <a:avLst/>
                  <a:gdLst>
                    <a:gd name="T0" fmla="*/ 16 w 850"/>
                    <a:gd name="T1" fmla="*/ 247 h 258"/>
                    <a:gd name="T2" fmla="*/ 58 w 850"/>
                    <a:gd name="T3" fmla="*/ 242 h 258"/>
                    <a:gd name="T4" fmla="*/ 425 w 850"/>
                    <a:gd name="T5" fmla="*/ 60 h 258"/>
                    <a:gd name="T6" fmla="*/ 792 w 850"/>
                    <a:gd name="T7" fmla="*/ 242 h 258"/>
                    <a:gd name="T8" fmla="*/ 816 w 850"/>
                    <a:gd name="T9" fmla="*/ 254 h 258"/>
                    <a:gd name="T10" fmla="*/ 834 w 850"/>
                    <a:gd name="T11" fmla="*/ 247 h 258"/>
                    <a:gd name="T12" fmla="*/ 840 w 850"/>
                    <a:gd name="T13" fmla="*/ 206 h 258"/>
                    <a:gd name="T14" fmla="*/ 425 w 850"/>
                    <a:gd name="T15" fmla="*/ 0 h 258"/>
                    <a:gd name="T16" fmla="*/ 10 w 850"/>
                    <a:gd name="T17" fmla="*/ 206 h 258"/>
                    <a:gd name="T18" fmla="*/ 16 w 850"/>
                    <a:gd name="T19" fmla="*/ 247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0" h="258">
                      <a:moveTo>
                        <a:pt x="16" y="247"/>
                      </a:moveTo>
                      <a:cubicBezTo>
                        <a:pt x="29" y="258"/>
                        <a:pt x="48" y="255"/>
                        <a:pt x="58" y="242"/>
                      </a:cubicBezTo>
                      <a:cubicBezTo>
                        <a:pt x="146" y="126"/>
                        <a:pt x="280" y="60"/>
                        <a:pt x="425" y="60"/>
                      </a:cubicBezTo>
                      <a:cubicBezTo>
                        <a:pt x="570" y="60"/>
                        <a:pt x="704" y="126"/>
                        <a:pt x="792" y="242"/>
                      </a:cubicBezTo>
                      <a:cubicBezTo>
                        <a:pt x="798" y="250"/>
                        <a:pt x="807" y="254"/>
                        <a:pt x="816" y="254"/>
                      </a:cubicBezTo>
                      <a:cubicBezTo>
                        <a:pt x="823" y="254"/>
                        <a:pt x="829" y="252"/>
                        <a:pt x="834" y="247"/>
                      </a:cubicBezTo>
                      <a:cubicBezTo>
                        <a:pt x="847" y="237"/>
                        <a:pt x="850" y="219"/>
                        <a:pt x="840" y="206"/>
                      </a:cubicBezTo>
                      <a:cubicBezTo>
                        <a:pt x="740" y="75"/>
                        <a:pt x="589" y="0"/>
                        <a:pt x="425" y="0"/>
                      </a:cubicBezTo>
                      <a:cubicBezTo>
                        <a:pt x="261" y="0"/>
                        <a:pt x="110" y="75"/>
                        <a:pt x="10" y="206"/>
                      </a:cubicBezTo>
                      <a:cubicBezTo>
                        <a:pt x="0" y="219"/>
                        <a:pt x="3" y="237"/>
                        <a:pt x="16" y="247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9" name="Oval 384"/>
                <p:cNvSpPr>
                  <a:spLocks noChangeArrowheads="1"/>
                </p:cNvSpPr>
                <p:nvPr/>
              </p:nvSpPr>
              <p:spPr bwMode="auto">
                <a:xfrm>
                  <a:off x="4818887" y="5250896"/>
                  <a:ext cx="82098" cy="79697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0" name="Freeform 385"/>
                <p:cNvSpPr/>
                <p:nvPr/>
              </p:nvSpPr>
              <p:spPr bwMode="auto">
                <a:xfrm>
                  <a:off x="4790444" y="5340006"/>
                  <a:ext cx="139630" cy="231562"/>
                </a:xfrm>
                <a:custGeom>
                  <a:avLst/>
                  <a:gdLst>
                    <a:gd name="T0" fmla="*/ 254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3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4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3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4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4" y="10"/>
                      </a:moveTo>
                      <a:cubicBezTo>
                        <a:pt x="254" y="10"/>
                        <a:pt x="231" y="2"/>
                        <a:pt x="231" y="2"/>
                      </a:cubicBezTo>
                      <a:cubicBezTo>
                        <a:pt x="222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5" y="0"/>
                        <a:pt x="87" y="2"/>
                      </a:cubicBezTo>
                      <a:cubicBezTo>
                        <a:pt x="87" y="2"/>
                        <a:pt x="63" y="10"/>
                        <a:pt x="63" y="10"/>
                      </a:cubicBezTo>
                      <a:cubicBezTo>
                        <a:pt x="25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1" y="250"/>
                        <a:pt x="4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4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3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3" y="254"/>
                        <a:pt x="313" y="254"/>
                        <a:pt x="313" y="254"/>
                      </a:cubicBezTo>
                      <a:cubicBezTo>
                        <a:pt x="316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2" y="22"/>
                        <a:pt x="254" y="10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1" name="Oval 386"/>
                <p:cNvSpPr>
                  <a:spLocks noChangeArrowheads="1"/>
                </p:cNvSpPr>
                <p:nvPr/>
              </p:nvSpPr>
              <p:spPr bwMode="auto">
                <a:xfrm>
                  <a:off x="4457529" y="5250896"/>
                  <a:ext cx="82098" cy="79697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2" name="Freeform 387"/>
                <p:cNvSpPr/>
                <p:nvPr/>
              </p:nvSpPr>
              <p:spPr bwMode="auto">
                <a:xfrm>
                  <a:off x="4428440" y="5340006"/>
                  <a:ext cx="139630" cy="231562"/>
                </a:xfrm>
                <a:custGeom>
                  <a:avLst/>
                  <a:gdLst>
                    <a:gd name="T0" fmla="*/ 255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4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5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4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5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5" y="10"/>
                      </a:moveTo>
                      <a:cubicBezTo>
                        <a:pt x="255" y="10"/>
                        <a:pt x="231" y="2"/>
                        <a:pt x="231" y="2"/>
                      </a:cubicBezTo>
                      <a:cubicBezTo>
                        <a:pt x="223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6" y="0"/>
                        <a:pt x="87" y="2"/>
                      </a:cubicBezTo>
                      <a:cubicBezTo>
                        <a:pt x="87" y="2"/>
                        <a:pt x="64" y="10"/>
                        <a:pt x="64" y="10"/>
                      </a:cubicBezTo>
                      <a:cubicBezTo>
                        <a:pt x="26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2" y="250"/>
                        <a:pt x="5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5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4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4" y="254"/>
                        <a:pt x="314" y="254"/>
                        <a:pt x="314" y="254"/>
                      </a:cubicBezTo>
                      <a:cubicBezTo>
                        <a:pt x="317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3" y="22"/>
                        <a:pt x="255" y="10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3" name="Oval 388"/>
                <p:cNvSpPr>
                  <a:spLocks noChangeArrowheads="1"/>
                </p:cNvSpPr>
                <p:nvPr/>
              </p:nvSpPr>
              <p:spPr bwMode="auto">
                <a:xfrm>
                  <a:off x="4626249" y="5183122"/>
                  <a:ext cx="106015" cy="102916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4" name="Freeform 389"/>
                <p:cNvSpPr/>
                <p:nvPr/>
              </p:nvSpPr>
              <p:spPr bwMode="auto">
                <a:xfrm>
                  <a:off x="4588756" y="5305491"/>
                  <a:ext cx="181002" cy="318162"/>
                </a:xfrm>
                <a:custGeom>
                  <a:avLst/>
                  <a:gdLst>
                    <a:gd name="T0" fmla="*/ 338 w 412"/>
                    <a:gd name="T1" fmla="*/ 12 h 746"/>
                    <a:gd name="T2" fmla="*/ 338 w 412"/>
                    <a:gd name="T3" fmla="*/ 12 h 746"/>
                    <a:gd name="T4" fmla="*/ 304 w 412"/>
                    <a:gd name="T5" fmla="*/ 2 h 746"/>
                    <a:gd name="T6" fmla="*/ 291 w 412"/>
                    <a:gd name="T7" fmla="*/ 8 h 746"/>
                    <a:gd name="T8" fmla="*/ 218 w 412"/>
                    <a:gd name="T9" fmla="*/ 207 h 746"/>
                    <a:gd name="T10" fmla="*/ 194 w 412"/>
                    <a:gd name="T11" fmla="*/ 207 h 746"/>
                    <a:gd name="T12" fmla="*/ 121 w 412"/>
                    <a:gd name="T13" fmla="*/ 8 h 746"/>
                    <a:gd name="T14" fmla="*/ 111 w 412"/>
                    <a:gd name="T15" fmla="*/ 1 h 746"/>
                    <a:gd name="T16" fmla="*/ 74 w 412"/>
                    <a:gd name="T17" fmla="*/ 12 h 746"/>
                    <a:gd name="T18" fmla="*/ 0 w 412"/>
                    <a:gd name="T19" fmla="*/ 114 h 746"/>
                    <a:gd name="T20" fmla="*/ 0 w 412"/>
                    <a:gd name="T21" fmla="*/ 324 h 746"/>
                    <a:gd name="T22" fmla="*/ 2 w 412"/>
                    <a:gd name="T23" fmla="*/ 330 h 746"/>
                    <a:gd name="T24" fmla="*/ 78 w 412"/>
                    <a:gd name="T25" fmla="*/ 445 h 746"/>
                    <a:gd name="T26" fmla="*/ 78 w 412"/>
                    <a:gd name="T27" fmla="*/ 735 h 746"/>
                    <a:gd name="T28" fmla="*/ 88 w 412"/>
                    <a:gd name="T29" fmla="*/ 746 h 746"/>
                    <a:gd name="T30" fmla="*/ 324 w 412"/>
                    <a:gd name="T31" fmla="*/ 746 h 746"/>
                    <a:gd name="T32" fmla="*/ 334 w 412"/>
                    <a:gd name="T33" fmla="*/ 735 h 746"/>
                    <a:gd name="T34" fmla="*/ 334 w 412"/>
                    <a:gd name="T35" fmla="*/ 445 h 746"/>
                    <a:gd name="T36" fmla="*/ 410 w 412"/>
                    <a:gd name="T37" fmla="*/ 330 h 746"/>
                    <a:gd name="T38" fmla="*/ 412 w 412"/>
                    <a:gd name="T39" fmla="*/ 324 h 746"/>
                    <a:gd name="T40" fmla="*/ 412 w 412"/>
                    <a:gd name="T41" fmla="*/ 113 h 746"/>
                    <a:gd name="T42" fmla="*/ 338 w 412"/>
                    <a:gd name="T43" fmla="*/ 12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2" h="746">
                      <a:moveTo>
                        <a:pt x="338" y="12"/>
                      </a:moveTo>
                      <a:cubicBezTo>
                        <a:pt x="338" y="12"/>
                        <a:pt x="338" y="12"/>
                        <a:pt x="338" y="12"/>
                      </a:cubicBezTo>
                      <a:cubicBezTo>
                        <a:pt x="304" y="2"/>
                        <a:pt x="304" y="2"/>
                        <a:pt x="304" y="2"/>
                      </a:cubicBezTo>
                      <a:cubicBezTo>
                        <a:pt x="298" y="0"/>
                        <a:pt x="293" y="3"/>
                        <a:pt x="291" y="8"/>
                      </a:cubicBezTo>
                      <a:cubicBezTo>
                        <a:pt x="218" y="207"/>
                        <a:pt x="218" y="207"/>
                        <a:pt x="218" y="207"/>
                      </a:cubicBezTo>
                      <a:cubicBezTo>
                        <a:pt x="214" y="218"/>
                        <a:pt x="198" y="218"/>
                        <a:pt x="194" y="207"/>
                      </a:cubicBezTo>
                      <a:cubicBezTo>
                        <a:pt x="121" y="8"/>
                        <a:pt x="121" y="8"/>
                        <a:pt x="121" y="8"/>
                      </a:cubicBezTo>
                      <a:cubicBezTo>
                        <a:pt x="120" y="4"/>
                        <a:pt x="116" y="1"/>
                        <a:pt x="111" y="1"/>
                      </a:cubicBezTo>
                      <a:cubicBezTo>
                        <a:pt x="110" y="1"/>
                        <a:pt x="74" y="12"/>
                        <a:pt x="74" y="12"/>
                      </a:cubicBezTo>
                      <a:cubicBezTo>
                        <a:pt x="30" y="27"/>
                        <a:pt x="0" y="68"/>
                        <a:pt x="0" y="114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26"/>
                        <a:pt x="1" y="328"/>
                        <a:pt x="2" y="330"/>
                      </a:cubicBezTo>
                      <a:cubicBezTo>
                        <a:pt x="78" y="445"/>
                        <a:pt x="78" y="445"/>
                        <a:pt x="78" y="445"/>
                      </a:cubicBezTo>
                      <a:cubicBezTo>
                        <a:pt x="78" y="735"/>
                        <a:pt x="78" y="735"/>
                        <a:pt x="78" y="735"/>
                      </a:cubicBezTo>
                      <a:cubicBezTo>
                        <a:pt x="78" y="741"/>
                        <a:pt x="83" y="746"/>
                        <a:pt x="88" y="746"/>
                      </a:cubicBezTo>
                      <a:cubicBezTo>
                        <a:pt x="324" y="746"/>
                        <a:pt x="324" y="746"/>
                        <a:pt x="324" y="746"/>
                      </a:cubicBezTo>
                      <a:cubicBezTo>
                        <a:pt x="329" y="746"/>
                        <a:pt x="334" y="741"/>
                        <a:pt x="334" y="735"/>
                      </a:cubicBezTo>
                      <a:cubicBezTo>
                        <a:pt x="334" y="445"/>
                        <a:pt x="334" y="445"/>
                        <a:pt x="334" y="445"/>
                      </a:cubicBezTo>
                      <a:cubicBezTo>
                        <a:pt x="410" y="330"/>
                        <a:pt x="410" y="330"/>
                        <a:pt x="410" y="330"/>
                      </a:cubicBezTo>
                      <a:cubicBezTo>
                        <a:pt x="411" y="328"/>
                        <a:pt x="412" y="326"/>
                        <a:pt x="412" y="324"/>
                      </a:cubicBezTo>
                      <a:cubicBezTo>
                        <a:pt x="412" y="113"/>
                        <a:pt x="412" y="113"/>
                        <a:pt x="412" y="113"/>
                      </a:cubicBezTo>
                      <a:cubicBezTo>
                        <a:pt x="412" y="67"/>
                        <a:pt x="382" y="27"/>
                        <a:pt x="338" y="12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5" name="文本框 144"/>
                <p:cNvSpPr txBox="1"/>
                <p:nvPr/>
              </p:nvSpPr>
              <p:spPr>
                <a:xfrm>
                  <a:off x="4439487" y="5604923"/>
                  <a:ext cx="510304" cy="256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用户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  <p:sp>
              <p:nvSpPr>
                <p:cNvPr id="146" name="文本框 145"/>
                <p:cNvSpPr txBox="1"/>
                <p:nvPr/>
              </p:nvSpPr>
              <p:spPr>
                <a:xfrm>
                  <a:off x="5094832" y="5063009"/>
                  <a:ext cx="1040307" cy="256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开始充电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</p:grpSp>
          <p:sp>
            <p:nvSpPr>
              <p:cNvPr id="131" name="Freeform 129"/>
              <p:cNvSpPr>
                <a:spLocks noEditPoints="1"/>
              </p:cNvSpPr>
              <p:nvPr/>
            </p:nvSpPr>
            <p:spPr bwMode="auto">
              <a:xfrm>
                <a:off x="4165311" y="2502577"/>
                <a:ext cx="421463" cy="362466"/>
              </a:xfrm>
              <a:custGeom>
                <a:avLst/>
                <a:gdLst>
                  <a:gd name="T0" fmla="*/ 88 w 176"/>
                  <a:gd name="T1" fmla="*/ 136 h 176"/>
                  <a:gd name="T2" fmla="*/ 88 w 176"/>
                  <a:gd name="T3" fmla="*/ 48 h 176"/>
                  <a:gd name="T4" fmla="*/ 88 w 176"/>
                  <a:gd name="T5" fmla="*/ 72 h 176"/>
                  <a:gd name="T6" fmla="*/ 88 w 176"/>
                  <a:gd name="T7" fmla="*/ 48 h 176"/>
                  <a:gd name="T8" fmla="*/ 51 w 176"/>
                  <a:gd name="T9" fmla="*/ 72 h 176"/>
                  <a:gd name="T10" fmla="*/ 84 w 176"/>
                  <a:gd name="T11" fmla="*/ 103 h 176"/>
                  <a:gd name="T12" fmla="*/ 88 w 176"/>
                  <a:gd name="T13" fmla="*/ 80 h 176"/>
                  <a:gd name="T14" fmla="*/ 80 w 176"/>
                  <a:gd name="T15" fmla="*/ 88 h 176"/>
                  <a:gd name="T16" fmla="*/ 92 w 176"/>
                  <a:gd name="T17" fmla="*/ 103 h 176"/>
                  <a:gd name="T18" fmla="*/ 125 w 176"/>
                  <a:gd name="T19" fmla="*/ 72 h 176"/>
                  <a:gd name="T20" fmla="*/ 162 w 176"/>
                  <a:gd name="T21" fmla="*/ 68 h 176"/>
                  <a:gd name="T22" fmla="*/ 159 w 176"/>
                  <a:gd name="T23" fmla="*/ 34 h 176"/>
                  <a:gd name="T24" fmla="*/ 134 w 176"/>
                  <a:gd name="T25" fmla="*/ 17 h 176"/>
                  <a:gd name="T26" fmla="*/ 106 w 176"/>
                  <a:gd name="T27" fmla="*/ 6 h 176"/>
                  <a:gd name="T28" fmla="*/ 70 w 176"/>
                  <a:gd name="T29" fmla="*/ 6 h 176"/>
                  <a:gd name="T30" fmla="*/ 42 w 176"/>
                  <a:gd name="T31" fmla="*/ 17 h 176"/>
                  <a:gd name="T32" fmla="*/ 17 w 176"/>
                  <a:gd name="T33" fmla="*/ 34 h 176"/>
                  <a:gd name="T34" fmla="*/ 14 w 176"/>
                  <a:gd name="T35" fmla="*/ 68 h 176"/>
                  <a:gd name="T36" fmla="*/ 0 w 176"/>
                  <a:gd name="T37" fmla="*/ 100 h 176"/>
                  <a:gd name="T38" fmla="*/ 22 w 176"/>
                  <a:gd name="T39" fmla="*/ 126 h 176"/>
                  <a:gd name="T40" fmla="*/ 34 w 176"/>
                  <a:gd name="T41" fmla="*/ 159 h 176"/>
                  <a:gd name="T42" fmla="*/ 50 w 176"/>
                  <a:gd name="T43" fmla="*/ 154 h 176"/>
                  <a:gd name="T44" fmla="*/ 76 w 176"/>
                  <a:gd name="T45" fmla="*/ 176 h 176"/>
                  <a:gd name="T46" fmla="*/ 108 w 176"/>
                  <a:gd name="T47" fmla="*/ 162 h 176"/>
                  <a:gd name="T48" fmla="*/ 138 w 176"/>
                  <a:gd name="T49" fmla="*/ 160 h 176"/>
                  <a:gd name="T50" fmla="*/ 159 w 176"/>
                  <a:gd name="T51" fmla="*/ 134 h 176"/>
                  <a:gd name="T52" fmla="*/ 170 w 176"/>
                  <a:gd name="T53" fmla="*/ 106 h 176"/>
                  <a:gd name="T54" fmla="*/ 170 w 176"/>
                  <a:gd name="T55" fmla="*/ 70 h 176"/>
                  <a:gd name="T56" fmla="*/ 160 w 176"/>
                  <a:gd name="T57" fmla="*/ 100 h 176"/>
                  <a:gd name="T58" fmla="*/ 147 w 176"/>
                  <a:gd name="T59" fmla="*/ 130 h 176"/>
                  <a:gd name="T60" fmla="*/ 138 w 176"/>
                  <a:gd name="T61" fmla="*/ 152 h 176"/>
                  <a:gd name="T62" fmla="*/ 122 w 176"/>
                  <a:gd name="T63" fmla="*/ 147 h 176"/>
                  <a:gd name="T64" fmla="*/ 98 w 176"/>
                  <a:gd name="T65" fmla="*/ 168 h 176"/>
                  <a:gd name="T66" fmla="*/ 76 w 176"/>
                  <a:gd name="T67" fmla="*/ 160 h 176"/>
                  <a:gd name="T68" fmla="*/ 50 w 176"/>
                  <a:gd name="T69" fmla="*/ 146 h 176"/>
                  <a:gd name="T70" fmla="*/ 38 w 176"/>
                  <a:gd name="T71" fmla="*/ 152 h 176"/>
                  <a:gd name="T72" fmla="*/ 29 w 176"/>
                  <a:gd name="T73" fmla="*/ 122 h 176"/>
                  <a:gd name="T74" fmla="*/ 8 w 176"/>
                  <a:gd name="T75" fmla="*/ 98 h 176"/>
                  <a:gd name="T76" fmla="*/ 16 w 176"/>
                  <a:gd name="T77" fmla="*/ 76 h 176"/>
                  <a:gd name="T78" fmla="*/ 29 w 176"/>
                  <a:gd name="T79" fmla="*/ 46 h 176"/>
                  <a:gd name="T80" fmla="*/ 38 w 176"/>
                  <a:gd name="T81" fmla="*/ 24 h 176"/>
                  <a:gd name="T82" fmla="*/ 54 w 176"/>
                  <a:gd name="T83" fmla="*/ 29 h 176"/>
                  <a:gd name="T84" fmla="*/ 78 w 176"/>
                  <a:gd name="T85" fmla="*/ 8 h 176"/>
                  <a:gd name="T86" fmla="*/ 100 w 176"/>
                  <a:gd name="T87" fmla="*/ 16 h 176"/>
                  <a:gd name="T88" fmla="*/ 126 w 176"/>
                  <a:gd name="T89" fmla="*/ 30 h 176"/>
                  <a:gd name="T90" fmla="*/ 152 w 176"/>
                  <a:gd name="T91" fmla="*/ 38 h 176"/>
                  <a:gd name="T92" fmla="*/ 147 w 176"/>
                  <a:gd name="T93" fmla="*/ 54 h 176"/>
                  <a:gd name="T94" fmla="*/ 168 w 176"/>
                  <a:gd name="T95" fmla="*/ 7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" h="176">
                    <a:moveTo>
                      <a:pt x="88" y="40"/>
                    </a:moveTo>
                    <a:cubicBezTo>
                      <a:pt x="61" y="40"/>
                      <a:pt x="40" y="61"/>
                      <a:pt x="40" y="88"/>
                    </a:cubicBezTo>
                    <a:cubicBezTo>
                      <a:pt x="40" y="115"/>
                      <a:pt x="61" y="136"/>
                      <a:pt x="88" y="136"/>
                    </a:cubicBezTo>
                    <a:cubicBezTo>
                      <a:pt x="115" y="136"/>
                      <a:pt x="136" y="115"/>
                      <a:pt x="136" y="88"/>
                    </a:cubicBezTo>
                    <a:cubicBezTo>
                      <a:pt x="136" y="61"/>
                      <a:pt x="115" y="40"/>
                      <a:pt x="88" y="40"/>
                    </a:cubicBezTo>
                    <a:moveTo>
                      <a:pt x="88" y="48"/>
                    </a:moveTo>
                    <a:cubicBezTo>
                      <a:pt x="102" y="48"/>
                      <a:pt x="114" y="55"/>
                      <a:pt x="121" y="65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97" y="74"/>
                      <a:pt x="93" y="72"/>
                      <a:pt x="88" y="72"/>
                    </a:cubicBezTo>
                    <a:cubicBezTo>
                      <a:pt x="83" y="72"/>
                      <a:pt x="79" y="74"/>
                      <a:pt x="76" y="77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62" y="55"/>
                      <a:pt x="74" y="48"/>
                      <a:pt x="88" y="48"/>
                    </a:cubicBezTo>
                    <a:moveTo>
                      <a:pt x="84" y="128"/>
                    </a:moveTo>
                    <a:cubicBezTo>
                      <a:pt x="64" y="126"/>
                      <a:pt x="48" y="109"/>
                      <a:pt x="48" y="88"/>
                    </a:cubicBezTo>
                    <a:cubicBezTo>
                      <a:pt x="48" y="82"/>
                      <a:pt x="49" y="77"/>
                      <a:pt x="51" y="72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2" y="85"/>
                      <a:pt x="72" y="87"/>
                      <a:pt x="72" y="88"/>
                    </a:cubicBezTo>
                    <a:cubicBezTo>
                      <a:pt x="72" y="95"/>
                      <a:pt x="77" y="102"/>
                      <a:pt x="84" y="103"/>
                    </a:cubicBezTo>
                    <a:lnTo>
                      <a:pt x="84" y="128"/>
                    </a:lnTo>
                    <a:close/>
                    <a:moveTo>
                      <a:pt x="80" y="88"/>
                    </a:moveTo>
                    <a:cubicBezTo>
                      <a:pt x="80" y="84"/>
                      <a:pt x="84" y="80"/>
                      <a:pt x="88" y="80"/>
                    </a:cubicBezTo>
                    <a:cubicBezTo>
                      <a:pt x="92" y="80"/>
                      <a:pt x="96" y="84"/>
                      <a:pt x="96" y="88"/>
                    </a:cubicBezTo>
                    <a:cubicBezTo>
                      <a:pt x="96" y="92"/>
                      <a:pt x="92" y="96"/>
                      <a:pt x="88" y="96"/>
                    </a:cubicBezTo>
                    <a:cubicBezTo>
                      <a:pt x="84" y="96"/>
                      <a:pt x="80" y="92"/>
                      <a:pt x="80" y="88"/>
                    </a:cubicBezTo>
                    <a:moveTo>
                      <a:pt x="128" y="88"/>
                    </a:moveTo>
                    <a:cubicBezTo>
                      <a:pt x="128" y="109"/>
                      <a:pt x="112" y="126"/>
                      <a:pt x="92" y="128"/>
                    </a:cubicBezTo>
                    <a:cubicBezTo>
                      <a:pt x="92" y="103"/>
                      <a:pt x="92" y="103"/>
                      <a:pt x="92" y="103"/>
                    </a:cubicBezTo>
                    <a:cubicBezTo>
                      <a:pt x="99" y="102"/>
                      <a:pt x="104" y="95"/>
                      <a:pt x="104" y="88"/>
                    </a:cubicBezTo>
                    <a:cubicBezTo>
                      <a:pt x="104" y="87"/>
                      <a:pt x="104" y="85"/>
                      <a:pt x="103" y="84"/>
                    </a:cubicBezTo>
                    <a:cubicBezTo>
                      <a:pt x="125" y="72"/>
                      <a:pt x="125" y="72"/>
                      <a:pt x="125" y="72"/>
                    </a:cubicBezTo>
                    <a:cubicBezTo>
                      <a:pt x="127" y="77"/>
                      <a:pt x="128" y="82"/>
                      <a:pt x="128" y="88"/>
                    </a:cubicBezTo>
                    <a:moveTo>
                      <a:pt x="170" y="70"/>
                    </a:moveTo>
                    <a:cubicBezTo>
                      <a:pt x="162" y="68"/>
                      <a:pt x="162" y="68"/>
                      <a:pt x="162" y="68"/>
                    </a:cubicBezTo>
                    <a:cubicBezTo>
                      <a:pt x="160" y="62"/>
                      <a:pt x="157" y="56"/>
                      <a:pt x="154" y="50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0"/>
                      <a:pt x="161" y="36"/>
                      <a:pt x="159" y="34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41" y="16"/>
                      <a:pt x="140" y="16"/>
                      <a:pt x="138" y="16"/>
                    </a:cubicBezTo>
                    <a:cubicBezTo>
                      <a:pt x="137" y="16"/>
                      <a:pt x="135" y="17"/>
                      <a:pt x="134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0" y="19"/>
                      <a:pt x="114" y="16"/>
                      <a:pt x="108" y="14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5" y="3"/>
                      <a:pt x="103" y="0"/>
                      <a:pt x="10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1" y="3"/>
                      <a:pt x="70" y="6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6"/>
                      <a:pt x="56" y="19"/>
                      <a:pt x="50" y="22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39" y="16"/>
                      <a:pt x="38" y="16"/>
                    </a:cubicBezTo>
                    <a:cubicBezTo>
                      <a:pt x="36" y="16"/>
                      <a:pt x="35" y="16"/>
                      <a:pt x="34" y="17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5" y="36"/>
                      <a:pt x="16" y="40"/>
                      <a:pt x="17" y="42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9" y="56"/>
                      <a:pt x="16" y="62"/>
                      <a:pt x="14" y="68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3" y="71"/>
                      <a:pt x="0" y="73"/>
                      <a:pt x="0" y="7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3" y="105"/>
                      <a:pt x="6" y="106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6" y="114"/>
                      <a:pt x="19" y="120"/>
                      <a:pt x="22" y="126"/>
                    </a:cubicBezTo>
                    <a:cubicBezTo>
                      <a:pt x="17" y="134"/>
                      <a:pt x="17" y="134"/>
                      <a:pt x="17" y="134"/>
                    </a:cubicBezTo>
                    <a:cubicBezTo>
                      <a:pt x="16" y="136"/>
                      <a:pt x="15" y="140"/>
                      <a:pt x="17" y="142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6" y="160"/>
                      <a:pt x="38" y="160"/>
                    </a:cubicBezTo>
                    <a:cubicBezTo>
                      <a:pt x="39" y="160"/>
                      <a:pt x="41" y="159"/>
                      <a:pt x="42" y="159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7"/>
                      <a:pt x="62" y="160"/>
                      <a:pt x="68" y="162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1" y="173"/>
                      <a:pt x="73" y="176"/>
                      <a:pt x="76" y="176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3" y="176"/>
                      <a:pt x="105" y="173"/>
                      <a:pt x="106" y="170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14" y="160"/>
                      <a:pt x="120" y="157"/>
                      <a:pt x="126" y="154"/>
                    </a:cubicBezTo>
                    <a:cubicBezTo>
                      <a:pt x="134" y="159"/>
                      <a:pt x="134" y="159"/>
                      <a:pt x="134" y="159"/>
                    </a:cubicBezTo>
                    <a:cubicBezTo>
                      <a:pt x="135" y="159"/>
                      <a:pt x="137" y="160"/>
                      <a:pt x="138" y="160"/>
                    </a:cubicBezTo>
                    <a:cubicBezTo>
                      <a:pt x="140" y="160"/>
                      <a:pt x="141" y="160"/>
                      <a:pt x="142" y="159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61" y="140"/>
                      <a:pt x="160" y="136"/>
                      <a:pt x="159" y="134"/>
                    </a:cubicBezTo>
                    <a:cubicBezTo>
                      <a:pt x="154" y="126"/>
                      <a:pt x="154" y="126"/>
                      <a:pt x="154" y="126"/>
                    </a:cubicBezTo>
                    <a:cubicBezTo>
                      <a:pt x="157" y="120"/>
                      <a:pt x="160" y="114"/>
                      <a:pt x="162" y="108"/>
                    </a:cubicBezTo>
                    <a:cubicBezTo>
                      <a:pt x="170" y="106"/>
                      <a:pt x="170" y="106"/>
                      <a:pt x="170" y="106"/>
                    </a:cubicBezTo>
                    <a:cubicBezTo>
                      <a:pt x="173" y="105"/>
                      <a:pt x="176" y="103"/>
                      <a:pt x="176" y="100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3"/>
                      <a:pt x="173" y="71"/>
                      <a:pt x="170" y="70"/>
                    </a:cubicBezTo>
                    <a:moveTo>
                      <a:pt x="168" y="98"/>
                    </a:moveTo>
                    <a:cubicBezTo>
                      <a:pt x="168" y="98"/>
                      <a:pt x="168" y="98"/>
                      <a:pt x="168" y="98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57" y="101"/>
                      <a:pt x="155" y="103"/>
                      <a:pt x="154" y="106"/>
                    </a:cubicBezTo>
                    <a:cubicBezTo>
                      <a:pt x="152" y="111"/>
                      <a:pt x="150" y="117"/>
                      <a:pt x="147" y="122"/>
                    </a:cubicBezTo>
                    <a:cubicBezTo>
                      <a:pt x="146" y="125"/>
                      <a:pt x="146" y="128"/>
                      <a:pt x="147" y="130"/>
                    </a:cubicBezTo>
                    <a:cubicBezTo>
                      <a:pt x="152" y="138"/>
                      <a:pt x="152" y="138"/>
                      <a:pt x="152" y="138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29" y="146"/>
                      <a:pt x="128" y="146"/>
                      <a:pt x="126" y="146"/>
                    </a:cubicBezTo>
                    <a:cubicBezTo>
                      <a:pt x="125" y="146"/>
                      <a:pt x="123" y="146"/>
                      <a:pt x="122" y="147"/>
                    </a:cubicBezTo>
                    <a:cubicBezTo>
                      <a:pt x="117" y="150"/>
                      <a:pt x="111" y="152"/>
                      <a:pt x="106" y="154"/>
                    </a:cubicBezTo>
                    <a:cubicBezTo>
                      <a:pt x="103" y="155"/>
                      <a:pt x="101" y="157"/>
                      <a:pt x="100" y="160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78" y="168"/>
                      <a:pt x="78" y="168"/>
                      <a:pt x="78" y="168"/>
                    </a:cubicBezTo>
                    <a:cubicBezTo>
                      <a:pt x="76" y="160"/>
                      <a:pt x="76" y="160"/>
                      <a:pt x="76" y="160"/>
                    </a:cubicBezTo>
                    <a:cubicBezTo>
                      <a:pt x="75" y="157"/>
                      <a:pt x="73" y="155"/>
                      <a:pt x="70" y="154"/>
                    </a:cubicBezTo>
                    <a:cubicBezTo>
                      <a:pt x="65" y="152"/>
                      <a:pt x="59" y="150"/>
                      <a:pt x="54" y="147"/>
                    </a:cubicBezTo>
                    <a:cubicBezTo>
                      <a:pt x="53" y="146"/>
                      <a:pt x="51" y="146"/>
                      <a:pt x="50" y="146"/>
                    </a:cubicBezTo>
                    <a:cubicBezTo>
                      <a:pt x="48" y="146"/>
                      <a:pt x="47" y="146"/>
                      <a:pt x="46" y="147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24" y="138"/>
                      <a:pt x="24" y="138"/>
                      <a:pt x="24" y="138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28"/>
                      <a:pt x="30" y="125"/>
                      <a:pt x="29" y="122"/>
                    </a:cubicBezTo>
                    <a:cubicBezTo>
                      <a:pt x="26" y="117"/>
                      <a:pt x="24" y="111"/>
                      <a:pt x="22" y="106"/>
                    </a:cubicBezTo>
                    <a:cubicBezTo>
                      <a:pt x="21" y="103"/>
                      <a:pt x="19" y="101"/>
                      <a:pt x="16" y="10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9" y="75"/>
                      <a:pt x="21" y="73"/>
                      <a:pt x="22" y="70"/>
                    </a:cubicBezTo>
                    <a:cubicBezTo>
                      <a:pt x="24" y="65"/>
                      <a:pt x="26" y="59"/>
                      <a:pt x="29" y="54"/>
                    </a:cubicBezTo>
                    <a:cubicBezTo>
                      <a:pt x="30" y="51"/>
                      <a:pt x="30" y="48"/>
                      <a:pt x="29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30"/>
                      <a:pt x="48" y="30"/>
                      <a:pt x="50" y="30"/>
                    </a:cubicBezTo>
                    <a:cubicBezTo>
                      <a:pt x="51" y="30"/>
                      <a:pt x="53" y="30"/>
                      <a:pt x="54" y="29"/>
                    </a:cubicBezTo>
                    <a:cubicBezTo>
                      <a:pt x="59" y="26"/>
                      <a:pt x="65" y="24"/>
                      <a:pt x="70" y="22"/>
                    </a:cubicBezTo>
                    <a:cubicBezTo>
                      <a:pt x="73" y="21"/>
                      <a:pt x="75" y="19"/>
                      <a:pt x="76" y="16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1" y="19"/>
                      <a:pt x="103" y="21"/>
                      <a:pt x="106" y="22"/>
                    </a:cubicBezTo>
                    <a:cubicBezTo>
                      <a:pt x="111" y="24"/>
                      <a:pt x="117" y="26"/>
                      <a:pt x="122" y="29"/>
                    </a:cubicBezTo>
                    <a:cubicBezTo>
                      <a:pt x="123" y="30"/>
                      <a:pt x="125" y="30"/>
                      <a:pt x="126" y="30"/>
                    </a:cubicBezTo>
                    <a:cubicBezTo>
                      <a:pt x="128" y="30"/>
                      <a:pt x="129" y="30"/>
                      <a:pt x="130" y="29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9"/>
                    </a:cubicBezTo>
                    <a:cubicBezTo>
                      <a:pt x="147" y="46"/>
                      <a:pt x="147" y="46"/>
                      <a:pt x="147" y="46"/>
                    </a:cubicBezTo>
                    <a:cubicBezTo>
                      <a:pt x="146" y="48"/>
                      <a:pt x="146" y="51"/>
                      <a:pt x="147" y="54"/>
                    </a:cubicBezTo>
                    <a:cubicBezTo>
                      <a:pt x="150" y="59"/>
                      <a:pt x="152" y="65"/>
                      <a:pt x="154" y="70"/>
                    </a:cubicBezTo>
                    <a:cubicBezTo>
                      <a:pt x="155" y="73"/>
                      <a:pt x="157" y="75"/>
                      <a:pt x="160" y="76"/>
                    </a:cubicBezTo>
                    <a:cubicBezTo>
                      <a:pt x="168" y="78"/>
                      <a:pt x="168" y="78"/>
                      <a:pt x="168" y="78"/>
                    </a:cubicBezTo>
                    <a:lnTo>
                      <a:pt x="168" y="98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4080912" y="2936817"/>
                <a:ext cx="698884" cy="2337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充电平台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cxnSp>
            <p:nvCxnSpPr>
              <p:cNvPr id="133" name="直接箭头连接符 132"/>
              <p:cNvCxnSpPr/>
              <p:nvPr/>
            </p:nvCxnSpPr>
            <p:spPr>
              <a:xfrm flipV="1">
                <a:off x="4779796" y="2722918"/>
                <a:ext cx="944481" cy="1028"/>
              </a:xfrm>
              <a:prstGeom prst="straightConnector1">
                <a:avLst/>
              </a:prstGeom>
              <a:noFill/>
              <a:ln w="12700" cap="flat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34" name="文本框 133"/>
              <p:cNvSpPr txBox="1"/>
              <p:nvPr/>
            </p:nvSpPr>
            <p:spPr>
              <a:xfrm>
                <a:off x="4725620" y="2444297"/>
                <a:ext cx="998657" cy="2337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完成充电</a:t>
                </a:r>
              </a:p>
            </p:txBody>
          </p:sp>
          <p:sp>
            <p:nvSpPr>
              <p:cNvPr id="135" name="Freeform 261"/>
              <p:cNvSpPr>
                <a:spLocks noEditPoints="1"/>
              </p:cNvSpPr>
              <p:nvPr/>
            </p:nvSpPr>
            <p:spPr bwMode="auto">
              <a:xfrm>
                <a:off x="5902790" y="2470761"/>
                <a:ext cx="408212" cy="406995"/>
              </a:xfrm>
              <a:custGeom>
                <a:avLst/>
                <a:gdLst>
                  <a:gd name="T0" fmla="*/ 108 w 176"/>
                  <a:gd name="T1" fmla="*/ 64 h 176"/>
                  <a:gd name="T2" fmla="*/ 127 w 176"/>
                  <a:gd name="T3" fmla="*/ 47 h 176"/>
                  <a:gd name="T4" fmla="*/ 124 w 176"/>
                  <a:gd name="T5" fmla="*/ 40 h 176"/>
                  <a:gd name="T6" fmla="*/ 112 w 176"/>
                  <a:gd name="T7" fmla="*/ 50 h 176"/>
                  <a:gd name="T8" fmla="*/ 112 w 176"/>
                  <a:gd name="T9" fmla="*/ 4 h 176"/>
                  <a:gd name="T10" fmla="*/ 104 w 176"/>
                  <a:gd name="T11" fmla="*/ 4 h 176"/>
                  <a:gd name="T12" fmla="*/ 95 w 176"/>
                  <a:gd name="T13" fmla="*/ 41 h 176"/>
                  <a:gd name="T14" fmla="*/ 88 w 176"/>
                  <a:gd name="T15" fmla="*/ 44 h 176"/>
                  <a:gd name="T16" fmla="*/ 105 w 176"/>
                  <a:gd name="T17" fmla="*/ 63 h 176"/>
                  <a:gd name="T18" fmla="*/ 160 w 176"/>
                  <a:gd name="T19" fmla="*/ 149 h 176"/>
                  <a:gd name="T20" fmla="*/ 176 w 176"/>
                  <a:gd name="T21" fmla="*/ 77 h 176"/>
                  <a:gd name="T22" fmla="*/ 172 w 176"/>
                  <a:gd name="T23" fmla="*/ 72 h 176"/>
                  <a:gd name="T24" fmla="*/ 38 w 176"/>
                  <a:gd name="T25" fmla="*/ 51 h 176"/>
                  <a:gd name="T26" fmla="*/ 34 w 176"/>
                  <a:gd name="T27" fmla="*/ 48 h 176"/>
                  <a:gd name="T28" fmla="*/ 0 w 176"/>
                  <a:gd name="T29" fmla="*/ 52 h 176"/>
                  <a:gd name="T30" fmla="*/ 31 w 176"/>
                  <a:gd name="T31" fmla="*/ 56 h 176"/>
                  <a:gd name="T32" fmla="*/ 56 w 176"/>
                  <a:gd name="T33" fmla="*/ 149 h 176"/>
                  <a:gd name="T34" fmla="*/ 56 w 176"/>
                  <a:gd name="T35" fmla="*/ 160 h 176"/>
                  <a:gd name="T36" fmla="*/ 88 w 176"/>
                  <a:gd name="T37" fmla="*/ 160 h 176"/>
                  <a:gd name="T38" fmla="*/ 130 w 176"/>
                  <a:gd name="T39" fmla="*/ 152 h 176"/>
                  <a:gd name="T40" fmla="*/ 144 w 176"/>
                  <a:gd name="T41" fmla="*/ 176 h 176"/>
                  <a:gd name="T42" fmla="*/ 158 w 176"/>
                  <a:gd name="T43" fmla="*/ 152 h 176"/>
                  <a:gd name="T44" fmla="*/ 144 w 176"/>
                  <a:gd name="T45" fmla="*/ 80 h 176"/>
                  <a:gd name="T46" fmla="*/ 163 w 176"/>
                  <a:gd name="T47" fmla="*/ 96 h 176"/>
                  <a:gd name="T48" fmla="*/ 144 w 176"/>
                  <a:gd name="T49" fmla="*/ 80 h 176"/>
                  <a:gd name="T50" fmla="*/ 72 w 176"/>
                  <a:gd name="T51" fmla="*/ 80 h 176"/>
                  <a:gd name="T52" fmla="*/ 50 w 176"/>
                  <a:gd name="T53" fmla="*/ 96 h 176"/>
                  <a:gd name="T54" fmla="*/ 57 w 176"/>
                  <a:gd name="T55" fmla="*/ 120 h 176"/>
                  <a:gd name="T56" fmla="*/ 75 w 176"/>
                  <a:gd name="T57" fmla="*/ 104 h 176"/>
                  <a:gd name="T58" fmla="*/ 57 w 176"/>
                  <a:gd name="T59" fmla="*/ 120 h 176"/>
                  <a:gd name="T60" fmla="*/ 78 w 176"/>
                  <a:gd name="T61" fmla="*/ 128 h 176"/>
                  <a:gd name="T62" fmla="*/ 63 w 176"/>
                  <a:gd name="T63" fmla="*/ 144 h 176"/>
                  <a:gd name="T64" fmla="*/ 72 w 176"/>
                  <a:gd name="T65" fmla="*/ 168 h 176"/>
                  <a:gd name="T66" fmla="*/ 72 w 176"/>
                  <a:gd name="T67" fmla="*/ 152 h 176"/>
                  <a:gd name="T68" fmla="*/ 72 w 176"/>
                  <a:gd name="T69" fmla="*/ 168 h 176"/>
                  <a:gd name="T70" fmla="*/ 88 w 176"/>
                  <a:gd name="T71" fmla="*/ 144 h 176"/>
                  <a:gd name="T72" fmla="*/ 104 w 176"/>
                  <a:gd name="T73" fmla="*/ 128 h 176"/>
                  <a:gd name="T74" fmla="*/ 104 w 176"/>
                  <a:gd name="T75" fmla="*/ 120 h 176"/>
                  <a:gd name="T76" fmla="*/ 83 w 176"/>
                  <a:gd name="T77" fmla="*/ 104 h 176"/>
                  <a:gd name="T78" fmla="*/ 104 w 176"/>
                  <a:gd name="T79" fmla="*/ 120 h 176"/>
                  <a:gd name="T80" fmla="*/ 82 w 176"/>
                  <a:gd name="T81" fmla="*/ 96 h 176"/>
                  <a:gd name="T82" fmla="*/ 104 w 176"/>
                  <a:gd name="T83" fmla="*/ 80 h 176"/>
                  <a:gd name="T84" fmla="*/ 128 w 176"/>
                  <a:gd name="T85" fmla="*/ 144 h 176"/>
                  <a:gd name="T86" fmla="*/ 112 w 176"/>
                  <a:gd name="T87" fmla="*/ 128 h 176"/>
                  <a:gd name="T88" fmla="*/ 128 w 176"/>
                  <a:gd name="T89" fmla="*/ 144 h 176"/>
                  <a:gd name="T90" fmla="*/ 112 w 176"/>
                  <a:gd name="T91" fmla="*/ 120 h 176"/>
                  <a:gd name="T92" fmla="*/ 133 w 176"/>
                  <a:gd name="T93" fmla="*/ 104 h 176"/>
                  <a:gd name="T94" fmla="*/ 134 w 176"/>
                  <a:gd name="T95" fmla="*/ 96 h 176"/>
                  <a:gd name="T96" fmla="*/ 112 w 176"/>
                  <a:gd name="T97" fmla="*/ 80 h 176"/>
                  <a:gd name="T98" fmla="*/ 134 w 176"/>
                  <a:gd name="T99" fmla="*/ 96 h 176"/>
                  <a:gd name="T100" fmla="*/ 136 w 176"/>
                  <a:gd name="T101" fmla="*/ 160 h 176"/>
                  <a:gd name="T102" fmla="*/ 152 w 176"/>
                  <a:gd name="T103" fmla="*/ 160 h 176"/>
                  <a:gd name="T104" fmla="*/ 153 w 176"/>
                  <a:gd name="T105" fmla="*/ 144 h 176"/>
                  <a:gd name="T106" fmla="*/ 138 w 176"/>
                  <a:gd name="T107" fmla="*/ 128 h 176"/>
                  <a:gd name="T108" fmla="*/ 153 w 176"/>
                  <a:gd name="T109" fmla="*/ 144 h 176"/>
                  <a:gd name="T110" fmla="*/ 141 w 176"/>
                  <a:gd name="T111" fmla="*/ 104 h 176"/>
                  <a:gd name="T112" fmla="*/ 158 w 176"/>
                  <a:gd name="T113" fmla="*/ 12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105" y="63"/>
                    </a:moveTo>
                    <a:cubicBezTo>
                      <a:pt x="106" y="64"/>
                      <a:pt x="107" y="64"/>
                      <a:pt x="108" y="64"/>
                    </a:cubicBezTo>
                    <a:cubicBezTo>
                      <a:pt x="109" y="64"/>
                      <a:pt x="110" y="64"/>
                      <a:pt x="111" y="63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128" y="46"/>
                      <a:pt x="128" y="45"/>
                      <a:pt x="128" y="44"/>
                    </a:cubicBezTo>
                    <a:cubicBezTo>
                      <a:pt x="128" y="42"/>
                      <a:pt x="126" y="40"/>
                      <a:pt x="124" y="40"/>
                    </a:cubicBezTo>
                    <a:cubicBezTo>
                      <a:pt x="123" y="40"/>
                      <a:pt x="122" y="40"/>
                      <a:pt x="121" y="41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4" y="40"/>
                      <a:pt x="93" y="40"/>
                      <a:pt x="92" y="40"/>
                    </a:cubicBezTo>
                    <a:cubicBezTo>
                      <a:pt x="90" y="40"/>
                      <a:pt x="88" y="42"/>
                      <a:pt x="88" y="44"/>
                    </a:cubicBezTo>
                    <a:cubicBezTo>
                      <a:pt x="88" y="45"/>
                      <a:pt x="88" y="46"/>
                      <a:pt x="89" y="47"/>
                    </a:cubicBezTo>
                    <a:lnTo>
                      <a:pt x="105" y="63"/>
                    </a:lnTo>
                    <a:close/>
                    <a:moveTo>
                      <a:pt x="160" y="149"/>
                    </a:moveTo>
                    <a:cubicBezTo>
                      <a:pt x="160" y="149"/>
                      <a:pt x="160" y="149"/>
                      <a:pt x="160" y="149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6"/>
                      <a:pt x="176" y="76"/>
                    </a:cubicBezTo>
                    <a:cubicBezTo>
                      <a:pt x="176" y="74"/>
                      <a:pt x="174" y="72"/>
                      <a:pt x="172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6" y="48"/>
                      <a:pt x="3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2" y="48"/>
                      <a:pt x="0" y="50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50"/>
                      <a:pt x="57" y="151"/>
                      <a:pt x="58" y="152"/>
                    </a:cubicBezTo>
                    <a:cubicBezTo>
                      <a:pt x="57" y="154"/>
                      <a:pt x="56" y="157"/>
                      <a:pt x="56" y="160"/>
                    </a:cubicBezTo>
                    <a:cubicBezTo>
                      <a:pt x="56" y="169"/>
                      <a:pt x="63" y="176"/>
                      <a:pt x="72" y="176"/>
                    </a:cubicBezTo>
                    <a:cubicBezTo>
                      <a:pt x="81" y="176"/>
                      <a:pt x="88" y="169"/>
                      <a:pt x="88" y="160"/>
                    </a:cubicBezTo>
                    <a:cubicBezTo>
                      <a:pt x="88" y="157"/>
                      <a:pt x="87" y="154"/>
                      <a:pt x="86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29" y="154"/>
                      <a:pt x="128" y="157"/>
                      <a:pt x="128" y="160"/>
                    </a:cubicBezTo>
                    <a:cubicBezTo>
                      <a:pt x="128" y="169"/>
                      <a:pt x="135" y="176"/>
                      <a:pt x="144" y="176"/>
                    </a:cubicBezTo>
                    <a:cubicBezTo>
                      <a:pt x="153" y="176"/>
                      <a:pt x="160" y="169"/>
                      <a:pt x="160" y="160"/>
                    </a:cubicBezTo>
                    <a:cubicBezTo>
                      <a:pt x="160" y="157"/>
                      <a:pt x="159" y="154"/>
                      <a:pt x="158" y="152"/>
                    </a:cubicBezTo>
                    <a:cubicBezTo>
                      <a:pt x="159" y="151"/>
                      <a:pt x="160" y="150"/>
                      <a:pt x="160" y="149"/>
                    </a:cubicBezTo>
                    <a:moveTo>
                      <a:pt x="144" y="80"/>
                    </a:moveTo>
                    <a:cubicBezTo>
                      <a:pt x="167" y="80"/>
                      <a:pt x="167" y="80"/>
                      <a:pt x="167" y="80"/>
                    </a:cubicBezTo>
                    <a:cubicBezTo>
                      <a:pt x="163" y="96"/>
                      <a:pt x="163" y="96"/>
                      <a:pt x="163" y="96"/>
                    </a:cubicBezTo>
                    <a:cubicBezTo>
                      <a:pt x="142" y="96"/>
                      <a:pt x="142" y="96"/>
                      <a:pt x="142" y="96"/>
                    </a:cubicBezTo>
                    <a:lnTo>
                      <a:pt x="144" y="80"/>
                    </a:lnTo>
                    <a:close/>
                    <a:moveTo>
                      <a:pt x="46" y="80"/>
                    </a:moveTo>
                    <a:cubicBezTo>
                      <a:pt x="72" y="80"/>
                      <a:pt x="72" y="80"/>
                      <a:pt x="72" y="80"/>
                    </a:cubicBezTo>
                    <a:cubicBezTo>
                      <a:pt x="74" y="96"/>
                      <a:pt x="74" y="96"/>
                      <a:pt x="74" y="96"/>
                    </a:cubicBezTo>
                    <a:cubicBezTo>
                      <a:pt x="50" y="96"/>
                      <a:pt x="50" y="96"/>
                      <a:pt x="50" y="96"/>
                    </a:cubicBezTo>
                    <a:lnTo>
                      <a:pt x="46" y="80"/>
                    </a:lnTo>
                    <a:close/>
                    <a:moveTo>
                      <a:pt x="57" y="120"/>
                    </a:moveTo>
                    <a:cubicBezTo>
                      <a:pt x="52" y="104"/>
                      <a:pt x="52" y="104"/>
                      <a:pt x="52" y="104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7" y="120"/>
                      <a:pt x="77" y="120"/>
                      <a:pt x="77" y="120"/>
                    </a:cubicBezTo>
                    <a:lnTo>
                      <a:pt x="57" y="120"/>
                    </a:lnTo>
                    <a:close/>
                    <a:moveTo>
                      <a:pt x="59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63" y="144"/>
                      <a:pt x="63" y="144"/>
                      <a:pt x="63" y="144"/>
                    </a:cubicBezTo>
                    <a:lnTo>
                      <a:pt x="59" y="128"/>
                    </a:lnTo>
                    <a:close/>
                    <a:moveTo>
                      <a:pt x="72" y="168"/>
                    </a:moveTo>
                    <a:cubicBezTo>
                      <a:pt x="68" y="168"/>
                      <a:pt x="64" y="164"/>
                      <a:pt x="64" y="160"/>
                    </a:cubicBezTo>
                    <a:cubicBezTo>
                      <a:pt x="64" y="156"/>
                      <a:pt x="68" y="152"/>
                      <a:pt x="72" y="152"/>
                    </a:cubicBezTo>
                    <a:cubicBezTo>
                      <a:pt x="76" y="152"/>
                      <a:pt x="80" y="156"/>
                      <a:pt x="80" y="160"/>
                    </a:cubicBezTo>
                    <a:cubicBezTo>
                      <a:pt x="80" y="164"/>
                      <a:pt x="76" y="168"/>
                      <a:pt x="72" y="168"/>
                    </a:cubicBezTo>
                    <a:moveTo>
                      <a:pt x="104" y="144"/>
                    </a:moveTo>
                    <a:cubicBezTo>
                      <a:pt x="88" y="144"/>
                      <a:pt x="88" y="144"/>
                      <a:pt x="88" y="144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lnTo>
                      <a:pt x="104" y="144"/>
                    </a:lnTo>
                    <a:close/>
                    <a:moveTo>
                      <a:pt x="104" y="120"/>
                    </a:moveTo>
                    <a:cubicBezTo>
                      <a:pt x="85" y="120"/>
                      <a:pt x="85" y="120"/>
                      <a:pt x="85" y="120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04" y="120"/>
                    </a:lnTo>
                    <a:close/>
                    <a:moveTo>
                      <a:pt x="104" y="96"/>
                    </a:moveTo>
                    <a:cubicBezTo>
                      <a:pt x="82" y="96"/>
                      <a:pt x="82" y="96"/>
                      <a:pt x="82" y="96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96"/>
                    </a:lnTo>
                    <a:close/>
                    <a:moveTo>
                      <a:pt x="128" y="144"/>
                    </a:move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0" y="128"/>
                      <a:pt x="130" y="128"/>
                      <a:pt x="130" y="128"/>
                    </a:cubicBezTo>
                    <a:lnTo>
                      <a:pt x="128" y="144"/>
                    </a:lnTo>
                    <a:close/>
                    <a:moveTo>
                      <a:pt x="131" y="120"/>
                    </a:move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3" y="104"/>
                      <a:pt x="133" y="104"/>
                      <a:pt x="133" y="104"/>
                    </a:cubicBezTo>
                    <a:lnTo>
                      <a:pt x="131" y="120"/>
                    </a:lnTo>
                    <a:close/>
                    <a:moveTo>
                      <a:pt x="134" y="96"/>
                    </a:moveTo>
                    <a:cubicBezTo>
                      <a:pt x="112" y="96"/>
                      <a:pt x="112" y="96"/>
                      <a:pt x="112" y="9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4" y="96"/>
                    </a:lnTo>
                    <a:close/>
                    <a:moveTo>
                      <a:pt x="144" y="168"/>
                    </a:moveTo>
                    <a:cubicBezTo>
                      <a:pt x="140" y="168"/>
                      <a:pt x="136" y="164"/>
                      <a:pt x="136" y="160"/>
                    </a:cubicBezTo>
                    <a:cubicBezTo>
                      <a:pt x="136" y="156"/>
                      <a:pt x="140" y="152"/>
                      <a:pt x="144" y="152"/>
                    </a:cubicBezTo>
                    <a:cubicBezTo>
                      <a:pt x="148" y="152"/>
                      <a:pt x="152" y="156"/>
                      <a:pt x="152" y="160"/>
                    </a:cubicBezTo>
                    <a:cubicBezTo>
                      <a:pt x="152" y="164"/>
                      <a:pt x="148" y="168"/>
                      <a:pt x="144" y="168"/>
                    </a:cubicBezTo>
                    <a:moveTo>
                      <a:pt x="153" y="144"/>
                    </a:move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56" y="128"/>
                      <a:pt x="156" y="128"/>
                      <a:pt x="156" y="128"/>
                    </a:cubicBezTo>
                    <a:lnTo>
                      <a:pt x="153" y="144"/>
                    </a:lnTo>
                    <a:close/>
                    <a:moveTo>
                      <a:pt x="139" y="120"/>
                    </a:moveTo>
                    <a:cubicBezTo>
                      <a:pt x="141" y="104"/>
                      <a:pt x="141" y="104"/>
                      <a:pt x="141" y="104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8" y="120"/>
                      <a:pt x="158" y="120"/>
                      <a:pt x="158" y="120"/>
                    </a:cubicBezTo>
                    <a:lnTo>
                      <a:pt x="139" y="120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5442602" y="2927964"/>
                <a:ext cx="1511859" cy="3849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储值卡账户</a:t>
                </a:r>
                <a:endPara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余额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-80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147" name="图形 2"/>
            <p:cNvGrpSpPr/>
            <p:nvPr/>
          </p:nvGrpSpPr>
          <p:grpSpPr>
            <a:xfrm>
              <a:off x="1243114" y="1980200"/>
              <a:ext cx="1143000" cy="624839"/>
              <a:chOff x="4518660" y="3352800"/>
              <a:chExt cx="1143000" cy="624839"/>
            </a:xfrm>
            <a:effectLst>
              <a:outerShdw blurRad="1016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48" name="任意多边形: 形状 77"/>
              <p:cNvSpPr/>
              <p:nvPr/>
            </p:nvSpPr>
            <p:spPr>
              <a:xfrm>
                <a:off x="4518660" y="3352800"/>
                <a:ext cx="1143000" cy="624839"/>
              </a:xfrm>
              <a:prstGeom prst="roundRect">
                <a:avLst/>
              </a:prstGeom>
              <a:gradFill>
                <a:gsLst>
                  <a:gs pos="0">
                    <a:srgbClr val="2976FF"/>
                  </a:gs>
                  <a:gs pos="50000">
                    <a:srgbClr val="1769FC"/>
                  </a:gs>
                  <a:gs pos="100000">
                    <a:srgbClr val="055CF9"/>
                  </a:gs>
                </a:gsLst>
                <a:lin ang="70060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9" name="任意多边形: 形状 78"/>
              <p:cNvSpPr/>
              <p:nvPr/>
            </p:nvSpPr>
            <p:spPr>
              <a:xfrm>
                <a:off x="4525010" y="3359150"/>
                <a:ext cx="1130300" cy="612139"/>
              </a:xfrm>
              <a:prstGeom prst="roundRect">
                <a:avLst/>
              </a:prstGeom>
              <a:noFill/>
              <a:ln w="12700" cap="flat">
                <a:gradFill>
                  <a:gsLst>
                    <a:gs pos="0">
                      <a:srgbClr val="0050E0"/>
                    </a:gs>
                    <a:gs pos="50000">
                      <a:srgbClr val="0050E0">
                        <a:alpha val="49804"/>
                      </a:srgbClr>
                    </a:gs>
                    <a:gs pos="100000">
                      <a:srgbClr val="0050E0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0" name="文本框 149"/>
            <p:cNvSpPr txBox="1"/>
            <p:nvPr/>
          </p:nvSpPr>
          <p:spPr>
            <a:xfrm>
              <a:off x="1074857" y="2144916"/>
              <a:ext cx="1399546" cy="24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100"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200" b="1" dirty="0" smtClean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1</a:t>
              </a:r>
              <a:endParaRPr lang="en-US" altLang="zh-CN" sz="1200" b="1" dirty="0">
                <a:solidFill>
                  <a:prstClr val="white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151" name="图形 2"/>
            <p:cNvGrpSpPr/>
            <p:nvPr/>
          </p:nvGrpSpPr>
          <p:grpSpPr>
            <a:xfrm>
              <a:off x="5554183" y="1910003"/>
              <a:ext cx="1143000" cy="627633"/>
              <a:chOff x="4518660" y="3359150"/>
              <a:chExt cx="1143000" cy="627633"/>
            </a:xfrm>
            <a:effectLst>
              <a:outerShdw blurRad="1016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52" name="任意多边形: 形状 77"/>
              <p:cNvSpPr/>
              <p:nvPr/>
            </p:nvSpPr>
            <p:spPr>
              <a:xfrm>
                <a:off x="4518660" y="3361944"/>
                <a:ext cx="1143000" cy="624839"/>
              </a:xfrm>
              <a:prstGeom prst="roundRect">
                <a:avLst/>
              </a:prstGeom>
              <a:gradFill>
                <a:gsLst>
                  <a:gs pos="0">
                    <a:srgbClr val="2976FF"/>
                  </a:gs>
                  <a:gs pos="50000">
                    <a:srgbClr val="1769FC"/>
                  </a:gs>
                  <a:gs pos="100000">
                    <a:srgbClr val="055CF9"/>
                  </a:gs>
                </a:gsLst>
                <a:lin ang="70060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3" name="任意多边形: 形状 78"/>
              <p:cNvSpPr/>
              <p:nvPr/>
            </p:nvSpPr>
            <p:spPr>
              <a:xfrm>
                <a:off x="4525010" y="3359150"/>
                <a:ext cx="1130300" cy="612139"/>
              </a:xfrm>
              <a:prstGeom prst="roundRect">
                <a:avLst/>
              </a:prstGeom>
              <a:noFill/>
              <a:ln w="12700" cap="flat">
                <a:gradFill>
                  <a:gsLst>
                    <a:gs pos="0">
                      <a:srgbClr val="0050E0"/>
                    </a:gs>
                    <a:gs pos="50000">
                      <a:srgbClr val="0050E0">
                        <a:alpha val="49804"/>
                      </a:srgbClr>
                    </a:gs>
                    <a:gs pos="100000">
                      <a:srgbClr val="0050E0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4" name="文本框 153"/>
            <p:cNvSpPr txBox="1"/>
            <p:nvPr/>
          </p:nvSpPr>
          <p:spPr>
            <a:xfrm>
              <a:off x="5442265" y="2070407"/>
              <a:ext cx="1399546" cy="24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100"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200" b="1" dirty="0" smtClean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2</a:t>
              </a:r>
              <a:endParaRPr lang="en-US" altLang="zh-CN" sz="1200" b="1" dirty="0">
                <a:solidFill>
                  <a:prstClr val="white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1126071" y="3087002"/>
              <a:ext cx="4842303" cy="261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解决方案：客户业务系统对接云商通，云商通仅对储值核销进行记账</a:t>
              </a:r>
              <a:endParaRPr lang="en-US" altLang="zh-CN" sz="1300" b="1" dirty="0">
                <a:solidFill>
                  <a:prstClr val="black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sp>
          <p:nvSpPr>
            <p:cNvPr id="156" name="矩形: 圆角 98"/>
            <p:cNvSpPr/>
            <p:nvPr/>
          </p:nvSpPr>
          <p:spPr>
            <a:xfrm>
              <a:off x="3598826" y="4053558"/>
              <a:ext cx="1319883" cy="321952"/>
            </a:xfrm>
            <a:prstGeom prst="roundRect">
              <a:avLst>
                <a:gd name="adj" fmla="val 9553"/>
              </a:avLst>
            </a:prstGeom>
            <a:solidFill>
              <a:srgbClr val="3C5DEC"/>
            </a:solidFill>
            <a:ln w="22860" cap="flat">
              <a:solidFill>
                <a:srgbClr val="101C40">
                  <a:alpha val="16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3738201" y="4084201"/>
              <a:ext cx="1034558" cy="247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平台业务系统</a:t>
              </a:r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1243114" y="3621301"/>
              <a:ext cx="675956" cy="1152466"/>
              <a:chOff x="4097962" y="1053264"/>
              <a:chExt cx="675956" cy="1152466"/>
            </a:xfrm>
          </p:grpSpPr>
          <p:sp>
            <p:nvSpPr>
              <p:cNvPr id="159" name="矩形: 圆角 78"/>
              <p:cNvSpPr/>
              <p:nvPr/>
            </p:nvSpPr>
            <p:spPr>
              <a:xfrm>
                <a:off x="4097962" y="1053264"/>
                <a:ext cx="675956" cy="1152466"/>
              </a:xfrm>
              <a:prstGeom prst="roundRect">
                <a:avLst>
                  <a:gd name="adj" fmla="val 6117"/>
                </a:avLst>
              </a:prstGeom>
              <a:solidFill>
                <a:srgbClr val="3C5DEC"/>
              </a:solidFill>
              <a:ln w="19050" cap="flat">
                <a:solidFill>
                  <a:sysClr val="window" lastClr="FFFFFF">
                    <a:lumMod val="75000"/>
                  </a:sys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0" name="文本框 159"/>
              <p:cNvSpPr txBox="1"/>
              <p:nvPr/>
            </p:nvSpPr>
            <p:spPr>
              <a:xfrm>
                <a:off x="4142174" y="1109844"/>
                <a:ext cx="608238" cy="219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个人</a:t>
                </a: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A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28019" y="1516161"/>
                <a:ext cx="608238" cy="219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个人</a:t>
                </a: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B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2" name="文本框 161"/>
              <p:cNvSpPr txBox="1"/>
              <p:nvPr/>
            </p:nvSpPr>
            <p:spPr>
              <a:xfrm>
                <a:off x="4101288" y="1892917"/>
                <a:ext cx="608238" cy="219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……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63" name="组合 162"/>
            <p:cNvGrpSpPr/>
            <p:nvPr/>
          </p:nvGrpSpPr>
          <p:grpSpPr>
            <a:xfrm>
              <a:off x="1249464" y="5762380"/>
              <a:ext cx="5787487" cy="681465"/>
              <a:chOff x="960119" y="4720590"/>
              <a:chExt cx="5787487" cy="681465"/>
            </a:xfrm>
          </p:grpSpPr>
          <p:sp>
            <p:nvSpPr>
              <p:cNvPr id="164" name="任意多边形: 形状 28"/>
              <p:cNvSpPr/>
              <p:nvPr/>
            </p:nvSpPr>
            <p:spPr>
              <a:xfrm>
                <a:off x="4061555" y="5256797"/>
                <a:ext cx="68580" cy="68579"/>
              </a:xfrm>
              <a:custGeom>
                <a:avLst/>
                <a:gdLst>
                  <a:gd name="connsiteX0" fmla="*/ 68580 w 68580"/>
                  <a:gd name="connsiteY0" fmla="*/ 34290 h 68579"/>
                  <a:gd name="connsiteX1" fmla="*/ 34290 w 68580"/>
                  <a:gd name="connsiteY1" fmla="*/ 68580 h 68579"/>
                  <a:gd name="connsiteX2" fmla="*/ 0 w 68580"/>
                  <a:gd name="connsiteY2" fmla="*/ 34290 h 68579"/>
                  <a:gd name="connsiteX3" fmla="*/ 34290 w 68580"/>
                  <a:gd name="connsiteY3" fmla="*/ 0 h 68579"/>
                  <a:gd name="connsiteX4" fmla="*/ 68580 w 68580"/>
                  <a:gd name="connsiteY4" fmla="*/ 34290 h 6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580" h="68579">
                    <a:moveTo>
                      <a:pt x="68580" y="34290"/>
                    </a:moveTo>
                    <a:cubicBezTo>
                      <a:pt x="68580" y="53228"/>
                      <a:pt x="53228" y="68580"/>
                      <a:pt x="34290" y="68580"/>
                    </a:cubicBezTo>
                    <a:cubicBezTo>
                      <a:pt x="15352" y="68580"/>
                      <a:pt x="0" y="53228"/>
                      <a:pt x="0" y="34290"/>
                    </a:cubicBezTo>
                    <a:cubicBezTo>
                      <a:pt x="0" y="15352"/>
                      <a:pt x="15352" y="0"/>
                      <a:pt x="34290" y="0"/>
                    </a:cubicBezTo>
                    <a:cubicBezTo>
                      <a:pt x="53228" y="0"/>
                      <a:pt x="68580" y="15352"/>
                      <a:pt x="68580" y="34290"/>
                    </a:cubicBez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5" name="任意多边形: 形状 30"/>
              <p:cNvSpPr/>
              <p:nvPr/>
            </p:nvSpPr>
            <p:spPr>
              <a:xfrm>
                <a:off x="960119" y="5259324"/>
                <a:ext cx="68580" cy="68579"/>
              </a:xfrm>
              <a:custGeom>
                <a:avLst/>
                <a:gdLst>
                  <a:gd name="connsiteX0" fmla="*/ 68580 w 68580"/>
                  <a:gd name="connsiteY0" fmla="*/ 34290 h 68579"/>
                  <a:gd name="connsiteX1" fmla="*/ 34290 w 68580"/>
                  <a:gd name="connsiteY1" fmla="*/ 68580 h 68579"/>
                  <a:gd name="connsiteX2" fmla="*/ 0 w 68580"/>
                  <a:gd name="connsiteY2" fmla="*/ 34290 h 68579"/>
                  <a:gd name="connsiteX3" fmla="*/ 34290 w 68580"/>
                  <a:gd name="connsiteY3" fmla="*/ 0 h 68579"/>
                  <a:gd name="connsiteX4" fmla="*/ 68580 w 68580"/>
                  <a:gd name="connsiteY4" fmla="*/ 34290 h 6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580" h="68579">
                    <a:moveTo>
                      <a:pt x="68580" y="34290"/>
                    </a:moveTo>
                    <a:cubicBezTo>
                      <a:pt x="68580" y="53228"/>
                      <a:pt x="53228" y="68580"/>
                      <a:pt x="34290" y="68580"/>
                    </a:cubicBezTo>
                    <a:cubicBezTo>
                      <a:pt x="15352" y="68580"/>
                      <a:pt x="0" y="53228"/>
                      <a:pt x="0" y="34290"/>
                    </a:cubicBezTo>
                    <a:cubicBezTo>
                      <a:pt x="0" y="15352"/>
                      <a:pt x="15352" y="0"/>
                      <a:pt x="34290" y="0"/>
                    </a:cubicBezTo>
                    <a:cubicBezTo>
                      <a:pt x="53228" y="0"/>
                      <a:pt x="68580" y="15352"/>
                      <a:pt x="68580" y="34290"/>
                    </a:cubicBez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6" name="任意多边形: 形状 32"/>
              <p:cNvSpPr/>
              <p:nvPr/>
            </p:nvSpPr>
            <p:spPr>
              <a:xfrm>
                <a:off x="967740" y="4785360"/>
                <a:ext cx="38100" cy="236220"/>
              </a:xfrm>
              <a:custGeom>
                <a:avLst/>
                <a:gdLst>
                  <a:gd name="connsiteX0" fmla="*/ 0 w 38100"/>
                  <a:gd name="connsiteY0" fmla="*/ 0 h 236220"/>
                  <a:gd name="connsiteX1" fmla="*/ 38100 w 38100"/>
                  <a:gd name="connsiteY1" fmla="*/ 0 h 236220"/>
                  <a:gd name="connsiteX2" fmla="*/ 38100 w 38100"/>
                  <a:gd name="connsiteY2" fmla="*/ 236220 h 236220"/>
                  <a:gd name="connsiteX3" fmla="*/ 0 w 38100"/>
                  <a:gd name="connsiteY3" fmla="*/ 236220 h 23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236220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236220"/>
                    </a:lnTo>
                    <a:lnTo>
                      <a:pt x="0" y="236220"/>
                    </a:ln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7" name="文本框 166"/>
              <p:cNvSpPr txBox="1"/>
              <p:nvPr/>
            </p:nvSpPr>
            <p:spPr>
              <a:xfrm>
                <a:off x="980016" y="4720590"/>
                <a:ext cx="1465622" cy="32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prstClr val="black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大账模式</a:t>
                </a:r>
                <a:r>
                  <a:rPr lang="zh-CN" altLang="en-US" b="1" dirty="0">
                    <a:solidFill>
                      <a:prstClr val="black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不足</a:t>
                </a:r>
              </a:p>
            </p:txBody>
          </p:sp>
          <p:sp>
            <p:nvSpPr>
              <p:cNvPr id="168" name="文本框 167"/>
              <p:cNvSpPr txBox="1"/>
              <p:nvPr/>
            </p:nvSpPr>
            <p:spPr>
              <a:xfrm>
                <a:off x="1017965" y="5154599"/>
                <a:ext cx="1753000" cy="2474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prstClr val="black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平台企业需自行记个人帐</a:t>
                </a:r>
              </a:p>
            </p:txBody>
          </p:sp>
          <p:sp>
            <p:nvSpPr>
              <p:cNvPr id="169" name="文本框 168"/>
              <p:cNvSpPr txBox="1"/>
              <p:nvPr/>
            </p:nvSpPr>
            <p:spPr>
              <a:xfrm>
                <a:off x="4119401" y="5154599"/>
                <a:ext cx="2628205" cy="247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100"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200" b="1" dirty="0" smtClean="0">
                    <a:solidFill>
                      <a:prstClr val="black"/>
                    </a:solidFill>
                    <a:latin typeface="+mj-ea"/>
                    <a:ea typeface="+mj-ea"/>
                  </a:rPr>
                  <a:t>业务流信息把控不足，有风险</a:t>
                </a:r>
                <a:endParaRPr lang="zh-CN" altLang="en-US" sz="1200" b="1" dirty="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70" name="组合 169"/>
            <p:cNvGrpSpPr/>
            <p:nvPr/>
          </p:nvGrpSpPr>
          <p:grpSpPr>
            <a:xfrm>
              <a:off x="1252257" y="4990388"/>
              <a:ext cx="8820211" cy="690609"/>
              <a:chOff x="1252257" y="5273852"/>
              <a:chExt cx="8820211" cy="690609"/>
            </a:xfrm>
          </p:grpSpPr>
          <p:grpSp>
            <p:nvGrpSpPr>
              <p:cNvPr id="171" name="组合 170"/>
              <p:cNvGrpSpPr/>
              <p:nvPr/>
            </p:nvGrpSpPr>
            <p:grpSpPr>
              <a:xfrm>
                <a:off x="1252257" y="5273852"/>
                <a:ext cx="4801072" cy="690609"/>
                <a:chOff x="960119" y="4720590"/>
                <a:chExt cx="4801072" cy="690609"/>
              </a:xfrm>
            </p:grpSpPr>
            <p:sp>
              <p:nvSpPr>
                <p:cNvPr id="175" name="任意多边形: 形状 28"/>
                <p:cNvSpPr/>
                <p:nvPr/>
              </p:nvSpPr>
              <p:spPr>
                <a:xfrm>
                  <a:off x="4058762" y="5265941"/>
                  <a:ext cx="68580" cy="68579"/>
                </a:xfrm>
                <a:custGeom>
                  <a:avLst/>
                  <a:gdLst>
                    <a:gd name="connsiteX0" fmla="*/ 68580 w 68580"/>
                    <a:gd name="connsiteY0" fmla="*/ 34290 h 68579"/>
                    <a:gd name="connsiteX1" fmla="*/ 34290 w 68580"/>
                    <a:gd name="connsiteY1" fmla="*/ 68580 h 68579"/>
                    <a:gd name="connsiteX2" fmla="*/ 0 w 68580"/>
                    <a:gd name="connsiteY2" fmla="*/ 34290 h 68579"/>
                    <a:gd name="connsiteX3" fmla="*/ 34290 w 68580"/>
                    <a:gd name="connsiteY3" fmla="*/ 0 h 68579"/>
                    <a:gd name="connsiteX4" fmla="*/ 68580 w 68580"/>
                    <a:gd name="connsiteY4" fmla="*/ 34290 h 6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0" h="68579">
                      <a:moveTo>
                        <a:pt x="68580" y="34290"/>
                      </a:moveTo>
                      <a:cubicBezTo>
                        <a:pt x="68580" y="53228"/>
                        <a:pt x="53228" y="68580"/>
                        <a:pt x="34290" y="68580"/>
                      </a:cubicBezTo>
                      <a:cubicBezTo>
                        <a:pt x="15352" y="68580"/>
                        <a:pt x="0" y="53228"/>
                        <a:pt x="0" y="34290"/>
                      </a:cubicBezTo>
                      <a:cubicBezTo>
                        <a:pt x="0" y="15352"/>
                        <a:pt x="15352" y="0"/>
                        <a:pt x="34290" y="0"/>
                      </a:cubicBezTo>
                      <a:cubicBezTo>
                        <a:pt x="53228" y="0"/>
                        <a:pt x="68580" y="15352"/>
                        <a:pt x="68580" y="34290"/>
                      </a:cubicBez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6" name="任意多边形: 形状 30"/>
                <p:cNvSpPr/>
                <p:nvPr/>
              </p:nvSpPr>
              <p:spPr>
                <a:xfrm>
                  <a:off x="960119" y="5259324"/>
                  <a:ext cx="68580" cy="68579"/>
                </a:xfrm>
                <a:custGeom>
                  <a:avLst/>
                  <a:gdLst>
                    <a:gd name="connsiteX0" fmla="*/ 68580 w 68580"/>
                    <a:gd name="connsiteY0" fmla="*/ 34290 h 68579"/>
                    <a:gd name="connsiteX1" fmla="*/ 34290 w 68580"/>
                    <a:gd name="connsiteY1" fmla="*/ 68580 h 68579"/>
                    <a:gd name="connsiteX2" fmla="*/ 0 w 68580"/>
                    <a:gd name="connsiteY2" fmla="*/ 34290 h 68579"/>
                    <a:gd name="connsiteX3" fmla="*/ 34290 w 68580"/>
                    <a:gd name="connsiteY3" fmla="*/ 0 h 68579"/>
                    <a:gd name="connsiteX4" fmla="*/ 68580 w 68580"/>
                    <a:gd name="connsiteY4" fmla="*/ 34290 h 6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0" h="68579">
                      <a:moveTo>
                        <a:pt x="68580" y="34290"/>
                      </a:moveTo>
                      <a:cubicBezTo>
                        <a:pt x="68580" y="53228"/>
                        <a:pt x="53228" y="68580"/>
                        <a:pt x="34290" y="68580"/>
                      </a:cubicBezTo>
                      <a:cubicBezTo>
                        <a:pt x="15352" y="68580"/>
                        <a:pt x="0" y="53228"/>
                        <a:pt x="0" y="34290"/>
                      </a:cubicBezTo>
                      <a:cubicBezTo>
                        <a:pt x="0" y="15352"/>
                        <a:pt x="15352" y="0"/>
                        <a:pt x="34290" y="0"/>
                      </a:cubicBezTo>
                      <a:cubicBezTo>
                        <a:pt x="53228" y="0"/>
                        <a:pt x="68580" y="15352"/>
                        <a:pt x="68580" y="34290"/>
                      </a:cubicBez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7" name="任意多边形: 形状 32"/>
                <p:cNvSpPr/>
                <p:nvPr/>
              </p:nvSpPr>
              <p:spPr>
                <a:xfrm>
                  <a:off x="967740" y="4785360"/>
                  <a:ext cx="38100" cy="236220"/>
                </a:xfrm>
                <a:custGeom>
                  <a:avLst/>
                  <a:gdLst>
                    <a:gd name="connsiteX0" fmla="*/ 0 w 38100"/>
                    <a:gd name="connsiteY0" fmla="*/ 0 h 236220"/>
                    <a:gd name="connsiteX1" fmla="*/ 38100 w 38100"/>
                    <a:gd name="connsiteY1" fmla="*/ 0 h 236220"/>
                    <a:gd name="connsiteX2" fmla="*/ 38100 w 38100"/>
                    <a:gd name="connsiteY2" fmla="*/ 236220 h 236220"/>
                    <a:gd name="connsiteX3" fmla="*/ 0 w 38100"/>
                    <a:gd name="connsiteY3" fmla="*/ 236220 h 23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00" h="236220">
                      <a:moveTo>
                        <a:pt x="0" y="0"/>
                      </a:moveTo>
                      <a:lnTo>
                        <a:pt x="38100" y="0"/>
                      </a:lnTo>
                      <a:lnTo>
                        <a:pt x="38100" y="236220"/>
                      </a:lnTo>
                      <a:lnTo>
                        <a:pt x="0" y="236220"/>
                      </a:ln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8" name="文本框 177"/>
                <p:cNvSpPr txBox="1"/>
                <p:nvPr/>
              </p:nvSpPr>
              <p:spPr>
                <a:xfrm>
                  <a:off x="980016" y="4720590"/>
                  <a:ext cx="3885062" cy="3299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 dirty="0" smtClean="0">
                      <a:solidFill>
                        <a:prstClr val="black"/>
                      </a:solidFill>
                      <a:latin typeface="+mj-ea"/>
                      <a:ea typeface="+mj-ea"/>
                      <a:cs typeface="OPPOSans H" panose="00020600040101010101" pitchFamily="18" charset="-122"/>
                    </a:rPr>
                    <a:t>大账模式</a:t>
                  </a:r>
                  <a:r>
                    <a:rPr lang="zh-CN" altLang="en-US" b="1" dirty="0">
                      <a:solidFill>
                        <a:prstClr val="black"/>
                      </a:solidFill>
                      <a:latin typeface="+mj-ea"/>
                      <a:ea typeface="+mj-ea"/>
                      <a:cs typeface="OPPOSans H" panose="00020600040101010101" pitchFamily="18" charset="-122"/>
                    </a:rPr>
                    <a:t>优势</a:t>
                  </a:r>
                </a:p>
              </p:txBody>
            </p:sp>
            <p:sp>
              <p:nvSpPr>
                <p:cNvPr id="179" name="文本框 178"/>
                <p:cNvSpPr txBox="1"/>
                <p:nvPr/>
              </p:nvSpPr>
              <p:spPr>
                <a:xfrm>
                  <a:off x="1017965" y="5145455"/>
                  <a:ext cx="1528022" cy="247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b="1" dirty="0">
                      <a:solidFill>
                        <a:prstClr val="black"/>
                      </a:solidFill>
                      <a:latin typeface="+mj-ea"/>
                      <a:ea typeface="+mj-ea"/>
                      <a:cs typeface="OPPOSans B" panose="00020600040101010101" pitchFamily="18" charset="-122"/>
                    </a:rPr>
                    <a:t>个人无需实名</a:t>
                  </a:r>
                </a:p>
              </p:txBody>
            </p:sp>
            <p:sp>
              <p:nvSpPr>
                <p:cNvPr id="180" name="文本框 179"/>
                <p:cNvSpPr txBox="1"/>
                <p:nvPr/>
              </p:nvSpPr>
              <p:spPr>
                <a:xfrm>
                  <a:off x="4116609" y="5163743"/>
                  <a:ext cx="1644582" cy="247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defRPr sz="1100">
                      <a:latin typeface="OPPOSans B" panose="00020600040101010101" pitchFamily="18" charset="-122"/>
                      <a:ea typeface="OPPOSans B" panose="00020600040101010101" pitchFamily="18" charset="-122"/>
                      <a:cs typeface="OPPOSans B" panose="00020600040101010101" pitchFamily="18" charset="-122"/>
                    </a:defRPr>
                  </a:lvl1pPr>
                </a:lstStyle>
                <a:p>
                  <a:pPr>
                    <a:lnSpc>
                      <a:spcPct val="100000"/>
                    </a:lnSpc>
                  </a:pPr>
                  <a:r>
                    <a:rPr lang="zh-CN" altLang="en-US" sz="1200" b="1" dirty="0" smtClean="0">
                      <a:solidFill>
                        <a:prstClr val="black"/>
                      </a:solidFill>
                      <a:latin typeface="+mj-ea"/>
                      <a:ea typeface="+mj-ea"/>
                    </a:rPr>
                    <a:t>入金支付方式不限</a:t>
                  </a:r>
                  <a:endParaRPr lang="zh-CN" altLang="en-US" sz="1200" b="1" dirty="0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72" name="组合 171"/>
              <p:cNvGrpSpPr/>
              <p:nvPr/>
            </p:nvGrpSpPr>
            <p:grpSpPr>
              <a:xfrm>
                <a:off x="7386417" y="5707861"/>
                <a:ext cx="2686051" cy="247456"/>
                <a:chOff x="13405792" y="3578420"/>
                <a:chExt cx="2686051" cy="247456"/>
              </a:xfrm>
            </p:grpSpPr>
            <p:sp>
              <p:nvSpPr>
                <p:cNvPr id="173" name="任意多边形: 形状 28"/>
                <p:cNvSpPr/>
                <p:nvPr/>
              </p:nvSpPr>
              <p:spPr>
                <a:xfrm>
                  <a:off x="13405792" y="3680618"/>
                  <a:ext cx="68580" cy="68579"/>
                </a:xfrm>
                <a:custGeom>
                  <a:avLst/>
                  <a:gdLst>
                    <a:gd name="connsiteX0" fmla="*/ 68580 w 68580"/>
                    <a:gd name="connsiteY0" fmla="*/ 34290 h 68579"/>
                    <a:gd name="connsiteX1" fmla="*/ 34290 w 68580"/>
                    <a:gd name="connsiteY1" fmla="*/ 68580 h 68579"/>
                    <a:gd name="connsiteX2" fmla="*/ 0 w 68580"/>
                    <a:gd name="connsiteY2" fmla="*/ 34290 h 68579"/>
                    <a:gd name="connsiteX3" fmla="*/ 34290 w 68580"/>
                    <a:gd name="connsiteY3" fmla="*/ 0 h 68579"/>
                    <a:gd name="connsiteX4" fmla="*/ 68580 w 68580"/>
                    <a:gd name="connsiteY4" fmla="*/ 34290 h 6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0" h="68579">
                      <a:moveTo>
                        <a:pt x="68580" y="34290"/>
                      </a:moveTo>
                      <a:cubicBezTo>
                        <a:pt x="68580" y="53228"/>
                        <a:pt x="53228" y="68580"/>
                        <a:pt x="34290" y="68580"/>
                      </a:cubicBezTo>
                      <a:cubicBezTo>
                        <a:pt x="15352" y="68580"/>
                        <a:pt x="0" y="53228"/>
                        <a:pt x="0" y="34290"/>
                      </a:cubicBezTo>
                      <a:cubicBezTo>
                        <a:pt x="0" y="15352"/>
                        <a:pt x="15352" y="0"/>
                        <a:pt x="34290" y="0"/>
                      </a:cubicBezTo>
                      <a:cubicBezTo>
                        <a:pt x="53228" y="0"/>
                        <a:pt x="68580" y="15352"/>
                        <a:pt x="68580" y="34290"/>
                      </a:cubicBez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4" name="文本框 173"/>
                <p:cNvSpPr txBox="1"/>
                <p:nvPr/>
              </p:nvSpPr>
              <p:spPr>
                <a:xfrm>
                  <a:off x="13463638" y="3578420"/>
                  <a:ext cx="2628205" cy="247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defRPr sz="1100">
                      <a:latin typeface="OPPOSans B" panose="00020600040101010101" pitchFamily="18" charset="-122"/>
                      <a:ea typeface="OPPOSans B" panose="00020600040101010101" pitchFamily="18" charset="-122"/>
                      <a:cs typeface="OPPOSans B" panose="00020600040101010101" pitchFamily="18" charset="-122"/>
                    </a:defRPr>
                  </a:lvl1pPr>
                </a:lstStyle>
                <a:p>
                  <a:pPr>
                    <a:lnSpc>
                      <a:spcPct val="100000"/>
                    </a:lnSpc>
                  </a:pPr>
                  <a:r>
                    <a:rPr lang="zh-CN" altLang="en-US" sz="1200" b="1" dirty="0" smtClean="0">
                      <a:solidFill>
                        <a:prstClr val="black"/>
                      </a:solidFill>
                      <a:latin typeface="+mj-ea"/>
                      <a:ea typeface="+mj-ea"/>
                    </a:rPr>
                    <a:t>功能上线简单快捷，用户体验感佳</a:t>
                  </a:r>
                  <a:endParaRPr lang="zh-CN" altLang="en-US" sz="1200" b="1" dirty="0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181" name="文本框 180"/>
            <p:cNvSpPr txBox="1"/>
            <p:nvPr/>
          </p:nvSpPr>
          <p:spPr>
            <a:xfrm>
              <a:off x="9160309" y="2191891"/>
              <a:ext cx="998657" cy="2337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确认金额</a:t>
              </a:r>
              <a:r>
                <a:rPr lang="en-US" altLang="zh-CN" sz="1100" b="1" kern="0" dirty="0" smtClean="0">
                  <a:solidFill>
                    <a:prstClr val="black"/>
                  </a:solidFill>
                  <a:latin typeface="+mj-ea"/>
                  <a:ea typeface="+mj-ea"/>
                  <a:sym typeface="等线"/>
                </a:rPr>
                <a:t>80</a:t>
              </a: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rPr>
                <a:t>元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sym typeface="等线"/>
              </a:endParaRPr>
            </a:p>
          </p:txBody>
        </p:sp>
        <p:sp>
          <p:nvSpPr>
            <p:cNvPr id="182" name="任意多边形: 形状 90"/>
            <p:cNvSpPr/>
            <p:nvPr/>
          </p:nvSpPr>
          <p:spPr>
            <a:xfrm rot="5400000">
              <a:off x="3237607" y="4053970"/>
              <a:ext cx="201222" cy="316548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83" name="任意多边形: 形状 92"/>
            <p:cNvSpPr/>
            <p:nvPr/>
          </p:nvSpPr>
          <p:spPr>
            <a:xfrm rot="5400000">
              <a:off x="2009411" y="4047727"/>
              <a:ext cx="191360" cy="337458"/>
            </a:xfrm>
            <a:custGeom>
              <a:avLst/>
              <a:gdLst>
                <a:gd name="connsiteX0" fmla="*/ 49530 w 134778"/>
                <a:gd name="connsiteY0" fmla="*/ 330 h 178105"/>
                <a:gd name="connsiteX1" fmla="*/ 83502 w 134778"/>
                <a:gd name="connsiteY1" fmla="*/ 0 h 178105"/>
                <a:gd name="connsiteX2" fmla="*/ 86931 w 134778"/>
                <a:gd name="connsiteY2" fmla="*/ 3436 h 178105"/>
                <a:gd name="connsiteX3" fmla="*/ 87884 w 134778"/>
                <a:gd name="connsiteY3" fmla="*/ 103429 h 178105"/>
                <a:gd name="connsiteX4" fmla="*/ 130111 w 134778"/>
                <a:gd name="connsiteY4" fmla="*/ 85960 h 178105"/>
                <a:gd name="connsiteX5" fmla="*/ 134112 w 134778"/>
                <a:gd name="connsiteY5" fmla="*/ 87065 h 178105"/>
                <a:gd name="connsiteX6" fmla="*/ 134112 w 134778"/>
                <a:gd name="connsiteY6" fmla="*/ 91256 h 178105"/>
                <a:gd name="connsiteX7" fmla="*/ 70929 w 134778"/>
                <a:gd name="connsiteY7" fmla="*/ 176727 h 178105"/>
                <a:gd name="connsiteX8" fmla="*/ 68263 w 134778"/>
                <a:gd name="connsiteY8" fmla="*/ 178105 h 178105"/>
                <a:gd name="connsiteX9" fmla="*/ 65532 w 134778"/>
                <a:gd name="connsiteY9" fmla="*/ 176778 h 178105"/>
                <a:gd name="connsiteX10" fmla="*/ 698 w 134778"/>
                <a:gd name="connsiteY10" fmla="*/ 92539 h 178105"/>
                <a:gd name="connsiteX11" fmla="*/ 0 w 134778"/>
                <a:gd name="connsiteY11" fmla="*/ 90431 h 178105"/>
                <a:gd name="connsiteX12" fmla="*/ 698 w 134778"/>
                <a:gd name="connsiteY12" fmla="*/ 88341 h 178105"/>
                <a:gd name="connsiteX13" fmla="*/ 4635 w 134778"/>
                <a:gd name="connsiteY13" fmla="*/ 87167 h 178105"/>
                <a:gd name="connsiteX14" fmla="*/ 47180 w 134778"/>
                <a:gd name="connsiteY14" fmla="*/ 103829 h 178105"/>
                <a:gd name="connsiteX15" fmla="*/ 46164 w 134778"/>
                <a:gd name="connsiteY15" fmla="*/ 3823 h 178105"/>
                <a:gd name="connsiteX16" fmla="*/ 49530 w 134778"/>
                <a:gd name="connsiteY16" fmla="*/ 330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49530" y="330"/>
                  </a:moveTo>
                  <a:lnTo>
                    <a:pt x="83502" y="0"/>
                  </a:lnTo>
                  <a:cubicBezTo>
                    <a:pt x="85407" y="-13"/>
                    <a:pt x="86931" y="1518"/>
                    <a:pt x="86931" y="3436"/>
                  </a:cubicBezTo>
                  <a:lnTo>
                    <a:pt x="87884" y="103429"/>
                  </a:lnTo>
                  <a:lnTo>
                    <a:pt x="130111" y="85960"/>
                  </a:lnTo>
                  <a:cubicBezTo>
                    <a:pt x="131508" y="85382"/>
                    <a:pt x="133159" y="85827"/>
                    <a:pt x="134112" y="87065"/>
                  </a:cubicBezTo>
                  <a:cubicBezTo>
                    <a:pt x="135001" y="88297"/>
                    <a:pt x="135001" y="90011"/>
                    <a:pt x="134112" y="91256"/>
                  </a:cubicBezTo>
                  <a:lnTo>
                    <a:pt x="70929" y="176727"/>
                  </a:lnTo>
                  <a:cubicBezTo>
                    <a:pt x="70294" y="177584"/>
                    <a:pt x="69278" y="178099"/>
                    <a:pt x="68263" y="178105"/>
                  </a:cubicBezTo>
                  <a:cubicBezTo>
                    <a:pt x="67183" y="178118"/>
                    <a:pt x="66167" y="177622"/>
                    <a:pt x="65532" y="176778"/>
                  </a:cubicBezTo>
                  <a:lnTo>
                    <a:pt x="698" y="92539"/>
                  </a:lnTo>
                  <a:cubicBezTo>
                    <a:pt x="253" y="91923"/>
                    <a:pt x="0" y="91180"/>
                    <a:pt x="0" y="90431"/>
                  </a:cubicBezTo>
                  <a:cubicBezTo>
                    <a:pt x="0" y="89700"/>
                    <a:pt x="190" y="88964"/>
                    <a:pt x="698" y="88341"/>
                  </a:cubicBezTo>
                  <a:cubicBezTo>
                    <a:pt x="1588" y="87091"/>
                    <a:pt x="3175" y="86614"/>
                    <a:pt x="4635" y="87167"/>
                  </a:cubicBezTo>
                  <a:lnTo>
                    <a:pt x="47180" y="103829"/>
                  </a:lnTo>
                  <a:lnTo>
                    <a:pt x="46164" y="3823"/>
                  </a:lnTo>
                  <a:cubicBezTo>
                    <a:pt x="46164" y="1912"/>
                    <a:pt x="47689" y="349"/>
                    <a:pt x="49530" y="330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16166726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84" name="文本框 183"/>
            <p:cNvSpPr txBox="1"/>
            <p:nvPr/>
          </p:nvSpPr>
          <p:spPr>
            <a:xfrm>
              <a:off x="2238351" y="4020193"/>
              <a:ext cx="890869" cy="371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latin typeface="微软雅黑" panose="020B0503020204020204" pitchFamily="34" charset="-122"/>
                  <a:ea typeface="微软雅黑" panose="020B0503020204020204" pitchFamily="34" charset="-122"/>
                  <a:cs typeface="OPPOSans H" panose="00020600040101010101" pitchFamily="18" charset="-122"/>
                </a:defRPr>
              </a:lvl1pPr>
            </a:lstStyle>
            <a:p>
              <a:pPr marL="228600" marR="0" lvl="0" indent="-2286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充值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  <a:p>
              <a:pPr marL="228600" marR="0" lvl="0" indent="-2286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余额消费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185" name="组合 184"/>
            <p:cNvGrpSpPr/>
            <p:nvPr/>
          </p:nvGrpSpPr>
          <p:grpSpPr>
            <a:xfrm>
              <a:off x="5000917" y="4094880"/>
              <a:ext cx="1761298" cy="228654"/>
              <a:chOff x="2088762" y="4309753"/>
              <a:chExt cx="1761298" cy="228654"/>
            </a:xfrm>
          </p:grpSpPr>
          <p:sp>
            <p:nvSpPr>
              <p:cNvPr id="186" name="任意多边形: 形状 90"/>
              <p:cNvSpPr/>
              <p:nvPr/>
            </p:nvSpPr>
            <p:spPr>
              <a:xfrm rot="5400000">
                <a:off x="3591175" y="4279522"/>
                <a:ext cx="201222" cy="316548"/>
              </a:xfrm>
              <a:custGeom>
                <a:avLst/>
                <a:gdLst>
                  <a:gd name="connsiteX0" fmla="*/ 85248 w 134778"/>
                  <a:gd name="connsiteY0" fmla="*/ 177775 h 178105"/>
                  <a:gd name="connsiteX1" fmla="*/ 51276 w 134778"/>
                  <a:gd name="connsiteY1" fmla="*/ 178105 h 178105"/>
                  <a:gd name="connsiteX2" fmla="*/ 47848 w 134778"/>
                  <a:gd name="connsiteY2" fmla="*/ 174676 h 178105"/>
                  <a:gd name="connsiteX3" fmla="*/ 46895 w 134778"/>
                  <a:gd name="connsiteY3" fmla="*/ 74676 h 178105"/>
                  <a:gd name="connsiteX4" fmla="*/ 4667 w 134778"/>
                  <a:gd name="connsiteY4" fmla="*/ 92145 h 178105"/>
                  <a:gd name="connsiteX5" fmla="*/ 667 w 134778"/>
                  <a:gd name="connsiteY5" fmla="*/ 91046 h 178105"/>
                  <a:gd name="connsiteX6" fmla="*/ 667 w 134778"/>
                  <a:gd name="connsiteY6" fmla="*/ 86849 h 178105"/>
                  <a:gd name="connsiteX7" fmla="*/ 63849 w 134778"/>
                  <a:gd name="connsiteY7" fmla="*/ 1384 h 178105"/>
                  <a:gd name="connsiteX8" fmla="*/ 66516 w 134778"/>
                  <a:gd name="connsiteY8" fmla="*/ 0 h 178105"/>
                  <a:gd name="connsiteX9" fmla="*/ 69247 w 134778"/>
                  <a:gd name="connsiteY9" fmla="*/ 1327 h 178105"/>
                  <a:gd name="connsiteX10" fmla="*/ 134017 w 134778"/>
                  <a:gd name="connsiteY10" fmla="*/ 85573 h 178105"/>
                  <a:gd name="connsiteX11" fmla="*/ 134779 w 134778"/>
                  <a:gd name="connsiteY11" fmla="*/ 87675 h 178105"/>
                  <a:gd name="connsiteX12" fmla="*/ 134080 w 134778"/>
                  <a:gd name="connsiteY12" fmla="*/ 89770 h 178105"/>
                  <a:gd name="connsiteX13" fmla="*/ 130143 w 134778"/>
                  <a:gd name="connsiteY13" fmla="*/ 90939 h 178105"/>
                  <a:gd name="connsiteX14" fmla="*/ 87598 w 134778"/>
                  <a:gd name="connsiteY14" fmla="*/ 74282 h 178105"/>
                  <a:gd name="connsiteX15" fmla="*/ 88614 w 134778"/>
                  <a:gd name="connsiteY15" fmla="*/ 174282 h 178105"/>
                  <a:gd name="connsiteX16" fmla="*/ 85248 w 134778"/>
                  <a:gd name="connsiteY16" fmla="*/ 177775 h 178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4778" h="178105">
                    <a:moveTo>
                      <a:pt x="85248" y="177775"/>
                    </a:moveTo>
                    <a:lnTo>
                      <a:pt x="51276" y="178105"/>
                    </a:lnTo>
                    <a:cubicBezTo>
                      <a:pt x="49372" y="178124"/>
                      <a:pt x="47848" y="176594"/>
                      <a:pt x="47848" y="174676"/>
                    </a:cubicBezTo>
                    <a:lnTo>
                      <a:pt x="46895" y="74676"/>
                    </a:lnTo>
                    <a:lnTo>
                      <a:pt x="4667" y="92145"/>
                    </a:lnTo>
                    <a:cubicBezTo>
                      <a:pt x="3271" y="92729"/>
                      <a:pt x="1619" y="92285"/>
                      <a:pt x="667" y="91046"/>
                    </a:cubicBezTo>
                    <a:cubicBezTo>
                      <a:pt x="-222" y="89815"/>
                      <a:pt x="-222" y="88100"/>
                      <a:pt x="667" y="86849"/>
                    </a:cubicBezTo>
                    <a:lnTo>
                      <a:pt x="63849" y="1384"/>
                    </a:lnTo>
                    <a:cubicBezTo>
                      <a:pt x="64485" y="521"/>
                      <a:pt x="65500" y="13"/>
                      <a:pt x="66516" y="0"/>
                    </a:cubicBezTo>
                    <a:cubicBezTo>
                      <a:pt x="67596" y="-6"/>
                      <a:pt x="68612" y="483"/>
                      <a:pt x="69247" y="1327"/>
                    </a:cubicBezTo>
                    <a:lnTo>
                      <a:pt x="134017" y="85573"/>
                    </a:lnTo>
                    <a:cubicBezTo>
                      <a:pt x="134525" y="86189"/>
                      <a:pt x="134779" y="86932"/>
                      <a:pt x="134779" y="87675"/>
                    </a:cubicBezTo>
                    <a:cubicBezTo>
                      <a:pt x="134779" y="88411"/>
                      <a:pt x="134588" y="89141"/>
                      <a:pt x="134080" y="89770"/>
                    </a:cubicBezTo>
                    <a:cubicBezTo>
                      <a:pt x="133191" y="91015"/>
                      <a:pt x="131604" y="91497"/>
                      <a:pt x="130143" y="90939"/>
                    </a:cubicBezTo>
                    <a:lnTo>
                      <a:pt x="87598" y="74282"/>
                    </a:lnTo>
                    <a:lnTo>
                      <a:pt x="88614" y="174282"/>
                    </a:lnTo>
                    <a:cubicBezTo>
                      <a:pt x="88614" y="176200"/>
                      <a:pt x="87090" y="177762"/>
                      <a:pt x="85248" y="177775"/>
                    </a:cubicBezTo>
                    <a:close/>
                  </a:path>
                </a:pathLst>
              </a:custGeom>
              <a:gradFill>
                <a:gsLst>
                  <a:gs pos="0">
                    <a:srgbClr val="527AF1"/>
                  </a:gs>
                  <a:gs pos="50000">
                    <a:srgbClr val="527AF1">
                      <a:alpha val="49804"/>
                    </a:srgbClr>
                  </a:gs>
                  <a:gs pos="100000">
                    <a:srgbClr val="527AF1">
                      <a:alpha val="0"/>
                    </a:srgbClr>
                  </a:gs>
                </a:gsLst>
                <a:lin ang="5366724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7" name="任意多边形: 形状 92"/>
              <p:cNvSpPr/>
              <p:nvPr/>
            </p:nvSpPr>
            <p:spPr>
              <a:xfrm rot="5400000">
                <a:off x="2161811" y="4264135"/>
                <a:ext cx="191360" cy="337458"/>
              </a:xfrm>
              <a:custGeom>
                <a:avLst/>
                <a:gdLst>
                  <a:gd name="connsiteX0" fmla="*/ 49530 w 134778"/>
                  <a:gd name="connsiteY0" fmla="*/ 330 h 178105"/>
                  <a:gd name="connsiteX1" fmla="*/ 83502 w 134778"/>
                  <a:gd name="connsiteY1" fmla="*/ 0 h 178105"/>
                  <a:gd name="connsiteX2" fmla="*/ 86931 w 134778"/>
                  <a:gd name="connsiteY2" fmla="*/ 3436 h 178105"/>
                  <a:gd name="connsiteX3" fmla="*/ 87884 w 134778"/>
                  <a:gd name="connsiteY3" fmla="*/ 103429 h 178105"/>
                  <a:gd name="connsiteX4" fmla="*/ 130111 w 134778"/>
                  <a:gd name="connsiteY4" fmla="*/ 85960 h 178105"/>
                  <a:gd name="connsiteX5" fmla="*/ 134112 w 134778"/>
                  <a:gd name="connsiteY5" fmla="*/ 87065 h 178105"/>
                  <a:gd name="connsiteX6" fmla="*/ 134112 w 134778"/>
                  <a:gd name="connsiteY6" fmla="*/ 91256 h 178105"/>
                  <a:gd name="connsiteX7" fmla="*/ 70929 w 134778"/>
                  <a:gd name="connsiteY7" fmla="*/ 176727 h 178105"/>
                  <a:gd name="connsiteX8" fmla="*/ 68263 w 134778"/>
                  <a:gd name="connsiteY8" fmla="*/ 178105 h 178105"/>
                  <a:gd name="connsiteX9" fmla="*/ 65532 w 134778"/>
                  <a:gd name="connsiteY9" fmla="*/ 176778 h 178105"/>
                  <a:gd name="connsiteX10" fmla="*/ 698 w 134778"/>
                  <a:gd name="connsiteY10" fmla="*/ 92539 h 178105"/>
                  <a:gd name="connsiteX11" fmla="*/ 0 w 134778"/>
                  <a:gd name="connsiteY11" fmla="*/ 90431 h 178105"/>
                  <a:gd name="connsiteX12" fmla="*/ 698 w 134778"/>
                  <a:gd name="connsiteY12" fmla="*/ 88341 h 178105"/>
                  <a:gd name="connsiteX13" fmla="*/ 4635 w 134778"/>
                  <a:gd name="connsiteY13" fmla="*/ 87167 h 178105"/>
                  <a:gd name="connsiteX14" fmla="*/ 47180 w 134778"/>
                  <a:gd name="connsiteY14" fmla="*/ 103829 h 178105"/>
                  <a:gd name="connsiteX15" fmla="*/ 46164 w 134778"/>
                  <a:gd name="connsiteY15" fmla="*/ 3823 h 178105"/>
                  <a:gd name="connsiteX16" fmla="*/ 49530 w 134778"/>
                  <a:gd name="connsiteY16" fmla="*/ 330 h 178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4778" h="178105">
                    <a:moveTo>
                      <a:pt x="49530" y="330"/>
                    </a:moveTo>
                    <a:lnTo>
                      <a:pt x="83502" y="0"/>
                    </a:lnTo>
                    <a:cubicBezTo>
                      <a:pt x="85407" y="-13"/>
                      <a:pt x="86931" y="1518"/>
                      <a:pt x="86931" y="3436"/>
                    </a:cubicBezTo>
                    <a:lnTo>
                      <a:pt x="87884" y="103429"/>
                    </a:lnTo>
                    <a:lnTo>
                      <a:pt x="130111" y="85960"/>
                    </a:lnTo>
                    <a:cubicBezTo>
                      <a:pt x="131508" y="85382"/>
                      <a:pt x="133159" y="85827"/>
                      <a:pt x="134112" y="87065"/>
                    </a:cubicBezTo>
                    <a:cubicBezTo>
                      <a:pt x="135001" y="88297"/>
                      <a:pt x="135001" y="90011"/>
                      <a:pt x="134112" y="91256"/>
                    </a:cubicBezTo>
                    <a:lnTo>
                      <a:pt x="70929" y="176727"/>
                    </a:lnTo>
                    <a:cubicBezTo>
                      <a:pt x="70294" y="177584"/>
                      <a:pt x="69278" y="178099"/>
                      <a:pt x="68263" y="178105"/>
                    </a:cubicBezTo>
                    <a:cubicBezTo>
                      <a:pt x="67183" y="178118"/>
                      <a:pt x="66167" y="177622"/>
                      <a:pt x="65532" y="176778"/>
                    </a:cubicBezTo>
                    <a:lnTo>
                      <a:pt x="698" y="92539"/>
                    </a:lnTo>
                    <a:cubicBezTo>
                      <a:pt x="253" y="91923"/>
                      <a:pt x="0" y="91180"/>
                      <a:pt x="0" y="90431"/>
                    </a:cubicBezTo>
                    <a:cubicBezTo>
                      <a:pt x="0" y="89700"/>
                      <a:pt x="190" y="88964"/>
                      <a:pt x="698" y="88341"/>
                    </a:cubicBezTo>
                    <a:cubicBezTo>
                      <a:pt x="1588" y="87091"/>
                      <a:pt x="3175" y="86614"/>
                      <a:pt x="4635" y="87167"/>
                    </a:cubicBezTo>
                    <a:lnTo>
                      <a:pt x="47180" y="103829"/>
                    </a:lnTo>
                    <a:lnTo>
                      <a:pt x="46164" y="3823"/>
                    </a:lnTo>
                    <a:cubicBezTo>
                      <a:pt x="46164" y="1912"/>
                      <a:pt x="47689" y="349"/>
                      <a:pt x="49530" y="330"/>
                    </a:cubicBezTo>
                    <a:close/>
                  </a:path>
                </a:pathLst>
              </a:custGeom>
              <a:gradFill>
                <a:gsLst>
                  <a:gs pos="0">
                    <a:srgbClr val="527AF1"/>
                  </a:gs>
                  <a:gs pos="50000">
                    <a:srgbClr val="527AF1">
                      <a:alpha val="49804"/>
                    </a:srgbClr>
                  </a:gs>
                  <a:gs pos="100000">
                    <a:srgbClr val="527AF1">
                      <a:alpha val="0"/>
                    </a:srgbClr>
                  </a:gs>
                </a:gsLst>
                <a:lin ang="16166726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2356983" y="4309753"/>
                <a:ext cx="1241110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3. </a:t>
                </a: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储值卡订单核销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89" name="矩形: 圆角 98"/>
            <p:cNvSpPr/>
            <p:nvPr/>
          </p:nvSpPr>
          <p:spPr>
            <a:xfrm>
              <a:off x="6905678" y="3418256"/>
              <a:ext cx="1319883" cy="321952"/>
            </a:xfrm>
            <a:prstGeom prst="roundRect">
              <a:avLst>
                <a:gd name="adj" fmla="val 9553"/>
              </a:avLst>
            </a:prstGeom>
            <a:solidFill>
              <a:srgbClr val="3C5DEC"/>
            </a:solidFill>
            <a:ln w="22860" cap="flat">
              <a:solidFill>
                <a:srgbClr val="101C40">
                  <a:alpha val="16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7126065" y="3457063"/>
              <a:ext cx="890869" cy="247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云商通体系</a:t>
              </a:r>
            </a:p>
          </p:txBody>
        </p:sp>
        <p:grpSp>
          <p:nvGrpSpPr>
            <p:cNvPr id="191" name="组合 190"/>
            <p:cNvGrpSpPr/>
            <p:nvPr/>
          </p:nvGrpSpPr>
          <p:grpSpPr>
            <a:xfrm>
              <a:off x="7645689" y="3948956"/>
              <a:ext cx="1006809" cy="638553"/>
              <a:chOff x="8143661" y="3348282"/>
              <a:chExt cx="926219" cy="677896"/>
            </a:xfrm>
          </p:grpSpPr>
          <p:cxnSp>
            <p:nvCxnSpPr>
              <p:cNvPr id="192" name="肘形连接符 191"/>
              <p:cNvCxnSpPr/>
              <p:nvPr/>
            </p:nvCxnSpPr>
            <p:spPr>
              <a:xfrm>
                <a:off x="8300211" y="3640087"/>
                <a:ext cx="769669" cy="386091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93" name="肘形连接符 192"/>
              <p:cNvCxnSpPr/>
              <p:nvPr/>
            </p:nvCxnSpPr>
            <p:spPr>
              <a:xfrm flipV="1">
                <a:off x="8300211" y="3348282"/>
                <a:ext cx="761102" cy="281942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94" name="直接箭头连接符 193"/>
              <p:cNvCxnSpPr/>
              <p:nvPr/>
            </p:nvCxnSpPr>
            <p:spPr>
              <a:xfrm flipV="1">
                <a:off x="8143661" y="3637979"/>
                <a:ext cx="917651" cy="8152"/>
              </a:xfrm>
              <a:prstGeom prst="straightConnector1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95" name="文本框 194"/>
              <p:cNvSpPr txBox="1"/>
              <p:nvPr/>
            </p:nvSpPr>
            <p:spPr>
              <a:xfrm>
                <a:off x="8227093" y="3388588"/>
                <a:ext cx="817861" cy="24080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hangingPunct="0">
                  <a:defRPr/>
                </a:pPr>
                <a:r>
                  <a:rPr lang="en-US" altLang="zh-CN" sz="1050" b="1" kern="0" dirty="0">
                    <a:solidFill>
                      <a:prstClr val="black"/>
                    </a:solidFill>
                    <a:latin typeface="+mj-ea"/>
                    <a:ea typeface="+mj-ea"/>
                    <a:sym typeface="等线"/>
                  </a:rPr>
                  <a:t>4. </a:t>
                </a:r>
                <a:r>
                  <a:rPr lang="zh-CN" altLang="en-US" sz="1050" b="1" kern="0" dirty="0">
                    <a:solidFill>
                      <a:prstClr val="black"/>
                    </a:solidFill>
                    <a:latin typeface="+mj-ea"/>
                    <a:ea typeface="+mj-ea"/>
                    <a:sym typeface="等线"/>
                  </a:rPr>
                  <a:t>分账</a:t>
                </a:r>
              </a:p>
            </p:txBody>
          </p:sp>
        </p:grpSp>
        <p:sp>
          <p:nvSpPr>
            <p:cNvPr id="196" name="矩形: 圆角 49"/>
            <p:cNvSpPr/>
            <p:nvPr/>
          </p:nvSpPr>
          <p:spPr>
            <a:xfrm>
              <a:off x="6838106" y="4104044"/>
              <a:ext cx="944880" cy="220979"/>
            </a:xfrm>
            <a:prstGeom prst="roundRect">
              <a:avLst/>
            </a:prstGeom>
            <a:solidFill>
              <a:srgbClr val="FFFFFF"/>
            </a:solidFill>
            <a:ln w="22860" cap="flat">
              <a:solidFill>
                <a:srgbClr val="D8DAE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97" name="文本框 196"/>
            <p:cNvSpPr txBox="1"/>
            <p:nvPr/>
          </p:nvSpPr>
          <p:spPr>
            <a:xfrm>
              <a:off x="6874913" y="4100713"/>
              <a:ext cx="801063" cy="226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latin typeface="微软雅黑" panose="020B0503020204020204" pitchFamily="34" charset="-122"/>
                  <a:ea typeface="微软雅黑" panose="020B0503020204020204" pitchFamily="34" charset="-122"/>
                  <a:cs typeface="OPPOSans H" panose="00020600040101010101" pitchFamily="18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储值卡账户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198" name="组合 197"/>
            <p:cNvGrpSpPr/>
            <p:nvPr/>
          </p:nvGrpSpPr>
          <p:grpSpPr>
            <a:xfrm>
              <a:off x="8702661" y="3830637"/>
              <a:ext cx="944880" cy="226834"/>
              <a:chOff x="6816770" y="4253113"/>
              <a:chExt cx="944880" cy="226834"/>
            </a:xfrm>
          </p:grpSpPr>
          <p:sp>
            <p:nvSpPr>
              <p:cNvPr id="199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00" name="文本框 199"/>
              <p:cNvSpPr txBox="1"/>
              <p:nvPr/>
            </p:nvSpPr>
            <p:spPr>
              <a:xfrm>
                <a:off x="6881011" y="4253113"/>
                <a:ext cx="801064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运营方账户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01" name="组合 200"/>
            <p:cNvGrpSpPr/>
            <p:nvPr/>
          </p:nvGrpSpPr>
          <p:grpSpPr>
            <a:xfrm>
              <a:off x="8693554" y="4111013"/>
              <a:ext cx="944880" cy="226834"/>
              <a:chOff x="6816770" y="4253113"/>
              <a:chExt cx="944880" cy="226834"/>
            </a:xfrm>
          </p:grpSpPr>
          <p:sp>
            <p:nvSpPr>
              <p:cNvPr id="202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03" name="文本框 202"/>
              <p:cNvSpPr txBox="1"/>
              <p:nvPr/>
            </p:nvSpPr>
            <p:spPr>
              <a:xfrm>
                <a:off x="6881013" y="4253113"/>
                <a:ext cx="801064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场地方账户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04" name="组合 203"/>
            <p:cNvGrpSpPr/>
            <p:nvPr/>
          </p:nvGrpSpPr>
          <p:grpSpPr>
            <a:xfrm>
              <a:off x="8651127" y="4419078"/>
              <a:ext cx="1052519" cy="226834"/>
              <a:chOff x="6995319" y="4253113"/>
              <a:chExt cx="1052519" cy="226834"/>
            </a:xfrm>
          </p:grpSpPr>
          <p:sp>
            <p:nvSpPr>
              <p:cNvPr id="205" name="矩形: 圆角 49"/>
              <p:cNvSpPr/>
              <p:nvPr/>
            </p:nvSpPr>
            <p:spPr>
              <a:xfrm>
                <a:off x="703394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06" name="文本框 205"/>
              <p:cNvSpPr txBox="1"/>
              <p:nvPr/>
            </p:nvSpPr>
            <p:spPr>
              <a:xfrm>
                <a:off x="6995319" y="4253113"/>
                <a:ext cx="1052519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软件服务商账户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207" name="任意多边形: 形状 90"/>
            <p:cNvSpPr/>
            <p:nvPr/>
          </p:nvSpPr>
          <p:spPr>
            <a:xfrm rot="5400000">
              <a:off x="9738912" y="3614372"/>
              <a:ext cx="230067" cy="648304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08" name="任意多边形: 形状 90"/>
            <p:cNvSpPr/>
            <p:nvPr/>
          </p:nvSpPr>
          <p:spPr>
            <a:xfrm rot="5400000">
              <a:off x="9712532" y="3925106"/>
              <a:ext cx="242521" cy="658291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09" name="任意多边形: 形状 90"/>
            <p:cNvSpPr/>
            <p:nvPr/>
          </p:nvSpPr>
          <p:spPr>
            <a:xfrm rot="5400000">
              <a:off x="9724684" y="4253572"/>
              <a:ext cx="230067" cy="648304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grpSp>
          <p:nvGrpSpPr>
            <p:cNvPr id="210" name="组合 209"/>
            <p:cNvGrpSpPr/>
            <p:nvPr/>
          </p:nvGrpSpPr>
          <p:grpSpPr>
            <a:xfrm>
              <a:off x="10208940" y="3797144"/>
              <a:ext cx="944880" cy="226834"/>
              <a:chOff x="6816770" y="4253113"/>
              <a:chExt cx="944880" cy="226834"/>
            </a:xfrm>
          </p:grpSpPr>
          <p:sp>
            <p:nvSpPr>
              <p:cNvPr id="211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6912444" y="4253113"/>
                <a:ext cx="738200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1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13" name="组合 212"/>
            <p:cNvGrpSpPr/>
            <p:nvPr/>
          </p:nvGrpSpPr>
          <p:grpSpPr>
            <a:xfrm>
              <a:off x="10212703" y="4146096"/>
              <a:ext cx="944880" cy="226834"/>
              <a:chOff x="6816770" y="4253113"/>
              <a:chExt cx="944880" cy="226834"/>
            </a:xfrm>
          </p:grpSpPr>
          <p:sp>
            <p:nvSpPr>
              <p:cNvPr id="214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6912444" y="4253113"/>
                <a:ext cx="738200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2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16" name="组合 215"/>
            <p:cNvGrpSpPr/>
            <p:nvPr/>
          </p:nvGrpSpPr>
          <p:grpSpPr>
            <a:xfrm>
              <a:off x="10193261" y="4476594"/>
              <a:ext cx="944880" cy="226834"/>
              <a:chOff x="6816770" y="4253113"/>
              <a:chExt cx="944880" cy="226834"/>
            </a:xfrm>
          </p:grpSpPr>
          <p:sp>
            <p:nvSpPr>
              <p:cNvPr id="217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6912444" y="4253113"/>
                <a:ext cx="738200" cy="226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3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219" name="文本框 218"/>
            <p:cNvSpPr txBox="1"/>
            <p:nvPr/>
          </p:nvSpPr>
          <p:spPr>
            <a:xfrm>
              <a:off x="9659637" y="3561603"/>
              <a:ext cx="720025" cy="2268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hangingPunct="0">
                <a:defRPr/>
              </a:pPr>
              <a:r>
                <a:rPr lang="en-US" altLang="zh-CN" sz="1050" b="1" kern="0" dirty="0">
                  <a:solidFill>
                    <a:prstClr val="black"/>
                  </a:solidFill>
                  <a:latin typeface="+mj-ea"/>
                  <a:ea typeface="+mj-ea"/>
                  <a:sym typeface="等线"/>
                </a:rPr>
                <a:t>5. </a:t>
              </a:r>
              <a:r>
                <a:rPr lang="zh-CN" altLang="en-US" sz="1050" b="1" kern="0" dirty="0">
                  <a:solidFill>
                    <a:prstClr val="black"/>
                  </a:solidFill>
                  <a:latin typeface="+mj-ea"/>
                  <a:ea typeface="+mj-ea"/>
                  <a:sym typeface="等线"/>
                </a:rPr>
                <a:t>提现</a:t>
              </a:r>
            </a:p>
          </p:txBody>
        </p:sp>
      </p:grpSp>
      <p:sp>
        <p:nvSpPr>
          <p:cNvPr id="221" name="文本框 220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889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2266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电子账户模式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500743" y="892627"/>
            <a:ext cx="11437407" cy="5534297"/>
            <a:chOff x="646395" y="1462308"/>
            <a:chExt cx="11259097" cy="5029932"/>
          </a:xfrm>
        </p:grpSpPr>
        <p:grpSp>
          <p:nvGrpSpPr>
            <p:cNvPr id="108" name="组合 107"/>
            <p:cNvGrpSpPr/>
            <p:nvPr/>
          </p:nvGrpSpPr>
          <p:grpSpPr>
            <a:xfrm>
              <a:off x="646395" y="1462308"/>
              <a:ext cx="10887789" cy="621448"/>
              <a:chOff x="646395" y="1462308"/>
              <a:chExt cx="10887789" cy="621448"/>
            </a:xfrm>
          </p:grpSpPr>
          <p:sp>
            <p:nvSpPr>
              <p:cNvPr id="109" name="矩形: 圆角 9"/>
              <p:cNvSpPr/>
              <p:nvPr/>
            </p:nvSpPr>
            <p:spPr>
              <a:xfrm>
                <a:off x="646395" y="1462308"/>
                <a:ext cx="10887789" cy="621448"/>
              </a:xfrm>
              <a:prstGeom prst="roundRect">
                <a:avLst>
                  <a:gd name="adj" fmla="val 6803"/>
                </a:avLst>
              </a:prstGeom>
              <a:solidFill>
                <a:srgbClr val="F5F6FA">
                  <a:alpha val="50000"/>
                </a:srgbClr>
              </a:solidFill>
              <a:ln w="12680" cap="flat">
                <a:solidFill>
                  <a:srgbClr val="81838F">
                    <a:alpha val="50000"/>
                  </a:srgbClr>
                </a:solidFill>
                <a:prstDash val="sysDash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0" name="矩形: 圆角 12"/>
              <p:cNvSpPr/>
              <p:nvPr/>
            </p:nvSpPr>
            <p:spPr>
              <a:xfrm>
                <a:off x="2500745" y="1573229"/>
                <a:ext cx="1357224" cy="415125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1" name="矩形: 圆角 20"/>
              <p:cNvSpPr/>
              <p:nvPr/>
            </p:nvSpPr>
            <p:spPr>
              <a:xfrm>
                <a:off x="9778044" y="1588990"/>
                <a:ext cx="1381712" cy="415125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2682874" y="1608450"/>
                <a:ext cx="996041" cy="307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rPr>
                  <a:t>先付后退</a:t>
                </a:r>
                <a:endPara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5DEC"/>
                  </a:solidFill>
                  <a:effectLst/>
                  <a:uLnTx/>
                  <a:uFillTx/>
                  <a:latin typeface="+mj-ea"/>
                  <a:ea typeface="+mj-ea"/>
                  <a:cs typeface="OPPOSans L" pitchFamily="18" charset="-122"/>
                </a:endParaRP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9981316" y="1617896"/>
                <a:ext cx="996041" cy="307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rPr>
                  <a:t>会员充值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5DEC"/>
                  </a:solidFill>
                  <a:effectLst/>
                  <a:uLnTx/>
                  <a:uFillTx/>
                  <a:latin typeface="+mj-ea"/>
                  <a:ea typeface="+mj-ea"/>
                  <a:cs typeface="OPPOSans L" pitchFamily="18" charset="-122"/>
                </a:endParaRPr>
              </a:p>
            </p:txBody>
          </p:sp>
          <p:sp>
            <p:nvSpPr>
              <p:cNvPr id="114" name="矩形: 圆角 62"/>
              <p:cNvSpPr/>
              <p:nvPr/>
            </p:nvSpPr>
            <p:spPr>
              <a:xfrm>
                <a:off x="819520" y="1534935"/>
                <a:ext cx="1374759" cy="482333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991905" y="1617896"/>
                <a:ext cx="996041" cy="307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行业场景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4763618" y="1573229"/>
                <a:ext cx="3936359" cy="415125"/>
                <a:chOff x="4370426" y="1573229"/>
                <a:chExt cx="3936359" cy="415125"/>
              </a:xfrm>
            </p:grpSpPr>
            <p:sp>
              <p:nvSpPr>
                <p:cNvPr id="117" name="矩形: 圆角 14"/>
                <p:cNvSpPr/>
                <p:nvPr/>
              </p:nvSpPr>
              <p:spPr>
                <a:xfrm>
                  <a:off x="4370426" y="1573229"/>
                  <a:ext cx="3936359" cy="415125"/>
                </a:xfrm>
                <a:prstGeom prst="roundRect">
                  <a:avLst/>
                </a:prstGeom>
                <a:solidFill>
                  <a:srgbClr val="FFFFFF"/>
                </a:solidFill>
                <a:ln w="6340" cap="flat">
                  <a:noFill/>
                  <a:prstDash val="solid"/>
                  <a:miter/>
                </a:ln>
                <a:effectLst>
                  <a:outerShdw blurRad="241300" dist="38100" dir="5400000" algn="t" rotWithShape="0">
                    <a:srgbClr val="4472C4">
                      <a:alpha val="22000"/>
                    </a:srgb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18" name="文本框 117"/>
                <p:cNvSpPr txBox="1"/>
                <p:nvPr/>
              </p:nvSpPr>
              <p:spPr>
                <a:xfrm>
                  <a:off x="4464564" y="1616808"/>
                  <a:ext cx="996041" cy="307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C5DEC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L" pitchFamily="18" charset="-122"/>
                    </a:rPr>
                    <a:t>先享后付</a:t>
                  </a:r>
                  <a:endPara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C5DEC"/>
                    </a:solidFill>
                    <a:effectLst/>
                    <a:uLnTx/>
                    <a:uFillTx/>
                    <a:latin typeface="+mj-ea"/>
                    <a:ea typeface="+mj-ea"/>
                    <a:cs typeface="OPPOSans L" pitchFamily="18" charset="-122"/>
                  </a:endParaRPr>
                </a:p>
              </p:txBody>
            </p:sp>
            <p:pic>
              <p:nvPicPr>
                <p:cNvPr id="119" name="图片 118" descr="weixinzhifufen"/>
                <p:cNvPicPr>
                  <a:picLocks noChangeAspect="1"/>
                </p:cNvPicPr>
                <p:nvPr>
                  <p:custDataLst>
                    <p:tags r:id="rId1"/>
                  </p:custDataLst>
                </p:nvPr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569356" y="1625081"/>
                  <a:ext cx="323215" cy="323215"/>
                </a:xfrm>
                <a:prstGeom prst="rect">
                  <a:avLst/>
                </a:prstGeom>
              </p:spPr>
            </p:pic>
            <p:pic>
              <p:nvPicPr>
                <p:cNvPr id="120" name="图片 119" descr="zhimaxinyong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66442" y="1660469"/>
                  <a:ext cx="449580" cy="271780"/>
                </a:xfrm>
                <a:prstGeom prst="rect">
                  <a:avLst/>
                </a:prstGeom>
              </p:spPr>
            </p:pic>
            <p:sp>
              <p:nvSpPr>
                <p:cNvPr id="121" name="文本框 120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5747881" y="1673804"/>
                  <a:ext cx="1046480" cy="223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微信支付分</a:t>
                  </a:r>
                </a:p>
              </p:txBody>
            </p:sp>
            <p:sp>
              <p:nvSpPr>
                <p:cNvPr id="122" name="矩形 121"/>
                <p:cNvSpPr/>
                <p:nvPr/>
              </p:nvSpPr>
              <p:spPr>
                <a:xfrm>
                  <a:off x="6954205" y="1672379"/>
                  <a:ext cx="1260678" cy="2237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支付</a:t>
                  </a: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宝芝麻</a:t>
                  </a: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3333">
                          <a:lumMod val="85000"/>
                          <a:lumOff val="15000"/>
                        </a:srgbClr>
                      </a:solidFill>
                      <a:effectLst/>
                      <a:uLnTx/>
                      <a:uFillTx/>
                      <a:latin typeface="+mj-ea"/>
                      <a:ea typeface="+mj-ea"/>
                    </a:rPr>
                    <a:t>信用分</a:t>
                  </a:r>
                </a:p>
              </p:txBody>
            </p:sp>
          </p:grpSp>
        </p:grpSp>
        <p:sp>
          <p:nvSpPr>
            <p:cNvPr id="123" name="三角形 131"/>
            <p:cNvSpPr/>
            <p:nvPr/>
          </p:nvSpPr>
          <p:spPr>
            <a:xfrm rot="5400000">
              <a:off x="3142283" y="4114846"/>
              <a:ext cx="334546" cy="341006"/>
            </a:xfrm>
            <a:custGeom>
              <a:avLst/>
              <a:gdLst>
                <a:gd name="connsiteX0" fmla="*/ 0 w 395568"/>
                <a:gd name="connsiteY0" fmla="*/ 341006 h 341006"/>
                <a:gd name="connsiteX1" fmla="*/ 197784 w 395568"/>
                <a:gd name="connsiteY1" fmla="*/ 0 h 341006"/>
                <a:gd name="connsiteX2" fmla="*/ 395568 w 395568"/>
                <a:gd name="connsiteY2" fmla="*/ 341006 h 341006"/>
                <a:gd name="connsiteX3" fmla="*/ 0 w 395568"/>
                <a:gd name="connsiteY3" fmla="*/ 341006 h 341006"/>
                <a:gd name="connsiteX0-1" fmla="*/ 0 w 395568"/>
                <a:gd name="connsiteY0-2" fmla="*/ 341006 h 344149"/>
                <a:gd name="connsiteX1-3" fmla="*/ 197784 w 395568"/>
                <a:gd name="connsiteY1-4" fmla="*/ 0 h 344149"/>
                <a:gd name="connsiteX2-5" fmla="*/ 395568 w 395568"/>
                <a:gd name="connsiteY2-6" fmla="*/ 341006 h 344149"/>
                <a:gd name="connsiteX3-7" fmla="*/ 386302 w 395568"/>
                <a:gd name="connsiteY3-8" fmla="*/ 344149 h 344149"/>
                <a:gd name="connsiteX4" fmla="*/ 0 w 395568"/>
                <a:gd name="connsiteY4" fmla="*/ 341006 h 344149"/>
                <a:gd name="connsiteX0-9" fmla="*/ 0 w 395568"/>
                <a:gd name="connsiteY0-10" fmla="*/ 341006 h 341006"/>
                <a:gd name="connsiteX1-11" fmla="*/ 197784 w 395568"/>
                <a:gd name="connsiteY1-12" fmla="*/ 0 h 341006"/>
                <a:gd name="connsiteX2-13" fmla="*/ 395568 w 395568"/>
                <a:gd name="connsiteY2-14" fmla="*/ 341006 h 341006"/>
                <a:gd name="connsiteX3-15" fmla="*/ 203425 w 395568"/>
                <a:gd name="connsiteY3-16" fmla="*/ 235292 h 341006"/>
                <a:gd name="connsiteX4-17" fmla="*/ 0 w 395568"/>
                <a:gd name="connsiteY4-18" fmla="*/ 341006 h 3410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395568" h="341006">
                  <a:moveTo>
                    <a:pt x="0" y="341006"/>
                  </a:moveTo>
                  <a:lnTo>
                    <a:pt x="197784" y="0"/>
                  </a:lnTo>
                  <a:lnTo>
                    <a:pt x="395568" y="341006"/>
                  </a:lnTo>
                  <a:lnTo>
                    <a:pt x="203425" y="235292"/>
                  </a:lnTo>
                  <a:lnTo>
                    <a:pt x="0" y="341006"/>
                  </a:lnTo>
                  <a:close/>
                </a:path>
              </a:pathLst>
            </a:custGeom>
            <a:solidFill>
              <a:srgbClr val="3C5DE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1" lang="zh-CN" altLang="en-US" kern="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659615" y="2301558"/>
              <a:ext cx="2200456" cy="4190682"/>
              <a:chOff x="1118257" y="1825202"/>
              <a:chExt cx="2200456" cy="4190682"/>
            </a:xfrm>
          </p:grpSpPr>
          <p:sp>
            <p:nvSpPr>
              <p:cNvPr id="125" name="矩形: 圆角 114"/>
              <p:cNvSpPr/>
              <p:nvPr/>
            </p:nvSpPr>
            <p:spPr>
              <a:xfrm>
                <a:off x="1118257" y="1825202"/>
                <a:ext cx="2200456" cy="4190682"/>
              </a:xfrm>
              <a:prstGeom prst="roundRect">
                <a:avLst>
                  <a:gd name="adj" fmla="val 0"/>
                </a:avLst>
              </a:prstGeom>
              <a:noFill/>
              <a:ln w="12700" cap="flat">
                <a:solidFill>
                  <a:srgbClr val="3C5DEC"/>
                </a:solidFill>
                <a:prstDash val="dash"/>
                <a:miter/>
              </a:ln>
              <a:effectLst>
                <a:outerShdw blurRad="190500" sx="102000" sy="102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defTabSz="731520">
                  <a:defRPr/>
                </a:pPr>
                <a:endParaRPr lang="zh-CN" altLang="en-US" sz="1440" kern="0" dirty="0">
                  <a:solidFill>
                    <a:srgbClr val="00000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1393248" y="3183827"/>
                <a:ext cx="1612948" cy="1941614"/>
                <a:chOff x="1393248" y="3183827"/>
                <a:chExt cx="1612948" cy="1941614"/>
              </a:xfrm>
            </p:grpSpPr>
            <p:grpSp>
              <p:nvGrpSpPr>
                <p:cNvPr id="129" name="组合 128"/>
                <p:cNvGrpSpPr/>
                <p:nvPr/>
              </p:nvGrpSpPr>
              <p:grpSpPr>
                <a:xfrm>
                  <a:off x="1402069" y="3183827"/>
                  <a:ext cx="1604127" cy="439883"/>
                  <a:chOff x="2033489" y="3162169"/>
                  <a:chExt cx="1930583" cy="439883"/>
                </a:xfrm>
              </p:grpSpPr>
              <p:sp>
                <p:nvSpPr>
                  <p:cNvPr id="136" name="矩形: 圆角 114"/>
                  <p:cNvSpPr/>
                  <p:nvPr/>
                </p:nvSpPr>
                <p:spPr>
                  <a:xfrm>
                    <a:off x="2033489" y="3162169"/>
                    <a:ext cx="1930583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37" name="Object60"/>
                  <p:cNvSpPr/>
                  <p:nvPr/>
                </p:nvSpPr>
                <p:spPr>
                  <a:xfrm>
                    <a:off x="2103645" y="3297606"/>
                    <a:ext cx="1780951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zh-CN" altLang="en-US" sz="1200" b="1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小程序</a:t>
                    </a:r>
                    <a:endParaRPr lang="en-US" sz="1200" b="1" kern="0" dirty="0">
                      <a:solidFill>
                        <a:srgbClr val="3C5DEC"/>
                      </a:solidFill>
                      <a:latin typeface="+mj-ea"/>
                      <a:ea typeface="+mj-ea"/>
                      <a:cs typeface="OPPOSans M" panose="00020600040101010101" pitchFamily="18" charset="-122"/>
                    </a:endParaRPr>
                  </a:p>
                </p:txBody>
              </p:sp>
            </p:grpSp>
            <p:grpSp>
              <p:nvGrpSpPr>
                <p:cNvPr id="130" name="组合 129"/>
                <p:cNvGrpSpPr/>
                <p:nvPr/>
              </p:nvGrpSpPr>
              <p:grpSpPr>
                <a:xfrm>
                  <a:off x="1402068" y="3932000"/>
                  <a:ext cx="1604123" cy="439883"/>
                  <a:chOff x="2033489" y="3404548"/>
                  <a:chExt cx="1930579" cy="439883"/>
                </a:xfrm>
              </p:grpSpPr>
              <p:sp>
                <p:nvSpPr>
                  <p:cNvPr id="134" name="矩形: 圆角 114"/>
                  <p:cNvSpPr/>
                  <p:nvPr/>
                </p:nvSpPr>
                <p:spPr>
                  <a:xfrm>
                    <a:off x="2033489" y="3404548"/>
                    <a:ext cx="1930579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35" name="Object60"/>
                  <p:cNvSpPr/>
                  <p:nvPr/>
                </p:nvSpPr>
                <p:spPr>
                  <a:xfrm>
                    <a:off x="2125655" y="3539985"/>
                    <a:ext cx="1780950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zh-CN" altLang="en-US" sz="1200" b="1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公众号</a:t>
                    </a:r>
                    <a:r>
                      <a:rPr lang="en-US" altLang="zh-CN" sz="1200" b="1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/H5</a:t>
                    </a:r>
                    <a:endParaRPr lang="en-US" sz="1200" b="1" kern="0" dirty="0">
                      <a:solidFill>
                        <a:srgbClr val="3C5DEC"/>
                      </a:solidFill>
                      <a:latin typeface="+mj-ea"/>
                      <a:ea typeface="+mj-ea"/>
                      <a:cs typeface="OPPOSans M" panose="00020600040101010101" pitchFamily="18" charset="-122"/>
                    </a:endParaRPr>
                  </a:p>
                </p:txBody>
              </p:sp>
            </p:grpSp>
            <p:grpSp>
              <p:nvGrpSpPr>
                <p:cNvPr id="131" name="组合 130"/>
                <p:cNvGrpSpPr/>
                <p:nvPr/>
              </p:nvGrpSpPr>
              <p:grpSpPr>
                <a:xfrm>
                  <a:off x="1393248" y="4685558"/>
                  <a:ext cx="1612943" cy="439883"/>
                  <a:chOff x="2022873" y="3652312"/>
                  <a:chExt cx="1941194" cy="439883"/>
                </a:xfrm>
              </p:grpSpPr>
              <p:sp>
                <p:nvSpPr>
                  <p:cNvPr id="132" name="矩形: 圆角 114"/>
                  <p:cNvSpPr/>
                  <p:nvPr/>
                </p:nvSpPr>
                <p:spPr>
                  <a:xfrm>
                    <a:off x="2022873" y="3652312"/>
                    <a:ext cx="1941194" cy="439883"/>
                  </a:xfrm>
                  <a:prstGeom prst="roundRect">
                    <a:avLst>
                      <a:gd name="adj" fmla="val 0"/>
                    </a:avLst>
                  </a:prstGeom>
                  <a:noFill/>
                  <a:ln w="12700" cap="flat">
                    <a:solidFill>
                      <a:srgbClr val="3C5DEC"/>
                    </a:solidFill>
                    <a:prstDash val="solid"/>
                    <a:miter/>
                  </a:ln>
                  <a:effectLst>
                    <a:outerShdw blurRad="190500" sx="102000" sy="102000" algn="ctr" rotWithShape="0">
                      <a:srgbClr val="000000">
                        <a:alpha val="2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defTabSz="731520">
                      <a:defRPr/>
                    </a:pPr>
                    <a:endParaRPr lang="zh-CN" altLang="en-US" sz="1440" kern="0" dirty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33" name="Object60"/>
                  <p:cNvSpPr/>
                  <p:nvPr/>
                </p:nvSpPr>
                <p:spPr>
                  <a:xfrm>
                    <a:off x="2115039" y="3787749"/>
                    <a:ext cx="1780950" cy="1690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t"/>
                  <a:lstStyle/>
                  <a:p>
                    <a:pPr algn="ctr" defTabSz="731520">
                      <a:defRPr/>
                    </a:pPr>
                    <a:r>
                      <a:rPr lang="en-US" sz="1200" b="1" kern="0" dirty="0">
                        <a:solidFill>
                          <a:srgbClr val="3C5DEC"/>
                        </a:solidFill>
                        <a:latin typeface="+mj-ea"/>
                        <a:ea typeface="+mj-ea"/>
                        <a:cs typeface="OPPOSans M" panose="00020600040101010101" pitchFamily="18" charset="-122"/>
                      </a:rPr>
                      <a:t>APP</a:t>
                    </a:r>
                  </a:p>
                </p:txBody>
              </p:sp>
            </p:grpSp>
          </p:grpSp>
          <p:sp>
            <p:nvSpPr>
              <p:cNvPr id="127" name="Object29"/>
              <p:cNvSpPr/>
              <p:nvPr/>
            </p:nvSpPr>
            <p:spPr>
              <a:xfrm>
                <a:off x="1447250" y="2506175"/>
                <a:ext cx="1543242" cy="29915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noAutofit/>
              </a:bodyPr>
              <a:lstStyle/>
              <a:p>
                <a:pPr algn="ctr" defTabSz="1219200" hangingPunct="0">
                  <a:defRPr/>
                </a:pPr>
                <a:r>
                  <a:rPr lang="en-US" altLang="zh-CN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01</a:t>
                </a:r>
                <a:r>
                  <a:rPr lang="zh-CN" altLang="en-US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、前端应用</a:t>
                </a:r>
              </a:p>
            </p:txBody>
          </p:sp>
          <p:cxnSp>
            <p:nvCxnSpPr>
              <p:cNvPr id="128" name="直线连接符 133"/>
              <p:cNvCxnSpPr/>
              <p:nvPr/>
            </p:nvCxnSpPr>
            <p:spPr>
              <a:xfrm flipH="1">
                <a:off x="1393248" y="2869796"/>
                <a:ext cx="1612943" cy="1445"/>
              </a:xfrm>
              <a:prstGeom prst="line">
                <a:avLst/>
              </a:prstGeom>
              <a:noFill/>
              <a:ln w="12700" cap="flat" cmpd="sng" algn="ctr">
                <a:gradFill>
                  <a:gsLst>
                    <a:gs pos="0">
                      <a:srgbClr val="3C5DEC">
                        <a:alpha val="0"/>
                      </a:srgbClr>
                    </a:gs>
                    <a:gs pos="50000">
                      <a:srgbClr val="3C5DEC"/>
                    </a:gs>
                    <a:gs pos="100000">
                      <a:srgbClr val="3C5DEC">
                        <a:alpha val="0"/>
                      </a:srgbClr>
                    </a:gs>
                  </a:gsLst>
                  <a:lin ang="0" scaled="0"/>
                </a:gradFill>
                <a:prstDash val="dash"/>
              </a:ln>
              <a:effectLst/>
            </p:spPr>
          </p:cxnSp>
        </p:grpSp>
        <p:grpSp>
          <p:nvGrpSpPr>
            <p:cNvPr id="138" name="组合 137"/>
            <p:cNvGrpSpPr/>
            <p:nvPr/>
          </p:nvGrpSpPr>
          <p:grpSpPr>
            <a:xfrm>
              <a:off x="6851140" y="2301558"/>
              <a:ext cx="4683043" cy="4190682"/>
              <a:chOff x="-161014" y="1825202"/>
              <a:chExt cx="4683043" cy="4190682"/>
            </a:xfrm>
          </p:grpSpPr>
          <p:sp>
            <p:nvSpPr>
              <p:cNvPr id="139" name="矩形: 圆角 114"/>
              <p:cNvSpPr/>
              <p:nvPr/>
            </p:nvSpPr>
            <p:spPr>
              <a:xfrm>
                <a:off x="-161014" y="1825202"/>
                <a:ext cx="4683043" cy="4190682"/>
              </a:xfrm>
              <a:prstGeom prst="roundRect">
                <a:avLst>
                  <a:gd name="adj" fmla="val 0"/>
                </a:avLst>
              </a:prstGeom>
              <a:noFill/>
              <a:ln w="12700" cap="flat">
                <a:solidFill>
                  <a:srgbClr val="3C5DEC"/>
                </a:solidFill>
                <a:prstDash val="dash"/>
                <a:miter/>
              </a:ln>
              <a:effectLst>
                <a:outerShdw blurRad="190500" sx="102000" sy="102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defTabSz="731520">
                  <a:defRPr/>
                </a:pPr>
                <a:endParaRPr lang="zh-CN" altLang="en-US" sz="1440" kern="0" dirty="0">
                  <a:solidFill>
                    <a:srgbClr val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0" name="Object29"/>
              <p:cNvSpPr/>
              <p:nvPr/>
            </p:nvSpPr>
            <p:spPr>
              <a:xfrm>
                <a:off x="1401530" y="2506175"/>
                <a:ext cx="1543242" cy="29915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noAutofit/>
              </a:bodyPr>
              <a:lstStyle/>
              <a:p>
                <a:pPr algn="ctr" defTabSz="1219200" hangingPunct="0">
                  <a:defRPr/>
                </a:pPr>
                <a:r>
                  <a:rPr lang="en-US" altLang="zh-CN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03</a:t>
                </a:r>
                <a:r>
                  <a:rPr lang="zh-CN" altLang="en-US" sz="1400" b="1" kern="0" dirty="0">
                    <a:solidFill>
                      <a:srgbClr val="000000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、云商通体系</a:t>
                </a:r>
              </a:p>
            </p:txBody>
          </p:sp>
          <p:cxnSp>
            <p:nvCxnSpPr>
              <p:cNvPr id="141" name="直线连接符 143"/>
              <p:cNvCxnSpPr/>
              <p:nvPr/>
            </p:nvCxnSpPr>
            <p:spPr>
              <a:xfrm flipH="1">
                <a:off x="47480" y="2851117"/>
                <a:ext cx="4260638" cy="18680"/>
              </a:xfrm>
              <a:prstGeom prst="line">
                <a:avLst/>
              </a:prstGeom>
              <a:noFill/>
              <a:ln w="12700" cap="flat" cmpd="sng" algn="ctr">
                <a:gradFill>
                  <a:gsLst>
                    <a:gs pos="0">
                      <a:srgbClr val="3C5DEC">
                        <a:alpha val="0"/>
                      </a:srgbClr>
                    </a:gs>
                    <a:gs pos="50000">
                      <a:srgbClr val="3C5DEC"/>
                    </a:gs>
                    <a:gs pos="100000">
                      <a:srgbClr val="3C5DEC">
                        <a:alpha val="0"/>
                      </a:srgbClr>
                    </a:gs>
                  </a:gsLst>
                  <a:lin ang="0" scaled="0"/>
                </a:gradFill>
                <a:prstDash val="dash"/>
              </a:ln>
              <a:effectLst/>
            </p:spPr>
          </p:cxnSp>
        </p:grpSp>
        <p:sp>
          <p:nvSpPr>
            <p:cNvPr id="142" name="三角形 131"/>
            <p:cNvSpPr/>
            <p:nvPr/>
          </p:nvSpPr>
          <p:spPr>
            <a:xfrm rot="5400000">
              <a:off x="6394366" y="4114845"/>
              <a:ext cx="334546" cy="341006"/>
            </a:xfrm>
            <a:custGeom>
              <a:avLst/>
              <a:gdLst>
                <a:gd name="connsiteX0" fmla="*/ 0 w 395568"/>
                <a:gd name="connsiteY0" fmla="*/ 341006 h 341006"/>
                <a:gd name="connsiteX1" fmla="*/ 197784 w 395568"/>
                <a:gd name="connsiteY1" fmla="*/ 0 h 341006"/>
                <a:gd name="connsiteX2" fmla="*/ 395568 w 395568"/>
                <a:gd name="connsiteY2" fmla="*/ 341006 h 341006"/>
                <a:gd name="connsiteX3" fmla="*/ 0 w 395568"/>
                <a:gd name="connsiteY3" fmla="*/ 341006 h 341006"/>
                <a:gd name="connsiteX0-1" fmla="*/ 0 w 395568"/>
                <a:gd name="connsiteY0-2" fmla="*/ 341006 h 344149"/>
                <a:gd name="connsiteX1-3" fmla="*/ 197784 w 395568"/>
                <a:gd name="connsiteY1-4" fmla="*/ 0 h 344149"/>
                <a:gd name="connsiteX2-5" fmla="*/ 395568 w 395568"/>
                <a:gd name="connsiteY2-6" fmla="*/ 341006 h 344149"/>
                <a:gd name="connsiteX3-7" fmla="*/ 386302 w 395568"/>
                <a:gd name="connsiteY3-8" fmla="*/ 344149 h 344149"/>
                <a:gd name="connsiteX4" fmla="*/ 0 w 395568"/>
                <a:gd name="connsiteY4" fmla="*/ 341006 h 344149"/>
                <a:gd name="connsiteX0-9" fmla="*/ 0 w 395568"/>
                <a:gd name="connsiteY0-10" fmla="*/ 341006 h 341006"/>
                <a:gd name="connsiteX1-11" fmla="*/ 197784 w 395568"/>
                <a:gd name="connsiteY1-12" fmla="*/ 0 h 341006"/>
                <a:gd name="connsiteX2-13" fmla="*/ 395568 w 395568"/>
                <a:gd name="connsiteY2-14" fmla="*/ 341006 h 341006"/>
                <a:gd name="connsiteX3-15" fmla="*/ 203425 w 395568"/>
                <a:gd name="connsiteY3-16" fmla="*/ 235292 h 341006"/>
                <a:gd name="connsiteX4-17" fmla="*/ 0 w 395568"/>
                <a:gd name="connsiteY4-18" fmla="*/ 341006 h 3410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395568" h="341006">
                  <a:moveTo>
                    <a:pt x="0" y="341006"/>
                  </a:moveTo>
                  <a:lnTo>
                    <a:pt x="197784" y="0"/>
                  </a:lnTo>
                  <a:lnTo>
                    <a:pt x="395568" y="341006"/>
                  </a:lnTo>
                  <a:lnTo>
                    <a:pt x="203425" y="235292"/>
                  </a:lnTo>
                  <a:lnTo>
                    <a:pt x="0" y="341006"/>
                  </a:lnTo>
                  <a:close/>
                </a:path>
              </a:pathLst>
            </a:custGeom>
            <a:solidFill>
              <a:srgbClr val="3C5DE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1" lang="zh-CN" altLang="en-US" kern="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pic>
          <p:nvPicPr>
            <p:cNvPr id="143" name="图形 30" descr="收据 纯色填充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629088" y="2484756"/>
              <a:ext cx="391903" cy="391903"/>
            </a:xfrm>
            <a:prstGeom prst="rect">
              <a:avLst/>
            </a:prstGeom>
          </p:spPr>
        </p:pic>
        <p:pic>
          <p:nvPicPr>
            <p:cNvPr id="144" name="图形 35" descr="慈善 轮廓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8996490" y="2448197"/>
              <a:ext cx="465017" cy="465017"/>
            </a:xfrm>
            <a:prstGeom prst="rect">
              <a:avLst/>
            </a:prstGeom>
          </p:spPr>
        </p:pic>
        <p:sp>
          <p:nvSpPr>
            <p:cNvPr id="145" name="矩形: 圆角 114"/>
            <p:cNvSpPr/>
            <p:nvPr/>
          </p:nvSpPr>
          <p:spPr>
            <a:xfrm>
              <a:off x="3786546" y="2295260"/>
              <a:ext cx="2430854" cy="4196980"/>
            </a:xfrm>
            <a:prstGeom prst="roundRect">
              <a:avLst>
                <a:gd name="adj" fmla="val 0"/>
              </a:avLst>
            </a:prstGeom>
            <a:noFill/>
            <a:ln w="12700" cap="flat">
              <a:solidFill>
                <a:srgbClr val="3C5DEC"/>
              </a:solidFill>
              <a:prstDash val="dash"/>
              <a:miter/>
            </a:ln>
            <a:effectLst>
              <a:outerShdw blurRad="190500" sx="102000" sy="102000" algn="ctr" rotWithShape="0">
                <a:srgbClr val="000000">
                  <a:alpha val="20000"/>
                </a:srgbClr>
              </a:outerShdw>
            </a:effectLst>
          </p:spPr>
          <p:txBody>
            <a:bodyPr rtlCol="0" anchor="ctr"/>
            <a:lstStyle/>
            <a:p>
              <a:pPr defTabSz="731520">
                <a:defRPr/>
              </a:pPr>
              <a:endParaRPr lang="zh-CN" altLang="en-US" sz="1440" kern="0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pic>
          <p:nvPicPr>
            <p:cNvPr id="146" name="图形 33" descr="贷款 纯色填充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4711288" y="2424127"/>
              <a:ext cx="511253" cy="513157"/>
            </a:xfrm>
            <a:prstGeom prst="rect">
              <a:avLst/>
            </a:prstGeom>
          </p:spPr>
        </p:pic>
        <p:sp>
          <p:nvSpPr>
            <p:cNvPr id="147" name="Object29"/>
            <p:cNvSpPr/>
            <p:nvPr/>
          </p:nvSpPr>
          <p:spPr>
            <a:xfrm>
              <a:off x="4243978" y="2982529"/>
              <a:ext cx="1537516" cy="299155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noAutofit/>
            </a:bodyPr>
            <a:lstStyle/>
            <a:p>
              <a:pPr algn="ctr" defTabSz="1219200" hangingPunct="0"/>
              <a:r>
                <a:rPr lang="en-US" altLang="zh-CN" sz="1400" b="1" kern="0" dirty="0">
                  <a:solidFill>
                    <a:srgbClr val="000000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02</a:t>
              </a:r>
              <a:r>
                <a:rPr lang="zh-CN" altLang="en-US" sz="1400" b="1" kern="0" dirty="0">
                  <a:solidFill>
                    <a:srgbClr val="000000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、支付方式</a:t>
              </a:r>
            </a:p>
          </p:txBody>
        </p:sp>
        <p:cxnSp>
          <p:nvCxnSpPr>
            <p:cNvPr id="148" name="直线连接符 202"/>
            <p:cNvCxnSpPr/>
            <p:nvPr/>
          </p:nvCxnSpPr>
          <p:spPr>
            <a:xfrm>
              <a:off x="3950326" y="3346152"/>
              <a:ext cx="2012222" cy="0"/>
            </a:xfrm>
            <a:prstGeom prst="line">
              <a:avLst/>
            </a:prstGeom>
            <a:noFill/>
            <a:ln w="12700" cap="flat" cmpd="sng" algn="ctr">
              <a:gradFill>
                <a:gsLst>
                  <a:gs pos="0">
                    <a:srgbClr val="3C5DEC">
                      <a:alpha val="0"/>
                    </a:srgbClr>
                  </a:gs>
                  <a:gs pos="50000">
                    <a:srgbClr val="3C5DEC"/>
                  </a:gs>
                  <a:gs pos="100000">
                    <a:srgbClr val="3C5DEC">
                      <a:alpha val="0"/>
                    </a:srgbClr>
                  </a:gs>
                </a:gsLst>
                <a:lin ang="0" scaled="0"/>
              </a:gradFill>
              <a:prstDash val="dash"/>
            </a:ln>
            <a:effectLst/>
          </p:spPr>
        </p:cxnSp>
        <p:grpSp>
          <p:nvGrpSpPr>
            <p:cNvPr id="149" name="组合 148"/>
            <p:cNvGrpSpPr/>
            <p:nvPr/>
          </p:nvGrpSpPr>
          <p:grpSpPr>
            <a:xfrm>
              <a:off x="4026306" y="3695906"/>
              <a:ext cx="1904090" cy="448562"/>
              <a:chOff x="4042173" y="3566801"/>
              <a:chExt cx="2047626" cy="444224"/>
            </a:xfrm>
          </p:grpSpPr>
          <p:pic>
            <p:nvPicPr>
              <p:cNvPr id="150" name="图片 149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42173" y="3566801"/>
                <a:ext cx="497440" cy="444224"/>
              </a:xfrm>
              <a:prstGeom prst="rect">
                <a:avLst/>
              </a:prstGeom>
            </p:spPr>
          </p:pic>
          <p:pic>
            <p:nvPicPr>
              <p:cNvPr id="151" name="图片 150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34600" y="3585918"/>
                <a:ext cx="431390" cy="378710"/>
              </a:xfrm>
              <a:prstGeom prst="rect">
                <a:avLst/>
              </a:prstGeom>
            </p:spPr>
          </p:pic>
          <p:pic>
            <p:nvPicPr>
              <p:cNvPr id="152" name="图片 151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92029" y="3613539"/>
                <a:ext cx="397770" cy="361237"/>
              </a:xfrm>
              <a:prstGeom prst="rect">
                <a:avLst/>
              </a:prstGeom>
            </p:spPr>
          </p:pic>
          <p:pic>
            <p:nvPicPr>
              <p:cNvPr id="153" name="图片 152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157922" y="3603391"/>
                <a:ext cx="440258" cy="399822"/>
              </a:xfrm>
              <a:prstGeom prst="rect">
                <a:avLst/>
              </a:prstGeom>
            </p:spPr>
          </p:pic>
        </p:grpSp>
        <p:grpSp>
          <p:nvGrpSpPr>
            <p:cNvPr id="154" name="组合 153"/>
            <p:cNvGrpSpPr/>
            <p:nvPr/>
          </p:nvGrpSpPr>
          <p:grpSpPr>
            <a:xfrm>
              <a:off x="4024263" y="4425259"/>
              <a:ext cx="1976946" cy="535472"/>
              <a:chOff x="4024263" y="4251523"/>
              <a:chExt cx="1976946" cy="535472"/>
            </a:xfrm>
          </p:grpSpPr>
          <p:pic>
            <p:nvPicPr>
              <p:cNvPr id="155" name="图片 154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24263" y="4251523"/>
                <a:ext cx="463148" cy="449121"/>
              </a:xfrm>
              <a:prstGeom prst="rect">
                <a:avLst/>
              </a:prstGeom>
            </p:spPr>
          </p:pic>
          <p:pic>
            <p:nvPicPr>
              <p:cNvPr id="156" name="图片 155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577205" y="4278978"/>
                <a:ext cx="406522" cy="394210"/>
              </a:xfrm>
              <a:prstGeom prst="rect">
                <a:avLst/>
              </a:prstGeom>
            </p:spPr>
          </p:pic>
          <p:pic>
            <p:nvPicPr>
              <p:cNvPr id="157" name="图片 156" descr="32313537303131303b32313537303130313be7bd91e7bb9ce8bdace8b4a6"/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xmlns="" r:embed="rId20"/>
                  </a:ext>
                </a:extLst>
              </a:blip>
              <a:stretch>
                <a:fillRect/>
              </a:stretch>
            </p:blipFill>
            <p:spPr>
              <a:xfrm>
                <a:off x="5156981" y="4294162"/>
                <a:ext cx="369914" cy="403179"/>
              </a:xfrm>
              <a:prstGeom prst="rect">
                <a:avLst/>
              </a:prstGeom>
            </p:spPr>
          </p:pic>
          <p:sp>
            <p:nvSpPr>
              <p:cNvPr id="158" name="矩形 157"/>
              <p:cNvSpPr/>
              <p:nvPr/>
            </p:nvSpPr>
            <p:spPr>
              <a:xfrm>
                <a:off x="5512798" y="4311459"/>
                <a:ext cx="488411" cy="47553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1400" dirty="0">
                    <a:ln w="0"/>
                    <a:solidFill>
                      <a:srgbClr val="4472C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+mj-ea"/>
                    <a:ea typeface="+mj-ea"/>
                  </a:rPr>
                  <a:t>……</a:t>
                </a:r>
                <a:endParaRPr lang="zh-CN" altLang="en-US" sz="1400" dirty="0">
                  <a:ln w="0"/>
                  <a:solidFill>
                    <a:srgbClr val="4472C4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ea"/>
                  <a:ea typeface="+mj-ea"/>
                </a:endParaRPr>
              </a:p>
            </p:txBody>
          </p:sp>
        </p:grpSp>
        <p:sp>
          <p:nvSpPr>
            <p:cNvPr id="159" name="文本框 158"/>
            <p:cNvSpPr txBox="1"/>
            <p:nvPr/>
          </p:nvSpPr>
          <p:spPr>
            <a:xfrm>
              <a:off x="2910350" y="3803302"/>
              <a:ext cx="863488" cy="251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个人</a:t>
              </a:r>
              <a:r>
                <a:rPr lang="en-US" altLang="zh-CN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/</a:t>
              </a:r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企业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3049237" y="4465385"/>
              <a:ext cx="484766" cy="251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rgbClr val="3C5DEC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消费</a:t>
              </a:r>
              <a:endParaRPr lang="en-US" sz="1200" b="1" dirty="0">
                <a:solidFill>
                  <a:srgbClr val="3C5DEC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7059634" y="3515178"/>
              <a:ext cx="2066078" cy="894961"/>
              <a:chOff x="2430274" y="2921527"/>
              <a:chExt cx="1294600" cy="894961"/>
            </a:xfrm>
          </p:grpSpPr>
          <p:sp>
            <p:nvSpPr>
              <p:cNvPr id="162" name="矩形: 圆角 27"/>
              <p:cNvSpPr/>
              <p:nvPr/>
            </p:nvSpPr>
            <p:spPr>
              <a:xfrm>
                <a:off x="2430274" y="2921527"/>
                <a:ext cx="1291981" cy="894961"/>
              </a:xfrm>
              <a:prstGeom prst="roundRect">
                <a:avLst>
                  <a:gd name="adj" fmla="val 9008"/>
                </a:avLst>
              </a:prstGeom>
              <a:solidFill>
                <a:srgbClr val="F8F8F8"/>
              </a:solidFill>
              <a:ln w="12680" cap="flat">
                <a:solidFill>
                  <a:srgbClr val="E5E5E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3" name="矩形: 圆角 30"/>
              <p:cNvSpPr/>
              <p:nvPr/>
            </p:nvSpPr>
            <p:spPr>
              <a:xfrm>
                <a:off x="2546958" y="3404095"/>
                <a:ext cx="1032218" cy="316636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4" name="任意多边形: 形状 48"/>
              <p:cNvSpPr/>
              <p:nvPr/>
            </p:nvSpPr>
            <p:spPr>
              <a:xfrm>
                <a:off x="2432304" y="2927811"/>
                <a:ext cx="1292570" cy="399009"/>
              </a:xfrm>
              <a:custGeom>
                <a:avLst/>
                <a:gdLst>
                  <a:gd name="connsiteX0" fmla="*/ 0 w 2764681"/>
                  <a:gd name="connsiteY0" fmla="*/ 152259 h 361494"/>
                  <a:gd name="connsiteX1" fmla="*/ 152259 w 2764681"/>
                  <a:gd name="connsiteY1" fmla="*/ 0 h 361494"/>
                  <a:gd name="connsiteX2" fmla="*/ 2612422 w 2764681"/>
                  <a:gd name="connsiteY2" fmla="*/ 0 h 361494"/>
                  <a:gd name="connsiteX3" fmla="*/ 2764681 w 2764681"/>
                  <a:gd name="connsiteY3" fmla="*/ 152259 h 361494"/>
                  <a:gd name="connsiteX4" fmla="*/ 2764681 w 2764681"/>
                  <a:gd name="connsiteY4" fmla="*/ 361495 h 361494"/>
                  <a:gd name="connsiteX5" fmla="*/ 0 w 2764681"/>
                  <a:gd name="connsiteY5" fmla="*/ 361495 h 361494"/>
                  <a:gd name="connsiteX6" fmla="*/ 0 w 2764681"/>
                  <a:gd name="connsiteY6" fmla="*/ 152259 h 36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4681" h="361494">
                    <a:moveTo>
                      <a:pt x="0" y="152259"/>
                    </a:moveTo>
                    <a:cubicBezTo>
                      <a:pt x="0" y="68168"/>
                      <a:pt x="68174" y="0"/>
                      <a:pt x="152259" y="0"/>
                    </a:cubicBezTo>
                    <a:lnTo>
                      <a:pt x="2612422" y="0"/>
                    </a:lnTo>
                    <a:cubicBezTo>
                      <a:pt x="2696508" y="0"/>
                      <a:pt x="2764681" y="68168"/>
                      <a:pt x="2764681" y="152259"/>
                    </a:cubicBezTo>
                    <a:lnTo>
                      <a:pt x="2764681" y="361495"/>
                    </a:lnTo>
                    <a:lnTo>
                      <a:pt x="0" y="361495"/>
                    </a:lnTo>
                    <a:lnTo>
                      <a:pt x="0" y="152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5DEC">
                      <a:shade val="30000"/>
                      <a:satMod val="115000"/>
                    </a:srgbClr>
                  </a:gs>
                  <a:gs pos="50000">
                    <a:srgbClr val="3C5DEC">
                      <a:shade val="67500"/>
                      <a:satMod val="115000"/>
                    </a:srgbClr>
                  </a:gs>
                  <a:gs pos="100000">
                    <a:srgbClr val="3C5DEC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6340" cap="flat">
                <a:noFill/>
                <a:prstDash val="solid"/>
                <a:miter/>
              </a:ln>
              <a:effectLst>
                <a:outerShdw blurRad="215900" dist="88900" dir="5400000" sx="90000" sy="90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5" name="文本框 164"/>
              <p:cNvSpPr txBox="1"/>
              <p:nvPr/>
            </p:nvSpPr>
            <p:spPr>
              <a:xfrm>
                <a:off x="2800320" y="2955525"/>
                <a:ext cx="556880" cy="279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个人会员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2832087" y="3440588"/>
                <a:ext cx="461958" cy="237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电子账户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6986484" y="4699919"/>
              <a:ext cx="1407710" cy="1700881"/>
              <a:chOff x="2430275" y="2921527"/>
              <a:chExt cx="882068" cy="1700881"/>
            </a:xfrm>
          </p:grpSpPr>
          <p:sp>
            <p:nvSpPr>
              <p:cNvPr id="168" name="矩形: 圆角 27"/>
              <p:cNvSpPr/>
              <p:nvPr/>
            </p:nvSpPr>
            <p:spPr>
              <a:xfrm>
                <a:off x="2430275" y="2921527"/>
                <a:ext cx="882068" cy="1700881"/>
              </a:xfrm>
              <a:prstGeom prst="roundRect">
                <a:avLst>
                  <a:gd name="adj" fmla="val 9008"/>
                </a:avLst>
              </a:prstGeom>
              <a:solidFill>
                <a:srgbClr val="F8F8F8"/>
              </a:solidFill>
              <a:ln w="12680" cap="flat">
                <a:solidFill>
                  <a:srgbClr val="E5E5E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9" name="矩形: 圆角 30"/>
              <p:cNvSpPr/>
              <p:nvPr/>
            </p:nvSpPr>
            <p:spPr>
              <a:xfrm>
                <a:off x="2510428" y="3404095"/>
                <a:ext cx="719330" cy="340521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0" name="任意多边形: 形状 48"/>
              <p:cNvSpPr/>
              <p:nvPr/>
            </p:nvSpPr>
            <p:spPr>
              <a:xfrm>
                <a:off x="2432304" y="2927811"/>
                <a:ext cx="880038" cy="399009"/>
              </a:xfrm>
              <a:custGeom>
                <a:avLst/>
                <a:gdLst>
                  <a:gd name="connsiteX0" fmla="*/ 0 w 2764681"/>
                  <a:gd name="connsiteY0" fmla="*/ 152259 h 361494"/>
                  <a:gd name="connsiteX1" fmla="*/ 152259 w 2764681"/>
                  <a:gd name="connsiteY1" fmla="*/ 0 h 361494"/>
                  <a:gd name="connsiteX2" fmla="*/ 2612422 w 2764681"/>
                  <a:gd name="connsiteY2" fmla="*/ 0 h 361494"/>
                  <a:gd name="connsiteX3" fmla="*/ 2764681 w 2764681"/>
                  <a:gd name="connsiteY3" fmla="*/ 152259 h 361494"/>
                  <a:gd name="connsiteX4" fmla="*/ 2764681 w 2764681"/>
                  <a:gd name="connsiteY4" fmla="*/ 361495 h 361494"/>
                  <a:gd name="connsiteX5" fmla="*/ 0 w 2764681"/>
                  <a:gd name="connsiteY5" fmla="*/ 361495 h 361494"/>
                  <a:gd name="connsiteX6" fmla="*/ 0 w 2764681"/>
                  <a:gd name="connsiteY6" fmla="*/ 152259 h 36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4681" h="361494">
                    <a:moveTo>
                      <a:pt x="0" y="152259"/>
                    </a:moveTo>
                    <a:cubicBezTo>
                      <a:pt x="0" y="68168"/>
                      <a:pt x="68174" y="0"/>
                      <a:pt x="152259" y="0"/>
                    </a:cubicBezTo>
                    <a:lnTo>
                      <a:pt x="2612422" y="0"/>
                    </a:lnTo>
                    <a:cubicBezTo>
                      <a:pt x="2696508" y="0"/>
                      <a:pt x="2764681" y="68168"/>
                      <a:pt x="2764681" y="152259"/>
                    </a:cubicBezTo>
                    <a:lnTo>
                      <a:pt x="2764681" y="361495"/>
                    </a:lnTo>
                    <a:lnTo>
                      <a:pt x="0" y="361495"/>
                    </a:lnTo>
                    <a:lnTo>
                      <a:pt x="0" y="152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5DEC">
                      <a:tint val="66000"/>
                      <a:satMod val="160000"/>
                    </a:srgbClr>
                  </a:gs>
                  <a:gs pos="50000">
                    <a:srgbClr val="3C5DEC">
                      <a:tint val="44500"/>
                      <a:satMod val="160000"/>
                    </a:srgbClr>
                  </a:gs>
                  <a:gs pos="100000">
                    <a:srgbClr val="3C5DEC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6340" cap="flat">
                <a:noFill/>
                <a:prstDash val="solid"/>
                <a:miter/>
              </a:ln>
              <a:effectLst>
                <a:outerShdw blurRad="215900" dist="88900" dir="5400000" sx="90000" sy="90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1" name="文本框 170"/>
              <p:cNvSpPr txBox="1"/>
              <p:nvPr/>
            </p:nvSpPr>
            <p:spPr>
              <a:xfrm>
                <a:off x="2605514" y="2955525"/>
                <a:ext cx="556880" cy="279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平台会员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72" name="文本框 171"/>
              <p:cNvSpPr txBox="1"/>
              <p:nvPr/>
            </p:nvSpPr>
            <p:spPr>
              <a:xfrm>
                <a:off x="2635785" y="3448376"/>
                <a:ext cx="461957" cy="237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平台账簿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8519973" y="4700644"/>
              <a:ext cx="1407710" cy="1700156"/>
              <a:chOff x="2430275" y="2921527"/>
              <a:chExt cx="882068" cy="1700156"/>
            </a:xfrm>
          </p:grpSpPr>
          <p:sp>
            <p:nvSpPr>
              <p:cNvPr id="174" name="矩形: 圆角 27"/>
              <p:cNvSpPr/>
              <p:nvPr/>
            </p:nvSpPr>
            <p:spPr>
              <a:xfrm>
                <a:off x="2430275" y="2921527"/>
                <a:ext cx="882068" cy="1700156"/>
              </a:xfrm>
              <a:prstGeom prst="roundRect">
                <a:avLst>
                  <a:gd name="adj" fmla="val 9008"/>
                </a:avLst>
              </a:prstGeom>
              <a:solidFill>
                <a:srgbClr val="F8F8F8"/>
              </a:solidFill>
              <a:ln w="12680" cap="flat">
                <a:solidFill>
                  <a:srgbClr val="E5E5E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5" name="矩形: 圆角 30"/>
              <p:cNvSpPr/>
              <p:nvPr/>
            </p:nvSpPr>
            <p:spPr>
              <a:xfrm>
                <a:off x="2512169" y="3564405"/>
                <a:ext cx="719330" cy="340521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6" name="任意多边形: 形状 48"/>
              <p:cNvSpPr/>
              <p:nvPr/>
            </p:nvSpPr>
            <p:spPr>
              <a:xfrm>
                <a:off x="2432304" y="2927811"/>
                <a:ext cx="880038" cy="399009"/>
              </a:xfrm>
              <a:custGeom>
                <a:avLst/>
                <a:gdLst>
                  <a:gd name="connsiteX0" fmla="*/ 0 w 2764681"/>
                  <a:gd name="connsiteY0" fmla="*/ 152259 h 361494"/>
                  <a:gd name="connsiteX1" fmla="*/ 152259 w 2764681"/>
                  <a:gd name="connsiteY1" fmla="*/ 0 h 361494"/>
                  <a:gd name="connsiteX2" fmla="*/ 2612422 w 2764681"/>
                  <a:gd name="connsiteY2" fmla="*/ 0 h 361494"/>
                  <a:gd name="connsiteX3" fmla="*/ 2764681 w 2764681"/>
                  <a:gd name="connsiteY3" fmla="*/ 152259 h 361494"/>
                  <a:gd name="connsiteX4" fmla="*/ 2764681 w 2764681"/>
                  <a:gd name="connsiteY4" fmla="*/ 361495 h 361494"/>
                  <a:gd name="connsiteX5" fmla="*/ 0 w 2764681"/>
                  <a:gd name="connsiteY5" fmla="*/ 361495 h 361494"/>
                  <a:gd name="connsiteX6" fmla="*/ 0 w 2764681"/>
                  <a:gd name="connsiteY6" fmla="*/ 152259 h 36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4681" h="361494">
                    <a:moveTo>
                      <a:pt x="0" y="152259"/>
                    </a:moveTo>
                    <a:cubicBezTo>
                      <a:pt x="0" y="68168"/>
                      <a:pt x="68174" y="0"/>
                      <a:pt x="152259" y="0"/>
                    </a:cubicBezTo>
                    <a:lnTo>
                      <a:pt x="2612422" y="0"/>
                    </a:lnTo>
                    <a:cubicBezTo>
                      <a:pt x="2696508" y="0"/>
                      <a:pt x="2764681" y="68168"/>
                      <a:pt x="2764681" y="152259"/>
                    </a:cubicBezTo>
                    <a:lnTo>
                      <a:pt x="2764681" y="361495"/>
                    </a:lnTo>
                    <a:lnTo>
                      <a:pt x="0" y="361495"/>
                    </a:lnTo>
                    <a:lnTo>
                      <a:pt x="0" y="152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5DEC">
                      <a:tint val="66000"/>
                      <a:satMod val="160000"/>
                    </a:srgbClr>
                  </a:gs>
                  <a:gs pos="50000">
                    <a:srgbClr val="3C5DEC">
                      <a:tint val="44500"/>
                      <a:satMod val="160000"/>
                    </a:srgbClr>
                  </a:gs>
                  <a:gs pos="100000">
                    <a:srgbClr val="3C5DEC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6340" cap="flat">
                <a:noFill/>
                <a:prstDash val="solid"/>
                <a:miter/>
              </a:ln>
              <a:effectLst>
                <a:outerShdw blurRad="215900" dist="88900" dir="5400000" sx="90000" sy="90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7" name="文本框 176"/>
              <p:cNvSpPr txBox="1"/>
              <p:nvPr/>
            </p:nvSpPr>
            <p:spPr>
              <a:xfrm>
                <a:off x="2605515" y="2955525"/>
                <a:ext cx="556880" cy="279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收款会员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78" name="文本框 177"/>
              <p:cNvSpPr txBox="1"/>
              <p:nvPr/>
            </p:nvSpPr>
            <p:spPr>
              <a:xfrm>
                <a:off x="2722269" y="3603907"/>
                <a:ext cx="287932" cy="237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平台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79" name="组合 178"/>
            <p:cNvGrpSpPr/>
            <p:nvPr/>
          </p:nvGrpSpPr>
          <p:grpSpPr>
            <a:xfrm>
              <a:off x="10053462" y="4694083"/>
              <a:ext cx="1407710" cy="1700881"/>
              <a:chOff x="2430275" y="2921527"/>
              <a:chExt cx="882068" cy="1700881"/>
            </a:xfrm>
          </p:grpSpPr>
          <p:sp>
            <p:nvSpPr>
              <p:cNvPr id="180" name="矩形: 圆角 27"/>
              <p:cNvSpPr/>
              <p:nvPr/>
            </p:nvSpPr>
            <p:spPr>
              <a:xfrm>
                <a:off x="2430275" y="2921527"/>
                <a:ext cx="882068" cy="1700881"/>
              </a:xfrm>
              <a:prstGeom prst="roundRect">
                <a:avLst>
                  <a:gd name="adj" fmla="val 9008"/>
                </a:avLst>
              </a:prstGeom>
              <a:solidFill>
                <a:srgbClr val="F8F8F8"/>
              </a:solidFill>
              <a:ln w="12680" cap="flat">
                <a:solidFill>
                  <a:srgbClr val="E5E5E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1" name="矩形: 圆角 30"/>
              <p:cNvSpPr/>
              <p:nvPr/>
            </p:nvSpPr>
            <p:spPr>
              <a:xfrm>
                <a:off x="2511644" y="3404095"/>
                <a:ext cx="719330" cy="340521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2" name="任意多边形: 形状 48"/>
              <p:cNvSpPr/>
              <p:nvPr/>
            </p:nvSpPr>
            <p:spPr>
              <a:xfrm>
                <a:off x="2432304" y="2927811"/>
                <a:ext cx="880038" cy="399009"/>
              </a:xfrm>
              <a:custGeom>
                <a:avLst/>
                <a:gdLst>
                  <a:gd name="connsiteX0" fmla="*/ 0 w 2764681"/>
                  <a:gd name="connsiteY0" fmla="*/ 152259 h 361494"/>
                  <a:gd name="connsiteX1" fmla="*/ 152259 w 2764681"/>
                  <a:gd name="connsiteY1" fmla="*/ 0 h 361494"/>
                  <a:gd name="connsiteX2" fmla="*/ 2612422 w 2764681"/>
                  <a:gd name="connsiteY2" fmla="*/ 0 h 361494"/>
                  <a:gd name="connsiteX3" fmla="*/ 2764681 w 2764681"/>
                  <a:gd name="connsiteY3" fmla="*/ 152259 h 361494"/>
                  <a:gd name="connsiteX4" fmla="*/ 2764681 w 2764681"/>
                  <a:gd name="connsiteY4" fmla="*/ 361495 h 361494"/>
                  <a:gd name="connsiteX5" fmla="*/ 0 w 2764681"/>
                  <a:gd name="connsiteY5" fmla="*/ 361495 h 361494"/>
                  <a:gd name="connsiteX6" fmla="*/ 0 w 2764681"/>
                  <a:gd name="connsiteY6" fmla="*/ 152259 h 36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4681" h="361494">
                    <a:moveTo>
                      <a:pt x="0" y="152259"/>
                    </a:moveTo>
                    <a:cubicBezTo>
                      <a:pt x="0" y="68168"/>
                      <a:pt x="68174" y="0"/>
                      <a:pt x="152259" y="0"/>
                    </a:cubicBezTo>
                    <a:lnTo>
                      <a:pt x="2612422" y="0"/>
                    </a:lnTo>
                    <a:cubicBezTo>
                      <a:pt x="2696508" y="0"/>
                      <a:pt x="2764681" y="68168"/>
                      <a:pt x="2764681" y="152259"/>
                    </a:cubicBezTo>
                    <a:lnTo>
                      <a:pt x="2764681" y="361495"/>
                    </a:lnTo>
                    <a:lnTo>
                      <a:pt x="0" y="361495"/>
                    </a:lnTo>
                    <a:lnTo>
                      <a:pt x="0" y="152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5DEC">
                      <a:tint val="66000"/>
                      <a:satMod val="160000"/>
                    </a:srgbClr>
                  </a:gs>
                  <a:gs pos="50000">
                    <a:srgbClr val="3C5DEC">
                      <a:tint val="44500"/>
                      <a:satMod val="160000"/>
                    </a:srgbClr>
                  </a:gs>
                  <a:gs pos="100000">
                    <a:srgbClr val="3C5DEC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6340" cap="flat">
                <a:noFill/>
                <a:prstDash val="solid"/>
                <a:miter/>
              </a:ln>
              <a:effectLst>
                <a:outerShdw blurRad="215900" dist="88900" dir="5400000" sx="90000" sy="90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3" name="文本框 182"/>
              <p:cNvSpPr txBox="1"/>
              <p:nvPr/>
            </p:nvSpPr>
            <p:spPr>
              <a:xfrm>
                <a:off x="2605515" y="2955525"/>
                <a:ext cx="556880" cy="279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分账会员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84" name="文本框 183"/>
              <p:cNvSpPr txBox="1"/>
              <p:nvPr/>
            </p:nvSpPr>
            <p:spPr>
              <a:xfrm>
                <a:off x="2596824" y="3454370"/>
                <a:ext cx="548970" cy="237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平台运营方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sp>
          <p:nvSpPr>
            <p:cNvPr id="185" name="矩形: 圆角 30"/>
            <p:cNvSpPr/>
            <p:nvPr/>
          </p:nvSpPr>
          <p:spPr>
            <a:xfrm>
              <a:off x="7109089" y="5632181"/>
              <a:ext cx="1147993" cy="340521"/>
            </a:xfrm>
            <a:prstGeom prst="roundRect">
              <a:avLst/>
            </a:prstGeom>
            <a:solidFill>
              <a:srgbClr val="FFFFFF"/>
            </a:solidFill>
            <a:ln w="6340" cap="flat">
              <a:noFill/>
              <a:prstDash val="solid"/>
              <a:miter/>
            </a:ln>
            <a:effectLst>
              <a:outerShdw blurRad="241300" dist="38100" dir="5400000" algn="t" rotWithShape="0">
                <a:srgbClr val="4472C4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86" name="矩形: 圆角 30"/>
            <p:cNvSpPr/>
            <p:nvPr/>
          </p:nvSpPr>
          <p:spPr>
            <a:xfrm>
              <a:off x="7109089" y="6045299"/>
              <a:ext cx="1147993" cy="340521"/>
            </a:xfrm>
            <a:prstGeom prst="roundRect">
              <a:avLst/>
            </a:prstGeom>
            <a:solidFill>
              <a:srgbClr val="FFFFFF"/>
            </a:solidFill>
            <a:ln w="6340" cap="flat">
              <a:noFill/>
              <a:prstDash val="solid"/>
              <a:miter/>
            </a:ln>
            <a:effectLst>
              <a:outerShdw blurRad="241300" dist="38100" dir="5400000" algn="t" rotWithShape="0">
                <a:srgbClr val="4472C4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7311761" y="5669676"/>
              <a:ext cx="737247" cy="237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rgbClr val="196AFC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营销账簿</a:t>
              </a:r>
              <a:endParaRPr lang="en-US" sz="1100" b="1" dirty="0">
                <a:solidFill>
                  <a:srgbClr val="196AFC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sp>
          <p:nvSpPr>
            <p:cNvPr id="188" name="文本框 187"/>
            <p:cNvSpPr txBox="1"/>
            <p:nvPr/>
          </p:nvSpPr>
          <p:spPr>
            <a:xfrm>
              <a:off x="7240793" y="6095468"/>
              <a:ext cx="876112" cy="237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rgbClr val="196AFC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储值卡账簿</a:t>
              </a:r>
              <a:endParaRPr lang="en-US" sz="1100" b="1" dirty="0">
                <a:solidFill>
                  <a:srgbClr val="196AFC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sp>
          <p:nvSpPr>
            <p:cNvPr id="189" name="矩形: 圆角 30"/>
            <p:cNvSpPr/>
            <p:nvPr/>
          </p:nvSpPr>
          <p:spPr>
            <a:xfrm>
              <a:off x="8658975" y="5850056"/>
              <a:ext cx="1147993" cy="340521"/>
            </a:xfrm>
            <a:prstGeom prst="roundRect">
              <a:avLst/>
            </a:prstGeom>
            <a:solidFill>
              <a:srgbClr val="FFFFFF"/>
            </a:solidFill>
            <a:ln w="6340" cap="flat">
              <a:noFill/>
              <a:prstDash val="solid"/>
              <a:miter/>
            </a:ln>
            <a:effectLst>
              <a:outerShdw blurRad="241300" dist="38100" dir="5400000" algn="t" rotWithShape="0">
                <a:srgbClr val="4472C4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8926827" y="5898947"/>
              <a:ext cx="598382" cy="237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rgbClr val="196AFC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加盟商</a:t>
              </a:r>
              <a:endParaRPr lang="en-US" sz="1100" b="1" dirty="0">
                <a:solidFill>
                  <a:srgbClr val="196AFC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sp>
          <p:nvSpPr>
            <p:cNvPr id="191" name="矩形: 圆角 30"/>
            <p:cNvSpPr/>
            <p:nvPr/>
          </p:nvSpPr>
          <p:spPr>
            <a:xfrm>
              <a:off x="10170777" y="5630220"/>
              <a:ext cx="1147993" cy="340521"/>
            </a:xfrm>
            <a:prstGeom prst="roundRect">
              <a:avLst/>
            </a:prstGeom>
            <a:solidFill>
              <a:srgbClr val="FFFFFF"/>
            </a:solidFill>
            <a:ln w="6340" cap="flat">
              <a:noFill/>
              <a:prstDash val="solid"/>
              <a:miter/>
            </a:ln>
            <a:effectLst>
              <a:outerShdw blurRad="241300" dist="38100" dir="5400000" algn="t" rotWithShape="0">
                <a:srgbClr val="4472C4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92" name="文本框 191"/>
            <p:cNvSpPr txBox="1"/>
            <p:nvPr/>
          </p:nvSpPr>
          <p:spPr>
            <a:xfrm>
              <a:off x="10319260" y="5680781"/>
              <a:ext cx="876112" cy="237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rgbClr val="196AFC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场地提供方</a:t>
              </a:r>
              <a:endParaRPr lang="en-US" sz="1100" b="1" dirty="0">
                <a:solidFill>
                  <a:srgbClr val="196AFC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sp>
          <p:nvSpPr>
            <p:cNvPr id="193" name="矩形: 圆角 30"/>
            <p:cNvSpPr/>
            <p:nvPr/>
          </p:nvSpPr>
          <p:spPr>
            <a:xfrm>
              <a:off x="10186273" y="6037362"/>
              <a:ext cx="1147993" cy="340521"/>
            </a:xfrm>
            <a:prstGeom prst="roundRect">
              <a:avLst/>
            </a:prstGeom>
            <a:solidFill>
              <a:srgbClr val="FFFFFF"/>
            </a:solidFill>
            <a:ln w="6340" cap="flat">
              <a:noFill/>
              <a:prstDash val="solid"/>
              <a:miter/>
            </a:ln>
            <a:effectLst>
              <a:outerShdw blurRad="241300" dist="38100" dir="5400000" algn="t" rotWithShape="0">
                <a:srgbClr val="4472C4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94" name="文本框 193"/>
            <p:cNvSpPr txBox="1"/>
            <p:nvPr/>
          </p:nvSpPr>
          <p:spPr>
            <a:xfrm>
              <a:off x="10319261" y="6080279"/>
              <a:ext cx="876112" cy="237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rgbClr val="196AFC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软件服务商</a:t>
              </a:r>
              <a:endParaRPr lang="en-US" sz="1100" b="1" dirty="0">
                <a:solidFill>
                  <a:srgbClr val="196AFC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9259237" y="3512288"/>
              <a:ext cx="2066078" cy="894961"/>
              <a:chOff x="2430274" y="2921527"/>
              <a:chExt cx="1294600" cy="894961"/>
            </a:xfrm>
          </p:grpSpPr>
          <p:sp>
            <p:nvSpPr>
              <p:cNvPr id="196" name="矩形: 圆角 27"/>
              <p:cNvSpPr/>
              <p:nvPr/>
            </p:nvSpPr>
            <p:spPr>
              <a:xfrm>
                <a:off x="2430274" y="2921527"/>
                <a:ext cx="1291981" cy="894961"/>
              </a:xfrm>
              <a:prstGeom prst="roundRect">
                <a:avLst>
                  <a:gd name="adj" fmla="val 9008"/>
                </a:avLst>
              </a:prstGeom>
              <a:solidFill>
                <a:srgbClr val="F8F8F8"/>
              </a:solidFill>
              <a:ln w="12680" cap="flat">
                <a:solidFill>
                  <a:srgbClr val="E5E5E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97" name="矩形: 圆角 30"/>
              <p:cNvSpPr/>
              <p:nvPr/>
            </p:nvSpPr>
            <p:spPr>
              <a:xfrm>
                <a:off x="2546958" y="3404095"/>
                <a:ext cx="1032218" cy="316636"/>
              </a:xfrm>
              <a:prstGeom prst="roundRect">
                <a:avLst/>
              </a:prstGeom>
              <a:solidFill>
                <a:srgbClr val="FFFFFF"/>
              </a:solidFill>
              <a:ln w="6340" cap="flat">
                <a:noFill/>
                <a:prstDash val="solid"/>
                <a:miter/>
              </a:ln>
              <a:effectLst>
                <a:outerShdw blurRad="241300" dist="38100" dir="5400000" algn="t" rotWithShape="0">
                  <a:srgbClr val="4472C4">
                    <a:alpha val="22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98" name="任意多边形: 形状 48"/>
              <p:cNvSpPr/>
              <p:nvPr/>
            </p:nvSpPr>
            <p:spPr>
              <a:xfrm>
                <a:off x="2432304" y="2927811"/>
                <a:ext cx="1292570" cy="399009"/>
              </a:xfrm>
              <a:custGeom>
                <a:avLst/>
                <a:gdLst>
                  <a:gd name="connsiteX0" fmla="*/ 0 w 2764681"/>
                  <a:gd name="connsiteY0" fmla="*/ 152259 h 361494"/>
                  <a:gd name="connsiteX1" fmla="*/ 152259 w 2764681"/>
                  <a:gd name="connsiteY1" fmla="*/ 0 h 361494"/>
                  <a:gd name="connsiteX2" fmla="*/ 2612422 w 2764681"/>
                  <a:gd name="connsiteY2" fmla="*/ 0 h 361494"/>
                  <a:gd name="connsiteX3" fmla="*/ 2764681 w 2764681"/>
                  <a:gd name="connsiteY3" fmla="*/ 152259 h 361494"/>
                  <a:gd name="connsiteX4" fmla="*/ 2764681 w 2764681"/>
                  <a:gd name="connsiteY4" fmla="*/ 361495 h 361494"/>
                  <a:gd name="connsiteX5" fmla="*/ 0 w 2764681"/>
                  <a:gd name="connsiteY5" fmla="*/ 361495 h 361494"/>
                  <a:gd name="connsiteX6" fmla="*/ 0 w 2764681"/>
                  <a:gd name="connsiteY6" fmla="*/ 152259 h 36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4681" h="361494">
                    <a:moveTo>
                      <a:pt x="0" y="152259"/>
                    </a:moveTo>
                    <a:cubicBezTo>
                      <a:pt x="0" y="68168"/>
                      <a:pt x="68174" y="0"/>
                      <a:pt x="152259" y="0"/>
                    </a:cubicBezTo>
                    <a:lnTo>
                      <a:pt x="2612422" y="0"/>
                    </a:lnTo>
                    <a:cubicBezTo>
                      <a:pt x="2696508" y="0"/>
                      <a:pt x="2764681" y="68168"/>
                      <a:pt x="2764681" y="152259"/>
                    </a:cubicBezTo>
                    <a:lnTo>
                      <a:pt x="2764681" y="361495"/>
                    </a:lnTo>
                    <a:lnTo>
                      <a:pt x="0" y="361495"/>
                    </a:lnTo>
                    <a:lnTo>
                      <a:pt x="0" y="1522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5DEC">
                      <a:shade val="30000"/>
                      <a:satMod val="115000"/>
                    </a:srgbClr>
                  </a:gs>
                  <a:gs pos="50000">
                    <a:srgbClr val="3C5DEC">
                      <a:shade val="67500"/>
                      <a:satMod val="115000"/>
                    </a:srgbClr>
                  </a:gs>
                  <a:gs pos="100000">
                    <a:srgbClr val="3C5DEC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6340" cap="flat">
                <a:noFill/>
                <a:prstDash val="solid"/>
                <a:miter/>
              </a:ln>
              <a:effectLst>
                <a:outerShdw blurRad="215900" dist="88900" dir="5400000" sx="90000" sy="90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99" name="文本框 198"/>
              <p:cNvSpPr txBox="1"/>
              <p:nvPr/>
            </p:nvSpPr>
            <p:spPr>
              <a:xfrm>
                <a:off x="2800320" y="2955525"/>
                <a:ext cx="556880" cy="279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企业会员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200" name="文本框 199"/>
              <p:cNvSpPr txBox="1"/>
              <p:nvPr/>
            </p:nvSpPr>
            <p:spPr>
              <a:xfrm>
                <a:off x="2832087" y="3440588"/>
                <a:ext cx="461958" cy="237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96AFC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电子账户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196AFC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sp>
          <p:nvSpPr>
            <p:cNvPr id="201" name="对话气泡: 圆角矩形 101"/>
            <p:cNvSpPr/>
            <p:nvPr/>
          </p:nvSpPr>
          <p:spPr>
            <a:xfrm rot="5400000">
              <a:off x="4684966" y="4146434"/>
              <a:ext cx="703771" cy="1047313"/>
            </a:xfrm>
            <a:prstGeom prst="wedgeRoundRectCallout">
              <a:avLst>
                <a:gd name="adj1" fmla="val 67935"/>
                <a:gd name="adj2" fmla="val -14399"/>
                <a:gd name="adj3" fmla="val 16667"/>
              </a:avLst>
            </a:prstGeom>
            <a:noFill/>
            <a:ln w="28575" cap="flat" cmpd="sng" algn="ctr">
              <a:solidFill>
                <a:srgbClr val="F1985B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02" name="文本框 201"/>
            <p:cNvSpPr txBox="1"/>
            <p:nvPr/>
          </p:nvSpPr>
          <p:spPr>
            <a:xfrm>
              <a:off x="5001955" y="5204072"/>
              <a:ext cx="1139117" cy="587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>
                  <a:solidFill>
                    <a:srgbClr val="ED7D31"/>
                  </a:solidFill>
                  <a:latin typeface="+mj-ea"/>
                  <a:ea typeface="+mj-ea"/>
                </a:rPr>
                <a:t>会员充值场景</a:t>
              </a:r>
              <a:endParaRPr lang="en-US" altLang="zh-CN" sz="1200" b="1" dirty="0">
                <a:solidFill>
                  <a:srgbClr val="ED7D31"/>
                </a:solidFill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b="1" dirty="0">
                  <a:solidFill>
                    <a:srgbClr val="ED7D31"/>
                  </a:solidFill>
                  <a:latin typeface="+mj-ea"/>
                  <a:ea typeface="+mj-ea"/>
                </a:rPr>
                <a:t>入金渠道限制</a:t>
              </a:r>
            </a:p>
          </p:txBody>
        </p:sp>
        <p:sp>
          <p:nvSpPr>
            <p:cNvPr id="203" name="椭圆 202"/>
            <p:cNvSpPr/>
            <p:nvPr/>
          </p:nvSpPr>
          <p:spPr>
            <a:xfrm rot="16200000">
              <a:off x="8670157" y="1308457"/>
              <a:ext cx="1262111" cy="5208559"/>
            </a:xfrm>
            <a:prstGeom prst="ellipse">
              <a:avLst/>
            </a:prstGeom>
            <a:noFill/>
            <a:ln w="28575" cap="flat" cmpd="sng" algn="ctr">
              <a:solidFill>
                <a:srgbClr val="F1985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grpSp>
          <p:nvGrpSpPr>
            <p:cNvPr id="204" name="Google Shape;11483;p38"/>
            <p:cNvGrpSpPr/>
            <p:nvPr/>
          </p:nvGrpSpPr>
          <p:grpSpPr>
            <a:xfrm>
              <a:off x="4584576" y="5154399"/>
              <a:ext cx="402632" cy="378245"/>
              <a:chOff x="6630539" y="2917502"/>
              <a:chExt cx="371777" cy="349434"/>
            </a:xfrm>
            <a:solidFill>
              <a:srgbClr val="F1985B"/>
            </a:solidFill>
          </p:grpSpPr>
          <p:sp>
            <p:nvSpPr>
              <p:cNvPr id="205" name="Google Shape;11484;p38"/>
              <p:cNvSpPr/>
              <p:nvPr/>
            </p:nvSpPr>
            <p:spPr>
              <a:xfrm>
                <a:off x="6689292" y="3043093"/>
                <a:ext cx="92109" cy="30586"/>
              </a:xfrm>
              <a:custGeom>
                <a:avLst/>
                <a:gdLst/>
                <a:ahLst/>
                <a:cxnLst/>
                <a:rect l="l" t="t" r="r" b="b"/>
                <a:pathLst>
                  <a:path w="2894" h="961" extrusionOk="0">
                    <a:moveTo>
                      <a:pt x="1164" y="1"/>
                    </a:moveTo>
                    <a:cubicBezTo>
                      <a:pt x="816" y="1"/>
                      <a:pt x="501" y="36"/>
                      <a:pt x="298" y="67"/>
                    </a:cubicBezTo>
                    <a:cubicBezTo>
                      <a:pt x="119" y="91"/>
                      <a:pt x="0" y="246"/>
                      <a:pt x="0" y="401"/>
                    </a:cubicBezTo>
                    <a:lnTo>
                      <a:pt x="0" y="794"/>
                    </a:lnTo>
                    <a:cubicBezTo>
                      <a:pt x="0" y="877"/>
                      <a:pt x="72" y="960"/>
                      <a:pt x="155" y="960"/>
                    </a:cubicBezTo>
                    <a:cubicBezTo>
                      <a:pt x="250" y="960"/>
                      <a:pt x="322" y="877"/>
                      <a:pt x="322" y="794"/>
                    </a:cubicBezTo>
                    <a:lnTo>
                      <a:pt x="322" y="401"/>
                    </a:lnTo>
                    <a:cubicBezTo>
                      <a:pt x="322" y="401"/>
                      <a:pt x="322" y="389"/>
                      <a:pt x="334" y="389"/>
                    </a:cubicBezTo>
                    <a:cubicBezTo>
                      <a:pt x="511" y="361"/>
                      <a:pt x="812" y="318"/>
                      <a:pt x="1157" y="318"/>
                    </a:cubicBezTo>
                    <a:cubicBezTo>
                      <a:pt x="1253" y="318"/>
                      <a:pt x="1352" y="321"/>
                      <a:pt x="1453" y="329"/>
                    </a:cubicBezTo>
                    <a:cubicBezTo>
                      <a:pt x="1989" y="365"/>
                      <a:pt x="2382" y="496"/>
                      <a:pt x="2596" y="734"/>
                    </a:cubicBezTo>
                    <a:cubicBezTo>
                      <a:pt x="2626" y="764"/>
                      <a:pt x="2670" y="779"/>
                      <a:pt x="2715" y="779"/>
                    </a:cubicBezTo>
                    <a:cubicBezTo>
                      <a:pt x="2760" y="779"/>
                      <a:pt x="2804" y="764"/>
                      <a:pt x="2834" y="734"/>
                    </a:cubicBezTo>
                    <a:cubicBezTo>
                      <a:pt x="2894" y="675"/>
                      <a:pt x="2894" y="567"/>
                      <a:pt x="2834" y="508"/>
                    </a:cubicBezTo>
                    <a:cubicBezTo>
                      <a:pt x="2437" y="103"/>
                      <a:pt x="1753" y="1"/>
                      <a:pt x="11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6" name="Google Shape;11485;p38"/>
              <p:cNvSpPr/>
              <p:nvPr/>
            </p:nvSpPr>
            <p:spPr>
              <a:xfrm>
                <a:off x="6630539" y="2993315"/>
                <a:ext cx="208852" cy="273621"/>
              </a:xfrm>
              <a:custGeom>
                <a:avLst/>
                <a:gdLst/>
                <a:ahLst/>
                <a:cxnLst/>
                <a:rect l="l" t="t" r="r" b="b"/>
                <a:pathLst>
                  <a:path w="6562" h="8597" extrusionOk="0">
                    <a:moveTo>
                      <a:pt x="5132" y="334"/>
                    </a:moveTo>
                    <a:lnTo>
                      <a:pt x="5132" y="1988"/>
                    </a:lnTo>
                    <a:cubicBezTo>
                      <a:pt x="5132" y="2239"/>
                      <a:pt x="5073" y="2477"/>
                      <a:pt x="4966" y="2703"/>
                    </a:cubicBezTo>
                    <a:cubicBezTo>
                      <a:pt x="4954" y="2727"/>
                      <a:pt x="4954" y="2739"/>
                      <a:pt x="4954" y="2774"/>
                    </a:cubicBezTo>
                    <a:lnTo>
                      <a:pt x="4954" y="3262"/>
                    </a:lnTo>
                    <a:cubicBezTo>
                      <a:pt x="4954" y="3727"/>
                      <a:pt x="4763" y="4155"/>
                      <a:pt x="4430" y="4465"/>
                    </a:cubicBezTo>
                    <a:cubicBezTo>
                      <a:pt x="4108" y="4765"/>
                      <a:pt x="3713" y="4920"/>
                      <a:pt x="3275" y="4920"/>
                    </a:cubicBezTo>
                    <a:cubicBezTo>
                      <a:pt x="3243" y="4920"/>
                      <a:pt x="3212" y="4919"/>
                      <a:pt x="3180" y="4917"/>
                    </a:cubicBezTo>
                    <a:cubicBezTo>
                      <a:pt x="2299" y="4882"/>
                      <a:pt x="1620" y="4120"/>
                      <a:pt x="1620" y="3215"/>
                    </a:cubicBezTo>
                    <a:lnTo>
                      <a:pt x="1620" y="2786"/>
                    </a:lnTo>
                    <a:cubicBezTo>
                      <a:pt x="1620" y="2762"/>
                      <a:pt x="1620" y="2739"/>
                      <a:pt x="1608" y="2715"/>
                    </a:cubicBezTo>
                    <a:cubicBezTo>
                      <a:pt x="1501" y="2489"/>
                      <a:pt x="1441" y="2239"/>
                      <a:pt x="1441" y="2000"/>
                    </a:cubicBezTo>
                    <a:lnTo>
                      <a:pt x="1441" y="1631"/>
                    </a:lnTo>
                    <a:cubicBezTo>
                      <a:pt x="1441" y="917"/>
                      <a:pt x="2025" y="334"/>
                      <a:pt x="2739" y="334"/>
                    </a:cubicBezTo>
                    <a:close/>
                    <a:moveTo>
                      <a:pt x="4204" y="5048"/>
                    </a:moveTo>
                    <a:lnTo>
                      <a:pt x="4204" y="5358"/>
                    </a:lnTo>
                    <a:lnTo>
                      <a:pt x="3287" y="6001"/>
                    </a:lnTo>
                    <a:lnTo>
                      <a:pt x="2358" y="5358"/>
                    </a:lnTo>
                    <a:lnTo>
                      <a:pt x="2358" y="5048"/>
                    </a:lnTo>
                    <a:cubicBezTo>
                      <a:pt x="2596" y="5179"/>
                      <a:pt x="2870" y="5263"/>
                      <a:pt x="3156" y="5275"/>
                    </a:cubicBezTo>
                    <a:lnTo>
                      <a:pt x="3287" y="5275"/>
                    </a:lnTo>
                    <a:cubicBezTo>
                      <a:pt x="3608" y="5275"/>
                      <a:pt x="3930" y="5203"/>
                      <a:pt x="4204" y="5048"/>
                    </a:cubicBezTo>
                    <a:close/>
                    <a:moveTo>
                      <a:pt x="2203" y="5668"/>
                    </a:moveTo>
                    <a:lnTo>
                      <a:pt x="3001" y="6227"/>
                    </a:lnTo>
                    <a:lnTo>
                      <a:pt x="2584" y="6656"/>
                    </a:lnTo>
                    <a:lnTo>
                      <a:pt x="2573" y="6656"/>
                    </a:lnTo>
                    <a:lnTo>
                      <a:pt x="2037" y="5858"/>
                    </a:lnTo>
                    <a:lnTo>
                      <a:pt x="2203" y="5668"/>
                    </a:lnTo>
                    <a:close/>
                    <a:moveTo>
                      <a:pt x="4359" y="5668"/>
                    </a:moveTo>
                    <a:lnTo>
                      <a:pt x="4525" y="5858"/>
                    </a:lnTo>
                    <a:lnTo>
                      <a:pt x="4001" y="6656"/>
                    </a:lnTo>
                    <a:lnTo>
                      <a:pt x="3989" y="6656"/>
                    </a:lnTo>
                    <a:lnTo>
                      <a:pt x="3549" y="6227"/>
                    </a:lnTo>
                    <a:lnTo>
                      <a:pt x="4359" y="5668"/>
                    </a:lnTo>
                    <a:close/>
                    <a:moveTo>
                      <a:pt x="2739" y="0"/>
                    </a:moveTo>
                    <a:cubicBezTo>
                      <a:pt x="1822" y="0"/>
                      <a:pt x="1096" y="738"/>
                      <a:pt x="1096" y="1643"/>
                    </a:cubicBezTo>
                    <a:lnTo>
                      <a:pt x="1096" y="2012"/>
                    </a:lnTo>
                    <a:cubicBezTo>
                      <a:pt x="1096" y="2298"/>
                      <a:pt x="1156" y="2584"/>
                      <a:pt x="1275" y="2846"/>
                    </a:cubicBezTo>
                    <a:lnTo>
                      <a:pt x="1275" y="3239"/>
                    </a:lnTo>
                    <a:cubicBezTo>
                      <a:pt x="1275" y="3870"/>
                      <a:pt x="1561" y="4453"/>
                      <a:pt x="2001" y="4822"/>
                    </a:cubicBezTo>
                    <a:lnTo>
                      <a:pt x="2001" y="5406"/>
                    </a:lnTo>
                    <a:lnTo>
                      <a:pt x="1692" y="5739"/>
                    </a:lnTo>
                    <a:cubicBezTo>
                      <a:pt x="1668" y="5763"/>
                      <a:pt x="1644" y="5822"/>
                      <a:pt x="1644" y="5870"/>
                    </a:cubicBezTo>
                    <a:lnTo>
                      <a:pt x="596" y="6251"/>
                    </a:lnTo>
                    <a:cubicBezTo>
                      <a:pt x="239" y="6394"/>
                      <a:pt x="1" y="6727"/>
                      <a:pt x="1" y="7108"/>
                    </a:cubicBezTo>
                    <a:lnTo>
                      <a:pt x="1" y="8418"/>
                    </a:lnTo>
                    <a:cubicBezTo>
                      <a:pt x="1" y="8501"/>
                      <a:pt x="72" y="8573"/>
                      <a:pt x="156" y="8573"/>
                    </a:cubicBezTo>
                    <a:cubicBezTo>
                      <a:pt x="251" y="8573"/>
                      <a:pt x="322" y="8501"/>
                      <a:pt x="322" y="8418"/>
                    </a:cubicBezTo>
                    <a:lnTo>
                      <a:pt x="322" y="7108"/>
                    </a:lnTo>
                    <a:cubicBezTo>
                      <a:pt x="322" y="6870"/>
                      <a:pt x="477" y="6656"/>
                      <a:pt x="691" y="6584"/>
                    </a:cubicBezTo>
                    <a:lnTo>
                      <a:pt x="1811" y="6179"/>
                    </a:lnTo>
                    <a:lnTo>
                      <a:pt x="2275" y="6882"/>
                    </a:lnTo>
                    <a:cubicBezTo>
                      <a:pt x="2334" y="6965"/>
                      <a:pt x="2418" y="7025"/>
                      <a:pt x="2525" y="7025"/>
                    </a:cubicBezTo>
                    <a:lnTo>
                      <a:pt x="2561" y="7025"/>
                    </a:lnTo>
                    <a:cubicBezTo>
                      <a:pt x="2644" y="7025"/>
                      <a:pt x="2739" y="7001"/>
                      <a:pt x="2811" y="6930"/>
                    </a:cubicBezTo>
                    <a:lnTo>
                      <a:pt x="3096" y="6644"/>
                    </a:lnTo>
                    <a:lnTo>
                      <a:pt x="3096" y="8430"/>
                    </a:lnTo>
                    <a:cubicBezTo>
                      <a:pt x="3096" y="8513"/>
                      <a:pt x="3168" y="8596"/>
                      <a:pt x="3251" y="8596"/>
                    </a:cubicBezTo>
                    <a:cubicBezTo>
                      <a:pt x="3346" y="8596"/>
                      <a:pt x="3418" y="8513"/>
                      <a:pt x="3418" y="8430"/>
                    </a:cubicBezTo>
                    <a:lnTo>
                      <a:pt x="3418" y="6644"/>
                    </a:lnTo>
                    <a:lnTo>
                      <a:pt x="3704" y="6930"/>
                    </a:lnTo>
                    <a:cubicBezTo>
                      <a:pt x="3763" y="6989"/>
                      <a:pt x="3870" y="7025"/>
                      <a:pt x="3954" y="7025"/>
                    </a:cubicBezTo>
                    <a:lnTo>
                      <a:pt x="3989" y="7025"/>
                    </a:lnTo>
                    <a:cubicBezTo>
                      <a:pt x="4085" y="7013"/>
                      <a:pt x="4180" y="6953"/>
                      <a:pt x="4239" y="6882"/>
                    </a:cubicBezTo>
                    <a:lnTo>
                      <a:pt x="4704" y="6179"/>
                    </a:lnTo>
                    <a:lnTo>
                      <a:pt x="5811" y="6584"/>
                    </a:lnTo>
                    <a:cubicBezTo>
                      <a:pt x="6037" y="6656"/>
                      <a:pt x="6192" y="6882"/>
                      <a:pt x="6192" y="7108"/>
                    </a:cubicBezTo>
                    <a:lnTo>
                      <a:pt x="6192" y="8418"/>
                    </a:lnTo>
                    <a:cubicBezTo>
                      <a:pt x="6192" y="8501"/>
                      <a:pt x="6264" y="8573"/>
                      <a:pt x="6347" y="8573"/>
                    </a:cubicBezTo>
                    <a:cubicBezTo>
                      <a:pt x="6442" y="8573"/>
                      <a:pt x="6514" y="8501"/>
                      <a:pt x="6514" y="8418"/>
                    </a:cubicBezTo>
                    <a:lnTo>
                      <a:pt x="6514" y="7108"/>
                    </a:lnTo>
                    <a:cubicBezTo>
                      <a:pt x="6561" y="6703"/>
                      <a:pt x="6323" y="6370"/>
                      <a:pt x="5966" y="6239"/>
                    </a:cubicBezTo>
                    <a:lnTo>
                      <a:pt x="4906" y="5858"/>
                    </a:lnTo>
                    <a:cubicBezTo>
                      <a:pt x="4906" y="5810"/>
                      <a:pt x="4894" y="5763"/>
                      <a:pt x="4859" y="5715"/>
                    </a:cubicBezTo>
                    <a:lnTo>
                      <a:pt x="4549" y="5394"/>
                    </a:lnTo>
                    <a:lnTo>
                      <a:pt x="4549" y="4822"/>
                    </a:lnTo>
                    <a:cubicBezTo>
                      <a:pt x="4585" y="4798"/>
                      <a:pt x="4609" y="4763"/>
                      <a:pt x="4656" y="4739"/>
                    </a:cubicBezTo>
                    <a:cubicBezTo>
                      <a:pt x="5061" y="4370"/>
                      <a:pt x="5275" y="3822"/>
                      <a:pt x="5275" y="3274"/>
                    </a:cubicBezTo>
                    <a:lnTo>
                      <a:pt x="5275" y="2834"/>
                    </a:lnTo>
                    <a:cubicBezTo>
                      <a:pt x="5394" y="2560"/>
                      <a:pt x="5454" y="2286"/>
                      <a:pt x="5454" y="2000"/>
                    </a:cubicBezTo>
                    <a:lnTo>
                      <a:pt x="5454" y="167"/>
                    </a:lnTo>
                    <a:cubicBezTo>
                      <a:pt x="5454" y="83"/>
                      <a:pt x="5382" y="0"/>
                      <a:pt x="52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7" name="Google Shape;11486;p38"/>
              <p:cNvSpPr/>
              <p:nvPr/>
            </p:nvSpPr>
            <p:spPr>
              <a:xfrm>
                <a:off x="6665804" y="3232053"/>
                <a:ext cx="10630" cy="33737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060" extrusionOk="0">
                    <a:moveTo>
                      <a:pt x="167" y="0"/>
                    </a:moveTo>
                    <a:cubicBezTo>
                      <a:pt x="83" y="0"/>
                      <a:pt x="0" y="83"/>
                      <a:pt x="0" y="167"/>
                    </a:cubicBezTo>
                    <a:lnTo>
                      <a:pt x="0" y="893"/>
                    </a:lnTo>
                    <a:cubicBezTo>
                      <a:pt x="0" y="988"/>
                      <a:pt x="83" y="1060"/>
                      <a:pt x="167" y="1060"/>
                    </a:cubicBezTo>
                    <a:cubicBezTo>
                      <a:pt x="262" y="1060"/>
                      <a:pt x="333" y="988"/>
                      <a:pt x="333" y="893"/>
                    </a:cubicBezTo>
                    <a:lnTo>
                      <a:pt x="333" y="167"/>
                    </a:lnTo>
                    <a:cubicBezTo>
                      <a:pt x="333" y="83"/>
                      <a:pt x="262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8" name="Google Shape;11487;p38"/>
              <p:cNvSpPr/>
              <p:nvPr/>
            </p:nvSpPr>
            <p:spPr>
              <a:xfrm>
                <a:off x="6793877" y="3232053"/>
                <a:ext cx="10248" cy="33737"/>
              </a:xfrm>
              <a:custGeom>
                <a:avLst/>
                <a:gdLst/>
                <a:ahLst/>
                <a:cxnLst/>
                <a:rect l="l" t="t" r="r" b="b"/>
                <a:pathLst>
                  <a:path w="322" h="1060" extrusionOk="0">
                    <a:moveTo>
                      <a:pt x="167" y="0"/>
                    </a:moveTo>
                    <a:cubicBezTo>
                      <a:pt x="72" y="0"/>
                      <a:pt x="0" y="83"/>
                      <a:pt x="0" y="167"/>
                    </a:cubicBezTo>
                    <a:lnTo>
                      <a:pt x="0" y="893"/>
                    </a:lnTo>
                    <a:cubicBezTo>
                      <a:pt x="0" y="988"/>
                      <a:pt x="72" y="1060"/>
                      <a:pt x="167" y="1060"/>
                    </a:cubicBezTo>
                    <a:cubicBezTo>
                      <a:pt x="250" y="1060"/>
                      <a:pt x="322" y="988"/>
                      <a:pt x="322" y="893"/>
                    </a:cubicBezTo>
                    <a:lnTo>
                      <a:pt x="322" y="167"/>
                    </a:lnTo>
                    <a:cubicBezTo>
                      <a:pt x="322" y="83"/>
                      <a:pt x="250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9" name="Google Shape;11488;p38"/>
              <p:cNvSpPr/>
              <p:nvPr/>
            </p:nvSpPr>
            <p:spPr>
              <a:xfrm>
                <a:off x="6828347" y="2952766"/>
                <a:ext cx="173969" cy="181162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5692" extrusionOk="0">
                    <a:moveTo>
                      <a:pt x="3847" y="0"/>
                    </a:moveTo>
                    <a:cubicBezTo>
                      <a:pt x="3751" y="0"/>
                      <a:pt x="3680" y="72"/>
                      <a:pt x="3680" y="167"/>
                    </a:cubicBezTo>
                    <a:cubicBezTo>
                      <a:pt x="3680" y="250"/>
                      <a:pt x="3751" y="322"/>
                      <a:pt x="3847" y="322"/>
                    </a:cubicBezTo>
                    <a:lnTo>
                      <a:pt x="4751" y="322"/>
                    </a:lnTo>
                    <a:cubicBezTo>
                      <a:pt x="4954" y="322"/>
                      <a:pt x="5121" y="488"/>
                      <a:pt x="5121" y="703"/>
                    </a:cubicBezTo>
                    <a:lnTo>
                      <a:pt x="5121" y="3643"/>
                    </a:lnTo>
                    <a:cubicBezTo>
                      <a:pt x="5121" y="3858"/>
                      <a:pt x="4954" y="4013"/>
                      <a:pt x="4751" y="4013"/>
                    </a:cubicBezTo>
                    <a:lnTo>
                      <a:pt x="2918" y="4013"/>
                    </a:lnTo>
                    <a:cubicBezTo>
                      <a:pt x="2894" y="4013"/>
                      <a:pt x="2846" y="4036"/>
                      <a:pt x="2811" y="4048"/>
                    </a:cubicBezTo>
                    <a:lnTo>
                      <a:pt x="1180" y="5239"/>
                    </a:lnTo>
                    <a:lnTo>
                      <a:pt x="1180" y="5239"/>
                    </a:lnTo>
                    <a:lnTo>
                      <a:pt x="1430" y="4227"/>
                    </a:lnTo>
                    <a:cubicBezTo>
                      <a:pt x="1442" y="4179"/>
                      <a:pt x="1430" y="4120"/>
                      <a:pt x="1406" y="4072"/>
                    </a:cubicBezTo>
                    <a:cubicBezTo>
                      <a:pt x="1370" y="4036"/>
                      <a:pt x="1311" y="4013"/>
                      <a:pt x="1263" y="4013"/>
                    </a:cubicBezTo>
                    <a:lnTo>
                      <a:pt x="715" y="4013"/>
                    </a:lnTo>
                    <a:cubicBezTo>
                      <a:pt x="513" y="4013"/>
                      <a:pt x="346" y="3858"/>
                      <a:pt x="346" y="3643"/>
                    </a:cubicBezTo>
                    <a:lnTo>
                      <a:pt x="346" y="715"/>
                    </a:lnTo>
                    <a:cubicBezTo>
                      <a:pt x="346" y="500"/>
                      <a:pt x="513" y="345"/>
                      <a:pt x="715" y="345"/>
                    </a:cubicBezTo>
                    <a:lnTo>
                      <a:pt x="1620" y="345"/>
                    </a:lnTo>
                    <a:cubicBezTo>
                      <a:pt x="1715" y="345"/>
                      <a:pt x="1787" y="262"/>
                      <a:pt x="1787" y="179"/>
                    </a:cubicBezTo>
                    <a:cubicBezTo>
                      <a:pt x="1787" y="84"/>
                      <a:pt x="1715" y="12"/>
                      <a:pt x="1620" y="12"/>
                    </a:cubicBezTo>
                    <a:lnTo>
                      <a:pt x="715" y="12"/>
                    </a:lnTo>
                    <a:cubicBezTo>
                      <a:pt x="310" y="12"/>
                      <a:pt x="1" y="345"/>
                      <a:pt x="1" y="726"/>
                    </a:cubicBezTo>
                    <a:lnTo>
                      <a:pt x="1" y="3643"/>
                    </a:lnTo>
                    <a:cubicBezTo>
                      <a:pt x="1" y="4048"/>
                      <a:pt x="334" y="4358"/>
                      <a:pt x="715" y="4358"/>
                    </a:cubicBezTo>
                    <a:lnTo>
                      <a:pt x="1049" y="4358"/>
                    </a:lnTo>
                    <a:lnTo>
                      <a:pt x="787" y="5370"/>
                    </a:lnTo>
                    <a:cubicBezTo>
                      <a:pt x="763" y="5477"/>
                      <a:pt x="811" y="5596"/>
                      <a:pt x="894" y="5656"/>
                    </a:cubicBezTo>
                    <a:cubicBezTo>
                      <a:pt x="941" y="5679"/>
                      <a:pt x="989" y="5691"/>
                      <a:pt x="1049" y="5691"/>
                    </a:cubicBezTo>
                    <a:cubicBezTo>
                      <a:pt x="1108" y="5691"/>
                      <a:pt x="1144" y="5679"/>
                      <a:pt x="1192" y="5656"/>
                    </a:cubicBezTo>
                    <a:lnTo>
                      <a:pt x="2954" y="4370"/>
                    </a:lnTo>
                    <a:lnTo>
                      <a:pt x="4716" y="4370"/>
                    </a:lnTo>
                    <a:cubicBezTo>
                      <a:pt x="5121" y="4370"/>
                      <a:pt x="5430" y="4048"/>
                      <a:pt x="5430" y="3655"/>
                    </a:cubicBezTo>
                    <a:lnTo>
                      <a:pt x="5430" y="726"/>
                    </a:lnTo>
                    <a:cubicBezTo>
                      <a:pt x="5466" y="322"/>
                      <a:pt x="5132" y="0"/>
                      <a:pt x="47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0" name="Google Shape;11489;p38"/>
              <p:cNvSpPr/>
              <p:nvPr/>
            </p:nvSpPr>
            <p:spPr>
              <a:xfrm>
                <a:off x="6898463" y="2917502"/>
                <a:ext cx="34151" cy="104999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99" extrusionOk="0">
                    <a:moveTo>
                      <a:pt x="715" y="346"/>
                    </a:moveTo>
                    <a:lnTo>
                      <a:pt x="548" y="2930"/>
                    </a:lnTo>
                    <a:lnTo>
                      <a:pt x="513" y="2930"/>
                    </a:lnTo>
                    <a:lnTo>
                      <a:pt x="346" y="346"/>
                    </a:lnTo>
                    <a:close/>
                    <a:moveTo>
                      <a:pt x="167" y="1"/>
                    </a:moveTo>
                    <a:cubicBezTo>
                      <a:pt x="120" y="1"/>
                      <a:pt x="72" y="25"/>
                      <a:pt x="48" y="60"/>
                    </a:cubicBezTo>
                    <a:cubicBezTo>
                      <a:pt x="12" y="96"/>
                      <a:pt x="1" y="144"/>
                      <a:pt x="1" y="203"/>
                    </a:cubicBezTo>
                    <a:lnTo>
                      <a:pt x="179" y="3132"/>
                    </a:lnTo>
                    <a:cubicBezTo>
                      <a:pt x="179" y="3216"/>
                      <a:pt x="251" y="3299"/>
                      <a:pt x="346" y="3299"/>
                    </a:cubicBezTo>
                    <a:lnTo>
                      <a:pt x="715" y="3299"/>
                    </a:lnTo>
                    <a:cubicBezTo>
                      <a:pt x="798" y="3299"/>
                      <a:pt x="882" y="3216"/>
                      <a:pt x="882" y="3132"/>
                    </a:cubicBezTo>
                    <a:lnTo>
                      <a:pt x="1060" y="203"/>
                    </a:lnTo>
                    <a:cubicBezTo>
                      <a:pt x="1072" y="144"/>
                      <a:pt x="1048" y="96"/>
                      <a:pt x="1013" y="60"/>
                    </a:cubicBezTo>
                    <a:cubicBezTo>
                      <a:pt x="989" y="37"/>
                      <a:pt x="941" y="1"/>
                      <a:pt x="8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1" name="Google Shape;11490;p38"/>
              <p:cNvSpPr/>
              <p:nvPr/>
            </p:nvSpPr>
            <p:spPr>
              <a:xfrm>
                <a:off x="6898081" y="3028548"/>
                <a:ext cx="34151" cy="34119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072" extrusionOk="0">
                    <a:moveTo>
                      <a:pt x="536" y="346"/>
                    </a:moveTo>
                    <a:cubicBezTo>
                      <a:pt x="644" y="346"/>
                      <a:pt x="727" y="429"/>
                      <a:pt x="727" y="536"/>
                    </a:cubicBezTo>
                    <a:cubicBezTo>
                      <a:pt x="727" y="631"/>
                      <a:pt x="655" y="727"/>
                      <a:pt x="536" y="727"/>
                    </a:cubicBezTo>
                    <a:cubicBezTo>
                      <a:pt x="429" y="727"/>
                      <a:pt x="346" y="631"/>
                      <a:pt x="346" y="536"/>
                    </a:cubicBezTo>
                    <a:cubicBezTo>
                      <a:pt x="346" y="429"/>
                      <a:pt x="429" y="346"/>
                      <a:pt x="536" y="346"/>
                    </a:cubicBezTo>
                    <a:close/>
                    <a:moveTo>
                      <a:pt x="536" y="0"/>
                    </a:moveTo>
                    <a:cubicBezTo>
                      <a:pt x="239" y="0"/>
                      <a:pt x="1" y="239"/>
                      <a:pt x="1" y="536"/>
                    </a:cubicBezTo>
                    <a:cubicBezTo>
                      <a:pt x="1" y="834"/>
                      <a:pt x="239" y="1072"/>
                      <a:pt x="536" y="1072"/>
                    </a:cubicBezTo>
                    <a:cubicBezTo>
                      <a:pt x="834" y="1072"/>
                      <a:pt x="1072" y="834"/>
                      <a:pt x="1072" y="536"/>
                    </a:cubicBezTo>
                    <a:cubicBezTo>
                      <a:pt x="1072" y="239"/>
                      <a:pt x="834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82939" tIns="82939" rIns="82939" bIns="82939" anchor="ctr" anchorCtr="0">
                <a:noAutofit/>
              </a:bodyPr>
              <a:lstStyle/>
              <a:p>
                <a:endParaRPr sz="1635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213" name="文本框 212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158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3385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应用场景</a:t>
            </a:r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+mj-ea"/>
              </a:rPr>
              <a:t>——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会员充值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14" name="组合 213"/>
          <p:cNvGrpSpPr/>
          <p:nvPr/>
        </p:nvGrpSpPr>
        <p:grpSpPr>
          <a:xfrm>
            <a:off x="468085" y="881743"/>
            <a:ext cx="11086517" cy="5575190"/>
            <a:chOff x="888364" y="1406821"/>
            <a:chExt cx="10355580" cy="5052795"/>
          </a:xfrm>
        </p:grpSpPr>
        <p:sp>
          <p:nvSpPr>
            <p:cNvPr id="109" name="矩形: 圆角 82"/>
            <p:cNvSpPr/>
            <p:nvPr/>
          </p:nvSpPr>
          <p:spPr>
            <a:xfrm>
              <a:off x="888365" y="1406821"/>
              <a:ext cx="10355579" cy="1381491"/>
            </a:xfrm>
            <a:prstGeom prst="roundRect">
              <a:avLst/>
            </a:prstGeom>
            <a:solidFill>
              <a:srgbClr val="F5F6FA"/>
            </a:solidFill>
            <a:ln w="22860" cap="flat">
              <a:solidFill>
                <a:srgbClr val="D0D2DC"/>
              </a:solidFill>
              <a:prstDash val="sysDash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1151950" y="1507299"/>
              <a:ext cx="9515746" cy="264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场景需求：消费者在平台充值一定金额，享受平台活动优惠，后续的充电服务金额在账户余额中抵扣（ 账户余额需大于最小消费金额） </a:t>
              </a: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2648240" y="1903335"/>
              <a:ext cx="2897942" cy="730537"/>
              <a:chOff x="4428440" y="5063009"/>
              <a:chExt cx="3018801" cy="802300"/>
            </a:xfrm>
          </p:grpSpPr>
          <p:cxnSp>
            <p:nvCxnSpPr>
              <p:cNvPr id="112" name="直接箭头连接符 111"/>
              <p:cNvCxnSpPr/>
              <p:nvPr/>
            </p:nvCxnSpPr>
            <p:spPr>
              <a:xfrm>
                <a:off x="5059276" y="5384089"/>
                <a:ext cx="1140356" cy="10871"/>
              </a:xfrm>
              <a:prstGeom prst="straightConnector1">
                <a:avLst/>
              </a:prstGeom>
              <a:noFill/>
              <a:ln w="12700" cap="flat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13" name="Freeform 383"/>
              <p:cNvSpPr/>
              <p:nvPr/>
            </p:nvSpPr>
            <p:spPr bwMode="auto">
              <a:xfrm>
                <a:off x="4492437" y="5117230"/>
                <a:ext cx="373640" cy="109819"/>
              </a:xfrm>
              <a:custGeom>
                <a:avLst/>
                <a:gdLst>
                  <a:gd name="T0" fmla="*/ 16 w 850"/>
                  <a:gd name="T1" fmla="*/ 247 h 258"/>
                  <a:gd name="T2" fmla="*/ 58 w 850"/>
                  <a:gd name="T3" fmla="*/ 242 h 258"/>
                  <a:gd name="T4" fmla="*/ 425 w 850"/>
                  <a:gd name="T5" fmla="*/ 60 h 258"/>
                  <a:gd name="T6" fmla="*/ 792 w 850"/>
                  <a:gd name="T7" fmla="*/ 242 h 258"/>
                  <a:gd name="T8" fmla="*/ 816 w 850"/>
                  <a:gd name="T9" fmla="*/ 254 h 258"/>
                  <a:gd name="T10" fmla="*/ 834 w 850"/>
                  <a:gd name="T11" fmla="*/ 247 h 258"/>
                  <a:gd name="T12" fmla="*/ 840 w 850"/>
                  <a:gd name="T13" fmla="*/ 206 h 258"/>
                  <a:gd name="T14" fmla="*/ 425 w 850"/>
                  <a:gd name="T15" fmla="*/ 0 h 258"/>
                  <a:gd name="T16" fmla="*/ 10 w 850"/>
                  <a:gd name="T17" fmla="*/ 206 h 258"/>
                  <a:gd name="T18" fmla="*/ 16 w 850"/>
                  <a:gd name="T19" fmla="*/ 24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258">
                    <a:moveTo>
                      <a:pt x="16" y="247"/>
                    </a:moveTo>
                    <a:cubicBezTo>
                      <a:pt x="29" y="258"/>
                      <a:pt x="48" y="255"/>
                      <a:pt x="58" y="242"/>
                    </a:cubicBezTo>
                    <a:cubicBezTo>
                      <a:pt x="146" y="126"/>
                      <a:pt x="280" y="60"/>
                      <a:pt x="425" y="60"/>
                    </a:cubicBezTo>
                    <a:cubicBezTo>
                      <a:pt x="570" y="60"/>
                      <a:pt x="704" y="126"/>
                      <a:pt x="792" y="242"/>
                    </a:cubicBezTo>
                    <a:cubicBezTo>
                      <a:pt x="798" y="250"/>
                      <a:pt x="807" y="254"/>
                      <a:pt x="816" y="254"/>
                    </a:cubicBezTo>
                    <a:cubicBezTo>
                      <a:pt x="823" y="254"/>
                      <a:pt x="829" y="252"/>
                      <a:pt x="834" y="247"/>
                    </a:cubicBezTo>
                    <a:cubicBezTo>
                      <a:pt x="847" y="237"/>
                      <a:pt x="850" y="219"/>
                      <a:pt x="840" y="206"/>
                    </a:cubicBezTo>
                    <a:cubicBezTo>
                      <a:pt x="740" y="75"/>
                      <a:pt x="589" y="0"/>
                      <a:pt x="425" y="0"/>
                    </a:cubicBezTo>
                    <a:cubicBezTo>
                      <a:pt x="261" y="0"/>
                      <a:pt x="110" y="75"/>
                      <a:pt x="10" y="206"/>
                    </a:cubicBezTo>
                    <a:cubicBezTo>
                      <a:pt x="0" y="219"/>
                      <a:pt x="3" y="237"/>
                      <a:pt x="16" y="247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4" name="Oval 384"/>
              <p:cNvSpPr>
                <a:spLocks noChangeArrowheads="1"/>
              </p:cNvSpPr>
              <p:nvPr/>
            </p:nvSpPr>
            <p:spPr bwMode="auto">
              <a:xfrm>
                <a:off x="4818887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5" name="Freeform 385"/>
              <p:cNvSpPr/>
              <p:nvPr/>
            </p:nvSpPr>
            <p:spPr bwMode="auto">
              <a:xfrm>
                <a:off x="4790444" y="5340006"/>
                <a:ext cx="139630" cy="231562"/>
              </a:xfrm>
              <a:custGeom>
                <a:avLst/>
                <a:gdLst>
                  <a:gd name="T0" fmla="*/ 254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3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4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3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4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4" y="10"/>
                    </a:moveTo>
                    <a:cubicBezTo>
                      <a:pt x="254" y="10"/>
                      <a:pt x="231" y="2"/>
                      <a:pt x="231" y="2"/>
                    </a:cubicBezTo>
                    <a:cubicBezTo>
                      <a:pt x="222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5" y="0"/>
                      <a:pt x="87" y="2"/>
                    </a:cubicBezTo>
                    <a:cubicBezTo>
                      <a:pt x="87" y="2"/>
                      <a:pt x="63" y="10"/>
                      <a:pt x="63" y="10"/>
                    </a:cubicBezTo>
                    <a:cubicBezTo>
                      <a:pt x="25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1" y="250"/>
                      <a:pt x="4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4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3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3" y="254"/>
                      <a:pt x="313" y="254"/>
                      <a:pt x="313" y="254"/>
                    </a:cubicBezTo>
                    <a:cubicBezTo>
                      <a:pt x="316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2" y="22"/>
                      <a:pt x="254" y="10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6" name="Oval 386"/>
              <p:cNvSpPr>
                <a:spLocks noChangeArrowheads="1"/>
              </p:cNvSpPr>
              <p:nvPr/>
            </p:nvSpPr>
            <p:spPr bwMode="auto">
              <a:xfrm>
                <a:off x="4457529" y="5250896"/>
                <a:ext cx="82098" cy="79697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7" name="Freeform 387"/>
              <p:cNvSpPr/>
              <p:nvPr/>
            </p:nvSpPr>
            <p:spPr bwMode="auto">
              <a:xfrm>
                <a:off x="4428440" y="5340006"/>
                <a:ext cx="139630" cy="231562"/>
              </a:xfrm>
              <a:custGeom>
                <a:avLst/>
                <a:gdLst>
                  <a:gd name="T0" fmla="*/ 255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4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5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4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5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5" y="10"/>
                    </a:moveTo>
                    <a:cubicBezTo>
                      <a:pt x="255" y="10"/>
                      <a:pt x="231" y="2"/>
                      <a:pt x="231" y="2"/>
                    </a:cubicBezTo>
                    <a:cubicBezTo>
                      <a:pt x="223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6" y="0"/>
                      <a:pt x="87" y="2"/>
                    </a:cubicBezTo>
                    <a:cubicBezTo>
                      <a:pt x="87" y="2"/>
                      <a:pt x="64" y="10"/>
                      <a:pt x="64" y="10"/>
                    </a:cubicBezTo>
                    <a:cubicBezTo>
                      <a:pt x="26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2" y="250"/>
                      <a:pt x="5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5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4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4" y="254"/>
                      <a:pt x="314" y="254"/>
                      <a:pt x="314" y="254"/>
                    </a:cubicBezTo>
                    <a:cubicBezTo>
                      <a:pt x="317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3" y="22"/>
                      <a:pt x="255" y="10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8" name="Oval 388"/>
              <p:cNvSpPr>
                <a:spLocks noChangeArrowheads="1"/>
              </p:cNvSpPr>
              <p:nvPr/>
            </p:nvSpPr>
            <p:spPr bwMode="auto">
              <a:xfrm>
                <a:off x="4626249" y="5183122"/>
                <a:ext cx="106015" cy="102916"/>
              </a:xfrm>
              <a:prstGeom prst="ellipse">
                <a:avLst/>
              </a:pr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9" name="Freeform 389"/>
              <p:cNvSpPr/>
              <p:nvPr/>
            </p:nvSpPr>
            <p:spPr bwMode="auto">
              <a:xfrm>
                <a:off x="4588756" y="5305491"/>
                <a:ext cx="181002" cy="318162"/>
              </a:xfrm>
              <a:custGeom>
                <a:avLst/>
                <a:gdLst>
                  <a:gd name="T0" fmla="*/ 338 w 412"/>
                  <a:gd name="T1" fmla="*/ 12 h 746"/>
                  <a:gd name="T2" fmla="*/ 338 w 412"/>
                  <a:gd name="T3" fmla="*/ 12 h 746"/>
                  <a:gd name="T4" fmla="*/ 304 w 412"/>
                  <a:gd name="T5" fmla="*/ 2 h 746"/>
                  <a:gd name="T6" fmla="*/ 291 w 412"/>
                  <a:gd name="T7" fmla="*/ 8 h 746"/>
                  <a:gd name="T8" fmla="*/ 218 w 412"/>
                  <a:gd name="T9" fmla="*/ 207 h 746"/>
                  <a:gd name="T10" fmla="*/ 194 w 412"/>
                  <a:gd name="T11" fmla="*/ 207 h 746"/>
                  <a:gd name="T12" fmla="*/ 121 w 412"/>
                  <a:gd name="T13" fmla="*/ 8 h 746"/>
                  <a:gd name="T14" fmla="*/ 111 w 412"/>
                  <a:gd name="T15" fmla="*/ 1 h 746"/>
                  <a:gd name="T16" fmla="*/ 74 w 412"/>
                  <a:gd name="T17" fmla="*/ 12 h 746"/>
                  <a:gd name="T18" fmla="*/ 0 w 412"/>
                  <a:gd name="T19" fmla="*/ 114 h 746"/>
                  <a:gd name="T20" fmla="*/ 0 w 412"/>
                  <a:gd name="T21" fmla="*/ 324 h 746"/>
                  <a:gd name="T22" fmla="*/ 2 w 412"/>
                  <a:gd name="T23" fmla="*/ 330 h 746"/>
                  <a:gd name="T24" fmla="*/ 78 w 412"/>
                  <a:gd name="T25" fmla="*/ 445 h 746"/>
                  <a:gd name="T26" fmla="*/ 78 w 412"/>
                  <a:gd name="T27" fmla="*/ 735 h 746"/>
                  <a:gd name="T28" fmla="*/ 88 w 412"/>
                  <a:gd name="T29" fmla="*/ 746 h 746"/>
                  <a:gd name="T30" fmla="*/ 324 w 412"/>
                  <a:gd name="T31" fmla="*/ 746 h 746"/>
                  <a:gd name="T32" fmla="*/ 334 w 412"/>
                  <a:gd name="T33" fmla="*/ 735 h 746"/>
                  <a:gd name="T34" fmla="*/ 334 w 412"/>
                  <a:gd name="T35" fmla="*/ 445 h 746"/>
                  <a:gd name="T36" fmla="*/ 410 w 412"/>
                  <a:gd name="T37" fmla="*/ 330 h 746"/>
                  <a:gd name="T38" fmla="*/ 412 w 412"/>
                  <a:gd name="T39" fmla="*/ 324 h 746"/>
                  <a:gd name="T40" fmla="*/ 412 w 412"/>
                  <a:gd name="T41" fmla="*/ 113 h 746"/>
                  <a:gd name="T42" fmla="*/ 338 w 412"/>
                  <a:gd name="T43" fmla="*/ 1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2" h="746">
                    <a:moveTo>
                      <a:pt x="338" y="12"/>
                    </a:moveTo>
                    <a:cubicBezTo>
                      <a:pt x="338" y="12"/>
                      <a:pt x="338" y="12"/>
                      <a:pt x="338" y="1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8" y="0"/>
                      <a:pt x="293" y="3"/>
                      <a:pt x="291" y="8"/>
                    </a:cubicBezTo>
                    <a:cubicBezTo>
                      <a:pt x="218" y="207"/>
                      <a:pt x="218" y="207"/>
                      <a:pt x="218" y="207"/>
                    </a:cubicBezTo>
                    <a:cubicBezTo>
                      <a:pt x="214" y="218"/>
                      <a:pt x="198" y="218"/>
                      <a:pt x="194" y="20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4"/>
                      <a:pt x="116" y="1"/>
                      <a:pt x="111" y="1"/>
                    </a:cubicBezTo>
                    <a:cubicBezTo>
                      <a:pt x="110" y="1"/>
                      <a:pt x="74" y="12"/>
                      <a:pt x="74" y="12"/>
                    </a:cubicBezTo>
                    <a:cubicBezTo>
                      <a:pt x="30" y="27"/>
                      <a:pt x="0" y="68"/>
                      <a:pt x="0" y="11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26"/>
                      <a:pt x="1" y="328"/>
                      <a:pt x="2" y="330"/>
                    </a:cubicBezTo>
                    <a:cubicBezTo>
                      <a:pt x="78" y="445"/>
                      <a:pt x="78" y="445"/>
                      <a:pt x="78" y="445"/>
                    </a:cubicBezTo>
                    <a:cubicBezTo>
                      <a:pt x="78" y="735"/>
                      <a:pt x="78" y="735"/>
                      <a:pt x="78" y="735"/>
                    </a:cubicBezTo>
                    <a:cubicBezTo>
                      <a:pt x="78" y="741"/>
                      <a:pt x="83" y="746"/>
                      <a:pt x="88" y="746"/>
                    </a:cubicBezTo>
                    <a:cubicBezTo>
                      <a:pt x="324" y="746"/>
                      <a:pt x="324" y="746"/>
                      <a:pt x="324" y="746"/>
                    </a:cubicBezTo>
                    <a:cubicBezTo>
                      <a:pt x="329" y="746"/>
                      <a:pt x="334" y="741"/>
                      <a:pt x="334" y="735"/>
                    </a:cubicBezTo>
                    <a:cubicBezTo>
                      <a:pt x="334" y="445"/>
                      <a:pt x="334" y="445"/>
                      <a:pt x="334" y="445"/>
                    </a:cubicBezTo>
                    <a:cubicBezTo>
                      <a:pt x="410" y="330"/>
                      <a:pt x="410" y="330"/>
                      <a:pt x="410" y="330"/>
                    </a:cubicBezTo>
                    <a:cubicBezTo>
                      <a:pt x="411" y="328"/>
                      <a:pt x="412" y="326"/>
                      <a:pt x="412" y="324"/>
                    </a:cubicBezTo>
                    <a:cubicBezTo>
                      <a:pt x="412" y="113"/>
                      <a:pt x="412" y="113"/>
                      <a:pt x="412" y="113"/>
                    </a:cubicBezTo>
                    <a:cubicBezTo>
                      <a:pt x="412" y="67"/>
                      <a:pt x="382" y="27"/>
                      <a:pt x="338" y="12"/>
                    </a:cubicBezTo>
                    <a:close/>
                  </a:path>
                </a:pathLst>
              </a:custGeom>
              <a:gradFill>
                <a:gsLst>
                  <a:gs pos="16000">
                    <a:srgbClr val="4472C4"/>
                  </a:gs>
                  <a:gs pos="100000">
                    <a:srgbClr val="4472C4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0" name="Freeform 261"/>
              <p:cNvSpPr>
                <a:spLocks noEditPoints="1"/>
              </p:cNvSpPr>
              <p:nvPr/>
            </p:nvSpPr>
            <p:spPr bwMode="auto">
              <a:xfrm>
                <a:off x="6332437" y="5136849"/>
                <a:ext cx="425237" cy="446975"/>
              </a:xfrm>
              <a:custGeom>
                <a:avLst/>
                <a:gdLst>
                  <a:gd name="T0" fmla="*/ 108 w 176"/>
                  <a:gd name="T1" fmla="*/ 64 h 176"/>
                  <a:gd name="T2" fmla="*/ 127 w 176"/>
                  <a:gd name="T3" fmla="*/ 47 h 176"/>
                  <a:gd name="T4" fmla="*/ 124 w 176"/>
                  <a:gd name="T5" fmla="*/ 40 h 176"/>
                  <a:gd name="T6" fmla="*/ 112 w 176"/>
                  <a:gd name="T7" fmla="*/ 50 h 176"/>
                  <a:gd name="T8" fmla="*/ 112 w 176"/>
                  <a:gd name="T9" fmla="*/ 4 h 176"/>
                  <a:gd name="T10" fmla="*/ 104 w 176"/>
                  <a:gd name="T11" fmla="*/ 4 h 176"/>
                  <a:gd name="T12" fmla="*/ 95 w 176"/>
                  <a:gd name="T13" fmla="*/ 41 h 176"/>
                  <a:gd name="T14" fmla="*/ 88 w 176"/>
                  <a:gd name="T15" fmla="*/ 44 h 176"/>
                  <a:gd name="T16" fmla="*/ 105 w 176"/>
                  <a:gd name="T17" fmla="*/ 63 h 176"/>
                  <a:gd name="T18" fmla="*/ 160 w 176"/>
                  <a:gd name="T19" fmla="*/ 149 h 176"/>
                  <a:gd name="T20" fmla="*/ 176 w 176"/>
                  <a:gd name="T21" fmla="*/ 77 h 176"/>
                  <a:gd name="T22" fmla="*/ 172 w 176"/>
                  <a:gd name="T23" fmla="*/ 72 h 176"/>
                  <a:gd name="T24" fmla="*/ 38 w 176"/>
                  <a:gd name="T25" fmla="*/ 51 h 176"/>
                  <a:gd name="T26" fmla="*/ 34 w 176"/>
                  <a:gd name="T27" fmla="*/ 48 h 176"/>
                  <a:gd name="T28" fmla="*/ 0 w 176"/>
                  <a:gd name="T29" fmla="*/ 52 h 176"/>
                  <a:gd name="T30" fmla="*/ 31 w 176"/>
                  <a:gd name="T31" fmla="*/ 56 h 176"/>
                  <a:gd name="T32" fmla="*/ 56 w 176"/>
                  <a:gd name="T33" fmla="*/ 149 h 176"/>
                  <a:gd name="T34" fmla="*/ 56 w 176"/>
                  <a:gd name="T35" fmla="*/ 160 h 176"/>
                  <a:gd name="T36" fmla="*/ 88 w 176"/>
                  <a:gd name="T37" fmla="*/ 160 h 176"/>
                  <a:gd name="T38" fmla="*/ 130 w 176"/>
                  <a:gd name="T39" fmla="*/ 152 h 176"/>
                  <a:gd name="T40" fmla="*/ 144 w 176"/>
                  <a:gd name="T41" fmla="*/ 176 h 176"/>
                  <a:gd name="T42" fmla="*/ 158 w 176"/>
                  <a:gd name="T43" fmla="*/ 152 h 176"/>
                  <a:gd name="T44" fmla="*/ 144 w 176"/>
                  <a:gd name="T45" fmla="*/ 80 h 176"/>
                  <a:gd name="T46" fmla="*/ 163 w 176"/>
                  <a:gd name="T47" fmla="*/ 96 h 176"/>
                  <a:gd name="T48" fmla="*/ 144 w 176"/>
                  <a:gd name="T49" fmla="*/ 80 h 176"/>
                  <a:gd name="T50" fmla="*/ 72 w 176"/>
                  <a:gd name="T51" fmla="*/ 80 h 176"/>
                  <a:gd name="T52" fmla="*/ 50 w 176"/>
                  <a:gd name="T53" fmla="*/ 96 h 176"/>
                  <a:gd name="T54" fmla="*/ 57 w 176"/>
                  <a:gd name="T55" fmla="*/ 120 h 176"/>
                  <a:gd name="T56" fmla="*/ 75 w 176"/>
                  <a:gd name="T57" fmla="*/ 104 h 176"/>
                  <a:gd name="T58" fmla="*/ 57 w 176"/>
                  <a:gd name="T59" fmla="*/ 120 h 176"/>
                  <a:gd name="T60" fmla="*/ 78 w 176"/>
                  <a:gd name="T61" fmla="*/ 128 h 176"/>
                  <a:gd name="T62" fmla="*/ 63 w 176"/>
                  <a:gd name="T63" fmla="*/ 144 h 176"/>
                  <a:gd name="T64" fmla="*/ 72 w 176"/>
                  <a:gd name="T65" fmla="*/ 168 h 176"/>
                  <a:gd name="T66" fmla="*/ 72 w 176"/>
                  <a:gd name="T67" fmla="*/ 152 h 176"/>
                  <a:gd name="T68" fmla="*/ 72 w 176"/>
                  <a:gd name="T69" fmla="*/ 168 h 176"/>
                  <a:gd name="T70" fmla="*/ 88 w 176"/>
                  <a:gd name="T71" fmla="*/ 144 h 176"/>
                  <a:gd name="T72" fmla="*/ 104 w 176"/>
                  <a:gd name="T73" fmla="*/ 128 h 176"/>
                  <a:gd name="T74" fmla="*/ 104 w 176"/>
                  <a:gd name="T75" fmla="*/ 120 h 176"/>
                  <a:gd name="T76" fmla="*/ 83 w 176"/>
                  <a:gd name="T77" fmla="*/ 104 h 176"/>
                  <a:gd name="T78" fmla="*/ 104 w 176"/>
                  <a:gd name="T79" fmla="*/ 120 h 176"/>
                  <a:gd name="T80" fmla="*/ 82 w 176"/>
                  <a:gd name="T81" fmla="*/ 96 h 176"/>
                  <a:gd name="T82" fmla="*/ 104 w 176"/>
                  <a:gd name="T83" fmla="*/ 80 h 176"/>
                  <a:gd name="T84" fmla="*/ 128 w 176"/>
                  <a:gd name="T85" fmla="*/ 144 h 176"/>
                  <a:gd name="T86" fmla="*/ 112 w 176"/>
                  <a:gd name="T87" fmla="*/ 128 h 176"/>
                  <a:gd name="T88" fmla="*/ 128 w 176"/>
                  <a:gd name="T89" fmla="*/ 144 h 176"/>
                  <a:gd name="T90" fmla="*/ 112 w 176"/>
                  <a:gd name="T91" fmla="*/ 120 h 176"/>
                  <a:gd name="T92" fmla="*/ 133 w 176"/>
                  <a:gd name="T93" fmla="*/ 104 h 176"/>
                  <a:gd name="T94" fmla="*/ 134 w 176"/>
                  <a:gd name="T95" fmla="*/ 96 h 176"/>
                  <a:gd name="T96" fmla="*/ 112 w 176"/>
                  <a:gd name="T97" fmla="*/ 80 h 176"/>
                  <a:gd name="T98" fmla="*/ 134 w 176"/>
                  <a:gd name="T99" fmla="*/ 96 h 176"/>
                  <a:gd name="T100" fmla="*/ 136 w 176"/>
                  <a:gd name="T101" fmla="*/ 160 h 176"/>
                  <a:gd name="T102" fmla="*/ 152 w 176"/>
                  <a:gd name="T103" fmla="*/ 160 h 176"/>
                  <a:gd name="T104" fmla="*/ 153 w 176"/>
                  <a:gd name="T105" fmla="*/ 144 h 176"/>
                  <a:gd name="T106" fmla="*/ 138 w 176"/>
                  <a:gd name="T107" fmla="*/ 128 h 176"/>
                  <a:gd name="T108" fmla="*/ 153 w 176"/>
                  <a:gd name="T109" fmla="*/ 144 h 176"/>
                  <a:gd name="T110" fmla="*/ 141 w 176"/>
                  <a:gd name="T111" fmla="*/ 104 h 176"/>
                  <a:gd name="T112" fmla="*/ 158 w 176"/>
                  <a:gd name="T113" fmla="*/ 12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105" y="63"/>
                    </a:moveTo>
                    <a:cubicBezTo>
                      <a:pt x="106" y="64"/>
                      <a:pt x="107" y="64"/>
                      <a:pt x="108" y="64"/>
                    </a:cubicBezTo>
                    <a:cubicBezTo>
                      <a:pt x="109" y="64"/>
                      <a:pt x="110" y="64"/>
                      <a:pt x="111" y="63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128" y="46"/>
                      <a:pt x="128" y="45"/>
                      <a:pt x="128" y="44"/>
                    </a:cubicBezTo>
                    <a:cubicBezTo>
                      <a:pt x="128" y="42"/>
                      <a:pt x="126" y="40"/>
                      <a:pt x="124" y="40"/>
                    </a:cubicBezTo>
                    <a:cubicBezTo>
                      <a:pt x="123" y="40"/>
                      <a:pt x="122" y="40"/>
                      <a:pt x="121" y="41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4" y="40"/>
                      <a:pt x="93" y="40"/>
                      <a:pt x="92" y="40"/>
                    </a:cubicBezTo>
                    <a:cubicBezTo>
                      <a:pt x="90" y="40"/>
                      <a:pt x="88" y="42"/>
                      <a:pt x="88" y="44"/>
                    </a:cubicBezTo>
                    <a:cubicBezTo>
                      <a:pt x="88" y="45"/>
                      <a:pt x="88" y="46"/>
                      <a:pt x="89" y="47"/>
                    </a:cubicBezTo>
                    <a:lnTo>
                      <a:pt x="105" y="63"/>
                    </a:lnTo>
                    <a:close/>
                    <a:moveTo>
                      <a:pt x="160" y="149"/>
                    </a:moveTo>
                    <a:cubicBezTo>
                      <a:pt x="160" y="149"/>
                      <a:pt x="160" y="149"/>
                      <a:pt x="160" y="149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6"/>
                      <a:pt x="176" y="76"/>
                    </a:cubicBezTo>
                    <a:cubicBezTo>
                      <a:pt x="176" y="74"/>
                      <a:pt x="174" y="72"/>
                      <a:pt x="172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6" y="48"/>
                      <a:pt x="3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2" y="48"/>
                      <a:pt x="0" y="50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50"/>
                      <a:pt x="57" y="151"/>
                      <a:pt x="58" y="152"/>
                    </a:cubicBezTo>
                    <a:cubicBezTo>
                      <a:pt x="57" y="154"/>
                      <a:pt x="56" y="157"/>
                      <a:pt x="56" y="160"/>
                    </a:cubicBezTo>
                    <a:cubicBezTo>
                      <a:pt x="56" y="169"/>
                      <a:pt x="63" y="176"/>
                      <a:pt x="72" y="176"/>
                    </a:cubicBezTo>
                    <a:cubicBezTo>
                      <a:pt x="81" y="176"/>
                      <a:pt x="88" y="169"/>
                      <a:pt x="88" y="160"/>
                    </a:cubicBezTo>
                    <a:cubicBezTo>
                      <a:pt x="88" y="157"/>
                      <a:pt x="87" y="154"/>
                      <a:pt x="86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29" y="154"/>
                      <a:pt x="128" y="157"/>
                      <a:pt x="128" y="160"/>
                    </a:cubicBezTo>
                    <a:cubicBezTo>
                      <a:pt x="128" y="169"/>
                      <a:pt x="135" y="176"/>
                      <a:pt x="144" y="176"/>
                    </a:cubicBezTo>
                    <a:cubicBezTo>
                      <a:pt x="153" y="176"/>
                      <a:pt x="160" y="169"/>
                      <a:pt x="160" y="160"/>
                    </a:cubicBezTo>
                    <a:cubicBezTo>
                      <a:pt x="160" y="157"/>
                      <a:pt x="159" y="154"/>
                      <a:pt x="158" y="152"/>
                    </a:cubicBezTo>
                    <a:cubicBezTo>
                      <a:pt x="159" y="151"/>
                      <a:pt x="160" y="150"/>
                      <a:pt x="160" y="149"/>
                    </a:cubicBezTo>
                    <a:moveTo>
                      <a:pt x="144" y="80"/>
                    </a:moveTo>
                    <a:cubicBezTo>
                      <a:pt x="167" y="80"/>
                      <a:pt x="167" y="80"/>
                      <a:pt x="167" y="80"/>
                    </a:cubicBezTo>
                    <a:cubicBezTo>
                      <a:pt x="163" y="96"/>
                      <a:pt x="163" y="96"/>
                      <a:pt x="163" y="96"/>
                    </a:cubicBezTo>
                    <a:cubicBezTo>
                      <a:pt x="142" y="96"/>
                      <a:pt x="142" y="96"/>
                      <a:pt x="142" y="96"/>
                    </a:cubicBezTo>
                    <a:lnTo>
                      <a:pt x="144" y="80"/>
                    </a:lnTo>
                    <a:close/>
                    <a:moveTo>
                      <a:pt x="46" y="80"/>
                    </a:moveTo>
                    <a:cubicBezTo>
                      <a:pt x="72" y="80"/>
                      <a:pt x="72" y="80"/>
                      <a:pt x="72" y="80"/>
                    </a:cubicBezTo>
                    <a:cubicBezTo>
                      <a:pt x="74" y="96"/>
                      <a:pt x="74" y="96"/>
                      <a:pt x="74" y="96"/>
                    </a:cubicBezTo>
                    <a:cubicBezTo>
                      <a:pt x="50" y="96"/>
                      <a:pt x="50" y="96"/>
                      <a:pt x="50" y="96"/>
                    </a:cubicBezTo>
                    <a:lnTo>
                      <a:pt x="46" y="80"/>
                    </a:lnTo>
                    <a:close/>
                    <a:moveTo>
                      <a:pt x="57" y="120"/>
                    </a:moveTo>
                    <a:cubicBezTo>
                      <a:pt x="52" y="104"/>
                      <a:pt x="52" y="104"/>
                      <a:pt x="52" y="104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7" y="120"/>
                      <a:pt x="77" y="120"/>
                      <a:pt x="77" y="120"/>
                    </a:cubicBezTo>
                    <a:lnTo>
                      <a:pt x="57" y="120"/>
                    </a:lnTo>
                    <a:close/>
                    <a:moveTo>
                      <a:pt x="59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63" y="144"/>
                      <a:pt x="63" y="144"/>
                      <a:pt x="63" y="144"/>
                    </a:cubicBezTo>
                    <a:lnTo>
                      <a:pt x="59" y="128"/>
                    </a:lnTo>
                    <a:close/>
                    <a:moveTo>
                      <a:pt x="72" y="168"/>
                    </a:moveTo>
                    <a:cubicBezTo>
                      <a:pt x="68" y="168"/>
                      <a:pt x="64" y="164"/>
                      <a:pt x="64" y="160"/>
                    </a:cubicBezTo>
                    <a:cubicBezTo>
                      <a:pt x="64" y="156"/>
                      <a:pt x="68" y="152"/>
                      <a:pt x="72" y="152"/>
                    </a:cubicBezTo>
                    <a:cubicBezTo>
                      <a:pt x="76" y="152"/>
                      <a:pt x="80" y="156"/>
                      <a:pt x="80" y="160"/>
                    </a:cubicBezTo>
                    <a:cubicBezTo>
                      <a:pt x="80" y="164"/>
                      <a:pt x="76" y="168"/>
                      <a:pt x="72" y="168"/>
                    </a:cubicBezTo>
                    <a:moveTo>
                      <a:pt x="104" y="144"/>
                    </a:moveTo>
                    <a:cubicBezTo>
                      <a:pt x="88" y="144"/>
                      <a:pt x="88" y="144"/>
                      <a:pt x="88" y="144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lnTo>
                      <a:pt x="104" y="144"/>
                    </a:lnTo>
                    <a:close/>
                    <a:moveTo>
                      <a:pt x="104" y="120"/>
                    </a:moveTo>
                    <a:cubicBezTo>
                      <a:pt x="85" y="120"/>
                      <a:pt x="85" y="120"/>
                      <a:pt x="85" y="120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04" y="120"/>
                    </a:lnTo>
                    <a:close/>
                    <a:moveTo>
                      <a:pt x="104" y="96"/>
                    </a:moveTo>
                    <a:cubicBezTo>
                      <a:pt x="82" y="96"/>
                      <a:pt x="82" y="96"/>
                      <a:pt x="82" y="96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96"/>
                    </a:lnTo>
                    <a:close/>
                    <a:moveTo>
                      <a:pt x="128" y="144"/>
                    </a:move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0" y="128"/>
                      <a:pt x="130" y="128"/>
                      <a:pt x="130" y="128"/>
                    </a:cubicBezTo>
                    <a:lnTo>
                      <a:pt x="128" y="144"/>
                    </a:lnTo>
                    <a:close/>
                    <a:moveTo>
                      <a:pt x="131" y="120"/>
                    </a:move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3" y="104"/>
                      <a:pt x="133" y="104"/>
                      <a:pt x="133" y="104"/>
                    </a:cubicBezTo>
                    <a:lnTo>
                      <a:pt x="131" y="120"/>
                    </a:lnTo>
                    <a:close/>
                    <a:moveTo>
                      <a:pt x="134" y="96"/>
                    </a:moveTo>
                    <a:cubicBezTo>
                      <a:pt x="112" y="96"/>
                      <a:pt x="112" y="96"/>
                      <a:pt x="112" y="9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4" y="96"/>
                    </a:lnTo>
                    <a:close/>
                    <a:moveTo>
                      <a:pt x="144" y="168"/>
                    </a:moveTo>
                    <a:cubicBezTo>
                      <a:pt x="140" y="168"/>
                      <a:pt x="136" y="164"/>
                      <a:pt x="136" y="160"/>
                    </a:cubicBezTo>
                    <a:cubicBezTo>
                      <a:pt x="136" y="156"/>
                      <a:pt x="140" y="152"/>
                      <a:pt x="144" y="152"/>
                    </a:cubicBezTo>
                    <a:cubicBezTo>
                      <a:pt x="148" y="152"/>
                      <a:pt x="152" y="156"/>
                      <a:pt x="152" y="160"/>
                    </a:cubicBezTo>
                    <a:cubicBezTo>
                      <a:pt x="152" y="164"/>
                      <a:pt x="148" y="168"/>
                      <a:pt x="144" y="168"/>
                    </a:cubicBezTo>
                    <a:moveTo>
                      <a:pt x="153" y="144"/>
                    </a:move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56" y="128"/>
                      <a:pt x="156" y="128"/>
                      <a:pt x="156" y="128"/>
                    </a:cubicBezTo>
                    <a:lnTo>
                      <a:pt x="153" y="144"/>
                    </a:lnTo>
                    <a:close/>
                    <a:moveTo>
                      <a:pt x="139" y="120"/>
                    </a:moveTo>
                    <a:cubicBezTo>
                      <a:pt x="141" y="104"/>
                      <a:pt x="141" y="104"/>
                      <a:pt x="141" y="104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8" y="120"/>
                      <a:pt x="158" y="120"/>
                      <a:pt x="158" y="120"/>
                    </a:cubicBezTo>
                    <a:lnTo>
                      <a:pt x="139" y="120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4439487" y="5604923"/>
                <a:ext cx="510304" cy="2603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用户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6043506" y="5598752"/>
                <a:ext cx="1403735" cy="2603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账户余额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+100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5180245" y="5063009"/>
                <a:ext cx="805042" cy="2603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充值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100</a:t>
                </a: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6948570" y="1870829"/>
              <a:ext cx="4248966" cy="742325"/>
              <a:chOff x="2629126" y="2431587"/>
              <a:chExt cx="4248966" cy="742325"/>
            </a:xfrm>
          </p:grpSpPr>
          <p:grpSp>
            <p:nvGrpSpPr>
              <p:cNvPr id="125" name="组合 124"/>
              <p:cNvGrpSpPr/>
              <p:nvPr/>
            </p:nvGrpSpPr>
            <p:grpSpPr>
              <a:xfrm>
                <a:off x="2629126" y="2431587"/>
                <a:ext cx="1700280" cy="730537"/>
                <a:chOff x="4428440" y="5063009"/>
                <a:chExt cx="1771192" cy="802300"/>
              </a:xfrm>
            </p:grpSpPr>
            <p:cxnSp>
              <p:nvCxnSpPr>
                <p:cNvPr id="132" name="直接箭头连接符 131"/>
                <p:cNvCxnSpPr/>
                <p:nvPr/>
              </p:nvCxnSpPr>
              <p:spPr>
                <a:xfrm>
                  <a:off x="5059276" y="5384089"/>
                  <a:ext cx="1140356" cy="10871"/>
                </a:xfrm>
                <a:prstGeom prst="straightConnector1">
                  <a:avLst/>
                </a:prstGeom>
                <a:noFill/>
                <a:ln w="12700" cap="flat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  <a:sp3d/>
              </p:spPr>
            </p:cxnSp>
            <p:sp>
              <p:nvSpPr>
                <p:cNvPr id="133" name="Freeform 383"/>
                <p:cNvSpPr/>
                <p:nvPr/>
              </p:nvSpPr>
              <p:spPr bwMode="auto">
                <a:xfrm>
                  <a:off x="4492437" y="5117230"/>
                  <a:ext cx="373640" cy="109819"/>
                </a:xfrm>
                <a:custGeom>
                  <a:avLst/>
                  <a:gdLst>
                    <a:gd name="T0" fmla="*/ 16 w 850"/>
                    <a:gd name="T1" fmla="*/ 247 h 258"/>
                    <a:gd name="T2" fmla="*/ 58 w 850"/>
                    <a:gd name="T3" fmla="*/ 242 h 258"/>
                    <a:gd name="T4" fmla="*/ 425 w 850"/>
                    <a:gd name="T5" fmla="*/ 60 h 258"/>
                    <a:gd name="T6" fmla="*/ 792 w 850"/>
                    <a:gd name="T7" fmla="*/ 242 h 258"/>
                    <a:gd name="T8" fmla="*/ 816 w 850"/>
                    <a:gd name="T9" fmla="*/ 254 h 258"/>
                    <a:gd name="T10" fmla="*/ 834 w 850"/>
                    <a:gd name="T11" fmla="*/ 247 h 258"/>
                    <a:gd name="T12" fmla="*/ 840 w 850"/>
                    <a:gd name="T13" fmla="*/ 206 h 258"/>
                    <a:gd name="T14" fmla="*/ 425 w 850"/>
                    <a:gd name="T15" fmla="*/ 0 h 258"/>
                    <a:gd name="T16" fmla="*/ 10 w 850"/>
                    <a:gd name="T17" fmla="*/ 206 h 258"/>
                    <a:gd name="T18" fmla="*/ 16 w 850"/>
                    <a:gd name="T19" fmla="*/ 247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0" h="258">
                      <a:moveTo>
                        <a:pt x="16" y="247"/>
                      </a:moveTo>
                      <a:cubicBezTo>
                        <a:pt x="29" y="258"/>
                        <a:pt x="48" y="255"/>
                        <a:pt x="58" y="242"/>
                      </a:cubicBezTo>
                      <a:cubicBezTo>
                        <a:pt x="146" y="126"/>
                        <a:pt x="280" y="60"/>
                        <a:pt x="425" y="60"/>
                      </a:cubicBezTo>
                      <a:cubicBezTo>
                        <a:pt x="570" y="60"/>
                        <a:pt x="704" y="126"/>
                        <a:pt x="792" y="242"/>
                      </a:cubicBezTo>
                      <a:cubicBezTo>
                        <a:pt x="798" y="250"/>
                        <a:pt x="807" y="254"/>
                        <a:pt x="816" y="254"/>
                      </a:cubicBezTo>
                      <a:cubicBezTo>
                        <a:pt x="823" y="254"/>
                        <a:pt x="829" y="252"/>
                        <a:pt x="834" y="247"/>
                      </a:cubicBezTo>
                      <a:cubicBezTo>
                        <a:pt x="847" y="237"/>
                        <a:pt x="850" y="219"/>
                        <a:pt x="840" y="206"/>
                      </a:cubicBezTo>
                      <a:cubicBezTo>
                        <a:pt x="740" y="75"/>
                        <a:pt x="589" y="0"/>
                        <a:pt x="425" y="0"/>
                      </a:cubicBezTo>
                      <a:cubicBezTo>
                        <a:pt x="261" y="0"/>
                        <a:pt x="110" y="75"/>
                        <a:pt x="10" y="206"/>
                      </a:cubicBezTo>
                      <a:cubicBezTo>
                        <a:pt x="0" y="219"/>
                        <a:pt x="3" y="237"/>
                        <a:pt x="16" y="247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4" name="Oval 384"/>
                <p:cNvSpPr>
                  <a:spLocks noChangeArrowheads="1"/>
                </p:cNvSpPr>
                <p:nvPr/>
              </p:nvSpPr>
              <p:spPr bwMode="auto">
                <a:xfrm>
                  <a:off x="4818887" y="5250896"/>
                  <a:ext cx="82098" cy="79697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5" name="Freeform 385"/>
                <p:cNvSpPr/>
                <p:nvPr/>
              </p:nvSpPr>
              <p:spPr bwMode="auto">
                <a:xfrm>
                  <a:off x="4790444" y="5340006"/>
                  <a:ext cx="139630" cy="231562"/>
                </a:xfrm>
                <a:custGeom>
                  <a:avLst/>
                  <a:gdLst>
                    <a:gd name="T0" fmla="*/ 254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3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4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3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4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4" y="10"/>
                      </a:moveTo>
                      <a:cubicBezTo>
                        <a:pt x="254" y="10"/>
                        <a:pt x="231" y="2"/>
                        <a:pt x="231" y="2"/>
                      </a:cubicBezTo>
                      <a:cubicBezTo>
                        <a:pt x="222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5" y="0"/>
                        <a:pt x="87" y="2"/>
                      </a:cubicBezTo>
                      <a:cubicBezTo>
                        <a:pt x="87" y="2"/>
                        <a:pt x="63" y="10"/>
                        <a:pt x="63" y="10"/>
                      </a:cubicBezTo>
                      <a:cubicBezTo>
                        <a:pt x="25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1" y="250"/>
                        <a:pt x="4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4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3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3" y="254"/>
                        <a:pt x="313" y="254"/>
                        <a:pt x="313" y="254"/>
                      </a:cubicBezTo>
                      <a:cubicBezTo>
                        <a:pt x="316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2" y="22"/>
                        <a:pt x="254" y="10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6" name="Oval 386"/>
                <p:cNvSpPr>
                  <a:spLocks noChangeArrowheads="1"/>
                </p:cNvSpPr>
                <p:nvPr/>
              </p:nvSpPr>
              <p:spPr bwMode="auto">
                <a:xfrm>
                  <a:off x="4457529" y="5250896"/>
                  <a:ext cx="82098" cy="79697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7" name="Freeform 387"/>
                <p:cNvSpPr/>
                <p:nvPr/>
              </p:nvSpPr>
              <p:spPr bwMode="auto">
                <a:xfrm>
                  <a:off x="4428440" y="5340006"/>
                  <a:ext cx="139630" cy="231562"/>
                </a:xfrm>
                <a:custGeom>
                  <a:avLst/>
                  <a:gdLst>
                    <a:gd name="T0" fmla="*/ 255 w 318"/>
                    <a:gd name="T1" fmla="*/ 10 h 544"/>
                    <a:gd name="T2" fmla="*/ 231 w 318"/>
                    <a:gd name="T3" fmla="*/ 2 h 544"/>
                    <a:gd name="T4" fmla="*/ 206 w 318"/>
                    <a:gd name="T5" fmla="*/ 7 h 544"/>
                    <a:gd name="T6" fmla="*/ 159 w 318"/>
                    <a:gd name="T7" fmla="*/ 42 h 544"/>
                    <a:gd name="T8" fmla="*/ 112 w 318"/>
                    <a:gd name="T9" fmla="*/ 7 h 544"/>
                    <a:gd name="T10" fmla="*/ 87 w 318"/>
                    <a:gd name="T11" fmla="*/ 2 h 544"/>
                    <a:gd name="T12" fmla="*/ 64 w 318"/>
                    <a:gd name="T13" fmla="*/ 10 h 544"/>
                    <a:gd name="T14" fmla="*/ 0 w 318"/>
                    <a:gd name="T15" fmla="*/ 98 h 544"/>
                    <a:gd name="T16" fmla="*/ 0 w 318"/>
                    <a:gd name="T17" fmla="*/ 239 h 544"/>
                    <a:gd name="T18" fmla="*/ 5 w 318"/>
                    <a:gd name="T19" fmla="*/ 254 h 544"/>
                    <a:gd name="T20" fmla="*/ 52 w 318"/>
                    <a:gd name="T21" fmla="*/ 326 h 544"/>
                    <a:gd name="T22" fmla="*/ 52 w 318"/>
                    <a:gd name="T23" fmla="*/ 516 h 544"/>
                    <a:gd name="T24" fmla="*/ 80 w 318"/>
                    <a:gd name="T25" fmla="*/ 544 h 544"/>
                    <a:gd name="T26" fmla="*/ 238 w 318"/>
                    <a:gd name="T27" fmla="*/ 544 h 544"/>
                    <a:gd name="T28" fmla="*/ 266 w 318"/>
                    <a:gd name="T29" fmla="*/ 516 h 544"/>
                    <a:gd name="T30" fmla="*/ 266 w 318"/>
                    <a:gd name="T31" fmla="*/ 326 h 544"/>
                    <a:gd name="T32" fmla="*/ 314 w 318"/>
                    <a:gd name="T33" fmla="*/ 254 h 544"/>
                    <a:gd name="T34" fmla="*/ 318 w 318"/>
                    <a:gd name="T35" fmla="*/ 239 h 544"/>
                    <a:gd name="T36" fmla="*/ 318 w 318"/>
                    <a:gd name="T37" fmla="*/ 98 h 544"/>
                    <a:gd name="T38" fmla="*/ 255 w 318"/>
                    <a:gd name="T39" fmla="*/ 1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544">
                      <a:moveTo>
                        <a:pt x="255" y="10"/>
                      </a:moveTo>
                      <a:cubicBezTo>
                        <a:pt x="255" y="10"/>
                        <a:pt x="231" y="2"/>
                        <a:pt x="231" y="2"/>
                      </a:cubicBezTo>
                      <a:cubicBezTo>
                        <a:pt x="223" y="0"/>
                        <a:pt x="213" y="1"/>
                        <a:pt x="206" y="7"/>
                      </a:cubicBezTo>
                      <a:cubicBezTo>
                        <a:pt x="159" y="42"/>
                        <a:pt x="159" y="42"/>
                        <a:pt x="159" y="42"/>
                      </a:cubicBez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105" y="1"/>
                        <a:pt x="96" y="0"/>
                        <a:pt x="87" y="2"/>
                      </a:cubicBezTo>
                      <a:cubicBezTo>
                        <a:pt x="87" y="2"/>
                        <a:pt x="64" y="10"/>
                        <a:pt x="64" y="10"/>
                      </a:cubicBezTo>
                      <a:cubicBezTo>
                        <a:pt x="26" y="22"/>
                        <a:pt x="0" y="58"/>
                        <a:pt x="0" y="98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44"/>
                        <a:pt x="2" y="250"/>
                        <a:pt x="5" y="254"/>
                      </a:cubicBezTo>
                      <a:cubicBezTo>
                        <a:pt x="52" y="326"/>
                        <a:pt x="52" y="326"/>
                        <a:pt x="52" y="326"/>
                      </a:cubicBezTo>
                      <a:cubicBezTo>
                        <a:pt x="52" y="516"/>
                        <a:pt x="52" y="516"/>
                        <a:pt x="52" y="516"/>
                      </a:cubicBezTo>
                      <a:cubicBezTo>
                        <a:pt x="52" y="531"/>
                        <a:pt x="65" y="544"/>
                        <a:pt x="80" y="544"/>
                      </a:cubicBezTo>
                      <a:cubicBezTo>
                        <a:pt x="238" y="544"/>
                        <a:pt x="238" y="544"/>
                        <a:pt x="238" y="544"/>
                      </a:cubicBezTo>
                      <a:cubicBezTo>
                        <a:pt x="254" y="544"/>
                        <a:pt x="266" y="531"/>
                        <a:pt x="266" y="516"/>
                      </a:cubicBezTo>
                      <a:cubicBezTo>
                        <a:pt x="266" y="326"/>
                        <a:pt x="266" y="326"/>
                        <a:pt x="266" y="326"/>
                      </a:cubicBezTo>
                      <a:cubicBezTo>
                        <a:pt x="314" y="254"/>
                        <a:pt x="314" y="254"/>
                        <a:pt x="314" y="254"/>
                      </a:cubicBezTo>
                      <a:cubicBezTo>
                        <a:pt x="317" y="250"/>
                        <a:pt x="318" y="244"/>
                        <a:pt x="318" y="239"/>
                      </a:cubicBezTo>
                      <a:cubicBezTo>
                        <a:pt x="318" y="98"/>
                        <a:pt x="318" y="98"/>
                        <a:pt x="318" y="98"/>
                      </a:cubicBezTo>
                      <a:cubicBezTo>
                        <a:pt x="318" y="58"/>
                        <a:pt x="293" y="22"/>
                        <a:pt x="255" y="10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8" name="Oval 388"/>
                <p:cNvSpPr>
                  <a:spLocks noChangeArrowheads="1"/>
                </p:cNvSpPr>
                <p:nvPr/>
              </p:nvSpPr>
              <p:spPr bwMode="auto">
                <a:xfrm>
                  <a:off x="4626249" y="5183122"/>
                  <a:ext cx="106015" cy="102916"/>
                </a:xfrm>
                <a:prstGeom prst="ellipse">
                  <a:avLst/>
                </a:pr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39" name="Freeform 389"/>
                <p:cNvSpPr/>
                <p:nvPr/>
              </p:nvSpPr>
              <p:spPr bwMode="auto">
                <a:xfrm>
                  <a:off x="4588756" y="5305491"/>
                  <a:ext cx="181002" cy="318162"/>
                </a:xfrm>
                <a:custGeom>
                  <a:avLst/>
                  <a:gdLst>
                    <a:gd name="T0" fmla="*/ 338 w 412"/>
                    <a:gd name="T1" fmla="*/ 12 h 746"/>
                    <a:gd name="T2" fmla="*/ 338 w 412"/>
                    <a:gd name="T3" fmla="*/ 12 h 746"/>
                    <a:gd name="T4" fmla="*/ 304 w 412"/>
                    <a:gd name="T5" fmla="*/ 2 h 746"/>
                    <a:gd name="T6" fmla="*/ 291 w 412"/>
                    <a:gd name="T7" fmla="*/ 8 h 746"/>
                    <a:gd name="T8" fmla="*/ 218 w 412"/>
                    <a:gd name="T9" fmla="*/ 207 h 746"/>
                    <a:gd name="T10" fmla="*/ 194 w 412"/>
                    <a:gd name="T11" fmla="*/ 207 h 746"/>
                    <a:gd name="T12" fmla="*/ 121 w 412"/>
                    <a:gd name="T13" fmla="*/ 8 h 746"/>
                    <a:gd name="T14" fmla="*/ 111 w 412"/>
                    <a:gd name="T15" fmla="*/ 1 h 746"/>
                    <a:gd name="T16" fmla="*/ 74 w 412"/>
                    <a:gd name="T17" fmla="*/ 12 h 746"/>
                    <a:gd name="T18" fmla="*/ 0 w 412"/>
                    <a:gd name="T19" fmla="*/ 114 h 746"/>
                    <a:gd name="T20" fmla="*/ 0 w 412"/>
                    <a:gd name="T21" fmla="*/ 324 h 746"/>
                    <a:gd name="T22" fmla="*/ 2 w 412"/>
                    <a:gd name="T23" fmla="*/ 330 h 746"/>
                    <a:gd name="T24" fmla="*/ 78 w 412"/>
                    <a:gd name="T25" fmla="*/ 445 h 746"/>
                    <a:gd name="T26" fmla="*/ 78 w 412"/>
                    <a:gd name="T27" fmla="*/ 735 h 746"/>
                    <a:gd name="T28" fmla="*/ 88 w 412"/>
                    <a:gd name="T29" fmla="*/ 746 h 746"/>
                    <a:gd name="T30" fmla="*/ 324 w 412"/>
                    <a:gd name="T31" fmla="*/ 746 h 746"/>
                    <a:gd name="T32" fmla="*/ 334 w 412"/>
                    <a:gd name="T33" fmla="*/ 735 h 746"/>
                    <a:gd name="T34" fmla="*/ 334 w 412"/>
                    <a:gd name="T35" fmla="*/ 445 h 746"/>
                    <a:gd name="T36" fmla="*/ 410 w 412"/>
                    <a:gd name="T37" fmla="*/ 330 h 746"/>
                    <a:gd name="T38" fmla="*/ 412 w 412"/>
                    <a:gd name="T39" fmla="*/ 324 h 746"/>
                    <a:gd name="T40" fmla="*/ 412 w 412"/>
                    <a:gd name="T41" fmla="*/ 113 h 746"/>
                    <a:gd name="T42" fmla="*/ 338 w 412"/>
                    <a:gd name="T43" fmla="*/ 12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2" h="746">
                      <a:moveTo>
                        <a:pt x="338" y="12"/>
                      </a:moveTo>
                      <a:cubicBezTo>
                        <a:pt x="338" y="12"/>
                        <a:pt x="338" y="12"/>
                        <a:pt x="338" y="12"/>
                      </a:cubicBezTo>
                      <a:cubicBezTo>
                        <a:pt x="304" y="2"/>
                        <a:pt x="304" y="2"/>
                        <a:pt x="304" y="2"/>
                      </a:cubicBezTo>
                      <a:cubicBezTo>
                        <a:pt x="298" y="0"/>
                        <a:pt x="293" y="3"/>
                        <a:pt x="291" y="8"/>
                      </a:cubicBezTo>
                      <a:cubicBezTo>
                        <a:pt x="218" y="207"/>
                        <a:pt x="218" y="207"/>
                        <a:pt x="218" y="207"/>
                      </a:cubicBezTo>
                      <a:cubicBezTo>
                        <a:pt x="214" y="218"/>
                        <a:pt x="198" y="218"/>
                        <a:pt x="194" y="207"/>
                      </a:cubicBezTo>
                      <a:cubicBezTo>
                        <a:pt x="121" y="8"/>
                        <a:pt x="121" y="8"/>
                        <a:pt x="121" y="8"/>
                      </a:cubicBezTo>
                      <a:cubicBezTo>
                        <a:pt x="120" y="4"/>
                        <a:pt x="116" y="1"/>
                        <a:pt x="111" y="1"/>
                      </a:cubicBezTo>
                      <a:cubicBezTo>
                        <a:pt x="110" y="1"/>
                        <a:pt x="74" y="12"/>
                        <a:pt x="74" y="12"/>
                      </a:cubicBezTo>
                      <a:cubicBezTo>
                        <a:pt x="30" y="27"/>
                        <a:pt x="0" y="68"/>
                        <a:pt x="0" y="114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26"/>
                        <a:pt x="1" y="328"/>
                        <a:pt x="2" y="330"/>
                      </a:cubicBezTo>
                      <a:cubicBezTo>
                        <a:pt x="78" y="445"/>
                        <a:pt x="78" y="445"/>
                        <a:pt x="78" y="445"/>
                      </a:cubicBezTo>
                      <a:cubicBezTo>
                        <a:pt x="78" y="735"/>
                        <a:pt x="78" y="735"/>
                        <a:pt x="78" y="735"/>
                      </a:cubicBezTo>
                      <a:cubicBezTo>
                        <a:pt x="78" y="741"/>
                        <a:pt x="83" y="746"/>
                        <a:pt x="88" y="746"/>
                      </a:cubicBezTo>
                      <a:cubicBezTo>
                        <a:pt x="324" y="746"/>
                        <a:pt x="324" y="746"/>
                        <a:pt x="324" y="746"/>
                      </a:cubicBezTo>
                      <a:cubicBezTo>
                        <a:pt x="329" y="746"/>
                        <a:pt x="334" y="741"/>
                        <a:pt x="334" y="735"/>
                      </a:cubicBezTo>
                      <a:cubicBezTo>
                        <a:pt x="334" y="445"/>
                        <a:pt x="334" y="445"/>
                        <a:pt x="334" y="445"/>
                      </a:cubicBezTo>
                      <a:cubicBezTo>
                        <a:pt x="410" y="330"/>
                        <a:pt x="410" y="330"/>
                        <a:pt x="410" y="330"/>
                      </a:cubicBezTo>
                      <a:cubicBezTo>
                        <a:pt x="411" y="328"/>
                        <a:pt x="412" y="326"/>
                        <a:pt x="412" y="324"/>
                      </a:cubicBezTo>
                      <a:cubicBezTo>
                        <a:pt x="412" y="113"/>
                        <a:pt x="412" y="113"/>
                        <a:pt x="412" y="113"/>
                      </a:cubicBezTo>
                      <a:cubicBezTo>
                        <a:pt x="412" y="67"/>
                        <a:pt x="382" y="27"/>
                        <a:pt x="338" y="12"/>
                      </a:cubicBezTo>
                      <a:close/>
                    </a:path>
                  </a:pathLst>
                </a:custGeom>
                <a:gradFill>
                  <a:gsLst>
                    <a:gs pos="16000">
                      <a:srgbClr val="4472C4"/>
                    </a:gs>
                    <a:gs pos="100000">
                      <a:srgbClr val="4472C4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4439487" y="5604923"/>
                  <a:ext cx="510304" cy="2603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用户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  <p:sp>
              <p:nvSpPr>
                <p:cNvPr id="141" name="文本框 140"/>
                <p:cNvSpPr txBox="1"/>
                <p:nvPr/>
              </p:nvSpPr>
              <p:spPr>
                <a:xfrm>
                  <a:off x="5123408" y="5063009"/>
                  <a:ext cx="1040307" cy="2603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余额支付</a:t>
                  </a:r>
                  <a:r>
                    <a:rPr lang="en-US" altLang="zh-CN" sz="1100" b="1" kern="0" dirty="0" smtClean="0">
                      <a:solidFill>
                        <a:prstClr val="black"/>
                      </a:solidFill>
                      <a:latin typeface="+mj-ea"/>
                      <a:ea typeface="+mj-ea"/>
                      <a:sym typeface="等线"/>
                    </a:rPr>
                    <a:t>80</a:t>
                  </a:r>
                  <a:r>
                    <a:rPr kumimoji="0" lang="zh-CN" alt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元</a:t>
                  </a:r>
                  <a:endPara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endParaRPr>
                </a:p>
              </p:txBody>
            </p:sp>
          </p:grpSp>
          <p:sp>
            <p:nvSpPr>
              <p:cNvPr id="126" name="Freeform 129"/>
              <p:cNvSpPr>
                <a:spLocks noEditPoints="1"/>
              </p:cNvSpPr>
              <p:nvPr/>
            </p:nvSpPr>
            <p:spPr bwMode="auto">
              <a:xfrm>
                <a:off x="4476207" y="2502577"/>
                <a:ext cx="421463" cy="362466"/>
              </a:xfrm>
              <a:custGeom>
                <a:avLst/>
                <a:gdLst>
                  <a:gd name="T0" fmla="*/ 88 w 176"/>
                  <a:gd name="T1" fmla="*/ 136 h 176"/>
                  <a:gd name="T2" fmla="*/ 88 w 176"/>
                  <a:gd name="T3" fmla="*/ 48 h 176"/>
                  <a:gd name="T4" fmla="*/ 88 w 176"/>
                  <a:gd name="T5" fmla="*/ 72 h 176"/>
                  <a:gd name="T6" fmla="*/ 88 w 176"/>
                  <a:gd name="T7" fmla="*/ 48 h 176"/>
                  <a:gd name="T8" fmla="*/ 51 w 176"/>
                  <a:gd name="T9" fmla="*/ 72 h 176"/>
                  <a:gd name="T10" fmla="*/ 84 w 176"/>
                  <a:gd name="T11" fmla="*/ 103 h 176"/>
                  <a:gd name="T12" fmla="*/ 88 w 176"/>
                  <a:gd name="T13" fmla="*/ 80 h 176"/>
                  <a:gd name="T14" fmla="*/ 80 w 176"/>
                  <a:gd name="T15" fmla="*/ 88 h 176"/>
                  <a:gd name="T16" fmla="*/ 92 w 176"/>
                  <a:gd name="T17" fmla="*/ 103 h 176"/>
                  <a:gd name="T18" fmla="*/ 125 w 176"/>
                  <a:gd name="T19" fmla="*/ 72 h 176"/>
                  <a:gd name="T20" fmla="*/ 162 w 176"/>
                  <a:gd name="T21" fmla="*/ 68 h 176"/>
                  <a:gd name="T22" fmla="*/ 159 w 176"/>
                  <a:gd name="T23" fmla="*/ 34 h 176"/>
                  <a:gd name="T24" fmla="*/ 134 w 176"/>
                  <a:gd name="T25" fmla="*/ 17 h 176"/>
                  <a:gd name="T26" fmla="*/ 106 w 176"/>
                  <a:gd name="T27" fmla="*/ 6 h 176"/>
                  <a:gd name="T28" fmla="*/ 70 w 176"/>
                  <a:gd name="T29" fmla="*/ 6 h 176"/>
                  <a:gd name="T30" fmla="*/ 42 w 176"/>
                  <a:gd name="T31" fmla="*/ 17 h 176"/>
                  <a:gd name="T32" fmla="*/ 17 w 176"/>
                  <a:gd name="T33" fmla="*/ 34 h 176"/>
                  <a:gd name="T34" fmla="*/ 14 w 176"/>
                  <a:gd name="T35" fmla="*/ 68 h 176"/>
                  <a:gd name="T36" fmla="*/ 0 w 176"/>
                  <a:gd name="T37" fmla="*/ 100 h 176"/>
                  <a:gd name="T38" fmla="*/ 22 w 176"/>
                  <a:gd name="T39" fmla="*/ 126 h 176"/>
                  <a:gd name="T40" fmla="*/ 34 w 176"/>
                  <a:gd name="T41" fmla="*/ 159 h 176"/>
                  <a:gd name="T42" fmla="*/ 50 w 176"/>
                  <a:gd name="T43" fmla="*/ 154 h 176"/>
                  <a:gd name="T44" fmla="*/ 76 w 176"/>
                  <a:gd name="T45" fmla="*/ 176 h 176"/>
                  <a:gd name="T46" fmla="*/ 108 w 176"/>
                  <a:gd name="T47" fmla="*/ 162 h 176"/>
                  <a:gd name="T48" fmla="*/ 138 w 176"/>
                  <a:gd name="T49" fmla="*/ 160 h 176"/>
                  <a:gd name="T50" fmla="*/ 159 w 176"/>
                  <a:gd name="T51" fmla="*/ 134 h 176"/>
                  <a:gd name="T52" fmla="*/ 170 w 176"/>
                  <a:gd name="T53" fmla="*/ 106 h 176"/>
                  <a:gd name="T54" fmla="*/ 170 w 176"/>
                  <a:gd name="T55" fmla="*/ 70 h 176"/>
                  <a:gd name="T56" fmla="*/ 160 w 176"/>
                  <a:gd name="T57" fmla="*/ 100 h 176"/>
                  <a:gd name="T58" fmla="*/ 147 w 176"/>
                  <a:gd name="T59" fmla="*/ 130 h 176"/>
                  <a:gd name="T60" fmla="*/ 138 w 176"/>
                  <a:gd name="T61" fmla="*/ 152 h 176"/>
                  <a:gd name="T62" fmla="*/ 122 w 176"/>
                  <a:gd name="T63" fmla="*/ 147 h 176"/>
                  <a:gd name="T64" fmla="*/ 98 w 176"/>
                  <a:gd name="T65" fmla="*/ 168 h 176"/>
                  <a:gd name="T66" fmla="*/ 76 w 176"/>
                  <a:gd name="T67" fmla="*/ 160 h 176"/>
                  <a:gd name="T68" fmla="*/ 50 w 176"/>
                  <a:gd name="T69" fmla="*/ 146 h 176"/>
                  <a:gd name="T70" fmla="*/ 38 w 176"/>
                  <a:gd name="T71" fmla="*/ 152 h 176"/>
                  <a:gd name="T72" fmla="*/ 29 w 176"/>
                  <a:gd name="T73" fmla="*/ 122 h 176"/>
                  <a:gd name="T74" fmla="*/ 8 w 176"/>
                  <a:gd name="T75" fmla="*/ 98 h 176"/>
                  <a:gd name="T76" fmla="*/ 16 w 176"/>
                  <a:gd name="T77" fmla="*/ 76 h 176"/>
                  <a:gd name="T78" fmla="*/ 29 w 176"/>
                  <a:gd name="T79" fmla="*/ 46 h 176"/>
                  <a:gd name="T80" fmla="*/ 38 w 176"/>
                  <a:gd name="T81" fmla="*/ 24 h 176"/>
                  <a:gd name="T82" fmla="*/ 54 w 176"/>
                  <a:gd name="T83" fmla="*/ 29 h 176"/>
                  <a:gd name="T84" fmla="*/ 78 w 176"/>
                  <a:gd name="T85" fmla="*/ 8 h 176"/>
                  <a:gd name="T86" fmla="*/ 100 w 176"/>
                  <a:gd name="T87" fmla="*/ 16 h 176"/>
                  <a:gd name="T88" fmla="*/ 126 w 176"/>
                  <a:gd name="T89" fmla="*/ 30 h 176"/>
                  <a:gd name="T90" fmla="*/ 152 w 176"/>
                  <a:gd name="T91" fmla="*/ 38 h 176"/>
                  <a:gd name="T92" fmla="*/ 147 w 176"/>
                  <a:gd name="T93" fmla="*/ 54 h 176"/>
                  <a:gd name="T94" fmla="*/ 168 w 176"/>
                  <a:gd name="T95" fmla="*/ 7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" h="176">
                    <a:moveTo>
                      <a:pt x="88" y="40"/>
                    </a:moveTo>
                    <a:cubicBezTo>
                      <a:pt x="61" y="40"/>
                      <a:pt x="40" y="61"/>
                      <a:pt x="40" y="88"/>
                    </a:cubicBezTo>
                    <a:cubicBezTo>
                      <a:pt x="40" y="115"/>
                      <a:pt x="61" y="136"/>
                      <a:pt x="88" y="136"/>
                    </a:cubicBezTo>
                    <a:cubicBezTo>
                      <a:pt x="115" y="136"/>
                      <a:pt x="136" y="115"/>
                      <a:pt x="136" y="88"/>
                    </a:cubicBezTo>
                    <a:cubicBezTo>
                      <a:pt x="136" y="61"/>
                      <a:pt x="115" y="40"/>
                      <a:pt x="88" y="40"/>
                    </a:cubicBezTo>
                    <a:moveTo>
                      <a:pt x="88" y="48"/>
                    </a:moveTo>
                    <a:cubicBezTo>
                      <a:pt x="102" y="48"/>
                      <a:pt x="114" y="55"/>
                      <a:pt x="121" y="65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97" y="74"/>
                      <a:pt x="93" y="72"/>
                      <a:pt x="88" y="72"/>
                    </a:cubicBezTo>
                    <a:cubicBezTo>
                      <a:pt x="83" y="72"/>
                      <a:pt x="79" y="74"/>
                      <a:pt x="76" y="77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62" y="55"/>
                      <a:pt x="74" y="48"/>
                      <a:pt x="88" y="48"/>
                    </a:cubicBezTo>
                    <a:moveTo>
                      <a:pt x="84" y="128"/>
                    </a:moveTo>
                    <a:cubicBezTo>
                      <a:pt x="64" y="126"/>
                      <a:pt x="48" y="109"/>
                      <a:pt x="48" y="88"/>
                    </a:cubicBezTo>
                    <a:cubicBezTo>
                      <a:pt x="48" y="82"/>
                      <a:pt x="49" y="77"/>
                      <a:pt x="51" y="72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2" y="85"/>
                      <a:pt x="72" y="87"/>
                      <a:pt x="72" y="88"/>
                    </a:cubicBezTo>
                    <a:cubicBezTo>
                      <a:pt x="72" y="95"/>
                      <a:pt x="77" y="102"/>
                      <a:pt x="84" y="103"/>
                    </a:cubicBezTo>
                    <a:lnTo>
                      <a:pt x="84" y="128"/>
                    </a:lnTo>
                    <a:close/>
                    <a:moveTo>
                      <a:pt x="80" y="88"/>
                    </a:moveTo>
                    <a:cubicBezTo>
                      <a:pt x="80" y="84"/>
                      <a:pt x="84" y="80"/>
                      <a:pt x="88" y="80"/>
                    </a:cubicBezTo>
                    <a:cubicBezTo>
                      <a:pt x="92" y="80"/>
                      <a:pt x="96" y="84"/>
                      <a:pt x="96" y="88"/>
                    </a:cubicBezTo>
                    <a:cubicBezTo>
                      <a:pt x="96" y="92"/>
                      <a:pt x="92" y="96"/>
                      <a:pt x="88" y="96"/>
                    </a:cubicBezTo>
                    <a:cubicBezTo>
                      <a:pt x="84" y="96"/>
                      <a:pt x="80" y="92"/>
                      <a:pt x="80" y="88"/>
                    </a:cubicBezTo>
                    <a:moveTo>
                      <a:pt x="128" y="88"/>
                    </a:moveTo>
                    <a:cubicBezTo>
                      <a:pt x="128" y="109"/>
                      <a:pt x="112" y="126"/>
                      <a:pt x="92" y="128"/>
                    </a:cubicBezTo>
                    <a:cubicBezTo>
                      <a:pt x="92" y="103"/>
                      <a:pt x="92" y="103"/>
                      <a:pt x="92" y="103"/>
                    </a:cubicBezTo>
                    <a:cubicBezTo>
                      <a:pt x="99" y="102"/>
                      <a:pt x="104" y="95"/>
                      <a:pt x="104" y="88"/>
                    </a:cubicBezTo>
                    <a:cubicBezTo>
                      <a:pt x="104" y="87"/>
                      <a:pt x="104" y="85"/>
                      <a:pt x="103" y="84"/>
                    </a:cubicBezTo>
                    <a:cubicBezTo>
                      <a:pt x="125" y="72"/>
                      <a:pt x="125" y="72"/>
                      <a:pt x="125" y="72"/>
                    </a:cubicBezTo>
                    <a:cubicBezTo>
                      <a:pt x="127" y="77"/>
                      <a:pt x="128" y="82"/>
                      <a:pt x="128" y="88"/>
                    </a:cubicBezTo>
                    <a:moveTo>
                      <a:pt x="170" y="70"/>
                    </a:moveTo>
                    <a:cubicBezTo>
                      <a:pt x="162" y="68"/>
                      <a:pt x="162" y="68"/>
                      <a:pt x="162" y="68"/>
                    </a:cubicBezTo>
                    <a:cubicBezTo>
                      <a:pt x="160" y="62"/>
                      <a:pt x="157" y="56"/>
                      <a:pt x="154" y="50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0"/>
                      <a:pt x="161" y="36"/>
                      <a:pt x="159" y="34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41" y="16"/>
                      <a:pt x="140" y="16"/>
                      <a:pt x="138" y="16"/>
                    </a:cubicBezTo>
                    <a:cubicBezTo>
                      <a:pt x="137" y="16"/>
                      <a:pt x="135" y="17"/>
                      <a:pt x="134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0" y="19"/>
                      <a:pt x="114" y="16"/>
                      <a:pt x="108" y="14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5" y="3"/>
                      <a:pt x="103" y="0"/>
                      <a:pt x="10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1" y="3"/>
                      <a:pt x="70" y="6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6"/>
                      <a:pt x="56" y="19"/>
                      <a:pt x="50" y="22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39" y="16"/>
                      <a:pt x="38" y="16"/>
                    </a:cubicBezTo>
                    <a:cubicBezTo>
                      <a:pt x="36" y="16"/>
                      <a:pt x="35" y="16"/>
                      <a:pt x="34" y="17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5" y="36"/>
                      <a:pt x="16" y="40"/>
                      <a:pt x="17" y="42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9" y="56"/>
                      <a:pt x="16" y="62"/>
                      <a:pt x="14" y="68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3" y="71"/>
                      <a:pt x="0" y="73"/>
                      <a:pt x="0" y="7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3" y="105"/>
                      <a:pt x="6" y="106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6" y="114"/>
                      <a:pt x="19" y="120"/>
                      <a:pt x="22" y="126"/>
                    </a:cubicBezTo>
                    <a:cubicBezTo>
                      <a:pt x="17" y="134"/>
                      <a:pt x="17" y="134"/>
                      <a:pt x="17" y="134"/>
                    </a:cubicBezTo>
                    <a:cubicBezTo>
                      <a:pt x="16" y="136"/>
                      <a:pt x="15" y="140"/>
                      <a:pt x="17" y="142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6" y="160"/>
                      <a:pt x="38" y="160"/>
                    </a:cubicBezTo>
                    <a:cubicBezTo>
                      <a:pt x="39" y="160"/>
                      <a:pt x="41" y="159"/>
                      <a:pt x="42" y="159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7"/>
                      <a:pt x="62" y="160"/>
                      <a:pt x="68" y="162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1" y="173"/>
                      <a:pt x="73" y="176"/>
                      <a:pt x="76" y="176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3" y="176"/>
                      <a:pt x="105" y="173"/>
                      <a:pt x="106" y="170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14" y="160"/>
                      <a:pt x="120" y="157"/>
                      <a:pt x="126" y="154"/>
                    </a:cubicBezTo>
                    <a:cubicBezTo>
                      <a:pt x="134" y="159"/>
                      <a:pt x="134" y="159"/>
                      <a:pt x="134" y="159"/>
                    </a:cubicBezTo>
                    <a:cubicBezTo>
                      <a:pt x="135" y="159"/>
                      <a:pt x="137" y="160"/>
                      <a:pt x="138" y="160"/>
                    </a:cubicBezTo>
                    <a:cubicBezTo>
                      <a:pt x="140" y="160"/>
                      <a:pt x="141" y="160"/>
                      <a:pt x="142" y="159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61" y="140"/>
                      <a:pt x="160" y="136"/>
                      <a:pt x="159" y="134"/>
                    </a:cubicBezTo>
                    <a:cubicBezTo>
                      <a:pt x="154" y="126"/>
                      <a:pt x="154" y="126"/>
                      <a:pt x="154" y="126"/>
                    </a:cubicBezTo>
                    <a:cubicBezTo>
                      <a:pt x="157" y="120"/>
                      <a:pt x="160" y="114"/>
                      <a:pt x="162" y="108"/>
                    </a:cubicBezTo>
                    <a:cubicBezTo>
                      <a:pt x="170" y="106"/>
                      <a:pt x="170" y="106"/>
                      <a:pt x="170" y="106"/>
                    </a:cubicBezTo>
                    <a:cubicBezTo>
                      <a:pt x="173" y="105"/>
                      <a:pt x="176" y="103"/>
                      <a:pt x="176" y="100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3"/>
                      <a:pt x="173" y="71"/>
                      <a:pt x="170" y="70"/>
                    </a:cubicBezTo>
                    <a:moveTo>
                      <a:pt x="168" y="98"/>
                    </a:moveTo>
                    <a:cubicBezTo>
                      <a:pt x="168" y="98"/>
                      <a:pt x="168" y="98"/>
                      <a:pt x="168" y="98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57" y="101"/>
                      <a:pt x="155" y="103"/>
                      <a:pt x="154" y="106"/>
                    </a:cubicBezTo>
                    <a:cubicBezTo>
                      <a:pt x="152" y="111"/>
                      <a:pt x="150" y="117"/>
                      <a:pt x="147" y="122"/>
                    </a:cubicBezTo>
                    <a:cubicBezTo>
                      <a:pt x="146" y="125"/>
                      <a:pt x="146" y="128"/>
                      <a:pt x="147" y="130"/>
                    </a:cubicBezTo>
                    <a:cubicBezTo>
                      <a:pt x="152" y="138"/>
                      <a:pt x="152" y="138"/>
                      <a:pt x="152" y="138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29" y="146"/>
                      <a:pt x="128" y="146"/>
                      <a:pt x="126" y="146"/>
                    </a:cubicBezTo>
                    <a:cubicBezTo>
                      <a:pt x="125" y="146"/>
                      <a:pt x="123" y="146"/>
                      <a:pt x="122" y="147"/>
                    </a:cubicBezTo>
                    <a:cubicBezTo>
                      <a:pt x="117" y="150"/>
                      <a:pt x="111" y="152"/>
                      <a:pt x="106" y="154"/>
                    </a:cubicBezTo>
                    <a:cubicBezTo>
                      <a:pt x="103" y="155"/>
                      <a:pt x="101" y="157"/>
                      <a:pt x="100" y="160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78" y="168"/>
                      <a:pt x="78" y="168"/>
                      <a:pt x="78" y="168"/>
                    </a:cubicBezTo>
                    <a:cubicBezTo>
                      <a:pt x="76" y="160"/>
                      <a:pt x="76" y="160"/>
                      <a:pt x="76" y="160"/>
                    </a:cubicBezTo>
                    <a:cubicBezTo>
                      <a:pt x="75" y="157"/>
                      <a:pt x="73" y="155"/>
                      <a:pt x="70" y="154"/>
                    </a:cubicBezTo>
                    <a:cubicBezTo>
                      <a:pt x="65" y="152"/>
                      <a:pt x="59" y="150"/>
                      <a:pt x="54" y="147"/>
                    </a:cubicBezTo>
                    <a:cubicBezTo>
                      <a:pt x="53" y="146"/>
                      <a:pt x="51" y="146"/>
                      <a:pt x="50" y="146"/>
                    </a:cubicBezTo>
                    <a:cubicBezTo>
                      <a:pt x="48" y="146"/>
                      <a:pt x="47" y="146"/>
                      <a:pt x="46" y="147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24" y="138"/>
                      <a:pt x="24" y="138"/>
                      <a:pt x="24" y="138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28"/>
                      <a:pt x="30" y="125"/>
                      <a:pt x="29" y="122"/>
                    </a:cubicBezTo>
                    <a:cubicBezTo>
                      <a:pt x="26" y="117"/>
                      <a:pt x="24" y="111"/>
                      <a:pt x="22" y="106"/>
                    </a:cubicBezTo>
                    <a:cubicBezTo>
                      <a:pt x="21" y="103"/>
                      <a:pt x="19" y="101"/>
                      <a:pt x="16" y="10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9" y="75"/>
                      <a:pt x="21" y="73"/>
                      <a:pt x="22" y="70"/>
                    </a:cubicBezTo>
                    <a:cubicBezTo>
                      <a:pt x="24" y="65"/>
                      <a:pt x="26" y="59"/>
                      <a:pt x="29" y="54"/>
                    </a:cubicBezTo>
                    <a:cubicBezTo>
                      <a:pt x="30" y="51"/>
                      <a:pt x="30" y="48"/>
                      <a:pt x="29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30"/>
                      <a:pt x="48" y="30"/>
                      <a:pt x="50" y="30"/>
                    </a:cubicBezTo>
                    <a:cubicBezTo>
                      <a:pt x="51" y="30"/>
                      <a:pt x="53" y="30"/>
                      <a:pt x="54" y="29"/>
                    </a:cubicBezTo>
                    <a:cubicBezTo>
                      <a:pt x="59" y="26"/>
                      <a:pt x="65" y="24"/>
                      <a:pt x="70" y="22"/>
                    </a:cubicBezTo>
                    <a:cubicBezTo>
                      <a:pt x="73" y="21"/>
                      <a:pt x="75" y="19"/>
                      <a:pt x="76" y="16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1" y="19"/>
                      <a:pt x="103" y="21"/>
                      <a:pt x="106" y="22"/>
                    </a:cubicBezTo>
                    <a:cubicBezTo>
                      <a:pt x="111" y="24"/>
                      <a:pt x="117" y="26"/>
                      <a:pt x="122" y="29"/>
                    </a:cubicBezTo>
                    <a:cubicBezTo>
                      <a:pt x="123" y="30"/>
                      <a:pt x="125" y="30"/>
                      <a:pt x="126" y="30"/>
                    </a:cubicBezTo>
                    <a:cubicBezTo>
                      <a:pt x="128" y="30"/>
                      <a:pt x="129" y="30"/>
                      <a:pt x="130" y="29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9"/>
                    </a:cubicBezTo>
                    <a:cubicBezTo>
                      <a:pt x="147" y="46"/>
                      <a:pt x="147" y="46"/>
                      <a:pt x="147" y="46"/>
                    </a:cubicBezTo>
                    <a:cubicBezTo>
                      <a:pt x="146" y="48"/>
                      <a:pt x="146" y="51"/>
                      <a:pt x="147" y="54"/>
                    </a:cubicBezTo>
                    <a:cubicBezTo>
                      <a:pt x="150" y="59"/>
                      <a:pt x="152" y="65"/>
                      <a:pt x="154" y="70"/>
                    </a:cubicBezTo>
                    <a:cubicBezTo>
                      <a:pt x="155" y="73"/>
                      <a:pt x="157" y="75"/>
                      <a:pt x="160" y="76"/>
                    </a:cubicBezTo>
                    <a:cubicBezTo>
                      <a:pt x="168" y="78"/>
                      <a:pt x="168" y="78"/>
                      <a:pt x="168" y="78"/>
                    </a:cubicBezTo>
                    <a:lnTo>
                      <a:pt x="168" y="98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4336944" y="2936817"/>
                <a:ext cx="698884" cy="2370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充电平台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cxnSp>
            <p:nvCxnSpPr>
              <p:cNvPr id="128" name="直接箭头连接符 127"/>
              <p:cNvCxnSpPr/>
              <p:nvPr/>
            </p:nvCxnSpPr>
            <p:spPr>
              <a:xfrm flipV="1">
                <a:off x="5069596" y="2731870"/>
                <a:ext cx="769575" cy="3041"/>
              </a:xfrm>
              <a:prstGeom prst="straightConnector1">
                <a:avLst/>
              </a:prstGeom>
              <a:noFill/>
              <a:ln w="12700" cap="flat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29" name="文本框 128"/>
              <p:cNvSpPr txBox="1"/>
              <p:nvPr/>
            </p:nvSpPr>
            <p:spPr>
              <a:xfrm>
                <a:off x="5094609" y="2471729"/>
                <a:ext cx="998657" cy="2370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划拨指令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  <p:sp>
            <p:nvSpPr>
              <p:cNvPr id="130" name="Freeform 261"/>
              <p:cNvSpPr>
                <a:spLocks noEditPoints="1"/>
              </p:cNvSpPr>
              <p:nvPr/>
            </p:nvSpPr>
            <p:spPr bwMode="auto">
              <a:xfrm>
                <a:off x="5961931" y="2470761"/>
                <a:ext cx="408212" cy="406995"/>
              </a:xfrm>
              <a:custGeom>
                <a:avLst/>
                <a:gdLst>
                  <a:gd name="T0" fmla="*/ 108 w 176"/>
                  <a:gd name="T1" fmla="*/ 64 h 176"/>
                  <a:gd name="T2" fmla="*/ 127 w 176"/>
                  <a:gd name="T3" fmla="*/ 47 h 176"/>
                  <a:gd name="T4" fmla="*/ 124 w 176"/>
                  <a:gd name="T5" fmla="*/ 40 h 176"/>
                  <a:gd name="T6" fmla="*/ 112 w 176"/>
                  <a:gd name="T7" fmla="*/ 50 h 176"/>
                  <a:gd name="T8" fmla="*/ 112 w 176"/>
                  <a:gd name="T9" fmla="*/ 4 h 176"/>
                  <a:gd name="T10" fmla="*/ 104 w 176"/>
                  <a:gd name="T11" fmla="*/ 4 h 176"/>
                  <a:gd name="T12" fmla="*/ 95 w 176"/>
                  <a:gd name="T13" fmla="*/ 41 h 176"/>
                  <a:gd name="T14" fmla="*/ 88 w 176"/>
                  <a:gd name="T15" fmla="*/ 44 h 176"/>
                  <a:gd name="T16" fmla="*/ 105 w 176"/>
                  <a:gd name="T17" fmla="*/ 63 h 176"/>
                  <a:gd name="T18" fmla="*/ 160 w 176"/>
                  <a:gd name="T19" fmla="*/ 149 h 176"/>
                  <a:gd name="T20" fmla="*/ 176 w 176"/>
                  <a:gd name="T21" fmla="*/ 77 h 176"/>
                  <a:gd name="T22" fmla="*/ 172 w 176"/>
                  <a:gd name="T23" fmla="*/ 72 h 176"/>
                  <a:gd name="T24" fmla="*/ 38 w 176"/>
                  <a:gd name="T25" fmla="*/ 51 h 176"/>
                  <a:gd name="T26" fmla="*/ 34 w 176"/>
                  <a:gd name="T27" fmla="*/ 48 h 176"/>
                  <a:gd name="T28" fmla="*/ 0 w 176"/>
                  <a:gd name="T29" fmla="*/ 52 h 176"/>
                  <a:gd name="T30" fmla="*/ 31 w 176"/>
                  <a:gd name="T31" fmla="*/ 56 h 176"/>
                  <a:gd name="T32" fmla="*/ 56 w 176"/>
                  <a:gd name="T33" fmla="*/ 149 h 176"/>
                  <a:gd name="T34" fmla="*/ 56 w 176"/>
                  <a:gd name="T35" fmla="*/ 160 h 176"/>
                  <a:gd name="T36" fmla="*/ 88 w 176"/>
                  <a:gd name="T37" fmla="*/ 160 h 176"/>
                  <a:gd name="T38" fmla="*/ 130 w 176"/>
                  <a:gd name="T39" fmla="*/ 152 h 176"/>
                  <a:gd name="T40" fmla="*/ 144 w 176"/>
                  <a:gd name="T41" fmla="*/ 176 h 176"/>
                  <a:gd name="T42" fmla="*/ 158 w 176"/>
                  <a:gd name="T43" fmla="*/ 152 h 176"/>
                  <a:gd name="T44" fmla="*/ 144 w 176"/>
                  <a:gd name="T45" fmla="*/ 80 h 176"/>
                  <a:gd name="T46" fmla="*/ 163 w 176"/>
                  <a:gd name="T47" fmla="*/ 96 h 176"/>
                  <a:gd name="T48" fmla="*/ 144 w 176"/>
                  <a:gd name="T49" fmla="*/ 80 h 176"/>
                  <a:gd name="T50" fmla="*/ 72 w 176"/>
                  <a:gd name="T51" fmla="*/ 80 h 176"/>
                  <a:gd name="T52" fmla="*/ 50 w 176"/>
                  <a:gd name="T53" fmla="*/ 96 h 176"/>
                  <a:gd name="T54" fmla="*/ 57 w 176"/>
                  <a:gd name="T55" fmla="*/ 120 h 176"/>
                  <a:gd name="T56" fmla="*/ 75 w 176"/>
                  <a:gd name="T57" fmla="*/ 104 h 176"/>
                  <a:gd name="T58" fmla="*/ 57 w 176"/>
                  <a:gd name="T59" fmla="*/ 120 h 176"/>
                  <a:gd name="T60" fmla="*/ 78 w 176"/>
                  <a:gd name="T61" fmla="*/ 128 h 176"/>
                  <a:gd name="T62" fmla="*/ 63 w 176"/>
                  <a:gd name="T63" fmla="*/ 144 h 176"/>
                  <a:gd name="T64" fmla="*/ 72 w 176"/>
                  <a:gd name="T65" fmla="*/ 168 h 176"/>
                  <a:gd name="T66" fmla="*/ 72 w 176"/>
                  <a:gd name="T67" fmla="*/ 152 h 176"/>
                  <a:gd name="T68" fmla="*/ 72 w 176"/>
                  <a:gd name="T69" fmla="*/ 168 h 176"/>
                  <a:gd name="T70" fmla="*/ 88 w 176"/>
                  <a:gd name="T71" fmla="*/ 144 h 176"/>
                  <a:gd name="T72" fmla="*/ 104 w 176"/>
                  <a:gd name="T73" fmla="*/ 128 h 176"/>
                  <a:gd name="T74" fmla="*/ 104 w 176"/>
                  <a:gd name="T75" fmla="*/ 120 h 176"/>
                  <a:gd name="T76" fmla="*/ 83 w 176"/>
                  <a:gd name="T77" fmla="*/ 104 h 176"/>
                  <a:gd name="T78" fmla="*/ 104 w 176"/>
                  <a:gd name="T79" fmla="*/ 120 h 176"/>
                  <a:gd name="T80" fmla="*/ 82 w 176"/>
                  <a:gd name="T81" fmla="*/ 96 h 176"/>
                  <a:gd name="T82" fmla="*/ 104 w 176"/>
                  <a:gd name="T83" fmla="*/ 80 h 176"/>
                  <a:gd name="T84" fmla="*/ 128 w 176"/>
                  <a:gd name="T85" fmla="*/ 144 h 176"/>
                  <a:gd name="T86" fmla="*/ 112 w 176"/>
                  <a:gd name="T87" fmla="*/ 128 h 176"/>
                  <a:gd name="T88" fmla="*/ 128 w 176"/>
                  <a:gd name="T89" fmla="*/ 144 h 176"/>
                  <a:gd name="T90" fmla="*/ 112 w 176"/>
                  <a:gd name="T91" fmla="*/ 120 h 176"/>
                  <a:gd name="T92" fmla="*/ 133 w 176"/>
                  <a:gd name="T93" fmla="*/ 104 h 176"/>
                  <a:gd name="T94" fmla="*/ 134 w 176"/>
                  <a:gd name="T95" fmla="*/ 96 h 176"/>
                  <a:gd name="T96" fmla="*/ 112 w 176"/>
                  <a:gd name="T97" fmla="*/ 80 h 176"/>
                  <a:gd name="T98" fmla="*/ 134 w 176"/>
                  <a:gd name="T99" fmla="*/ 96 h 176"/>
                  <a:gd name="T100" fmla="*/ 136 w 176"/>
                  <a:gd name="T101" fmla="*/ 160 h 176"/>
                  <a:gd name="T102" fmla="*/ 152 w 176"/>
                  <a:gd name="T103" fmla="*/ 160 h 176"/>
                  <a:gd name="T104" fmla="*/ 153 w 176"/>
                  <a:gd name="T105" fmla="*/ 144 h 176"/>
                  <a:gd name="T106" fmla="*/ 138 w 176"/>
                  <a:gd name="T107" fmla="*/ 128 h 176"/>
                  <a:gd name="T108" fmla="*/ 153 w 176"/>
                  <a:gd name="T109" fmla="*/ 144 h 176"/>
                  <a:gd name="T110" fmla="*/ 141 w 176"/>
                  <a:gd name="T111" fmla="*/ 104 h 176"/>
                  <a:gd name="T112" fmla="*/ 158 w 176"/>
                  <a:gd name="T113" fmla="*/ 12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105" y="63"/>
                    </a:moveTo>
                    <a:cubicBezTo>
                      <a:pt x="106" y="64"/>
                      <a:pt x="107" y="64"/>
                      <a:pt x="108" y="64"/>
                    </a:cubicBezTo>
                    <a:cubicBezTo>
                      <a:pt x="109" y="64"/>
                      <a:pt x="110" y="64"/>
                      <a:pt x="111" y="63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128" y="46"/>
                      <a:pt x="128" y="45"/>
                      <a:pt x="128" y="44"/>
                    </a:cubicBezTo>
                    <a:cubicBezTo>
                      <a:pt x="128" y="42"/>
                      <a:pt x="126" y="40"/>
                      <a:pt x="124" y="40"/>
                    </a:cubicBezTo>
                    <a:cubicBezTo>
                      <a:pt x="123" y="40"/>
                      <a:pt x="122" y="40"/>
                      <a:pt x="121" y="41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4" y="40"/>
                      <a:pt x="93" y="40"/>
                      <a:pt x="92" y="40"/>
                    </a:cubicBezTo>
                    <a:cubicBezTo>
                      <a:pt x="90" y="40"/>
                      <a:pt x="88" y="42"/>
                      <a:pt x="88" y="44"/>
                    </a:cubicBezTo>
                    <a:cubicBezTo>
                      <a:pt x="88" y="45"/>
                      <a:pt x="88" y="46"/>
                      <a:pt x="89" y="47"/>
                    </a:cubicBezTo>
                    <a:lnTo>
                      <a:pt x="105" y="63"/>
                    </a:lnTo>
                    <a:close/>
                    <a:moveTo>
                      <a:pt x="160" y="149"/>
                    </a:moveTo>
                    <a:cubicBezTo>
                      <a:pt x="160" y="149"/>
                      <a:pt x="160" y="149"/>
                      <a:pt x="160" y="149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6"/>
                      <a:pt x="176" y="76"/>
                    </a:cubicBezTo>
                    <a:cubicBezTo>
                      <a:pt x="176" y="74"/>
                      <a:pt x="174" y="72"/>
                      <a:pt x="172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9"/>
                      <a:pt x="36" y="48"/>
                      <a:pt x="3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2" y="48"/>
                      <a:pt x="0" y="50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50"/>
                      <a:pt x="57" y="151"/>
                      <a:pt x="58" y="152"/>
                    </a:cubicBezTo>
                    <a:cubicBezTo>
                      <a:pt x="57" y="154"/>
                      <a:pt x="56" y="157"/>
                      <a:pt x="56" y="160"/>
                    </a:cubicBezTo>
                    <a:cubicBezTo>
                      <a:pt x="56" y="169"/>
                      <a:pt x="63" y="176"/>
                      <a:pt x="72" y="176"/>
                    </a:cubicBezTo>
                    <a:cubicBezTo>
                      <a:pt x="81" y="176"/>
                      <a:pt x="88" y="169"/>
                      <a:pt x="88" y="160"/>
                    </a:cubicBezTo>
                    <a:cubicBezTo>
                      <a:pt x="88" y="157"/>
                      <a:pt x="87" y="154"/>
                      <a:pt x="86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29" y="154"/>
                      <a:pt x="128" y="157"/>
                      <a:pt x="128" y="160"/>
                    </a:cubicBezTo>
                    <a:cubicBezTo>
                      <a:pt x="128" y="169"/>
                      <a:pt x="135" y="176"/>
                      <a:pt x="144" y="176"/>
                    </a:cubicBezTo>
                    <a:cubicBezTo>
                      <a:pt x="153" y="176"/>
                      <a:pt x="160" y="169"/>
                      <a:pt x="160" y="160"/>
                    </a:cubicBezTo>
                    <a:cubicBezTo>
                      <a:pt x="160" y="157"/>
                      <a:pt x="159" y="154"/>
                      <a:pt x="158" y="152"/>
                    </a:cubicBezTo>
                    <a:cubicBezTo>
                      <a:pt x="159" y="151"/>
                      <a:pt x="160" y="150"/>
                      <a:pt x="160" y="149"/>
                    </a:cubicBezTo>
                    <a:moveTo>
                      <a:pt x="144" y="80"/>
                    </a:moveTo>
                    <a:cubicBezTo>
                      <a:pt x="167" y="80"/>
                      <a:pt x="167" y="80"/>
                      <a:pt x="167" y="80"/>
                    </a:cubicBezTo>
                    <a:cubicBezTo>
                      <a:pt x="163" y="96"/>
                      <a:pt x="163" y="96"/>
                      <a:pt x="163" y="96"/>
                    </a:cubicBezTo>
                    <a:cubicBezTo>
                      <a:pt x="142" y="96"/>
                      <a:pt x="142" y="96"/>
                      <a:pt x="142" y="96"/>
                    </a:cubicBezTo>
                    <a:lnTo>
                      <a:pt x="144" y="80"/>
                    </a:lnTo>
                    <a:close/>
                    <a:moveTo>
                      <a:pt x="46" y="80"/>
                    </a:moveTo>
                    <a:cubicBezTo>
                      <a:pt x="72" y="80"/>
                      <a:pt x="72" y="80"/>
                      <a:pt x="72" y="80"/>
                    </a:cubicBezTo>
                    <a:cubicBezTo>
                      <a:pt x="74" y="96"/>
                      <a:pt x="74" y="96"/>
                      <a:pt x="74" y="96"/>
                    </a:cubicBezTo>
                    <a:cubicBezTo>
                      <a:pt x="50" y="96"/>
                      <a:pt x="50" y="96"/>
                      <a:pt x="50" y="96"/>
                    </a:cubicBezTo>
                    <a:lnTo>
                      <a:pt x="46" y="80"/>
                    </a:lnTo>
                    <a:close/>
                    <a:moveTo>
                      <a:pt x="57" y="120"/>
                    </a:moveTo>
                    <a:cubicBezTo>
                      <a:pt x="52" y="104"/>
                      <a:pt x="52" y="104"/>
                      <a:pt x="52" y="104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7" y="120"/>
                      <a:pt x="77" y="120"/>
                      <a:pt x="77" y="120"/>
                    </a:cubicBezTo>
                    <a:lnTo>
                      <a:pt x="57" y="120"/>
                    </a:lnTo>
                    <a:close/>
                    <a:moveTo>
                      <a:pt x="59" y="128"/>
                    </a:moveTo>
                    <a:cubicBezTo>
                      <a:pt x="78" y="128"/>
                      <a:pt x="78" y="128"/>
                      <a:pt x="78" y="12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63" y="144"/>
                      <a:pt x="63" y="144"/>
                      <a:pt x="63" y="144"/>
                    </a:cubicBezTo>
                    <a:lnTo>
                      <a:pt x="59" y="128"/>
                    </a:lnTo>
                    <a:close/>
                    <a:moveTo>
                      <a:pt x="72" y="168"/>
                    </a:moveTo>
                    <a:cubicBezTo>
                      <a:pt x="68" y="168"/>
                      <a:pt x="64" y="164"/>
                      <a:pt x="64" y="160"/>
                    </a:cubicBezTo>
                    <a:cubicBezTo>
                      <a:pt x="64" y="156"/>
                      <a:pt x="68" y="152"/>
                      <a:pt x="72" y="152"/>
                    </a:cubicBezTo>
                    <a:cubicBezTo>
                      <a:pt x="76" y="152"/>
                      <a:pt x="80" y="156"/>
                      <a:pt x="80" y="160"/>
                    </a:cubicBezTo>
                    <a:cubicBezTo>
                      <a:pt x="80" y="164"/>
                      <a:pt x="76" y="168"/>
                      <a:pt x="72" y="168"/>
                    </a:cubicBezTo>
                    <a:moveTo>
                      <a:pt x="104" y="144"/>
                    </a:moveTo>
                    <a:cubicBezTo>
                      <a:pt x="88" y="144"/>
                      <a:pt x="88" y="144"/>
                      <a:pt x="88" y="144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lnTo>
                      <a:pt x="104" y="144"/>
                    </a:lnTo>
                    <a:close/>
                    <a:moveTo>
                      <a:pt x="104" y="120"/>
                    </a:moveTo>
                    <a:cubicBezTo>
                      <a:pt x="85" y="120"/>
                      <a:pt x="85" y="120"/>
                      <a:pt x="85" y="120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04" y="120"/>
                    </a:lnTo>
                    <a:close/>
                    <a:moveTo>
                      <a:pt x="104" y="96"/>
                    </a:moveTo>
                    <a:cubicBezTo>
                      <a:pt x="82" y="96"/>
                      <a:pt x="82" y="96"/>
                      <a:pt x="82" y="96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96"/>
                    </a:lnTo>
                    <a:close/>
                    <a:moveTo>
                      <a:pt x="128" y="144"/>
                    </a:move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0" y="128"/>
                      <a:pt x="130" y="128"/>
                      <a:pt x="130" y="128"/>
                    </a:cubicBezTo>
                    <a:lnTo>
                      <a:pt x="128" y="144"/>
                    </a:lnTo>
                    <a:close/>
                    <a:moveTo>
                      <a:pt x="131" y="120"/>
                    </a:move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3" y="104"/>
                      <a:pt x="133" y="104"/>
                      <a:pt x="133" y="104"/>
                    </a:cubicBezTo>
                    <a:lnTo>
                      <a:pt x="131" y="120"/>
                    </a:lnTo>
                    <a:close/>
                    <a:moveTo>
                      <a:pt x="134" y="96"/>
                    </a:moveTo>
                    <a:cubicBezTo>
                      <a:pt x="112" y="96"/>
                      <a:pt x="112" y="96"/>
                      <a:pt x="112" y="9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4" y="96"/>
                    </a:lnTo>
                    <a:close/>
                    <a:moveTo>
                      <a:pt x="144" y="168"/>
                    </a:moveTo>
                    <a:cubicBezTo>
                      <a:pt x="140" y="168"/>
                      <a:pt x="136" y="164"/>
                      <a:pt x="136" y="160"/>
                    </a:cubicBezTo>
                    <a:cubicBezTo>
                      <a:pt x="136" y="156"/>
                      <a:pt x="140" y="152"/>
                      <a:pt x="144" y="152"/>
                    </a:cubicBezTo>
                    <a:cubicBezTo>
                      <a:pt x="148" y="152"/>
                      <a:pt x="152" y="156"/>
                      <a:pt x="152" y="160"/>
                    </a:cubicBezTo>
                    <a:cubicBezTo>
                      <a:pt x="152" y="164"/>
                      <a:pt x="148" y="168"/>
                      <a:pt x="144" y="168"/>
                    </a:cubicBezTo>
                    <a:moveTo>
                      <a:pt x="153" y="144"/>
                    </a:move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56" y="128"/>
                      <a:pt x="156" y="128"/>
                      <a:pt x="156" y="128"/>
                    </a:cubicBezTo>
                    <a:lnTo>
                      <a:pt x="153" y="144"/>
                    </a:lnTo>
                    <a:close/>
                    <a:moveTo>
                      <a:pt x="139" y="120"/>
                    </a:moveTo>
                    <a:cubicBezTo>
                      <a:pt x="141" y="104"/>
                      <a:pt x="141" y="104"/>
                      <a:pt x="141" y="104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8" y="120"/>
                      <a:pt x="158" y="120"/>
                      <a:pt x="158" y="120"/>
                    </a:cubicBezTo>
                    <a:lnTo>
                      <a:pt x="139" y="120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31" name="文本框 130"/>
              <p:cNvSpPr txBox="1"/>
              <p:nvPr/>
            </p:nvSpPr>
            <p:spPr>
              <a:xfrm>
                <a:off x="5699726" y="2927964"/>
                <a:ext cx="1178366" cy="2370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账户余额</a:t>
                </a:r>
                <a:r>
                  <a:rPr kumimoji="0" lang="en-US" altLang="zh-CN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-80</a:t>
                </a:r>
                <a:endPara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sym typeface="等线"/>
                </a:endParaRPr>
              </a:p>
            </p:txBody>
          </p:sp>
        </p:grpSp>
        <p:grpSp>
          <p:nvGrpSpPr>
            <p:cNvPr id="142" name="图形 2"/>
            <p:cNvGrpSpPr/>
            <p:nvPr/>
          </p:nvGrpSpPr>
          <p:grpSpPr>
            <a:xfrm>
              <a:off x="1243114" y="1980200"/>
              <a:ext cx="1143000" cy="624839"/>
              <a:chOff x="4518660" y="3352800"/>
              <a:chExt cx="1143000" cy="624839"/>
            </a:xfrm>
            <a:effectLst>
              <a:outerShdw blurRad="1016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43" name="任意多边形: 形状 77"/>
              <p:cNvSpPr/>
              <p:nvPr/>
            </p:nvSpPr>
            <p:spPr>
              <a:xfrm>
                <a:off x="4518660" y="3352800"/>
                <a:ext cx="1143000" cy="624839"/>
              </a:xfrm>
              <a:prstGeom prst="roundRect">
                <a:avLst/>
              </a:prstGeom>
              <a:gradFill>
                <a:gsLst>
                  <a:gs pos="0">
                    <a:srgbClr val="2976FF"/>
                  </a:gs>
                  <a:gs pos="50000">
                    <a:srgbClr val="1769FC"/>
                  </a:gs>
                  <a:gs pos="100000">
                    <a:srgbClr val="055CF9"/>
                  </a:gs>
                </a:gsLst>
                <a:lin ang="70060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4" name="任意多边形: 形状 78"/>
              <p:cNvSpPr/>
              <p:nvPr/>
            </p:nvSpPr>
            <p:spPr>
              <a:xfrm>
                <a:off x="4525010" y="3359150"/>
                <a:ext cx="1130300" cy="612139"/>
              </a:xfrm>
              <a:prstGeom prst="roundRect">
                <a:avLst/>
              </a:prstGeom>
              <a:noFill/>
              <a:ln w="12700" cap="flat">
                <a:gradFill>
                  <a:gsLst>
                    <a:gs pos="0">
                      <a:srgbClr val="0050E0"/>
                    </a:gs>
                    <a:gs pos="50000">
                      <a:srgbClr val="0050E0">
                        <a:alpha val="49804"/>
                      </a:srgbClr>
                    </a:gs>
                    <a:gs pos="100000">
                      <a:srgbClr val="0050E0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45" name="文本框 144"/>
            <p:cNvSpPr txBox="1"/>
            <p:nvPr/>
          </p:nvSpPr>
          <p:spPr>
            <a:xfrm>
              <a:off x="1074857" y="2108340"/>
              <a:ext cx="1399546" cy="251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100"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200" b="1" dirty="0" smtClean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1</a:t>
              </a:r>
              <a:endParaRPr lang="en-US" altLang="zh-CN" sz="1200" b="1" dirty="0">
                <a:solidFill>
                  <a:prstClr val="white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146" name="图形 2"/>
            <p:cNvGrpSpPr/>
            <p:nvPr/>
          </p:nvGrpSpPr>
          <p:grpSpPr>
            <a:xfrm>
              <a:off x="5554183" y="1910003"/>
              <a:ext cx="1143000" cy="627633"/>
              <a:chOff x="4518660" y="3359150"/>
              <a:chExt cx="1143000" cy="627633"/>
            </a:xfrm>
            <a:effectLst>
              <a:outerShdw blurRad="1016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47" name="任意多边形: 形状 77"/>
              <p:cNvSpPr/>
              <p:nvPr/>
            </p:nvSpPr>
            <p:spPr>
              <a:xfrm>
                <a:off x="4518660" y="3361944"/>
                <a:ext cx="1143000" cy="624839"/>
              </a:xfrm>
              <a:prstGeom prst="roundRect">
                <a:avLst/>
              </a:prstGeom>
              <a:gradFill>
                <a:gsLst>
                  <a:gs pos="0">
                    <a:srgbClr val="2976FF"/>
                  </a:gs>
                  <a:gs pos="50000">
                    <a:srgbClr val="1769FC"/>
                  </a:gs>
                  <a:gs pos="100000">
                    <a:srgbClr val="055CF9"/>
                  </a:gs>
                </a:gsLst>
                <a:lin ang="70060" scaled="1"/>
              </a:gra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8" name="任意多边形: 形状 78"/>
              <p:cNvSpPr/>
              <p:nvPr/>
            </p:nvSpPr>
            <p:spPr>
              <a:xfrm>
                <a:off x="4525010" y="3359150"/>
                <a:ext cx="1130300" cy="612139"/>
              </a:xfrm>
              <a:prstGeom prst="roundRect">
                <a:avLst/>
              </a:prstGeom>
              <a:noFill/>
              <a:ln w="12700" cap="flat">
                <a:gradFill>
                  <a:gsLst>
                    <a:gs pos="0">
                      <a:srgbClr val="0050E0"/>
                    </a:gs>
                    <a:gs pos="50000">
                      <a:srgbClr val="0050E0">
                        <a:alpha val="49804"/>
                      </a:srgbClr>
                    </a:gs>
                    <a:gs pos="100000">
                      <a:srgbClr val="0050E0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49" name="文本框 148"/>
            <p:cNvSpPr txBox="1"/>
            <p:nvPr/>
          </p:nvSpPr>
          <p:spPr>
            <a:xfrm>
              <a:off x="5442265" y="2070407"/>
              <a:ext cx="1399546" cy="251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100"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200" b="1" dirty="0" smtClean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Step 2</a:t>
              </a:r>
              <a:endParaRPr lang="en-US" altLang="zh-CN" sz="1200" b="1" dirty="0">
                <a:solidFill>
                  <a:prstClr val="white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1243114" y="5774563"/>
              <a:ext cx="7280010" cy="685053"/>
              <a:chOff x="960119" y="4720590"/>
              <a:chExt cx="7280010" cy="685053"/>
            </a:xfrm>
          </p:grpSpPr>
          <p:sp>
            <p:nvSpPr>
              <p:cNvPr id="151" name="任意多边形: 形状 28"/>
              <p:cNvSpPr/>
              <p:nvPr/>
            </p:nvSpPr>
            <p:spPr>
              <a:xfrm>
                <a:off x="5554078" y="5256797"/>
                <a:ext cx="68580" cy="68579"/>
              </a:xfrm>
              <a:custGeom>
                <a:avLst/>
                <a:gdLst>
                  <a:gd name="connsiteX0" fmla="*/ 68580 w 68580"/>
                  <a:gd name="connsiteY0" fmla="*/ 34290 h 68579"/>
                  <a:gd name="connsiteX1" fmla="*/ 34290 w 68580"/>
                  <a:gd name="connsiteY1" fmla="*/ 68580 h 68579"/>
                  <a:gd name="connsiteX2" fmla="*/ 0 w 68580"/>
                  <a:gd name="connsiteY2" fmla="*/ 34290 h 68579"/>
                  <a:gd name="connsiteX3" fmla="*/ 34290 w 68580"/>
                  <a:gd name="connsiteY3" fmla="*/ 0 h 68579"/>
                  <a:gd name="connsiteX4" fmla="*/ 68580 w 68580"/>
                  <a:gd name="connsiteY4" fmla="*/ 34290 h 6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580" h="68579">
                    <a:moveTo>
                      <a:pt x="68580" y="34290"/>
                    </a:moveTo>
                    <a:cubicBezTo>
                      <a:pt x="68580" y="53228"/>
                      <a:pt x="53228" y="68580"/>
                      <a:pt x="34290" y="68580"/>
                    </a:cubicBezTo>
                    <a:cubicBezTo>
                      <a:pt x="15352" y="68580"/>
                      <a:pt x="0" y="53228"/>
                      <a:pt x="0" y="34290"/>
                    </a:cubicBezTo>
                    <a:cubicBezTo>
                      <a:pt x="0" y="15352"/>
                      <a:pt x="15352" y="0"/>
                      <a:pt x="34290" y="0"/>
                    </a:cubicBezTo>
                    <a:cubicBezTo>
                      <a:pt x="53228" y="0"/>
                      <a:pt x="68580" y="15352"/>
                      <a:pt x="68580" y="34290"/>
                    </a:cubicBez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2" name="任意多边形: 形状 30"/>
              <p:cNvSpPr/>
              <p:nvPr/>
            </p:nvSpPr>
            <p:spPr>
              <a:xfrm>
                <a:off x="960119" y="5259324"/>
                <a:ext cx="68580" cy="68579"/>
              </a:xfrm>
              <a:custGeom>
                <a:avLst/>
                <a:gdLst>
                  <a:gd name="connsiteX0" fmla="*/ 68580 w 68580"/>
                  <a:gd name="connsiteY0" fmla="*/ 34290 h 68579"/>
                  <a:gd name="connsiteX1" fmla="*/ 34290 w 68580"/>
                  <a:gd name="connsiteY1" fmla="*/ 68580 h 68579"/>
                  <a:gd name="connsiteX2" fmla="*/ 0 w 68580"/>
                  <a:gd name="connsiteY2" fmla="*/ 34290 h 68579"/>
                  <a:gd name="connsiteX3" fmla="*/ 34290 w 68580"/>
                  <a:gd name="connsiteY3" fmla="*/ 0 h 68579"/>
                  <a:gd name="connsiteX4" fmla="*/ 68580 w 68580"/>
                  <a:gd name="connsiteY4" fmla="*/ 34290 h 6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580" h="68579">
                    <a:moveTo>
                      <a:pt x="68580" y="34290"/>
                    </a:moveTo>
                    <a:cubicBezTo>
                      <a:pt x="68580" y="53228"/>
                      <a:pt x="53228" y="68580"/>
                      <a:pt x="34290" y="68580"/>
                    </a:cubicBezTo>
                    <a:cubicBezTo>
                      <a:pt x="15352" y="68580"/>
                      <a:pt x="0" y="53228"/>
                      <a:pt x="0" y="34290"/>
                    </a:cubicBezTo>
                    <a:cubicBezTo>
                      <a:pt x="0" y="15352"/>
                      <a:pt x="15352" y="0"/>
                      <a:pt x="34290" y="0"/>
                    </a:cubicBezTo>
                    <a:cubicBezTo>
                      <a:pt x="53228" y="0"/>
                      <a:pt x="68580" y="15352"/>
                      <a:pt x="68580" y="34290"/>
                    </a:cubicBez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3" name="任意多边形: 形状 32"/>
              <p:cNvSpPr/>
              <p:nvPr/>
            </p:nvSpPr>
            <p:spPr>
              <a:xfrm>
                <a:off x="967740" y="4785360"/>
                <a:ext cx="38100" cy="236220"/>
              </a:xfrm>
              <a:custGeom>
                <a:avLst/>
                <a:gdLst>
                  <a:gd name="connsiteX0" fmla="*/ 0 w 38100"/>
                  <a:gd name="connsiteY0" fmla="*/ 0 h 236220"/>
                  <a:gd name="connsiteX1" fmla="*/ 38100 w 38100"/>
                  <a:gd name="connsiteY1" fmla="*/ 0 h 236220"/>
                  <a:gd name="connsiteX2" fmla="*/ 38100 w 38100"/>
                  <a:gd name="connsiteY2" fmla="*/ 236220 h 236220"/>
                  <a:gd name="connsiteX3" fmla="*/ 0 w 38100"/>
                  <a:gd name="connsiteY3" fmla="*/ 236220 h 23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236220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236220"/>
                    </a:lnTo>
                    <a:lnTo>
                      <a:pt x="0" y="236220"/>
                    </a:ln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>
                <a:off x="980016" y="4720590"/>
                <a:ext cx="1909378" cy="334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prstClr val="black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电子账户模式不足</a:t>
                </a: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>
                <a:off x="1017965" y="5154599"/>
                <a:ext cx="1897399" cy="251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prstClr val="black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个人有开户操作，操作繁琐</a:t>
                </a: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5611924" y="5154599"/>
                <a:ext cx="2628205" cy="251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defRPr sz="1100"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200" b="1" dirty="0" smtClean="0">
                    <a:solidFill>
                      <a:prstClr val="black"/>
                    </a:solidFill>
                    <a:latin typeface="+mj-ea"/>
                    <a:ea typeface="+mj-ea"/>
                  </a:rPr>
                  <a:t>入金有支付方式限制</a:t>
                </a:r>
                <a:endParaRPr lang="zh-CN" altLang="en-US" sz="1200" b="1" dirty="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7" name="矩形: 圆角 58"/>
            <p:cNvSpPr/>
            <p:nvPr/>
          </p:nvSpPr>
          <p:spPr>
            <a:xfrm>
              <a:off x="888364" y="2990201"/>
              <a:ext cx="10355580" cy="1909354"/>
            </a:xfrm>
            <a:prstGeom prst="roundRect">
              <a:avLst/>
            </a:prstGeom>
            <a:solidFill>
              <a:srgbClr val="F5F6FA"/>
            </a:solidFill>
            <a:ln w="22860" cap="flat">
              <a:solidFill>
                <a:srgbClr val="D0D2DC"/>
              </a:solidFill>
              <a:prstDash val="sysDash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1126071" y="3087002"/>
              <a:ext cx="5778444" cy="264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解决方案：业务参与方均加入成为云商通会员，云商通对充值与储值核销进行</a:t>
              </a:r>
              <a:r>
                <a:rPr lang="zh-CN" altLang="en-US" sz="1300" b="1" dirty="0" smtClean="0">
                  <a:solidFill>
                    <a:prstClr val="black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记账</a:t>
              </a:r>
              <a:endParaRPr lang="zh-CN" altLang="en-US" sz="1300" b="1" dirty="0">
                <a:solidFill>
                  <a:prstClr val="black"/>
                </a:solidFill>
                <a:latin typeface="+mj-ea"/>
                <a:ea typeface="+mj-ea"/>
                <a:cs typeface="OPPOSans H" panose="00020600040101010101" pitchFamily="18" charset="-122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1243114" y="3621301"/>
              <a:ext cx="675956" cy="1152466"/>
              <a:chOff x="4097962" y="1053264"/>
              <a:chExt cx="675956" cy="1152466"/>
            </a:xfrm>
          </p:grpSpPr>
          <p:sp>
            <p:nvSpPr>
              <p:cNvPr id="160" name="矩形: 圆角 78"/>
              <p:cNvSpPr/>
              <p:nvPr/>
            </p:nvSpPr>
            <p:spPr>
              <a:xfrm>
                <a:off x="4097962" y="1053264"/>
                <a:ext cx="675956" cy="1152466"/>
              </a:xfrm>
              <a:prstGeom prst="roundRect">
                <a:avLst>
                  <a:gd name="adj" fmla="val 6117"/>
                </a:avLst>
              </a:prstGeom>
              <a:solidFill>
                <a:srgbClr val="3C5DEC"/>
              </a:solidFill>
              <a:ln w="19050" cap="flat">
                <a:solidFill>
                  <a:sysClr val="window" lastClr="FFFFFF">
                    <a:lumMod val="75000"/>
                  </a:sys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42174" y="1109844"/>
                <a:ext cx="608238" cy="223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个人</a:t>
                </a: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A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2" name="文本框 161"/>
              <p:cNvSpPr txBox="1"/>
              <p:nvPr/>
            </p:nvSpPr>
            <p:spPr>
              <a:xfrm>
                <a:off x="4128019" y="1516161"/>
                <a:ext cx="608238" cy="223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个人</a:t>
                </a: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B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63" name="文本框 162"/>
              <p:cNvSpPr txBox="1"/>
              <p:nvPr/>
            </p:nvSpPr>
            <p:spPr>
              <a:xfrm>
                <a:off x="4101288" y="1892917"/>
                <a:ext cx="608238" cy="223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……</a:t>
                </a:r>
                <a:endPara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64" name="任意多边形: 形状 92"/>
            <p:cNvSpPr/>
            <p:nvPr/>
          </p:nvSpPr>
          <p:spPr>
            <a:xfrm rot="5400000">
              <a:off x="2009411" y="4047727"/>
              <a:ext cx="191360" cy="337458"/>
            </a:xfrm>
            <a:custGeom>
              <a:avLst/>
              <a:gdLst>
                <a:gd name="connsiteX0" fmla="*/ 49530 w 134778"/>
                <a:gd name="connsiteY0" fmla="*/ 330 h 178105"/>
                <a:gd name="connsiteX1" fmla="*/ 83502 w 134778"/>
                <a:gd name="connsiteY1" fmla="*/ 0 h 178105"/>
                <a:gd name="connsiteX2" fmla="*/ 86931 w 134778"/>
                <a:gd name="connsiteY2" fmla="*/ 3436 h 178105"/>
                <a:gd name="connsiteX3" fmla="*/ 87884 w 134778"/>
                <a:gd name="connsiteY3" fmla="*/ 103429 h 178105"/>
                <a:gd name="connsiteX4" fmla="*/ 130111 w 134778"/>
                <a:gd name="connsiteY4" fmla="*/ 85960 h 178105"/>
                <a:gd name="connsiteX5" fmla="*/ 134112 w 134778"/>
                <a:gd name="connsiteY5" fmla="*/ 87065 h 178105"/>
                <a:gd name="connsiteX6" fmla="*/ 134112 w 134778"/>
                <a:gd name="connsiteY6" fmla="*/ 91256 h 178105"/>
                <a:gd name="connsiteX7" fmla="*/ 70929 w 134778"/>
                <a:gd name="connsiteY7" fmla="*/ 176727 h 178105"/>
                <a:gd name="connsiteX8" fmla="*/ 68263 w 134778"/>
                <a:gd name="connsiteY8" fmla="*/ 178105 h 178105"/>
                <a:gd name="connsiteX9" fmla="*/ 65532 w 134778"/>
                <a:gd name="connsiteY9" fmla="*/ 176778 h 178105"/>
                <a:gd name="connsiteX10" fmla="*/ 698 w 134778"/>
                <a:gd name="connsiteY10" fmla="*/ 92539 h 178105"/>
                <a:gd name="connsiteX11" fmla="*/ 0 w 134778"/>
                <a:gd name="connsiteY11" fmla="*/ 90431 h 178105"/>
                <a:gd name="connsiteX12" fmla="*/ 698 w 134778"/>
                <a:gd name="connsiteY12" fmla="*/ 88341 h 178105"/>
                <a:gd name="connsiteX13" fmla="*/ 4635 w 134778"/>
                <a:gd name="connsiteY13" fmla="*/ 87167 h 178105"/>
                <a:gd name="connsiteX14" fmla="*/ 47180 w 134778"/>
                <a:gd name="connsiteY14" fmla="*/ 103829 h 178105"/>
                <a:gd name="connsiteX15" fmla="*/ 46164 w 134778"/>
                <a:gd name="connsiteY15" fmla="*/ 3823 h 178105"/>
                <a:gd name="connsiteX16" fmla="*/ 49530 w 134778"/>
                <a:gd name="connsiteY16" fmla="*/ 330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49530" y="330"/>
                  </a:moveTo>
                  <a:lnTo>
                    <a:pt x="83502" y="0"/>
                  </a:lnTo>
                  <a:cubicBezTo>
                    <a:pt x="85407" y="-13"/>
                    <a:pt x="86931" y="1518"/>
                    <a:pt x="86931" y="3436"/>
                  </a:cubicBezTo>
                  <a:lnTo>
                    <a:pt x="87884" y="103429"/>
                  </a:lnTo>
                  <a:lnTo>
                    <a:pt x="130111" y="85960"/>
                  </a:lnTo>
                  <a:cubicBezTo>
                    <a:pt x="131508" y="85382"/>
                    <a:pt x="133159" y="85827"/>
                    <a:pt x="134112" y="87065"/>
                  </a:cubicBezTo>
                  <a:cubicBezTo>
                    <a:pt x="135001" y="88297"/>
                    <a:pt x="135001" y="90011"/>
                    <a:pt x="134112" y="91256"/>
                  </a:cubicBezTo>
                  <a:lnTo>
                    <a:pt x="70929" y="176727"/>
                  </a:lnTo>
                  <a:cubicBezTo>
                    <a:pt x="70294" y="177584"/>
                    <a:pt x="69278" y="178099"/>
                    <a:pt x="68263" y="178105"/>
                  </a:cubicBezTo>
                  <a:cubicBezTo>
                    <a:pt x="67183" y="178118"/>
                    <a:pt x="66167" y="177622"/>
                    <a:pt x="65532" y="176778"/>
                  </a:cubicBezTo>
                  <a:lnTo>
                    <a:pt x="698" y="92539"/>
                  </a:lnTo>
                  <a:cubicBezTo>
                    <a:pt x="253" y="91923"/>
                    <a:pt x="0" y="91180"/>
                    <a:pt x="0" y="90431"/>
                  </a:cubicBezTo>
                  <a:cubicBezTo>
                    <a:pt x="0" y="89700"/>
                    <a:pt x="190" y="88964"/>
                    <a:pt x="698" y="88341"/>
                  </a:cubicBezTo>
                  <a:cubicBezTo>
                    <a:pt x="1588" y="87091"/>
                    <a:pt x="3175" y="86614"/>
                    <a:pt x="4635" y="87167"/>
                  </a:cubicBezTo>
                  <a:lnTo>
                    <a:pt x="47180" y="103829"/>
                  </a:lnTo>
                  <a:lnTo>
                    <a:pt x="46164" y="3823"/>
                  </a:lnTo>
                  <a:cubicBezTo>
                    <a:pt x="46164" y="1912"/>
                    <a:pt x="47689" y="349"/>
                    <a:pt x="49530" y="330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16166726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65" name="矩形: 圆角 53"/>
            <p:cNvSpPr/>
            <p:nvPr/>
          </p:nvSpPr>
          <p:spPr>
            <a:xfrm>
              <a:off x="2754971" y="3571780"/>
              <a:ext cx="6659082" cy="1185229"/>
            </a:xfrm>
            <a:prstGeom prst="roundRect">
              <a:avLst>
                <a:gd name="adj" fmla="val 6016"/>
              </a:avLst>
            </a:prstGeom>
            <a:solidFill>
              <a:srgbClr val="F5F6FA"/>
            </a:solidFill>
            <a:ln w="19050" cap="flat">
              <a:solidFill>
                <a:sysClr val="window" lastClr="FFFFFF">
                  <a:lumMod val="75000"/>
                </a:sys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2238351" y="4093345"/>
              <a:ext cx="891202" cy="2301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latin typeface="微软雅黑" panose="020B0503020204020204" pitchFamily="34" charset="-122"/>
                  <a:ea typeface="微软雅黑" panose="020B0503020204020204" pitchFamily="34" charset="-122"/>
                  <a:cs typeface="OPPOSans H" panose="00020600040101010101" pitchFamily="18" charset="-122"/>
                </a:defRPr>
              </a:lvl1pPr>
            </a:lstStyle>
            <a:p>
              <a:pPr marL="228600" marR="0" lvl="0" indent="-22860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资金充值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7" name="任意多边形: 形状 90"/>
            <p:cNvSpPr/>
            <p:nvPr/>
          </p:nvSpPr>
          <p:spPr>
            <a:xfrm rot="5400000">
              <a:off x="3237607" y="4053970"/>
              <a:ext cx="201222" cy="316548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68" name="矩形: 圆角 98"/>
            <p:cNvSpPr/>
            <p:nvPr/>
          </p:nvSpPr>
          <p:spPr>
            <a:xfrm>
              <a:off x="4842704" y="3418256"/>
              <a:ext cx="2620213" cy="321952"/>
            </a:xfrm>
            <a:prstGeom prst="roundRect">
              <a:avLst>
                <a:gd name="adj" fmla="val 9553"/>
              </a:avLst>
            </a:prstGeom>
            <a:solidFill>
              <a:srgbClr val="3C5DEC"/>
            </a:solidFill>
            <a:ln w="22860" cap="flat">
              <a:solidFill>
                <a:srgbClr val="101C40">
                  <a:alpha val="16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5215912" y="3447919"/>
              <a:ext cx="1894080" cy="251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white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云商通体系</a:t>
              </a:r>
            </a:p>
          </p:txBody>
        </p:sp>
        <p:grpSp>
          <p:nvGrpSpPr>
            <p:cNvPr id="170" name="组合 169"/>
            <p:cNvGrpSpPr/>
            <p:nvPr/>
          </p:nvGrpSpPr>
          <p:grpSpPr>
            <a:xfrm>
              <a:off x="3555410" y="4076612"/>
              <a:ext cx="1287294" cy="300957"/>
              <a:chOff x="6838106" y="4076612"/>
              <a:chExt cx="1287294" cy="300957"/>
            </a:xfrm>
          </p:grpSpPr>
          <p:sp>
            <p:nvSpPr>
              <p:cNvPr id="171" name="矩形: 圆角 49"/>
              <p:cNvSpPr/>
              <p:nvPr/>
            </p:nvSpPr>
            <p:spPr>
              <a:xfrm>
                <a:off x="6838106" y="4076612"/>
                <a:ext cx="1287294" cy="300957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72" name="文本框 171"/>
              <p:cNvSpPr txBox="1"/>
              <p:nvPr/>
            </p:nvSpPr>
            <p:spPr>
              <a:xfrm>
                <a:off x="6848996" y="4104071"/>
                <a:ext cx="1241574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会员账户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/</a:t>
                </a: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账户余额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73" name="任意多边形: 形状 90"/>
            <p:cNvSpPr/>
            <p:nvPr/>
          </p:nvSpPr>
          <p:spPr>
            <a:xfrm rot="5400000">
              <a:off x="5242070" y="3944153"/>
              <a:ext cx="251290" cy="576377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74" name="文本框 173"/>
            <p:cNvSpPr txBox="1"/>
            <p:nvPr/>
          </p:nvSpPr>
          <p:spPr>
            <a:xfrm>
              <a:off x="4803542" y="3834114"/>
              <a:ext cx="1115800" cy="2301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latin typeface="微软雅黑" panose="020B0503020204020204" pitchFamily="34" charset="-122"/>
                  <a:ea typeface="微软雅黑" panose="020B0503020204020204" pitchFamily="34" charset="-122"/>
                  <a:cs typeface="OPPOSans H" panose="00020600040101010101" pitchFamily="18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2. </a:t>
              </a:r>
              <a:r>
                <a:rPr kumimoji="0" lang="zh-CN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rPr>
                <a:t>充电服务完成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175" name="组合 174"/>
            <p:cNvGrpSpPr/>
            <p:nvPr/>
          </p:nvGrpSpPr>
          <p:grpSpPr>
            <a:xfrm>
              <a:off x="6708476" y="3976878"/>
              <a:ext cx="1465729" cy="638553"/>
              <a:chOff x="8143661" y="3348282"/>
              <a:chExt cx="986369" cy="677896"/>
            </a:xfrm>
          </p:grpSpPr>
          <p:cxnSp>
            <p:nvCxnSpPr>
              <p:cNvPr id="176" name="肘形连接符 175"/>
              <p:cNvCxnSpPr/>
              <p:nvPr/>
            </p:nvCxnSpPr>
            <p:spPr>
              <a:xfrm>
                <a:off x="8300211" y="3640087"/>
                <a:ext cx="769669" cy="386091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77" name="肘形连接符 176"/>
              <p:cNvCxnSpPr/>
              <p:nvPr/>
            </p:nvCxnSpPr>
            <p:spPr>
              <a:xfrm flipV="1">
                <a:off x="8300211" y="3348282"/>
                <a:ext cx="761102" cy="281942"/>
              </a:xfrm>
              <a:prstGeom prst="bentConnector3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78" name="直接箭头连接符 177"/>
              <p:cNvCxnSpPr/>
              <p:nvPr/>
            </p:nvCxnSpPr>
            <p:spPr>
              <a:xfrm flipV="1">
                <a:off x="8143661" y="3637979"/>
                <a:ext cx="917651" cy="8152"/>
              </a:xfrm>
              <a:prstGeom prst="straightConnector1">
                <a:avLst/>
              </a:prstGeom>
              <a:noFill/>
              <a:ln w="381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79" name="文本框 178"/>
              <p:cNvSpPr txBox="1"/>
              <p:nvPr/>
            </p:nvSpPr>
            <p:spPr>
              <a:xfrm>
                <a:off x="8312169" y="3388588"/>
                <a:ext cx="817861" cy="244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hangingPunct="0">
                  <a:defRPr/>
                </a:pPr>
                <a:r>
                  <a:rPr lang="en-US" altLang="zh-CN" sz="1050" b="1" kern="0" dirty="0">
                    <a:solidFill>
                      <a:prstClr val="black"/>
                    </a:solidFill>
                    <a:latin typeface="+mj-ea"/>
                    <a:ea typeface="+mj-ea"/>
                    <a:sym typeface="等线"/>
                  </a:rPr>
                  <a:t>3. </a:t>
                </a:r>
                <a:r>
                  <a:rPr lang="zh-CN" altLang="en-US" sz="1050" b="1" kern="0" dirty="0">
                    <a:solidFill>
                      <a:prstClr val="black"/>
                    </a:solidFill>
                    <a:latin typeface="+mj-ea"/>
                    <a:ea typeface="+mj-ea"/>
                    <a:sym typeface="等线"/>
                  </a:rPr>
                  <a:t>分账</a:t>
                </a:r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>
              <a:off x="5760625" y="4091076"/>
              <a:ext cx="1138036" cy="286494"/>
              <a:chOff x="6838106" y="4076612"/>
              <a:chExt cx="1287294" cy="300957"/>
            </a:xfrm>
          </p:grpSpPr>
          <p:sp>
            <p:nvSpPr>
              <p:cNvPr id="181" name="矩形: 圆角 49"/>
              <p:cNvSpPr/>
              <p:nvPr/>
            </p:nvSpPr>
            <p:spPr>
              <a:xfrm>
                <a:off x="6838106" y="4076612"/>
                <a:ext cx="1287294" cy="300957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2" name="文本框 181"/>
              <p:cNvSpPr txBox="1"/>
              <p:nvPr/>
            </p:nvSpPr>
            <p:spPr>
              <a:xfrm>
                <a:off x="7087692" y="4104071"/>
                <a:ext cx="764196" cy="241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中间</a:t>
                </a: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8144877" y="3830637"/>
              <a:ext cx="944880" cy="230124"/>
              <a:chOff x="6816770" y="4253113"/>
              <a:chExt cx="944880" cy="230124"/>
            </a:xfrm>
          </p:grpSpPr>
          <p:sp>
            <p:nvSpPr>
              <p:cNvPr id="184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6880861" y="4253113"/>
                <a:ext cx="801364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运营方账户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86" name="组合 185"/>
            <p:cNvGrpSpPr/>
            <p:nvPr/>
          </p:nvGrpSpPr>
          <p:grpSpPr>
            <a:xfrm>
              <a:off x="8138056" y="4156733"/>
              <a:ext cx="944880" cy="230124"/>
              <a:chOff x="6816770" y="4253113"/>
              <a:chExt cx="944880" cy="230124"/>
            </a:xfrm>
          </p:grpSpPr>
          <p:sp>
            <p:nvSpPr>
              <p:cNvPr id="187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6880863" y="4253113"/>
                <a:ext cx="801364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场地方账户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>
              <a:off x="8072572" y="4473942"/>
              <a:ext cx="1052914" cy="230124"/>
              <a:chOff x="6755092" y="4253113"/>
              <a:chExt cx="1052914" cy="230124"/>
            </a:xfrm>
          </p:grpSpPr>
          <p:sp>
            <p:nvSpPr>
              <p:cNvPr id="190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6755092" y="4253113"/>
                <a:ext cx="1052914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软件服务商账户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92" name="任意多边形: 形状 90"/>
            <p:cNvSpPr/>
            <p:nvPr/>
          </p:nvSpPr>
          <p:spPr>
            <a:xfrm rot="5400000">
              <a:off x="9487452" y="3614372"/>
              <a:ext cx="230067" cy="648304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93" name="任意多边形: 形状 90"/>
            <p:cNvSpPr/>
            <p:nvPr/>
          </p:nvSpPr>
          <p:spPr>
            <a:xfrm rot="5400000">
              <a:off x="9487452" y="3923872"/>
              <a:ext cx="230067" cy="648304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94" name="任意多边形: 形状 90"/>
            <p:cNvSpPr/>
            <p:nvPr/>
          </p:nvSpPr>
          <p:spPr>
            <a:xfrm rot="5400000">
              <a:off x="9489226" y="4253572"/>
              <a:ext cx="230067" cy="648304"/>
            </a:xfrm>
            <a:custGeom>
              <a:avLst/>
              <a:gdLst>
                <a:gd name="connsiteX0" fmla="*/ 85248 w 134778"/>
                <a:gd name="connsiteY0" fmla="*/ 177775 h 178105"/>
                <a:gd name="connsiteX1" fmla="*/ 51276 w 134778"/>
                <a:gd name="connsiteY1" fmla="*/ 178105 h 178105"/>
                <a:gd name="connsiteX2" fmla="*/ 47848 w 134778"/>
                <a:gd name="connsiteY2" fmla="*/ 174676 h 178105"/>
                <a:gd name="connsiteX3" fmla="*/ 46895 w 134778"/>
                <a:gd name="connsiteY3" fmla="*/ 74676 h 178105"/>
                <a:gd name="connsiteX4" fmla="*/ 4667 w 134778"/>
                <a:gd name="connsiteY4" fmla="*/ 92145 h 178105"/>
                <a:gd name="connsiteX5" fmla="*/ 667 w 134778"/>
                <a:gd name="connsiteY5" fmla="*/ 91046 h 178105"/>
                <a:gd name="connsiteX6" fmla="*/ 667 w 134778"/>
                <a:gd name="connsiteY6" fmla="*/ 86849 h 178105"/>
                <a:gd name="connsiteX7" fmla="*/ 63849 w 134778"/>
                <a:gd name="connsiteY7" fmla="*/ 1384 h 178105"/>
                <a:gd name="connsiteX8" fmla="*/ 66516 w 134778"/>
                <a:gd name="connsiteY8" fmla="*/ 0 h 178105"/>
                <a:gd name="connsiteX9" fmla="*/ 69247 w 134778"/>
                <a:gd name="connsiteY9" fmla="*/ 1327 h 178105"/>
                <a:gd name="connsiteX10" fmla="*/ 134017 w 134778"/>
                <a:gd name="connsiteY10" fmla="*/ 85573 h 178105"/>
                <a:gd name="connsiteX11" fmla="*/ 134779 w 134778"/>
                <a:gd name="connsiteY11" fmla="*/ 87675 h 178105"/>
                <a:gd name="connsiteX12" fmla="*/ 134080 w 134778"/>
                <a:gd name="connsiteY12" fmla="*/ 89770 h 178105"/>
                <a:gd name="connsiteX13" fmla="*/ 130143 w 134778"/>
                <a:gd name="connsiteY13" fmla="*/ 90939 h 178105"/>
                <a:gd name="connsiteX14" fmla="*/ 87598 w 134778"/>
                <a:gd name="connsiteY14" fmla="*/ 74282 h 178105"/>
                <a:gd name="connsiteX15" fmla="*/ 88614 w 134778"/>
                <a:gd name="connsiteY15" fmla="*/ 174282 h 178105"/>
                <a:gd name="connsiteX16" fmla="*/ 85248 w 134778"/>
                <a:gd name="connsiteY16" fmla="*/ 177775 h 1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778" h="178105">
                  <a:moveTo>
                    <a:pt x="85248" y="177775"/>
                  </a:moveTo>
                  <a:lnTo>
                    <a:pt x="51276" y="178105"/>
                  </a:lnTo>
                  <a:cubicBezTo>
                    <a:pt x="49372" y="178124"/>
                    <a:pt x="47848" y="176594"/>
                    <a:pt x="47848" y="174676"/>
                  </a:cubicBezTo>
                  <a:lnTo>
                    <a:pt x="46895" y="74676"/>
                  </a:lnTo>
                  <a:lnTo>
                    <a:pt x="4667" y="92145"/>
                  </a:lnTo>
                  <a:cubicBezTo>
                    <a:pt x="3271" y="92729"/>
                    <a:pt x="1619" y="92285"/>
                    <a:pt x="667" y="91046"/>
                  </a:cubicBezTo>
                  <a:cubicBezTo>
                    <a:pt x="-222" y="89815"/>
                    <a:pt x="-222" y="88100"/>
                    <a:pt x="667" y="86849"/>
                  </a:cubicBezTo>
                  <a:lnTo>
                    <a:pt x="63849" y="1384"/>
                  </a:lnTo>
                  <a:cubicBezTo>
                    <a:pt x="64485" y="521"/>
                    <a:pt x="65500" y="13"/>
                    <a:pt x="66516" y="0"/>
                  </a:cubicBezTo>
                  <a:cubicBezTo>
                    <a:pt x="67596" y="-6"/>
                    <a:pt x="68612" y="483"/>
                    <a:pt x="69247" y="1327"/>
                  </a:cubicBezTo>
                  <a:lnTo>
                    <a:pt x="134017" y="85573"/>
                  </a:lnTo>
                  <a:cubicBezTo>
                    <a:pt x="134525" y="86189"/>
                    <a:pt x="134779" y="86932"/>
                    <a:pt x="134779" y="87675"/>
                  </a:cubicBezTo>
                  <a:cubicBezTo>
                    <a:pt x="134779" y="88411"/>
                    <a:pt x="134588" y="89141"/>
                    <a:pt x="134080" y="89770"/>
                  </a:cubicBezTo>
                  <a:cubicBezTo>
                    <a:pt x="133191" y="91015"/>
                    <a:pt x="131604" y="91497"/>
                    <a:pt x="130143" y="90939"/>
                  </a:cubicBezTo>
                  <a:lnTo>
                    <a:pt x="87598" y="74282"/>
                  </a:lnTo>
                  <a:lnTo>
                    <a:pt x="88614" y="174282"/>
                  </a:lnTo>
                  <a:cubicBezTo>
                    <a:pt x="88614" y="176200"/>
                    <a:pt x="87090" y="177762"/>
                    <a:pt x="85248" y="177775"/>
                  </a:cubicBezTo>
                  <a:close/>
                </a:path>
              </a:pathLst>
            </a:custGeom>
            <a:gradFill>
              <a:gsLst>
                <a:gs pos="0">
                  <a:srgbClr val="527AF1"/>
                </a:gs>
                <a:gs pos="50000">
                  <a:srgbClr val="527AF1">
                    <a:alpha val="49804"/>
                  </a:srgbClr>
                </a:gs>
                <a:gs pos="100000">
                  <a:srgbClr val="527AF1">
                    <a:alpha val="0"/>
                  </a:srgbClr>
                </a:gs>
              </a:gsLst>
              <a:lin ang="5366724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1252257" y="4990388"/>
              <a:ext cx="7270867" cy="685053"/>
              <a:chOff x="1252257" y="5273852"/>
              <a:chExt cx="7270867" cy="685053"/>
            </a:xfrm>
          </p:grpSpPr>
          <p:grpSp>
            <p:nvGrpSpPr>
              <p:cNvPr id="196" name="组合 195"/>
              <p:cNvGrpSpPr/>
              <p:nvPr/>
            </p:nvGrpSpPr>
            <p:grpSpPr>
              <a:xfrm>
                <a:off x="1252257" y="5273852"/>
                <a:ext cx="3904959" cy="685053"/>
                <a:chOff x="960119" y="4720590"/>
                <a:chExt cx="3904959" cy="685053"/>
              </a:xfrm>
            </p:grpSpPr>
            <p:sp>
              <p:nvSpPr>
                <p:cNvPr id="200" name="任意多边形: 形状 30"/>
                <p:cNvSpPr/>
                <p:nvPr/>
              </p:nvSpPr>
              <p:spPr>
                <a:xfrm>
                  <a:off x="960119" y="5259324"/>
                  <a:ext cx="68580" cy="68579"/>
                </a:xfrm>
                <a:custGeom>
                  <a:avLst/>
                  <a:gdLst>
                    <a:gd name="connsiteX0" fmla="*/ 68580 w 68580"/>
                    <a:gd name="connsiteY0" fmla="*/ 34290 h 68579"/>
                    <a:gd name="connsiteX1" fmla="*/ 34290 w 68580"/>
                    <a:gd name="connsiteY1" fmla="*/ 68580 h 68579"/>
                    <a:gd name="connsiteX2" fmla="*/ 0 w 68580"/>
                    <a:gd name="connsiteY2" fmla="*/ 34290 h 68579"/>
                    <a:gd name="connsiteX3" fmla="*/ 34290 w 68580"/>
                    <a:gd name="connsiteY3" fmla="*/ 0 h 68579"/>
                    <a:gd name="connsiteX4" fmla="*/ 68580 w 68580"/>
                    <a:gd name="connsiteY4" fmla="*/ 34290 h 6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0" h="68579">
                      <a:moveTo>
                        <a:pt x="68580" y="34290"/>
                      </a:moveTo>
                      <a:cubicBezTo>
                        <a:pt x="68580" y="53228"/>
                        <a:pt x="53228" y="68580"/>
                        <a:pt x="34290" y="68580"/>
                      </a:cubicBezTo>
                      <a:cubicBezTo>
                        <a:pt x="15352" y="68580"/>
                        <a:pt x="0" y="53228"/>
                        <a:pt x="0" y="34290"/>
                      </a:cubicBezTo>
                      <a:cubicBezTo>
                        <a:pt x="0" y="15352"/>
                        <a:pt x="15352" y="0"/>
                        <a:pt x="34290" y="0"/>
                      </a:cubicBezTo>
                      <a:cubicBezTo>
                        <a:pt x="53228" y="0"/>
                        <a:pt x="68580" y="15352"/>
                        <a:pt x="68580" y="34290"/>
                      </a:cubicBez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01" name="任意多边形: 形状 32"/>
                <p:cNvSpPr/>
                <p:nvPr/>
              </p:nvSpPr>
              <p:spPr>
                <a:xfrm>
                  <a:off x="967740" y="4785360"/>
                  <a:ext cx="38100" cy="236220"/>
                </a:xfrm>
                <a:custGeom>
                  <a:avLst/>
                  <a:gdLst>
                    <a:gd name="connsiteX0" fmla="*/ 0 w 38100"/>
                    <a:gd name="connsiteY0" fmla="*/ 0 h 236220"/>
                    <a:gd name="connsiteX1" fmla="*/ 38100 w 38100"/>
                    <a:gd name="connsiteY1" fmla="*/ 0 h 236220"/>
                    <a:gd name="connsiteX2" fmla="*/ 38100 w 38100"/>
                    <a:gd name="connsiteY2" fmla="*/ 236220 h 236220"/>
                    <a:gd name="connsiteX3" fmla="*/ 0 w 38100"/>
                    <a:gd name="connsiteY3" fmla="*/ 236220 h 23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00" h="236220">
                      <a:moveTo>
                        <a:pt x="0" y="0"/>
                      </a:moveTo>
                      <a:lnTo>
                        <a:pt x="38100" y="0"/>
                      </a:lnTo>
                      <a:lnTo>
                        <a:pt x="38100" y="236220"/>
                      </a:lnTo>
                      <a:lnTo>
                        <a:pt x="0" y="236220"/>
                      </a:ln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02" name="文本框 201"/>
                <p:cNvSpPr txBox="1"/>
                <p:nvPr/>
              </p:nvSpPr>
              <p:spPr>
                <a:xfrm>
                  <a:off x="980016" y="4720590"/>
                  <a:ext cx="3885062" cy="3347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 dirty="0">
                      <a:solidFill>
                        <a:prstClr val="black"/>
                      </a:solidFill>
                      <a:latin typeface="+mj-ea"/>
                      <a:ea typeface="+mj-ea"/>
                      <a:cs typeface="OPPOSans H" panose="00020600040101010101" pitchFamily="18" charset="-122"/>
                    </a:rPr>
                    <a:t>电子账户模式优势</a:t>
                  </a:r>
                </a:p>
              </p:txBody>
            </p:sp>
            <p:sp>
              <p:nvSpPr>
                <p:cNvPr id="203" name="文本框 202"/>
                <p:cNvSpPr txBox="1"/>
                <p:nvPr/>
              </p:nvSpPr>
              <p:spPr>
                <a:xfrm>
                  <a:off x="1017964" y="5154599"/>
                  <a:ext cx="2630961" cy="251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200" b="1" dirty="0">
                      <a:solidFill>
                        <a:prstClr val="black"/>
                      </a:solidFill>
                      <a:latin typeface="+mj-ea"/>
                      <a:ea typeface="+mj-ea"/>
                      <a:cs typeface="OPPOSans B" panose="00020600040101010101" pitchFamily="18" charset="-122"/>
                    </a:rPr>
                    <a:t>会员角色覆盖面广，账期清楚</a:t>
                  </a:r>
                </a:p>
              </p:txBody>
            </p:sp>
          </p:grpSp>
          <p:grpSp>
            <p:nvGrpSpPr>
              <p:cNvPr id="197" name="组合 196"/>
              <p:cNvGrpSpPr/>
              <p:nvPr/>
            </p:nvGrpSpPr>
            <p:grpSpPr>
              <a:xfrm>
                <a:off x="5837073" y="5707861"/>
                <a:ext cx="2686051" cy="251044"/>
                <a:chOff x="11856448" y="3578420"/>
                <a:chExt cx="2686051" cy="251044"/>
              </a:xfrm>
            </p:grpSpPr>
            <p:sp>
              <p:nvSpPr>
                <p:cNvPr id="198" name="任意多边形: 形状 28"/>
                <p:cNvSpPr/>
                <p:nvPr/>
              </p:nvSpPr>
              <p:spPr>
                <a:xfrm>
                  <a:off x="11856448" y="3680618"/>
                  <a:ext cx="68580" cy="68579"/>
                </a:xfrm>
                <a:custGeom>
                  <a:avLst/>
                  <a:gdLst>
                    <a:gd name="connsiteX0" fmla="*/ 68580 w 68580"/>
                    <a:gd name="connsiteY0" fmla="*/ 34290 h 68579"/>
                    <a:gd name="connsiteX1" fmla="*/ 34290 w 68580"/>
                    <a:gd name="connsiteY1" fmla="*/ 68580 h 68579"/>
                    <a:gd name="connsiteX2" fmla="*/ 0 w 68580"/>
                    <a:gd name="connsiteY2" fmla="*/ 34290 h 68579"/>
                    <a:gd name="connsiteX3" fmla="*/ 34290 w 68580"/>
                    <a:gd name="connsiteY3" fmla="*/ 0 h 68579"/>
                    <a:gd name="connsiteX4" fmla="*/ 68580 w 68580"/>
                    <a:gd name="connsiteY4" fmla="*/ 34290 h 6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0" h="68579">
                      <a:moveTo>
                        <a:pt x="68580" y="34290"/>
                      </a:moveTo>
                      <a:cubicBezTo>
                        <a:pt x="68580" y="53228"/>
                        <a:pt x="53228" y="68580"/>
                        <a:pt x="34290" y="68580"/>
                      </a:cubicBezTo>
                      <a:cubicBezTo>
                        <a:pt x="15352" y="68580"/>
                        <a:pt x="0" y="53228"/>
                        <a:pt x="0" y="34290"/>
                      </a:cubicBezTo>
                      <a:cubicBezTo>
                        <a:pt x="0" y="15352"/>
                        <a:pt x="15352" y="0"/>
                        <a:pt x="34290" y="0"/>
                      </a:cubicBezTo>
                      <a:cubicBezTo>
                        <a:pt x="53228" y="0"/>
                        <a:pt x="68580" y="15352"/>
                        <a:pt x="68580" y="34290"/>
                      </a:cubicBezTo>
                      <a:close/>
                    </a:path>
                  </a:pathLst>
                </a:custGeom>
                <a:solidFill>
                  <a:srgbClr val="055CF9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99" name="文本框 198"/>
                <p:cNvSpPr txBox="1"/>
                <p:nvPr/>
              </p:nvSpPr>
              <p:spPr>
                <a:xfrm>
                  <a:off x="11914294" y="3578420"/>
                  <a:ext cx="2628205" cy="251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defRPr sz="1100">
                      <a:latin typeface="OPPOSans B" panose="00020600040101010101" pitchFamily="18" charset="-122"/>
                      <a:ea typeface="OPPOSans B" panose="00020600040101010101" pitchFamily="18" charset="-122"/>
                      <a:cs typeface="OPPOSans B" panose="00020600040101010101" pitchFamily="18" charset="-122"/>
                    </a:defRPr>
                  </a:lvl1pPr>
                </a:lstStyle>
                <a:p>
                  <a:pPr>
                    <a:lnSpc>
                      <a:spcPct val="100000"/>
                    </a:lnSpc>
                  </a:pPr>
                  <a:r>
                    <a:rPr lang="zh-CN" altLang="en-US" sz="1200" b="1" dirty="0">
                      <a:solidFill>
                        <a:prstClr val="black"/>
                      </a:solidFill>
                      <a:latin typeface="+mj-ea"/>
                      <a:ea typeface="+mj-ea"/>
                    </a:rPr>
                    <a:t>业务流程信息全把控，无风险</a:t>
                  </a:r>
                </a:p>
              </p:txBody>
            </p:sp>
          </p:grpSp>
        </p:grpSp>
        <p:grpSp>
          <p:nvGrpSpPr>
            <p:cNvPr id="204" name="组合 203"/>
            <p:cNvGrpSpPr/>
            <p:nvPr/>
          </p:nvGrpSpPr>
          <p:grpSpPr>
            <a:xfrm>
              <a:off x="9996342" y="3797144"/>
              <a:ext cx="944880" cy="230124"/>
              <a:chOff x="6816770" y="4253113"/>
              <a:chExt cx="944880" cy="230124"/>
            </a:xfrm>
          </p:grpSpPr>
          <p:sp>
            <p:nvSpPr>
              <p:cNvPr id="205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06" name="文本框 205"/>
              <p:cNvSpPr txBox="1"/>
              <p:nvPr/>
            </p:nvSpPr>
            <p:spPr>
              <a:xfrm>
                <a:off x="6912305" y="4253113"/>
                <a:ext cx="738477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1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07" name="组合 206"/>
            <p:cNvGrpSpPr/>
            <p:nvPr/>
          </p:nvGrpSpPr>
          <p:grpSpPr>
            <a:xfrm>
              <a:off x="9988675" y="4157526"/>
              <a:ext cx="944880" cy="230124"/>
              <a:chOff x="6816770" y="4253113"/>
              <a:chExt cx="944880" cy="230124"/>
            </a:xfrm>
          </p:grpSpPr>
          <p:sp>
            <p:nvSpPr>
              <p:cNvPr id="208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09" name="文本框 208"/>
              <p:cNvSpPr txBox="1"/>
              <p:nvPr/>
            </p:nvSpPr>
            <p:spPr>
              <a:xfrm>
                <a:off x="6912305" y="4253113"/>
                <a:ext cx="738477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2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9982949" y="4476594"/>
              <a:ext cx="944880" cy="230124"/>
              <a:chOff x="6816770" y="4253113"/>
              <a:chExt cx="944880" cy="230124"/>
            </a:xfrm>
          </p:grpSpPr>
          <p:sp>
            <p:nvSpPr>
              <p:cNvPr id="211" name="矩形: 圆角 49"/>
              <p:cNvSpPr/>
              <p:nvPr/>
            </p:nvSpPr>
            <p:spPr>
              <a:xfrm>
                <a:off x="6816770" y="4256444"/>
                <a:ext cx="944880" cy="220979"/>
              </a:xfrm>
              <a:prstGeom prst="roundRect">
                <a:avLst/>
              </a:prstGeom>
              <a:solidFill>
                <a:srgbClr val="FFFFFF"/>
              </a:solidFill>
              <a:ln w="22860" cap="flat">
                <a:solidFill>
                  <a:srgbClr val="D8DAE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6912305" y="4253113"/>
                <a:ext cx="738477" cy="23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 b="1">
                    <a:latin typeface="微软雅黑" panose="020B0503020204020204" pitchFamily="34" charset="-122"/>
                    <a:ea typeface="微软雅黑" panose="020B0503020204020204" pitchFamily="34" charset="-122"/>
                    <a:cs typeface="OPPOSans H" panose="00020600040101010101" pitchFamily="18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银行账户</a:t>
                </a:r>
                <a:r>
                  <a:rPr kumimoji="0" lang="en-US" altLang="zh-CN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3</a:t>
                </a:r>
                <a:endPara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213" name="文本框 212"/>
            <p:cNvSpPr txBox="1"/>
            <p:nvPr/>
          </p:nvSpPr>
          <p:spPr>
            <a:xfrm>
              <a:off x="9453897" y="3561603"/>
              <a:ext cx="720025" cy="2301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hangingPunct="0">
                <a:defRPr/>
              </a:pPr>
              <a:r>
                <a:rPr lang="en-US" altLang="zh-CN" sz="1050" b="1" kern="0" dirty="0">
                  <a:solidFill>
                    <a:prstClr val="black"/>
                  </a:solidFill>
                  <a:latin typeface="+mj-ea"/>
                  <a:ea typeface="+mj-ea"/>
                  <a:sym typeface="等线"/>
                </a:rPr>
                <a:t>4. </a:t>
              </a:r>
              <a:r>
                <a:rPr lang="zh-CN" altLang="en-US" sz="1050" b="1" kern="0" dirty="0">
                  <a:solidFill>
                    <a:prstClr val="black"/>
                  </a:solidFill>
                  <a:latin typeface="+mj-ea"/>
                  <a:ea typeface="+mj-ea"/>
                  <a:sym typeface="等线"/>
                </a:rPr>
                <a:t>提现</a:t>
              </a:r>
            </a:p>
          </p:txBody>
        </p:sp>
      </p:grpSp>
      <p:sp>
        <p:nvSpPr>
          <p:cNvPr id="215" name="文本框 214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3.2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8836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01082E4-92A1-5F48-AAB6-1E19B1E34472}"/>
              </a:ext>
            </a:extLst>
          </p:cNvPr>
          <p:cNvSpPr/>
          <p:nvPr/>
        </p:nvSpPr>
        <p:spPr>
          <a:xfrm>
            <a:off x="4996543" y="2026545"/>
            <a:ext cx="2471057" cy="69228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92C9430-3672-D34A-9686-39E23AF10B69}"/>
              </a:ext>
            </a:extLst>
          </p:cNvPr>
          <p:cNvSpPr txBox="1"/>
          <p:nvPr/>
        </p:nvSpPr>
        <p:spPr>
          <a:xfrm>
            <a:off x="5178286" y="2050724"/>
            <a:ext cx="20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3600" b="1" dirty="0">
                <a:solidFill>
                  <a:prstClr val="white"/>
                </a:solidFill>
                <a:latin typeface="思源黑体 CN Bold"/>
                <a:ea typeface="+mj-ea"/>
              </a:rPr>
              <a:t>PART</a:t>
            </a:r>
            <a:r>
              <a:rPr kumimoji="1" lang="zh-CN" altLang="en-US" sz="3600" b="1" dirty="0">
                <a:solidFill>
                  <a:prstClr val="white"/>
                </a:solidFill>
                <a:latin typeface="思源黑体 CN Bold"/>
                <a:ea typeface="+mj-ea"/>
              </a:rPr>
              <a:t> </a:t>
            </a:r>
            <a:r>
              <a:rPr kumimoji="1" lang="en-US" altLang="zh-CN" sz="36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04</a:t>
            </a:r>
            <a:endParaRPr kumimoji="1" lang="zh-CN" altLang="en-US" sz="3600" b="1" dirty="0">
              <a:solidFill>
                <a:prstClr val="white"/>
              </a:solidFill>
              <a:latin typeface="思源黑体 CN Bold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4337412" y="4039181"/>
            <a:ext cx="1722617" cy="442878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案例分享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6261188" y="4039181"/>
            <a:ext cx="2556241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en-US" altLang="zh-CN" b="1" dirty="0" smtClean="0">
                <a:solidFill>
                  <a:schemeClr val="bg1"/>
                </a:solidFill>
                <a:latin typeface="+mn-ea"/>
              </a:rPr>
              <a:t>KA</a:t>
            </a: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客户充电运营模式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74F84B0-A6DE-AE4A-9905-6D1E7A102E4C}"/>
              </a:ext>
            </a:extLst>
          </p:cNvPr>
          <p:cNvSpPr txBox="1"/>
          <p:nvPr/>
        </p:nvSpPr>
        <p:spPr>
          <a:xfrm>
            <a:off x="3102430" y="3080778"/>
            <a:ext cx="6531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000" b="1" dirty="0">
                <a:solidFill>
                  <a:prstClr val="white"/>
                </a:solidFill>
                <a:latin typeface="思源黑体 CN Bold"/>
              </a:rPr>
              <a:t>案例分享</a:t>
            </a:r>
            <a:r>
              <a:rPr kumimoji="1" lang="zh-CN" altLang="en-US" sz="4000" b="1" dirty="0" smtClean="0">
                <a:solidFill>
                  <a:prstClr val="white"/>
                </a:solidFill>
                <a:latin typeface="思源黑体 CN Bold"/>
              </a:rPr>
              <a:t>与运营</a:t>
            </a:r>
            <a:r>
              <a:rPr kumimoji="1" lang="zh-CN" altLang="en-US" sz="4000" b="1" dirty="0">
                <a:solidFill>
                  <a:prstClr val="white"/>
                </a:solidFill>
                <a:latin typeface="思源黑体 CN Bold"/>
              </a:rPr>
              <a:t>商模式整理</a:t>
            </a:r>
          </a:p>
        </p:txBody>
      </p:sp>
    </p:spTree>
    <p:extLst>
      <p:ext uri="{BB962C8B-B14F-4D97-AF65-F5344CB8AC3E}">
        <p14:creationId xmlns:p14="http://schemas.microsoft.com/office/powerpoint/2010/main" val="21580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632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思源黑体 CN Bold"/>
              </a:rPr>
              <a:t>案例分享</a:t>
            </a:r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xmlns="" id="{0BD5E746-6B53-224D-203D-6A4C174062F9}"/>
              </a:ext>
            </a:extLst>
          </p:cNvPr>
          <p:cNvSpPr/>
          <p:nvPr/>
        </p:nvSpPr>
        <p:spPr>
          <a:xfrm>
            <a:off x="540540" y="1808139"/>
            <a:ext cx="2245901" cy="441649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/>
              </a:gs>
              <a:gs pos="46000">
                <a:srgbClr val="0F6FC6">
                  <a:lumMod val="5000"/>
                  <a:lumOff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xmlns="" id="{07199C15-36E8-D29D-0995-140583044A4A}"/>
              </a:ext>
            </a:extLst>
          </p:cNvPr>
          <p:cNvSpPr/>
          <p:nvPr/>
        </p:nvSpPr>
        <p:spPr>
          <a:xfrm>
            <a:off x="3374987" y="1808139"/>
            <a:ext cx="5085764" cy="441649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/>
              </a:gs>
              <a:gs pos="46000">
                <a:srgbClr val="0BD0D9">
                  <a:lumMod val="5000"/>
                  <a:lumOff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24" name="矩形 123">
            <a:extLst>
              <a:ext uri="{FF2B5EF4-FFF2-40B4-BE49-F238E27FC236}">
                <a16:creationId xmlns:a16="http://schemas.microsoft.com/office/drawing/2014/main" xmlns="" id="{4FD00CDD-FA43-F94F-B7BB-0E90834F47F5}"/>
              </a:ext>
            </a:extLst>
          </p:cNvPr>
          <p:cNvSpPr/>
          <p:nvPr/>
        </p:nvSpPr>
        <p:spPr>
          <a:xfrm>
            <a:off x="8893326" y="1808139"/>
            <a:ext cx="2810749" cy="441649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/>
              </a:gs>
              <a:gs pos="46000">
                <a:srgbClr val="009DD9">
                  <a:lumMod val="5000"/>
                  <a:lumOff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28" name="矩形: 圆角 19">
            <a:extLst>
              <a:ext uri="{FF2B5EF4-FFF2-40B4-BE49-F238E27FC236}">
                <a16:creationId xmlns:a16="http://schemas.microsoft.com/office/drawing/2014/main" xmlns="" id="{212B2B88-49C7-F418-EE17-2F5CCE138F0B}"/>
              </a:ext>
            </a:extLst>
          </p:cNvPr>
          <p:cNvSpPr/>
          <p:nvPr/>
        </p:nvSpPr>
        <p:spPr>
          <a:xfrm>
            <a:off x="497381" y="999157"/>
            <a:ext cx="2194767" cy="51775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36A20335-99B9-5646-2C8D-64D8872658E9}"/>
              </a:ext>
            </a:extLst>
          </p:cNvPr>
          <p:cNvSpPr txBox="1"/>
          <p:nvPr/>
        </p:nvSpPr>
        <p:spPr>
          <a:xfrm>
            <a:off x="886738" y="1043711"/>
            <a:ext cx="13509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</a:rPr>
              <a:t>分公司案例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30" name="矩形: 圆角 23">
            <a:extLst>
              <a:ext uri="{FF2B5EF4-FFF2-40B4-BE49-F238E27FC236}">
                <a16:creationId xmlns:a16="http://schemas.microsoft.com/office/drawing/2014/main" xmlns="" id="{58E38B2A-C3E9-AEB4-11EB-45880CA53A5E}"/>
              </a:ext>
            </a:extLst>
          </p:cNvPr>
          <p:cNvSpPr/>
          <p:nvPr/>
        </p:nvSpPr>
        <p:spPr>
          <a:xfrm>
            <a:off x="4860871" y="999157"/>
            <a:ext cx="2311214" cy="51775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BD0D9"/>
              </a:gs>
              <a:gs pos="100000">
                <a:srgbClr val="0BD0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50800" dir="5400000" sx="108000" sy="108000" algn="ctr" rotWithShape="0">
              <a:srgbClr val="0BD0D9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xmlns="" id="{1F5EB303-E3C2-6D7A-3570-10F6974FF3CB}"/>
              </a:ext>
            </a:extLst>
          </p:cNvPr>
          <p:cNvSpPr txBox="1"/>
          <p:nvPr/>
        </p:nvSpPr>
        <p:spPr>
          <a:xfrm>
            <a:off x="5370366" y="1049817"/>
            <a:ext cx="12922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</a:rPr>
              <a:t>一代问题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32" name="矩形: 圆角 26">
            <a:extLst>
              <a:ext uri="{FF2B5EF4-FFF2-40B4-BE49-F238E27FC236}">
                <a16:creationId xmlns:a16="http://schemas.microsoft.com/office/drawing/2014/main" xmlns="" id="{53A64553-2E88-2E15-A72E-D279C085CEBD}"/>
              </a:ext>
            </a:extLst>
          </p:cNvPr>
          <p:cNvSpPr/>
          <p:nvPr/>
        </p:nvSpPr>
        <p:spPr>
          <a:xfrm>
            <a:off x="9481457" y="999157"/>
            <a:ext cx="1850573" cy="51775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DD9"/>
              </a:gs>
              <a:gs pos="100000">
                <a:srgbClr val="009D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123444" dir="5400000" sx="99000" sy="99000" algn="ctr" rotWithShape="0">
              <a:srgbClr val="009DD9">
                <a:alpha val="40000"/>
              </a:srgbClr>
            </a:outerShdw>
          </a:effectLst>
        </p:spPr>
        <p:txBody>
          <a:bodyPr wrap="square" lIns="98755" tIns="49378" rIns="98755" bIns="49378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xmlns="" id="{01F7C03A-16D2-1706-2FF5-76358D69CE59}"/>
              </a:ext>
            </a:extLst>
          </p:cNvPr>
          <p:cNvSpPr txBox="1"/>
          <p:nvPr/>
        </p:nvSpPr>
        <p:spPr>
          <a:xfrm>
            <a:off x="9601200" y="1061670"/>
            <a:ext cx="1647505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</a:rPr>
              <a:t>二代解决方案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grpSp>
        <p:nvGrpSpPr>
          <p:cNvPr id="134" name="组合 133">
            <a:extLst>
              <a:ext uri="{FF2B5EF4-FFF2-40B4-BE49-F238E27FC236}">
                <a16:creationId xmlns:a16="http://schemas.microsoft.com/office/drawing/2014/main" xmlns="" id="{AE81710C-11C8-96C5-E07A-0261E7F7C9F4}"/>
              </a:ext>
            </a:extLst>
          </p:cNvPr>
          <p:cNvGrpSpPr/>
          <p:nvPr/>
        </p:nvGrpSpPr>
        <p:grpSpPr>
          <a:xfrm>
            <a:off x="2913783" y="1160003"/>
            <a:ext cx="1657170" cy="154587"/>
            <a:chOff x="6748005" y="2084072"/>
            <a:chExt cx="891381" cy="64787"/>
          </a:xfrm>
        </p:grpSpPr>
        <p:cxnSp>
          <p:nvCxnSpPr>
            <p:cNvPr id="135" name="直接箭头连接符 134">
              <a:extLst>
                <a:ext uri="{FF2B5EF4-FFF2-40B4-BE49-F238E27FC236}">
                  <a16:creationId xmlns:a16="http://schemas.microsoft.com/office/drawing/2014/main" xmlns="" id="{5E565EB1-AD97-C1A2-2C94-0E0DD52415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29002" y="2110482"/>
              <a:ext cx="810384" cy="2034"/>
            </a:xfrm>
            <a:prstGeom prst="straightConnector1">
              <a:avLst/>
            </a:prstGeom>
            <a:noFill/>
            <a:ln w="19050" cap="flat" cmpd="sng" algn="ctr">
              <a:solidFill>
                <a:srgbClr val="0F6FC6"/>
              </a:solidFill>
              <a:prstDash val="dash"/>
              <a:miter lim="800000"/>
              <a:headEnd type="arrow"/>
              <a:tailEnd type="none"/>
            </a:ln>
            <a:effectLst/>
          </p:spPr>
        </p:cxnSp>
        <p:sp>
          <p:nvSpPr>
            <p:cNvPr id="136" name="椭圆 135">
              <a:extLst>
                <a:ext uri="{FF2B5EF4-FFF2-40B4-BE49-F238E27FC236}">
                  <a16:creationId xmlns:a16="http://schemas.microsoft.com/office/drawing/2014/main" xmlns="" id="{59E93DBE-C134-FC0D-63C9-0B08A60FC344}"/>
                </a:ext>
              </a:extLst>
            </p:cNvPr>
            <p:cNvSpPr/>
            <p:nvPr/>
          </p:nvSpPr>
          <p:spPr>
            <a:xfrm flipH="1">
              <a:off x="6748005" y="2084072"/>
              <a:ext cx="64789" cy="64787"/>
            </a:xfrm>
            <a:prstGeom prst="ellipse">
              <a:avLst/>
            </a:prstGeom>
            <a:noFill/>
            <a:ln w="19050" cap="flat" cmpd="sng" algn="ctr">
              <a:solidFill>
                <a:srgbClr val="0F6FC6"/>
              </a:solidFill>
              <a:prstDash val="solid"/>
              <a:miter lim="800000"/>
            </a:ln>
            <a:effectLst>
              <a:outerShdw blurRad="411480" dist="123444" dir="5400000" sx="108000" sy="108000" algn="ctr" rotWithShape="0">
                <a:srgbClr val="0F6FC6">
                  <a:alpha val="40000"/>
                </a:srgbClr>
              </a:outerShdw>
            </a:effectLst>
          </p:spPr>
          <p:txBody>
            <a:bodyPr lIns="98755" tIns="49378" rIns="98755" bIns="49378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37160" dist="41148" dir="2699997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ea"/>
                <a:cs typeface="+mn-cs"/>
              </a:endParaRP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xmlns="" id="{8F97AC22-6499-B58E-6942-7D526B60A030}"/>
              </a:ext>
            </a:extLst>
          </p:cNvPr>
          <p:cNvGrpSpPr/>
          <p:nvPr/>
        </p:nvGrpSpPr>
        <p:grpSpPr>
          <a:xfrm>
            <a:off x="7303829" y="1160003"/>
            <a:ext cx="1927255" cy="154587"/>
            <a:chOff x="6525014" y="2084072"/>
            <a:chExt cx="1052563" cy="64787"/>
          </a:xfrm>
        </p:grpSpPr>
        <p:cxnSp>
          <p:nvCxnSpPr>
            <p:cNvPr id="138" name="直接箭头连接符 137">
              <a:extLst>
                <a:ext uri="{FF2B5EF4-FFF2-40B4-BE49-F238E27FC236}">
                  <a16:creationId xmlns:a16="http://schemas.microsoft.com/office/drawing/2014/main" xmlns="" id="{21668CC2-2B37-EAA8-36A6-5783953BD351}"/>
                </a:ext>
              </a:extLst>
            </p:cNvPr>
            <p:cNvCxnSpPr>
              <a:cxnSpLocks/>
              <a:endCxn id="139" idx="2"/>
            </p:cNvCxnSpPr>
            <p:nvPr/>
          </p:nvCxnSpPr>
          <p:spPr>
            <a:xfrm flipH="1">
              <a:off x="6589803" y="2115041"/>
              <a:ext cx="987774" cy="1425"/>
            </a:xfrm>
            <a:prstGeom prst="straightConnector1">
              <a:avLst/>
            </a:prstGeom>
            <a:noFill/>
            <a:ln w="19050" cap="flat" cmpd="sng" algn="ctr">
              <a:solidFill>
                <a:srgbClr val="0F6FC6"/>
              </a:solidFill>
              <a:prstDash val="dash"/>
              <a:miter lim="800000"/>
              <a:headEnd type="arrow"/>
              <a:tailEnd type="none"/>
            </a:ln>
            <a:effectLst/>
          </p:spPr>
        </p:cxnSp>
        <p:sp>
          <p:nvSpPr>
            <p:cNvPr id="139" name="椭圆 138">
              <a:extLst>
                <a:ext uri="{FF2B5EF4-FFF2-40B4-BE49-F238E27FC236}">
                  <a16:creationId xmlns:a16="http://schemas.microsoft.com/office/drawing/2014/main" xmlns="" id="{53F961CF-D995-BFB4-2653-F970F18D7B2F}"/>
                </a:ext>
              </a:extLst>
            </p:cNvPr>
            <p:cNvSpPr/>
            <p:nvPr/>
          </p:nvSpPr>
          <p:spPr>
            <a:xfrm flipH="1">
              <a:off x="6525014" y="2084072"/>
              <a:ext cx="64789" cy="64787"/>
            </a:xfrm>
            <a:prstGeom prst="ellipse">
              <a:avLst/>
            </a:prstGeom>
            <a:noFill/>
            <a:ln w="19050" cap="flat" cmpd="sng" algn="ctr">
              <a:solidFill>
                <a:srgbClr val="0F6FC6"/>
              </a:solidFill>
              <a:prstDash val="solid"/>
              <a:miter lim="800000"/>
            </a:ln>
            <a:effectLst>
              <a:outerShdw blurRad="411480" dist="123444" dir="5400000" sx="108000" sy="108000" algn="ctr" rotWithShape="0">
                <a:srgbClr val="0F6FC6">
                  <a:alpha val="40000"/>
                </a:srgbClr>
              </a:outerShdw>
            </a:effectLst>
          </p:spPr>
          <p:txBody>
            <a:bodyPr lIns="98755" tIns="49378" rIns="98755" bIns="49378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37160" dist="41148" dir="2699997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40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675186" y="2128655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141" name="文本框 140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737354" y="2256109"/>
            <a:ext cx="1808404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广西分公司客户案例</a:t>
            </a:r>
          </a:p>
        </p:txBody>
      </p:sp>
      <p:sp>
        <p:nvSpPr>
          <p:cNvPr id="149" name="文本框 148">
            <a:extLst>
              <a:ext uri="{FF2B5EF4-FFF2-40B4-BE49-F238E27FC236}">
                <a16:creationId xmlns:a16="http://schemas.microsoft.com/office/drawing/2014/main" xmlns="" id="{259AA057-FB2A-2978-0212-B2197D753F8A}"/>
              </a:ext>
            </a:extLst>
          </p:cNvPr>
          <p:cNvSpPr txBox="1"/>
          <p:nvPr/>
        </p:nvSpPr>
        <p:spPr>
          <a:xfrm>
            <a:off x="5140713" y="2129299"/>
            <a:ext cx="3141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lvl="0" algn="ctr"/>
            <a:r>
              <a:rPr lang="zh-CN" altLang="en-US" sz="1400" b="1" kern="0" dirty="0">
                <a:solidFill>
                  <a:srgbClr val="0BD0D9"/>
                </a:solidFill>
                <a:latin typeface="+mn-ea"/>
                <a:ea typeface="+mn-ea"/>
              </a:rPr>
              <a:t>消费者需要实名注册，频繁出现验证码获取不到的情况，导致平台投诉</a:t>
            </a:r>
          </a:p>
        </p:txBody>
      </p:sp>
      <p:sp>
        <p:nvSpPr>
          <p:cNvPr id="150" name="矩形: 对角圆角 475">
            <a:extLst>
              <a:ext uri="{FF2B5EF4-FFF2-40B4-BE49-F238E27FC236}">
                <a16:creationId xmlns:a16="http://schemas.microsoft.com/office/drawing/2014/main" xmlns="" id="{BEB65C9F-CBE4-E323-9782-6E9D4C87EAEA}"/>
              </a:ext>
            </a:extLst>
          </p:cNvPr>
          <p:cNvSpPr/>
          <p:nvPr/>
        </p:nvSpPr>
        <p:spPr>
          <a:xfrm>
            <a:off x="3590721" y="2161624"/>
            <a:ext cx="1435772" cy="422436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0">
                <a:srgbClr val="0BD0D9"/>
              </a:gs>
              <a:gs pos="100000">
                <a:srgbClr val="0BD0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50800" dir="5400000" sx="108000" sy="108000" algn="ctr" rotWithShape="0">
              <a:srgbClr val="0BD0D9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xmlns="" id="{BD6A263B-4489-4C61-461C-72A16E1D9D38}"/>
              </a:ext>
            </a:extLst>
          </p:cNvPr>
          <p:cNvSpPr txBox="1"/>
          <p:nvPr/>
        </p:nvSpPr>
        <p:spPr>
          <a:xfrm>
            <a:off x="3635056" y="2209381"/>
            <a:ext cx="1347101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消费者体验差</a:t>
            </a:r>
            <a:endParaRPr lang="en-US" altLang="zh-CN" sz="1400" b="1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233" name="组合 232"/>
          <p:cNvGrpSpPr/>
          <p:nvPr/>
        </p:nvGrpSpPr>
        <p:grpSpPr>
          <a:xfrm>
            <a:off x="2703646" y="2256109"/>
            <a:ext cx="818621" cy="113093"/>
            <a:chOff x="1786148" y="3132652"/>
            <a:chExt cx="459964" cy="67092"/>
          </a:xfrm>
        </p:grpSpPr>
        <p:cxnSp>
          <p:nvCxnSpPr>
            <p:cNvPr id="164" name="直接箭头连接符 163">
              <a:extLst>
                <a:ext uri="{FF2B5EF4-FFF2-40B4-BE49-F238E27FC236}">
                  <a16:creationId xmlns:a16="http://schemas.microsoft.com/office/drawing/2014/main" xmlns="" id="{EDA3CDB7-7E84-EFC6-4D22-8A7C46ABB8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521" y="3162108"/>
              <a:ext cx="38759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F6FC6"/>
              </a:solidFill>
              <a:prstDash val="dash"/>
              <a:miter lim="800000"/>
              <a:headEnd type="arrow"/>
              <a:tailEnd type="none"/>
            </a:ln>
            <a:effectLst/>
          </p:spPr>
        </p:cxnSp>
        <p:sp>
          <p:nvSpPr>
            <p:cNvPr id="165" name="椭圆 164">
              <a:extLst>
                <a:ext uri="{FF2B5EF4-FFF2-40B4-BE49-F238E27FC236}">
                  <a16:creationId xmlns:a16="http://schemas.microsoft.com/office/drawing/2014/main" xmlns="" id="{7E51D4B5-C627-D982-66D8-480820D334F0}"/>
                </a:ext>
              </a:extLst>
            </p:cNvPr>
            <p:cNvSpPr/>
            <p:nvPr/>
          </p:nvSpPr>
          <p:spPr>
            <a:xfrm flipH="1">
              <a:off x="1786148" y="3132652"/>
              <a:ext cx="60399" cy="67092"/>
            </a:xfrm>
            <a:prstGeom prst="ellipse">
              <a:avLst/>
            </a:prstGeom>
            <a:noFill/>
            <a:ln w="19050" cap="flat" cmpd="sng" algn="ctr">
              <a:solidFill>
                <a:srgbClr val="0F6FC6"/>
              </a:solidFill>
              <a:prstDash val="solid"/>
              <a:miter lim="800000"/>
            </a:ln>
            <a:effectLst>
              <a:outerShdw blurRad="411480" dist="123444" dir="5400000" sx="108000" sy="108000" algn="ctr" rotWithShape="0">
                <a:srgbClr val="0F6FC6">
                  <a:alpha val="40000"/>
                </a:srgbClr>
              </a:outerShdw>
            </a:effectLst>
          </p:spPr>
          <p:txBody>
            <a:bodyPr lIns="98755" tIns="49378" rIns="98755" bIns="49378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37160" dist="41148" dir="2699997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79" name="文本框 178">
            <a:extLst>
              <a:ext uri="{FF2B5EF4-FFF2-40B4-BE49-F238E27FC236}">
                <a16:creationId xmlns:a16="http://schemas.microsoft.com/office/drawing/2014/main" xmlns="" id="{7E99C77F-D6C5-1C66-CC1F-77438FD4C378}"/>
              </a:ext>
            </a:extLst>
          </p:cNvPr>
          <p:cNvSpPr txBox="1"/>
          <p:nvPr/>
        </p:nvSpPr>
        <p:spPr>
          <a:xfrm>
            <a:off x="5701401" y="4231316"/>
            <a:ext cx="901073" cy="253609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FFFFFF"/>
                </a:solidFill>
                <a:latin typeface="+mn-ea"/>
              </a:rPr>
              <a:t>生产模式</a:t>
            </a:r>
            <a:endParaRPr lang="en-US" altLang="zh-CN" sz="1000" dirty="0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08" name="直接箭头连接符 207">
            <a:extLst>
              <a:ext uri="{FF2B5EF4-FFF2-40B4-BE49-F238E27FC236}">
                <a16:creationId xmlns:a16="http://schemas.microsoft.com/office/drawing/2014/main" xmlns="" id="{E2923AE4-2611-3DD8-665C-0A548EB220CA}"/>
              </a:ext>
            </a:extLst>
          </p:cNvPr>
          <p:cNvCxnSpPr>
            <a:cxnSpLocks/>
          </p:cNvCxnSpPr>
          <p:nvPr/>
        </p:nvCxnSpPr>
        <p:spPr>
          <a:xfrm flipH="1">
            <a:off x="8460750" y="4388408"/>
            <a:ext cx="387591" cy="0"/>
          </a:xfrm>
          <a:prstGeom prst="straightConnector1">
            <a:avLst/>
          </a:prstGeom>
          <a:noFill/>
          <a:ln w="19050" cap="flat" cmpd="sng" algn="ctr">
            <a:solidFill>
              <a:srgbClr val="0BD0D9"/>
            </a:solidFill>
            <a:prstDash val="dash"/>
            <a:miter lim="800000"/>
            <a:headEnd type="arrow"/>
            <a:tailEnd type="none"/>
          </a:ln>
          <a:effectLst/>
        </p:spPr>
      </p:cxnSp>
      <p:sp>
        <p:nvSpPr>
          <p:cNvPr id="209" name="椭圆 208">
            <a:extLst>
              <a:ext uri="{FF2B5EF4-FFF2-40B4-BE49-F238E27FC236}">
                <a16:creationId xmlns:a16="http://schemas.microsoft.com/office/drawing/2014/main" xmlns="" id="{4EA3EA2C-C270-6A10-C1EA-FEE5C7B1C9AA}"/>
              </a:ext>
            </a:extLst>
          </p:cNvPr>
          <p:cNvSpPr/>
          <p:nvPr/>
        </p:nvSpPr>
        <p:spPr>
          <a:xfrm flipH="1">
            <a:off x="8388377" y="4358952"/>
            <a:ext cx="60399" cy="67092"/>
          </a:xfrm>
          <a:prstGeom prst="ellipse">
            <a:avLst/>
          </a:prstGeom>
          <a:noFill/>
          <a:ln w="19050" cap="flat" cmpd="sng" algn="ctr">
            <a:solidFill>
              <a:srgbClr val="0BD0D9"/>
            </a:solidFill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42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676194" y="3144481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43" name="文本框 242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738362" y="3271935"/>
            <a:ext cx="1808404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FFFFF"/>
                </a:solidFill>
                <a:latin typeface="+mn-ea"/>
              </a:rPr>
              <a:t>XX</a:t>
            </a:r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分公司客户案例</a:t>
            </a:r>
          </a:p>
        </p:txBody>
      </p:sp>
      <p:sp>
        <p:nvSpPr>
          <p:cNvPr id="244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675186" y="4175603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45" name="文本框 244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737354" y="4303057"/>
            <a:ext cx="1808404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青岛分公司客户案例</a:t>
            </a:r>
          </a:p>
        </p:txBody>
      </p:sp>
      <p:sp>
        <p:nvSpPr>
          <p:cNvPr id="246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646220" y="5199340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47" name="文本框 246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708388" y="5326794"/>
            <a:ext cx="1808404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FFFFF"/>
                </a:solidFill>
                <a:latin typeface="+mn-ea"/>
              </a:rPr>
              <a:t>XX</a:t>
            </a:r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分公司客户案例</a:t>
            </a:r>
          </a:p>
        </p:txBody>
      </p:sp>
      <p:sp>
        <p:nvSpPr>
          <p:cNvPr id="248" name="矩形: 对角圆角 475">
            <a:extLst>
              <a:ext uri="{FF2B5EF4-FFF2-40B4-BE49-F238E27FC236}">
                <a16:creationId xmlns:a16="http://schemas.microsoft.com/office/drawing/2014/main" xmlns="" id="{BEB65C9F-CBE4-E323-9782-6E9D4C87EAEA}"/>
              </a:ext>
            </a:extLst>
          </p:cNvPr>
          <p:cNvSpPr/>
          <p:nvPr/>
        </p:nvSpPr>
        <p:spPr>
          <a:xfrm>
            <a:off x="3590721" y="3166866"/>
            <a:ext cx="1435772" cy="422436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0">
                <a:srgbClr val="0BD0D9"/>
              </a:gs>
              <a:gs pos="100000">
                <a:srgbClr val="0BD0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50800" dir="5400000" sx="108000" sy="108000" algn="ctr" rotWithShape="0">
              <a:srgbClr val="0BD0D9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49" name="文本框 248">
            <a:extLst>
              <a:ext uri="{FF2B5EF4-FFF2-40B4-BE49-F238E27FC236}">
                <a16:creationId xmlns:a16="http://schemas.microsoft.com/office/drawing/2014/main" xmlns="" id="{BD6A263B-4489-4C61-461C-72A16E1D9D38}"/>
              </a:ext>
            </a:extLst>
          </p:cNvPr>
          <p:cNvSpPr txBox="1"/>
          <p:nvPr/>
        </p:nvSpPr>
        <p:spPr>
          <a:xfrm>
            <a:off x="3635056" y="3214623"/>
            <a:ext cx="1347101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违规套用</a:t>
            </a:r>
            <a:endParaRPr lang="en-US" altLang="zh-CN" sz="1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50" name="文本框 249">
            <a:extLst>
              <a:ext uri="{FF2B5EF4-FFF2-40B4-BE49-F238E27FC236}">
                <a16:creationId xmlns:a16="http://schemas.microsoft.com/office/drawing/2014/main" xmlns="" id="{259AA057-FB2A-2978-0212-B2197D753F8A}"/>
              </a:ext>
            </a:extLst>
          </p:cNvPr>
          <p:cNvSpPr txBox="1"/>
          <p:nvPr/>
        </p:nvSpPr>
        <p:spPr>
          <a:xfrm>
            <a:off x="5140713" y="3056918"/>
            <a:ext cx="31417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lvl="0" algn="ctr"/>
            <a:r>
              <a:rPr lang="zh-CN" altLang="en-US" sz="1400" b="1" kern="0" dirty="0">
                <a:solidFill>
                  <a:srgbClr val="0BD0D9"/>
                </a:solidFill>
                <a:latin typeface="+mn-ea"/>
                <a:ea typeface="+mn-ea"/>
              </a:rPr>
              <a:t>未避免消费者实名，客户实名注册平台同主体小</a:t>
            </a:r>
            <a:r>
              <a:rPr lang="en-US" altLang="zh-CN" sz="1400" b="1" kern="0" dirty="0">
                <a:solidFill>
                  <a:srgbClr val="0BD0D9"/>
                </a:solidFill>
                <a:latin typeface="+mn-ea"/>
                <a:ea typeface="+mn-ea"/>
              </a:rPr>
              <a:t>b</a:t>
            </a:r>
            <a:r>
              <a:rPr lang="zh-CN" altLang="en-US" sz="1400" b="1" kern="0" dirty="0">
                <a:solidFill>
                  <a:srgbClr val="0BD0D9"/>
                </a:solidFill>
                <a:latin typeface="+mn-ea"/>
                <a:ea typeface="+mn-ea"/>
              </a:rPr>
              <a:t>，收取所有充值资金，再进行余额分账</a:t>
            </a:r>
          </a:p>
        </p:txBody>
      </p:sp>
      <p:sp>
        <p:nvSpPr>
          <p:cNvPr id="251" name="矩形: 对角圆角 475">
            <a:extLst>
              <a:ext uri="{FF2B5EF4-FFF2-40B4-BE49-F238E27FC236}">
                <a16:creationId xmlns:a16="http://schemas.microsoft.com/office/drawing/2014/main" xmlns="" id="{BEB65C9F-CBE4-E323-9782-6E9D4C87EAEA}"/>
              </a:ext>
            </a:extLst>
          </p:cNvPr>
          <p:cNvSpPr/>
          <p:nvPr/>
        </p:nvSpPr>
        <p:spPr>
          <a:xfrm>
            <a:off x="3631122" y="4228301"/>
            <a:ext cx="1435772" cy="422436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0">
                <a:srgbClr val="0BD0D9"/>
              </a:gs>
              <a:gs pos="100000">
                <a:srgbClr val="0BD0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50800" dir="5400000" sx="108000" sy="108000" algn="ctr" rotWithShape="0">
              <a:srgbClr val="0BD0D9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52" name="文本框 251">
            <a:extLst>
              <a:ext uri="{FF2B5EF4-FFF2-40B4-BE49-F238E27FC236}">
                <a16:creationId xmlns:a16="http://schemas.microsoft.com/office/drawing/2014/main" xmlns="" id="{BD6A263B-4489-4C61-461C-72A16E1D9D38}"/>
              </a:ext>
            </a:extLst>
          </p:cNvPr>
          <p:cNvSpPr txBox="1"/>
          <p:nvPr/>
        </p:nvSpPr>
        <p:spPr>
          <a:xfrm>
            <a:off x="3675457" y="4276058"/>
            <a:ext cx="1347101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非标申请难</a:t>
            </a:r>
            <a:endParaRPr lang="en-US" altLang="zh-CN" sz="1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53" name="矩形: 对角圆角 475">
            <a:extLst>
              <a:ext uri="{FF2B5EF4-FFF2-40B4-BE49-F238E27FC236}">
                <a16:creationId xmlns:a16="http://schemas.microsoft.com/office/drawing/2014/main" xmlns="" id="{BEB65C9F-CBE4-E323-9782-6E9D4C87EAEA}"/>
              </a:ext>
            </a:extLst>
          </p:cNvPr>
          <p:cNvSpPr/>
          <p:nvPr/>
        </p:nvSpPr>
        <p:spPr>
          <a:xfrm>
            <a:off x="3631122" y="5241979"/>
            <a:ext cx="1435772" cy="422436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0">
                <a:srgbClr val="0BD0D9"/>
              </a:gs>
              <a:gs pos="100000">
                <a:srgbClr val="0BD0D9">
                  <a:lumMod val="90000"/>
                  <a:lumOff val="1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254000" dist="50800" dir="5400000" sx="108000" sy="108000" algn="ctr" rotWithShape="0">
              <a:srgbClr val="0BD0D9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54" name="文本框 253">
            <a:extLst>
              <a:ext uri="{FF2B5EF4-FFF2-40B4-BE49-F238E27FC236}">
                <a16:creationId xmlns:a16="http://schemas.microsoft.com/office/drawing/2014/main" xmlns="" id="{BD6A263B-4489-4C61-461C-72A16E1D9D38}"/>
              </a:ext>
            </a:extLst>
          </p:cNvPr>
          <p:cNvSpPr txBox="1"/>
          <p:nvPr/>
        </p:nvSpPr>
        <p:spPr>
          <a:xfrm>
            <a:off x="3675457" y="5289736"/>
            <a:ext cx="1347101" cy="315164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非标套用</a:t>
            </a:r>
            <a:endParaRPr lang="en-US" altLang="zh-CN" sz="1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55" name="文本框 254">
            <a:extLst>
              <a:ext uri="{FF2B5EF4-FFF2-40B4-BE49-F238E27FC236}">
                <a16:creationId xmlns:a16="http://schemas.microsoft.com/office/drawing/2014/main" xmlns="" id="{259AA057-FB2A-2978-0212-B2197D753F8A}"/>
              </a:ext>
            </a:extLst>
          </p:cNvPr>
          <p:cNvSpPr txBox="1"/>
          <p:nvPr/>
        </p:nvSpPr>
        <p:spPr>
          <a:xfrm>
            <a:off x="5140048" y="4105260"/>
            <a:ext cx="31417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lvl="0" algn="ctr"/>
            <a:r>
              <a:rPr lang="zh-CN" altLang="en-US" sz="1400" b="1" kern="0" dirty="0">
                <a:solidFill>
                  <a:srgbClr val="0BD0D9"/>
                </a:solidFill>
                <a:latin typeface="+mn-ea"/>
                <a:ea typeface="+mn-ea"/>
              </a:rPr>
              <a:t>余额消费免密需要开通“余额协议支付”非标，该非标申请困难，难以申请开通</a:t>
            </a:r>
          </a:p>
        </p:txBody>
      </p:sp>
      <p:sp>
        <p:nvSpPr>
          <p:cNvPr id="256" name="文本框 255">
            <a:extLst>
              <a:ext uri="{FF2B5EF4-FFF2-40B4-BE49-F238E27FC236}">
                <a16:creationId xmlns:a16="http://schemas.microsoft.com/office/drawing/2014/main" xmlns="" id="{259AA057-FB2A-2978-0212-B2197D753F8A}"/>
              </a:ext>
            </a:extLst>
          </p:cNvPr>
          <p:cNvSpPr txBox="1"/>
          <p:nvPr/>
        </p:nvSpPr>
        <p:spPr>
          <a:xfrm>
            <a:off x="5153636" y="5116164"/>
            <a:ext cx="31417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lvl="0" algn="ctr"/>
            <a:r>
              <a:rPr lang="zh-CN" altLang="en-US" sz="1400" b="1" kern="0" dirty="0" smtClean="0">
                <a:solidFill>
                  <a:srgbClr val="0BD0D9"/>
                </a:solidFill>
                <a:latin typeface="+mn-ea"/>
                <a:ea typeface="+mn-ea"/>
              </a:rPr>
              <a:t>分账</a:t>
            </a:r>
            <a:r>
              <a:rPr lang="zh-CN" altLang="en-US" sz="1400" b="1" kern="0" dirty="0">
                <a:solidFill>
                  <a:srgbClr val="0BD0D9"/>
                </a:solidFill>
                <a:latin typeface="+mn-ea"/>
                <a:ea typeface="+mn-ea"/>
              </a:rPr>
              <a:t>方需要提现验证，平台方申请“提现免验证”，代分账方发起提现请求，实现分账方资金自动结算</a:t>
            </a:r>
          </a:p>
        </p:txBody>
      </p:sp>
      <p:sp>
        <p:nvSpPr>
          <p:cNvPr id="258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9278555" y="2127642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59" name="文本框 258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9340723" y="2157122"/>
            <a:ext cx="1808404" cy="530608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消费者（付款方）</a:t>
            </a:r>
            <a:endParaRPr lang="en-US" altLang="zh-CN" sz="1400" b="1" dirty="0" smtClean="0">
              <a:solidFill>
                <a:srgbClr val="FFFFFF"/>
              </a:solidFill>
              <a:latin typeface="+mn-ea"/>
            </a:endParaRPr>
          </a:p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无需注册</a:t>
            </a:r>
          </a:p>
        </p:txBody>
      </p:sp>
      <p:sp>
        <p:nvSpPr>
          <p:cNvPr id="260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9278555" y="3141101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61" name="文本框 260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9340723" y="3170581"/>
            <a:ext cx="1808404" cy="530608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消费者（付款方）</a:t>
            </a:r>
            <a:endParaRPr lang="en-US" altLang="zh-CN" sz="1400" b="1" dirty="0" smtClean="0">
              <a:solidFill>
                <a:srgbClr val="FFFFFF"/>
              </a:solidFill>
              <a:latin typeface="+mn-ea"/>
            </a:endParaRPr>
          </a:p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无需注册</a:t>
            </a:r>
          </a:p>
        </p:txBody>
      </p:sp>
      <p:sp>
        <p:nvSpPr>
          <p:cNvPr id="264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9278555" y="4145594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65" name="文本框 264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9335419" y="4167398"/>
            <a:ext cx="1808404" cy="530608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储值卡核销时</a:t>
            </a:r>
            <a:endParaRPr lang="en-US" altLang="zh-CN" sz="1400" b="1" dirty="0" smtClean="0">
              <a:solidFill>
                <a:srgbClr val="FFFFFF"/>
              </a:solidFill>
              <a:latin typeface="+mn-ea"/>
            </a:endParaRPr>
          </a:p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无需消费验证</a:t>
            </a:r>
          </a:p>
        </p:txBody>
      </p:sp>
      <p:sp>
        <p:nvSpPr>
          <p:cNvPr id="266" name="矩形: 对角圆角 475">
            <a:extLst>
              <a:ext uri="{FF2B5EF4-FFF2-40B4-BE49-F238E27FC236}">
                <a16:creationId xmlns:a16="http://schemas.microsoft.com/office/drawing/2014/main" xmlns="" id="{5E145556-476C-AEAF-7F1D-A6A9CB141FFB}"/>
              </a:ext>
            </a:extLst>
          </p:cNvPr>
          <p:cNvSpPr/>
          <p:nvPr/>
        </p:nvSpPr>
        <p:spPr>
          <a:xfrm>
            <a:off x="9271014" y="5195493"/>
            <a:ext cx="1965505" cy="568331"/>
          </a:xfrm>
          <a:custGeom>
            <a:avLst/>
            <a:gdLst>
              <a:gd name="connsiteX0" fmla="*/ 80761 w 1582121"/>
              <a:gd name="connsiteY0" fmla="*/ 0 h 484554"/>
              <a:gd name="connsiteX1" fmla="*/ 1582121 w 1582121"/>
              <a:gd name="connsiteY1" fmla="*/ 0 h 484554"/>
              <a:gd name="connsiteX2" fmla="*/ 1582121 w 1582121"/>
              <a:gd name="connsiteY2" fmla="*/ 0 h 484554"/>
              <a:gd name="connsiteX3" fmla="*/ 1582121 w 1582121"/>
              <a:gd name="connsiteY3" fmla="*/ 403793 h 484554"/>
              <a:gd name="connsiteX4" fmla="*/ 1501360 w 1582121"/>
              <a:gd name="connsiteY4" fmla="*/ 484554 h 484554"/>
              <a:gd name="connsiteX5" fmla="*/ 0 w 1582121"/>
              <a:gd name="connsiteY5" fmla="*/ 484554 h 484554"/>
              <a:gd name="connsiteX6" fmla="*/ 0 w 1582121"/>
              <a:gd name="connsiteY6" fmla="*/ 484554 h 484554"/>
              <a:gd name="connsiteX7" fmla="*/ 0 w 1582121"/>
              <a:gd name="connsiteY7" fmla="*/ 80761 h 484554"/>
              <a:gd name="connsiteX8" fmla="*/ 80761 w 1582121"/>
              <a:gd name="connsiteY8" fmla="*/ 0 h 484554"/>
              <a:gd name="connsiteX0" fmla="*/ 128386 w 1629746"/>
              <a:gd name="connsiteY0" fmla="*/ 0 h 484554"/>
              <a:gd name="connsiteX1" fmla="*/ 1629746 w 1629746"/>
              <a:gd name="connsiteY1" fmla="*/ 0 h 484554"/>
              <a:gd name="connsiteX2" fmla="*/ 1629746 w 1629746"/>
              <a:gd name="connsiteY2" fmla="*/ 0 h 484554"/>
              <a:gd name="connsiteX3" fmla="*/ 1629746 w 1629746"/>
              <a:gd name="connsiteY3" fmla="*/ 403793 h 484554"/>
              <a:gd name="connsiteX4" fmla="*/ 1548985 w 1629746"/>
              <a:gd name="connsiteY4" fmla="*/ 484554 h 484554"/>
              <a:gd name="connsiteX5" fmla="*/ 47625 w 1629746"/>
              <a:gd name="connsiteY5" fmla="*/ 484554 h 484554"/>
              <a:gd name="connsiteX6" fmla="*/ 0 w 1629746"/>
              <a:gd name="connsiteY6" fmla="*/ 484554 h 484554"/>
              <a:gd name="connsiteX7" fmla="*/ 47625 w 1629746"/>
              <a:gd name="connsiteY7" fmla="*/ 80761 h 484554"/>
              <a:gd name="connsiteX8" fmla="*/ 128386 w 1629746"/>
              <a:gd name="connsiteY8" fmla="*/ 0 h 484554"/>
              <a:gd name="connsiteX0" fmla="*/ 128386 w 1677371"/>
              <a:gd name="connsiteY0" fmla="*/ 9525 h 494079"/>
              <a:gd name="connsiteX1" fmla="*/ 1629746 w 1677371"/>
              <a:gd name="connsiteY1" fmla="*/ 9525 h 494079"/>
              <a:gd name="connsiteX2" fmla="*/ 1677371 w 1677371"/>
              <a:gd name="connsiteY2" fmla="*/ 0 h 494079"/>
              <a:gd name="connsiteX3" fmla="*/ 1629746 w 1677371"/>
              <a:gd name="connsiteY3" fmla="*/ 413318 h 494079"/>
              <a:gd name="connsiteX4" fmla="*/ 1548985 w 1677371"/>
              <a:gd name="connsiteY4" fmla="*/ 494079 h 494079"/>
              <a:gd name="connsiteX5" fmla="*/ 47625 w 1677371"/>
              <a:gd name="connsiteY5" fmla="*/ 494079 h 494079"/>
              <a:gd name="connsiteX6" fmla="*/ 0 w 1677371"/>
              <a:gd name="connsiteY6" fmla="*/ 494079 h 494079"/>
              <a:gd name="connsiteX7" fmla="*/ 47625 w 1677371"/>
              <a:gd name="connsiteY7" fmla="*/ 90286 h 494079"/>
              <a:gd name="connsiteX8" fmla="*/ 128386 w 1677371"/>
              <a:gd name="connsiteY8" fmla="*/ 9525 h 494079"/>
              <a:gd name="connsiteX0" fmla="*/ 128386 w 1705946"/>
              <a:gd name="connsiteY0" fmla="*/ 9525 h 494079"/>
              <a:gd name="connsiteX1" fmla="*/ 1629746 w 1705946"/>
              <a:gd name="connsiteY1" fmla="*/ 9525 h 494079"/>
              <a:gd name="connsiteX2" fmla="*/ 1705946 w 1705946"/>
              <a:gd name="connsiteY2" fmla="*/ 0 h 494079"/>
              <a:gd name="connsiteX3" fmla="*/ 1629746 w 1705946"/>
              <a:gd name="connsiteY3" fmla="*/ 413318 h 494079"/>
              <a:gd name="connsiteX4" fmla="*/ 1548985 w 1705946"/>
              <a:gd name="connsiteY4" fmla="*/ 494079 h 494079"/>
              <a:gd name="connsiteX5" fmla="*/ 47625 w 1705946"/>
              <a:gd name="connsiteY5" fmla="*/ 494079 h 494079"/>
              <a:gd name="connsiteX6" fmla="*/ 0 w 1705946"/>
              <a:gd name="connsiteY6" fmla="*/ 494079 h 494079"/>
              <a:gd name="connsiteX7" fmla="*/ 47625 w 1705946"/>
              <a:gd name="connsiteY7" fmla="*/ 90286 h 494079"/>
              <a:gd name="connsiteX8" fmla="*/ 128386 w 1705946"/>
              <a:gd name="connsiteY8" fmla="*/ 9525 h 494079"/>
              <a:gd name="connsiteX0" fmla="*/ 128386 w 1718646"/>
              <a:gd name="connsiteY0" fmla="*/ 0 h 484554"/>
              <a:gd name="connsiteX1" fmla="*/ 1629746 w 1718646"/>
              <a:gd name="connsiteY1" fmla="*/ 0 h 484554"/>
              <a:gd name="connsiteX2" fmla="*/ 1718646 w 1718646"/>
              <a:gd name="connsiteY2" fmla="*/ 6350 h 484554"/>
              <a:gd name="connsiteX3" fmla="*/ 1629746 w 1718646"/>
              <a:gd name="connsiteY3" fmla="*/ 403793 h 484554"/>
              <a:gd name="connsiteX4" fmla="*/ 1548985 w 1718646"/>
              <a:gd name="connsiteY4" fmla="*/ 484554 h 484554"/>
              <a:gd name="connsiteX5" fmla="*/ 47625 w 1718646"/>
              <a:gd name="connsiteY5" fmla="*/ 484554 h 484554"/>
              <a:gd name="connsiteX6" fmla="*/ 0 w 1718646"/>
              <a:gd name="connsiteY6" fmla="*/ 484554 h 484554"/>
              <a:gd name="connsiteX7" fmla="*/ 47625 w 1718646"/>
              <a:gd name="connsiteY7" fmla="*/ 80761 h 484554"/>
              <a:gd name="connsiteX8" fmla="*/ 128386 w 1718646"/>
              <a:gd name="connsiteY8" fmla="*/ 0 h 484554"/>
              <a:gd name="connsiteX0" fmla="*/ 128386 w 1718646"/>
              <a:gd name="connsiteY0" fmla="*/ 0 h 484554"/>
              <a:gd name="connsiteX1" fmla="*/ 1718646 w 1718646"/>
              <a:gd name="connsiteY1" fmla="*/ 6350 h 484554"/>
              <a:gd name="connsiteX2" fmla="*/ 1629746 w 1718646"/>
              <a:gd name="connsiteY2" fmla="*/ 403793 h 484554"/>
              <a:gd name="connsiteX3" fmla="*/ 1548985 w 1718646"/>
              <a:gd name="connsiteY3" fmla="*/ 484554 h 484554"/>
              <a:gd name="connsiteX4" fmla="*/ 47625 w 1718646"/>
              <a:gd name="connsiteY4" fmla="*/ 484554 h 484554"/>
              <a:gd name="connsiteX5" fmla="*/ 0 w 1718646"/>
              <a:gd name="connsiteY5" fmla="*/ 484554 h 484554"/>
              <a:gd name="connsiteX6" fmla="*/ 47625 w 1718646"/>
              <a:gd name="connsiteY6" fmla="*/ 80761 h 484554"/>
              <a:gd name="connsiteX7" fmla="*/ 128386 w 1718646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47625 w 1715471"/>
              <a:gd name="connsiteY4" fmla="*/ 484554 h 484554"/>
              <a:gd name="connsiteX5" fmla="*/ 0 w 1715471"/>
              <a:gd name="connsiteY5" fmla="*/ 484554 h 484554"/>
              <a:gd name="connsiteX6" fmla="*/ 47625 w 1715471"/>
              <a:gd name="connsiteY6" fmla="*/ 80761 h 484554"/>
              <a:gd name="connsiteX7" fmla="*/ 128386 w 1715471"/>
              <a:gd name="connsiteY7" fmla="*/ 0 h 484554"/>
              <a:gd name="connsiteX0" fmla="*/ 128386 w 1715471"/>
              <a:gd name="connsiteY0" fmla="*/ 0 h 484554"/>
              <a:gd name="connsiteX1" fmla="*/ 1715471 w 1715471"/>
              <a:gd name="connsiteY1" fmla="*/ 0 h 484554"/>
              <a:gd name="connsiteX2" fmla="*/ 1629746 w 1715471"/>
              <a:gd name="connsiteY2" fmla="*/ 403793 h 484554"/>
              <a:gd name="connsiteX3" fmla="*/ 1548985 w 1715471"/>
              <a:gd name="connsiteY3" fmla="*/ 484554 h 484554"/>
              <a:gd name="connsiteX4" fmla="*/ 0 w 1715471"/>
              <a:gd name="connsiteY4" fmla="*/ 484554 h 484554"/>
              <a:gd name="connsiteX5" fmla="*/ 47625 w 1715471"/>
              <a:gd name="connsiteY5" fmla="*/ 80761 h 484554"/>
              <a:gd name="connsiteX6" fmla="*/ 128386 w 1715471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37911 w 1724996"/>
              <a:gd name="connsiteY0" fmla="*/ 0 h 484554"/>
              <a:gd name="connsiteX1" fmla="*/ 1724996 w 1724996"/>
              <a:gd name="connsiteY1" fmla="*/ 0 h 484554"/>
              <a:gd name="connsiteX2" fmla="*/ 1639271 w 1724996"/>
              <a:gd name="connsiteY2" fmla="*/ 403793 h 484554"/>
              <a:gd name="connsiteX3" fmla="*/ 1558510 w 1724996"/>
              <a:gd name="connsiteY3" fmla="*/ 484554 h 484554"/>
              <a:gd name="connsiteX4" fmla="*/ 0 w 1724996"/>
              <a:gd name="connsiteY4" fmla="*/ 484554 h 484554"/>
              <a:gd name="connsiteX5" fmla="*/ 57150 w 1724996"/>
              <a:gd name="connsiteY5" fmla="*/ 80761 h 484554"/>
              <a:gd name="connsiteX6" fmla="*/ 137911 w 172499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  <a:gd name="connsiteX0" fmla="*/ 156961 w 1744046"/>
              <a:gd name="connsiteY0" fmla="*/ 0 h 484554"/>
              <a:gd name="connsiteX1" fmla="*/ 1744046 w 1744046"/>
              <a:gd name="connsiteY1" fmla="*/ 0 h 484554"/>
              <a:gd name="connsiteX2" fmla="*/ 1658321 w 1744046"/>
              <a:gd name="connsiteY2" fmla="*/ 403793 h 484554"/>
              <a:gd name="connsiteX3" fmla="*/ 1577560 w 1744046"/>
              <a:gd name="connsiteY3" fmla="*/ 484554 h 484554"/>
              <a:gd name="connsiteX4" fmla="*/ 0 w 1744046"/>
              <a:gd name="connsiteY4" fmla="*/ 484554 h 484554"/>
              <a:gd name="connsiteX5" fmla="*/ 76200 w 1744046"/>
              <a:gd name="connsiteY5" fmla="*/ 80761 h 484554"/>
              <a:gd name="connsiteX6" fmla="*/ 156961 w 1744046"/>
              <a:gd name="connsiteY6" fmla="*/ 0 h 48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4046" h="484554">
                <a:moveTo>
                  <a:pt x="156961" y="0"/>
                </a:moveTo>
                <a:lnTo>
                  <a:pt x="1744046" y="0"/>
                </a:lnTo>
                <a:lnTo>
                  <a:pt x="1658321" y="403793"/>
                </a:lnTo>
                <a:cubicBezTo>
                  <a:pt x="1658321" y="448396"/>
                  <a:pt x="1622163" y="484554"/>
                  <a:pt x="1577560" y="484554"/>
                </a:cubicBezTo>
                <a:lnTo>
                  <a:pt x="0" y="484554"/>
                </a:lnTo>
                <a:cubicBezTo>
                  <a:pt x="19050" y="343606"/>
                  <a:pt x="57150" y="180434"/>
                  <a:pt x="76200" y="80761"/>
                </a:cubicBezTo>
                <a:cubicBezTo>
                  <a:pt x="88900" y="36158"/>
                  <a:pt x="112358" y="0"/>
                  <a:pt x="156961" y="0"/>
                </a:cubicBezTo>
                <a:close/>
              </a:path>
            </a:pathLst>
          </a:custGeom>
          <a:gradFill flip="none" rotWithShape="1">
            <a:gsLst>
              <a:gs pos="23000">
                <a:srgbClr val="0F6FC6"/>
              </a:gs>
              <a:gs pos="100000">
                <a:srgbClr val="0F6FC6">
                  <a:lumMod val="80000"/>
                  <a:lumOff val="2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noFill/>
            <a:prstDash val="solid"/>
            <a:miter lim="800000"/>
          </a:ln>
          <a:effectLst>
            <a:outerShdw blurRad="411480" dist="123444" dir="5400000" sx="108000" sy="108000" algn="ctr" rotWithShape="0">
              <a:srgbClr val="0F6FC6">
                <a:alpha val="40000"/>
              </a:srgbClr>
            </a:outerShdw>
          </a:effectLst>
        </p:spPr>
        <p:txBody>
          <a:bodyPr lIns="98755" tIns="49378" rIns="98755" bIns="4937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137160" dist="41148" dir="2699997" algn="tl">
                  <a:srgbClr val="000000">
                    <a:alpha val="40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  <p:sp>
        <p:nvSpPr>
          <p:cNvPr id="267" name="文本框 266">
            <a:extLst>
              <a:ext uri="{FF2B5EF4-FFF2-40B4-BE49-F238E27FC236}">
                <a16:creationId xmlns:a16="http://schemas.microsoft.com/office/drawing/2014/main" xmlns="" id="{6F0CAE96-255F-AEC0-A70C-DCDD57A361D2}"/>
              </a:ext>
            </a:extLst>
          </p:cNvPr>
          <p:cNvSpPr txBox="1"/>
          <p:nvPr/>
        </p:nvSpPr>
        <p:spPr>
          <a:xfrm>
            <a:off x="9333182" y="5192319"/>
            <a:ext cx="1808404" cy="530608"/>
          </a:xfrm>
          <a:prstGeom prst="rect">
            <a:avLst/>
          </a:prstGeom>
          <a:noFill/>
          <a:effectLst/>
        </p:spPr>
        <p:txBody>
          <a:bodyPr wrap="square" lIns="98755" tIns="49378" rIns="98755" bIns="49378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二代簿记账户</a:t>
            </a:r>
            <a:endParaRPr lang="en-US" altLang="zh-CN" sz="1400" b="1" dirty="0" smtClean="0">
              <a:solidFill>
                <a:srgbClr val="FFFFFF"/>
              </a:solidFill>
              <a:latin typeface="+mn-ea"/>
            </a:endParaRPr>
          </a:p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+mn-ea"/>
              </a:rPr>
              <a:t>提现免验证</a:t>
            </a:r>
          </a:p>
        </p:txBody>
      </p:sp>
      <p:sp>
        <p:nvSpPr>
          <p:cNvPr id="268" name="文本框 267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4.1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29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228">
            <a:extLst>
              <a:ext uri="{FF2B5EF4-FFF2-40B4-BE49-F238E27FC236}">
                <a16:creationId xmlns:a16="http://schemas.microsoft.com/office/drawing/2014/main" xmlns="" id="{6DAC7541-3FFF-3A4E-9EFD-394806C52F9E}"/>
              </a:ext>
            </a:extLst>
          </p:cNvPr>
          <p:cNvSpPr/>
          <p:nvPr/>
        </p:nvSpPr>
        <p:spPr>
          <a:xfrm>
            <a:off x="6040478" y="3947785"/>
            <a:ext cx="4451703" cy="463472"/>
          </a:xfrm>
          <a:custGeom>
            <a:avLst/>
            <a:gdLst>
              <a:gd name="rtl" fmla="*/ 30400 w 2432000"/>
              <a:gd name="rtt" fmla="*/ 30400 h 359055"/>
              <a:gd name="rtr" fmla="*/ 2401600 w 2432000"/>
              <a:gd name="rtb" fmla="*/ 328655 h 359055"/>
            </a:gdLst>
            <a:ahLst/>
            <a:cxnLst/>
            <a:rect l="rtl" t="rtt" r="rtr" b="rtb"/>
            <a:pathLst>
              <a:path w="2432000" h="359055">
                <a:moveTo>
                  <a:pt x="179527" y="359055"/>
                </a:moveTo>
                <a:lnTo>
                  <a:pt x="2252473" y="359055"/>
                </a:lnTo>
                <a:cubicBezTo>
                  <a:pt x="2351622" y="359055"/>
                  <a:pt x="2432000" y="278681"/>
                  <a:pt x="2432000" y="179527"/>
                </a:cubicBezTo>
                <a:cubicBezTo>
                  <a:pt x="2432000" y="80375"/>
                  <a:pt x="2351622" y="0"/>
                  <a:pt x="2252473" y="0"/>
                </a:cubicBezTo>
                <a:lnTo>
                  <a:pt x="179527" y="0"/>
                </a:lnTo>
                <a:cubicBezTo>
                  <a:pt x="80375" y="0"/>
                  <a:pt x="0" y="80375"/>
                  <a:pt x="0" y="179527"/>
                </a:cubicBezTo>
                <a:cubicBezTo>
                  <a:pt x="0" y="278681"/>
                  <a:pt x="80375" y="359055"/>
                  <a:pt x="179527" y="359055"/>
                </a:cubicBezTo>
                <a:close/>
              </a:path>
            </a:pathLst>
          </a:custGeom>
          <a:solidFill>
            <a:schemeClr val="bg1"/>
          </a:solidFill>
          <a:ln w="15200" cap="flat">
            <a:noFill/>
            <a:bevel/>
          </a:ln>
          <a:effectLst/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endParaRPr sz="1065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任意多边形 228">
            <a:extLst>
              <a:ext uri="{FF2B5EF4-FFF2-40B4-BE49-F238E27FC236}">
                <a16:creationId xmlns:a16="http://schemas.microsoft.com/office/drawing/2014/main" xmlns="" id="{6DAC7541-3FFF-3A4E-9EFD-394806C52F9E}"/>
              </a:ext>
            </a:extLst>
          </p:cNvPr>
          <p:cNvSpPr/>
          <p:nvPr/>
        </p:nvSpPr>
        <p:spPr>
          <a:xfrm>
            <a:off x="6040479" y="3039383"/>
            <a:ext cx="4366264" cy="463472"/>
          </a:xfrm>
          <a:custGeom>
            <a:avLst/>
            <a:gdLst>
              <a:gd name="rtl" fmla="*/ 30400 w 2432000"/>
              <a:gd name="rtt" fmla="*/ 30400 h 359055"/>
              <a:gd name="rtr" fmla="*/ 2401600 w 2432000"/>
              <a:gd name="rtb" fmla="*/ 328655 h 359055"/>
            </a:gdLst>
            <a:ahLst/>
            <a:cxnLst/>
            <a:rect l="rtl" t="rtt" r="rtr" b="rtb"/>
            <a:pathLst>
              <a:path w="2432000" h="359055">
                <a:moveTo>
                  <a:pt x="179527" y="359055"/>
                </a:moveTo>
                <a:lnTo>
                  <a:pt x="2252473" y="359055"/>
                </a:lnTo>
                <a:cubicBezTo>
                  <a:pt x="2351622" y="359055"/>
                  <a:pt x="2432000" y="278681"/>
                  <a:pt x="2432000" y="179527"/>
                </a:cubicBezTo>
                <a:cubicBezTo>
                  <a:pt x="2432000" y="80375"/>
                  <a:pt x="2351622" y="0"/>
                  <a:pt x="2252473" y="0"/>
                </a:cubicBezTo>
                <a:lnTo>
                  <a:pt x="179527" y="0"/>
                </a:lnTo>
                <a:cubicBezTo>
                  <a:pt x="80375" y="0"/>
                  <a:pt x="0" y="80375"/>
                  <a:pt x="0" y="179527"/>
                </a:cubicBezTo>
                <a:cubicBezTo>
                  <a:pt x="0" y="278681"/>
                  <a:pt x="80375" y="359055"/>
                  <a:pt x="179527" y="359055"/>
                </a:cubicBezTo>
                <a:close/>
              </a:path>
            </a:pathLst>
          </a:custGeom>
          <a:solidFill>
            <a:schemeClr val="bg1"/>
          </a:solidFill>
          <a:ln w="15200" cap="flat">
            <a:noFill/>
            <a:bevel/>
          </a:ln>
          <a:effectLst/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endParaRPr sz="1065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3" name="任意多边形 228">
            <a:extLst>
              <a:ext uri="{FF2B5EF4-FFF2-40B4-BE49-F238E27FC236}">
                <a16:creationId xmlns:a16="http://schemas.microsoft.com/office/drawing/2014/main" xmlns="" id="{6DAC7541-3FFF-3A4E-9EFD-394806C52F9E}"/>
              </a:ext>
            </a:extLst>
          </p:cNvPr>
          <p:cNvSpPr/>
          <p:nvPr/>
        </p:nvSpPr>
        <p:spPr>
          <a:xfrm>
            <a:off x="1653533" y="3030309"/>
            <a:ext cx="3680465" cy="463472"/>
          </a:xfrm>
          <a:custGeom>
            <a:avLst/>
            <a:gdLst>
              <a:gd name="rtl" fmla="*/ 30400 w 2432000"/>
              <a:gd name="rtt" fmla="*/ 30400 h 359055"/>
              <a:gd name="rtr" fmla="*/ 2401600 w 2432000"/>
              <a:gd name="rtb" fmla="*/ 328655 h 359055"/>
            </a:gdLst>
            <a:ahLst/>
            <a:cxnLst/>
            <a:rect l="rtl" t="rtt" r="rtr" b="rtb"/>
            <a:pathLst>
              <a:path w="2432000" h="359055">
                <a:moveTo>
                  <a:pt x="179527" y="359055"/>
                </a:moveTo>
                <a:lnTo>
                  <a:pt x="2252473" y="359055"/>
                </a:lnTo>
                <a:cubicBezTo>
                  <a:pt x="2351622" y="359055"/>
                  <a:pt x="2432000" y="278681"/>
                  <a:pt x="2432000" y="179527"/>
                </a:cubicBezTo>
                <a:cubicBezTo>
                  <a:pt x="2432000" y="80375"/>
                  <a:pt x="2351622" y="0"/>
                  <a:pt x="2252473" y="0"/>
                </a:cubicBezTo>
                <a:lnTo>
                  <a:pt x="179527" y="0"/>
                </a:lnTo>
                <a:cubicBezTo>
                  <a:pt x="80375" y="0"/>
                  <a:pt x="0" y="80375"/>
                  <a:pt x="0" y="179527"/>
                </a:cubicBezTo>
                <a:cubicBezTo>
                  <a:pt x="0" y="278681"/>
                  <a:pt x="80375" y="359055"/>
                  <a:pt x="179527" y="359055"/>
                </a:cubicBezTo>
                <a:close/>
              </a:path>
            </a:pathLst>
          </a:custGeom>
          <a:solidFill>
            <a:schemeClr val="bg1"/>
          </a:solidFill>
          <a:ln w="15200" cap="flat">
            <a:noFill/>
            <a:bevel/>
          </a:ln>
          <a:effectLst/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endParaRPr sz="1065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9" name="任意多边形 228">
            <a:extLst>
              <a:ext uri="{FF2B5EF4-FFF2-40B4-BE49-F238E27FC236}">
                <a16:creationId xmlns:a16="http://schemas.microsoft.com/office/drawing/2014/main" xmlns="" id="{6DAC7541-3FFF-3A4E-9EFD-394806C52F9E}"/>
              </a:ext>
            </a:extLst>
          </p:cNvPr>
          <p:cNvSpPr/>
          <p:nvPr/>
        </p:nvSpPr>
        <p:spPr>
          <a:xfrm>
            <a:off x="1653535" y="3947785"/>
            <a:ext cx="3680464" cy="463472"/>
          </a:xfrm>
          <a:custGeom>
            <a:avLst/>
            <a:gdLst>
              <a:gd name="rtl" fmla="*/ 30400 w 2432000"/>
              <a:gd name="rtt" fmla="*/ 30400 h 359055"/>
              <a:gd name="rtr" fmla="*/ 2401600 w 2432000"/>
              <a:gd name="rtb" fmla="*/ 328655 h 359055"/>
            </a:gdLst>
            <a:ahLst/>
            <a:cxnLst/>
            <a:rect l="rtl" t="rtt" r="rtr" b="rtb"/>
            <a:pathLst>
              <a:path w="2432000" h="359055">
                <a:moveTo>
                  <a:pt x="179527" y="359055"/>
                </a:moveTo>
                <a:lnTo>
                  <a:pt x="2252473" y="359055"/>
                </a:lnTo>
                <a:cubicBezTo>
                  <a:pt x="2351622" y="359055"/>
                  <a:pt x="2432000" y="278681"/>
                  <a:pt x="2432000" y="179527"/>
                </a:cubicBezTo>
                <a:cubicBezTo>
                  <a:pt x="2432000" y="80375"/>
                  <a:pt x="2351622" y="0"/>
                  <a:pt x="2252473" y="0"/>
                </a:cubicBezTo>
                <a:lnTo>
                  <a:pt x="179527" y="0"/>
                </a:lnTo>
                <a:cubicBezTo>
                  <a:pt x="80375" y="0"/>
                  <a:pt x="0" y="80375"/>
                  <a:pt x="0" y="179527"/>
                </a:cubicBezTo>
                <a:cubicBezTo>
                  <a:pt x="0" y="278681"/>
                  <a:pt x="80375" y="359055"/>
                  <a:pt x="179527" y="359055"/>
                </a:cubicBezTo>
                <a:close/>
              </a:path>
            </a:pathLst>
          </a:custGeom>
          <a:solidFill>
            <a:schemeClr val="bg1"/>
          </a:solidFill>
          <a:ln w="15200" cap="flat">
            <a:noFill/>
            <a:bevel/>
          </a:ln>
          <a:effectLst/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endParaRPr sz="1065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D700AE8-798A-C84D-B90D-2B79DE24C665}"/>
              </a:ext>
            </a:extLst>
          </p:cNvPr>
          <p:cNvSpPr txBox="1"/>
          <p:nvPr/>
        </p:nvSpPr>
        <p:spPr>
          <a:xfrm>
            <a:off x="4811486" y="1589137"/>
            <a:ext cx="2449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600" dirty="0">
                <a:solidFill>
                  <a:prstClr val="white"/>
                </a:solidFill>
                <a:latin typeface="思源黑体 CN Bold"/>
                <a:ea typeface="+mj-ea"/>
              </a:rPr>
              <a:t>内容目录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EEC7053-D4C6-764A-947C-CDA25A889CBD}"/>
              </a:ext>
            </a:extLst>
          </p:cNvPr>
          <p:cNvSpPr txBox="1"/>
          <p:nvPr/>
        </p:nvSpPr>
        <p:spPr>
          <a:xfrm>
            <a:off x="1711713" y="2651161"/>
            <a:ext cx="36222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094BA7"/>
                </a:solidFill>
                <a:latin typeface="思源黑体 CN Bold"/>
                <a:ea typeface="+mj-ea"/>
              </a:rPr>
              <a:t>充电桩行业</a:t>
            </a:r>
            <a:r>
              <a:rPr kumimoji="1" lang="zh-CN" altLang="en-US" sz="2400" b="1" dirty="0" smtClean="0">
                <a:solidFill>
                  <a:srgbClr val="094BA7"/>
                </a:solidFill>
                <a:latin typeface="思源黑体 CN Bold"/>
                <a:ea typeface="+mj-ea"/>
              </a:rPr>
              <a:t>市场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分析</a:t>
            </a:r>
            <a:endParaRPr kumimoji="1" lang="zh-CN" altLang="en-US" sz="2400" b="1" dirty="0">
              <a:solidFill>
                <a:prstClr val="white"/>
              </a:solidFill>
              <a:latin typeface="思源黑体 CN Bold"/>
              <a:ea typeface="+mj-ea"/>
            </a:endParaRP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094BA7"/>
                </a:solidFill>
                <a:latin typeface="思源黑体 CN Bold"/>
                <a:ea typeface="+mj-ea"/>
              </a:rPr>
              <a:t>行业解决方案介绍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FE70DDB-C6EC-A049-8BD7-3832E2FE8206}"/>
              </a:ext>
            </a:extLst>
          </p:cNvPr>
          <p:cNvSpPr txBox="1"/>
          <p:nvPr/>
        </p:nvSpPr>
        <p:spPr>
          <a:xfrm>
            <a:off x="6133295" y="2651161"/>
            <a:ext cx="43588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094BA7"/>
                </a:solidFill>
                <a:latin typeface="思源黑体 CN Bold"/>
                <a:ea typeface="+mj-ea"/>
              </a:rPr>
              <a:t>充电桩业务模式整理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094BA7"/>
                </a:solidFill>
                <a:latin typeface="思源黑体 CN Bold"/>
                <a:ea typeface="+mj-ea"/>
              </a:rPr>
              <a:t>案例分享</a:t>
            </a:r>
            <a:r>
              <a:rPr kumimoji="1" lang="zh-CN" altLang="en-US" sz="2400" b="1" dirty="0" smtClean="0">
                <a:solidFill>
                  <a:srgbClr val="094BA7"/>
                </a:solidFill>
                <a:latin typeface="思源黑体 CN Bold"/>
                <a:ea typeface="+mj-ea"/>
              </a:rPr>
              <a:t>与运营</a:t>
            </a:r>
            <a:r>
              <a:rPr kumimoji="1" lang="zh-CN" altLang="en-US" sz="2400" b="1" dirty="0">
                <a:solidFill>
                  <a:srgbClr val="094BA7"/>
                </a:solidFill>
                <a:latin typeface="思源黑体 CN Bold"/>
                <a:ea typeface="+mj-ea"/>
              </a:rPr>
              <a:t>商模式整理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01082E4-92A1-5F48-AAB6-1E19B1E34472}"/>
              </a:ext>
            </a:extLst>
          </p:cNvPr>
          <p:cNvSpPr/>
          <p:nvPr/>
        </p:nvSpPr>
        <p:spPr>
          <a:xfrm>
            <a:off x="4562856" y="1589137"/>
            <a:ext cx="2926080" cy="69228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2960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思源黑体 CN Bold"/>
              </a:rPr>
              <a:t>KA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思源黑体 CN Bold"/>
              </a:rPr>
              <a:t>客户充电运营模式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2436876"/>
            <a:ext cx="12192000" cy="2875914"/>
            <a:chOff x="0" y="2436876"/>
            <a:chExt cx="12192000" cy="2875914"/>
          </a:xfrm>
        </p:grpSpPr>
        <p:sp>
          <p:nvSpPr>
            <p:cNvPr id="14" name="object 2"/>
            <p:cNvSpPr/>
            <p:nvPr/>
          </p:nvSpPr>
          <p:spPr>
            <a:xfrm>
              <a:off x="0" y="2436876"/>
              <a:ext cx="12192000" cy="2405380"/>
            </a:xfrm>
            <a:custGeom>
              <a:avLst/>
              <a:gdLst/>
              <a:ahLst/>
              <a:cxnLst/>
              <a:rect l="l" t="t" r="r" b="b"/>
              <a:pathLst>
                <a:path w="12192000" h="2405379">
                  <a:moveTo>
                    <a:pt x="12192000" y="0"/>
                  </a:moveTo>
                  <a:lnTo>
                    <a:pt x="0" y="0"/>
                  </a:lnTo>
                  <a:lnTo>
                    <a:pt x="0" y="2404872"/>
                  </a:lnTo>
                  <a:lnTo>
                    <a:pt x="12192000" y="240487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94BA7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bject 11"/>
            <p:cNvSpPr txBox="1"/>
            <p:nvPr/>
          </p:nvSpPr>
          <p:spPr>
            <a:xfrm>
              <a:off x="7828025" y="3112613"/>
              <a:ext cx="3066415" cy="40235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0000"/>
                </a:lnSpc>
                <a:spcBef>
                  <a:spcPts val="100"/>
                </a:spcBef>
              </a:pPr>
              <a:r>
                <a:rPr lang="zh-CN" altLang="en-US" sz="2000" b="1" kern="0" spc="-30" dirty="0" smtClean="0">
                  <a:solidFill>
                    <a:schemeClr val="bg1"/>
                  </a:solidFill>
                  <a:latin typeface="Noto Sans CJK HK"/>
                  <a:cs typeface="Noto Sans CJK HK"/>
                </a:rPr>
                <a:t>小程序：无法满足充值需求</a:t>
              </a:r>
              <a:endParaRPr sz="2000" kern="0" dirty="0">
                <a:solidFill>
                  <a:schemeClr val="bg1"/>
                </a:solidFill>
                <a:latin typeface="UKIJ CJK"/>
                <a:cs typeface="UKIJ CJK"/>
              </a:endParaRPr>
            </a:p>
          </p:txBody>
        </p:sp>
        <p:sp>
          <p:nvSpPr>
            <p:cNvPr id="21" name="object 12"/>
            <p:cNvSpPr/>
            <p:nvPr/>
          </p:nvSpPr>
          <p:spPr>
            <a:xfrm rot="5400000">
              <a:off x="7081593" y="3275828"/>
              <a:ext cx="215265" cy="184785"/>
            </a:xfrm>
            <a:custGeom>
              <a:avLst/>
              <a:gdLst/>
              <a:ahLst/>
              <a:cxnLst/>
              <a:rect l="l" t="t" r="r" b="b"/>
              <a:pathLst>
                <a:path w="215265" h="184785">
                  <a:moveTo>
                    <a:pt x="214883" y="0"/>
                  </a:moveTo>
                  <a:lnTo>
                    <a:pt x="0" y="0"/>
                  </a:lnTo>
                  <a:lnTo>
                    <a:pt x="107441" y="184403"/>
                  </a:lnTo>
                  <a:lnTo>
                    <a:pt x="2148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bject 13"/>
            <p:cNvSpPr/>
            <p:nvPr/>
          </p:nvSpPr>
          <p:spPr>
            <a:xfrm>
              <a:off x="1432560" y="5126735"/>
              <a:ext cx="215265" cy="186055"/>
            </a:xfrm>
            <a:custGeom>
              <a:avLst/>
              <a:gdLst/>
              <a:ahLst/>
              <a:cxnLst/>
              <a:rect l="l" t="t" r="r" b="b"/>
              <a:pathLst>
                <a:path w="215264" h="186054">
                  <a:moveTo>
                    <a:pt x="107442" y="0"/>
                  </a:moveTo>
                  <a:lnTo>
                    <a:pt x="0" y="185927"/>
                  </a:lnTo>
                  <a:lnTo>
                    <a:pt x="214884" y="185927"/>
                  </a:lnTo>
                  <a:lnTo>
                    <a:pt x="10744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43126" y="796538"/>
            <a:ext cx="2624762" cy="5242313"/>
            <a:chOff x="2812488" y="731223"/>
            <a:chExt cx="2624762" cy="5242313"/>
          </a:xfrm>
        </p:grpSpPr>
        <p:pic>
          <p:nvPicPr>
            <p:cNvPr id="29" name="图片 28" descr="IMG_608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9279" y="997483"/>
              <a:ext cx="2296885" cy="4709795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C5DFF1D5-36D1-8B48-8501-7CFB61F5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2488" y="731223"/>
              <a:ext cx="2624762" cy="5242313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3531761" y="1273628"/>
            <a:ext cx="2624762" cy="5242313"/>
            <a:chOff x="3531761" y="1273628"/>
            <a:chExt cx="2624762" cy="5242313"/>
          </a:xfrm>
        </p:grpSpPr>
        <p:pic>
          <p:nvPicPr>
            <p:cNvPr id="32" name="图片 31" descr="IMG_608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2892" y="1484641"/>
              <a:ext cx="2222500" cy="4820285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C5DFF1D5-36D1-8B48-8501-7CFB61F5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1761" y="1273628"/>
              <a:ext cx="2624762" cy="5242313"/>
            </a:xfrm>
            <a:prstGeom prst="rect">
              <a:avLst/>
            </a:prstGeom>
          </p:spPr>
        </p:pic>
      </p:grpSp>
      <p:sp>
        <p:nvSpPr>
          <p:cNvPr id="34" name="文本框 33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4.2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4189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2960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2400" b="1" dirty="0" smtClean="0">
                <a:solidFill>
                  <a:prstClr val="white"/>
                </a:solidFill>
                <a:latin typeface="+mj-ea"/>
                <a:ea typeface="思源黑体 CN Bold"/>
              </a:rPr>
              <a:t>KA</a:t>
            </a:r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思源黑体 CN Bold"/>
              </a:rPr>
              <a:t>客户充电运营模式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2436876"/>
            <a:ext cx="12192000" cy="2405380"/>
            <a:chOff x="0" y="2436876"/>
            <a:chExt cx="12192000" cy="2405380"/>
          </a:xfrm>
        </p:grpSpPr>
        <p:sp>
          <p:nvSpPr>
            <p:cNvPr id="14" name="object 2"/>
            <p:cNvSpPr/>
            <p:nvPr/>
          </p:nvSpPr>
          <p:spPr>
            <a:xfrm>
              <a:off x="0" y="2436876"/>
              <a:ext cx="12192000" cy="2405380"/>
            </a:xfrm>
            <a:custGeom>
              <a:avLst/>
              <a:gdLst/>
              <a:ahLst/>
              <a:cxnLst/>
              <a:rect l="l" t="t" r="r" b="b"/>
              <a:pathLst>
                <a:path w="12192000" h="2405379">
                  <a:moveTo>
                    <a:pt x="12192000" y="0"/>
                  </a:moveTo>
                  <a:lnTo>
                    <a:pt x="0" y="0"/>
                  </a:lnTo>
                  <a:lnTo>
                    <a:pt x="0" y="2404872"/>
                  </a:lnTo>
                  <a:lnTo>
                    <a:pt x="12192000" y="240487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94BA7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bject 11"/>
            <p:cNvSpPr txBox="1"/>
            <p:nvPr/>
          </p:nvSpPr>
          <p:spPr>
            <a:xfrm>
              <a:off x="1351026" y="3156157"/>
              <a:ext cx="3066415" cy="40235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0000"/>
                </a:lnSpc>
                <a:spcBef>
                  <a:spcPts val="100"/>
                </a:spcBef>
              </a:pPr>
              <a:r>
                <a:rPr lang="en-US" altLang="zh-CN" sz="2000" b="1" kern="0" spc="-30" dirty="0" smtClean="0">
                  <a:solidFill>
                    <a:schemeClr val="bg1"/>
                  </a:solidFill>
                  <a:latin typeface="Noto Sans CJK HK"/>
                  <a:cs typeface="Noto Sans CJK HK"/>
                </a:rPr>
                <a:t>APP</a:t>
              </a:r>
              <a:r>
                <a:rPr lang="zh-CN" altLang="en-US" sz="2000" b="1" kern="0" spc="-30" dirty="0" smtClean="0">
                  <a:solidFill>
                    <a:schemeClr val="bg1"/>
                  </a:solidFill>
                  <a:latin typeface="Noto Sans CJK HK"/>
                  <a:cs typeface="Noto Sans CJK HK"/>
                </a:rPr>
                <a:t>：开通电子钱包</a:t>
              </a:r>
            </a:p>
          </p:txBody>
        </p:sp>
        <p:sp>
          <p:nvSpPr>
            <p:cNvPr id="21" name="object 12"/>
            <p:cNvSpPr/>
            <p:nvPr/>
          </p:nvSpPr>
          <p:spPr>
            <a:xfrm rot="16200000">
              <a:off x="3990054" y="3330258"/>
              <a:ext cx="215265" cy="184785"/>
            </a:xfrm>
            <a:custGeom>
              <a:avLst/>
              <a:gdLst/>
              <a:ahLst/>
              <a:cxnLst/>
              <a:rect l="l" t="t" r="r" b="b"/>
              <a:pathLst>
                <a:path w="215265" h="184785">
                  <a:moveTo>
                    <a:pt x="214883" y="0"/>
                  </a:moveTo>
                  <a:lnTo>
                    <a:pt x="0" y="0"/>
                  </a:lnTo>
                  <a:lnTo>
                    <a:pt x="107441" y="184403"/>
                  </a:lnTo>
                  <a:lnTo>
                    <a:pt x="2148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72263" y="1697641"/>
            <a:ext cx="2356852" cy="4707229"/>
            <a:chOff x="5300345" y="1497628"/>
            <a:chExt cx="2356852" cy="4707229"/>
          </a:xfrm>
        </p:grpSpPr>
        <p:pic>
          <p:nvPicPr>
            <p:cNvPr id="26" name="图片 25" descr="IMG_608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4129" y="1607251"/>
              <a:ext cx="2069284" cy="4487981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C5DFF1D5-36D1-8B48-8501-7CFB61F5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0345" y="1497628"/>
              <a:ext cx="2356852" cy="4707229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6900144" y="813428"/>
            <a:ext cx="2356852" cy="4707229"/>
            <a:chOff x="4113802" y="1214599"/>
            <a:chExt cx="2356852" cy="4707229"/>
          </a:xfrm>
        </p:grpSpPr>
        <p:pic>
          <p:nvPicPr>
            <p:cNvPr id="36" name="图片 35" descr="IMG_60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8064" y="1329055"/>
              <a:ext cx="2052353" cy="4451260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C5DFF1D5-36D1-8B48-8501-7CFB61F5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802" y="1214599"/>
              <a:ext cx="2356852" cy="4707229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9132050" y="1454084"/>
            <a:ext cx="2356852" cy="4707229"/>
            <a:chOff x="8163287" y="1214598"/>
            <a:chExt cx="2356852" cy="4707229"/>
          </a:xfrm>
        </p:grpSpPr>
        <p:pic>
          <p:nvPicPr>
            <p:cNvPr id="40" name="图片 39" descr="IMG_60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97639" y="1339941"/>
              <a:ext cx="2076447" cy="4503517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C5DFF1D5-36D1-8B48-8501-7CFB61F5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3287" y="1214598"/>
              <a:ext cx="2356852" cy="4707229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4.2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273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24503" y="5765118"/>
            <a:ext cx="1082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000" dirty="0">
                <a:solidFill>
                  <a:prstClr val="white"/>
                </a:solidFill>
                <a:latin typeface="思源黑体 CN Bold"/>
                <a:ea typeface="思源黑体 CN Bold"/>
              </a:rPr>
              <a:t>2024.10</a:t>
            </a:r>
          </a:p>
        </p:txBody>
      </p:sp>
      <p:sp>
        <p:nvSpPr>
          <p:cNvPr id="8" name="object 4"/>
          <p:cNvSpPr txBox="1">
            <a:spLocks/>
          </p:cNvSpPr>
          <p:nvPr/>
        </p:nvSpPr>
        <p:spPr>
          <a:xfrm>
            <a:off x="3550108" y="2527445"/>
            <a:ext cx="5093150" cy="101309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lang="zh-CN" altLang="en-US" sz="6000" b="1" spc="-10" dirty="0" smtClean="0">
                <a:solidFill>
                  <a:srgbClr val="FFFFFF"/>
                </a:solidFill>
                <a:latin typeface="Noto Sans CJK HK"/>
                <a:cs typeface="Noto Sans CJK HK"/>
              </a:rPr>
              <a:t>感谢您的观看</a:t>
            </a:r>
            <a:endParaRPr lang="zh-CN" altLang="en-US" sz="6000" dirty="0" smtClean="0">
              <a:solidFill>
                <a:prstClr val="black"/>
              </a:solidFill>
              <a:latin typeface="Noto Sans CJK HK"/>
              <a:cs typeface="Noto Sans CJK HK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56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01082E4-92A1-5F48-AAB6-1E19B1E34472}"/>
              </a:ext>
            </a:extLst>
          </p:cNvPr>
          <p:cNvSpPr/>
          <p:nvPr/>
        </p:nvSpPr>
        <p:spPr>
          <a:xfrm>
            <a:off x="4996543" y="2026545"/>
            <a:ext cx="2471057" cy="69228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92C9430-3672-D34A-9686-39E23AF10B69}"/>
              </a:ext>
            </a:extLst>
          </p:cNvPr>
          <p:cNvSpPr txBox="1"/>
          <p:nvPr/>
        </p:nvSpPr>
        <p:spPr>
          <a:xfrm>
            <a:off x="5178286" y="2050724"/>
            <a:ext cx="20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3600" b="1" dirty="0">
                <a:solidFill>
                  <a:prstClr val="white"/>
                </a:solidFill>
                <a:latin typeface="思源黑体 CN Bold"/>
                <a:ea typeface="+mj-ea"/>
              </a:rPr>
              <a:t>PART</a:t>
            </a:r>
            <a:r>
              <a:rPr kumimoji="1" lang="zh-CN" altLang="en-US" sz="3600" b="1" dirty="0">
                <a:solidFill>
                  <a:prstClr val="white"/>
                </a:solidFill>
                <a:latin typeface="思源黑体 CN Bold"/>
                <a:ea typeface="+mj-ea"/>
              </a:rPr>
              <a:t> </a:t>
            </a:r>
            <a:r>
              <a:rPr kumimoji="1" lang="en-US" altLang="zh-CN" sz="3600" b="1" dirty="0">
                <a:solidFill>
                  <a:prstClr val="white"/>
                </a:solidFill>
                <a:latin typeface="思源黑体 CN Bold"/>
                <a:ea typeface="+mj-ea"/>
              </a:rPr>
              <a:t>01</a:t>
            </a:r>
            <a:endParaRPr kumimoji="1" lang="zh-CN" altLang="en-US" sz="3600" b="1" dirty="0">
              <a:solidFill>
                <a:prstClr val="white"/>
              </a:solidFill>
              <a:latin typeface="思源黑体 CN Bold"/>
              <a:ea typeface="+mj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74F84B0-A6DE-AE4A-9905-6D1E7A102E4C}"/>
              </a:ext>
            </a:extLst>
          </p:cNvPr>
          <p:cNvSpPr txBox="1"/>
          <p:nvPr/>
        </p:nvSpPr>
        <p:spPr>
          <a:xfrm>
            <a:off x="3712028" y="3080778"/>
            <a:ext cx="5040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0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充电桩行业市场分析</a:t>
            </a:r>
            <a:endParaRPr kumimoji="1" lang="en-US" altLang="zh-CN" sz="4000" b="1" dirty="0" smtClean="0">
              <a:solidFill>
                <a:prstClr val="white"/>
              </a:solidFill>
              <a:latin typeface="思源黑体 CN Bold"/>
              <a:ea typeface="+mj-ea"/>
            </a:endParaRPr>
          </a:p>
          <a:p>
            <a:pPr algn="dist"/>
            <a:endParaRPr kumimoji="1" lang="zh-CN" altLang="en-US" sz="4000" b="1" dirty="0" smtClean="0">
              <a:solidFill>
                <a:prstClr val="white"/>
              </a:solidFill>
              <a:latin typeface="思源黑体 CN Bold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3455668" y="4039181"/>
            <a:ext cx="1432017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行业背景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5510073" y="4039181"/>
            <a:ext cx="1543870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市场规模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7609113" y="4039181"/>
            <a:ext cx="1480457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用户需求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621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06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行业背景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1.1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566057" y="925286"/>
            <a:ext cx="10990943" cy="5486399"/>
            <a:chOff x="635000" y="1517615"/>
            <a:chExt cx="10922000" cy="4794793"/>
          </a:xfrm>
        </p:grpSpPr>
        <p:grpSp>
          <p:nvGrpSpPr>
            <p:cNvPr id="71" name="组合 70"/>
            <p:cNvGrpSpPr/>
            <p:nvPr/>
          </p:nvGrpSpPr>
          <p:grpSpPr>
            <a:xfrm>
              <a:off x="635000" y="1517615"/>
              <a:ext cx="10922000" cy="4794793"/>
              <a:chOff x="635000" y="1453607"/>
              <a:chExt cx="10922000" cy="4794793"/>
            </a:xfrm>
          </p:grpSpPr>
          <p:sp>
            <p:nvSpPr>
              <p:cNvPr id="72" name="任意多边形: 形状 8"/>
              <p:cNvSpPr/>
              <p:nvPr/>
            </p:nvSpPr>
            <p:spPr>
              <a:xfrm>
                <a:off x="11455400" y="2781300"/>
                <a:ext cx="50800" cy="50800"/>
              </a:xfrm>
              <a:custGeom>
                <a:avLst/>
                <a:gdLst>
                  <a:gd name="connsiteX0" fmla="*/ 50800 w 50800"/>
                  <a:gd name="connsiteY0" fmla="*/ 25400 h 50800"/>
                  <a:gd name="connsiteX1" fmla="*/ 25400 w 50800"/>
                  <a:gd name="connsiteY1" fmla="*/ 50800 h 50800"/>
                  <a:gd name="connsiteX2" fmla="*/ 0 w 50800"/>
                  <a:gd name="connsiteY2" fmla="*/ 25400 h 50800"/>
                  <a:gd name="connsiteX3" fmla="*/ 25400 w 50800"/>
                  <a:gd name="connsiteY3" fmla="*/ 0 h 50800"/>
                  <a:gd name="connsiteX4" fmla="*/ 50800 w 50800"/>
                  <a:gd name="connsiteY4" fmla="*/ 2540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00" h="50800">
                    <a:moveTo>
                      <a:pt x="50800" y="25400"/>
                    </a:moveTo>
                    <a:cubicBezTo>
                      <a:pt x="50800" y="39428"/>
                      <a:pt x="39428" y="50800"/>
                      <a:pt x="25400" y="50800"/>
                    </a:cubicBezTo>
                    <a:cubicBezTo>
                      <a:pt x="11372" y="50800"/>
                      <a:pt x="0" y="39428"/>
                      <a:pt x="0" y="25400"/>
                    </a:cubicBezTo>
                    <a:cubicBezTo>
                      <a:pt x="0" y="11372"/>
                      <a:pt x="11372" y="0"/>
                      <a:pt x="25400" y="0"/>
                    </a:cubicBezTo>
                    <a:cubicBezTo>
                      <a:pt x="39428" y="0"/>
                      <a:pt x="50800" y="11372"/>
                      <a:pt x="50800" y="25400"/>
                    </a:cubicBezTo>
                    <a:close/>
                  </a:path>
                </a:pathLst>
              </a:custGeom>
              <a:solidFill>
                <a:srgbClr val="055CF9">
                  <a:alpha val="20000"/>
                </a:srgb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3" name="任意多边形: 形状 9"/>
              <p:cNvSpPr/>
              <p:nvPr/>
            </p:nvSpPr>
            <p:spPr>
              <a:xfrm>
                <a:off x="11455400" y="3022600"/>
                <a:ext cx="50800" cy="50800"/>
              </a:xfrm>
              <a:custGeom>
                <a:avLst/>
                <a:gdLst>
                  <a:gd name="connsiteX0" fmla="*/ 50800 w 50800"/>
                  <a:gd name="connsiteY0" fmla="*/ 25400 h 50800"/>
                  <a:gd name="connsiteX1" fmla="*/ 25400 w 50800"/>
                  <a:gd name="connsiteY1" fmla="*/ 50800 h 50800"/>
                  <a:gd name="connsiteX2" fmla="*/ 0 w 50800"/>
                  <a:gd name="connsiteY2" fmla="*/ 25400 h 50800"/>
                  <a:gd name="connsiteX3" fmla="*/ 25400 w 50800"/>
                  <a:gd name="connsiteY3" fmla="*/ 0 h 50800"/>
                  <a:gd name="connsiteX4" fmla="*/ 50800 w 50800"/>
                  <a:gd name="connsiteY4" fmla="*/ 2540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00" h="50800">
                    <a:moveTo>
                      <a:pt x="50800" y="25400"/>
                    </a:moveTo>
                    <a:cubicBezTo>
                      <a:pt x="50800" y="39428"/>
                      <a:pt x="39428" y="50800"/>
                      <a:pt x="25400" y="50800"/>
                    </a:cubicBezTo>
                    <a:cubicBezTo>
                      <a:pt x="11372" y="50800"/>
                      <a:pt x="0" y="39428"/>
                      <a:pt x="0" y="25400"/>
                    </a:cubicBezTo>
                    <a:cubicBezTo>
                      <a:pt x="0" y="11372"/>
                      <a:pt x="11372" y="0"/>
                      <a:pt x="25400" y="0"/>
                    </a:cubicBezTo>
                    <a:cubicBezTo>
                      <a:pt x="39428" y="0"/>
                      <a:pt x="50800" y="11372"/>
                      <a:pt x="50800" y="25400"/>
                    </a:cubicBezTo>
                    <a:close/>
                  </a:path>
                </a:pathLst>
              </a:custGeom>
              <a:solidFill>
                <a:srgbClr val="055CF9">
                  <a:alpha val="20000"/>
                </a:srgb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4" name="任意多边形: 形状 10"/>
              <p:cNvSpPr/>
              <p:nvPr/>
            </p:nvSpPr>
            <p:spPr>
              <a:xfrm>
                <a:off x="11455400" y="3263900"/>
                <a:ext cx="50800" cy="50800"/>
              </a:xfrm>
              <a:custGeom>
                <a:avLst/>
                <a:gdLst>
                  <a:gd name="connsiteX0" fmla="*/ 50800 w 50800"/>
                  <a:gd name="connsiteY0" fmla="*/ 25400 h 50800"/>
                  <a:gd name="connsiteX1" fmla="*/ 25400 w 50800"/>
                  <a:gd name="connsiteY1" fmla="*/ 50800 h 50800"/>
                  <a:gd name="connsiteX2" fmla="*/ 0 w 50800"/>
                  <a:gd name="connsiteY2" fmla="*/ 25400 h 50800"/>
                  <a:gd name="connsiteX3" fmla="*/ 25400 w 50800"/>
                  <a:gd name="connsiteY3" fmla="*/ 0 h 50800"/>
                  <a:gd name="connsiteX4" fmla="*/ 50800 w 50800"/>
                  <a:gd name="connsiteY4" fmla="*/ 2540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00" h="50800">
                    <a:moveTo>
                      <a:pt x="50800" y="25400"/>
                    </a:moveTo>
                    <a:cubicBezTo>
                      <a:pt x="50800" y="39428"/>
                      <a:pt x="39428" y="50800"/>
                      <a:pt x="25400" y="50800"/>
                    </a:cubicBezTo>
                    <a:cubicBezTo>
                      <a:pt x="11372" y="50800"/>
                      <a:pt x="0" y="39428"/>
                      <a:pt x="0" y="25400"/>
                    </a:cubicBezTo>
                    <a:cubicBezTo>
                      <a:pt x="0" y="11372"/>
                      <a:pt x="11372" y="0"/>
                      <a:pt x="25400" y="0"/>
                    </a:cubicBezTo>
                    <a:cubicBezTo>
                      <a:pt x="39428" y="0"/>
                      <a:pt x="50800" y="11372"/>
                      <a:pt x="50800" y="25400"/>
                    </a:cubicBezTo>
                    <a:close/>
                  </a:path>
                </a:pathLst>
              </a:custGeom>
              <a:solidFill>
                <a:srgbClr val="055CF9">
                  <a:alpha val="20000"/>
                </a:srgb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5" name="任意多边形: 形状 11"/>
              <p:cNvSpPr/>
              <p:nvPr/>
            </p:nvSpPr>
            <p:spPr>
              <a:xfrm>
                <a:off x="11455400" y="3505200"/>
                <a:ext cx="50800" cy="50800"/>
              </a:xfrm>
              <a:custGeom>
                <a:avLst/>
                <a:gdLst>
                  <a:gd name="connsiteX0" fmla="*/ 50800 w 50800"/>
                  <a:gd name="connsiteY0" fmla="*/ 25400 h 50800"/>
                  <a:gd name="connsiteX1" fmla="*/ 25400 w 50800"/>
                  <a:gd name="connsiteY1" fmla="*/ 50800 h 50800"/>
                  <a:gd name="connsiteX2" fmla="*/ 0 w 50800"/>
                  <a:gd name="connsiteY2" fmla="*/ 25400 h 50800"/>
                  <a:gd name="connsiteX3" fmla="*/ 25400 w 50800"/>
                  <a:gd name="connsiteY3" fmla="*/ 0 h 50800"/>
                  <a:gd name="connsiteX4" fmla="*/ 50800 w 50800"/>
                  <a:gd name="connsiteY4" fmla="*/ 2540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00" h="50800">
                    <a:moveTo>
                      <a:pt x="50800" y="25400"/>
                    </a:moveTo>
                    <a:cubicBezTo>
                      <a:pt x="50800" y="39428"/>
                      <a:pt x="39428" y="50800"/>
                      <a:pt x="25400" y="50800"/>
                    </a:cubicBezTo>
                    <a:cubicBezTo>
                      <a:pt x="11372" y="50800"/>
                      <a:pt x="0" y="39428"/>
                      <a:pt x="0" y="25400"/>
                    </a:cubicBezTo>
                    <a:cubicBezTo>
                      <a:pt x="0" y="11372"/>
                      <a:pt x="11372" y="0"/>
                      <a:pt x="25400" y="0"/>
                    </a:cubicBezTo>
                    <a:cubicBezTo>
                      <a:pt x="39428" y="0"/>
                      <a:pt x="50800" y="11372"/>
                      <a:pt x="50800" y="25400"/>
                    </a:cubicBezTo>
                    <a:close/>
                  </a:path>
                </a:pathLst>
              </a:custGeom>
              <a:solidFill>
                <a:srgbClr val="055CF9">
                  <a:alpha val="20000"/>
                </a:srgb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6" name="任意多边形: 形状 12"/>
              <p:cNvSpPr/>
              <p:nvPr/>
            </p:nvSpPr>
            <p:spPr>
              <a:xfrm>
                <a:off x="11455400" y="3746500"/>
                <a:ext cx="50800" cy="50800"/>
              </a:xfrm>
              <a:custGeom>
                <a:avLst/>
                <a:gdLst>
                  <a:gd name="connsiteX0" fmla="*/ 50800 w 50800"/>
                  <a:gd name="connsiteY0" fmla="*/ 25400 h 50800"/>
                  <a:gd name="connsiteX1" fmla="*/ 25400 w 50800"/>
                  <a:gd name="connsiteY1" fmla="*/ 50800 h 50800"/>
                  <a:gd name="connsiteX2" fmla="*/ 0 w 50800"/>
                  <a:gd name="connsiteY2" fmla="*/ 25400 h 50800"/>
                  <a:gd name="connsiteX3" fmla="*/ 25400 w 50800"/>
                  <a:gd name="connsiteY3" fmla="*/ 0 h 50800"/>
                  <a:gd name="connsiteX4" fmla="*/ 50800 w 50800"/>
                  <a:gd name="connsiteY4" fmla="*/ 25400 h 5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00" h="50800">
                    <a:moveTo>
                      <a:pt x="50800" y="25400"/>
                    </a:moveTo>
                    <a:cubicBezTo>
                      <a:pt x="50800" y="39428"/>
                      <a:pt x="39428" y="50800"/>
                      <a:pt x="25400" y="50800"/>
                    </a:cubicBezTo>
                    <a:cubicBezTo>
                      <a:pt x="11372" y="50800"/>
                      <a:pt x="0" y="39428"/>
                      <a:pt x="0" y="25400"/>
                    </a:cubicBezTo>
                    <a:cubicBezTo>
                      <a:pt x="0" y="11372"/>
                      <a:pt x="11372" y="0"/>
                      <a:pt x="25400" y="0"/>
                    </a:cubicBezTo>
                    <a:cubicBezTo>
                      <a:pt x="39428" y="0"/>
                      <a:pt x="50800" y="11372"/>
                      <a:pt x="50800" y="25400"/>
                    </a:cubicBezTo>
                    <a:close/>
                  </a:path>
                </a:pathLst>
              </a:cu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7" name="任意多边形: 形状 13"/>
              <p:cNvSpPr/>
              <p:nvPr/>
            </p:nvSpPr>
            <p:spPr>
              <a:xfrm>
                <a:off x="11407775" y="3698875"/>
                <a:ext cx="146050" cy="146050"/>
              </a:xfrm>
              <a:custGeom>
                <a:avLst/>
                <a:gdLst>
                  <a:gd name="connsiteX0" fmla="*/ 146050 w 146050"/>
                  <a:gd name="connsiteY0" fmla="*/ 73025 h 146050"/>
                  <a:gd name="connsiteX1" fmla="*/ 73025 w 146050"/>
                  <a:gd name="connsiteY1" fmla="*/ 146050 h 146050"/>
                  <a:gd name="connsiteX2" fmla="*/ 0 w 146050"/>
                  <a:gd name="connsiteY2" fmla="*/ 73025 h 146050"/>
                  <a:gd name="connsiteX3" fmla="*/ 73025 w 146050"/>
                  <a:gd name="connsiteY3" fmla="*/ 0 h 146050"/>
                  <a:gd name="connsiteX4" fmla="*/ 146050 w 146050"/>
                  <a:gd name="connsiteY4" fmla="*/ 7302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0" h="146050">
                    <a:moveTo>
                      <a:pt x="146050" y="73025"/>
                    </a:moveTo>
                    <a:cubicBezTo>
                      <a:pt x="146050" y="113355"/>
                      <a:pt x="113356" y="146050"/>
                      <a:pt x="73025" y="146050"/>
                    </a:cubicBezTo>
                    <a:cubicBezTo>
                      <a:pt x="32694" y="146050"/>
                      <a:pt x="0" y="113355"/>
                      <a:pt x="0" y="73025"/>
                    </a:cubicBezTo>
                    <a:cubicBezTo>
                      <a:pt x="0" y="32695"/>
                      <a:pt x="32694" y="0"/>
                      <a:pt x="73025" y="0"/>
                    </a:cubicBezTo>
                    <a:cubicBezTo>
                      <a:pt x="113356" y="0"/>
                      <a:pt x="146050" y="32695"/>
                      <a:pt x="146050" y="73025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8" name="矩形: 圆角 14"/>
              <p:cNvSpPr/>
              <p:nvPr/>
            </p:nvSpPr>
            <p:spPr>
              <a:xfrm>
                <a:off x="635000" y="1917700"/>
                <a:ext cx="10922000" cy="4305300"/>
              </a:xfrm>
              <a:prstGeom prst="roundRect">
                <a:avLst>
                  <a:gd name="adj" fmla="val 4212"/>
                </a:avLst>
              </a:prstGeom>
              <a:solidFill>
                <a:srgbClr val="055CF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9" name="任意多边形: 形状 15"/>
              <p:cNvSpPr/>
              <p:nvPr/>
            </p:nvSpPr>
            <p:spPr>
              <a:xfrm>
                <a:off x="638175" y="1917700"/>
                <a:ext cx="7378144" cy="4330700"/>
              </a:xfrm>
              <a:custGeom>
                <a:avLst/>
                <a:gdLst>
                  <a:gd name="connsiteX0" fmla="*/ 0 w 6809787"/>
                  <a:gd name="connsiteY0" fmla="*/ 152400 h 4330700"/>
                  <a:gd name="connsiteX1" fmla="*/ 152400 w 6809787"/>
                  <a:gd name="connsiteY1" fmla="*/ 0 h 4330700"/>
                  <a:gd name="connsiteX2" fmla="*/ 6384925 w 6809787"/>
                  <a:gd name="connsiteY2" fmla="*/ 0 h 4330700"/>
                  <a:gd name="connsiteX3" fmla="*/ 6537325 w 6809787"/>
                  <a:gd name="connsiteY3" fmla="*/ 152400 h 4330700"/>
                  <a:gd name="connsiteX4" fmla="*/ 6537325 w 6809787"/>
                  <a:gd name="connsiteY4" fmla="*/ 1082675 h 4330700"/>
                  <a:gd name="connsiteX5" fmla="*/ 6537325 w 6809787"/>
                  <a:gd name="connsiteY5" fmla="*/ 1624013 h 4330700"/>
                  <a:gd name="connsiteX6" fmla="*/ 6537325 w 6809787"/>
                  <a:gd name="connsiteY6" fmla="*/ 1714722 h 4330700"/>
                  <a:gd name="connsiteX7" fmla="*/ 6570155 w 6809787"/>
                  <a:gd name="connsiteY7" fmla="*/ 1809230 h 4330700"/>
                  <a:gd name="connsiteX8" fmla="*/ 6776974 w 6809787"/>
                  <a:gd name="connsiteY8" fmla="*/ 2070849 h 4330700"/>
                  <a:gd name="connsiteX9" fmla="*/ 6776974 w 6809787"/>
                  <a:gd name="connsiteY9" fmla="*/ 2259851 h 4330700"/>
                  <a:gd name="connsiteX10" fmla="*/ 6570155 w 6809787"/>
                  <a:gd name="connsiteY10" fmla="*/ 2521471 h 4330700"/>
                  <a:gd name="connsiteX11" fmla="*/ 6537325 w 6809787"/>
                  <a:gd name="connsiteY11" fmla="*/ 2615978 h 4330700"/>
                  <a:gd name="connsiteX12" fmla="*/ 6537325 w 6809787"/>
                  <a:gd name="connsiteY12" fmla="*/ 2706688 h 4330700"/>
                  <a:gd name="connsiteX13" fmla="*/ 6537325 w 6809787"/>
                  <a:gd name="connsiteY13" fmla="*/ 3248025 h 4330700"/>
                  <a:gd name="connsiteX14" fmla="*/ 6537325 w 6809787"/>
                  <a:gd name="connsiteY14" fmla="*/ 4178300 h 4330700"/>
                  <a:gd name="connsiteX15" fmla="*/ 6384925 w 6809787"/>
                  <a:gd name="connsiteY15" fmla="*/ 4330700 h 4330700"/>
                  <a:gd name="connsiteX16" fmla="*/ 152400 w 6809787"/>
                  <a:gd name="connsiteY16" fmla="*/ 4330700 h 4330700"/>
                  <a:gd name="connsiteX17" fmla="*/ 0 w 6809787"/>
                  <a:gd name="connsiteY17" fmla="*/ 4178300 h 4330700"/>
                  <a:gd name="connsiteX18" fmla="*/ 0 w 6809787"/>
                  <a:gd name="connsiteY18" fmla="*/ 152400 h 433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809787" h="4330700">
                    <a:moveTo>
                      <a:pt x="0" y="152400"/>
                    </a:moveTo>
                    <a:cubicBezTo>
                      <a:pt x="0" y="68231"/>
                      <a:pt x="68231" y="0"/>
                      <a:pt x="152400" y="0"/>
                    </a:cubicBezTo>
                    <a:lnTo>
                      <a:pt x="6384925" y="0"/>
                    </a:lnTo>
                    <a:cubicBezTo>
                      <a:pt x="6469063" y="0"/>
                      <a:pt x="6537325" y="68231"/>
                      <a:pt x="6537325" y="152400"/>
                    </a:cubicBezTo>
                    <a:lnTo>
                      <a:pt x="6537325" y="1082675"/>
                    </a:lnTo>
                    <a:lnTo>
                      <a:pt x="6537325" y="1624013"/>
                    </a:lnTo>
                    <a:lnTo>
                      <a:pt x="6537325" y="1714722"/>
                    </a:lnTo>
                    <a:cubicBezTo>
                      <a:pt x="6537325" y="1749025"/>
                      <a:pt x="6548882" y="1782318"/>
                      <a:pt x="6570155" y="1809230"/>
                    </a:cubicBezTo>
                    <a:lnTo>
                      <a:pt x="6776974" y="2070849"/>
                    </a:lnTo>
                    <a:cubicBezTo>
                      <a:pt x="6820726" y="2126240"/>
                      <a:pt x="6820726" y="2204460"/>
                      <a:pt x="6776974" y="2259851"/>
                    </a:cubicBezTo>
                    <a:lnTo>
                      <a:pt x="6570155" y="2521471"/>
                    </a:lnTo>
                    <a:cubicBezTo>
                      <a:pt x="6548882" y="2548382"/>
                      <a:pt x="6537325" y="2581675"/>
                      <a:pt x="6537325" y="2615978"/>
                    </a:cubicBezTo>
                    <a:lnTo>
                      <a:pt x="6537325" y="2706688"/>
                    </a:lnTo>
                    <a:lnTo>
                      <a:pt x="6537325" y="3248025"/>
                    </a:lnTo>
                    <a:lnTo>
                      <a:pt x="6537325" y="4178300"/>
                    </a:lnTo>
                    <a:cubicBezTo>
                      <a:pt x="6537325" y="4262470"/>
                      <a:pt x="6469063" y="4330700"/>
                      <a:pt x="6384925" y="4330700"/>
                    </a:cubicBezTo>
                    <a:lnTo>
                      <a:pt x="152400" y="4330700"/>
                    </a:lnTo>
                    <a:cubicBezTo>
                      <a:pt x="68231" y="4330700"/>
                      <a:pt x="0" y="4262470"/>
                      <a:pt x="0" y="4178300"/>
                    </a:cubicBez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  <a:effectLst>
                <a:outerShdw blurRad="647700" sx="102000" sy="102000" algn="ctr" rotWithShape="0">
                  <a:srgbClr val="055CF9">
                    <a:alpha val="10000"/>
                  </a:srgbClr>
                </a:outerShdw>
              </a:effectLst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0" name="任意多边形: 形状 16"/>
              <p:cNvSpPr/>
              <p:nvPr/>
            </p:nvSpPr>
            <p:spPr>
              <a:xfrm>
                <a:off x="635000" y="1917700"/>
                <a:ext cx="2812041" cy="4330700"/>
              </a:xfrm>
              <a:custGeom>
                <a:avLst/>
                <a:gdLst>
                  <a:gd name="connsiteX0" fmla="*/ 0 w 2964867"/>
                  <a:gd name="connsiteY0" fmla="*/ 152400 h 4330700"/>
                  <a:gd name="connsiteX1" fmla="*/ 152400 w 2964867"/>
                  <a:gd name="connsiteY1" fmla="*/ 0 h 4330700"/>
                  <a:gd name="connsiteX2" fmla="*/ 2540000 w 2964867"/>
                  <a:gd name="connsiteY2" fmla="*/ 0 h 4330700"/>
                  <a:gd name="connsiteX3" fmla="*/ 2692400 w 2964867"/>
                  <a:gd name="connsiteY3" fmla="*/ 152400 h 4330700"/>
                  <a:gd name="connsiteX4" fmla="*/ 2692400 w 2964867"/>
                  <a:gd name="connsiteY4" fmla="*/ 1082675 h 4330700"/>
                  <a:gd name="connsiteX5" fmla="*/ 2692400 w 2964867"/>
                  <a:gd name="connsiteY5" fmla="*/ 1624013 h 4330700"/>
                  <a:gd name="connsiteX6" fmla="*/ 2692400 w 2964867"/>
                  <a:gd name="connsiteY6" fmla="*/ 1714722 h 4330700"/>
                  <a:gd name="connsiteX7" fmla="*/ 2725236 w 2964867"/>
                  <a:gd name="connsiteY7" fmla="*/ 1809230 h 4330700"/>
                  <a:gd name="connsiteX8" fmla="*/ 2932030 w 2964867"/>
                  <a:gd name="connsiteY8" fmla="*/ 2070849 h 4330700"/>
                  <a:gd name="connsiteX9" fmla="*/ 2932030 w 2964867"/>
                  <a:gd name="connsiteY9" fmla="*/ 2259851 h 4330700"/>
                  <a:gd name="connsiteX10" fmla="*/ 2725236 w 2964867"/>
                  <a:gd name="connsiteY10" fmla="*/ 2521471 h 4330700"/>
                  <a:gd name="connsiteX11" fmla="*/ 2692400 w 2964867"/>
                  <a:gd name="connsiteY11" fmla="*/ 2615978 h 4330700"/>
                  <a:gd name="connsiteX12" fmla="*/ 2692400 w 2964867"/>
                  <a:gd name="connsiteY12" fmla="*/ 2706688 h 4330700"/>
                  <a:gd name="connsiteX13" fmla="*/ 2692400 w 2964867"/>
                  <a:gd name="connsiteY13" fmla="*/ 3248025 h 4330700"/>
                  <a:gd name="connsiteX14" fmla="*/ 2692400 w 2964867"/>
                  <a:gd name="connsiteY14" fmla="*/ 4178300 h 4330700"/>
                  <a:gd name="connsiteX15" fmla="*/ 2540000 w 2964867"/>
                  <a:gd name="connsiteY15" fmla="*/ 4330700 h 4330700"/>
                  <a:gd name="connsiteX16" fmla="*/ 152400 w 2964867"/>
                  <a:gd name="connsiteY16" fmla="*/ 4330700 h 4330700"/>
                  <a:gd name="connsiteX17" fmla="*/ 0 w 2964867"/>
                  <a:gd name="connsiteY17" fmla="*/ 4178300 h 4330700"/>
                  <a:gd name="connsiteX18" fmla="*/ 0 w 2964867"/>
                  <a:gd name="connsiteY18" fmla="*/ 152400 h 433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64867" h="4330700">
                    <a:moveTo>
                      <a:pt x="0" y="152400"/>
                    </a:moveTo>
                    <a:cubicBezTo>
                      <a:pt x="0" y="68231"/>
                      <a:pt x="68231" y="0"/>
                      <a:pt x="152400" y="0"/>
                    </a:cubicBezTo>
                    <a:lnTo>
                      <a:pt x="2540000" y="0"/>
                    </a:lnTo>
                    <a:cubicBezTo>
                      <a:pt x="2624169" y="0"/>
                      <a:pt x="2692400" y="68231"/>
                      <a:pt x="2692400" y="152400"/>
                    </a:cubicBezTo>
                    <a:lnTo>
                      <a:pt x="2692400" y="1082675"/>
                    </a:lnTo>
                    <a:lnTo>
                      <a:pt x="2692400" y="1624013"/>
                    </a:lnTo>
                    <a:lnTo>
                      <a:pt x="2692400" y="1714722"/>
                    </a:lnTo>
                    <a:cubicBezTo>
                      <a:pt x="2692400" y="1749025"/>
                      <a:pt x="2703970" y="1782318"/>
                      <a:pt x="2725236" y="1809230"/>
                    </a:cubicBezTo>
                    <a:lnTo>
                      <a:pt x="2932030" y="2070849"/>
                    </a:lnTo>
                    <a:cubicBezTo>
                      <a:pt x="2975813" y="2126240"/>
                      <a:pt x="2975813" y="2204460"/>
                      <a:pt x="2932030" y="2259851"/>
                    </a:cubicBezTo>
                    <a:lnTo>
                      <a:pt x="2725236" y="2521471"/>
                    </a:lnTo>
                    <a:cubicBezTo>
                      <a:pt x="2703970" y="2548382"/>
                      <a:pt x="2692400" y="2581675"/>
                      <a:pt x="2692400" y="2615978"/>
                    </a:cubicBezTo>
                    <a:lnTo>
                      <a:pt x="2692400" y="2706688"/>
                    </a:lnTo>
                    <a:lnTo>
                      <a:pt x="2692400" y="3248025"/>
                    </a:lnTo>
                    <a:lnTo>
                      <a:pt x="2692400" y="4178300"/>
                    </a:lnTo>
                    <a:cubicBezTo>
                      <a:pt x="2692400" y="4262470"/>
                      <a:pt x="2624169" y="4330700"/>
                      <a:pt x="2540000" y="4330700"/>
                    </a:cubicBezTo>
                    <a:lnTo>
                      <a:pt x="152400" y="4330700"/>
                    </a:lnTo>
                    <a:cubicBezTo>
                      <a:pt x="68231" y="4330700"/>
                      <a:pt x="0" y="4262470"/>
                      <a:pt x="0" y="4178300"/>
                    </a:cubicBez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  <a:effectLst>
                <a:outerShdw blurRad="698500" sx="102000" sy="102000" algn="ctr" rotWithShape="0">
                  <a:srgbClr val="055CF9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1" name="矩形: 圆角 43"/>
              <p:cNvSpPr/>
              <p:nvPr/>
            </p:nvSpPr>
            <p:spPr>
              <a:xfrm>
                <a:off x="8008620" y="2118762"/>
                <a:ext cx="3247644" cy="42545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6350" cap="flat">
                <a:noFill/>
                <a:prstDash val="solid"/>
                <a:miter/>
              </a:ln>
              <a:effectLst>
                <a:outerShdw blurRad="228600" sx="102000" sy="102000" algn="c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2" name="矩形: 圆角 44"/>
              <p:cNvSpPr/>
              <p:nvPr/>
            </p:nvSpPr>
            <p:spPr>
              <a:xfrm>
                <a:off x="8037296" y="4306010"/>
                <a:ext cx="3229593" cy="42545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6350" cap="flat">
                <a:noFill/>
                <a:prstDash val="solid"/>
                <a:miter/>
              </a:ln>
              <a:effectLst>
                <a:outerShdw blurRad="228600" sx="102000" sy="102000" algn="c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3" name="任意多边形: 形状 77"/>
              <p:cNvSpPr/>
              <p:nvPr/>
            </p:nvSpPr>
            <p:spPr>
              <a:xfrm rot="20880220">
                <a:off x="994669" y="4596777"/>
                <a:ext cx="1930400" cy="641350"/>
              </a:xfrm>
              <a:prstGeom prst="roundRect">
                <a:avLst>
                  <a:gd name="adj" fmla="val 50000"/>
                </a:avLst>
              </a:prstGeom>
              <a:noFill/>
              <a:ln w="1270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4" name="任意多边形: 形状 82"/>
              <p:cNvSpPr/>
              <p:nvPr/>
            </p:nvSpPr>
            <p:spPr>
              <a:xfrm>
                <a:off x="657225" y="1612900"/>
                <a:ext cx="10877550" cy="6350"/>
              </a:xfrm>
              <a:custGeom>
                <a:avLst/>
                <a:gdLst>
                  <a:gd name="connsiteX0" fmla="*/ 0 w 10877550"/>
                  <a:gd name="connsiteY0" fmla="*/ 0 h 6350"/>
                  <a:gd name="connsiteX1" fmla="*/ 669925 w 10877550"/>
                  <a:gd name="connsiteY1" fmla="*/ 0 h 6350"/>
                  <a:gd name="connsiteX2" fmla="*/ 1844675 w 10877550"/>
                  <a:gd name="connsiteY2" fmla="*/ 0 h 6350"/>
                  <a:gd name="connsiteX3" fmla="*/ 3746500 w 10877550"/>
                  <a:gd name="connsiteY3" fmla="*/ 0 h 6350"/>
                  <a:gd name="connsiteX4" fmla="*/ 4832350 w 10877550"/>
                  <a:gd name="connsiteY4" fmla="*/ 0 h 6350"/>
                  <a:gd name="connsiteX5" fmla="*/ 8089900 w 10877550"/>
                  <a:gd name="connsiteY5" fmla="*/ 0 h 6350"/>
                  <a:gd name="connsiteX6" fmla="*/ 9112250 w 10877550"/>
                  <a:gd name="connsiteY6" fmla="*/ 0 h 6350"/>
                  <a:gd name="connsiteX7" fmla="*/ 10877550 w 10877550"/>
                  <a:gd name="connsiteY7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77550" h="6350">
                    <a:moveTo>
                      <a:pt x="0" y="0"/>
                    </a:moveTo>
                    <a:lnTo>
                      <a:pt x="669925" y="0"/>
                    </a:lnTo>
                    <a:moveTo>
                      <a:pt x="1844675" y="0"/>
                    </a:moveTo>
                    <a:lnTo>
                      <a:pt x="3746500" y="0"/>
                    </a:lnTo>
                    <a:moveTo>
                      <a:pt x="4832350" y="0"/>
                    </a:moveTo>
                    <a:lnTo>
                      <a:pt x="8089900" y="0"/>
                    </a:lnTo>
                    <a:moveTo>
                      <a:pt x="9112250" y="0"/>
                    </a:moveTo>
                    <a:lnTo>
                      <a:pt x="10877550" y="0"/>
                    </a:lnTo>
                  </a:path>
                </a:pathLst>
              </a:custGeom>
              <a:noFill/>
              <a:ln w="12700" cap="flat">
                <a:solidFill>
                  <a:srgbClr val="055CF9"/>
                </a:solidFill>
                <a:custDash>
                  <a:ds d="600000" sp="600000"/>
                </a:custDash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1364902" y="1453607"/>
                <a:ext cx="999096" cy="295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基础定义</a:t>
                </a:r>
                <a:endParaRPr 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4393528" y="1453607"/>
                <a:ext cx="1202994" cy="295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行业产业链</a:t>
                </a:r>
                <a:endParaRPr 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8745395" y="1453607"/>
                <a:ext cx="999096" cy="295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发展现状</a:t>
                </a:r>
                <a:endParaRPr 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 rot="791741">
                <a:off x="1601141" y="4213906"/>
                <a:ext cx="795199" cy="295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prstClr val="white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白嫖党</a:t>
                </a:r>
                <a:endParaRPr lang="en-US" sz="16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8830986" y="2173241"/>
                <a:ext cx="1610789" cy="268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55CF9"/>
                    </a:solidFill>
                    <a:latin typeface="+mj-ea"/>
                    <a:ea typeface="+mj-ea"/>
                    <a:cs typeface="OPPOSans H" panose="00020600040101010101" pitchFamily="18" charset="-122"/>
                  </a:rPr>
                  <a:t>市场需求不断增加</a:t>
                </a:r>
                <a:endParaRPr lang="en-US" sz="1400" b="1" dirty="0">
                  <a:solidFill>
                    <a:srgbClr val="055CF9"/>
                  </a:solidFill>
                  <a:latin typeface="+mj-ea"/>
                  <a:ea typeface="+mj-ea"/>
                  <a:cs typeface="OPPOSans H" panose="00020600040101010101" pitchFamily="18" charset="-122"/>
                </a:endParaRP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842603" y="1936308"/>
                <a:ext cx="2271048" cy="37522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充电桩，顾名思义，即为电动汽车提供充电服务的设备。</a:t>
                </a:r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一般分为四轮充电桩与两轮充电桩</a:t>
                </a:r>
                <a:r>
                  <a:rPr lang="zh-CN" altLang="en-US" sz="1400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。</a:t>
                </a:r>
                <a:endParaRPr lang="en-US" altLang="zh-CN" sz="1400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400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四轮充电桩：</a:t>
                </a:r>
                <a:r>
                  <a:rPr lang="zh-CN" altLang="en-US" sz="1400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主要为电动汽车进行充电</a:t>
                </a:r>
                <a:endParaRPr lang="en-US" altLang="zh-CN" sz="1400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两轮充电桩：</a:t>
                </a:r>
                <a:r>
                  <a:rPr lang="zh-CN" altLang="en-US" sz="1400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主要为电动自行车、电动摩托车充电</a:t>
                </a:r>
                <a:endParaRPr lang="en-US" altLang="zh-CN" sz="1400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400" dirty="0">
                  <a:solidFill>
                    <a:srgbClr val="141A34"/>
                  </a:solidFill>
                  <a:latin typeface="+mj-ea"/>
                  <a:ea typeface="+mj-ea"/>
                  <a:cs typeface="OPPOSans B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充电运营定位于新能源汽车服务后市场，位于充电桩</a:t>
                </a:r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B" panose="00020600040101010101" pitchFamily="18" charset="-122"/>
                  </a:rPr>
                  <a:t>产业链中下游环节</a:t>
                </a: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3590138" y="2245233"/>
              <a:ext cx="3800763" cy="1025525"/>
              <a:chOff x="3690722" y="2245233"/>
              <a:chExt cx="3800763" cy="1025525"/>
            </a:xfrm>
          </p:grpSpPr>
          <p:sp>
            <p:nvSpPr>
              <p:cNvPr id="92" name="矩形: 圆角 43"/>
              <p:cNvSpPr/>
              <p:nvPr/>
            </p:nvSpPr>
            <p:spPr>
              <a:xfrm>
                <a:off x="3690722" y="2577348"/>
                <a:ext cx="1308100" cy="425450"/>
              </a:xfrm>
              <a:prstGeom prst="roundRect">
                <a:avLst>
                  <a:gd name="adj" fmla="val 50000"/>
                </a:avLst>
              </a:prstGeom>
              <a:solidFill>
                <a:srgbClr val="055CF9"/>
              </a:solidFill>
              <a:ln w="6350" cap="flat">
                <a:noFill/>
                <a:prstDash val="solid"/>
                <a:miter/>
              </a:ln>
              <a:effectLst>
                <a:outerShdw blurRad="228600" sx="102000" sy="102000" algn="c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821041" y="2636184"/>
                <a:ext cx="1075559" cy="268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产业链上游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cxnSp>
            <p:nvCxnSpPr>
              <p:cNvPr id="94" name="肘形连接符 93"/>
              <p:cNvCxnSpPr>
                <a:stCxn id="92" idx="3"/>
              </p:cNvCxnSpPr>
              <p:nvPr/>
            </p:nvCxnSpPr>
            <p:spPr>
              <a:xfrm flipV="1">
                <a:off x="4998822" y="2457958"/>
                <a:ext cx="501650" cy="33211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" name="肘形连接符 94"/>
              <p:cNvCxnSpPr>
                <a:stCxn id="92" idx="3"/>
              </p:cNvCxnSpPr>
              <p:nvPr/>
            </p:nvCxnSpPr>
            <p:spPr>
              <a:xfrm>
                <a:off x="4998822" y="2790073"/>
                <a:ext cx="501650" cy="29653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96" name="组合 95"/>
              <p:cNvGrpSpPr/>
              <p:nvPr/>
            </p:nvGrpSpPr>
            <p:grpSpPr>
              <a:xfrm>
                <a:off x="5500472" y="2245233"/>
                <a:ext cx="1991013" cy="425450"/>
                <a:chOff x="5500472" y="2245233"/>
                <a:chExt cx="1991013" cy="425450"/>
              </a:xfrm>
            </p:grpSpPr>
            <p:sp>
              <p:nvSpPr>
                <p:cNvPr id="98" name="矩形: 圆角 56"/>
                <p:cNvSpPr/>
                <p:nvPr/>
              </p:nvSpPr>
              <p:spPr>
                <a:xfrm>
                  <a:off x="5500472" y="2245233"/>
                  <a:ext cx="1959762" cy="425450"/>
                </a:xfrm>
                <a:prstGeom prst="roundRect">
                  <a:avLst>
                    <a:gd name="adj" fmla="val 7321"/>
                  </a:avLst>
                </a:prstGeom>
                <a:noFill/>
                <a:ln w="12700" cap="flat">
                  <a:solidFill>
                    <a:srgbClr val="055CF9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99" name="文本框 98"/>
                <p:cNvSpPr txBox="1"/>
                <p:nvPr/>
              </p:nvSpPr>
              <p:spPr>
                <a:xfrm>
                  <a:off x="5529466" y="2249212"/>
                  <a:ext cx="1962019" cy="3765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设备制造商</a:t>
                  </a:r>
                  <a:endPara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负责生产充电桩设备和相关配件</a:t>
                  </a:r>
                  <a:endPara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</p:txBody>
            </p:sp>
          </p:grpSp>
          <p:sp>
            <p:nvSpPr>
              <p:cNvPr id="97" name="矩形: 圆角 56"/>
              <p:cNvSpPr/>
              <p:nvPr/>
            </p:nvSpPr>
            <p:spPr>
              <a:xfrm>
                <a:off x="5515718" y="2845308"/>
                <a:ext cx="1944516" cy="425450"/>
              </a:xfrm>
              <a:prstGeom prst="roundRect">
                <a:avLst>
                  <a:gd name="adj" fmla="val 7321"/>
                </a:avLst>
              </a:prstGeom>
              <a:noFill/>
              <a:ln w="1270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3606063" y="3656946"/>
              <a:ext cx="3765606" cy="1025525"/>
              <a:chOff x="3690722" y="2245233"/>
              <a:chExt cx="3765606" cy="1025525"/>
            </a:xfrm>
          </p:grpSpPr>
          <p:sp>
            <p:nvSpPr>
              <p:cNvPr id="101" name="矩形: 圆角 43"/>
              <p:cNvSpPr/>
              <p:nvPr/>
            </p:nvSpPr>
            <p:spPr>
              <a:xfrm>
                <a:off x="3690722" y="2577348"/>
                <a:ext cx="1308100" cy="425450"/>
              </a:xfrm>
              <a:prstGeom prst="roundRect">
                <a:avLst>
                  <a:gd name="adj" fmla="val 50000"/>
                </a:avLst>
              </a:prstGeom>
              <a:solidFill>
                <a:srgbClr val="055CF9"/>
              </a:solidFill>
              <a:ln w="6350" cap="flat">
                <a:noFill/>
                <a:prstDash val="solid"/>
                <a:miter/>
              </a:ln>
              <a:effectLst>
                <a:outerShdw blurRad="228600" sx="102000" sy="102000" algn="c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821041" y="2636184"/>
                <a:ext cx="1075559" cy="268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产业链中游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cxnSp>
            <p:nvCxnSpPr>
              <p:cNvPr id="103" name="肘形连接符 102"/>
              <p:cNvCxnSpPr>
                <a:stCxn id="101" idx="3"/>
              </p:cNvCxnSpPr>
              <p:nvPr/>
            </p:nvCxnSpPr>
            <p:spPr>
              <a:xfrm flipV="1">
                <a:off x="4998822" y="2457958"/>
                <a:ext cx="501650" cy="33211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4" name="肘形连接符 103"/>
              <p:cNvCxnSpPr>
                <a:stCxn id="101" idx="3"/>
              </p:cNvCxnSpPr>
              <p:nvPr/>
            </p:nvCxnSpPr>
            <p:spPr>
              <a:xfrm>
                <a:off x="4998822" y="2790073"/>
                <a:ext cx="501650" cy="29653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5" name="矩形: 圆角 56"/>
              <p:cNvSpPr/>
              <p:nvPr/>
            </p:nvSpPr>
            <p:spPr>
              <a:xfrm>
                <a:off x="5500471" y="2245233"/>
                <a:ext cx="1943837" cy="425450"/>
              </a:xfrm>
              <a:prstGeom prst="roundRect">
                <a:avLst>
                  <a:gd name="adj" fmla="val 7321"/>
                </a:avLst>
              </a:prstGeom>
              <a:noFill/>
              <a:ln w="1270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06" name="矩形: 圆角 56"/>
              <p:cNvSpPr/>
              <p:nvPr/>
            </p:nvSpPr>
            <p:spPr>
              <a:xfrm>
                <a:off x="5515718" y="2845308"/>
                <a:ext cx="1940610" cy="425450"/>
              </a:xfrm>
              <a:prstGeom prst="roundRect">
                <a:avLst>
                  <a:gd name="adj" fmla="val 7321"/>
                </a:avLst>
              </a:prstGeom>
              <a:noFill/>
              <a:ln w="1270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3606063" y="5027829"/>
              <a:ext cx="3761160" cy="1025525"/>
              <a:chOff x="3690722" y="2245233"/>
              <a:chExt cx="3761160" cy="1025525"/>
            </a:xfrm>
          </p:grpSpPr>
          <p:sp>
            <p:nvSpPr>
              <p:cNvPr id="108" name="矩形: 圆角 43"/>
              <p:cNvSpPr/>
              <p:nvPr/>
            </p:nvSpPr>
            <p:spPr>
              <a:xfrm>
                <a:off x="3690722" y="2577348"/>
                <a:ext cx="1308100" cy="425450"/>
              </a:xfrm>
              <a:prstGeom prst="roundRect">
                <a:avLst>
                  <a:gd name="adj" fmla="val 50000"/>
                </a:avLst>
              </a:prstGeom>
              <a:solidFill>
                <a:srgbClr val="055CF9"/>
              </a:solidFill>
              <a:ln w="6350" cap="flat">
                <a:noFill/>
                <a:prstDash val="solid"/>
                <a:miter/>
              </a:ln>
              <a:effectLst>
                <a:outerShdw blurRad="228600" sx="102000" sy="102000" algn="c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3821041" y="2636184"/>
                <a:ext cx="1075559" cy="268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产业链下游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cxnSp>
            <p:nvCxnSpPr>
              <p:cNvPr id="110" name="肘形连接符 109"/>
              <p:cNvCxnSpPr>
                <a:stCxn id="108" idx="3"/>
              </p:cNvCxnSpPr>
              <p:nvPr/>
            </p:nvCxnSpPr>
            <p:spPr>
              <a:xfrm flipV="1">
                <a:off x="4998822" y="2457958"/>
                <a:ext cx="501650" cy="33211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1" name="肘形连接符 110"/>
              <p:cNvCxnSpPr>
                <a:stCxn id="108" idx="3"/>
              </p:cNvCxnSpPr>
              <p:nvPr/>
            </p:nvCxnSpPr>
            <p:spPr>
              <a:xfrm>
                <a:off x="4998822" y="2790073"/>
                <a:ext cx="501650" cy="296535"/>
              </a:xfrm>
              <a:prstGeom prst="bentConnector3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2" name="矩形: 圆角 56"/>
              <p:cNvSpPr/>
              <p:nvPr/>
            </p:nvSpPr>
            <p:spPr>
              <a:xfrm>
                <a:off x="5500472" y="2245233"/>
                <a:ext cx="1951410" cy="425450"/>
              </a:xfrm>
              <a:prstGeom prst="roundRect">
                <a:avLst>
                  <a:gd name="adj" fmla="val 7321"/>
                </a:avLst>
              </a:prstGeom>
              <a:noFill/>
              <a:ln w="1270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113" name="矩形: 圆角 56"/>
              <p:cNvSpPr/>
              <p:nvPr/>
            </p:nvSpPr>
            <p:spPr>
              <a:xfrm>
                <a:off x="5515718" y="2845308"/>
                <a:ext cx="1936164" cy="425450"/>
              </a:xfrm>
              <a:prstGeom prst="roundRect">
                <a:avLst>
                  <a:gd name="adj" fmla="val 7321"/>
                </a:avLst>
              </a:prstGeom>
              <a:noFill/>
              <a:ln w="12700" cap="flat">
                <a:solidFill>
                  <a:srgbClr val="055CF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  <p:sp>
          <p:nvSpPr>
            <p:cNvPr id="114" name="文本框 113"/>
            <p:cNvSpPr txBox="1"/>
            <p:nvPr/>
          </p:nvSpPr>
          <p:spPr>
            <a:xfrm>
              <a:off x="5428882" y="2848125"/>
              <a:ext cx="1962019" cy="37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供应链管理</a:t>
              </a:r>
              <a:endParaRPr lang="en-US" altLang="zh-CN" sz="1200" b="1" dirty="0">
                <a:solidFill>
                  <a:prstClr val="black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  <a:p>
              <a:pPr algn="ctr"/>
              <a:r>
                <a:rPr lang="zh-CN" altLang="en-US" sz="1000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包括原材料供应和零部件制造等</a:t>
              </a: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5403981" y="3653365"/>
              <a:ext cx="1962019" cy="37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充电桩运营商</a:t>
              </a:r>
              <a:endParaRPr lang="en-US" altLang="zh-CN" sz="1200" b="1" dirty="0">
                <a:solidFill>
                  <a:prstClr val="black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  <a:p>
              <a:pPr algn="ctr"/>
              <a:r>
                <a:rPr lang="zh-CN" altLang="en-US" sz="1000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负责充电桩的安装、维护和运营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99888" y="4259593"/>
              <a:ext cx="1962019" cy="37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软件服务商</a:t>
              </a:r>
              <a:endParaRPr lang="en-US" altLang="zh-CN" sz="1200" b="1" dirty="0">
                <a:solidFill>
                  <a:prstClr val="black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  <a:p>
              <a:pPr algn="ctr"/>
              <a:r>
                <a:rPr lang="zh-CN" altLang="en-US" sz="1000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提供充电桩管理软件和智能平台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5241758" y="5038858"/>
              <a:ext cx="2291267" cy="37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终端用户</a:t>
              </a:r>
              <a:endParaRPr lang="en-US" altLang="zh-CN" sz="1200" b="1" dirty="0">
                <a:solidFill>
                  <a:prstClr val="black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  <a:p>
              <a:pPr algn="ctr"/>
              <a:r>
                <a:rPr lang="zh-CN" altLang="en-US" sz="1000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包括个人、企业用户和公共设施</a:t>
              </a: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5454874" y="5637771"/>
              <a:ext cx="1962019" cy="37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整车车企</a:t>
              </a:r>
              <a:endParaRPr lang="en-US" altLang="zh-CN" sz="1200" b="1" dirty="0">
                <a:solidFill>
                  <a:prstClr val="black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  <a:p>
              <a:pPr algn="ctr"/>
              <a:r>
                <a:rPr lang="zh-CN" altLang="en-US" sz="1000" dirty="0">
                  <a:solidFill>
                    <a:prstClr val="black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国内知名车厂、车企等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7924291" y="2727663"/>
              <a:ext cx="3487567" cy="1291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截至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2023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年底，全国新能源汽车保有量达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2041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万辆，全国充电基础设施累计数量为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859.6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万台，车桩比大约</a:t>
              </a:r>
              <a:r>
                <a:rPr lang="en-US" altLang="zh-CN" sz="1200" b="1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2.37</a:t>
              </a:r>
              <a:r>
                <a:rPr lang="zh-CN" altLang="en-US" sz="1200" b="1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：</a:t>
              </a:r>
              <a:r>
                <a:rPr lang="en-US" altLang="zh-CN" sz="1200" b="1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1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。工信部计划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2025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年实现车桩比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2:1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2030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年实现车桩比</a:t>
              </a:r>
              <a:r>
                <a:rPr lang="en-US" altLang="zh-CN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1:1</a:t>
              </a: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，充电桩行业市场前景广阔。</a:t>
              </a:r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9001500" y="4437973"/>
              <a:ext cx="1253969" cy="2689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055CF9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利好政策释放</a:t>
              </a:r>
            </a:p>
          </p:txBody>
        </p:sp>
        <p:sp>
          <p:nvSpPr>
            <p:cNvPr id="121" name="矩形 120"/>
            <p:cNvSpPr/>
            <p:nvPr/>
          </p:nvSpPr>
          <p:spPr>
            <a:xfrm>
              <a:off x="8760783" y="5044767"/>
              <a:ext cx="1967609" cy="2689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055CF9"/>
                  </a:solidFill>
                  <a:latin typeface="+mj-ea"/>
                  <a:ea typeface="+mj-ea"/>
                  <a:cs typeface="OPPOSans H" panose="00020600040101010101" pitchFamily="18" charset="-122"/>
                </a:rPr>
                <a:t>行业缺乏高效分账方案</a:t>
              </a:r>
            </a:p>
          </p:txBody>
        </p:sp>
        <p:sp>
          <p:nvSpPr>
            <p:cNvPr id="122" name="矩形 121"/>
            <p:cNvSpPr/>
            <p:nvPr/>
          </p:nvSpPr>
          <p:spPr>
            <a:xfrm>
              <a:off x="7924291" y="4868865"/>
              <a:ext cx="3487565" cy="1049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+mj-ea"/>
                  <a:ea typeface="+mj-ea"/>
                  <a:cs typeface="OPPOSans B" panose="00020600040101010101" pitchFamily="18" charset="-122"/>
                </a:rPr>
                <a:t>自充电桩被纳为“新基建”以来，国家政策从新能源汽车补贴逐渐转向新能源基础设施补贴，各地方政府明确出台充电桩建设补贴、充电运营补贴相关政策。</a:t>
              </a:r>
            </a:p>
          </p:txBody>
        </p:sp>
        <p:sp>
          <p:nvSpPr>
            <p:cNvPr id="123" name="圆角矩形 122"/>
            <p:cNvSpPr/>
            <p:nvPr/>
          </p:nvSpPr>
          <p:spPr>
            <a:xfrm>
              <a:off x="3364992" y="3383280"/>
              <a:ext cx="4297680" cy="2907792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9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06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市场规模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411" name="组合 410"/>
          <p:cNvGrpSpPr/>
          <p:nvPr/>
        </p:nvGrpSpPr>
        <p:grpSpPr>
          <a:xfrm>
            <a:off x="486850" y="1510020"/>
            <a:ext cx="11221415" cy="4945210"/>
            <a:chOff x="486850" y="1335848"/>
            <a:chExt cx="11221415" cy="4945210"/>
          </a:xfrm>
        </p:grpSpPr>
        <p:sp>
          <p:nvSpPr>
            <p:cNvPr id="207" name="文本框 206"/>
            <p:cNvSpPr txBox="1"/>
            <p:nvPr/>
          </p:nvSpPr>
          <p:spPr>
            <a:xfrm>
              <a:off x="6378948" y="2911700"/>
              <a:ext cx="800219" cy="274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prstClr val="white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用户调研</a:t>
              </a:r>
              <a:endParaRPr lang="en-US" sz="1200" b="1" dirty="0">
                <a:solidFill>
                  <a:prstClr val="white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grpSp>
          <p:nvGrpSpPr>
            <p:cNvPr id="208" name="组合 207"/>
            <p:cNvGrpSpPr/>
            <p:nvPr/>
          </p:nvGrpSpPr>
          <p:grpSpPr>
            <a:xfrm>
              <a:off x="8968412" y="1977248"/>
              <a:ext cx="2739853" cy="3668434"/>
              <a:chOff x="8930088" y="1948829"/>
              <a:chExt cx="2739853" cy="3695286"/>
            </a:xfrm>
          </p:grpSpPr>
          <p:grpSp>
            <p:nvGrpSpPr>
              <p:cNvPr id="209" name="组合 208"/>
              <p:cNvGrpSpPr/>
              <p:nvPr/>
            </p:nvGrpSpPr>
            <p:grpSpPr>
              <a:xfrm>
                <a:off x="9006197" y="4584105"/>
                <a:ext cx="2495550" cy="1060010"/>
                <a:chOff x="8561082" y="1814437"/>
                <a:chExt cx="2495550" cy="1060010"/>
              </a:xfrm>
            </p:grpSpPr>
            <p:sp>
              <p:nvSpPr>
                <p:cNvPr id="221" name="任意多边形: 形状 42"/>
                <p:cNvSpPr/>
                <p:nvPr/>
              </p:nvSpPr>
              <p:spPr>
                <a:xfrm>
                  <a:off x="8561082" y="1820347"/>
                  <a:ext cx="2495550" cy="1054100"/>
                </a:xfrm>
                <a:custGeom>
                  <a:avLst/>
                  <a:gdLst>
                    <a:gd name="connsiteX0" fmla="*/ 2470150 w 2495550"/>
                    <a:gd name="connsiteY0" fmla="*/ 0 h 1054100"/>
                    <a:gd name="connsiteX1" fmla="*/ 2495550 w 2495550"/>
                    <a:gd name="connsiteY1" fmla="*/ 0 h 1054100"/>
                    <a:gd name="connsiteX2" fmla="*/ 2495550 w 2495550"/>
                    <a:gd name="connsiteY2" fmla="*/ 1054100 h 1054100"/>
                    <a:gd name="connsiteX3" fmla="*/ 2470150 w 2495550"/>
                    <a:gd name="connsiteY3" fmla="*/ 1054100 h 1054100"/>
                    <a:gd name="connsiteX4" fmla="*/ 25400 w 2495550"/>
                    <a:gd name="connsiteY4" fmla="*/ 1054100 h 1054100"/>
                    <a:gd name="connsiteX5" fmla="*/ 0 w 2495550"/>
                    <a:gd name="connsiteY5" fmla="*/ 1054100 h 1054100"/>
                    <a:gd name="connsiteX6" fmla="*/ 0 w 2495550"/>
                    <a:gd name="connsiteY6" fmla="*/ 0 h 1054100"/>
                    <a:gd name="connsiteX7" fmla="*/ 25400 w 2495550"/>
                    <a:gd name="connsiteY7" fmla="*/ 0 h 105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95550" h="1054100">
                      <a:moveTo>
                        <a:pt x="2470150" y="0"/>
                      </a:moveTo>
                      <a:cubicBezTo>
                        <a:pt x="2484178" y="0"/>
                        <a:pt x="2495550" y="0"/>
                        <a:pt x="2495550" y="0"/>
                      </a:cubicBezTo>
                      <a:lnTo>
                        <a:pt x="2495550" y="1054100"/>
                      </a:lnTo>
                      <a:cubicBezTo>
                        <a:pt x="2495550" y="1054100"/>
                        <a:pt x="2484178" y="1054100"/>
                        <a:pt x="2470150" y="1054100"/>
                      </a:cubicBezTo>
                      <a:lnTo>
                        <a:pt x="25400" y="1054100"/>
                      </a:lnTo>
                      <a:cubicBezTo>
                        <a:pt x="11372" y="1054100"/>
                        <a:pt x="0" y="1054100"/>
                        <a:pt x="0" y="1054100"/>
                      </a:cubicBezTo>
                      <a:lnTo>
                        <a:pt x="0" y="0"/>
                      </a:lnTo>
                      <a:cubicBezTo>
                        <a:pt x="0" y="0"/>
                        <a:pt x="11372" y="0"/>
                        <a:pt x="254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  <a:effectLst>
                  <a:outerShdw blurRad="381000" dist="317500" dir="2700000" sx="90000" sy="90000" algn="tl" rotWithShape="0">
                    <a:srgbClr val="4472C4">
                      <a:lumMod val="50000"/>
                      <a:alpha val="1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22" name="任意多边形: 形状 46"/>
                <p:cNvSpPr/>
                <p:nvPr/>
              </p:nvSpPr>
              <p:spPr>
                <a:xfrm>
                  <a:off x="10280626" y="1911348"/>
                  <a:ext cx="222297" cy="422886"/>
                </a:xfrm>
                <a:custGeom>
                  <a:avLst/>
                  <a:gdLst>
                    <a:gd name="connsiteX0" fmla="*/ 127976 w 222297"/>
                    <a:gd name="connsiteY0" fmla="*/ 10130 h 422886"/>
                    <a:gd name="connsiteX1" fmla="*/ 94321 w 222297"/>
                    <a:gd name="connsiteY1" fmla="*/ 10130 h 422886"/>
                    <a:gd name="connsiteX2" fmla="*/ 2246 w 222297"/>
                    <a:gd name="connsiteY2" fmla="*/ 183771 h 422886"/>
                    <a:gd name="connsiteX3" fmla="*/ 19074 w 222297"/>
                    <a:gd name="connsiteY3" fmla="*/ 211749 h 422886"/>
                    <a:gd name="connsiteX4" fmla="*/ 63651 w 222297"/>
                    <a:gd name="connsiteY4" fmla="*/ 211749 h 422886"/>
                    <a:gd name="connsiteX5" fmla="*/ 63651 w 222297"/>
                    <a:gd name="connsiteY5" fmla="*/ 422886 h 422886"/>
                    <a:gd name="connsiteX6" fmla="*/ 152551 w 222297"/>
                    <a:gd name="connsiteY6" fmla="*/ 422886 h 422886"/>
                    <a:gd name="connsiteX7" fmla="*/ 152551 w 222297"/>
                    <a:gd name="connsiteY7" fmla="*/ 211749 h 422886"/>
                    <a:gd name="connsiteX8" fmla="*/ 203224 w 222297"/>
                    <a:gd name="connsiteY8" fmla="*/ 211749 h 422886"/>
                    <a:gd name="connsiteX9" fmla="*/ 220051 w 222297"/>
                    <a:gd name="connsiteY9" fmla="*/ 183771 h 422886"/>
                    <a:gd name="connsiteX10" fmla="*/ 127976 w 222297"/>
                    <a:gd name="connsiteY10" fmla="*/ 10130 h 42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297" h="422886">
                      <a:moveTo>
                        <a:pt x="127976" y="10130"/>
                      </a:moveTo>
                      <a:cubicBezTo>
                        <a:pt x="120865" y="-3377"/>
                        <a:pt x="101497" y="-3377"/>
                        <a:pt x="94321" y="10130"/>
                      </a:cubicBezTo>
                      <a:lnTo>
                        <a:pt x="2246" y="183771"/>
                      </a:lnTo>
                      <a:cubicBezTo>
                        <a:pt x="-4484" y="196458"/>
                        <a:pt x="4723" y="211749"/>
                        <a:pt x="19074" y="211749"/>
                      </a:cubicBezTo>
                      <a:lnTo>
                        <a:pt x="63651" y="211749"/>
                      </a:lnTo>
                      <a:lnTo>
                        <a:pt x="63651" y="422886"/>
                      </a:lnTo>
                      <a:lnTo>
                        <a:pt x="152551" y="422886"/>
                      </a:lnTo>
                      <a:lnTo>
                        <a:pt x="152551" y="211749"/>
                      </a:lnTo>
                      <a:lnTo>
                        <a:pt x="203224" y="211749"/>
                      </a:lnTo>
                      <a:cubicBezTo>
                        <a:pt x="217575" y="211749"/>
                        <a:pt x="226782" y="196458"/>
                        <a:pt x="220051" y="183771"/>
                      </a:cubicBezTo>
                      <a:lnTo>
                        <a:pt x="127976" y="101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A747A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23" name="文本框 222"/>
                <p:cNvSpPr txBox="1"/>
                <p:nvPr/>
              </p:nvSpPr>
              <p:spPr>
                <a:xfrm>
                  <a:off x="8666509" y="1814437"/>
                  <a:ext cx="1165704" cy="682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3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87.8</a:t>
                  </a:r>
                  <a:endParaRPr kumimoji="0" lang="en-US" sz="3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  <p:sp>
              <p:nvSpPr>
                <p:cNvPr id="224" name="文本框 223"/>
                <p:cNvSpPr txBox="1"/>
                <p:nvPr/>
              </p:nvSpPr>
              <p:spPr>
                <a:xfrm>
                  <a:off x="9775784" y="2152991"/>
                  <a:ext cx="248786" cy="248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%</a:t>
                  </a:r>
                </a:p>
              </p:txBody>
            </p:sp>
            <p:sp>
              <p:nvSpPr>
                <p:cNvPr id="225" name="文本框 224"/>
                <p:cNvSpPr txBox="1"/>
                <p:nvPr/>
              </p:nvSpPr>
              <p:spPr>
                <a:xfrm>
                  <a:off x="8666509" y="2426412"/>
                  <a:ext cx="2249334" cy="3100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TOP15</a:t>
                  </a: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运营商体量占总体量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1838F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</p:grpSp>
          <p:grpSp>
            <p:nvGrpSpPr>
              <p:cNvPr id="210" name="组合 209"/>
              <p:cNvGrpSpPr/>
              <p:nvPr/>
            </p:nvGrpSpPr>
            <p:grpSpPr>
              <a:xfrm>
                <a:off x="8999232" y="3271039"/>
                <a:ext cx="2566927" cy="1054100"/>
                <a:chOff x="8572500" y="3003550"/>
                <a:chExt cx="2566927" cy="1054100"/>
              </a:xfrm>
            </p:grpSpPr>
            <p:sp>
              <p:nvSpPr>
                <p:cNvPr id="216" name="任意多边形: 形状 47"/>
                <p:cNvSpPr/>
                <p:nvPr/>
              </p:nvSpPr>
              <p:spPr>
                <a:xfrm>
                  <a:off x="8572500" y="3003550"/>
                  <a:ext cx="2495550" cy="1054100"/>
                </a:xfrm>
                <a:custGeom>
                  <a:avLst/>
                  <a:gdLst>
                    <a:gd name="connsiteX0" fmla="*/ 2470150 w 2495550"/>
                    <a:gd name="connsiteY0" fmla="*/ 0 h 1054100"/>
                    <a:gd name="connsiteX1" fmla="*/ 2495550 w 2495550"/>
                    <a:gd name="connsiteY1" fmla="*/ 0 h 1054100"/>
                    <a:gd name="connsiteX2" fmla="*/ 2495550 w 2495550"/>
                    <a:gd name="connsiteY2" fmla="*/ 1054100 h 1054100"/>
                    <a:gd name="connsiteX3" fmla="*/ 2470150 w 2495550"/>
                    <a:gd name="connsiteY3" fmla="*/ 1054100 h 1054100"/>
                    <a:gd name="connsiteX4" fmla="*/ 25400 w 2495550"/>
                    <a:gd name="connsiteY4" fmla="*/ 1054100 h 1054100"/>
                    <a:gd name="connsiteX5" fmla="*/ 0 w 2495550"/>
                    <a:gd name="connsiteY5" fmla="*/ 1054100 h 1054100"/>
                    <a:gd name="connsiteX6" fmla="*/ 0 w 2495550"/>
                    <a:gd name="connsiteY6" fmla="*/ 0 h 1054100"/>
                    <a:gd name="connsiteX7" fmla="*/ 25400 w 2495550"/>
                    <a:gd name="connsiteY7" fmla="*/ 0 h 105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95550" h="1054100">
                      <a:moveTo>
                        <a:pt x="2470150" y="0"/>
                      </a:moveTo>
                      <a:cubicBezTo>
                        <a:pt x="2484178" y="0"/>
                        <a:pt x="2495550" y="0"/>
                        <a:pt x="2495550" y="0"/>
                      </a:cubicBezTo>
                      <a:lnTo>
                        <a:pt x="2495550" y="1054100"/>
                      </a:lnTo>
                      <a:cubicBezTo>
                        <a:pt x="2495550" y="1054100"/>
                        <a:pt x="2484178" y="1054100"/>
                        <a:pt x="2470150" y="1054100"/>
                      </a:cubicBezTo>
                      <a:lnTo>
                        <a:pt x="25400" y="1054100"/>
                      </a:lnTo>
                      <a:cubicBezTo>
                        <a:pt x="11372" y="1054100"/>
                        <a:pt x="0" y="1054100"/>
                        <a:pt x="0" y="1054100"/>
                      </a:cubicBezTo>
                      <a:lnTo>
                        <a:pt x="0" y="0"/>
                      </a:lnTo>
                      <a:cubicBezTo>
                        <a:pt x="0" y="0"/>
                        <a:pt x="11372" y="0"/>
                        <a:pt x="254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  <a:effectLst>
                  <a:outerShdw blurRad="381000" dist="317500" dir="2700000" sx="90000" sy="90000" algn="tl" rotWithShape="0">
                    <a:srgbClr val="4472C4">
                      <a:lumMod val="50000"/>
                      <a:alpha val="1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17" name="任意多边形: 形状 51"/>
                <p:cNvSpPr/>
                <p:nvPr/>
              </p:nvSpPr>
              <p:spPr>
                <a:xfrm>
                  <a:off x="10280626" y="3206748"/>
                  <a:ext cx="222297" cy="422886"/>
                </a:xfrm>
                <a:custGeom>
                  <a:avLst/>
                  <a:gdLst>
                    <a:gd name="connsiteX0" fmla="*/ 127976 w 222297"/>
                    <a:gd name="connsiteY0" fmla="*/ 10130 h 422886"/>
                    <a:gd name="connsiteX1" fmla="*/ 94321 w 222297"/>
                    <a:gd name="connsiteY1" fmla="*/ 10130 h 422886"/>
                    <a:gd name="connsiteX2" fmla="*/ 2246 w 222297"/>
                    <a:gd name="connsiteY2" fmla="*/ 183771 h 422886"/>
                    <a:gd name="connsiteX3" fmla="*/ 19074 w 222297"/>
                    <a:gd name="connsiteY3" fmla="*/ 211749 h 422886"/>
                    <a:gd name="connsiteX4" fmla="*/ 63651 w 222297"/>
                    <a:gd name="connsiteY4" fmla="*/ 211749 h 422886"/>
                    <a:gd name="connsiteX5" fmla="*/ 63651 w 222297"/>
                    <a:gd name="connsiteY5" fmla="*/ 422886 h 422886"/>
                    <a:gd name="connsiteX6" fmla="*/ 152551 w 222297"/>
                    <a:gd name="connsiteY6" fmla="*/ 422886 h 422886"/>
                    <a:gd name="connsiteX7" fmla="*/ 152551 w 222297"/>
                    <a:gd name="connsiteY7" fmla="*/ 211749 h 422886"/>
                    <a:gd name="connsiteX8" fmla="*/ 203224 w 222297"/>
                    <a:gd name="connsiteY8" fmla="*/ 211749 h 422886"/>
                    <a:gd name="connsiteX9" fmla="*/ 220051 w 222297"/>
                    <a:gd name="connsiteY9" fmla="*/ 183771 h 422886"/>
                    <a:gd name="connsiteX10" fmla="*/ 127976 w 222297"/>
                    <a:gd name="connsiteY10" fmla="*/ 10130 h 42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297" h="422886">
                      <a:moveTo>
                        <a:pt x="127976" y="10130"/>
                      </a:moveTo>
                      <a:cubicBezTo>
                        <a:pt x="120865" y="-3377"/>
                        <a:pt x="101497" y="-3377"/>
                        <a:pt x="94321" y="10130"/>
                      </a:cubicBezTo>
                      <a:lnTo>
                        <a:pt x="2246" y="183771"/>
                      </a:lnTo>
                      <a:cubicBezTo>
                        <a:pt x="-4484" y="196458"/>
                        <a:pt x="4723" y="211749"/>
                        <a:pt x="19074" y="211749"/>
                      </a:cubicBezTo>
                      <a:lnTo>
                        <a:pt x="63651" y="211749"/>
                      </a:lnTo>
                      <a:lnTo>
                        <a:pt x="63651" y="422886"/>
                      </a:lnTo>
                      <a:lnTo>
                        <a:pt x="152551" y="422886"/>
                      </a:lnTo>
                      <a:lnTo>
                        <a:pt x="152551" y="211749"/>
                      </a:lnTo>
                      <a:lnTo>
                        <a:pt x="203224" y="211749"/>
                      </a:lnTo>
                      <a:cubicBezTo>
                        <a:pt x="217575" y="211749"/>
                        <a:pt x="226782" y="196458"/>
                        <a:pt x="220051" y="183771"/>
                      </a:cubicBezTo>
                      <a:lnTo>
                        <a:pt x="127976" y="101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A747A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18" name="文本框 217"/>
                <p:cNvSpPr txBox="1"/>
                <p:nvPr/>
              </p:nvSpPr>
              <p:spPr>
                <a:xfrm>
                  <a:off x="8666509" y="3105556"/>
                  <a:ext cx="1165704" cy="6820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3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23.8</a:t>
                  </a:r>
                  <a:endParaRPr kumimoji="0" lang="en-US" sz="3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  <p:sp>
              <p:nvSpPr>
                <p:cNvPr id="219" name="文本框 218"/>
                <p:cNvSpPr txBox="1"/>
                <p:nvPr/>
              </p:nvSpPr>
              <p:spPr>
                <a:xfrm>
                  <a:off x="9864914" y="3444110"/>
                  <a:ext cx="248786" cy="248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%</a:t>
                  </a:r>
                </a:p>
              </p:txBody>
            </p:sp>
            <p:sp>
              <p:nvSpPr>
                <p:cNvPr id="220" name="文本框 219"/>
                <p:cNvSpPr txBox="1"/>
                <p:nvPr/>
              </p:nvSpPr>
              <p:spPr>
                <a:xfrm>
                  <a:off x="8620789" y="3717531"/>
                  <a:ext cx="25186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上半年公共充电桩同比增长率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1838F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</p:grpSp>
          <p:grpSp>
            <p:nvGrpSpPr>
              <p:cNvPr id="211" name="组合 210"/>
              <p:cNvGrpSpPr/>
              <p:nvPr/>
            </p:nvGrpSpPr>
            <p:grpSpPr>
              <a:xfrm>
                <a:off x="8930088" y="1948829"/>
                <a:ext cx="2739853" cy="1054100"/>
                <a:chOff x="8503356" y="4296156"/>
                <a:chExt cx="2739853" cy="1054100"/>
              </a:xfrm>
            </p:grpSpPr>
            <p:sp>
              <p:nvSpPr>
                <p:cNvPr id="212" name="任意多边形: 形状 52"/>
                <p:cNvSpPr/>
                <p:nvPr/>
              </p:nvSpPr>
              <p:spPr>
                <a:xfrm>
                  <a:off x="8572500" y="4296156"/>
                  <a:ext cx="2495550" cy="1054100"/>
                </a:xfrm>
                <a:custGeom>
                  <a:avLst/>
                  <a:gdLst>
                    <a:gd name="connsiteX0" fmla="*/ 2470150 w 2495550"/>
                    <a:gd name="connsiteY0" fmla="*/ 0 h 1054100"/>
                    <a:gd name="connsiteX1" fmla="*/ 2495550 w 2495550"/>
                    <a:gd name="connsiteY1" fmla="*/ 0 h 1054100"/>
                    <a:gd name="connsiteX2" fmla="*/ 2495550 w 2495550"/>
                    <a:gd name="connsiteY2" fmla="*/ 1054100 h 1054100"/>
                    <a:gd name="connsiteX3" fmla="*/ 2470150 w 2495550"/>
                    <a:gd name="connsiteY3" fmla="*/ 1054100 h 1054100"/>
                    <a:gd name="connsiteX4" fmla="*/ 25400 w 2495550"/>
                    <a:gd name="connsiteY4" fmla="*/ 1054100 h 1054100"/>
                    <a:gd name="connsiteX5" fmla="*/ 0 w 2495550"/>
                    <a:gd name="connsiteY5" fmla="*/ 1054100 h 1054100"/>
                    <a:gd name="connsiteX6" fmla="*/ 0 w 2495550"/>
                    <a:gd name="connsiteY6" fmla="*/ 0 h 1054100"/>
                    <a:gd name="connsiteX7" fmla="*/ 25400 w 2495550"/>
                    <a:gd name="connsiteY7" fmla="*/ 0 h 1054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95550" h="1054100">
                      <a:moveTo>
                        <a:pt x="2470150" y="0"/>
                      </a:moveTo>
                      <a:cubicBezTo>
                        <a:pt x="2484178" y="0"/>
                        <a:pt x="2495550" y="0"/>
                        <a:pt x="2495550" y="0"/>
                      </a:cubicBezTo>
                      <a:lnTo>
                        <a:pt x="2495550" y="1054100"/>
                      </a:lnTo>
                      <a:cubicBezTo>
                        <a:pt x="2495550" y="1054100"/>
                        <a:pt x="2484178" y="1054100"/>
                        <a:pt x="2470150" y="1054100"/>
                      </a:cubicBezTo>
                      <a:lnTo>
                        <a:pt x="25400" y="1054100"/>
                      </a:lnTo>
                      <a:cubicBezTo>
                        <a:pt x="11372" y="1054100"/>
                        <a:pt x="0" y="1054100"/>
                        <a:pt x="0" y="1054100"/>
                      </a:cubicBezTo>
                      <a:lnTo>
                        <a:pt x="0" y="0"/>
                      </a:lnTo>
                      <a:cubicBezTo>
                        <a:pt x="0" y="0"/>
                        <a:pt x="11372" y="0"/>
                        <a:pt x="254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  <a:effectLst>
                  <a:outerShdw blurRad="381000" dist="317500" dir="2700000" sx="90000" sy="90000" algn="tl" rotWithShape="0">
                    <a:srgbClr val="4472C4">
                      <a:lumMod val="50000"/>
                      <a:alpha val="1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13" name="任意多边形: 形状 55"/>
                <p:cNvSpPr/>
                <p:nvPr/>
              </p:nvSpPr>
              <p:spPr>
                <a:xfrm>
                  <a:off x="10591776" y="4514848"/>
                  <a:ext cx="222297" cy="422886"/>
                </a:xfrm>
                <a:custGeom>
                  <a:avLst/>
                  <a:gdLst>
                    <a:gd name="connsiteX0" fmla="*/ 127976 w 222297"/>
                    <a:gd name="connsiteY0" fmla="*/ 10130 h 422886"/>
                    <a:gd name="connsiteX1" fmla="*/ 94321 w 222297"/>
                    <a:gd name="connsiteY1" fmla="*/ 10130 h 422886"/>
                    <a:gd name="connsiteX2" fmla="*/ 2246 w 222297"/>
                    <a:gd name="connsiteY2" fmla="*/ 183771 h 422886"/>
                    <a:gd name="connsiteX3" fmla="*/ 19074 w 222297"/>
                    <a:gd name="connsiteY3" fmla="*/ 211749 h 422886"/>
                    <a:gd name="connsiteX4" fmla="*/ 63651 w 222297"/>
                    <a:gd name="connsiteY4" fmla="*/ 211749 h 422886"/>
                    <a:gd name="connsiteX5" fmla="*/ 63651 w 222297"/>
                    <a:gd name="connsiteY5" fmla="*/ 422886 h 422886"/>
                    <a:gd name="connsiteX6" fmla="*/ 152551 w 222297"/>
                    <a:gd name="connsiteY6" fmla="*/ 422886 h 422886"/>
                    <a:gd name="connsiteX7" fmla="*/ 152551 w 222297"/>
                    <a:gd name="connsiteY7" fmla="*/ 211749 h 422886"/>
                    <a:gd name="connsiteX8" fmla="*/ 203224 w 222297"/>
                    <a:gd name="connsiteY8" fmla="*/ 211749 h 422886"/>
                    <a:gd name="connsiteX9" fmla="*/ 220051 w 222297"/>
                    <a:gd name="connsiteY9" fmla="*/ 183771 h 422886"/>
                    <a:gd name="connsiteX10" fmla="*/ 127976 w 222297"/>
                    <a:gd name="connsiteY10" fmla="*/ 10130 h 42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297" h="422886">
                      <a:moveTo>
                        <a:pt x="127976" y="10130"/>
                      </a:moveTo>
                      <a:cubicBezTo>
                        <a:pt x="120865" y="-3377"/>
                        <a:pt x="101497" y="-3377"/>
                        <a:pt x="94321" y="10130"/>
                      </a:cubicBezTo>
                      <a:lnTo>
                        <a:pt x="2246" y="183771"/>
                      </a:lnTo>
                      <a:cubicBezTo>
                        <a:pt x="-4484" y="196458"/>
                        <a:pt x="4723" y="211749"/>
                        <a:pt x="19074" y="211749"/>
                      </a:cubicBezTo>
                      <a:lnTo>
                        <a:pt x="63651" y="211749"/>
                      </a:lnTo>
                      <a:lnTo>
                        <a:pt x="63651" y="422886"/>
                      </a:lnTo>
                      <a:lnTo>
                        <a:pt x="152551" y="422886"/>
                      </a:lnTo>
                      <a:lnTo>
                        <a:pt x="152551" y="211749"/>
                      </a:lnTo>
                      <a:lnTo>
                        <a:pt x="203224" y="211749"/>
                      </a:lnTo>
                      <a:cubicBezTo>
                        <a:pt x="217575" y="211749"/>
                        <a:pt x="226782" y="196458"/>
                        <a:pt x="220051" y="183771"/>
                      </a:cubicBezTo>
                      <a:lnTo>
                        <a:pt x="127976" y="101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A747A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sp>
              <p:nvSpPr>
                <p:cNvPr id="214" name="文本框 213"/>
                <p:cNvSpPr txBox="1"/>
                <p:nvPr/>
              </p:nvSpPr>
              <p:spPr>
                <a:xfrm>
                  <a:off x="8667948" y="4353635"/>
                  <a:ext cx="1165704" cy="6820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3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517e</a:t>
                  </a:r>
                  <a:endParaRPr kumimoji="0" lang="en-US" sz="3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  <p:sp>
              <p:nvSpPr>
                <p:cNvPr id="215" name="文本框 214"/>
                <p:cNvSpPr txBox="1"/>
                <p:nvPr/>
              </p:nvSpPr>
              <p:spPr>
                <a:xfrm>
                  <a:off x="8503356" y="4965610"/>
                  <a:ext cx="273985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24</a:t>
                  </a: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年预计充电桩市场规模（</a:t>
                  </a:r>
                  <a:r>
                    <a:rPr kumimoji="0" lang="zh-CN" alt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1838F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H" panose="00020600040101010101" pitchFamily="18" charset="-122"/>
                    </a:rPr>
                    <a:t>亿）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81838F"/>
                    </a:solidFill>
                    <a:effectLst/>
                    <a:uLnTx/>
                    <a:uFillTx/>
                    <a:latin typeface="+mj-ea"/>
                    <a:ea typeface="+mj-ea"/>
                    <a:cs typeface="OPPOSans H" panose="00020600040101010101" pitchFamily="18" charset="-122"/>
                  </a:endParaRPr>
                </a:p>
              </p:txBody>
            </p:sp>
          </p:grpSp>
        </p:grpSp>
        <p:grpSp>
          <p:nvGrpSpPr>
            <p:cNvPr id="226" name="组合 225"/>
            <p:cNvGrpSpPr/>
            <p:nvPr/>
          </p:nvGrpSpPr>
          <p:grpSpPr>
            <a:xfrm>
              <a:off x="486850" y="1335848"/>
              <a:ext cx="8477850" cy="2639418"/>
              <a:chOff x="431325" y="1858344"/>
              <a:chExt cx="8477850" cy="2658738"/>
            </a:xfrm>
          </p:grpSpPr>
          <p:grpSp>
            <p:nvGrpSpPr>
              <p:cNvPr id="227" name="组合 226"/>
              <p:cNvGrpSpPr/>
              <p:nvPr/>
            </p:nvGrpSpPr>
            <p:grpSpPr>
              <a:xfrm>
                <a:off x="4605051" y="1865816"/>
                <a:ext cx="3595856" cy="2334345"/>
                <a:chOff x="514860" y="1717281"/>
                <a:chExt cx="3595856" cy="2334345"/>
              </a:xfrm>
            </p:grpSpPr>
            <p:sp>
              <p:nvSpPr>
                <p:cNvPr id="231" name="文本框 230"/>
                <p:cNvSpPr txBox="1"/>
                <p:nvPr/>
              </p:nvSpPr>
              <p:spPr>
                <a:xfrm>
                  <a:off x="514860" y="1717281"/>
                  <a:ext cx="3595856" cy="3100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2023</a:t>
                  </a: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年</a:t>
                  </a:r>
                  <a:r>
                    <a:rPr kumimoji="0" lang="en-US" altLang="zh-CN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-2024</a:t>
                  </a: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年</a:t>
                  </a:r>
                  <a:r>
                    <a:rPr kumimoji="0" lang="en-US" altLang="zh-CN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6</a:t>
                  </a: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41A34"/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M" panose="00020600040101010101" pitchFamily="18" charset="-122"/>
                    </a:rPr>
                    <a:t>月中国公共充电桩累计数量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endParaRPr>
                </a:p>
              </p:txBody>
            </p:sp>
            <p:pic>
              <p:nvPicPr>
                <p:cNvPr id="232" name="图片 231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rgbClr val="4472C4">
                      <a:shade val="45000"/>
                      <a:satMod val="135000"/>
                    </a:srgbClr>
                    <a:prstClr val="white"/>
                  </a:duotone>
                </a:blip>
                <a:srcRect b="13121"/>
                <a:stretch>
                  <a:fillRect/>
                </a:stretch>
              </p:blipFill>
              <p:spPr>
                <a:xfrm>
                  <a:off x="606869" y="2036812"/>
                  <a:ext cx="3391332" cy="2014814"/>
                </a:xfrm>
                <a:prstGeom prst="rect">
                  <a:avLst/>
                </a:prstGeom>
              </p:spPr>
            </p:pic>
          </p:grpSp>
          <p:sp>
            <p:nvSpPr>
              <p:cNvPr id="228" name="文本框 227"/>
              <p:cNvSpPr txBox="1"/>
              <p:nvPr/>
            </p:nvSpPr>
            <p:spPr>
              <a:xfrm>
                <a:off x="431325" y="4200161"/>
                <a:ext cx="3789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截至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2024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年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6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月中国公共充电桩数量十强省市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41A34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229" name="文本框 228"/>
              <p:cNvSpPr txBox="1"/>
              <p:nvPr/>
            </p:nvSpPr>
            <p:spPr>
              <a:xfrm>
                <a:off x="4221673" y="4209305"/>
                <a:ext cx="46875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截至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2024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年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6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月公共充电基础设施运营商充电桩数量统计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41A34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230" name="文本框 229"/>
              <p:cNvSpPr txBox="1"/>
              <p:nvPr/>
            </p:nvSpPr>
            <p:spPr>
              <a:xfrm>
                <a:off x="963911" y="1858344"/>
                <a:ext cx="2787943" cy="3100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2019-2024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41A34"/>
                    </a:solidFill>
                    <a:effectLst/>
                    <a:uLnTx/>
                    <a:uFillTx/>
                    <a:latin typeface="+mj-ea"/>
                    <a:ea typeface="+mj-ea"/>
                    <a:cs typeface="OPPOSans M" panose="00020600040101010101" pitchFamily="18" charset="-122"/>
                  </a:rPr>
                  <a:t>年中国充电桩市场规模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41A34"/>
                  </a:solidFill>
                  <a:effectLst/>
                  <a:uLnTx/>
                  <a:uFillTx/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</p:grpSp>
        <p:grpSp>
          <p:nvGrpSpPr>
            <p:cNvPr id="233" name="组合 232"/>
            <p:cNvGrpSpPr/>
            <p:nvPr/>
          </p:nvGrpSpPr>
          <p:grpSpPr>
            <a:xfrm>
              <a:off x="1056013" y="1757737"/>
              <a:ext cx="2583727" cy="1735796"/>
              <a:chOff x="942498" y="2093799"/>
              <a:chExt cx="2583727" cy="1748502"/>
            </a:xfrm>
          </p:grpSpPr>
          <p:grpSp>
            <p:nvGrpSpPr>
              <p:cNvPr id="234" name="组合 233"/>
              <p:cNvGrpSpPr/>
              <p:nvPr/>
            </p:nvGrpSpPr>
            <p:grpSpPr>
              <a:xfrm>
                <a:off x="942498" y="2313934"/>
                <a:ext cx="2583727" cy="1528367"/>
                <a:chOff x="991689" y="2203441"/>
                <a:chExt cx="2583727" cy="1528367"/>
              </a:xfrm>
            </p:grpSpPr>
            <p:grpSp>
              <p:nvGrpSpPr>
                <p:cNvPr id="236" name="组合 235"/>
                <p:cNvGrpSpPr/>
                <p:nvPr/>
              </p:nvGrpSpPr>
              <p:grpSpPr>
                <a:xfrm>
                  <a:off x="991689" y="2203441"/>
                  <a:ext cx="2464152" cy="1528367"/>
                  <a:chOff x="1130148" y="1981949"/>
                  <a:chExt cx="2464152" cy="1528367"/>
                </a:xfrm>
              </p:grpSpPr>
              <p:sp>
                <p:nvSpPr>
                  <p:cNvPr id="238" name="矩形: 圆角 15"/>
                  <p:cNvSpPr/>
                  <p:nvPr/>
                </p:nvSpPr>
                <p:spPr>
                  <a:xfrm>
                    <a:off x="1214088" y="3100019"/>
                    <a:ext cx="273294" cy="174604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39" name="矩形: 圆角 16"/>
                  <p:cNvSpPr/>
                  <p:nvPr/>
                </p:nvSpPr>
                <p:spPr>
                  <a:xfrm>
                    <a:off x="1639220" y="2955785"/>
                    <a:ext cx="273294" cy="31884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40" name="矩形: 圆角 17"/>
                  <p:cNvSpPr/>
                  <p:nvPr/>
                </p:nvSpPr>
                <p:spPr>
                  <a:xfrm>
                    <a:off x="2064340" y="2735630"/>
                    <a:ext cx="273294" cy="53899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41" name="矩形: 圆角 18"/>
                  <p:cNvSpPr/>
                  <p:nvPr/>
                </p:nvSpPr>
                <p:spPr>
                  <a:xfrm>
                    <a:off x="2489466" y="2507881"/>
                    <a:ext cx="273294" cy="76674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42" name="矩形: 圆角 19"/>
                  <p:cNvSpPr/>
                  <p:nvPr/>
                </p:nvSpPr>
                <p:spPr>
                  <a:xfrm>
                    <a:off x="2914586" y="2196630"/>
                    <a:ext cx="273294" cy="107799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43" name="文本框 242"/>
                  <p:cNvSpPr txBox="1"/>
                  <p:nvPr/>
                </p:nvSpPr>
                <p:spPr>
                  <a:xfrm>
                    <a:off x="1130148" y="3262293"/>
                    <a:ext cx="441146" cy="2480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rPr>
                      <a:t>2019</a:t>
                    </a: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endParaRPr>
                  </a:p>
                </p:txBody>
              </p:sp>
              <p:sp>
                <p:nvSpPr>
                  <p:cNvPr id="244" name="文本框 243"/>
                  <p:cNvSpPr txBox="1"/>
                  <p:nvPr/>
                </p:nvSpPr>
                <p:spPr>
                  <a:xfrm>
                    <a:off x="2859290" y="3262293"/>
                    <a:ext cx="441146" cy="2480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rPr>
                      <a:t>2023</a:t>
                    </a: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endParaRPr>
                  </a:p>
                </p:txBody>
              </p:sp>
              <p:sp>
                <p:nvSpPr>
                  <p:cNvPr id="245" name="文本框 244"/>
                  <p:cNvSpPr txBox="1"/>
                  <p:nvPr/>
                </p:nvSpPr>
                <p:spPr>
                  <a:xfrm>
                    <a:off x="2425201" y="3262293"/>
                    <a:ext cx="441146" cy="2480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rPr>
                      <a:t>2022</a:t>
                    </a: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endParaRPr>
                  </a:p>
                </p:txBody>
              </p:sp>
              <p:sp>
                <p:nvSpPr>
                  <p:cNvPr id="246" name="文本框 245"/>
                  <p:cNvSpPr txBox="1"/>
                  <p:nvPr/>
                </p:nvSpPr>
                <p:spPr>
                  <a:xfrm>
                    <a:off x="1991112" y="3262293"/>
                    <a:ext cx="441146" cy="2480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rPr>
                      <a:t>2021</a:t>
                    </a: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endParaRPr>
                  </a:p>
                </p:txBody>
              </p:sp>
              <p:sp>
                <p:nvSpPr>
                  <p:cNvPr id="247" name="文本框 246"/>
                  <p:cNvSpPr txBox="1"/>
                  <p:nvPr/>
                </p:nvSpPr>
                <p:spPr>
                  <a:xfrm>
                    <a:off x="1557023" y="3262293"/>
                    <a:ext cx="441146" cy="24802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rPr>
                      <a:t>2020</a:t>
                    </a:r>
                    <a:endPara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endParaRPr>
                  </a:p>
                </p:txBody>
              </p:sp>
              <p:sp>
                <p:nvSpPr>
                  <p:cNvPr id="248" name="矩形: 圆角 18"/>
                  <p:cNvSpPr/>
                  <p:nvPr/>
                </p:nvSpPr>
                <p:spPr>
                  <a:xfrm>
                    <a:off x="3306867" y="1981949"/>
                    <a:ext cx="287433" cy="127634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237" name="文本框 236"/>
                <p:cNvSpPr txBox="1"/>
                <p:nvPr/>
              </p:nvSpPr>
              <p:spPr>
                <a:xfrm>
                  <a:off x="3070149" y="3481056"/>
                  <a:ext cx="505267" cy="248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2024E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235" name="文本框 234"/>
              <p:cNvSpPr txBox="1"/>
              <p:nvPr/>
            </p:nvSpPr>
            <p:spPr>
              <a:xfrm>
                <a:off x="3055259" y="2093799"/>
                <a:ext cx="377026" cy="2480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84FA"/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517</a:t>
                </a:r>
                <a:endPara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4484FA"/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249" name="组合 248"/>
            <p:cNvGrpSpPr/>
            <p:nvPr/>
          </p:nvGrpSpPr>
          <p:grpSpPr>
            <a:xfrm>
              <a:off x="767946" y="4044445"/>
              <a:ext cx="3357718" cy="2137720"/>
              <a:chOff x="1086681" y="3473191"/>
              <a:chExt cx="3500947" cy="2153368"/>
            </a:xfrm>
          </p:grpSpPr>
          <p:grpSp>
            <p:nvGrpSpPr>
              <p:cNvPr id="250" name="组合 249"/>
              <p:cNvGrpSpPr/>
              <p:nvPr/>
            </p:nvGrpSpPr>
            <p:grpSpPr>
              <a:xfrm>
                <a:off x="1093307" y="3717531"/>
                <a:ext cx="3494321" cy="1909028"/>
                <a:chOff x="1093307" y="3717531"/>
                <a:chExt cx="3494321" cy="1909028"/>
              </a:xfrm>
            </p:grpSpPr>
            <p:grpSp>
              <p:nvGrpSpPr>
                <p:cNvPr id="261" name="组合 260"/>
                <p:cNvGrpSpPr/>
                <p:nvPr/>
              </p:nvGrpSpPr>
              <p:grpSpPr>
                <a:xfrm>
                  <a:off x="1201191" y="3717531"/>
                  <a:ext cx="3293685" cy="1747139"/>
                  <a:chOff x="1201191" y="3717531"/>
                  <a:chExt cx="3293685" cy="1747139"/>
                </a:xfrm>
              </p:grpSpPr>
              <p:sp>
                <p:nvSpPr>
                  <p:cNvPr id="272" name="矩形: 圆角 30"/>
                  <p:cNvSpPr/>
                  <p:nvPr/>
                </p:nvSpPr>
                <p:spPr>
                  <a:xfrm>
                    <a:off x="1201191" y="3717531"/>
                    <a:ext cx="219244" cy="174249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3" name="矩形: 圆角 31"/>
                  <p:cNvSpPr/>
                  <p:nvPr/>
                </p:nvSpPr>
                <p:spPr>
                  <a:xfrm>
                    <a:off x="1507331" y="4594593"/>
                    <a:ext cx="226016" cy="86542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4" name="矩形: 圆角 32"/>
                  <p:cNvSpPr/>
                  <p:nvPr/>
                </p:nvSpPr>
                <p:spPr>
                  <a:xfrm>
                    <a:off x="1841139" y="4629467"/>
                    <a:ext cx="225527" cy="830554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5" name="矩形: 圆角 31"/>
                  <p:cNvSpPr/>
                  <p:nvPr/>
                </p:nvSpPr>
                <p:spPr>
                  <a:xfrm>
                    <a:off x="2172324" y="4928543"/>
                    <a:ext cx="239141" cy="52256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6" name="矩形: 圆角 32"/>
                  <p:cNvSpPr/>
                  <p:nvPr/>
                </p:nvSpPr>
                <p:spPr>
                  <a:xfrm>
                    <a:off x="2527352" y="5043364"/>
                    <a:ext cx="215851" cy="415277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7" name="矩形: 圆角 31"/>
                  <p:cNvSpPr/>
                  <p:nvPr/>
                </p:nvSpPr>
                <p:spPr>
                  <a:xfrm>
                    <a:off x="2853664" y="5082190"/>
                    <a:ext cx="239141" cy="37811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8" name="矩形: 圆角 32"/>
                  <p:cNvSpPr/>
                  <p:nvPr/>
                </p:nvSpPr>
                <p:spPr>
                  <a:xfrm>
                    <a:off x="3212410" y="5179695"/>
                    <a:ext cx="229006" cy="282464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9" name="矩形: 圆角 31"/>
                  <p:cNvSpPr/>
                  <p:nvPr/>
                </p:nvSpPr>
                <p:spPr>
                  <a:xfrm>
                    <a:off x="3530094" y="5179695"/>
                    <a:ext cx="273810" cy="27894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80" name="矩形: 圆角 32"/>
                  <p:cNvSpPr/>
                  <p:nvPr/>
                </p:nvSpPr>
                <p:spPr>
                  <a:xfrm>
                    <a:off x="3904298" y="5179695"/>
                    <a:ext cx="222161" cy="27894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81" name="矩形: 圆角 31"/>
                  <p:cNvSpPr/>
                  <p:nvPr/>
                </p:nvSpPr>
                <p:spPr>
                  <a:xfrm>
                    <a:off x="4221066" y="5185724"/>
                    <a:ext cx="273810" cy="27894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D0E0FE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262" name="文本框 261"/>
                <p:cNvSpPr txBox="1"/>
                <p:nvPr/>
              </p:nvSpPr>
              <p:spPr>
                <a:xfrm>
                  <a:off x="1093307" y="535786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广东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3" name="文本框 262"/>
                <p:cNvSpPr txBox="1"/>
                <p:nvPr/>
              </p:nvSpPr>
              <p:spPr>
                <a:xfrm>
                  <a:off x="2409627" y="535786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山东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4" name="文本框 263"/>
                <p:cNvSpPr txBox="1"/>
                <p:nvPr/>
              </p:nvSpPr>
              <p:spPr>
                <a:xfrm>
                  <a:off x="2055401" y="535786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上海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5" name="文本框 264"/>
                <p:cNvSpPr txBox="1"/>
                <p:nvPr/>
              </p:nvSpPr>
              <p:spPr>
                <a:xfrm>
                  <a:off x="1719463" y="535786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江苏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6" name="文本框 265"/>
                <p:cNvSpPr txBox="1"/>
                <p:nvPr/>
              </p:nvSpPr>
              <p:spPr>
                <a:xfrm>
                  <a:off x="1420101" y="535786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浙江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7" name="文本框 266"/>
                <p:cNvSpPr txBox="1"/>
                <p:nvPr/>
              </p:nvSpPr>
              <p:spPr>
                <a:xfrm>
                  <a:off x="2744666" y="5361060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湖北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8" name="文本框 267"/>
                <p:cNvSpPr txBox="1"/>
                <p:nvPr/>
              </p:nvSpPr>
              <p:spPr>
                <a:xfrm>
                  <a:off x="3091532" y="5364255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安徽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69" name="文本框 268"/>
                <p:cNvSpPr txBox="1"/>
                <p:nvPr/>
              </p:nvSpPr>
              <p:spPr>
                <a:xfrm>
                  <a:off x="3437018" y="5364254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北京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70" name="文本框 269"/>
                <p:cNvSpPr txBox="1"/>
                <p:nvPr/>
              </p:nvSpPr>
              <p:spPr>
                <a:xfrm>
                  <a:off x="3782683" y="5373359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河南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271" name="文本框 270"/>
                <p:cNvSpPr txBox="1"/>
                <p:nvPr/>
              </p:nvSpPr>
              <p:spPr>
                <a:xfrm>
                  <a:off x="4127664" y="5380338"/>
                  <a:ext cx="4599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四川</a:t>
                  </a:r>
                  <a:endPara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251" name="文本框 250"/>
              <p:cNvSpPr txBox="1"/>
              <p:nvPr/>
            </p:nvSpPr>
            <p:spPr>
              <a:xfrm>
                <a:off x="1086681" y="3473191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59.6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2" name="文本框 251"/>
              <p:cNvSpPr txBox="1"/>
              <p:nvPr/>
            </p:nvSpPr>
            <p:spPr>
              <a:xfrm>
                <a:off x="1375848" y="4347854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25.9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3" name="文本框 252"/>
              <p:cNvSpPr txBox="1"/>
              <p:nvPr/>
            </p:nvSpPr>
            <p:spPr>
              <a:xfrm>
                <a:off x="1701552" y="4409807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25.3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4" name="文本框 253"/>
              <p:cNvSpPr txBox="1"/>
              <p:nvPr/>
            </p:nvSpPr>
            <p:spPr>
              <a:xfrm>
                <a:off x="2059821" y="4700076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19.3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5" name="文本框 254"/>
              <p:cNvSpPr txBox="1"/>
              <p:nvPr/>
            </p:nvSpPr>
            <p:spPr>
              <a:xfrm>
                <a:off x="2366550" y="4832768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16.7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6" name="文本框 255"/>
              <p:cNvSpPr txBox="1"/>
              <p:nvPr/>
            </p:nvSpPr>
            <p:spPr>
              <a:xfrm>
                <a:off x="2708211" y="4846731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15.8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7" name="文本框 256"/>
              <p:cNvSpPr txBox="1"/>
              <p:nvPr/>
            </p:nvSpPr>
            <p:spPr>
              <a:xfrm>
                <a:off x="3056215" y="4962147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14.0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8" name="文本框 257"/>
              <p:cNvSpPr txBox="1"/>
              <p:nvPr/>
            </p:nvSpPr>
            <p:spPr>
              <a:xfrm>
                <a:off x="3394032" y="4962147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13.9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59" name="文本框 258"/>
              <p:cNvSpPr txBox="1"/>
              <p:nvPr/>
            </p:nvSpPr>
            <p:spPr>
              <a:xfrm>
                <a:off x="3757419" y="4977093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13.7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60" name="文本框 259"/>
              <p:cNvSpPr txBox="1"/>
              <p:nvPr/>
            </p:nvSpPr>
            <p:spPr>
              <a:xfrm>
                <a:off x="4095234" y="4984373"/>
                <a:ext cx="44826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13.3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>
              <a:off x="4584861" y="4054227"/>
              <a:ext cx="3962994" cy="2226831"/>
              <a:chOff x="1239821" y="2794142"/>
              <a:chExt cx="3680164" cy="2461790"/>
            </a:xfrm>
          </p:grpSpPr>
          <p:grpSp>
            <p:nvGrpSpPr>
              <p:cNvPr id="283" name="组合 282"/>
              <p:cNvGrpSpPr/>
              <p:nvPr/>
            </p:nvGrpSpPr>
            <p:grpSpPr>
              <a:xfrm>
                <a:off x="1920976" y="2794142"/>
                <a:ext cx="2999009" cy="2348280"/>
                <a:chOff x="1920976" y="2794142"/>
                <a:chExt cx="2999009" cy="2348280"/>
              </a:xfrm>
            </p:grpSpPr>
            <p:sp>
              <p:nvSpPr>
                <p:cNvPr id="390" name="矩形: 圆角 30"/>
                <p:cNvSpPr/>
                <p:nvPr/>
              </p:nvSpPr>
              <p:spPr>
                <a:xfrm rot="5400000">
                  <a:off x="3103448" y="1885227"/>
                  <a:ext cx="51697" cy="2407249"/>
                </a:xfrm>
                <a:prstGeom prst="roundRect">
                  <a:avLst/>
                </a:prstGeom>
                <a:gradFill>
                  <a:gsLst>
                    <a:gs pos="0">
                      <a:srgbClr val="055CF9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grpSp>
              <p:nvGrpSpPr>
                <p:cNvPr id="391" name="组合 390"/>
                <p:cNvGrpSpPr/>
                <p:nvPr/>
              </p:nvGrpSpPr>
              <p:grpSpPr>
                <a:xfrm>
                  <a:off x="1920976" y="2794142"/>
                  <a:ext cx="2999009" cy="2348280"/>
                  <a:chOff x="1920976" y="2794142"/>
                  <a:chExt cx="2999009" cy="2348280"/>
                </a:xfrm>
              </p:grpSpPr>
              <p:grpSp>
                <p:nvGrpSpPr>
                  <p:cNvPr id="392" name="组合 391"/>
                  <p:cNvGrpSpPr/>
                  <p:nvPr/>
                </p:nvGrpSpPr>
                <p:grpSpPr>
                  <a:xfrm rot="5400000">
                    <a:off x="3050599" y="1705919"/>
                    <a:ext cx="781164" cy="2957609"/>
                    <a:chOff x="1097676" y="2502415"/>
                    <a:chExt cx="781164" cy="2957609"/>
                  </a:xfrm>
                </p:grpSpPr>
                <p:grpSp>
                  <p:nvGrpSpPr>
                    <p:cNvPr id="404" name="组合 403"/>
                    <p:cNvGrpSpPr/>
                    <p:nvPr/>
                  </p:nvGrpSpPr>
                  <p:grpSpPr>
                    <a:xfrm>
                      <a:off x="1201194" y="2909787"/>
                      <a:ext cx="677646" cy="2550237"/>
                      <a:chOff x="1201194" y="2909787"/>
                      <a:chExt cx="677646" cy="2550237"/>
                    </a:xfrm>
                  </p:grpSpPr>
                  <p:sp>
                    <p:nvSpPr>
                      <p:cNvPr id="406" name="矩形: 圆角 30"/>
                      <p:cNvSpPr/>
                      <p:nvPr/>
                    </p:nvSpPr>
                    <p:spPr>
                      <a:xfrm>
                        <a:off x="1201194" y="2909787"/>
                        <a:ext cx="45719" cy="2550237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407" name="矩形: 圆角 32"/>
                      <p:cNvSpPr/>
                      <p:nvPr/>
                    </p:nvSpPr>
                    <p:spPr>
                      <a:xfrm>
                        <a:off x="1521103" y="3174961"/>
                        <a:ext cx="45719" cy="2285060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408" name="矩形: 圆角 32"/>
                      <p:cNvSpPr/>
                      <p:nvPr/>
                    </p:nvSpPr>
                    <p:spPr>
                      <a:xfrm>
                        <a:off x="1832437" y="4491696"/>
                        <a:ext cx="46403" cy="966946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sp>
                  <p:nvSpPr>
                    <p:cNvPr id="405" name="文本框 404"/>
                    <p:cNvSpPr txBox="1"/>
                    <p:nvPr/>
                  </p:nvSpPr>
                  <p:spPr>
                    <a:xfrm rot="16200000">
                      <a:off x="1024721" y="2575370"/>
                      <a:ext cx="399243" cy="25333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rPr>
                        <a:t>59.5</a:t>
                      </a:r>
                      <a:endParaRPr kumimoji="0" lang="en-US" sz="9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endParaRPr>
                    </a:p>
                  </p:txBody>
                </p:sp>
              </p:grpSp>
              <p:sp>
                <p:nvSpPr>
                  <p:cNvPr id="393" name="矩形: 圆角 30"/>
                  <p:cNvSpPr/>
                  <p:nvPr/>
                </p:nvSpPr>
                <p:spPr>
                  <a:xfrm rot="5400000">
                    <a:off x="2441450" y="2858460"/>
                    <a:ext cx="51150" cy="10827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4" name="矩形: 圆角 32"/>
                  <p:cNvSpPr/>
                  <p:nvPr/>
                </p:nvSpPr>
                <p:spPr>
                  <a:xfrm rot="5400000">
                    <a:off x="2343752" y="3263453"/>
                    <a:ext cx="51407" cy="8755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5" name="矩形: 圆角 32"/>
                  <p:cNvSpPr/>
                  <p:nvPr/>
                </p:nvSpPr>
                <p:spPr>
                  <a:xfrm rot="5400000">
                    <a:off x="2215563" y="3538155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6" name="矩形: 圆角 32"/>
                  <p:cNvSpPr/>
                  <p:nvPr/>
                </p:nvSpPr>
                <p:spPr>
                  <a:xfrm rot="5400000">
                    <a:off x="2215562" y="3683627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7" name="矩形: 圆角 32"/>
                  <p:cNvSpPr/>
                  <p:nvPr/>
                </p:nvSpPr>
                <p:spPr>
                  <a:xfrm rot="5400000">
                    <a:off x="2218579" y="3833286"/>
                    <a:ext cx="45719" cy="61947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8" name="矩形: 圆角 32"/>
                  <p:cNvSpPr/>
                  <p:nvPr/>
                </p:nvSpPr>
                <p:spPr>
                  <a:xfrm rot="5400000">
                    <a:off x="2177432" y="4037622"/>
                    <a:ext cx="45719" cy="53717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9" name="矩形: 圆角 32"/>
                  <p:cNvSpPr/>
                  <p:nvPr/>
                </p:nvSpPr>
                <p:spPr>
                  <a:xfrm rot="5400000">
                    <a:off x="2109175" y="4268250"/>
                    <a:ext cx="47820" cy="41555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0" name="矩形: 圆角 32"/>
                  <p:cNvSpPr/>
                  <p:nvPr/>
                </p:nvSpPr>
                <p:spPr>
                  <a:xfrm rot="5400000">
                    <a:off x="2110224" y="4421011"/>
                    <a:ext cx="45719" cy="415559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1" name="矩形: 圆角 32"/>
                  <p:cNvSpPr/>
                  <p:nvPr/>
                </p:nvSpPr>
                <p:spPr>
                  <a:xfrm rot="5400000">
                    <a:off x="2036332" y="4674878"/>
                    <a:ext cx="46530" cy="2685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2" name="矩形: 圆角 32"/>
                  <p:cNvSpPr/>
                  <p:nvPr/>
                </p:nvSpPr>
                <p:spPr>
                  <a:xfrm rot="5400000">
                    <a:off x="2039937" y="4844384"/>
                    <a:ext cx="45719" cy="262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3" name="矩形: 圆角 32"/>
                  <p:cNvSpPr/>
                  <p:nvPr/>
                </p:nvSpPr>
                <p:spPr>
                  <a:xfrm rot="5400000">
                    <a:off x="2034574" y="4983105"/>
                    <a:ext cx="45719" cy="27291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</p:grpSp>
          <p:grpSp>
            <p:nvGrpSpPr>
              <p:cNvPr id="284" name="组合 283"/>
              <p:cNvGrpSpPr/>
              <p:nvPr/>
            </p:nvGrpSpPr>
            <p:grpSpPr>
              <a:xfrm>
                <a:off x="1920976" y="2897661"/>
                <a:ext cx="2810819" cy="2244761"/>
                <a:chOff x="1920976" y="2897661"/>
                <a:chExt cx="2810819" cy="2244761"/>
              </a:xfrm>
            </p:grpSpPr>
            <p:sp>
              <p:nvSpPr>
                <p:cNvPr id="371" name="矩形: 圆角 30"/>
                <p:cNvSpPr/>
                <p:nvPr/>
              </p:nvSpPr>
              <p:spPr>
                <a:xfrm rot="5400000">
                  <a:off x="3103448" y="1885227"/>
                  <a:ext cx="51697" cy="2407249"/>
                </a:xfrm>
                <a:prstGeom prst="roundRect">
                  <a:avLst/>
                </a:prstGeom>
                <a:gradFill>
                  <a:gsLst>
                    <a:gs pos="0">
                      <a:srgbClr val="055CF9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grpSp>
              <p:nvGrpSpPr>
                <p:cNvPr id="372" name="组合 371"/>
                <p:cNvGrpSpPr/>
                <p:nvPr/>
              </p:nvGrpSpPr>
              <p:grpSpPr>
                <a:xfrm>
                  <a:off x="1920976" y="2897661"/>
                  <a:ext cx="2810819" cy="2244761"/>
                  <a:chOff x="1920976" y="2897661"/>
                  <a:chExt cx="2810819" cy="2244761"/>
                </a:xfrm>
              </p:grpSpPr>
              <p:grpSp>
                <p:nvGrpSpPr>
                  <p:cNvPr id="373" name="组合 372"/>
                  <p:cNvGrpSpPr/>
                  <p:nvPr/>
                </p:nvGrpSpPr>
                <p:grpSpPr>
                  <a:xfrm rot="5400000">
                    <a:off x="3008264" y="1851775"/>
                    <a:ext cx="677646" cy="2769417"/>
                    <a:chOff x="1201193" y="2690607"/>
                    <a:chExt cx="677646" cy="2769417"/>
                  </a:xfrm>
                </p:grpSpPr>
                <p:grpSp>
                  <p:nvGrpSpPr>
                    <p:cNvPr id="385" name="组合 384"/>
                    <p:cNvGrpSpPr/>
                    <p:nvPr/>
                  </p:nvGrpSpPr>
                  <p:grpSpPr>
                    <a:xfrm>
                      <a:off x="1201193" y="2909787"/>
                      <a:ext cx="677646" cy="2550237"/>
                      <a:chOff x="1201194" y="2909787"/>
                      <a:chExt cx="677646" cy="2550237"/>
                    </a:xfrm>
                  </p:grpSpPr>
                  <p:sp>
                    <p:nvSpPr>
                      <p:cNvPr id="387" name="矩形: 圆角 30"/>
                      <p:cNvSpPr/>
                      <p:nvPr/>
                    </p:nvSpPr>
                    <p:spPr>
                      <a:xfrm>
                        <a:off x="1201194" y="2909787"/>
                        <a:ext cx="45719" cy="2550237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88" name="矩形: 圆角 32"/>
                      <p:cNvSpPr/>
                      <p:nvPr/>
                    </p:nvSpPr>
                    <p:spPr>
                      <a:xfrm>
                        <a:off x="1521103" y="3174961"/>
                        <a:ext cx="45719" cy="2285060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89" name="矩形: 圆角 32"/>
                      <p:cNvSpPr/>
                      <p:nvPr/>
                    </p:nvSpPr>
                    <p:spPr>
                      <a:xfrm>
                        <a:off x="1832437" y="4491696"/>
                        <a:ext cx="46403" cy="966946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sp>
                  <p:nvSpPr>
                    <p:cNvPr id="386" name="文本框 385"/>
                    <p:cNvSpPr txBox="1"/>
                    <p:nvPr/>
                  </p:nvSpPr>
                  <p:spPr>
                    <a:xfrm rot="16200000">
                      <a:off x="1198106" y="2763562"/>
                      <a:ext cx="399243" cy="2533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rPr>
                        <a:t>55.4</a:t>
                      </a:r>
                      <a:endParaRPr kumimoji="0" lang="en-US" sz="9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endParaRPr>
                    </a:p>
                  </p:txBody>
                </p:sp>
              </p:grpSp>
              <p:sp>
                <p:nvSpPr>
                  <p:cNvPr id="374" name="矩形: 圆角 30"/>
                  <p:cNvSpPr/>
                  <p:nvPr/>
                </p:nvSpPr>
                <p:spPr>
                  <a:xfrm rot="5400000">
                    <a:off x="2441450" y="2858460"/>
                    <a:ext cx="51150" cy="10827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75" name="矩形: 圆角 32"/>
                  <p:cNvSpPr/>
                  <p:nvPr/>
                </p:nvSpPr>
                <p:spPr>
                  <a:xfrm rot="5400000">
                    <a:off x="2343752" y="3263453"/>
                    <a:ext cx="51407" cy="8755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76" name="矩形: 圆角 32"/>
                  <p:cNvSpPr/>
                  <p:nvPr/>
                </p:nvSpPr>
                <p:spPr>
                  <a:xfrm rot="5400000">
                    <a:off x="2215563" y="3538155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77" name="矩形: 圆角 32"/>
                  <p:cNvSpPr/>
                  <p:nvPr/>
                </p:nvSpPr>
                <p:spPr>
                  <a:xfrm rot="5400000">
                    <a:off x="2215562" y="3683627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78" name="矩形: 圆角 32"/>
                  <p:cNvSpPr/>
                  <p:nvPr/>
                </p:nvSpPr>
                <p:spPr>
                  <a:xfrm rot="5400000">
                    <a:off x="2218579" y="3833286"/>
                    <a:ext cx="45719" cy="61947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79" name="矩形: 圆角 32"/>
                  <p:cNvSpPr/>
                  <p:nvPr/>
                </p:nvSpPr>
                <p:spPr>
                  <a:xfrm rot="5400000">
                    <a:off x="2177432" y="4037622"/>
                    <a:ext cx="45719" cy="53717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0" name="矩形: 圆角 32"/>
                  <p:cNvSpPr/>
                  <p:nvPr/>
                </p:nvSpPr>
                <p:spPr>
                  <a:xfrm rot="5400000">
                    <a:off x="2109175" y="4268250"/>
                    <a:ext cx="47820" cy="41555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1" name="矩形: 圆角 32"/>
                  <p:cNvSpPr/>
                  <p:nvPr/>
                </p:nvSpPr>
                <p:spPr>
                  <a:xfrm rot="5400000">
                    <a:off x="2110224" y="4421011"/>
                    <a:ext cx="45719" cy="415559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2" name="矩形: 圆角 32"/>
                  <p:cNvSpPr/>
                  <p:nvPr/>
                </p:nvSpPr>
                <p:spPr>
                  <a:xfrm rot="5400000">
                    <a:off x="2036332" y="4674878"/>
                    <a:ext cx="46530" cy="2685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3" name="矩形: 圆角 32"/>
                  <p:cNvSpPr/>
                  <p:nvPr/>
                </p:nvSpPr>
                <p:spPr>
                  <a:xfrm rot="5400000">
                    <a:off x="2039937" y="4844384"/>
                    <a:ext cx="45719" cy="262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4" name="矩形: 圆角 32"/>
                  <p:cNvSpPr/>
                  <p:nvPr/>
                </p:nvSpPr>
                <p:spPr>
                  <a:xfrm rot="5400000">
                    <a:off x="2034574" y="4983105"/>
                    <a:ext cx="45719" cy="27291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</p:grpSp>
          <p:grpSp>
            <p:nvGrpSpPr>
              <p:cNvPr id="285" name="组合 284"/>
              <p:cNvGrpSpPr/>
              <p:nvPr/>
            </p:nvGrpSpPr>
            <p:grpSpPr>
              <a:xfrm>
                <a:off x="1920976" y="2897662"/>
                <a:ext cx="2697167" cy="2244760"/>
                <a:chOff x="1920976" y="2897662"/>
                <a:chExt cx="2697167" cy="2244760"/>
              </a:xfrm>
            </p:grpSpPr>
            <p:sp>
              <p:nvSpPr>
                <p:cNvPr id="352" name="矩形: 圆角 30"/>
                <p:cNvSpPr/>
                <p:nvPr/>
              </p:nvSpPr>
              <p:spPr>
                <a:xfrm rot="5400000">
                  <a:off x="3103448" y="1885227"/>
                  <a:ext cx="51697" cy="2407249"/>
                </a:xfrm>
                <a:prstGeom prst="roundRect">
                  <a:avLst/>
                </a:prstGeom>
                <a:gradFill>
                  <a:gsLst>
                    <a:gs pos="0">
                      <a:srgbClr val="055CF9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grpSp>
              <p:nvGrpSpPr>
                <p:cNvPr id="353" name="组合 352"/>
                <p:cNvGrpSpPr/>
                <p:nvPr/>
              </p:nvGrpSpPr>
              <p:grpSpPr>
                <a:xfrm>
                  <a:off x="1920976" y="2897662"/>
                  <a:ext cx="2697167" cy="2244760"/>
                  <a:chOff x="1920976" y="2897662"/>
                  <a:chExt cx="2697167" cy="2244760"/>
                </a:xfrm>
              </p:grpSpPr>
              <p:grpSp>
                <p:nvGrpSpPr>
                  <p:cNvPr id="354" name="组合 353"/>
                  <p:cNvGrpSpPr/>
                  <p:nvPr/>
                </p:nvGrpSpPr>
                <p:grpSpPr>
                  <a:xfrm rot="5400000">
                    <a:off x="2951438" y="1908602"/>
                    <a:ext cx="677646" cy="2655765"/>
                    <a:chOff x="1201194" y="2804259"/>
                    <a:chExt cx="677646" cy="2655765"/>
                  </a:xfrm>
                </p:grpSpPr>
                <p:grpSp>
                  <p:nvGrpSpPr>
                    <p:cNvPr id="366" name="组合 365"/>
                    <p:cNvGrpSpPr/>
                    <p:nvPr/>
                  </p:nvGrpSpPr>
                  <p:grpSpPr>
                    <a:xfrm>
                      <a:off x="1201194" y="2909787"/>
                      <a:ext cx="677646" cy="2550237"/>
                      <a:chOff x="1201194" y="2909787"/>
                      <a:chExt cx="677646" cy="2550237"/>
                    </a:xfrm>
                  </p:grpSpPr>
                  <p:sp>
                    <p:nvSpPr>
                      <p:cNvPr id="368" name="矩形: 圆角 30"/>
                      <p:cNvSpPr/>
                      <p:nvPr/>
                    </p:nvSpPr>
                    <p:spPr>
                      <a:xfrm>
                        <a:off x="1201194" y="2909787"/>
                        <a:ext cx="45719" cy="2550237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69" name="矩形: 圆角 32"/>
                      <p:cNvSpPr/>
                      <p:nvPr/>
                    </p:nvSpPr>
                    <p:spPr>
                      <a:xfrm>
                        <a:off x="1521103" y="3174961"/>
                        <a:ext cx="45719" cy="2285060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70" name="矩形: 圆角 32"/>
                      <p:cNvSpPr/>
                      <p:nvPr/>
                    </p:nvSpPr>
                    <p:spPr>
                      <a:xfrm>
                        <a:off x="1832437" y="4491696"/>
                        <a:ext cx="46403" cy="966946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sp>
                  <p:nvSpPr>
                    <p:cNvPr id="367" name="文本框 366"/>
                    <p:cNvSpPr txBox="1"/>
                    <p:nvPr/>
                  </p:nvSpPr>
                  <p:spPr>
                    <a:xfrm rot="16200000">
                      <a:off x="1351030" y="2877214"/>
                      <a:ext cx="399243" cy="2533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rPr>
                        <a:t>52.6</a:t>
                      </a:r>
                      <a:endParaRPr kumimoji="0" lang="en-US" sz="9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endParaRPr>
                    </a:p>
                  </p:txBody>
                </p:sp>
              </p:grpSp>
              <p:sp>
                <p:nvSpPr>
                  <p:cNvPr id="355" name="矩形: 圆角 30"/>
                  <p:cNvSpPr/>
                  <p:nvPr/>
                </p:nvSpPr>
                <p:spPr>
                  <a:xfrm rot="5400000">
                    <a:off x="2441450" y="2858460"/>
                    <a:ext cx="51150" cy="10827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56" name="矩形: 圆角 32"/>
                  <p:cNvSpPr/>
                  <p:nvPr/>
                </p:nvSpPr>
                <p:spPr>
                  <a:xfrm rot="5400000">
                    <a:off x="2343752" y="3263453"/>
                    <a:ext cx="51407" cy="8755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57" name="矩形: 圆角 32"/>
                  <p:cNvSpPr/>
                  <p:nvPr/>
                </p:nvSpPr>
                <p:spPr>
                  <a:xfrm rot="5400000">
                    <a:off x="2215563" y="3538155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58" name="矩形: 圆角 32"/>
                  <p:cNvSpPr/>
                  <p:nvPr/>
                </p:nvSpPr>
                <p:spPr>
                  <a:xfrm rot="5400000">
                    <a:off x="2215562" y="3683627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59" name="矩形: 圆角 32"/>
                  <p:cNvSpPr/>
                  <p:nvPr/>
                </p:nvSpPr>
                <p:spPr>
                  <a:xfrm rot="5400000">
                    <a:off x="2218579" y="3833286"/>
                    <a:ext cx="45719" cy="61947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0" name="矩形: 圆角 32"/>
                  <p:cNvSpPr/>
                  <p:nvPr/>
                </p:nvSpPr>
                <p:spPr>
                  <a:xfrm rot="5400000">
                    <a:off x="2177432" y="4037622"/>
                    <a:ext cx="45719" cy="53717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1" name="矩形: 圆角 32"/>
                  <p:cNvSpPr/>
                  <p:nvPr/>
                </p:nvSpPr>
                <p:spPr>
                  <a:xfrm rot="5400000">
                    <a:off x="2109175" y="4268250"/>
                    <a:ext cx="47820" cy="41555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2" name="矩形: 圆角 32"/>
                  <p:cNvSpPr/>
                  <p:nvPr/>
                </p:nvSpPr>
                <p:spPr>
                  <a:xfrm rot="5400000">
                    <a:off x="2110224" y="4421011"/>
                    <a:ext cx="45719" cy="415559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3" name="矩形: 圆角 32"/>
                  <p:cNvSpPr/>
                  <p:nvPr/>
                </p:nvSpPr>
                <p:spPr>
                  <a:xfrm rot="5400000">
                    <a:off x="2036332" y="4674878"/>
                    <a:ext cx="46530" cy="2685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4" name="矩形: 圆角 32"/>
                  <p:cNvSpPr/>
                  <p:nvPr/>
                </p:nvSpPr>
                <p:spPr>
                  <a:xfrm rot="5400000">
                    <a:off x="2039937" y="4844384"/>
                    <a:ext cx="45719" cy="262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65" name="矩形: 圆角 32"/>
                  <p:cNvSpPr/>
                  <p:nvPr/>
                </p:nvSpPr>
                <p:spPr>
                  <a:xfrm rot="5400000">
                    <a:off x="2034574" y="4983105"/>
                    <a:ext cx="45719" cy="27291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</p:grpSp>
          <p:grpSp>
            <p:nvGrpSpPr>
              <p:cNvPr id="286" name="组合 285"/>
              <p:cNvGrpSpPr/>
              <p:nvPr/>
            </p:nvGrpSpPr>
            <p:grpSpPr>
              <a:xfrm>
                <a:off x="1920976" y="2897661"/>
                <a:ext cx="2591638" cy="2244761"/>
                <a:chOff x="1920976" y="2897661"/>
                <a:chExt cx="2591638" cy="2244761"/>
              </a:xfrm>
            </p:grpSpPr>
            <p:sp>
              <p:nvSpPr>
                <p:cNvPr id="333" name="矩形: 圆角 30"/>
                <p:cNvSpPr/>
                <p:nvPr/>
              </p:nvSpPr>
              <p:spPr>
                <a:xfrm rot="5400000">
                  <a:off x="3103448" y="1885227"/>
                  <a:ext cx="51697" cy="2407249"/>
                </a:xfrm>
                <a:prstGeom prst="roundRect">
                  <a:avLst/>
                </a:prstGeom>
                <a:gradFill>
                  <a:gsLst>
                    <a:gs pos="0">
                      <a:srgbClr val="055CF9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grpSp>
              <p:nvGrpSpPr>
                <p:cNvPr id="334" name="组合 333"/>
                <p:cNvGrpSpPr/>
                <p:nvPr/>
              </p:nvGrpSpPr>
              <p:grpSpPr>
                <a:xfrm>
                  <a:off x="1920976" y="2897661"/>
                  <a:ext cx="2591638" cy="2244761"/>
                  <a:chOff x="1920976" y="2897661"/>
                  <a:chExt cx="2591638" cy="2244761"/>
                </a:xfrm>
              </p:grpSpPr>
              <p:grpSp>
                <p:nvGrpSpPr>
                  <p:cNvPr id="335" name="组合 334"/>
                  <p:cNvGrpSpPr/>
                  <p:nvPr/>
                </p:nvGrpSpPr>
                <p:grpSpPr>
                  <a:xfrm rot="5400000">
                    <a:off x="2898673" y="1961365"/>
                    <a:ext cx="677646" cy="2550237"/>
                    <a:chOff x="1201194" y="2909787"/>
                    <a:chExt cx="677646" cy="2550237"/>
                  </a:xfrm>
                </p:grpSpPr>
                <p:grpSp>
                  <p:nvGrpSpPr>
                    <p:cNvPr id="347" name="组合 346"/>
                    <p:cNvGrpSpPr/>
                    <p:nvPr/>
                  </p:nvGrpSpPr>
                  <p:grpSpPr>
                    <a:xfrm>
                      <a:off x="1201194" y="2909787"/>
                      <a:ext cx="677646" cy="2550237"/>
                      <a:chOff x="1201194" y="2909787"/>
                      <a:chExt cx="677646" cy="2550237"/>
                    </a:xfrm>
                  </p:grpSpPr>
                  <p:sp>
                    <p:nvSpPr>
                      <p:cNvPr id="349" name="矩形: 圆角 30"/>
                      <p:cNvSpPr/>
                      <p:nvPr/>
                    </p:nvSpPr>
                    <p:spPr>
                      <a:xfrm>
                        <a:off x="1201194" y="2909787"/>
                        <a:ext cx="45719" cy="2550237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50" name="矩形: 圆角 32"/>
                      <p:cNvSpPr/>
                      <p:nvPr/>
                    </p:nvSpPr>
                    <p:spPr>
                      <a:xfrm>
                        <a:off x="1521103" y="3174961"/>
                        <a:ext cx="45719" cy="2285060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351" name="矩形: 圆角 32"/>
                      <p:cNvSpPr/>
                      <p:nvPr/>
                    </p:nvSpPr>
                    <p:spPr>
                      <a:xfrm>
                        <a:off x="1832437" y="4491696"/>
                        <a:ext cx="46403" cy="966946"/>
                      </a:xfrm>
                      <a:prstGeom prst="roundRect">
                        <a:avLst/>
                      </a:prstGeom>
                      <a:gradFill>
                        <a:gsLst>
                          <a:gs pos="0">
                            <a:srgbClr val="055CF9"/>
                          </a:gs>
                          <a:gs pos="100000">
                            <a:sysClr val="window" lastClr="FFFFFF"/>
                          </a:gs>
                        </a:gsLst>
                        <a:lin ang="5400000" scaled="0"/>
                      </a:gradFill>
                      <a:ln w="6350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sp>
                  <p:nvSpPr>
                    <p:cNvPr id="348" name="文本框 347"/>
                    <p:cNvSpPr txBox="1"/>
                    <p:nvPr/>
                  </p:nvSpPr>
                  <p:spPr>
                    <a:xfrm rot="16200000">
                      <a:off x="1518159" y="4113337"/>
                      <a:ext cx="399243" cy="2533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rPr>
                        <a:t>19.6</a:t>
                      </a:r>
                      <a:endParaRPr kumimoji="0" lang="en-US" sz="9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endParaRPr>
                    </a:p>
                  </p:txBody>
                </p:sp>
              </p:grpSp>
              <p:sp>
                <p:nvSpPr>
                  <p:cNvPr id="336" name="矩形: 圆角 30"/>
                  <p:cNvSpPr/>
                  <p:nvPr/>
                </p:nvSpPr>
                <p:spPr>
                  <a:xfrm rot="5400000">
                    <a:off x="2441450" y="2858460"/>
                    <a:ext cx="51150" cy="10827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37" name="矩形: 圆角 32"/>
                  <p:cNvSpPr/>
                  <p:nvPr/>
                </p:nvSpPr>
                <p:spPr>
                  <a:xfrm rot="5400000">
                    <a:off x="2343752" y="3263453"/>
                    <a:ext cx="51407" cy="8755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38" name="矩形: 圆角 32"/>
                  <p:cNvSpPr/>
                  <p:nvPr/>
                </p:nvSpPr>
                <p:spPr>
                  <a:xfrm rot="5400000">
                    <a:off x="2215563" y="3538155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39" name="矩形: 圆角 32"/>
                  <p:cNvSpPr/>
                  <p:nvPr/>
                </p:nvSpPr>
                <p:spPr>
                  <a:xfrm rot="5400000">
                    <a:off x="2215562" y="3683627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0" name="矩形: 圆角 32"/>
                  <p:cNvSpPr/>
                  <p:nvPr/>
                </p:nvSpPr>
                <p:spPr>
                  <a:xfrm rot="5400000">
                    <a:off x="2218579" y="3833286"/>
                    <a:ext cx="45719" cy="61947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1" name="矩形: 圆角 32"/>
                  <p:cNvSpPr/>
                  <p:nvPr/>
                </p:nvSpPr>
                <p:spPr>
                  <a:xfrm rot="5400000">
                    <a:off x="2177432" y="4037622"/>
                    <a:ext cx="45719" cy="53717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2" name="矩形: 圆角 32"/>
                  <p:cNvSpPr/>
                  <p:nvPr/>
                </p:nvSpPr>
                <p:spPr>
                  <a:xfrm rot="5400000">
                    <a:off x="2109175" y="4268250"/>
                    <a:ext cx="47820" cy="41555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3" name="矩形: 圆角 32"/>
                  <p:cNvSpPr/>
                  <p:nvPr/>
                </p:nvSpPr>
                <p:spPr>
                  <a:xfrm rot="5400000">
                    <a:off x="2110224" y="4421011"/>
                    <a:ext cx="45719" cy="415559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4" name="矩形: 圆角 32"/>
                  <p:cNvSpPr/>
                  <p:nvPr/>
                </p:nvSpPr>
                <p:spPr>
                  <a:xfrm rot="5400000">
                    <a:off x="2036332" y="4674878"/>
                    <a:ext cx="46530" cy="2685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5" name="矩形: 圆角 32"/>
                  <p:cNvSpPr/>
                  <p:nvPr/>
                </p:nvSpPr>
                <p:spPr>
                  <a:xfrm rot="5400000">
                    <a:off x="2039937" y="4844384"/>
                    <a:ext cx="45719" cy="262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6" name="矩形: 圆角 32"/>
                  <p:cNvSpPr/>
                  <p:nvPr/>
                </p:nvSpPr>
                <p:spPr>
                  <a:xfrm rot="5400000">
                    <a:off x="2034574" y="4983105"/>
                    <a:ext cx="45719" cy="27291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</p:grpSp>
          <p:grpSp>
            <p:nvGrpSpPr>
              <p:cNvPr id="287" name="组合 286"/>
              <p:cNvGrpSpPr/>
              <p:nvPr/>
            </p:nvGrpSpPr>
            <p:grpSpPr>
              <a:xfrm>
                <a:off x="1239821" y="2813260"/>
                <a:ext cx="3272796" cy="2424578"/>
                <a:chOff x="1239821" y="2813260"/>
                <a:chExt cx="3272796" cy="2424578"/>
              </a:xfrm>
            </p:grpSpPr>
            <p:sp>
              <p:nvSpPr>
                <p:cNvPr id="298" name="矩形: 圆角 30"/>
                <p:cNvSpPr/>
                <p:nvPr/>
              </p:nvSpPr>
              <p:spPr>
                <a:xfrm rot="5400000">
                  <a:off x="3103448" y="1885227"/>
                  <a:ext cx="51697" cy="2407249"/>
                </a:xfrm>
                <a:prstGeom prst="roundRect">
                  <a:avLst/>
                </a:prstGeom>
                <a:gradFill>
                  <a:gsLst>
                    <a:gs pos="0">
                      <a:srgbClr val="055CF9"/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</a:endParaRPr>
                </a:p>
              </p:txBody>
            </p:sp>
            <p:grpSp>
              <p:nvGrpSpPr>
                <p:cNvPr id="299" name="组合 298"/>
                <p:cNvGrpSpPr/>
                <p:nvPr/>
              </p:nvGrpSpPr>
              <p:grpSpPr>
                <a:xfrm>
                  <a:off x="1484892" y="2813260"/>
                  <a:ext cx="3027725" cy="2329162"/>
                  <a:chOff x="1484892" y="2813260"/>
                  <a:chExt cx="3027725" cy="2329162"/>
                </a:xfrm>
              </p:grpSpPr>
              <p:grpSp>
                <p:nvGrpSpPr>
                  <p:cNvPr id="314" name="组合 313"/>
                  <p:cNvGrpSpPr/>
                  <p:nvPr/>
                </p:nvGrpSpPr>
                <p:grpSpPr>
                  <a:xfrm rot="5400000">
                    <a:off x="2562499" y="1735653"/>
                    <a:ext cx="872511" cy="3027725"/>
                    <a:chOff x="1116791" y="2909787"/>
                    <a:chExt cx="872511" cy="3027725"/>
                  </a:xfrm>
                </p:grpSpPr>
                <p:grpSp>
                  <p:nvGrpSpPr>
                    <p:cNvPr id="326" name="组合 325"/>
                    <p:cNvGrpSpPr/>
                    <p:nvPr/>
                  </p:nvGrpSpPr>
                  <p:grpSpPr>
                    <a:xfrm>
                      <a:off x="1116791" y="2909787"/>
                      <a:ext cx="762049" cy="3027725"/>
                      <a:chOff x="1116791" y="2909787"/>
                      <a:chExt cx="762049" cy="3027725"/>
                    </a:xfrm>
                  </p:grpSpPr>
                  <p:grpSp>
                    <p:nvGrpSpPr>
                      <p:cNvPr id="328" name="组合 327"/>
                      <p:cNvGrpSpPr/>
                      <p:nvPr/>
                    </p:nvGrpSpPr>
                    <p:grpSpPr>
                      <a:xfrm>
                        <a:off x="1201194" y="2909787"/>
                        <a:ext cx="677646" cy="2550237"/>
                        <a:chOff x="1201194" y="2909787"/>
                        <a:chExt cx="677646" cy="2550237"/>
                      </a:xfrm>
                    </p:grpSpPr>
                    <p:sp>
                      <p:nvSpPr>
                        <p:cNvPr id="330" name="矩形: 圆角 30"/>
                        <p:cNvSpPr/>
                        <p:nvPr/>
                      </p:nvSpPr>
                      <p:spPr>
                        <a:xfrm>
                          <a:off x="1201194" y="2909787"/>
                          <a:ext cx="45719" cy="2550237"/>
                        </a:xfrm>
                        <a:prstGeom prst="roundRect">
                          <a:avLst/>
                        </a:prstGeom>
                        <a:gradFill>
                          <a:gsLst>
                            <a:gs pos="0">
                              <a:srgbClr val="055CF9"/>
                            </a:gs>
                            <a:gs pos="100000">
                              <a:sysClr val="window" lastClr="FFFFFF"/>
                            </a:gs>
                          </a:gsLst>
                          <a:lin ang="5400000" scaled="0"/>
                        </a:gradFill>
                        <a:ln w="6350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j-ea"/>
                            <a:ea typeface="+mj-ea"/>
                          </a:endParaRPr>
                        </a:p>
                      </p:txBody>
                    </p:sp>
                    <p:sp>
                      <p:nvSpPr>
                        <p:cNvPr id="331" name="矩形: 圆角 32"/>
                        <p:cNvSpPr/>
                        <p:nvPr/>
                      </p:nvSpPr>
                      <p:spPr>
                        <a:xfrm>
                          <a:off x="1521103" y="3174961"/>
                          <a:ext cx="45719" cy="2285060"/>
                        </a:xfrm>
                        <a:prstGeom prst="roundRect">
                          <a:avLst/>
                        </a:prstGeom>
                        <a:gradFill>
                          <a:gsLst>
                            <a:gs pos="0">
                              <a:srgbClr val="055CF9"/>
                            </a:gs>
                            <a:gs pos="100000">
                              <a:sysClr val="window" lastClr="FFFFFF"/>
                            </a:gs>
                          </a:gsLst>
                          <a:lin ang="5400000" scaled="0"/>
                        </a:gradFill>
                        <a:ln w="6350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j-ea"/>
                            <a:ea typeface="+mj-ea"/>
                          </a:endParaRPr>
                        </a:p>
                      </p:txBody>
                    </p:sp>
                    <p:sp>
                      <p:nvSpPr>
                        <p:cNvPr id="332" name="矩形: 圆角 32"/>
                        <p:cNvSpPr/>
                        <p:nvPr/>
                      </p:nvSpPr>
                      <p:spPr>
                        <a:xfrm>
                          <a:off x="1832437" y="4491696"/>
                          <a:ext cx="46403" cy="966946"/>
                        </a:xfrm>
                        <a:prstGeom prst="roundRect">
                          <a:avLst/>
                        </a:prstGeom>
                        <a:gradFill>
                          <a:gsLst>
                            <a:gs pos="0">
                              <a:srgbClr val="055CF9"/>
                            </a:gs>
                            <a:gs pos="100000">
                              <a:sysClr val="window" lastClr="FFFFFF"/>
                            </a:gs>
                          </a:gsLst>
                          <a:lin ang="5400000" scaled="0"/>
                        </a:gradFill>
                        <a:ln w="6350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j-ea"/>
                            <a:ea typeface="+mj-ea"/>
                          </a:endParaRPr>
                        </a:p>
                      </p:txBody>
                    </p:sp>
                  </p:grpSp>
                  <p:sp>
                    <p:nvSpPr>
                      <p:cNvPr id="329" name="文本框 328"/>
                      <p:cNvSpPr txBox="1"/>
                      <p:nvPr/>
                    </p:nvSpPr>
                    <p:spPr>
                      <a:xfrm rot="16200000">
                        <a:off x="1006365" y="5590640"/>
                        <a:ext cx="457298" cy="23644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zh-CN" altLang="en-US" sz="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white">
                                <a:lumMod val="65000"/>
                              </a:prstClr>
                            </a:solidFill>
                            <a:effectLst/>
                            <a:uLnTx/>
                            <a:uFillTx/>
                            <a:latin typeface="+mj-ea"/>
                            <a:ea typeface="+mj-ea"/>
                            <a:cs typeface="OPPOSans R" panose="00020600040101010101" pitchFamily="18" charset="-122"/>
                          </a:rPr>
                          <a:t>特来电</a:t>
                        </a:r>
                        <a:endParaRPr kumimoji="0" lang="en-US" sz="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endParaRPr>
                      </a:p>
                    </p:txBody>
                  </p:sp>
                </p:grpSp>
                <p:sp>
                  <p:nvSpPr>
                    <p:cNvPr id="327" name="文本框 326"/>
                    <p:cNvSpPr txBox="1"/>
                    <p:nvPr/>
                  </p:nvSpPr>
                  <p:spPr>
                    <a:xfrm rot="16200000">
                      <a:off x="1663014" y="4186766"/>
                      <a:ext cx="399243" cy="25333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65000"/>
                            </a:prstClr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OPPOSans R" panose="00020600040101010101" pitchFamily="18" charset="-122"/>
                        </a:rPr>
                        <a:t>16.9</a:t>
                      </a:r>
                      <a:endParaRPr kumimoji="0" lang="en-US" sz="9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65000"/>
                          </a:prstClr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OPPOSans R" panose="00020600040101010101" pitchFamily="18" charset="-122"/>
                      </a:endParaRPr>
                    </a:p>
                  </p:txBody>
                </p:sp>
              </p:grpSp>
              <p:sp>
                <p:nvSpPr>
                  <p:cNvPr id="315" name="矩形: 圆角 30"/>
                  <p:cNvSpPr/>
                  <p:nvPr/>
                </p:nvSpPr>
                <p:spPr>
                  <a:xfrm rot="5400000">
                    <a:off x="2441450" y="2858460"/>
                    <a:ext cx="51150" cy="10827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6" name="矩形: 圆角 32"/>
                  <p:cNvSpPr/>
                  <p:nvPr/>
                </p:nvSpPr>
                <p:spPr>
                  <a:xfrm rot="5400000">
                    <a:off x="2343752" y="3263453"/>
                    <a:ext cx="51407" cy="875505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7" name="矩形: 圆角 32"/>
                  <p:cNvSpPr/>
                  <p:nvPr/>
                </p:nvSpPr>
                <p:spPr>
                  <a:xfrm rot="5400000">
                    <a:off x="2215563" y="3538155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8" name="矩形: 圆角 32"/>
                  <p:cNvSpPr/>
                  <p:nvPr/>
                </p:nvSpPr>
                <p:spPr>
                  <a:xfrm rot="5400000">
                    <a:off x="2215562" y="3683627"/>
                    <a:ext cx="45719" cy="625503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9" name="矩形: 圆角 32"/>
                  <p:cNvSpPr/>
                  <p:nvPr/>
                </p:nvSpPr>
                <p:spPr>
                  <a:xfrm rot="5400000">
                    <a:off x="2218579" y="3833286"/>
                    <a:ext cx="45719" cy="61947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0" name="矩形: 圆角 32"/>
                  <p:cNvSpPr/>
                  <p:nvPr/>
                </p:nvSpPr>
                <p:spPr>
                  <a:xfrm rot="5400000">
                    <a:off x="2177432" y="4037622"/>
                    <a:ext cx="45719" cy="53717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1" name="矩形: 圆角 32"/>
                  <p:cNvSpPr/>
                  <p:nvPr/>
                </p:nvSpPr>
                <p:spPr>
                  <a:xfrm rot="5400000">
                    <a:off x="2109175" y="4268250"/>
                    <a:ext cx="47820" cy="41555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2" name="矩形: 圆角 32"/>
                  <p:cNvSpPr/>
                  <p:nvPr/>
                </p:nvSpPr>
                <p:spPr>
                  <a:xfrm rot="5400000">
                    <a:off x="2110224" y="4421011"/>
                    <a:ext cx="45719" cy="415559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3" name="矩形: 圆角 32"/>
                  <p:cNvSpPr/>
                  <p:nvPr/>
                </p:nvSpPr>
                <p:spPr>
                  <a:xfrm rot="5400000">
                    <a:off x="2036332" y="4674878"/>
                    <a:ext cx="46530" cy="2685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4" name="矩形: 圆角 32"/>
                  <p:cNvSpPr/>
                  <p:nvPr/>
                </p:nvSpPr>
                <p:spPr>
                  <a:xfrm rot="5400000">
                    <a:off x="2039937" y="4844384"/>
                    <a:ext cx="45719" cy="262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5" name="矩形: 圆角 32"/>
                  <p:cNvSpPr/>
                  <p:nvPr/>
                </p:nvSpPr>
                <p:spPr>
                  <a:xfrm rot="5400000">
                    <a:off x="2034574" y="4983105"/>
                    <a:ext cx="45719" cy="272916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055CF9"/>
                      </a:gs>
                      <a:gs pos="100000">
                        <a:sysClr val="window" lastClr="FFFFFF"/>
                      </a:gs>
                    </a:gsLst>
                    <a:lin ang="5400000" scaled="0"/>
                  </a:gra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300" name="文本框 299"/>
                <p:cNvSpPr txBox="1"/>
                <p:nvPr/>
              </p:nvSpPr>
              <p:spPr>
                <a:xfrm>
                  <a:off x="1418963" y="2960346"/>
                  <a:ext cx="552569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星星充电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1" name="文本框 300"/>
                <p:cNvSpPr txBox="1"/>
                <p:nvPr/>
              </p:nvSpPr>
              <p:spPr>
                <a:xfrm>
                  <a:off x="1464503" y="3120702"/>
                  <a:ext cx="45729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云快充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2" name="文本框 301"/>
                <p:cNvSpPr txBox="1"/>
                <p:nvPr/>
              </p:nvSpPr>
              <p:spPr>
                <a:xfrm>
                  <a:off x="1414760" y="3269517"/>
                  <a:ext cx="552569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国家电网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3" name="文本框 302"/>
                <p:cNvSpPr txBox="1"/>
                <p:nvPr/>
              </p:nvSpPr>
              <p:spPr>
                <a:xfrm>
                  <a:off x="1482958" y="3422606"/>
                  <a:ext cx="45729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蔚景云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4" name="文本框 303"/>
                <p:cNvSpPr txBox="1"/>
                <p:nvPr/>
              </p:nvSpPr>
              <p:spPr>
                <a:xfrm>
                  <a:off x="1440464" y="3574409"/>
                  <a:ext cx="552569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小桔充电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5" name="文本框 304"/>
                <p:cNvSpPr txBox="1"/>
                <p:nvPr/>
              </p:nvSpPr>
              <p:spPr>
                <a:xfrm>
                  <a:off x="1425467" y="3740302"/>
                  <a:ext cx="55256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南方电网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6" name="文本框 305"/>
                <p:cNvSpPr txBox="1"/>
                <p:nvPr/>
              </p:nvSpPr>
              <p:spPr>
                <a:xfrm>
                  <a:off x="1367874" y="3896390"/>
                  <a:ext cx="64783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深圳车电网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7" name="文本框 306"/>
                <p:cNvSpPr txBox="1"/>
                <p:nvPr/>
              </p:nvSpPr>
              <p:spPr>
                <a:xfrm>
                  <a:off x="1458220" y="4040757"/>
                  <a:ext cx="45729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汇充电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8" name="文本框 307"/>
                <p:cNvSpPr txBox="1"/>
                <p:nvPr/>
              </p:nvSpPr>
              <p:spPr>
                <a:xfrm>
                  <a:off x="1394925" y="4198677"/>
                  <a:ext cx="552569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依威能源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09" name="文本框 308"/>
                <p:cNvSpPr txBox="1"/>
                <p:nvPr/>
              </p:nvSpPr>
              <p:spPr>
                <a:xfrm>
                  <a:off x="1399995" y="4360419"/>
                  <a:ext cx="55256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万城万充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10" name="文本框 309"/>
                <p:cNvSpPr txBox="1"/>
                <p:nvPr/>
              </p:nvSpPr>
              <p:spPr>
                <a:xfrm>
                  <a:off x="1382751" y="4517333"/>
                  <a:ext cx="55256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蔚蓝快充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11" name="文本框 310"/>
                <p:cNvSpPr txBox="1"/>
                <p:nvPr/>
              </p:nvSpPr>
              <p:spPr>
                <a:xfrm>
                  <a:off x="1239821" y="4674452"/>
                  <a:ext cx="838379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均悦充（二轮）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12" name="文本框 311"/>
                <p:cNvSpPr txBox="1"/>
                <p:nvPr/>
              </p:nvSpPr>
              <p:spPr>
                <a:xfrm>
                  <a:off x="1374375" y="4852885"/>
                  <a:ext cx="55256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万马爱充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  <p:sp>
              <p:nvSpPr>
                <p:cNvPr id="313" name="文本框 312"/>
                <p:cNvSpPr txBox="1"/>
                <p:nvPr/>
              </p:nvSpPr>
              <p:spPr>
                <a:xfrm>
                  <a:off x="1381024" y="5001393"/>
                  <a:ext cx="552568" cy="2364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+mj-ea"/>
                      <a:ea typeface="+mj-ea"/>
                      <a:cs typeface="OPPOSans R" panose="00020600040101010101" pitchFamily="18" charset="-122"/>
                    </a:rPr>
                    <a:t>昆仑电网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288" name="文本框 287"/>
              <p:cNvSpPr txBox="1"/>
              <p:nvPr/>
            </p:nvSpPr>
            <p:spPr>
              <a:xfrm>
                <a:off x="2766852" y="3585012"/>
                <a:ext cx="399243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16.0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89" name="文本框 288"/>
              <p:cNvSpPr txBox="1"/>
              <p:nvPr/>
            </p:nvSpPr>
            <p:spPr>
              <a:xfrm>
                <a:off x="2556828" y="3740465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9.0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0" name="文本框 289"/>
              <p:cNvSpPr txBox="1"/>
              <p:nvPr/>
            </p:nvSpPr>
            <p:spPr>
              <a:xfrm>
                <a:off x="2556827" y="3887277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8.5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1" name="文本框 290"/>
              <p:cNvSpPr txBox="1"/>
              <p:nvPr/>
            </p:nvSpPr>
            <p:spPr>
              <a:xfrm>
                <a:off x="2556826" y="4033371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8.1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2" name="文本框 291"/>
              <p:cNvSpPr txBox="1"/>
              <p:nvPr/>
            </p:nvSpPr>
            <p:spPr>
              <a:xfrm>
                <a:off x="2464886" y="4188440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7.7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3" name="文本框 292"/>
              <p:cNvSpPr txBox="1"/>
              <p:nvPr/>
            </p:nvSpPr>
            <p:spPr>
              <a:xfrm>
                <a:off x="2332706" y="4353574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5.3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4" name="文本框 293"/>
              <p:cNvSpPr txBox="1"/>
              <p:nvPr/>
            </p:nvSpPr>
            <p:spPr>
              <a:xfrm>
                <a:off x="2326414" y="4507213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5.0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5" name="文本框 294"/>
              <p:cNvSpPr txBox="1"/>
              <p:nvPr/>
            </p:nvSpPr>
            <p:spPr>
              <a:xfrm>
                <a:off x="2198321" y="4690090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3.5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6" name="文本框 295"/>
              <p:cNvSpPr txBox="1"/>
              <p:nvPr/>
            </p:nvSpPr>
            <p:spPr>
              <a:xfrm>
                <a:off x="2190136" y="4855882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3.5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297" name="文本框 296"/>
              <p:cNvSpPr txBox="1"/>
              <p:nvPr/>
            </p:nvSpPr>
            <p:spPr>
              <a:xfrm>
                <a:off x="2210903" y="5002599"/>
                <a:ext cx="332255" cy="253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+mj-ea"/>
                    <a:ea typeface="+mj-ea"/>
                    <a:cs typeface="OPPOSans R" panose="00020600040101010101" pitchFamily="18" charset="-122"/>
                  </a:rPr>
                  <a:t>3.3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</p:grpSp>
      <p:sp>
        <p:nvSpPr>
          <p:cNvPr id="409" name="矩形 408"/>
          <p:cNvSpPr/>
          <p:nvPr/>
        </p:nvSpPr>
        <p:spPr>
          <a:xfrm>
            <a:off x="657966" y="827316"/>
            <a:ext cx="101060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kern="100" dirty="0">
                <a:solidFill>
                  <a:prstClr val="black"/>
                </a:solidFill>
                <a:latin typeface="+mj-ea"/>
                <a:ea typeface="+mj-ea"/>
                <a:cs typeface="Times New Roman" panose="02020603050405020304" pitchFamily="18" charset="0"/>
              </a:rPr>
              <a:t>充电运营行业竞争格局较为集中，龙头运营商存在显著的先发优势；同时地区发展差异较大。</a:t>
            </a:r>
          </a:p>
        </p:txBody>
      </p:sp>
      <p:sp>
        <p:nvSpPr>
          <p:cNvPr id="412" name="文本框 411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1.2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1616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06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用户需求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7966" y="827316"/>
            <a:ext cx="1093532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b="1" kern="100" dirty="0">
                <a:solidFill>
                  <a:prstClr val="black"/>
                </a:solidFill>
                <a:latin typeface="+mj-ea"/>
                <a:ea typeface="+mj-ea"/>
                <a:cs typeface="Times New Roman" panose="02020603050405020304" pitchFamily="18" charset="0"/>
              </a:rPr>
              <a:t>充电桩行业从最初的充电难、车桩比不足等“焦虑”，转变为提升充电桩运营商的充值和分账效率、解决企业财税合规问题、产业链参与者协同运营管理，以及充电桩服务模式数字化转型等难题。</a:t>
            </a:r>
          </a:p>
        </p:txBody>
      </p:sp>
      <p:grpSp>
        <p:nvGrpSpPr>
          <p:cNvPr id="97" name="组合 96"/>
          <p:cNvGrpSpPr/>
          <p:nvPr/>
        </p:nvGrpSpPr>
        <p:grpSpPr>
          <a:xfrm>
            <a:off x="380661" y="3138628"/>
            <a:ext cx="11245850" cy="3396133"/>
            <a:chOff x="476250" y="2124985"/>
            <a:chExt cx="11245850" cy="3599036"/>
          </a:xfrm>
        </p:grpSpPr>
        <p:sp>
          <p:nvSpPr>
            <p:cNvPr id="98" name="矩形: 圆角 10"/>
            <p:cNvSpPr/>
            <p:nvPr/>
          </p:nvSpPr>
          <p:spPr>
            <a:xfrm>
              <a:off x="4330700" y="2124986"/>
              <a:ext cx="3536950" cy="3599035"/>
            </a:xfrm>
            <a:prstGeom prst="roundRect">
              <a:avLst>
                <a:gd name="adj" fmla="val 3741"/>
              </a:avLst>
            </a:prstGeom>
            <a:solidFill>
              <a:srgbClr val="F4F5F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1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99" name="矩形: 圆角 35"/>
            <p:cNvSpPr/>
            <p:nvPr/>
          </p:nvSpPr>
          <p:spPr>
            <a:xfrm>
              <a:off x="8185150" y="2124987"/>
              <a:ext cx="3536950" cy="3599034"/>
            </a:xfrm>
            <a:prstGeom prst="roundRect">
              <a:avLst>
                <a:gd name="adj" fmla="val 2304"/>
              </a:avLst>
            </a:prstGeom>
            <a:solidFill>
              <a:srgbClr val="F4F5F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1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00" name="矩形: 圆角 60"/>
            <p:cNvSpPr/>
            <p:nvPr/>
          </p:nvSpPr>
          <p:spPr>
            <a:xfrm>
              <a:off x="476250" y="2124985"/>
              <a:ext cx="3536950" cy="3599036"/>
            </a:xfrm>
            <a:prstGeom prst="roundRect">
              <a:avLst>
                <a:gd name="adj" fmla="val 4539"/>
              </a:avLst>
            </a:prstGeom>
            <a:solidFill>
              <a:srgbClr val="F4F5F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1" dirty="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399364" y="2342861"/>
              <a:ext cx="1415772" cy="3587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充电桩制造商</a:t>
              </a:r>
              <a:endParaRPr lang="en-US" sz="1600" b="1" dirty="0">
                <a:solidFill>
                  <a:srgbClr val="141A34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5299681" y="2342974"/>
              <a:ext cx="1210588" cy="3587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充电运营商</a:t>
              </a:r>
              <a:endParaRPr lang="en-US" sz="1600" b="1" dirty="0">
                <a:solidFill>
                  <a:srgbClr val="141A34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9239894" y="2342974"/>
              <a:ext cx="1826141" cy="3587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个人用户（车主）</a:t>
              </a:r>
              <a:endParaRPr lang="en-US" sz="1600" b="1" dirty="0">
                <a:solidFill>
                  <a:srgbClr val="141A34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4492623" y="2845812"/>
              <a:ext cx="3262432" cy="2770012"/>
              <a:chOff x="4492623" y="3020734"/>
              <a:chExt cx="3262432" cy="2770012"/>
            </a:xfrm>
          </p:grpSpPr>
          <p:sp>
            <p:nvSpPr>
              <p:cNvPr id="144" name="文本框 143"/>
              <p:cNvSpPr txBox="1"/>
              <p:nvPr/>
            </p:nvSpPr>
            <p:spPr>
              <a:xfrm>
                <a:off x="4492624" y="3020734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动机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grpSp>
            <p:nvGrpSpPr>
              <p:cNvPr id="145" name="组合 144"/>
              <p:cNvGrpSpPr/>
              <p:nvPr/>
            </p:nvGrpSpPr>
            <p:grpSpPr>
              <a:xfrm>
                <a:off x="4507683" y="3328511"/>
                <a:ext cx="3105967" cy="260931"/>
                <a:chOff x="4507683" y="3328511"/>
                <a:chExt cx="3105967" cy="260931"/>
              </a:xfrm>
            </p:grpSpPr>
            <p:sp>
              <p:nvSpPr>
                <p:cNvPr id="158" name="矩形: 圆角 23"/>
                <p:cNvSpPr/>
                <p:nvPr/>
              </p:nvSpPr>
              <p:spPr>
                <a:xfrm>
                  <a:off x="5067300" y="33655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9" name="矩形: 圆角 28"/>
                <p:cNvSpPr/>
                <p:nvPr/>
              </p:nvSpPr>
              <p:spPr>
                <a:xfrm>
                  <a:off x="5064125" y="3362325"/>
                  <a:ext cx="349250" cy="1397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60" name="文本框 159"/>
                <p:cNvSpPr txBox="1"/>
                <p:nvPr/>
              </p:nvSpPr>
              <p:spPr>
                <a:xfrm>
                  <a:off x="4507683" y="3328511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资金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grpSp>
            <p:nvGrpSpPr>
              <p:cNvPr id="146" name="组合 145"/>
              <p:cNvGrpSpPr/>
              <p:nvPr/>
            </p:nvGrpSpPr>
            <p:grpSpPr>
              <a:xfrm>
                <a:off x="4507683" y="3618468"/>
                <a:ext cx="3105967" cy="260931"/>
                <a:chOff x="4507683" y="3618468"/>
                <a:chExt cx="3105967" cy="260931"/>
              </a:xfrm>
            </p:grpSpPr>
            <p:sp>
              <p:nvSpPr>
                <p:cNvPr id="155" name="矩形: 圆角 24"/>
                <p:cNvSpPr/>
                <p:nvPr/>
              </p:nvSpPr>
              <p:spPr>
                <a:xfrm>
                  <a:off x="5067300" y="367665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6" name="矩形: 圆角 31"/>
                <p:cNvSpPr/>
                <p:nvPr/>
              </p:nvSpPr>
              <p:spPr>
                <a:xfrm>
                  <a:off x="5064125" y="3673475"/>
                  <a:ext cx="1877364" cy="1508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7" name="文本框 156"/>
                <p:cNvSpPr txBox="1"/>
                <p:nvPr/>
              </p:nvSpPr>
              <p:spPr>
                <a:xfrm>
                  <a:off x="4507683" y="3618468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发票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grpSp>
            <p:nvGrpSpPr>
              <p:cNvPr id="147" name="组合 146"/>
              <p:cNvGrpSpPr/>
              <p:nvPr/>
            </p:nvGrpSpPr>
            <p:grpSpPr>
              <a:xfrm>
                <a:off x="4507683" y="3908425"/>
                <a:ext cx="3105967" cy="260931"/>
                <a:chOff x="4507683" y="3908425"/>
                <a:chExt cx="3105967" cy="260931"/>
              </a:xfrm>
            </p:grpSpPr>
            <p:sp>
              <p:nvSpPr>
                <p:cNvPr id="152" name="矩形: 圆角 25"/>
                <p:cNvSpPr/>
                <p:nvPr/>
              </p:nvSpPr>
              <p:spPr>
                <a:xfrm>
                  <a:off x="5067300" y="39624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3" name="矩形: 圆角 34"/>
                <p:cNvSpPr/>
                <p:nvPr/>
              </p:nvSpPr>
              <p:spPr>
                <a:xfrm>
                  <a:off x="5064125" y="3959225"/>
                  <a:ext cx="2343150" cy="1397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4" name="文本框 153"/>
                <p:cNvSpPr txBox="1"/>
                <p:nvPr/>
              </p:nvSpPr>
              <p:spPr>
                <a:xfrm>
                  <a:off x="4507683" y="3908425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流量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148" name="文本框 147"/>
              <p:cNvSpPr txBox="1"/>
              <p:nvPr/>
            </p:nvSpPr>
            <p:spPr>
              <a:xfrm>
                <a:off x="4492625" y="4338705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痛点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4492624" y="4646482"/>
                <a:ext cx="3262431" cy="532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zh-CN" alt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资金、账户管理难，个人参与方难开发票</a:t>
                </a:r>
                <a:endParaRPr lang="en-US" altLang="zh-CN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endParaRPr>
              </a:p>
              <a:p>
                <a:pPr>
                  <a:lnSpc>
                    <a:spcPts val="1600"/>
                  </a:lnSpc>
                </a:pPr>
                <a:r>
                  <a:rPr lang="zh-CN" alt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私域流量无会员体系支撑</a:t>
                </a:r>
                <a:endParaRPr lang="en-US" altLang="zh-CN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150" name="文本框 149"/>
              <p:cNvSpPr txBox="1"/>
              <p:nvPr/>
            </p:nvSpPr>
            <p:spPr>
              <a:xfrm>
                <a:off x="4492623" y="5162169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需求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4492625" y="5475454"/>
                <a:ext cx="3262430" cy="315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zh-CN" altLang="zh-CN" sz="1000" b="1" dirty="0">
                    <a:solidFill>
                      <a:prstClr val="black"/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全场景收款、智能分账、实时数据分析、营销能力集成</a:t>
                </a:r>
                <a:endParaRPr lang="en-US" sz="1000" b="1" dirty="0">
                  <a:solidFill>
                    <a:prstClr val="black"/>
                  </a:solidFill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8403237" y="2845812"/>
              <a:ext cx="3064863" cy="1148622"/>
              <a:chOff x="8403237" y="3020734"/>
              <a:chExt cx="3064863" cy="1148622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8403237" y="3020734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动机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8418296" y="3328511"/>
                <a:ext cx="3049804" cy="260931"/>
                <a:chOff x="8418296" y="3328511"/>
                <a:chExt cx="3049804" cy="260931"/>
              </a:xfrm>
            </p:grpSpPr>
            <p:sp>
              <p:nvSpPr>
                <p:cNvPr id="141" name="矩形: 圆角 48"/>
                <p:cNvSpPr/>
                <p:nvPr/>
              </p:nvSpPr>
              <p:spPr>
                <a:xfrm>
                  <a:off x="8921750" y="33655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42" name="矩形: 圆角 52"/>
                <p:cNvSpPr/>
                <p:nvPr/>
              </p:nvSpPr>
              <p:spPr>
                <a:xfrm>
                  <a:off x="8921750" y="3365500"/>
                  <a:ext cx="659572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43" name="文本框 142"/>
                <p:cNvSpPr txBox="1"/>
                <p:nvPr/>
              </p:nvSpPr>
              <p:spPr>
                <a:xfrm>
                  <a:off x="8418296" y="3328511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价格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grpSp>
            <p:nvGrpSpPr>
              <p:cNvPr id="133" name="组合 132"/>
              <p:cNvGrpSpPr/>
              <p:nvPr/>
            </p:nvGrpSpPr>
            <p:grpSpPr>
              <a:xfrm>
                <a:off x="8418296" y="3618468"/>
                <a:ext cx="3049804" cy="260931"/>
                <a:chOff x="8418296" y="3618468"/>
                <a:chExt cx="3049804" cy="260931"/>
              </a:xfrm>
            </p:grpSpPr>
            <p:sp>
              <p:nvSpPr>
                <p:cNvPr id="138" name="矩形: 圆角 49"/>
                <p:cNvSpPr/>
                <p:nvPr/>
              </p:nvSpPr>
              <p:spPr>
                <a:xfrm>
                  <a:off x="8921750" y="367665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9" name="矩形: 圆角 56"/>
                <p:cNvSpPr/>
                <p:nvPr/>
              </p:nvSpPr>
              <p:spPr>
                <a:xfrm>
                  <a:off x="8918575" y="3673475"/>
                  <a:ext cx="1990615" cy="1365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8418296" y="3618468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安全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grpSp>
            <p:nvGrpSpPr>
              <p:cNvPr id="134" name="组合 133"/>
              <p:cNvGrpSpPr/>
              <p:nvPr/>
            </p:nvGrpSpPr>
            <p:grpSpPr>
              <a:xfrm>
                <a:off x="8418296" y="3908425"/>
                <a:ext cx="3049804" cy="260931"/>
                <a:chOff x="8418296" y="3908425"/>
                <a:chExt cx="3049804" cy="260931"/>
              </a:xfrm>
            </p:grpSpPr>
            <p:sp>
              <p:nvSpPr>
                <p:cNvPr id="135" name="矩形: 圆角 50"/>
                <p:cNvSpPr/>
                <p:nvPr/>
              </p:nvSpPr>
              <p:spPr>
                <a:xfrm>
                  <a:off x="8921750" y="39624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6" name="矩形: 圆角 59"/>
                <p:cNvSpPr/>
                <p:nvPr/>
              </p:nvSpPr>
              <p:spPr>
                <a:xfrm>
                  <a:off x="8918575" y="3959225"/>
                  <a:ext cx="2343150" cy="1397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7" name="文本框 136"/>
                <p:cNvSpPr txBox="1"/>
                <p:nvPr/>
              </p:nvSpPr>
              <p:spPr>
                <a:xfrm>
                  <a:off x="8418296" y="3908425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方便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</p:grpSp>
        <p:sp>
          <p:nvSpPr>
            <p:cNvPr id="106" name="文本框 105"/>
            <p:cNvSpPr txBox="1"/>
            <p:nvPr/>
          </p:nvSpPr>
          <p:spPr>
            <a:xfrm>
              <a:off x="8403237" y="4163783"/>
              <a:ext cx="543739" cy="326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痛点</a:t>
              </a:r>
              <a:endParaRPr lang="en-US" sz="1400" b="1" dirty="0">
                <a:solidFill>
                  <a:srgbClr val="141A34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8403237" y="4471560"/>
              <a:ext cx="2621230" cy="532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支付流程繁琐，收款方式单一，还不稳定！</a:t>
              </a:r>
              <a:endParaRPr lang="en-US" altLang="zh-CN" sz="1000" b="1" dirty="0">
                <a:solidFill>
                  <a:prstClr val="white">
                    <a:lumMod val="50000"/>
                  </a:prstClr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  <a:p>
              <a:pPr>
                <a:lnSpc>
                  <a:spcPts val="1600"/>
                </a:lnSpc>
              </a:pPr>
              <a:r>
                <a:rPr lang="zh-CN" altLang="en-US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资金不安全，预充值退款难！维权无门</a:t>
              </a:r>
              <a:r>
                <a:rPr lang="en-US" altLang="zh-CN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……</a:t>
              </a:r>
              <a:endParaRPr lang="en-US" sz="1000" b="1" dirty="0">
                <a:solidFill>
                  <a:prstClr val="white">
                    <a:lumMod val="50000"/>
                  </a:prstClr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8403237" y="4989918"/>
              <a:ext cx="543739" cy="326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需求</a:t>
              </a:r>
              <a:endParaRPr lang="en-US" sz="1400" b="1" dirty="0">
                <a:solidFill>
                  <a:srgbClr val="141A34"/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8403238" y="5297695"/>
              <a:ext cx="3064862" cy="26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 dirty="0">
                  <a:solidFill>
                    <a:prstClr val="black"/>
                  </a:solidFill>
                  <a:latin typeface="+mj-ea"/>
                  <a:ea typeface="+mj-ea"/>
                  <a:cs typeface="OPPOSans R" panose="00020600040101010101" pitchFamily="18" charset="-122"/>
                </a:rPr>
                <a:t>便捷、安全的充电支付服务，能支持多种收款方式</a:t>
              </a:r>
              <a:endParaRPr lang="en-US" altLang="zh-CN" sz="1000" b="1" dirty="0">
                <a:solidFill>
                  <a:prstClr val="black"/>
                </a:solidFill>
                <a:latin typeface="+mj-ea"/>
                <a:ea typeface="+mj-ea"/>
                <a:cs typeface="OPPOSans R" panose="00020600040101010101" pitchFamily="18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628995" y="2853761"/>
              <a:ext cx="3130205" cy="2704866"/>
              <a:chOff x="628995" y="3020734"/>
              <a:chExt cx="3130205" cy="2704866"/>
            </a:xfrm>
          </p:grpSpPr>
          <p:sp>
            <p:nvSpPr>
              <p:cNvPr id="114" name="文本框 113"/>
              <p:cNvSpPr txBox="1"/>
              <p:nvPr/>
            </p:nvSpPr>
            <p:spPr>
              <a:xfrm>
                <a:off x="628995" y="3020734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动机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644054" y="3328511"/>
                <a:ext cx="3115146" cy="260931"/>
                <a:chOff x="644054" y="3328511"/>
                <a:chExt cx="3115146" cy="260931"/>
              </a:xfrm>
            </p:grpSpPr>
            <p:sp>
              <p:nvSpPr>
                <p:cNvPr id="128" name="矩形: 圆角 72"/>
                <p:cNvSpPr/>
                <p:nvPr/>
              </p:nvSpPr>
              <p:spPr>
                <a:xfrm>
                  <a:off x="1212850" y="33655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9" name="矩形: 圆角 77"/>
                <p:cNvSpPr/>
                <p:nvPr/>
              </p:nvSpPr>
              <p:spPr>
                <a:xfrm>
                  <a:off x="1209675" y="3362325"/>
                  <a:ext cx="2168792" cy="1330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0" name="文本框 129"/>
                <p:cNvSpPr txBox="1"/>
                <p:nvPr/>
              </p:nvSpPr>
              <p:spPr>
                <a:xfrm>
                  <a:off x="644054" y="3328511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资金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grpSp>
            <p:nvGrpSpPr>
              <p:cNvPr id="116" name="组合 115"/>
              <p:cNvGrpSpPr/>
              <p:nvPr/>
            </p:nvGrpSpPr>
            <p:grpSpPr>
              <a:xfrm>
                <a:off x="644054" y="3618468"/>
                <a:ext cx="3115146" cy="260931"/>
                <a:chOff x="644054" y="3618468"/>
                <a:chExt cx="3115146" cy="260931"/>
              </a:xfrm>
            </p:grpSpPr>
            <p:sp>
              <p:nvSpPr>
                <p:cNvPr id="125" name="矩形: 圆角 73"/>
                <p:cNvSpPr/>
                <p:nvPr/>
              </p:nvSpPr>
              <p:spPr>
                <a:xfrm>
                  <a:off x="1212850" y="367665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6" name="矩形: 圆角 80"/>
                <p:cNvSpPr/>
                <p:nvPr/>
              </p:nvSpPr>
              <p:spPr>
                <a:xfrm>
                  <a:off x="1209675" y="3673475"/>
                  <a:ext cx="961031" cy="1351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7" name="文本框 126"/>
                <p:cNvSpPr txBox="1"/>
                <p:nvPr/>
              </p:nvSpPr>
              <p:spPr>
                <a:xfrm>
                  <a:off x="644054" y="3618468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发票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  <p:sp>
            <p:nvSpPr>
              <p:cNvPr id="117" name="文本框 116"/>
              <p:cNvSpPr txBox="1"/>
              <p:nvPr/>
            </p:nvSpPr>
            <p:spPr>
              <a:xfrm>
                <a:off x="628996" y="4338705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痛点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628996" y="4646482"/>
                <a:ext cx="2621230" cy="260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上下游参与方太多，资金周转速度太慢啊！</a:t>
                </a:r>
                <a:endParaRPr lang="en-US" sz="1000" b="1" dirty="0">
                  <a:solidFill>
                    <a:prstClr val="white">
                      <a:lumMod val="50000"/>
                    </a:prstClr>
                  </a:solidFill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640315" y="5156458"/>
                <a:ext cx="543739" cy="326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141A34"/>
                    </a:solidFill>
                    <a:latin typeface="+mj-ea"/>
                    <a:ea typeface="+mj-ea"/>
                    <a:cs typeface="OPPOSans M" panose="00020600040101010101" pitchFamily="18" charset="-122"/>
                  </a:rPr>
                  <a:t>需求</a:t>
                </a:r>
                <a:endParaRPr lang="en-US" sz="1400" b="1" dirty="0">
                  <a:solidFill>
                    <a:srgbClr val="141A34"/>
                  </a:solidFill>
                  <a:latin typeface="+mj-ea"/>
                  <a:ea typeface="+mj-ea"/>
                  <a:cs typeface="OPPOSans M" panose="00020600040101010101" pitchFamily="18" charset="-122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640315" y="5464668"/>
                <a:ext cx="2749471" cy="260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" b="1" dirty="0">
                    <a:solidFill>
                      <a:prstClr val="black"/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及时分账，</a:t>
                </a:r>
                <a:r>
                  <a:rPr lang="zh-CN" altLang="zh-CN" sz="1000" b="1" dirty="0">
                    <a:solidFill>
                      <a:prstClr val="black"/>
                    </a:solidFill>
                    <a:latin typeface="+mj-ea"/>
                    <a:ea typeface="+mj-ea"/>
                    <a:cs typeface="OPPOSans R" panose="00020600040101010101" pitchFamily="18" charset="-122"/>
                  </a:rPr>
                  <a:t>缓解资金压力，加快资金周转速度</a:t>
                </a:r>
                <a:endParaRPr lang="en-US" sz="1000" b="1" dirty="0">
                  <a:solidFill>
                    <a:prstClr val="black"/>
                  </a:solidFill>
                  <a:latin typeface="+mj-ea"/>
                  <a:ea typeface="+mj-ea"/>
                  <a:cs typeface="OPPOSans R" panose="00020600040101010101" pitchFamily="18" charset="-122"/>
                </a:endParaRPr>
              </a:p>
            </p:txBody>
          </p:sp>
          <p:grpSp>
            <p:nvGrpSpPr>
              <p:cNvPr id="121" name="组合 120"/>
              <p:cNvGrpSpPr/>
              <p:nvPr/>
            </p:nvGrpSpPr>
            <p:grpSpPr>
              <a:xfrm>
                <a:off x="644054" y="3908425"/>
                <a:ext cx="3105967" cy="260931"/>
                <a:chOff x="4660083" y="4060825"/>
                <a:chExt cx="3105967" cy="260931"/>
              </a:xfrm>
            </p:grpSpPr>
            <p:sp>
              <p:nvSpPr>
                <p:cNvPr id="122" name="矩形: 圆角 25"/>
                <p:cNvSpPr/>
                <p:nvPr/>
              </p:nvSpPr>
              <p:spPr>
                <a:xfrm>
                  <a:off x="5219700" y="4114800"/>
                  <a:ext cx="2546350" cy="1333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>
                    <a:alpha val="20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3" name="矩形: 圆角 34"/>
                <p:cNvSpPr/>
                <p:nvPr/>
              </p:nvSpPr>
              <p:spPr>
                <a:xfrm>
                  <a:off x="5216526" y="4111625"/>
                  <a:ext cx="267546" cy="1365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55CF9"/>
                </a:solidFill>
                <a:ln w="9525" cap="flat">
                  <a:solidFill>
                    <a:srgbClr val="FFFFFF"/>
                  </a:solidFill>
                  <a:prstDash val="solid"/>
                  <a:miter/>
                </a:ln>
                <a:effectLst>
                  <a:outerShdw blurRad="254000" dist="127000" dir="5400000" algn="t" rotWithShape="0">
                    <a:srgbClr val="055CF9">
                      <a:alpha val="20000"/>
                    </a:srgbClr>
                  </a:outerShdw>
                </a:effectLst>
              </p:spPr>
              <p:txBody>
                <a:bodyPr rtlCol="0" anchor="ctr"/>
                <a:lstStyle/>
                <a:p>
                  <a:endParaRPr lang="en-US" b="1">
                    <a:solidFill>
                      <a:prstClr val="black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4" name="文本框 123"/>
                <p:cNvSpPr txBox="1"/>
                <p:nvPr/>
              </p:nvSpPr>
              <p:spPr>
                <a:xfrm>
                  <a:off x="4660083" y="4060825"/>
                  <a:ext cx="441146" cy="26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000" b="1" dirty="0">
                      <a:solidFill>
                        <a:prstClr val="white">
                          <a:lumMod val="50000"/>
                        </a:prstClr>
                      </a:solidFill>
                      <a:latin typeface="+mj-ea"/>
                      <a:ea typeface="+mj-ea"/>
                      <a:cs typeface="OPPOSans R" panose="00020600040101010101" pitchFamily="18" charset="-122"/>
                    </a:rPr>
                    <a:t>流量</a:t>
                  </a:r>
                  <a:endParaRPr lang="en-US" sz="1000" b="1" dirty="0">
                    <a:solidFill>
                      <a:prstClr val="white">
                        <a:lumMod val="50000"/>
                      </a:prstClr>
                    </a:solidFill>
                    <a:latin typeface="+mj-ea"/>
                    <a:ea typeface="+mj-ea"/>
                    <a:cs typeface="OPPOSans R" panose="00020600040101010101" pitchFamily="18" charset="-122"/>
                  </a:endParaRPr>
                </a:p>
              </p:txBody>
            </p:sp>
          </p:grpSp>
        </p:grpSp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830" y="2223946"/>
              <a:ext cx="599998" cy="599998"/>
            </a:xfrm>
            <a:prstGeom prst="rect">
              <a:avLst/>
            </a:prstGeom>
            <a:effectLst/>
          </p:spPr>
        </p:pic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4831" y="2219375"/>
              <a:ext cx="594355" cy="582701"/>
            </a:xfrm>
            <a:prstGeom prst="rect">
              <a:avLst/>
            </a:prstGeom>
            <a:effectLst/>
          </p:spPr>
        </p:pic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315" y="2214052"/>
              <a:ext cx="813712" cy="802564"/>
            </a:xfrm>
            <a:prstGeom prst="rect">
              <a:avLst/>
            </a:prstGeom>
          </p:spPr>
        </p:pic>
      </p:grpSp>
      <p:grpSp>
        <p:nvGrpSpPr>
          <p:cNvPr id="161" name="组合 160"/>
          <p:cNvGrpSpPr/>
          <p:nvPr/>
        </p:nvGrpSpPr>
        <p:grpSpPr>
          <a:xfrm>
            <a:off x="380661" y="1574788"/>
            <a:ext cx="11369976" cy="1443729"/>
            <a:chOff x="635000" y="4044950"/>
            <a:chExt cx="11369976" cy="2298700"/>
          </a:xfrm>
        </p:grpSpPr>
        <p:sp>
          <p:nvSpPr>
            <p:cNvPr id="162" name="矩形: 圆角 12"/>
            <p:cNvSpPr/>
            <p:nvPr/>
          </p:nvSpPr>
          <p:spPr>
            <a:xfrm>
              <a:off x="635000" y="4210050"/>
              <a:ext cx="10922000" cy="2133600"/>
            </a:xfrm>
            <a:prstGeom prst="roundRect">
              <a:avLst>
                <a:gd name="adj" fmla="val 14143"/>
              </a:avLst>
            </a:prstGeom>
            <a:solidFill>
              <a:srgbClr val="055CF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3" name="任意多边形: 形状 16"/>
            <p:cNvSpPr/>
            <p:nvPr/>
          </p:nvSpPr>
          <p:spPr>
            <a:xfrm>
              <a:off x="3921426" y="4121150"/>
              <a:ext cx="8083550" cy="2146300"/>
            </a:xfrm>
            <a:custGeom>
              <a:avLst/>
              <a:gdLst>
                <a:gd name="connsiteX0" fmla="*/ 1428750 w 8083550"/>
                <a:gd name="connsiteY0" fmla="*/ 727075 h 2146300"/>
                <a:gd name="connsiteX1" fmla="*/ 0 w 8083550"/>
                <a:gd name="connsiteY1" fmla="*/ 727075 h 2146300"/>
                <a:gd name="connsiteX2" fmla="*/ 968375 w 8083550"/>
                <a:gd name="connsiteY2" fmla="*/ 1844675 h 2146300"/>
                <a:gd name="connsiteX3" fmla="*/ 3206750 w 8083550"/>
                <a:gd name="connsiteY3" fmla="*/ 1397000 h 2146300"/>
                <a:gd name="connsiteX4" fmla="*/ 5146675 w 8083550"/>
                <a:gd name="connsiteY4" fmla="*/ 2146300 h 2146300"/>
                <a:gd name="connsiteX5" fmla="*/ 8083550 w 8083550"/>
                <a:gd name="connsiteY5" fmla="*/ 2146300 h 2146300"/>
                <a:gd name="connsiteX6" fmla="*/ 8083550 w 8083550"/>
                <a:gd name="connsiteY6" fmla="*/ 0 h 2146300"/>
                <a:gd name="connsiteX7" fmla="*/ 2908300 w 8083550"/>
                <a:gd name="connsiteY7" fmla="*/ 0 h 2146300"/>
                <a:gd name="connsiteX8" fmla="*/ 1428750 w 8083550"/>
                <a:gd name="connsiteY8" fmla="*/ 727075 h 214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83550" h="2146300">
                  <a:moveTo>
                    <a:pt x="1428750" y="727075"/>
                  </a:moveTo>
                  <a:cubicBezTo>
                    <a:pt x="908050" y="856615"/>
                    <a:pt x="259290" y="781050"/>
                    <a:pt x="0" y="727075"/>
                  </a:cubicBezTo>
                  <a:lnTo>
                    <a:pt x="968375" y="1844675"/>
                  </a:lnTo>
                  <a:cubicBezTo>
                    <a:pt x="1978025" y="1892300"/>
                    <a:pt x="2105025" y="1397000"/>
                    <a:pt x="3206750" y="1397000"/>
                  </a:cubicBezTo>
                  <a:cubicBezTo>
                    <a:pt x="4088130" y="1397000"/>
                    <a:pt x="4867275" y="1896535"/>
                    <a:pt x="5146675" y="2146300"/>
                  </a:cubicBezTo>
                  <a:lnTo>
                    <a:pt x="8083550" y="2146300"/>
                  </a:lnTo>
                  <a:lnTo>
                    <a:pt x="8083550" y="0"/>
                  </a:lnTo>
                  <a:lnTo>
                    <a:pt x="2908300" y="0"/>
                  </a:lnTo>
                  <a:cubicBezTo>
                    <a:pt x="2632075" y="188385"/>
                    <a:pt x="1949450" y="597535"/>
                    <a:pt x="1428750" y="727075"/>
                  </a:cubicBezTo>
                  <a:close/>
                </a:path>
              </a:pathLst>
            </a:custGeom>
            <a:gradFill>
              <a:gsLst>
                <a:gs pos="15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  <a:gs pos="55000">
                  <a:sysClr val="window" lastClr="FFFFFF">
                    <a:alpha val="30000"/>
                  </a:sysClr>
                </a:gs>
              </a:gsLst>
              <a:lin ang="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4" name="任意多边形: 形状 17"/>
            <p:cNvSpPr/>
            <p:nvPr/>
          </p:nvSpPr>
          <p:spPr>
            <a:xfrm>
              <a:off x="2315419" y="4044950"/>
              <a:ext cx="3842969" cy="876973"/>
            </a:xfrm>
            <a:custGeom>
              <a:avLst/>
              <a:gdLst>
                <a:gd name="connsiteX0" fmla="*/ 1551254 w 3842969"/>
                <a:gd name="connsiteY0" fmla="*/ 699097 h 876973"/>
                <a:gd name="connsiteX1" fmla="*/ 0 w 3842969"/>
                <a:gd name="connsiteY1" fmla="*/ 876973 h 876973"/>
                <a:gd name="connsiteX2" fmla="*/ 318522 w 3842969"/>
                <a:gd name="connsiteY2" fmla="*/ 0 h 876973"/>
                <a:gd name="connsiteX3" fmla="*/ 3842969 w 3842969"/>
                <a:gd name="connsiteY3" fmla="*/ 190284 h 876973"/>
                <a:gd name="connsiteX4" fmla="*/ 3143866 w 3842969"/>
                <a:gd name="connsiteY4" fmla="*/ 876973 h 876973"/>
                <a:gd name="connsiteX5" fmla="*/ 1551254 w 3842969"/>
                <a:gd name="connsiteY5" fmla="*/ 699097 h 87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2969" h="876973">
                  <a:moveTo>
                    <a:pt x="1551254" y="699097"/>
                  </a:moveTo>
                  <a:cubicBezTo>
                    <a:pt x="849675" y="672624"/>
                    <a:pt x="224758" y="806653"/>
                    <a:pt x="0" y="876973"/>
                  </a:cubicBezTo>
                  <a:lnTo>
                    <a:pt x="318522" y="0"/>
                  </a:lnTo>
                  <a:lnTo>
                    <a:pt x="3842969" y="190284"/>
                  </a:lnTo>
                  <a:lnTo>
                    <a:pt x="3143866" y="876973"/>
                  </a:lnTo>
                  <a:cubicBezTo>
                    <a:pt x="2905322" y="828713"/>
                    <a:pt x="2252828" y="725570"/>
                    <a:pt x="1551254" y="69909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0"/>
                  </a:sysClr>
                </a:gs>
                <a:gs pos="89000">
                  <a:sysClr val="window" lastClr="FFFFFF">
                    <a:alpha val="0"/>
                  </a:sysClr>
                </a:gs>
                <a:gs pos="44000">
                  <a:sysClr val="window" lastClr="FFFFFF">
                    <a:alpha val="30000"/>
                  </a:sysClr>
                </a:gs>
              </a:gsLst>
              <a:lin ang="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5" name="任意多边形: 形状 21"/>
            <p:cNvSpPr/>
            <p:nvPr/>
          </p:nvSpPr>
          <p:spPr>
            <a:xfrm>
              <a:off x="1581150" y="5346700"/>
              <a:ext cx="819150" cy="133350"/>
            </a:xfrm>
            <a:custGeom>
              <a:avLst/>
              <a:gdLst>
                <a:gd name="connsiteX0" fmla="*/ 0 w 819150"/>
                <a:gd name="connsiteY0" fmla="*/ 66675 h 133350"/>
                <a:gd name="connsiteX1" fmla="*/ 66675 w 819150"/>
                <a:gd name="connsiteY1" fmla="*/ 0 h 133350"/>
                <a:gd name="connsiteX2" fmla="*/ 752475 w 819150"/>
                <a:gd name="connsiteY2" fmla="*/ 0 h 133350"/>
                <a:gd name="connsiteX3" fmla="*/ 819150 w 819150"/>
                <a:gd name="connsiteY3" fmla="*/ 66675 h 133350"/>
                <a:gd name="connsiteX4" fmla="*/ 752475 w 819150"/>
                <a:gd name="connsiteY4" fmla="*/ 133350 h 133350"/>
                <a:gd name="connsiteX5" fmla="*/ 66675 w 819150"/>
                <a:gd name="connsiteY5" fmla="*/ 133350 h 133350"/>
                <a:gd name="connsiteX6" fmla="*/ 0 w 819150"/>
                <a:gd name="connsiteY6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150" h="133350">
                  <a:moveTo>
                    <a:pt x="0" y="66675"/>
                  </a:moveTo>
                  <a:cubicBezTo>
                    <a:pt x="0" y="29851"/>
                    <a:pt x="29851" y="0"/>
                    <a:pt x="66675" y="0"/>
                  </a:cubicBezTo>
                  <a:lnTo>
                    <a:pt x="752475" y="0"/>
                  </a:lnTo>
                  <a:cubicBezTo>
                    <a:pt x="789299" y="0"/>
                    <a:pt x="819150" y="29851"/>
                    <a:pt x="819150" y="66675"/>
                  </a:cubicBezTo>
                  <a:cubicBezTo>
                    <a:pt x="819150" y="103499"/>
                    <a:pt x="789299" y="133350"/>
                    <a:pt x="752475" y="133350"/>
                  </a:cubicBezTo>
                  <a:lnTo>
                    <a:pt x="66675" y="133350"/>
                  </a:lnTo>
                  <a:cubicBezTo>
                    <a:pt x="29851" y="133350"/>
                    <a:pt x="0" y="103499"/>
                    <a:pt x="0" y="6667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6" name="任意多边形: 形状 15"/>
            <p:cNvSpPr/>
            <p:nvPr/>
          </p:nvSpPr>
          <p:spPr>
            <a:xfrm>
              <a:off x="2600788" y="5397500"/>
              <a:ext cx="6996792" cy="869950"/>
            </a:xfrm>
            <a:custGeom>
              <a:avLst/>
              <a:gdLst>
                <a:gd name="connsiteX0" fmla="*/ 2204619 w 6996792"/>
                <a:gd name="connsiteY0" fmla="*/ 0 h 869950"/>
                <a:gd name="connsiteX1" fmla="*/ 0 w 6996792"/>
                <a:gd name="connsiteY1" fmla="*/ 869950 h 869950"/>
                <a:gd name="connsiteX2" fmla="*/ 6996793 w 6996792"/>
                <a:gd name="connsiteY2" fmla="*/ 832771 h 869950"/>
                <a:gd name="connsiteX3" fmla="*/ 2204619 w 6996792"/>
                <a:gd name="connsiteY3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96792" h="869950">
                  <a:moveTo>
                    <a:pt x="2204619" y="0"/>
                  </a:moveTo>
                  <a:cubicBezTo>
                    <a:pt x="1166622" y="0"/>
                    <a:pt x="302374" y="579965"/>
                    <a:pt x="0" y="869950"/>
                  </a:cubicBezTo>
                  <a:lnTo>
                    <a:pt x="6996793" y="832771"/>
                  </a:lnTo>
                  <a:cubicBezTo>
                    <a:pt x="4632306" y="836492"/>
                    <a:pt x="3502108" y="0"/>
                    <a:pt x="2204619" y="0"/>
                  </a:cubicBezTo>
                  <a:close/>
                </a:path>
              </a:pathLst>
            </a:custGeom>
            <a:gradFill>
              <a:gsLst>
                <a:gs pos="29000">
                  <a:sysClr val="window" lastClr="FFFFFF">
                    <a:alpha val="31000"/>
                  </a:sysClr>
                </a:gs>
                <a:gs pos="100000">
                  <a:sysClr val="window" lastClr="FFFFFF">
                    <a:alpha val="10000"/>
                  </a:sysClr>
                </a:gs>
              </a:gsLst>
              <a:lin ang="5400000" scaled="0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1221288" y="4809067"/>
              <a:ext cx="1569660" cy="588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OPPOSans B" panose="00020600040101010101" pitchFamily="18" charset="-122"/>
                </a:rPr>
                <a:t>一般分账场景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OPPOSans B" panose="00020600040101010101" pitchFamily="18" charset="-122"/>
              </a:endParaRP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4195001" y="4383002"/>
              <a:ext cx="1436293" cy="49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上游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6144860" y="4383002"/>
              <a:ext cx="3831336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泛设备制造厂商：电桩、单车、配件等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cxnSp>
          <p:nvCxnSpPr>
            <p:cNvPr id="170" name="直接连接符 169"/>
            <p:cNvCxnSpPr/>
            <p:nvPr/>
          </p:nvCxnSpPr>
          <p:spPr>
            <a:xfrm>
              <a:off x="4195001" y="4809069"/>
              <a:ext cx="6796524" cy="17753"/>
            </a:xfrm>
            <a:prstGeom prst="line">
              <a:avLst/>
            </a:prstGeom>
            <a:noFill/>
            <a:ln w="19050" cap="flat" cmpd="sng" algn="ctr">
              <a:solidFill>
                <a:srgbClr val="50C1BA"/>
              </a:solidFill>
              <a:prstDash val="dash"/>
              <a:miter lim="800000"/>
            </a:ln>
            <a:effectLst/>
          </p:spPr>
        </p:cxnSp>
        <p:sp>
          <p:nvSpPr>
            <p:cNvPr id="171" name="文本框 170"/>
            <p:cNvSpPr txBox="1"/>
            <p:nvPr/>
          </p:nvSpPr>
          <p:spPr>
            <a:xfrm>
              <a:off x="4199379" y="4966609"/>
              <a:ext cx="1436293" cy="49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中游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2" name="文本框 171"/>
            <p:cNvSpPr txBox="1"/>
            <p:nvPr/>
          </p:nvSpPr>
          <p:spPr>
            <a:xfrm>
              <a:off x="5226605" y="5010822"/>
              <a:ext cx="955259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运营方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6625513" y="5008144"/>
              <a:ext cx="2957400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品牌方</a:t>
              </a:r>
              <a:r>
                <a: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/</a:t>
              </a: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代理商</a:t>
              </a:r>
              <a:r>
                <a: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/</a:t>
              </a: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加盟商（平台方）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4" name="文本框 173"/>
            <p:cNvSpPr txBox="1"/>
            <p:nvPr/>
          </p:nvSpPr>
          <p:spPr>
            <a:xfrm>
              <a:off x="10036266" y="5008144"/>
              <a:ext cx="955259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场地方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cxnSp>
          <p:nvCxnSpPr>
            <p:cNvPr id="175" name="直接连接符 174"/>
            <p:cNvCxnSpPr/>
            <p:nvPr/>
          </p:nvCxnSpPr>
          <p:spPr>
            <a:xfrm flipV="1">
              <a:off x="4208646" y="5492601"/>
              <a:ext cx="6782879" cy="18861"/>
            </a:xfrm>
            <a:prstGeom prst="line">
              <a:avLst/>
            </a:prstGeom>
            <a:noFill/>
            <a:ln w="19050" cap="flat" cmpd="sng" algn="ctr">
              <a:solidFill>
                <a:srgbClr val="50C1BA"/>
              </a:solidFill>
              <a:prstDash val="dash"/>
              <a:miter lim="800000"/>
            </a:ln>
            <a:effectLst/>
          </p:spPr>
        </p:cxnSp>
        <p:sp>
          <p:nvSpPr>
            <p:cNvPr id="176" name="文本框 175"/>
            <p:cNvSpPr txBox="1"/>
            <p:nvPr/>
          </p:nvSpPr>
          <p:spPr>
            <a:xfrm>
              <a:off x="4208646" y="5813106"/>
              <a:ext cx="1436293" cy="49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下游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7" name="文本框 176"/>
            <p:cNvSpPr txBox="1"/>
            <p:nvPr/>
          </p:nvSpPr>
          <p:spPr>
            <a:xfrm>
              <a:off x="6042671" y="5843885"/>
              <a:ext cx="1161055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个人消费者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8555354" y="5843883"/>
              <a:ext cx="1482615" cy="441037"/>
            </a:xfrm>
            <a:prstGeom prst="rect">
              <a:avLst/>
            </a:prstGeom>
            <a:solidFill>
              <a:srgbClr val="50C1BA"/>
            </a:solidFill>
            <a:ln>
              <a:solidFill>
                <a:srgbClr val="50C1B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企业员工</a:t>
              </a:r>
              <a:r>
                <a: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/</a:t>
              </a: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车队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9" name="虚尾箭头 178"/>
            <p:cNvSpPr/>
            <p:nvPr/>
          </p:nvSpPr>
          <p:spPr>
            <a:xfrm>
              <a:off x="9667857" y="5081146"/>
              <a:ext cx="308339" cy="182296"/>
            </a:xfrm>
            <a:prstGeom prst="stripedRightArrow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0" name="虚尾箭头 179"/>
            <p:cNvSpPr/>
            <p:nvPr/>
          </p:nvSpPr>
          <p:spPr>
            <a:xfrm rot="10800000">
              <a:off x="6232230" y="5083268"/>
              <a:ext cx="308339" cy="182296"/>
            </a:xfrm>
            <a:prstGeom prst="stripedRightArrow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1" name="文本框 180"/>
            <p:cNvSpPr txBox="1"/>
            <p:nvPr/>
          </p:nvSpPr>
          <p:spPr>
            <a:xfrm>
              <a:off x="6168307" y="4877341"/>
              <a:ext cx="892725" cy="39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分账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82" name="文本框 181"/>
            <p:cNvSpPr txBox="1"/>
            <p:nvPr/>
          </p:nvSpPr>
          <p:spPr>
            <a:xfrm>
              <a:off x="9597580" y="4875809"/>
              <a:ext cx="892725" cy="39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分账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83" name="虚尾箭头 182"/>
            <p:cNvSpPr/>
            <p:nvPr/>
          </p:nvSpPr>
          <p:spPr>
            <a:xfrm rot="8036027" flipH="1">
              <a:off x="6667912" y="5437864"/>
              <a:ext cx="527704" cy="238283"/>
            </a:xfrm>
            <a:prstGeom prst="stripedRightArrow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4" name="虚尾箭头 183"/>
            <p:cNvSpPr/>
            <p:nvPr/>
          </p:nvSpPr>
          <p:spPr>
            <a:xfrm rot="2928795" flipH="1">
              <a:off x="8806198" y="5437863"/>
              <a:ext cx="527704" cy="238283"/>
            </a:xfrm>
            <a:prstGeom prst="stripedRightArrow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5" name="文本框 184"/>
            <p:cNvSpPr txBox="1"/>
            <p:nvPr/>
          </p:nvSpPr>
          <p:spPr>
            <a:xfrm>
              <a:off x="6965577" y="5543239"/>
              <a:ext cx="892725" cy="39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消费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86" name="文本框 185"/>
            <p:cNvSpPr txBox="1"/>
            <p:nvPr/>
          </p:nvSpPr>
          <p:spPr>
            <a:xfrm>
              <a:off x="9333463" y="5542541"/>
              <a:ext cx="892725" cy="39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</a:rPr>
                <a:t>消费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87" name="上下箭头 186"/>
          <p:cNvSpPr/>
          <p:nvPr/>
        </p:nvSpPr>
        <p:spPr>
          <a:xfrm>
            <a:off x="4646028" y="1844431"/>
            <a:ext cx="137462" cy="409373"/>
          </a:xfrm>
          <a:prstGeom prst="upDownArrow">
            <a:avLst/>
          </a:prstGeom>
          <a:solidFill>
            <a:srgbClr val="50C1BA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4695086" y="1928657"/>
            <a:ext cx="892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prstClr val="white"/>
                </a:solidFill>
                <a:latin typeface="+mj-ea"/>
                <a:ea typeface="+mj-ea"/>
              </a:rPr>
              <a:t>B2B</a:t>
            </a:r>
            <a:r>
              <a:rPr lang="zh-CN" altLang="en-US" sz="1000" b="1" dirty="0">
                <a:solidFill>
                  <a:prstClr val="white"/>
                </a:solidFill>
                <a:latin typeface="+mj-ea"/>
                <a:ea typeface="+mj-ea"/>
              </a:rPr>
              <a:t>转账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769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01082E4-92A1-5F48-AAB6-1E19B1E34472}"/>
              </a:ext>
            </a:extLst>
          </p:cNvPr>
          <p:cNvSpPr/>
          <p:nvPr/>
        </p:nvSpPr>
        <p:spPr>
          <a:xfrm>
            <a:off x="4996543" y="2026545"/>
            <a:ext cx="2471057" cy="69228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92C9430-3672-D34A-9686-39E23AF10B69}"/>
              </a:ext>
            </a:extLst>
          </p:cNvPr>
          <p:cNvSpPr txBox="1"/>
          <p:nvPr/>
        </p:nvSpPr>
        <p:spPr>
          <a:xfrm>
            <a:off x="5178286" y="2050724"/>
            <a:ext cx="204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3600" b="1" dirty="0">
                <a:solidFill>
                  <a:prstClr val="white"/>
                </a:solidFill>
                <a:latin typeface="思源黑体 CN Bold"/>
                <a:ea typeface="+mj-ea"/>
              </a:rPr>
              <a:t>PART</a:t>
            </a:r>
            <a:r>
              <a:rPr kumimoji="1" lang="zh-CN" altLang="en-US" sz="3600" b="1" dirty="0">
                <a:solidFill>
                  <a:prstClr val="white"/>
                </a:solidFill>
                <a:latin typeface="思源黑体 CN Bold"/>
                <a:ea typeface="+mj-ea"/>
              </a:rPr>
              <a:t> </a:t>
            </a:r>
            <a:r>
              <a:rPr kumimoji="1" lang="en-US" altLang="zh-CN" sz="36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02</a:t>
            </a:r>
            <a:endParaRPr kumimoji="1" lang="zh-CN" altLang="en-US" sz="3600" b="1" dirty="0">
              <a:solidFill>
                <a:prstClr val="white"/>
              </a:solidFill>
              <a:latin typeface="思源黑体 CN Bold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" y="417575"/>
            <a:ext cx="1481747" cy="6190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2901" y="574972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prstClr val="white"/>
                </a:solidFill>
                <a:latin typeface="思源黑体 CN Bold"/>
                <a:ea typeface="思源黑体 CN Bold"/>
              </a:rPr>
              <a:t>行业发展事业部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74F84B0-A6DE-AE4A-9905-6D1E7A102E4C}"/>
              </a:ext>
            </a:extLst>
          </p:cNvPr>
          <p:cNvSpPr txBox="1"/>
          <p:nvPr/>
        </p:nvSpPr>
        <p:spPr>
          <a:xfrm>
            <a:off x="3712028" y="3080778"/>
            <a:ext cx="5040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000" b="1" dirty="0" smtClean="0">
                <a:solidFill>
                  <a:prstClr val="white"/>
                </a:solidFill>
                <a:latin typeface="思源黑体 CN Bold"/>
                <a:ea typeface="+mj-ea"/>
              </a:rPr>
              <a:t>充电桩行业模式整理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3455669" y="4039181"/>
            <a:ext cx="1540874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先付后退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5510073" y="4039181"/>
            <a:ext cx="1445898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先享后付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A775C59-5C3D-7D4A-9519-A6C45467733F}"/>
              </a:ext>
            </a:extLst>
          </p:cNvPr>
          <p:cNvSpPr txBox="1"/>
          <p:nvPr/>
        </p:nvSpPr>
        <p:spPr>
          <a:xfrm>
            <a:off x="7609113" y="4039181"/>
            <a:ext cx="1567543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会员充值</a:t>
            </a:r>
            <a:endParaRPr lang="en-US" altLang="zh-CN" b="1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506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78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先付后退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2.1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0243" y="2172818"/>
            <a:ext cx="10156100" cy="3705461"/>
            <a:chOff x="4297213" y="1060903"/>
            <a:chExt cx="5531079" cy="1945596"/>
          </a:xfrm>
        </p:grpSpPr>
        <p:grpSp>
          <p:nvGrpSpPr>
            <p:cNvPr id="5" name="组合 4"/>
            <p:cNvGrpSpPr/>
            <p:nvPr/>
          </p:nvGrpSpPr>
          <p:grpSpPr>
            <a:xfrm>
              <a:off x="4297213" y="1345482"/>
              <a:ext cx="5531079" cy="1661017"/>
              <a:chOff x="4353415" y="1427479"/>
              <a:chExt cx="5531079" cy="1751451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53415" y="1618742"/>
                <a:ext cx="653547" cy="659071"/>
                <a:chOff x="3586719" y="3079573"/>
                <a:chExt cx="653547" cy="659071"/>
              </a:xfrm>
            </p:grpSpPr>
            <p:grpSp>
              <p:nvGrpSpPr>
                <p:cNvPr id="45" name="组合 44"/>
                <p:cNvGrpSpPr/>
                <p:nvPr/>
              </p:nvGrpSpPr>
              <p:grpSpPr>
                <a:xfrm>
                  <a:off x="3586719" y="3079573"/>
                  <a:ext cx="501634" cy="506423"/>
                  <a:chOff x="5480051" y="2193925"/>
                  <a:chExt cx="1231900" cy="1281113"/>
                </a:xfrm>
                <a:gradFill>
                  <a:gsLst>
                    <a:gs pos="16000">
                      <a:srgbClr val="3C5DEB"/>
                    </a:gs>
                    <a:gs pos="100000">
                      <a:srgbClr val="3C5DEB">
                        <a:alpha val="0"/>
                      </a:srgbClr>
                    </a:gs>
                  </a:gsLst>
                  <a:lin ang="5400000" scaled="1"/>
                </a:gradFill>
              </p:grpSpPr>
              <p:sp>
                <p:nvSpPr>
                  <p:cNvPr id="47" name="Freeform 383"/>
                  <p:cNvSpPr/>
                  <p:nvPr/>
                </p:nvSpPr>
                <p:spPr bwMode="auto">
                  <a:xfrm>
                    <a:off x="5637213" y="2193925"/>
                    <a:ext cx="917575" cy="277813"/>
                  </a:xfrm>
                  <a:custGeom>
                    <a:avLst/>
                    <a:gdLst>
                      <a:gd name="T0" fmla="*/ 16 w 850"/>
                      <a:gd name="T1" fmla="*/ 247 h 258"/>
                      <a:gd name="T2" fmla="*/ 58 w 850"/>
                      <a:gd name="T3" fmla="*/ 242 h 258"/>
                      <a:gd name="T4" fmla="*/ 425 w 850"/>
                      <a:gd name="T5" fmla="*/ 60 h 258"/>
                      <a:gd name="T6" fmla="*/ 792 w 850"/>
                      <a:gd name="T7" fmla="*/ 242 h 258"/>
                      <a:gd name="T8" fmla="*/ 816 w 850"/>
                      <a:gd name="T9" fmla="*/ 254 h 258"/>
                      <a:gd name="T10" fmla="*/ 834 w 850"/>
                      <a:gd name="T11" fmla="*/ 247 h 258"/>
                      <a:gd name="T12" fmla="*/ 840 w 850"/>
                      <a:gd name="T13" fmla="*/ 206 h 258"/>
                      <a:gd name="T14" fmla="*/ 425 w 850"/>
                      <a:gd name="T15" fmla="*/ 0 h 258"/>
                      <a:gd name="T16" fmla="*/ 10 w 850"/>
                      <a:gd name="T17" fmla="*/ 206 h 258"/>
                      <a:gd name="T18" fmla="*/ 16 w 850"/>
                      <a:gd name="T19" fmla="*/ 247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50" h="258">
                        <a:moveTo>
                          <a:pt x="16" y="247"/>
                        </a:moveTo>
                        <a:cubicBezTo>
                          <a:pt x="29" y="258"/>
                          <a:pt x="48" y="255"/>
                          <a:pt x="58" y="242"/>
                        </a:cubicBezTo>
                        <a:cubicBezTo>
                          <a:pt x="146" y="126"/>
                          <a:pt x="280" y="60"/>
                          <a:pt x="425" y="60"/>
                        </a:cubicBezTo>
                        <a:cubicBezTo>
                          <a:pt x="570" y="60"/>
                          <a:pt x="704" y="126"/>
                          <a:pt x="792" y="242"/>
                        </a:cubicBezTo>
                        <a:cubicBezTo>
                          <a:pt x="798" y="250"/>
                          <a:pt x="807" y="254"/>
                          <a:pt x="816" y="254"/>
                        </a:cubicBezTo>
                        <a:cubicBezTo>
                          <a:pt x="823" y="254"/>
                          <a:pt x="829" y="252"/>
                          <a:pt x="834" y="247"/>
                        </a:cubicBezTo>
                        <a:cubicBezTo>
                          <a:pt x="847" y="237"/>
                          <a:pt x="850" y="219"/>
                          <a:pt x="840" y="206"/>
                        </a:cubicBezTo>
                        <a:cubicBezTo>
                          <a:pt x="740" y="75"/>
                          <a:pt x="589" y="0"/>
                          <a:pt x="425" y="0"/>
                        </a:cubicBezTo>
                        <a:cubicBezTo>
                          <a:pt x="261" y="0"/>
                          <a:pt x="110" y="75"/>
                          <a:pt x="10" y="206"/>
                        </a:cubicBezTo>
                        <a:cubicBezTo>
                          <a:pt x="0" y="219"/>
                          <a:pt x="3" y="237"/>
                          <a:pt x="16" y="24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8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6438901" y="253206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9" name="Freeform 385"/>
                  <p:cNvSpPr/>
                  <p:nvPr/>
                </p:nvSpPr>
                <p:spPr bwMode="auto">
                  <a:xfrm>
                    <a:off x="6369051" y="2757488"/>
                    <a:ext cx="342900" cy="585788"/>
                  </a:xfrm>
                  <a:custGeom>
                    <a:avLst/>
                    <a:gdLst>
                      <a:gd name="T0" fmla="*/ 254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3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4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3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4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4" y="10"/>
                        </a:moveTo>
                        <a:cubicBezTo>
                          <a:pt x="254" y="10"/>
                          <a:pt x="231" y="2"/>
                          <a:pt x="231" y="2"/>
                        </a:cubicBezTo>
                        <a:cubicBezTo>
                          <a:pt x="222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5" y="0"/>
                          <a:pt x="87" y="2"/>
                        </a:cubicBezTo>
                        <a:cubicBezTo>
                          <a:pt x="87" y="2"/>
                          <a:pt x="63" y="10"/>
                          <a:pt x="63" y="10"/>
                        </a:cubicBezTo>
                        <a:cubicBezTo>
                          <a:pt x="25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1" y="250"/>
                          <a:pt x="4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4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3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3" y="254"/>
                          <a:pt x="313" y="254"/>
                          <a:pt x="313" y="254"/>
                        </a:cubicBezTo>
                        <a:cubicBezTo>
                          <a:pt x="316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2" y="22"/>
                          <a:pt x="25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50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5551488" y="253206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51" name="Freeform 387"/>
                  <p:cNvSpPr/>
                  <p:nvPr/>
                </p:nvSpPr>
                <p:spPr bwMode="auto">
                  <a:xfrm>
                    <a:off x="5480051" y="2757488"/>
                    <a:ext cx="342900" cy="585788"/>
                  </a:xfrm>
                  <a:custGeom>
                    <a:avLst/>
                    <a:gdLst>
                      <a:gd name="T0" fmla="*/ 255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4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5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4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5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5" y="10"/>
                        </a:moveTo>
                        <a:cubicBezTo>
                          <a:pt x="255" y="10"/>
                          <a:pt x="231" y="2"/>
                          <a:pt x="231" y="2"/>
                        </a:cubicBezTo>
                        <a:cubicBezTo>
                          <a:pt x="223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6" y="0"/>
                          <a:pt x="87" y="2"/>
                        </a:cubicBezTo>
                        <a:cubicBezTo>
                          <a:pt x="87" y="2"/>
                          <a:pt x="64" y="10"/>
                          <a:pt x="64" y="10"/>
                        </a:cubicBezTo>
                        <a:cubicBezTo>
                          <a:pt x="26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2" y="250"/>
                          <a:pt x="5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5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4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4" y="254"/>
                          <a:pt x="314" y="254"/>
                          <a:pt x="314" y="254"/>
                        </a:cubicBezTo>
                        <a:cubicBezTo>
                          <a:pt x="317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3" y="22"/>
                          <a:pt x="255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52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5965826" y="2360613"/>
                    <a:ext cx="260350" cy="260350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53" name="Freeform 389"/>
                  <p:cNvSpPr/>
                  <p:nvPr/>
                </p:nvSpPr>
                <p:spPr bwMode="auto">
                  <a:xfrm>
                    <a:off x="5873751" y="2670175"/>
                    <a:ext cx="444500" cy="804863"/>
                  </a:xfrm>
                  <a:custGeom>
                    <a:avLst/>
                    <a:gdLst>
                      <a:gd name="T0" fmla="*/ 338 w 412"/>
                      <a:gd name="T1" fmla="*/ 12 h 746"/>
                      <a:gd name="T2" fmla="*/ 338 w 412"/>
                      <a:gd name="T3" fmla="*/ 12 h 746"/>
                      <a:gd name="T4" fmla="*/ 304 w 412"/>
                      <a:gd name="T5" fmla="*/ 2 h 746"/>
                      <a:gd name="T6" fmla="*/ 291 w 412"/>
                      <a:gd name="T7" fmla="*/ 8 h 746"/>
                      <a:gd name="T8" fmla="*/ 218 w 412"/>
                      <a:gd name="T9" fmla="*/ 207 h 746"/>
                      <a:gd name="T10" fmla="*/ 194 w 412"/>
                      <a:gd name="T11" fmla="*/ 207 h 746"/>
                      <a:gd name="T12" fmla="*/ 121 w 412"/>
                      <a:gd name="T13" fmla="*/ 8 h 746"/>
                      <a:gd name="T14" fmla="*/ 111 w 412"/>
                      <a:gd name="T15" fmla="*/ 1 h 746"/>
                      <a:gd name="T16" fmla="*/ 74 w 412"/>
                      <a:gd name="T17" fmla="*/ 12 h 746"/>
                      <a:gd name="T18" fmla="*/ 0 w 412"/>
                      <a:gd name="T19" fmla="*/ 114 h 746"/>
                      <a:gd name="T20" fmla="*/ 0 w 412"/>
                      <a:gd name="T21" fmla="*/ 324 h 746"/>
                      <a:gd name="T22" fmla="*/ 2 w 412"/>
                      <a:gd name="T23" fmla="*/ 330 h 746"/>
                      <a:gd name="T24" fmla="*/ 78 w 412"/>
                      <a:gd name="T25" fmla="*/ 445 h 746"/>
                      <a:gd name="T26" fmla="*/ 78 w 412"/>
                      <a:gd name="T27" fmla="*/ 735 h 746"/>
                      <a:gd name="T28" fmla="*/ 88 w 412"/>
                      <a:gd name="T29" fmla="*/ 746 h 746"/>
                      <a:gd name="T30" fmla="*/ 324 w 412"/>
                      <a:gd name="T31" fmla="*/ 746 h 746"/>
                      <a:gd name="T32" fmla="*/ 334 w 412"/>
                      <a:gd name="T33" fmla="*/ 735 h 746"/>
                      <a:gd name="T34" fmla="*/ 334 w 412"/>
                      <a:gd name="T35" fmla="*/ 445 h 746"/>
                      <a:gd name="T36" fmla="*/ 410 w 412"/>
                      <a:gd name="T37" fmla="*/ 330 h 746"/>
                      <a:gd name="T38" fmla="*/ 412 w 412"/>
                      <a:gd name="T39" fmla="*/ 324 h 746"/>
                      <a:gd name="T40" fmla="*/ 412 w 412"/>
                      <a:gd name="T41" fmla="*/ 113 h 746"/>
                      <a:gd name="T42" fmla="*/ 338 w 412"/>
                      <a:gd name="T43" fmla="*/ 12 h 7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12" h="746">
                        <a:moveTo>
                          <a:pt x="338" y="12"/>
                        </a:moveTo>
                        <a:cubicBezTo>
                          <a:pt x="338" y="12"/>
                          <a:pt x="338" y="12"/>
                          <a:pt x="338" y="12"/>
                        </a:cubicBezTo>
                        <a:cubicBezTo>
                          <a:pt x="304" y="2"/>
                          <a:pt x="304" y="2"/>
                          <a:pt x="304" y="2"/>
                        </a:cubicBezTo>
                        <a:cubicBezTo>
                          <a:pt x="298" y="0"/>
                          <a:pt x="293" y="3"/>
                          <a:pt x="291" y="8"/>
                        </a:cubicBezTo>
                        <a:cubicBezTo>
                          <a:pt x="218" y="207"/>
                          <a:pt x="218" y="207"/>
                          <a:pt x="218" y="207"/>
                        </a:cubicBezTo>
                        <a:cubicBezTo>
                          <a:pt x="214" y="218"/>
                          <a:pt x="198" y="218"/>
                          <a:pt x="194" y="207"/>
                        </a:cubicBezTo>
                        <a:cubicBezTo>
                          <a:pt x="121" y="8"/>
                          <a:pt x="121" y="8"/>
                          <a:pt x="121" y="8"/>
                        </a:cubicBezTo>
                        <a:cubicBezTo>
                          <a:pt x="120" y="4"/>
                          <a:pt x="116" y="1"/>
                          <a:pt x="111" y="1"/>
                        </a:cubicBezTo>
                        <a:cubicBezTo>
                          <a:pt x="110" y="1"/>
                          <a:pt x="74" y="12"/>
                          <a:pt x="74" y="12"/>
                        </a:cubicBezTo>
                        <a:cubicBezTo>
                          <a:pt x="30" y="27"/>
                          <a:pt x="0" y="68"/>
                          <a:pt x="0" y="114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0" y="326"/>
                          <a:pt x="1" y="328"/>
                          <a:pt x="2" y="330"/>
                        </a:cubicBezTo>
                        <a:cubicBezTo>
                          <a:pt x="78" y="445"/>
                          <a:pt x="78" y="445"/>
                          <a:pt x="78" y="445"/>
                        </a:cubicBezTo>
                        <a:cubicBezTo>
                          <a:pt x="78" y="735"/>
                          <a:pt x="78" y="735"/>
                          <a:pt x="78" y="735"/>
                        </a:cubicBezTo>
                        <a:cubicBezTo>
                          <a:pt x="78" y="741"/>
                          <a:pt x="83" y="746"/>
                          <a:pt x="88" y="746"/>
                        </a:cubicBezTo>
                        <a:cubicBezTo>
                          <a:pt x="324" y="746"/>
                          <a:pt x="324" y="746"/>
                          <a:pt x="324" y="746"/>
                        </a:cubicBezTo>
                        <a:cubicBezTo>
                          <a:pt x="329" y="746"/>
                          <a:pt x="334" y="741"/>
                          <a:pt x="334" y="735"/>
                        </a:cubicBezTo>
                        <a:cubicBezTo>
                          <a:pt x="334" y="445"/>
                          <a:pt x="334" y="445"/>
                          <a:pt x="334" y="445"/>
                        </a:cubicBezTo>
                        <a:cubicBezTo>
                          <a:pt x="410" y="330"/>
                          <a:pt x="410" y="330"/>
                          <a:pt x="410" y="330"/>
                        </a:cubicBezTo>
                        <a:cubicBezTo>
                          <a:pt x="411" y="328"/>
                          <a:pt x="412" y="326"/>
                          <a:pt x="412" y="324"/>
                        </a:cubicBezTo>
                        <a:cubicBezTo>
                          <a:pt x="412" y="113"/>
                          <a:pt x="412" y="113"/>
                          <a:pt x="412" y="113"/>
                        </a:cubicBezTo>
                        <a:cubicBezTo>
                          <a:pt x="412" y="67"/>
                          <a:pt x="382" y="27"/>
                          <a:pt x="338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54" name="Freeform 390"/>
                  <p:cNvSpPr/>
                  <p:nvPr/>
                </p:nvSpPr>
                <p:spPr bwMode="auto">
                  <a:xfrm>
                    <a:off x="6059488" y="2673350"/>
                    <a:ext cx="73025" cy="180975"/>
                  </a:xfrm>
                  <a:custGeom>
                    <a:avLst/>
                    <a:gdLst>
                      <a:gd name="T0" fmla="*/ 62 w 68"/>
                      <a:gd name="T1" fmla="*/ 5 h 167"/>
                      <a:gd name="T2" fmla="*/ 50 w 68"/>
                      <a:gd name="T3" fmla="*/ 0 h 167"/>
                      <a:gd name="T4" fmla="*/ 18 w 68"/>
                      <a:gd name="T5" fmla="*/ 0 h 167"/>
                      <a:gd name="T6" fmla="*/ 6 w 68"/>
                      <a:gd name="T7" fmla="*/ 5 h 167"/>
                      <a:gd name="T8" fmla="*/ 4 w 68"/>
                      <a:gd name="T9" fmla="*/ 23 h 167"/>
                      <a:gd name="T10" fmla="*/ 21 w 68"/>
                      <a:gd name="T11" fmla="*/ 50 h 167"/>
                      <a:gd name="T12" fmla="*/ 13 w 68"/>
                      <a:gd name="T13" fmla="*/ 119 h 167"/>
                      <a:gd name="T14" fmla="*/ 29 w 68"/>
                      <a:gd name="T15" fmla="*/ 163 h 167"/>
                      <a:gd name="T16" fmla="*/ 39 w 68"/>
                      <a:gd name="T17" fmla="*/ 163 h 167"/>
                      <a:gd name="T18" fmla="*/ 55 w 68"/>
                      <a:gd name="T19" fmla="*/ 119 h 167"/>
                      <a:gd name="T20" fmla="*/ 47 w 68"/>
                      <a:gd name="T21" fmla="*/ 50 h 167"/>
                      <a:gd name="T22" fmla="*/ 64 w 68"/>
                      <a:gd name="T23" fmla="*/ 23 h 167"/>
                      <a:gd name="T24" fmla="*/ 62 w 68"/>
                      <a:gd name="T25" fmla="*/ 5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8" h="167">
                        <a:moveTo>
                          <a:pt x="62" y="5"/>
                        </a:moveTo>
                        <a:cubicBezTo>
                          <a:pt x="59" y="2"/>
                          <a:pt x="55" y="0"/>
                          <a:pt x="50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3" y="0"/>
                          <a:pt x="9" y="2"/>
                          <a:pt x="6" y="5"/>
                        </a:cubicBezTo>
                        <a:cubicBezTo>
                          <a:pt x="1" y="10"/>
                          <a:pt x="0" y="18"/>
                          <a:pt x="4" y="23"/>
                        </a:cubicBezTo>
                        <a:cubicBezTo>
                          <a:pt x="21" y="50"/>
                          <a:pt x="21" y="50"/>
                          <a:pt x="21" y="50"/>
                        </a:cubicBezTo>
                        <a:cubicBezTo>
                          <a:pt x="13" y="119"/>
                          <a:pt x="13" y="119"/>
                          <a:pt x="13" y="119"/>
                        </a:cubicBezTo>
                        <a:cubicBezTo>
                          <a:pt x="29" y="163"/>
                          <a:pt x="29" y="163"/>
                          <a:pt x="29" y="163"/>
                        </a:cubicBezTo>
                        <a:cubicBezTo>
                          <a:pt x="31" y="167"/>
                          <a:pt x="37" y="167"/>
                          <a:pt x="39" y="163"/>
                        </a:cubicBezTo>
                        <a:cubicBezTo>
                          <a:pt x="55" y="119"/>
                          <a:pt x="55" y="119"/>
                          <a:pt x="55" y="119"/>
                        </a:cubicBezTo>
                        <a:cubicBezTo>
                          <a:pt x="47" y="50"/>
                          <a:pt x="47" y="50"/>
                          <a:pt x="47" y="50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68" y="18"/>
                          <a:pt x="67" y="10"/>
                          <a:pt x="6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46" name="文本框 45"/>
                <p:cNvSpPr txBox="1"/>
                <p:nvPr/>
              </p:nvSpPr>
              <p:spPr>
                <a:xfrm>
                  <a:off x="3729962" y="3561475"/>
                  <a:ext cx="510304" cy="17716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用户</a:t>
                  </a:r>
                </a:p>
              </p:txBody>
            </p:sp>
          </p:grpSp>
          <p:cxnSp>
            <p:nvCxnSpPr>
              <p:cNvPr id="8" name="直接箭头连接符 7"/>
              <p:cNvCxnSpPr/>
              <p:nvPr/>
            </p:nvCxnSpPr>
            <p:spPr>
              <a:xfrm flipV="1">
                <a:off x="4919057" y="1874044"/>
                <a:ext cx="941788" cy="5754"/>
              </a:xfrm>
              <a:prstGeom prst="straightConnector1">
                <a:avLst/>
              </a:prstGeom>
              <a:noFill/>
              <a:ln w="127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9" name="Freeform 129"/>
              <p:cNvSpPr>
                <a:spLocks noEditPoints="1"/>
              </p:cNvSpPr>
              <p:nvPr/>
            </p:nvSpPr>
            <p:spPr bwMode="auto">
              <a:xfrm>
                <a:off x="5961888" y="1675008"/>
                <a:ext cx="439040" cy="398072"/>
              </a:xfrm>
              <a:custGeom>
                <a:avLst/>
                <a:gdLst>
                  <a:gd name="T0" fmla="*/ 88 w 176"/>
                  <a:gd name="T1" fmla="*/ 136 h 176"/>
                  <a:gd name="T2" fmla="*/ 88 w 176"/>
                  <a:gd name="T3" fmla="*/ 48 h 176"/>
                  <a:gd name="T4" fmla="*/ 88 w 176"/>
                  <a:gd name="T5" fmla="*/ 72 h 176"/>
                  <a:gd name="T6" fmla="*/ 88 w 176"/>
                  <a:gd name="T7" fmla="*/ 48 h 176"/>
                  <a:gd name="T8" fmla="*/ 51 w 176"/>
                  <a:gd name="T9" fmla="*/ 72 h 176"/>
                  <a:gd name="T10" fmla="*/ 84 w 176"/>
                  <a:gd name="T11" fmla="*/ 103 h 176"/>
                  <a:gd name="T12" fmla="*/ 88 w 176"/>
                  <a:gd name="T13" fmla="*/ 80 h 176"/>
                  <a:gd name="T14" fmla="*/ 80 w 176"/>
                  <a:gd name="T15" fmla="*/ 88 h 176"/>
                  <a:gd name="T16" fmla="*/ 92 w 176"/>
                  <a:gd name="T17" fmla="*/ 103 h 176"/>
                  <a:gd name="T18" fmla="*/ 125 w 176"/>
                  <a:gd name="T19" fmla="*/ 72 h 176"/>
                  <a:gd name="T20" fmla="*/ 162 w 176"/>
                  <a:gd name="T21" fmla="*/ 68 h 176"/>
                  <a:gd name="T22" fmla="*/ 159 w 176"/>
                  <a:gd name="T23" fmla="*/ 34 h 176"/>
                  <a:gd name="T24" fmla="*/ 134 w 176"/>
                  <a:gd name="T25" fmla="*/ 17 h 176"/>
                  <a:gd name="T26" fmla="*/ 106 w 176"/>
                  <a:gd name="T27" fmla="*/ 6 h 176"/>
                  <a:gd name="T28" fmla="*/ 70 w 176"/>
                  <a:gd name="T29" fmla="*/ 6 h 176"/>
                  <a:gd name="T30" fmla="*/ 42 w 176"/>
                  <a:gd name="T31" fmla="*/ 17 h 176"/>
                  <a:gd name="T32" fmla="*/ 17 w 176"/>
                  <a:gd name="T33" fmla="*/ 34 h 176"/>
                  <a:gd name="T34" fmla="*/ 14 w 176"/>
                  <a:gd name="T35" fmla="*/ 68 h 176"/>
                  <a:gd name="T36" fmla="*/ 0 w 176"/>
                  <a:gd name="T37" fmla="*/ 100 h 176"/>
                  <a:gd name="T38" fmla="*/ 22 w 176"/>
                  <a:gd name="T39" fmla="*/ 126 h 176"/>
                  <a:gd name="T40" fmla="*/ 34 w 176"/>
                  <a:gd name="T41" fmla="*/ 159 h 176"/>
                  <a:gd name="T42" fmla="*/ 50 w 176"/>
                  <a:gd name="T43" fmla="*/ 154 h 176"/>
                  <a:gd name="T44" fmla="*/ 76 w 176"/>
                  <a:gd name="T45" fmla="*/ 176 h 176"/>
                  <a:gd name="T46" fmla="*/ 108 w 176"/>
                  <a:gd name="T47" fmla="*/ 162 h 176"/>
                  <a:gd name="T48" fmla="*/ 138 w 176"/>
                  <a:gd name="T49" fmla="*/ 160 h 176"/>
                  <a:gd name="T50" fmla="*/ 159 w 176"/>
                  <a:gd name="T51" fmla="*/ 134 h 176"/>
                  <a:gd name="T52" fmla="*/ 170 w 176"/>
                  <a:gd name="T53" fmla="*/ 106 h 176"/>
                  <a:gd name="T54" fmla="*/ 170 w 176"/>
                  <a:gd name="T55" fmla="*/ 70 h 176"/>
                  <a:gd name="T56" fmla="*/ 160 w 176"/>
                  <a:gd name="T57" fmla="*/ 100 h 176"/>
                  <a:gd name="T58" fmla="*/ 147 w 176"/>
                  <a:gd name="T59" fmla="*/ 130 h 176"/>
                  <a:gd name="T60" fmla="*/ 138 w 176"/>
                  <a:gd name="T61" fmla="*/ 152 h 176"/>
                  <a:gd name="T62" fmla="*/ 122 w 176"/>
                  <a:gd name="T63" fmla="*/ 147 h 176"/>
                  <a:gd name="T64" fmla="*/ 98 w 176"/>
                  <a:gd name="T65" fmla="*/ 168 h 176"/>
                  <a:gd name="T66" fmla="*/ 76 w 176"/>
                  <a:gd name="T67" fmla="*/ 160 h 176"/>
                  <a:gd name="T68" fmla="*/ 50 w 176"/>
                  <a:gd name="T69" fmla="*/ 146 h 176"/>
                  <a:gd name="T70" fmla="*/ 38 w 176"/>
                  <a:gd name="T71" fmla="*/ 152 h 176"/>
                  <a:gd name="T72" fmla="*/ 29 w 176"/>
                  <a:gd name="T73" fmla="*/ 122 h 176"/>
                  <a:gd name="T74" fmla="*/ 8 w 176"/>
                  <a:gd name="T75" fmla="*/ 98 h 176"/>
                  <a:gd name="T76" fmla="*/ 16 w 176"/>
                  <a:gd name="T77" fmla="*/ 76 h 176"/>
                  <a:gd name="T78" fmla="*/ 29 w 176"/>
                  <a:gd name="T79" fmla="*/ 46 h 176"/>
                  <a:gd name="T80" fmla="*/ 38 w 176"/>
                  <a:gd name="T81" fmla="*/ 24 h 176"/>
                  <a:gd name="T82" fmla="*/ 54 w 176"/>
                  <a:gd name="T83" fmla="*/ 29 h 176"/>
                  <a:gd name="T84" fmla="*/ 78 w 176"/>
                  <a:gd name="T85" fmla="*/ 8 h 176"/>
                  <a:gd name="T86" fmla="*/ 100 w 176"/>
                  <a:gd name="T87" fmla="*/ 16 h 176"/>
                  <a:gd name="T88" fmla="*/ 126 w 176"/>
                  <a:gd name="T89" fmla="*/ 30 h 176"/>
                  <a:gd name="T90" fmla="*/ 152 w 176"/>
                  <a:gd name="T91" fmla="*/ 38 h 176"/>
                  <a:gd name="T92" fmla="*/ 147 w 176"/>
                  <a:gd name="T93" fmla="*/ 54 h 176"/>
                  <a:gd name="T94" fmla="*/ 168 w 176"/>
                  <a:gd name="T95" fmla="*/ 7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" h="176">
                    <a:moveTo>
                      <a:pt x="88" y="40"/>
                    </a:moveTo>
                    <a:cubicBezTo>
                      <a:pt x="61" y="40"/>
                      <a:pt x="40" y="61"/>
                      <a:pt x="40" y="88"/>
                    </a:cubicBezTo>
                    <a:cubicBezTo>
                      <a:pt x="40" y="115"/>
                      <a:pt x="61" y="136"/>
                      <a:pt x="88" y="136"/>
                    </a:cubicBezTo>
                    <a:cubicBezTo>
                      <a:pt x="115" y="136"/>
                      <a:pt x="136" y="115"/>
                      <a:pt x="136" y="88"/>
                    </a:cubicBezTo>
                    <a:cubicBezTo>
                      <a:pt x="136" y="61"/>
                      <a:pt x="115" y="40"/>
                      <a:pt x="88" y="40"/>
                    </a:cubicBezTo>
                    <a:moveTo>
                      <a:pt x="88" y="48"/>
                    </a:moveTo>
                    <a:cubicBezTo>
                      <a:pt x="102" y="48"/>
                      <a:pt x="114" y="55"/>
                      <a:pt x="121" y="65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97" y="74"/>
                      <a:pt x="93" y="72"/>
                      <a:pt x="88" y="72"/>
                    </a:cubicBezTo>
                    <a:cubicBezTo>
                      <a:pt x="83" y="72"/>
                      <a:pt x="79" y="74"/>
                      <a:pt x="76" y="77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62" y="55"/>
                      <a:pt x="74" y="48"/>
                      <a:pt x="88" y="48"/>
                    </a:cubicBezTo>
                    <a:moveTo>
                      <a:pt x="84" y="128"/>
                    </a:moveTo>
                    <a:cubicBezTo>
                      <a:pt x="64" y="126"/>
                      <a:pt x="48" y="109"/>
                      <a:pt x="48" y="88"/>
                    </a:cubicBezTo>
                    <a:cubicBezTo>
                      <a:pt x="48" y="82"/>
                      <a:pt x="49" y="77"/>
                      <a:pt x="51" y="72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2" y="85"/>
                      <a:pt x="72" y="87"/>
                      <a:pt x="72" y="88"/>
                    </a:cubicBezTo>
                    <a:cubicBezTo>
                      <a:pt x="72" y="95"/>
                      <a:pt x="77" y="102"/>
                      <a:pt x="84" y="103"/>
                    </a:cubicBezTo>
                    <a:lnTo>
                      <a:pt x="84" y="128"/>
                    </a:lnTo>
                    <a:close/>
                    <a:moveTo>
                      <a:pt x="80" y="88"/>
                    </a:moveTo>
                    <a:cubicBezTo>
                      <a:pt x="80" y="84"/>
                      <a:pt x="84" y="80"/>
                      <a:pt x="88" y="80"/>
                    </a:cubicBezTo>
                    <a:cubicBezTo>
                      <a:pt x="92" y="80"/>
                      <a:pt x="96" y="84"/>
                      <a:pt x="96" y="88"/>
                    </a:cubicBezTo>
                    <a:cubicBezTo>
                      <a:pt x="96" y="92"/>
                      <a:pt x="92" y="96"/>
                      <a:pt x="88" y="96"/>
                    </a:cubicBezTo>
                    <a:cubicBezTo>
                      <a:pt x="84" y="96"/>
                      <a:pt x="80" y="92"/>
                      <a:pt x="80" y="88"/>
                    </a:cubicBezTo>
                    <a:moveTo>
                      <a:pt x="128" y="88"/>
                    </a:moveTo>
                    <a:cubicBezTo>
                      <a:pt x="128" y="109"/>
                      <a:pt x="112" y="126"/>
                      <a:pt x="92" y="128"/>
                    </a:cubicBezTo>
                    <a:cubicBezTo>
                      <a:pt x="92" y="103"/>
                      <a:pt x="92" y="103"/>
                      <a:pt x="92" y="103"/>
                    </a:cubicBezTo>
                    <a:cubicBezTo>
                      <a:pt x="99" y="102"/>
                      <a:pt x="104" y="95"/>
                      <a:pt x="104" y="88"/>
                    </a:cubicBezTo>
                    <a:cubicBezTo>
                      <a:pt x="104" y="87"/>
                      <a:pt x="104" y="85"/>
                      <a:pt x="103" y="84"/>
                    </a:cubicBezTo>
                    <a:cubicBezTo>
                      <a:pt x="125" y="72"/>
                      <a:pt x="125" y="72"/>
                      <a:pt x="125" y="72"/>
                    </a:cubicBezTo>
                    <a:cubicBezTo>
                      <a:pt x="127" y="77"/>
                      <a:pt x="128" y="82"/>
                      <a:pt x="128" y="88"/>
                    </a:cubicBezTo>
                    <a:moveTo>
                      <a:pt x="170" y="70"/>
                    </a:moveTo>
                    <a:cubicBezTo>
                      <a:pt x="162" y="68"/>
                      <a:pt x="162" y="68"/>
                      <a:pt x="162" y="68"/>
                    </a:cubicBezTo>
                    <a:cubicBezTo>
                      <a:pt x="160" y="62"/>
                      <a:pt x="157" y="56"/>
                      <a:pt x="154" y="50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0"/>
                      <a:pt x="161" y="36"/>
                      <a:pt x="159" y="34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41" y="16"/>
                      <a:pt x="140" y="16"/>
                      <a:pt x="138" y="16"/>
                    </a:cubicBezTo>
                    <a:cubicBezTo>
                      <a:pt x="137" y="16"/>
                      <a:pt x="135" y="17"/>
                      <a:pt x="134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0" y="19"/>
                      <a:pt x="114" y="16"/>
                      <a:pt x="108" y="14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5" y="3"/>
                      <a:pt x="103" y="0"/>
                      <a:pt x="10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1" y="3"/>
                      <a:pt x="70" y="6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6"/>
                      <a:pt x="56" y="19"/>
                      <a:pt x="50" y="22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39" y="16"/>
                      <a:pt x="38" y="16"/>
                    </a:cubicBezTo>
                    <a:cubicBezTo>
                      <a:pt x="36" y="16"/>
                      <a:pt x="35" y="16"/>
                      <a:pt x="34" y="17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5" y="36"/>
                      <a:pt x="16" y="40"/>
                      <a:pt x="17" y="42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9" y="56"/>
                      <a:pt x="16" y="62"/>
                      <a:pt x="14" y="68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3" y="71"/>
                      <a:pt x="0" y="73"/>
                      <a:pt x="0" y="7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3" y="105"/>
                      <a:pt x="6" y="106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6" y="114"/>
                      <a:pt x="19" y="120"/>
                      <a:pt x="22" y="126"/>
                    </a:cubicBezTo>
                    <a:cubicBezTo>
                      <a:pt x="17" y="134"/>
                      <a:pt x="17" y="134"/>
                      <a:pt x="17" y="134"/>
                    </a:cubicBezTo>
                    <a:cubicBezTo>
                      <a:pt x="16" y="136"/>
                      <a:pt x="15" y="140"/>
                      <a:pt x="17" y="142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6" y="160"/>
                      <a:pt x="38" y="160"/>
                    </a:cubicBezTo>
                    <a:cubicBezTo>
                      <a:pt x="39" y="160"/>
                      <a:pt x="41" y="159"/>
                      <a:pt x="42" y="159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7"/>
                      <a:pt x="62" y="160"/>
                      <a:pt x="68" y="162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1" y="173"/>
                      <a:pt x="73" y="176"/>
                      <a:pt x="76" y="176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3" y="176"/>
                      <a:pt x="105" y="173"/>
                      <a:pt x="106" y="170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14" y="160"/>
                      <a:pt x="120" y="157"/>
                      <a:pt x="126" y="154"/>
                    </a:cubicBezTo>
                    <a:cubicBezTo>
                      <a:pt x="134" y="159"/>
                      <a:pt x="134" y="159"/>
                      <a:pt x="134" y="159"/>
                    </a:cubicBezTo>
                    <a:cubicBezTo>
                      <a:pt x="135" y="159"/>
                      <a:pt x="137" y="160"/>
                      <a:pt x="138" y="160"/>
                    </a:cubicBezTo>
                    <a:cubicBezTo>
                      <a:pt x="140" y="160"/>
                      <a:pt x="141" y="160"/>
                      <a:pt x="142" y="159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61" y="140"/>
                      <a:pt x="160" y="136"/>
                      <a:pt x="159" y="134"/>
                    </a:cubicBezTo>
                    <a:cubicBezTo>
                      <a:pt x="154" y="126"/>
                      <a:pt x="154" y="126"/>
                      <a:pt x="154" y="126"/>
                    </a:cubicBezTo>
                    <a:cubicBezTo>
                      <a:pt x="157" y="120"/>
                      <a:pt x="160" y="114"/>
                      <a:pt x="162" y="108"/>
                    </a:cubicBezTo>
                    <a:cubicBezTo>
                      <a:pt x="170" y="106"/>
                      <a:pt x="170" y="106"/>
                      <a:pt x="170" y="106"/>
                    </a:cubicBezTo>
                    <a:cubicBezTo>
                      <a:pt x="173" y="105"/>
                      <a:pt x="176" y="103"/>
                      <a:pt x="176" y="100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3"/>
                      <a:pt x="173" y="71"/>
                      <a:pt x="170" y="70"/>
                    </a:cubicBezTo>
                    <a:moveTo>
                      <a:pt x="168" y="98"/>
                    </a:moveTo>
                    <a:cubicBezTo>
                      <a:pt x="168" y="98"/>
                      <a:pt x="168" y="98"/>
                      <a:pt x="168" y="98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57" y="101"/>
                      <a:pt x="155" y="103"/>
                      <a:pt x="154" y="106"/>
                    </a:cubicBezTo>
                    <a:cubicBezTo>
                      <a:pt x="152" y="111"/>
                      <a:pt x="150" y="117"/>
                      <a:pt x="147" y="122"/>
                    </a:cubicBezTo>
                    <a:cubicBezTo>
                      <a:pt x="146" y="125"/>
                      <a:pt x="146" y="128"/>
                      <a:pt x="147" y="130"/>
                    </a:cubicBezTo>
                    <a:cubicBezTo>
                      <a:pt x="152" y="138"/>
                      <a:pt x="152" y="138"/>
                      <a:pt x="152" y="138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29" y="146"/>
                      <a:pt x="128" y="146"/>
                      <a:pt x="126" y="146"/>
                    </a:cubicBezTo>
                    <a:cubicBezTo>
                      <a:pt x="125" y="146"/>
                      <a:pt x="123" y="146"/>
                      <a:pt x="122" y="147"/>
                    </a:cubicBezTo>
                    <a:cubicBezTo>
                      <a:pt x="117" y="150"/>
                      <a:pt x="111" y="152"/>
                      <a:pt x="106" y="154"/>
                    </a:cubicBezTo>
                    <a:cubicBezTo>
                      <a:pt x="103" y="155"/>
                      <a:pt x="101" y="157"/>
                      <a:pt x="100" y="160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78" y="168"/>
                      <a:pt x="78" y="168"/>
                      <a:pt x="78" y="168"/>
                    </a:cubicBezTo>
                    <a:cubicBezTo>
                      <a:pt x="76" y="160"/>
                      <a:pt x="76" y="160"/>
                      <a:pt x="76" y="160"/>
                    </a:cubicBezTo>
                    <a:cubicBezTo>
                      <a:pt x="75" y="157"/>
                      <a:pt x="73" y="155"/>
                      <a:pt x="70" y="154"/>
                    </a:cubicBezTo>
                    <a:cubicBezTo>
                      <a:pt x="65" y="152"/>
                      <a:pt x="59" y="150"/>
                      <a:pt x="54" y="147"/>
                    </a:cubicBezTo>
                    <a:cubicBezTo>
                      <a:pt x="53" y="146"/>
                      <a:pt x="51" y="146"/>
                      <a:pt x="50" y="146"/>
                    </a:cubicBezTo>
                    <a:cubicBezTo>
                      <a:pt x="48" y="146"/>
                      <a:pt x="47" y="146"/>
                      <a:pt x="46" y="147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24" y="138"/>
                      <a:pt x="24" y="138"/>
                      <a:pt x="24" y="138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28"/>
                      <a:pt x="30" y="125"/>
                      <a:pt x="29" y="122"/>
                    </a:cubicBezTo>
                    <a:cubicBezTo>
                      <a:pt x="26" y="117"/>
                      <a:pt x="24" y="111"/>
                      <a:pt x="22" y="106"/>
                    </a:cubicBezTo>
                    <a:cubicBezTo>
                      <a:pt x="21" y="103"/>
                      <a:pt x="19" y="101"/>
                      <a:pt x="16" y="10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9" y="75"/>
                      <a:pt x="21" y="73"/>
                      <a:pt x="22" y="70"/>
                    </a:cubicBezTo>
                    <a:cubicBezTo>
                      <a:pt x="24" y="65"/>
                      <a:pt x="26" y="59"/>
                      <a:pt x="29" y="54"/>
                    </a:cubicBezTo>
                    <a:cubicBezTo>
                      <a:pt x="30" y="51"/>
                      <a:pt x="30" y="48"/>
                      <a:pt x="29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30"/>
                      <a:pt x="48" y="30"/>
                      <a:pt x="50" y="30"/>
                    </a:cubicBezTo>
                    <a:cubicBezTo>
                      <a:pt x="51" y="30"/>
                      <a:pt x="53" y="30"/>
                      <a:pt x="54" y="29"/>
                    </a:cubicBezTo>
                    <a:cubicBezTo>
                      <a:pt x="59" y="26"/>
                      <a:pt x="65" y="24"/>
                      <a:pt x="70" y="22"/>
                    </a:cubicBezTo>
                    <a:cubicBezTo>
                      <a:pt x="73" y="21"/>
                      <a:pt x="75" y="19"/>
                      <a:pt x="76" y="16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1" y="19"/>
                      <a:pt x="103" y="21"/>
                      <a:pt x="106" y="22"/>
                    </a:cubicBezTo>
                    <a:cubicBezTo>
                      <a:pt x="111" y="24"/>
                      <a:pt x="117" y="26"/>
                      <a:pt x="122" y="29"/>
                    </a:cubicBezTo>
                    <a:cubicBezTo>
                      <a:pt x="123" y="30"/>
                      <a:pt x="125" y="30"/>
                      <a:pt x="126" y="30"/>
                    </a:cubicBezTo>
                    <a:cubicBezTo>
                      <a:pt x="128" y="30"/>
                      <a:pt x="129" y="30"/>
                      <a:pt x="130" y="29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9"/>
                    </a:cubicBezTo>
                    <a:cubicBezTo>
                      <a:pt x="147" y="46"/>
                      <a:pt x="147" y="46"/>
                      <a:pt x="147" y="46"/>
                    </a:cubicBezTo>
                    <a:cubicBezTo>
                      <a:pt x="146" y="48"/>
                      <a:pt x="146" y="51"/>
                      <a:pt x="147" y="54"/>
                    </a:cubicBezTo>
                    <a:cubicBezTo>
                      <a:pt x="150" y="59"/>
                      <a:pt x="152" y="65"/>
                      <a:pt x="154" y="70"/>
                    </a:cubicBezTo>
                    <a:cubicBezTo>
                      <a:pt x="155" y="73"/>
                      <a:pt x="157" y="75"/>
                      <a:pt x="160" y="76"/>
                    </a:cubicBezTo>
                    <a:cubicBezTo>
                      <a:pt x="168" y="78"/>
                      <a:pt x="168" y="78"/>
                      <a:pt x="168" y="78"/>
                    </a:cubicBezTo>
                    <a:lnTo>
                      <a:pt x="168" y="98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cxnSp>
            <p:nvCxnSpPr>
              <p:cNvPr id="10" name="直接箭头连接符 9"/>
              <p:cNvCxnSpPr/>
              <p:nvPr/>
            </p:nvCxnSpPr>
            <p:spPr>
              <a:xfrm>
                <a:off x="6491202" y="1874044"/>
                <a:ext cx="1031058" cy="8951"/>
              </a:xfrm>
              <a:prstGeom prst="straightConnector1">
                <a:avLst/>
              </a:prstGeom>
              <a:noFill/>
              <a:ln w="127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11" name="Freeform 417"/>
              <p:cNvSpPr>
                <a:spLocks noEditPoints="1"/>
              </p:cNvSpPr>
              <p:nvPr/>
            </p:nvSpPr>
            <p:spPr bwMode="auto">
              <a:xfrm>
                <a:off x="7662756" y="1663910"/>
                <a:ext cx="402252" cy="423591"/>
              </a:xfrm>
              <a:custGeom>
                <a:avLst/>
                <a:gdLst>
                  <a:gd name="T0" fmla="*/ 97 w 176"/>
                  <a:gd name="T1" fmla="*/ 84 h 176"/>
                  <a:gd name="T2" fmla="*/ 90 w 176"/>
                  <a:gd name="T3" fmla="*/ 62 h 176"/>
                  <a:gd name="T4" fmla="*/ 99 w 176"/>
                  <a:gd name="T5" fmla="*/ 72 h 176"/>
                  <a:gd name="T6" fmla="*/ 107 w 176"/>
                  <a:gd name="T7" fmla="*/ 64 h 176"/>
                  <a:gd name="T8" fmla="*/ 97 w 176"/>
                  <a:gd name="T9" fmla="*/ 55 h 176"/>
                  <a:gd name="T10" fmla="*/ 90 w 176"/>
                  <a:gd name="T11" fmla="*/ 48 h 176"/>
                  <a:gd name="T12" fmla="*/ 85 w 176"/>
                  <a:gd name="T13" fmla="*/ 54 h 176"/>
                  <a:gd name="T14" fmla="*/ 72 w 176"/>
                  <a:gd name="T15" fmla="*/ 58 h 176"/>
                  <a:gd name="T16" fmla="*/ 66 w 176"/>
                  <a:gd name="T17" fmla="*/ 72 h 176"/>
                  <a:gd name="T18" fmla="*/ 72 w 176"/>
                  <a:gd name="T19" fmla="*/ 86 h 176"/>
                  <a:gd name="T20" fmla="*/ 85 w 176"/>
                  <a:gd name="T21" fmla="*/ 92 h 176"/>
                  <a:gd name="T22" fmla="*/ 77 w 176"/>
                  <a:gd name="T23" fmla="*/ 110 h 176"/>
                  <a:gd name="T24" fmla="*/ 64 w 176"/>
                  <a:gd name="T25" fmla="*/ 100 h 176"/>
                  <a:gd name="T26" fmla="*/ 70 w 176"/>
                  <a:gd name="T27" fmla="*/ 116 h 176"/>
                  <a:gd name="T28" fmla="*/ 85 w 176"/>
                  <a:gd name="T29" fmla="*/ 122 h 176"/>
                  <a:gd name="T30" fmla="*/ 90 w 176"/>
                  <a:gd name="T31" fmla="*/ 128 h 176"/>
                  <a:gd name="T32" fmla="*/ 98 w 176"/>
                  <a:gd name="T33" fmla="*/ 120 h 176"/>
                  <a:gd name="T34" fmla="*/ 109 w 176"/>
                  <a:gd name="T35" fmla="*/ 110 h 176"/>
                  <a:gd name="T36" fmla="*/ 109 w 176"/>
                  <a:gd name="T37" fmla="*/ 93 h 176"/>
                  <a:gd name="T38" fmla="*/ 85 w 176"/>
                  <a:gd name="T39" fmla="*/ 80 h 176"/>
                  <a:gd name="T40" fmla="*/ 79 w 176"/>
                  <a:gd name="T41" fmla="*/ 77 h 176"/>
                  <a:gd name="T42" fmla="*/ 76 w 176"/>
                  <a:gd name="T43" fmla="*/ 71 h 176"/>
                  <a:gd name="T44" fmla="*/ 85 w 176"/>
                  <a:gd name="T45" fmla="*/ 62 h 176"/>
                  <a:gd name="T46" fmla="*/ 97 w 176"/>
                  <a:gd name="T47" fmla="*/ 111 h 176"/>
                  <a:gd name="T48" fmla="*/ 90 w 176"/>
                  <a:gd name="T49" fmla="*/ 92 h 176"/>
                  <a:gd name="T50" fmla="*/ 97 w 176"/>
                  <a:gd name="T51" fmla="*/ 96 h 176"/>
                  <a:gd name="T52" fmla="*/ 100 w 176"/>
                  <a:gd name="T53" fmla="*/ 103 h 176"/>
                  <a:gd name="T54" fmla="*/ 88 w 176"/>
                  <a:gd name="T55" fmla="*/ 0 h 176"/>
                  <a:gd name="T56" fmla="*/ 88 w 176"/>
                  <a:gd name="T57" fmla="*/ 176 h 176"/>
                  <a:gd name="T58" fmla="*/ 88 w 176"/>
                  <a:gd name="T59" fmla="*/ 0 h 176"/>
                  <a:gd name="T60" fmla="*/ 8 w 176"/>
                  <a:gd name="T61" fmla="*/ 88 h 176"/>
                  <a:gd name="T62" fmla="*/ 168 w 176"/>
                  <a:gd name="T63" fmla="*/ 8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6" h="176">
                    <a:moveTo>
                      <a:pt x="104" y="87"/>
                    </a:moveTo>
                    <a:cubicBezTo>
                      <a:pt x="102" y="86"/>
                      <a:pt x="100" y="85"/>
                      <a:pt x="97" y="84"/>
                    </a:cubicBezTo>
                    <a:cubicBezTo>
                      <a:pt x="95" y="83"/>
                      <a:pt x="93" y="82"/>
                      <a:pt x="90" y="81"/>
                    </a:cubicBezTo>
                    <a:cubicBezTo>
                      <a:pt x="90" y="62"/>
                      <a:pt x="90" y="62"/>
                      <a:pt x="90" y="62"/>
                    </a:cubicBezTo>
                    <a:cubicBezTo>
                      <a:pt x="93" y="62"/>
                      <a:pt x="95" y="63"/>
                      <a:pt x="96" y="64"/>
                    </a:cubicBezTo>
                    <a:cubicBezTo>
                      <a:pt x="98" y="66"/>
                      <a:pt x="99" y="68"/>
                      <a:pt x="99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09" y="69"/>
                      <a:pt x="108" y="66"/>
                      <a:pt x="107" y="64"/>
                    </a:cubicBezTo>
                    <a:cubicBezTo>
                      <a:pt x="106" y="62"/>
                      <a:pt x="105" y="60"/>
                      <a:pt x="103" y="58"/>
                    </a:cubicBezTo>
                    <a:cubicBezTo>
                      <a:pt x="101" y="57"/>
                      <a:pt x="99" y="56"/>
                      <a:pt x="97" y="55"/>
                    </a:cubicBezTo>
                    <a:cubicBezTo>
                      <a:pt x="95" y="54"/>
                      <a:pt x="93" y="54"/>
                      <a:pt x="90" y="54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2" y="54"/>
                      <a:pt x="81" y="54"/>
                      <a:pt x="78" y="55"/>
                    </a:cubicBezTo>
                    <a:cubicBezTo>
                      <a:pt x="76" y="56"/>
                      <a:pt x="74" y="57"/>
                      <a:pt x="72" y="58"/>
                    </a:cubicBezTo>
                    <a:cubicBezTo>
                      <a:pt x="70" y="60"/>
                      <a:pt x="69" y="62"/>
                      <a:pt x="67" y="64"/>
                    </a:cubicBezTo>
                    <a:cubicBezTo>
                      <a:pt x="66" y="66"/>
                      <a:pt x="66" y="69"/>
                      <a:pt x="66" y="72"/>
                    </a:cubicBezTo>
                    <a:cubicBezTo>
                      <a:pt x="66" y="75"/>
                      <a:pt x="66" y="78"/>
                      <a:pt x="68" y="80"/>
                    </a:cubicBezTo>
                    <a:cubicBezTo>
                      <a:pt x="69" y="82"/>
                      <a:pt x="70" y="84"/>
                      <a:pt x="72" y="86"/>
                    </a:cubicBezTo>
                    <a:cubicBezTo>
                      <a:pt x="74" y="87"/>
                      <a:pt x="76" y="88"/>
                      <a:pt x="79" y="89"/>
                    </a:cubicBezTo>
                    <a:cubicBezTo>
                      <a:pt x="81" y="90"/>
                      <a:pt x="83" y="91"/>
                      <a:pt x="85" y="92"/>
                    </a:cubicBezTo>
                    <a:cubicBezTo>
                      <a:pt x="85" y="114"/>
                      <a:pt x="85" y="114"/>
                      <a:pt x="85" y="114"/>
                    </a:cubicBezTo>
                    <a:cubicBezTo>
                      <a:pt x="81" y="113"/>
                      <a:pt x="79" y="112"/>
                      <a:pt x="77" y="110"/>
                    </a:cubicBezTo>
                    <a:cubicBezTo>
                      <a:pt x="75" y="108"/>
                      <a:pt x="74" y="104"/>
                      <a:pt x="75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104"/>
                      <a:pt x="65" y="107"/>
                      <a:pt x="66" y="109"/>
                    </a:cubicBezTo>
                    <a:cubicBezTo>
                      <a:pt x="67" y="112"/>
                      <a:pt x="68" y="114"/>
                      <a:pt x="70" y="116"/>
                    </a:cubicBezTo>
                    <a:cubicBezTo>
                      <a:pt x="72" y="118"/>
                      <a:pt x="74" y="119"/>
                      <a:pt x="77" y="120"/>
                    </a:cubicBezTo>
                    <a:cubicBezTo>
                      <a:pt x="80" y="121"/>
                      <a:pt x="82" y="122"/>
                      <a:pt x="85" y="122"/>
                    </a:cubicBezTo>
                    <a:cubicBezTo>
                      <a:pt x="85" y="128"/>
                      <a:pt x="85" y="128"/>
                      <a:pt x="85" y="128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2"/>
                      <a:pt x="90" y="122"/>
                      <a:pt x="90" y="122"/>
                    </a:cubicBezTo>
                    <a:cubicBezTo>
                      <a:pt x="93" y="122"/>
                      <a:pt x="95" y="121"/>
                      <a:pt x="98" y="120"/>
                    </a:cubicBezTo>
                    <a:cubicBezTo>
                      <a:pt x="100" y="119"/>
                      <a:pt x="102" y="118"/>
                      <a:pt x="104" y="116"/>
                    </a:cubicBezTo>
                    <a:cubicBezTo>
                      <a:pt x="106" y="115"/>
                      <a:pt x="108" y="113"/>
                      <a:pt x="109" y="110"/>
                    </a:cubicBezTo>
                    <a:cubicBezTo>
                      <a:pt x="110" y="108"/>
                      <a:pt x="110" y="105"/>
                      <a:pt x="110" y="101"/>
                    </a:cubicBezTo>
                    <a:cubicBezTo>
                      <a:pt x="110" y="98"/>
                      <a:pt x="110" y="95"/>
                      <a:pt x="109" y="93"/>
                    </a:cubicBezTo>
                    <a:cubicBezTo>
                      <a:pt x="108" y="91"/>
                      <a:pt x="106" y="89"/>
                      <a:pt x="104" y="87"/>
                    </a:cubicBezTo>
                    <a:moveTo>
                      <a:pt x="85" y="80"/>
                    </a:moveTo>
                    <a:cubicBezTo>
                      <a:pt x="84" y="80"/>
                      <a:pt x="83" y="79"/>
                      <a:pt x="82" y="79"/>
                    </a:cubicBezTo>
                    <a:cubicBezTo>
                      <a:pt x="81" y="79"/>
                      <a:pt x="80" y="78"/>
                      <a:pt x="79" y="77"/>
                    </a:cubicBezTo>
                    <a:cubicBezTo>
                      <a:pt x="78" y="77"/>
                      <a:pt x="77" y="76"/>
                      <a:pt x="77" y="75"/>
                    </a:cubicBezTo>
                    <a:cubicBezTo>
                      <a:pt x="76" y="74"/>
                      <a:pt x="76" y="72"/>
                      <a:pt x="76" y="71"/>
                    </a:cubicBezTo>
                    <a:cubicBezTo>
                      <a:pt x="76" y="68"/>
                      <a:pt x="77" y="65"/>
                      <a:pt x="78" y="64"/>
                    </a:cubicBezTo>
                    <a:cubicBezTo>
                      <a:pt x="80" y="63"/>
                      <a:pt x="82" y="62"/>
                      <a:pt x="85" y="62"/>
                    </a:cubicBezTo>
                    <a:lnTo>
                      <a:pt x="85" y="80"/>
                    </a:lnTo>
                    <a:close/>
                    <a:moveTo>
                      <a:pt x="97" y="111"/>
                    </a:moveTo>
                    <a:cubicBezTo>
                      <a:pt x="95" y="112"/>
                      <a:pt x="93" y="113"/>
                      <a:pt x="90" y="114"/>
                    </a:cubicBezTo>
                    <a:cubicBezTo>
                      <a:pt x="90" y="92"/>
                      <a:pt x="90" y="92"/>
                      <a:pt x="90" y="92"/>
                    </a:cubicBezTo>
                    <a:cubicBezTo>
                      <a:pt x="92" y="93"/>
                      <a:pt x="92" y="93"/>
                      <a:pt x="94" y="94"/>
                    </a:cubicBezTo>
                    <a:cubicBezTo>
                      <a:pt x="95" y="94"/>
                      <a:pt x="96" y="95"/>
                      <a:pt x="97" y="96"/>
                    </a:cubicBezTo>
                    <a:cubicBezTo>
                      <a:pt x="98" y="96"/>
                      <a:pt x="99" y="97"/>
                      <a:pt x="99" y="98"/>
                    </a:cubicBezTo>
                    <a:cubicBezTo>
                      <a:pt x="100" y="100"/>
                      <a:pt x="100" y="101"/>
                      <a:pt x="100" y="103"/>
                    </a:cubicBezTo>
                    <a:cubicBezTo>
                      <a:pt x="100" y="106"/>
                      <a:pt x="99" y="109"/>
                      <a:pt x="97" y="111"/>
                    </a:cubicBezTo>
                    <a:moveTo>
                      <a:pt x="88" y="0"/>
                    </a:moveTo>
                    <a:cubicBezTo>
                      <a:pt x="39" y="0"/>
                      <a:pt x="0" y="39"/>
                      <a:pt x="0" y="88"/>
                    </a:cubicBezTo>
                    <a:cubicBezTo>
                      <a:pt x="0" y="137"/>
                      <a:pt x="39" y="176"/>
                      <a:pt x="88" y="176"/>
                    </a:cubicBezTo>
                    <a:cubicBezTo>
                      <a:pt x="137" y="176"/>
                      <a:pt x="176" y="137"/>
                      <a:pt x="176" y="88"/>
                    </a:cubicBezTo>
                    <a:cubicBezTo>
                      <a:pt x="176" y="39"/>
                      <a:pt x="137" y="0"/>
                      <a:pt x="88" y="0"/>
                    </a:cubicBezTo>
                    <a:moveTo>
                      <a:pt x="88" y="168"/>
                    </a:moveTo>
                    <a:cubicBezTo>
                      <a:pt x="44" y="168"/>
                      <a:pt x="8" y="132"/>
                      <a:pt x="8" y="88"/>
                    </a:cubicBezTo>
                    <a:cubicBezTo>
                      <a:pt x="8" y="44"/>
                      <a:pt x="44" y="8"/>
                      <a:pt x="88" y="8"/>
                    </a:cubicBezTo>
                    <a:cubicBezTo>
                      <a:pt x="132" y="8"/>
                      <a:pt x="168" y="44"/>
                      <a:pt x="168" y="88"/>
                    </a:cubicBezTo>
                    <a:cubicBezTo>
                      <a:pt x="168" y="132"/>
                      <a:pt x="132" y="168"/>
                      <a:pt x="88" y="168"/>
                    </a:cubicBezTo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cxnSp>
            <p:nvCxnSpPr>
              <p:cNvPr id="12" name="直接箭头连接符 11"/>
              <p:cNvCxnSpPr/>
              <p:nvPr/>
            </p:nvCxnSpPr>
            <p:spPr>
              <a:xfrm flipV="1">
                <a:off x="8277641" y="1502033"/>
                <a:ext cx="1012663" cy="330072"/>
              </a:xfrm>
              <a:prstGeom prst="straightConnector1">
                <a:avLst/>
              </a:prstGeom>
              <a:noFill/>
              <a:ln w="127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cxnSp>
            <p:nvCxnSpPr>
              <p:cNvPr id="13" name="直接箭头连接符 12"/>
              <p:cNvCxnSpPr/>
              <p:nvPr/>
            </p:nvCxnSpPr>
            <p:spPr>
              <a:xfrm>
                <a:off x="8268497" y="1950707"/>
                <a:ext cx="1012663" cy="276380"/>
              </a:xfrm>
              <a:prstGeom prst="straightConnector1">
                <a:avLst/>
              </a:prstGeom>
              <a:noFill/>
              <a:ln w="127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grpSp>
            <p:nvGrpSpPr>
              <p:cNvPr id="14" name="组合 13"/>
              <p:cNvGrpSpPr/>
              <p:nvPr/>
            </p:nvGrpSpPr>
            <p:grpSpPr>
              <a:xfrm>
                <a:off x="9437362" y="2068759"/>
                <a:ext cx="447132" cy="610029"/>
                <a:chOff x="3301912" y="3102725"/>
                <a:chExt cx="550491" cy="687032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3301912" y="3102725"/>
                  <a:ext cx="550491" cy="506423"/>
                  <a:chOff x="4780631" y="2252496"/>
                  <a:chExt cx="1351882" cy="1281113"/>
                </a:xfrm>
                <a:gradFill>
                  <a:gsLst>
                    <a:gs pos="16000">
                      <a:srgbClr val="3C5DEB"/>
                    </a:gs>
                    <a:gs pos="100000">
                      <a:srgbClr val="3C5DEB">
                        <a:alpha val="0"/>
                      </a:srgbClr>
                    </a:gs>
                  </a:gsLst>
                  <a:lin ang="5400000" scaled="1"/>
                </a:gradFill>
              </p:grpSpPr>
              <p:sp>
                <p:nvSpPr>
                  <p:cNvPr id="37" name="Freeform 383"/>
                  <p:cNvSpPr/>
                  <p:nvPr/>
                </p:nvSpPr>
                <p:spPr bwMode="auto">
                  <a:xfrm>
                    <a:off x="4937793" y="2252496"/>
                    <a:ext cx="917574" cy="277814"/>
                  </a:xfrm>
                  <a:custGeom>
                    <a:avLst/>
                    <a:gdLst>
                      <a:gd name="T0" fmla="*/ 16 w 850"/>
                      <a:gd name="T1" fmla="*/ 247 h 258"/>
                      <a:gd name="T2" fmla="*/ 58 w 850"/>
                      <a:gd name="T3" fmla="*/ 242 h 258"/>
                      <a:gd name="T4" fmla="*/ 425 w 850"/>
                      <a:gd name="T5" fmla="*/ 60 h 258"/>
                      <a:gd name="T6" fmla="*/ 792 w 850"/>
                      <a:gd name="T7" fmla="*/ 242 h 258"/>
                      <a:gd name="T8" fmla="*/ 816 w 850"/>
                      <a:gd name="T9" fmla="*/ 254 h 258"/>
                      <a:gd name="T10" fmla="*/ 834 w 850"/>
                      <a:gd name="T11" fmla="*/ 247 h 258"/>
                      <a:gd name="T12" fmla="*/ 840 w 850"/>
                      <a:gd name="T13" fmla="*/ 206 h 258"/>
                      <a:gd name="T14" fmla="*/ 425 w 850"/>
                      <a:gd name="T15" fmla="*/ 0 h 258"/>
                      <a:gd name="T16" fmla="*/ 10 w 850"/>
                      <a:gd name="T17" fmla="*/ 206 h 258"/>
                      <a:gd name="T18" fmla="*/ 16 w 850"/>
                      <a:gd name="T19" fmla="*/ 247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50" h="258">
                        <a:moveTo>
                          <a:pt x="16" y="247"/>
                        </a:moveTo>
                        <a:cubicBezTo>
                          <a:pt x="29" y="258"/>
                          <a:pt x="48" y="255"/>
                          <a:pt x="58" y="242"/>
                        </a:cubicBezTo>
                        <a:cubicBezTo>
                          <a:pt x="146" y="126"/>
                          <a:pt x="280" y="60"/>
                          <a:pt x="425" y="60"/>
                        </a:cubicBezTo>
                        <a:cubicBezTo>
                          <a:pt x="570" y="60"/>
                          <a:pt x="704" y="126"/>
                          <a:pt x="792" y="242"/>
                        </a:cubicBezTo>
                        <a:cubicBezTo>
                          <a:pt x="798" y="250"/>
                          <a:pt x="807" y="254"/>
                          <a:pt x="816" y="254"/>
                        </a:cubicBezTo>
                        <a:cubicBezTo>
                          <a:pt x="823" y="254"/>
                          <a:pt x="829" y="252"/>
                          <a:pt x="834" y="247"/>
                        </a:cubicBezTo>
                        <a:cubicBezTo>
                          <a:pt x="847" y="237"/>
                          <a:pt x="850" y="219"/>
                          <a:pt x="840" y="206"/>
                        </a:cubicBezTo>
                        <a:cubicBezTo>
                          <a:pt x="740" y="75"/>
                          <a:pt x="589" y="0"/>
                          <a:pt x="425" y="0"/>
                        </a:cubicBezTo>
                        <a:cubicBezTo>
                          <a:pt x="261" y="0"/>
                          <a:pt x="110" y="75"/>
                          <a:pt x="10" y="206"/>
                        </a:cubicBezTo>
                        <a:cubicBezTo>
                          <a:pt x="0" y="219"/>
                          <a:pt x="3" y="237"/>
                          <a:pt x="16" y="24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5739481" y="259063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" name="Freeform 385"/>
                  <p:cNvSpPr/>
                  <p:nvPr/>
                </p:nvSpPr>
                <p:spPr bwMode="auto">
                  <a:xfrm>
                    <a:off x="5669631" y="2816058"/>
                    <a:ext cx="342899" cy="585788"/>
                  </a:xfrm>
                  <a:custGeom>
                    <a:avLst/>
                    <a:gdLst>
                      <a:gd name="T0" fmla="*/ 254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3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4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3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4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4" y="10"/>
                        </a:moveTo>
                        <a:cubicBezTo>
                          <a:pt x="254" y="10"/>
                          <a:pt x="231" y="2"/>
                          <a:pt x="231" y="2"/>
                        </a:cubicBezTo>
                        <a:cubicBezTo>
                          <a:pt x="222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5" y="0"/>
                          <a:pt x="87" y="2"/>
                        </a:cubicBezTo>
                        <a:cubicBezTo>
                          <a:pt x="87" y="2"/>
                          <a:pt x="63" y="10"/>
                          <a:pt x="63" y="10"/>
                        </a:cubicBezTo>
                        <a:cubicBezTo>
                          <a:pt x="25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1" y="250"/>
                          <a:pt x="4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4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3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3" y="254"/>
                          <a:pt x="313" y="254"/>
                          <a:pt x="313" y="254"/>
                        </a:cubicBezTo>
                        <a:cubicBezTo>
                          <a:pt x="316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2" y="22"/>
                          <a:pt x="25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4852069" y="259063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1" name="Freeform 387"/>
                  <p:cNvSpPr/>
                  <p:nvPr/>
                </p:nvSpPr>
                <p:spPr bwMode="auto">
                  <a:xfrm>
                    <a:off x="4780631" y="2816058"/>
                    <a:ext cx="342900" cy="585788"/>
                  </a:xfrm>
                  <a:custGeom>
                    <a:avLst/>
                    <a:gdLst>
                      <a:gd name="T0" fmla="*/ 255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4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5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4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5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5" y="10"/>
                        </a:moveTo>
                        <a:cubicBezTo>
                          <a:pt x="255" y="10"/>
                          <a:pt x="231" y="2"/>
                          <a:pt x="231" y="2"/>
                        </a:cubicBezTo>
                        <a:cubicBezTo>
                          <a:pt x="223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6" y="0"/>
                          <a:pt x="87" y="2"/>
                        </a:cubicBezTo>
                        <a:cubicBezTo>
                          <a:pt x="87" y="2"/>
                          <a:pt x="64" y="10"/>
                          <a:pt x="64" y="10"/>
                        </a:cubicBezTo>
                        <a:cubicBezTo>
                          <a:pt x="26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2" y="250"/>
                          <a:pt x="5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5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4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4" y="254"/>
                          <a:pt x="314" y="254"/>
                          <a:pt x="314" y="254"/>
                        </a:cubicBezTo>
                        <a:cubicBezTo>
                          <a:pt x="317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3" y="22"/>
                          <a:pt x="255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2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5266407" y="2419183"/>
                    <a:ext cx="260350" cy="260349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3" name="Freeform 389"/>
                  <p:cNvSpPr/>
                  <p:nvPr/>
                </p:nvSpPr>
                <p:spPr bwMode="auto">
                  <a:xfrm>
                    <a:off x="5174331" y="2728746"/>
                    <a:ext cx="444500" cy="804863"/>
                  </a:xfrm>
                  <a:custGeom>
                    <a:avLst/>
                    <a:gdLst>
                      <a:gd name="T0" fmla="*/ 338 w 412"/>
                      <a:gd name="T1" fmla="*/ 12 h 746"/>
                      <a:gd name="T2" fmla="*/ 338 w 412"/>
                      <a:gd name="T3" fmla="*/ 12 h 746"/>
                      <a:gd name="T4" fmla="*/ 304 w 412"/>
                      <a:gd name="T5" fmla="*/ 2 h 746"/>
                      <a:gd name="T6" fmla="*/ 291 w 412"/>
                      <a:gd name="T7" fmla="*/ 8 h 746"/>
                      <a:gd name="T8" fmla="*/ 218 w 412"/>
                      <a:gd name="T9" fmla="*/ 207 h 746"/>
                      <a:gd name="T10" fmla="*/ 194 w 412"/>
                      <a:gd name="T11" fmla="*/ 207 h 746"/>
                      <a:gd name="T12" fmla="*/ 121 w 412"/>
                      <a:gd name="T13" fmla="*/ 8 h 746"/>
                      <a:gd name="T14" fmla="*/ 111 w 412"/>
                      <a:gd name="T15" fmla="*/ 1 h 746"/>
                      <a:gd name="T16" fmla="*/ 74 w 412"/>
                      <a:gd name="T17" fmla="*/ 12 h 746"/>
                      <a:gd name="T18" fmla="*/ 0 w 412"/>
                      <a:gd name="T19" fmla="*/ 114 h 746"/>
                      <a:gd name="T20" fmla="*/ 0 w 412"/>
                      <a:gd name="T21" fmla="*/ 324 h 746"/>
                      <a:gd name="T22" fmla="*/ 2 w 412"/>
                      <a:gd name="T23" fmla="*/ 330 h 746"/>
                      <a:gd name="T24" fmla="*/ 78 w 412"/>
                      <a:gd name="T25" fmla="*/ 445 h 746"/>
                      <a:gd name="T26" fmla="*/ 78 w 412"/>
                      <a:gd name="T27" fmla="*/ 735 h 746"/>
                      <a:gd name="T28" fmla="*/ 88 w 412"/>
                      <a:gd name="T29" fmla="*/ 746 h 746"/>
                      <a:gd name="T30" fmla="*/ 324 w 412"/>
                      <a:gd name="T31" fmla="*/ 746 h 746"/>
                      <a:gd name="T32" fmla="*/ 334 w 412"/>
                      <a:gd name="T33" fmla="*/ 735 h 746"/>
                      <a:gd name="T34" fmla="*/ 334 w 412"/>
                      <a:gd name="T35" fmla="*/ 445 h 746"/>
                      <a:gd name="T36" fmla="*/ 410 w 412"/>
                      <a:gd name="T37" fmla="*/ 330 h 746"/>
                      <a:gd name="T38" fmla="*/ 412 w 412"/>
                      <a:gd name="T39" fmla="*/ 324 h 746"/>
                      <a:gd name="T40" fmla="*/ 412 w 412"/>
                      <a:gd name="T41" fmla="*/ 113 h 746"/>
                      <a:gd name="T42" fmla="*/ 338 w 412"/>
                      <a:gd name="T43" fmla="*/ 12 h 7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12" h="746">
                        <a:moveTo>
                          <a:pt x="338" y="12"/>
                        </a:moveTo>
                        <a:cubicBezTo>
                          <a:pt x="338" y="12"/>
                          <a:pt x="338" y="12"/>
                          <a:pt x="338" y="12"/>
                        </a:cubicBezTo>
                        <a:cubicBezTo>
                          <a:pt x="304" y="2"/>
                          <a:pt x="304" y="2"/>
                          <a:pt x="304" y="2"/>
                        </a:cubicBezTo>
                        <a:cubicBezTo>
                          <a:pt x="298" y="0"/>
                          <a:pt x="293" y="3"/>
                          <a:pt x="291" y="8"/>
                        </a:cubicBezTo>
                        <a:cubicBezTo>
                          <a:pt x="218" y="207"/>
                          <a:pt x="218" y="207"/>
                          <a:pt x="218" y="207"/>
                        </a:cubicBezTo>
                        <a:cubicBezTo>
                          <a:pt x="214" y="218"/>
                          <a:pt x="198" y="218"/>
                          <a:pt x="194" y="207"/>
                        </a:cubicBezTo>
                        <a:cubicBezTo>
                          <a:pt x="121" y="8"/>
                          <a:pt x="121" y="8"/>
                          <a:pt x="121" y="8"/>
                        </a:cubicBezTo>
                        <a:cubicBezTo>
                          <a:pt x="120" y="4"/>
                          <a:pt x="116" y="1"/>
                          <a:pt x="111" y="1"/>
                        </a:cubicBezTo>
                        <a:cubicBezTo>
                          <a:pt x="110" y="1"/>
                          <a:pt x="74" y="12"/>
                          <a:pt x="74" y="12"/>
                        </a:cubicBezTo>
                        <a:cubicBezTo>
                          <a:pt x="30" y="27"/>
                          <a:pt x="0" y="68"/>
                          <a:pt x="0" y="114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0" y="326"/>
                          <a:pt x="1" y="328"/>
                          <a:pt x="2" y="330"/>
                        </a:cubicBezTo>
                        <a:cubicBezTo>
                          <a:pt x="78" y="445"/>
                          <a:pt x="78" y="445"/>
                          <a:pt x="78" y="445"/>
                        </a:cubicBezTo>
                        <a:cubicBezTo>
                          <a:pt x="78" y="735"/>
                          <a:pt x="78" y="735"/>
                          <a:pt x="78" y="735"/>
                        </a:cubicBezTo>
                        <a:cubicBezTo>
                          <a:pt x="78" y="741"/>
                          <a:pt x="83" y="746"/>
                          <a:pt x="88" y="746"/>
                        </a:cubicBezTo>
                        <a:cubicBezTo>
                          <a:pt x="324" y="746"/>
                          <a:pt x="324" y="746"/>
                          <a:pt x="324" y="746"/>
                        </a:cubicBezTo>
                        <a:cubicBezTo>
                          <a:pt x="329" y="746"/>
                          <a:pt x="334" y="741"/>
                          <a:pt x="334" y="735"/>
                        </a:cubicBezTo>
                        <a:cubicBezTo>
                          <a:pt x="334" y="445"/>
                          <a:pt x="334" y="445"/>
                          <a:pt x="334" y="445"/>
                        </a:cubicBezTo>
                        <a:cubicBezTo>
                          <a:pt x="410" y="330"/>
                          <a:pt x="410" y="330"/>
                          <a:pt x="410" y="330"/>
                        </a:cubicBezTo>
                        <a:cubicBezTo>
                          <a:pt x="411" y="328"/>
                          <a:pt x="412" y="326"/>
                          <a:pt x="412" y="324"/>
                        </a:cubicBezTo>
                        <a:cubicBezTo>
                          <a:pt x="412" y="113"/>
                          <a:pt x="412" y="113"/>
                          <a:pt x="412" y="113"/>
                        </a:cubicBezTo>
                        <a:cubicBezTo>
                          <a:pt x="412" y="67"/>
                          <a:pt x="382" y="27"/>
                          <a:pt x="338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4" name="Freeform 390"/>
                  <p:cNvSpPr/>
                  <p:nvPr/>
                </p:nvSpPr>
                <p:spPr bwMode="auto">
                  <a:xfrm>
                    <a:off x="6059488" y="2673350"/>
                    <a:ext cx="73025" cy="180975"/>
                  </a:xfrm>
                  <a:custGeom>
                    <a:avLst/>
                    <a:gdLst>
                      <a:gd name="T0" fmla="*/ 62 w 68"/>
                      <a:gd name="T1" fmla="*/ 5 h 167"/>
                      <a:gd name="T2" fmla="*/ 50 w 68"/>
                      <a:gd name="T3" fmla="*/ 0 h 167"/>
                      <a:gd name="T4" fmla="*/ 18 w 68"/>
                      <a:gd name="T5" fmla="*/ 0 h 167"/>
                      <a:gd name="T6" fmla="*/ 6 w 68"/>
                      <a:gd name="T7" fmla="*/ 5 h 167"/>
                      <a:gd name="T8" fmla="*/ 4 w 68"/>
                      <a:gd name="T9" fmla="*/ 23 h 167"/>
                      <a:gd name="T10" fmla="*/ 21 w 68"/>
                      <a:gd name="T11" fmla="*/ 50 h 167"/>
                      <a:gd name="T12" fmla="*/ 13 w 68"/>
                      <a:gd name="T13" fmla="*/ 119 h 167"/>
                      <a:gd name="T14" fmla="*/ 29 w 68"/>
                      <a:gd name="T15" fmla="*/ 163 h 167"/>
                      <a:gd name="T16" fmla="*/ 39 w 68"/>
                      <a:gd name="T17" fmla="*/ 163 h 167"/>
                      <a:gd name="T18" fmla="*/ 55 w 68"/>
                      <a:gd name="T19" fmla="*/ 119 h 167"/>
                      <a:gd name="T20" fmla="*/ 47 w 68"/>
                      <a:gd name="T21" fmla="*/ 50 h 167"/>
                      <a:gd name="T22" fmla="*/ 64 w 68"/>
                      <a:gd name="T23" fmla="*/ 23 h 167"/>
                      <a:gd name="T24" fmla="*/ 62 w 68"/>
                      <a:gd name="T25" fmla="*/ 5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8" h="167">
                        <a:moveTo>
                          <a:pt x="62" y="5"/>
                        </a:moveTo>
                        <a:cubicBezTo>
                          <a:pt x="59" y="2"/>
                          <a:pt x="55" y="0"/>
                          <a:pt x="50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3" y="0"/>
                          <a:pt x="9" y="2"/>
                          <a:pt x="6" y="5"/>
                        </a:cubicBezTo>
                        <a:cubicBezTo>
                          <a:pt x="1" y="10"/>
                          <a:pt x="0" y="18"/>
                          <a:pt x="4" y="23"/>
                        </a:cubicBezTo>
                        <a:cubicBezTo>
                          <a:pt x="21" y="50"/>
                          <a:pt x="21" y="50"/>
                          <a:pt x="21" y="50"/>
                        </a:cubicBezTo>
                        <a:cubicBezTo>
                          <a:pt x="13" y="119"/>
                          <a:pt x="13" y="119"/>
                          <a:pt x="13" y="119"/>
                        </a:cubicBezTo>
                        <a:cubicBezTo>
                          <a:pt x="29" y="163"/>
                          <a:pt x="29" y="163"/>
                          <a:pt x="29" y="163"/>
                        </a:cubicBezTo>
                        <a:cubicBezTo>
                          <a:pt x="31" y="167"/>
                          <a:pt x="37" y="167"/>
                          <a:pt x="39" y="163"/>
                        </a:cubicBezTo>
                        <a:cubicBezTo>
                          <a:pt x="55" y="119"/>
                          <a:pt x="55" y="119"/>
                          <a:pt x="55" y="119"/>
                        </a:cubicBezTo>
                        <a:cubicBezTo>
                          <a:pt x="47" y="50"/>
                          <a:pt x="47" y="50"/>
                          <a:pt x="47" y="50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68" y="18"/>
                          <a:pt x="67" y="10"/>
                          <a:pt x="6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36" name="文本框 35"/>
                <p:cNvSpPr txBox="1"/>
                <p:nvPr/>
              </p:nvSpPr>
              <p:spPr>
                <a:xfrm>
                  <a:off x="3315889" y="3590224"/>
                  <a:ext cx="510301" cy="1995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用户</a:t>
                  </a:r>
                </a:p>
              </p:txBody>
            </p:sp>
          </p:grpSp>
          <p:sp>
            <p:nvSpPr>
              <p:cNvPr id="15" name="文本框 14"/>
              <p:cNvSpPr txBox="1"/>
              <p:nvPr/>
            </p:nvSpPr>
            <p:spPr>
              <a:xfrm>
                <a:off x="5999952" y="2107614"/>
                <a:ext cx="786464" cy="177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充电平台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046572" y="1677110"/>
                <a:ext cx="881493" cy="177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预充值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100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6731861" y="1671576"/>
                <a:ext cx="781560" cy="177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结束计费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 rot="20474324">
                <a:off x="8386623" y="1427479"/>
                <a:ext cx="731173" cy="1703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实际扣款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80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 rot="1014637">
                <a:off x="8360913" y="2152322"/>
                <a:ext cx="889906" cy="1703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未消费金额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20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562092" y="2138925"/>
                <a:ext cx="881810" cy="1703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充电金额</a:t>
                </a: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80</a:t>
                </a: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元</a:t>
                </a:r>
              </a:p>
            </p:txBody>
          </p:sp>
          <p:cxnSp>
            <p:nvCxnSpPr>
              <p:cNvPr id="21" name="直接箭头连接符 20"/>
              <p:cNvCxnSpPr/>
              <p:nvPr/>
            </p:nvCxnSpPr>
            <p:spPr>
              <a:xfrm flipV="1">
                <a:off x="6877181" y="1978503"/>
                <a:ext cx="3452" cy="486883"/>
              </a:xfrm>
              <a:prstGeom prst="straightConnector1">
                <a:avLst/>
              </a:prstGeom>
              <a:noFill/>
              <a:ln w="12700" cap="flat">
                <a:solidFill>
                  <a:srgbClr val="3C5DEB"/>
                </a:solidFill>
                <a:prstDash val="solid"/>
                <a:miter lim="800000"/>
                <a:tailEnd type="triangle"/>
              </a:ln>
              <a:effectLst/>
              <a:sp3d/>
            </p:spPr>
          </p:cxnSp>
          <p:sp>
            <p:nvSpPr>
              <p:cNvPr id="22" name="文本框 21"/>
              <p:cNvSpPr txBox="1"/>
              <p:nvPr/>
            </p:nvSpPr>
            <p:spPr>
              <a:xfrm>
                <a:off x="6926586" y="2144952"/>
                <a:ext cx="487618" cy="1703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充电完成</a:t>
                </a: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6700542" y="2552098"/>
                <a:ext cx="619431" cy="626832"/>
                <a:chOff x="3224006" y="2876187"/>
                <a:chExt cx="762620" cy="705955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3224006" y="2876187"/>
                  <a:ext cx="762620" cy="507247"/>
                  <a:chOff x="4589313" y="1679413"/>
                  <a:chExt cx="1872824" cy="1283196"/>
                </a:xfrm>
                <a:gradFill>
                  <a:gsLst>
                    <a:gs pos="16000">
                      <a:srgbClr val="3C5DEB"/>
                    </a:gs>
                    <a:gs pos="100000">
                      <a:srgbClr val="3C5DEB">
                        <a:alpha val="0"/>
                      </a:srgbClr>
                    </a:gs>
                  </a:gsLst>
                  <a:lin ang="5400000" scaled="1"/>
                </a:gradFill>
              </p:grpSpPr>
              <p:sp>
                <p:nvSpPr>
                  <p:cNvPr id="27" name="Freeform 383"/>
                  <p:cNvSpPr/>
                  <p:nvPr/>
                </p:nvSpPr>
                <p:spPr bwMode="auto">
                  <a:xfrm>
                    <a:off x="4746475" y="1679413"/>
                    <a:ext cx="917575" cy="277813"/>
                  </a:xfrm>
                  <a:custGeom>
                    <a:avLst/>
                    <a:gdLst>
                      <a:gd name="T0" fmla="*/ 16 w 850"/>
                      <a:gd name="T1" fmla="*/ 247 h 258"/>
                      <a:gd name="T2" fmla="*/ 58 w 850"/>
                      <a:gd name="T3" fmla="*/ 242 h 258"/>
                      <a:gd name="T4" fmla="*/ 425 w 850"/>
                      <a:gd name="T5" fmla="*/ 60 h 258"/>
                      <a:gd name="T6" fmla="*/ 792 w 850"/>
                      <a:gd name="T7" fmla="*/ 242 h 258"/>
                      <a:gd name="T8" fmla="*/ 816 w 850"/>
                      <a:gd name="T9" fmla="*/ 254 h 258"/>
                      <a:gd name="T10" fmla="*/ 834 w 850"/>
                      <a:gd name="T11" fmla="*/ 247 h 258"/>
                      <a:gd name="T12" fmla="*/ 840 w 850"/>
                      <a:gd name="T13" fmla="*/ 206 h 258"/>
                      <a:gd name="T14" fmla="*/ 425 w 850"/>
                      <a:gd name="T15" fmla="*/ 0 h 258"/>
                      <a:gd name="T16" fmla="*/ 10 w 850"/>
                      <a:gd name="T17" fmla="*/ 206 h 258"/>
                      <a:gd name="T18" fmla="*/ 16 w 850"/>
                      <a:gd name="T19" fmla="*/ 247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50" h="258">
                        <a:moveTo>
                          <a:pt x="16" y="247"/>
                        </a:moveTo>
                        <a:cubicBezTo>
                          <a:pt x="29" y="258"/>
                          <a:pt x="48" y="255"/>
                          <a:pt x="58" y="242"/>
                        </a:cubicBezTo>
                        <a:cubicBezTo>
                          <a:pt x="146" y="126"/>
                          <a:pt x="280" y="60"/>
                          <a:pt x="425" y="60"/>
                        </a:cubicBezTo>
                        <a:cubicBezTo>
                          <a:pt x="570" y="60"/>
                          <a:pt x="704" y="126"/>
                          <a:pt x="792" y="242"/>
                        </a:cubicBezTo>
                        <a:cubicBezTo>
                          <a:pt x="798" y="250"/>
                          <a:pt x="807" y="254"/>
                          <a:pt x="816" y="254"/>
                        </a:cubicBezTo>
                        <a:cubicBezTo>
                          <a:pt x="823" y="254"/>
                          <a:pt x="829" y="252"/>
                          <a:pt x="834" y="247"/>
                        </a:cubicBezTo>
                        <a:cubicBezTo>
                          <a:pt x="847" y="237"/>
                          <a:pt x="850" y="219"/>
                          <a:pt x="840" y="206"/>
                        </a:cubicBezTo>
                        <a:cubicBezTo>
                          <a:pt x="740" y="75"/>
                          <a:pt x="589" y="0"/>
                          <a:pt x="425" y="0"/>
                        </a:cubicBezTo>
                        <a:cubicBezTo>
                          <a:pt x="261" y="0"/>
                          <a:pt x="110" y="75"/>
                          <a:pt x="10" y="206"/>
                        </a:cubicBezTo>
                        <a:cubicBezTo>
                          <a:pt x="0" y="219"/>
                          <a:pt x="3" y="237"/>
                          <a:pt x="16" y="24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8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5548163" y="2017549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9" name="Freeform 385"/>
                  <p:cNvSpPr/>
                  <p:nvPr/>
                </p:nvSpPr>
                <p:spPr bwMode="auto">
                  <a:xfrm>
                    <a:off x="5478313" y="2242977"/>
                    <a:ext cx="342900" cy="585789"/>
                  </a:xfrm>
                  <a:custGeom>
                    <a:avLst/>
                    <a:gdLst>
                      <a:gd name="T0" fmla="*/ 254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3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4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3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4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4" y="10"/>
                        </a:moveTo>
                        <a:cubicBezTo>
                          <a:pt x="254" y="10"/>
                          <a:pt x="231" y="2"/>
                          <a:pt x="231" y="2"/>
                        </a:cubicBezTo>
                        <a:cubicBezTo>
                          <a:pt x="222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5" y="0"/>
                          <a:pt x="87" y="2"/>
                        </a:cubicBezTo>
                        <a:cubicBezTo>
                          <a:pt x="87" y="2"/>
                          <a:pt x="63" y="10"/>
                          <a:pt x="63" y="10"/>
                        </a:cubicBezTo>
                        <a:cubicBezTo>
                          <a:pt x="25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1" y="250"/>
                          <a:pt x="4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4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3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3" y="254"/>
                          <a:pt x="313" y="254"/>
                          <a:pt x="313" y="254"/>
                        </a:cubicBezTo>
                        <a:cubicBezTo>
                          <a:pt x="316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2" y="22"/>
                          <a:pt x="25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0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4660751" y="2017549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" name="Freeform 387"/>
                  <p:cNvSpPr/>
                  <p:nvPr/>
                </p:nvSpPr>
                <p:spPr bwMode="auto">
                  <a:xfrm>
                    <a:off x="4589313" y="2242974"/>
                    <a:ext cx="342900" cy="585787"/>
                  </a:xfrm>
                  <a:custGeom>
                    <a:avLst/>
                    <a:gdLst>
                      <a:gd name="T0" fmla="*/ 255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4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5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4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5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5" y="10"/>
                        </a:moveTo>
                        <a:cubicBezTo>
                          <a:pt x="255" y="10"/>
                          <a:pt x="231" y="2"/>
                          <a:pt x="231" y="2"/>
                        </a:cubicBezTo>
                        <a:cubicBezTo>
                          <a:pt x="223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6" y="0"/>
                          <a:pt x="87" y="2"/>
                        </a:cubicBezTo>
                        <a:cubicBezTo>
                          <a:pt x="87" y="2"/>
                          <a:pt x="64" y="10"/>
                          <a:pt x="64" y="10"/>
                        </a:cubicBezTo>
                        <a:cubicBezTo>
                          <a:pt x="26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2" y="250"/>
                          <a:pt x="5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5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4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4" y="254"/>
                          <a:pt x="314" y="254"/>
                          <a:pt x="314" y="254"/>
                        </a:cubicBezTo>
                        <a:cubicBezTo>
                          <a:pt x="317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3" y="22"/>
                          <a:pt x="255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5075089" y="1846102"/>
                    <a:ext cx="260350" cy="260349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3" name="Freeform 389"/>
                  <p:cNvSpPr/>
                  <p:nvPr/>
                </p:nvSpPr>
                <p:spPr bwMode="auto">
                  <a:xfrm>
                    <a:off x="4983013" y="2155662"/>
                    <a:ext cx="444500" cy="804861"/>
                  </a:xfrm>
                  <a:custGeom>
                    <a:avLst/>
                    <a:gdLst>
                      <a:gd name="T0" fmla="*/ 338 w 412"/>
                      <a:gd name="T1" fmla="*/ 12 h 746"/>
                      <a:gd name="T2" fmla="*/ 338 w 412"/>
                      <a:gd name="T3" fmla="*/ 12 h 746"/>
                      <a:gd name="T4" fmla="*/ 304 w 412"/>
                      <a:gd name="T5" fmla="*/ 2 h 746"/>
                      <a:gd name="T6" fmla="*/ 291 w 412"/>
                      <a:gd name="T7" fmla="*/ 8 h 746"/>
                      <a:gd name="T8" fmla="*/ 218 w 412"/>
                      <a:gd name="T9" fmla="*/ 207 h 746"/>
                      <a:gd name="T10" fmla="*/ 194 w 412"/>
                      <a:gd name="T11" fmla="*/ 207 h 746"/>
                      <a:gd name="T12" fmla="*/ 121 w 412"/>
                      <a:gd name="T13" fmla="*/ 8 h 746"/>
                      <a:gd name="T14" fmla="*/ 111 w 412"/>
                      <a:gd name="T15" fmla="*/ 1 h 746"/>
                      <a:gd name="T16" fmla="*/ 74 w 412"/>
                      <a:gd name="T17" fmla="*/ 12 h 746"/>
                      <a:gd name="T18" fmla="*/ 0 w 412"/>
                      <a:gd name="T19" fmla="*/ 114 h 746"/>
                      <a:gd name="T20" fmla="*/ 0 w 412"/>
                      <a:gd name="T21" fmla="*/ 324 h 746"/>
                      <a:gd name="T22" fmla="*/ 2 w 412"/>
                      <a:gd name="T23" fmla="*/ 330 h 746"/>
                      <a:gd name="T24" fmla="*/ 78 w 412"/>
                      <a:gd name="T25" fmla="*/ 445 h 746"/>
                      <a:gd name="T26" fmla="*/ 78 w 412"/>
                      <a:gd name="T27" fmla="*/ 735 h 746"/>
                      <a:gd name="T28" fmla="*/ 88 w 412"/>
                      <a:gd name="T29" fmla="*/ 746 h 746"/>
                      <a:gd name="T30" fmla="*/ 324 w 412"/>
                      <a:gd name="T31" fmla="*/ 746 h 746"/>
                      <a:gd name="T32" fmla="*/ 334 w 412"/>
                      <a:gd name="T33" fmla="*/ 735 h 746"/>
                      <a:gd name="T34" fmla="*/ 334 w 412"/>
                      <a:gd name="T35" fmla="*/ 445 h 746"/>
                      <a:gd name="T36" fmla="*/ 410 w 412"/>
                      <a:gd name="T37" fmla="*/ 330 h 746"/>
                      <a:gd name="T38" fmla="*/ 412 w 412"/>
                      <a:gd name="T39" fmla="*/ 324 h 746"/>
                      <a:gd name="T40" fmla="*/ 412 w 412"/>
                      <a:gd name="T41" fmla="*/ 113 h 746"/>
                      <a:gd name="T42" fmla="*/ 338 w 412"/>
                      <a:gd name="T43" fmla="*/ 12 h 7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12" h="746">
                        <a:moveTo>
                          <a:pt x="338" y="12"/>
                        </a:moveTo>
                        <a:cubicBezTo>
                          <a:pt x="338" y="12"/>
                          <a:pt x="338" y="12"/>
                          <a:pt x="338" y="12"/>
                        </a:cubicBezTo>
                        <a:cubicBezTo>
                          <a:pt x="304" y="2"/>
                          <a:pt x="304" y="2"/>
                          <a:pt x="304" y="2"/>
                        </a:cubicBezTo>
                        <a:cubicBezTo>
                          <a:pt x="298" y="0"/>
                          <a:pt x="293" y="3"/>
                          <a:pt x="291" y="8"/>
                        </a:cubicBezTo>
                        <a:cubicBezTo>
                          <a:pt x="218" y="207"/>
                          <a:pt x="218" y="207"/>
                          <a:pt x="218" y="207"/>
                        </a:cubicBezTo>
                        <a:cubicBezTo>
                          <a:pt x="214" y="218"/>
                          <a:pt x="198" y="218"/>
                          <a:pt x="194" y="207"/>
                        </a:cubicBezTo>
                        <a:cubicBezTo>
                          <a:pt x="121" y="8"/>
                          <a:pt x="121" y="8"/>
                          <a:pt x="121" y="8"/>
                        </a:cubicBezTo>
                        <a:cubicBezTo>
                          <a:pt x="120" y="4"/>
                          <a:pt x="116" y="1"/>
                          <a:pt x="111" y="1"/>
                        </a:cubicBezTo>
                        <a:cubicBezTo>
                          <a:pt x="110" y="1"/>
                          <a:pt x="74" y="12"/>
                          <a:pt x="74" y="12"/>
                        </a:cubicBezTo>
                        <a:cubicBezTo>
                          <a:pt x="30" y="27"/>
                          <a:pt x="0" y="68"/>
                          <a:pt x="0" y="114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0" y="326"/>
                          <a:pt x="1" y="328"/>
                          <a:pt x="2" y="330"/>
                        </a:cubicBezTo>
                        <a:cubicBezTo>
                          <a:pt x="78" y="445"/>
                          <a:pt x="78" y="445"/>
                          <a:pt x="78" y="445"/>
                        </a:cubicBezTo>
                        <a:cubicBezTo>
                          <a:pt x="78" y="735"/>
                          <a:pt x="78" y="735"/>
                          <a:pt x="78" y="735"/>
                        </a:cubicBezTo>
                        <a:cubicBezTo>
                          <a:pt x="78" y="741"/>
                          <a:pt x="83" y="746"/>
                          <a:pt x="88" y="746"/>
                        </a:cubicBezTo>
                        <a:cubicBezTo>
                          <a:pt x="324" y="746"/>
                          <a:pt x="324" y="746"/>
                          <a:pt x="324" y="746"/>
                        </a:cubicBezTo>
                        <a:cubicBezTo>
                          <a:pt x="329" y="746"/>
                          <a:pt x="334" y="741"/>
                          <a:pt x="334" y="735"/>
                        </a:cubicBezTo>
                        <a:cubicBezTo>
                          <a:pt x="334" y="445"/>
                          <a:pt x="334" y="445"/>
                          <a:pt x="334" y="445"/>
                        </a:cubicBezTo>
                        <a:cubicBezTo>
                          <a:pt x="410" y="330"/>
                          <a:pt x="410" y="330"/>
                          <a:pt x="410" y="330"/>
                        </a:cubicBezTo>
                        <a:cubicBezTo>
                          <a:pt x="411" y="328"/>
                          <a:pt x="412" y="326"/>
                          <a:pt x="412" y="324"/>
                        </a:cubicBezTo>
                        <a:cubicBezTo>
                          <a:pt x="412" y="113"/>
                          <a:pt x="412" y="113"/>
                          <a:pt x="412" y="113"/>
                        </a:cubicBezTo>
                        <a:cubicBezTo>
                          <a:pt x="412" y="67"/>
                          <a:pt x="382" y="27"/>
                          <a:pt x="338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4" name="Freeform 390"/>
                  <p:cNvSpPr/>
                  <p:nvPr/>
                </p:nvSpPr>
                <p:spPr bwMode="auto">
                  <a:xfrm>
                    <a:off x="6389111" y="2781634"/>
                    <a:ext cx="73026" cy="180975"/>
                  </a:xfrm>
                  <a:custGeom>
                    <a:avLst/>
                    <a:gdLst>
                      <a:gd name="T0" fmla="*/ 62 w 68"/>
                      <a:gd name="T1" fmla="*/ 5 h 167"/>
                      <a:gd name="T2" fmla="*/ 50 w 68"/>
                      <a:gd name="T3" fmla="*/ 0 h 167"/>
                      <a:gd name="T4" fmla="*/ 18 w 68"/>
                      <a:gd name="T5" fmla="*/ 0 h 167"/>
                      <a:gd name="T6" fmla="*/ 6 w 68"/>
                      <a:gd name="T7" fmla="*/ 5 h 167"/>
                      <a:gd name="T8" fmla="*/ 4 w 68"/>
                      <a:gd name="T9" fmla="*/ 23 h 167"/>
                      <a:gd name="T10" fmla="*/ 21 w 68"/>
                      <a:gd name="T11" fmla="*/ 50 h 167"/>
                      <a:gd name="T12" fmla="*/ 13 w 68"/>
                      <a:gd name="T13" fmla="*/ 119 h 167"/>
                      <a:gd name="T14" fmla="*/ 29 w 68"/>
                      <a:gd name="T15" fmla="*/ 163 h 167"/>
                      <a:gd name="T16" fmla="*/ 39 w 68"/>
                      <a:gd name="T17" fmla="*/ 163 h 167"/>
                      <a:gd name="T18" fmla="*/ 55 w 68"/>
                      <a:gd name="T19" fmla="*/ 119 h 167"/>
                      <a:gd name="T20" fmla="*/ 47 w 68"/>
                      <a:gd name="T21" fmla="*/ 50 h 167"/>
                      <a:gd name="T22" fmla="*/ 64 w 68"/>
                      <a:gd name="T23" fmla="*/ 23 h 167"/>
                      <a:gd name="T24" fmla="*/ 62 w 68"/>
                      <a:gd name="T25" fmla="*/ 5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8" h="167">
                        <a:moveTo>
                          <a:pt x="62" y="5"/>
                        </a:moveTo>
                        <a:cubicBezTo>
                          <a:pt x="59" y="2"/>
                          <a:pt x="55" y="0"/>
                          <a:pt x="50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3" y="0"/>
                          <a:pt x="9" y="2"/>
                          <a:pt x="6" y="5"/>
                        </a:cubicBezTo>
                        <a:cubicBezTo>
                          <a:pt x="1" y="10"/>
                          <a:pt x="0" y="18"/>
                          <a:pt x="4" y="23"/>
                        </a:cubicBezTo>
                        <a:cubicBezTo>
                          <a:pt x="21" y="50"/>
                          <a:pt x="21" y="50"/>
                          <a:pt x="21" y="50"/>
                        </a:cubicBezTo>
                        <a:cubicBezTo>
                          <a:pt x="13" y="119"/>
                          <a:pt x="13" y="119"/>
                          <a:pt x="13" y="119"/>
                        </a:cubicBezTo>
                        <a:cubicBezTo>
                          <a:pt x="29" y="163"/>
                          <a:pt x="29" y="163"/>
                          <a:pt x="29" y="163"/>
                        </a:cubicBezTo>
                        <a:cubicBezTo>
                          <a:pt x="31" y="167"/>
                          <a:pt x="37" y="167"/>
                          <a:pt x="39" y="163"/>
                        </a:cubicBezTo>
                        <a:cubicBezTo>
                          <a:pt x="55" y="119"/>
                          <a:pt x="55" y="119"/>
                          <a:pt x="55" y="119"/>
                        </a:cubicBezTo>
                        <a:cubicBezTo>
                          <a:pt x="47" y="50"/>
                          <a:pt x="47" y="50"/>
                          <a:pt x="47" y="50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68" y="18"/>
                          <a:pt x="67" y="10"/>
                          <a:pt x="6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26" name="文本框 25"/>
                <p:cNvSpPr txBox="1"/>
                <p:nvPr/>
              </p:nvSpPr>
              <p:spPr>
                <a:xfrm>
                  <a:off x="3335193" y="3382609"/>
                  <a:ext cx="510304" cy="1995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ea"/>
                      <a:ea typeface="+mj-ea"/>
                      <a:sym typeface="等线"/>
                    </a:rPr>
                    <a:t>用户</a:t>
                  </a: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9418278" y="1638213"/>
                <a:ext cx="414489" cy="177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ea"/>
                    <a:ea typeface="+mj-ea"/>
                    <a:sym typeface="等线"/>
                  </a:rPr>
                  <a:t>平台</a:t>
                </a:r>
              </a:p>
            </p:txBody>
          </p:sp>
        </p:grpSp>
        <p:sp>
          <p:nvSpPr>
            <p:cNvPr id="6" name="Freeform 129"/>
            <p:cNvSpPr>
              <a:spLocks noEditPoints="1"/>
            </p:cNvSpPr>
            <p:nvPr/>
          </p:nvSpPr>
          <p:spPr bwMode="auto">
            <a:xfrm>
              <a:off x="9338200" y="1060903"/>
              <a:ext cx="439040" cy="377518"/>
            </a:xfrm>
            <a:custGeom>
              <a:avLst/>
              <a:gdLst>
                <a:gd name="T0" fmla="*/ 88 w 176"/>
                <a:gd name="T1" fmla="*/ 136 h 176"/>
                <a:gd name="T2" fmla="*/ 88 w 176"/>
                <a:gd name="T3" fmla="*/ 48 h 176"/>
                <a:gd name="T4" fmla="*/ 88 w 176"/>
                <a:gd name="T5" fmla="*/ 72 h 176"/>
                <a:gd name="T6" fmla="*/ 88 w 176"/>
                <a:gd name="T7" fmla="*/ 48 h 176"/>
                <a:gd name="T8" fmla="*/ 51 w 176"/>
                <a:gd name="T9" fmla="*/ 72 h 176"/>
                <a:gd name="T10" fmla="*/ 84 w 176"/>
                <a:gd name="T11" fmla="*/ 103 h 176"/>
                <a:gd name="T12" fmla="*/ 88 w 176"/>
                <a:gd name="T13" fmla="*/ 80 h 176"/>
                <a:gd name="T14" fmla="*/ 80 w 176"/>
                <a:gd name="T15" fmla="*/ 88 h 176"/>
                <a:gd name="T16" fmla="*/ 92 w 176"/>
                <a:gd name="T17" fmla="*/ 103 h 176"/>
                <a:gd name="T18" fmla="*/ 125 w 176"/>
                <a:gd name="T19" fmla="*/ 72 h 176"/>
                <a:gd name="T20" fmla="*/ 162 w 176"/>
                <a:gd name="T21" fmla="*/ 68 h 176"/>
                <a:gd name="T22" fmla="*/ 159 w 176"/>
                <a:gd name="T23" fmla="*/ 34 h 176"/>
                <a:gd name="T24" fmla="*/ 134 w 176"/>
                <a:gd name="T25" fmla="*/ 17 h 176"/>
                <a:gd name="T26" fmla="*/ 106 w 176"/>
                <a:gd name="T27" fmla="*/ 6 h 176"/>
                <a:gd name="T28" fmla="*/ 70 w 176"/>
                <a:gd name="T29" fmla="*/ 6 h 176"/>
                <a:gd name="T30" fmla="*/ 42 w 176"/>
                <a:gd name="T31" fmla="*/ 17 h 176"/>
                <a:gd name="T32" fmla="*/ 17 w 176"/>
                <a:gd name="T33" fmla="*/ 34 h 176"/>
                <a:gd name="T34" fmla="*/ 14 w 176"/>
                <a:gd name="T35" fmla="*/ 68 h 176"/>
                <a:gd name="T36" fmla="*/ 0 w 176"/>
                <a:gd name="T37" fmla="*/ 100 h 176"/>
                <a:gd name="T38" fmla="*/ 22 w 176"/>
                <a:gd name="T39" fmla="*/ 126 h 176"/>
                <a:gd name="T40" fmla="*/ 34 w 176"/>
                <a:gd name="T41" fmla="*/ 159 h 176"/>
                <a:gd name="T42" fmla="*/ 50 w 176"/>
                <a:gd name="T43" fmla="*/ 154 h 176"/>
                <a:gd name="T44" fmla="*/ 76 w 176"/>
                <a:gd name="T45" fmla="*/ 176 h 176"/>
                <a:gd name="T46" fmla="*/ 108 w 176"/>
                <a:gd name="T47" fmla="*/ 162 h 176"/>
                <a:gd name="T48" fmla="*/ 138 w 176"/>
                <a:gd name="T49" fmla="*/ 160 h 176"/>
                <a:gd name="T50" fmla="*/ 159 w 176"/>
                <a:gd name="T51" fmla="*/ 134 h 176"/>
                <a:gd name="T52" fmla="*/ 170 w 176"/>
                <a:gd name="T53" fmla="*/ 106 h 176"/>
                <a:gd name="T54" fmla="*/ 170 w 176"/>
                <a:gd name="T55" fmla="*/ 70 h 176"/>
                <a:gd name="T56" fmla="*/ 160 w 176"/>
                <a:gd name="T57" fmla="*/ 100 h 176"/>
                <a:gd name="T58" fmla="*/ 147 w 176"/>
                <a:gd name="T59" fmla="*/ 130 h 176"/>
                <a:gd name="T60" fmla="*/ 138 w 176"/>
                <a:gd name="T61" fmla="*/ 152 h 176"/>
                <a:gd name="T62" fmla="*/ 122 w 176"/>
                <a:gd name="T63" fmla="*/ 147 h 176"/>
                <a:gd name="T64" fmla="*/ 98 w 176"/>
                <a:gd name="T65" fmla="*/ 168 h 176"/>
                <a:gd name="T66" fmla="*/ 76 w 176"/>
                <a:gd name="T67" fmla="*/ 160 h 176"/>
                <a:gd name="T68" fmla="*/ 50 w 176"/>
                <a:gd name="T69" fmla="*/ 146 h 176"/>
                <a:gd name="T70" fmla="*/ 38 w 176"/>
                <a:gd name="T71" fmla="*/ 152 h 176"/>
                <a:gd name="T72" fmla="*/ 29 w 176"/>
                <a:gd name="T73" fmla="*/ 122 h 176"/>
                <a:gd name="T74" fmla="*/ 8 w 176"/>
                <a:gd name="T75" fmla="*/ 98 h 176"/>
                <a:gd name="T76" fmla="*/ 16 w 176"/>
                <a:gd name="T77" fmla="*/ 76 h 176"/>
                <a:gd name="T78" fmla="*/ 29 w 176"/>
                <a:gd name="T79" fmla="*/ 46 h 176"/>
                <a:gd name="T80" fmla="*/ 38 w 176"/>
                <a:gd name="T81" fmla="*/ 24 h 176"/>
                <a:gd name="T82" fmla="*/ 54 w 176"/>
                <a:gd name="T83" fmla="*/ 29 h 176"/>
                <a:gd name="T84" fmla="*/ 78 w 176"/>
                <a:gd name="T85" fmla="*/ 8 h 176"/>
                <a:gd name="T86" fmla="*/ 100 w 176"/>
                <a:gd name="T87" fmla="*/ 16 h 176"/>
                <a:gd name="T88" fmla="*/ 126 w 176"/>
                <a:gd name="T89" fmla="*/ 30 h 176"/>
                <a:gd name="T90" fmla="*/ 152 w 176"/>
                <a:gd name="T91" fmla="*/ 38 h 176"/>
                <a:gd name="T92" fmla="*/ 147 w 176"/>
                <a:gd name="T93" fmla="*/ 54 h 176"/>
                <a:gd name="T94" fmla="*/ 168 w 176"/>
                <a:gd name="T95" fmla="*/ 7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6">
                  <a:moveTo>
                    <a:pt x="88" y="40"/>
                  </a:moveTo>
                  <a:cubicBezTo>
                    <a:pt x="61" y="40"/>
                    <a:pt x="40" y="61"/>
                    <a:pt x="40" y="88"/>
                  </a:cubicBezTo>
                  <a:cubicBezTo>
                    <a:pt x="40" y="115"/>
                    <a:pt x="61" y="136"/>
                    <a:pt x="88" y="136"/>
                  </a:cubicBezTo>
                  <a:cubicBezTo>
                    <a:pt x="115" y="136"/>
                    <a:pt x="136" y="115"/>
                    <a:pt x="136" y="88"/>
                  </a:cubicBezTo>
                  <a:cubicBezTo>
                    <a:pt x="136" y="61"/>
                    <a:pt x="115" y="40"/>
                    <a:pt x="88" y="40"/>
                  </a:cubicBezTo>
                  <a:moveTo>
                    <a:pt x="88" y="48"/>
                  </a:moveTo>
                  <a:cubicBezTo>
                    <a:pt x="102" y="48"/>
                    <a:pt x="114" y="55"/>
                    <a:pt x="121" y="6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4"/>
                    <a:pt x="93" y="72"/>
                    <a:pt x="88" y="72"/>
                  </a:cubicBezTo>
                  <a:cubicBezTo>
                    <a:pt x="83" y="72"/>
                    <a:pt x="79" y="74"/>
                    <a:pt x="76" y="77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2" y="55"/>
                    <a:pt x="74" y="48"/>
                    <a:pt x="88" y="48"/>
                  </a:cubicBezTo>
                  <a:moveTo>
                    <a:pt x="84" y="128"/>
                  </a:moveTo>
                  <a:cubicBezTo>
                    <a:pt x="64" y="126"/>
                    <a:pt x="48" y="109"/>
                    <a:pt x="48" y="88"/>
                  </a:cubicBezTo>
                  <a:cubicBezTo>
                    <a:pt x="48" y="82"/>
                    <a:pt x="49" y="77"/>
                    <a:pt x="51" y="72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2" y="85"/>
                    <a:pt x="72" y="87"/>
                    <a:pt x="72" y="88"/>
                  </a:cubicBezTo>
                  <a:cubicBezTo>
                    <a:pt x="72" y="95"/>
                    <a:pt x="77" y="102"/>
                    <a:pt x="84" y="103"/>
                  </a:cubicBezTo>
                  <a:lnTo>
                    <a:pt x="84" y="128"/>
                  </a:lnTo>
                  <a:close/>
                  <a:moveTo>
                    <a:pt x="80" y="88"/>
                  </a:moveTo>
                  <a:cubicBezTo>
                    <a:pt x="80" y="84"/>
                    <a:pt x="84" y="80"/>
                    <a:pt x="88" y="80"/>
                  </a:cubicBezTo>
                  <a:cubicBezTo>
                    <a:pt x="92" y="80"/>
                    <a:pt x="96" y="84"/>
                    <a:pt x="96" y="88"/>
                  </a:cubicBezTo>
                  <a:cubicBezTo>
                    <a:pt x="96" y="92"/>
                    <a:pt x="92" y="96"/>
                    <a:pt x="88" y="96"/>
                  </a:cubicBezTo>
                  <a:cubicBezTo>
                    <a:pt x="84" y="96"/>
                    <a:pt x="80" y="92"/>
                    <a:pt x="80" y="88"/>
                  </a:cubicBezTo>
                  <a:moveTo>
                    <a:pt x="128" y="88"/>
                  </a:moveTo>
                  <a:cubicBezTo>
                    <a:pt x="128" y="109"/>
                    <a:pt x="112" y="126"/>
                    <a:pt x="92" y="128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9" y="102"/>
                    <a:pt x="104" y="95"/>
                    <a:pt x="104" y="88"/>
                  </a:cubicBezTo>
                  <a:cubicBezTo>
                    <a:pt x="104" y="87"/>
                    <a:pt x="104" y="85"/>
                    <a:pt x="103" y="84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7" y="77"/>
                    <a:pt x="128" y="82"/>
                    <a:pt x="128" y="88"/>
                  </a:cubicBezTo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67962" y="1085417"/>
            <a:ext cx="9453370" cy="648502"/>
            <a:chOff x="1442943" y="1421898"/>
            <a:chExt cx="8506600" cy="648502"/>
          </a:xfrm>
        </p:grpSpPr>
        <p:sp>
          <p:nvSpPr>
            <p:cNvPr id="55" name="矩形: 圆角 21"/>
            <p:cNvSpPr/>
            <p:nvPr/>
          </p:nvSpPr>
          <p:spPr>
            <a:xfrm>
              <a:off x="1442943" y="1421898"/>
              <a:ext cx="8506600" cy="648502"/>
            </a:xfrm>
            <a:prstGeom prst="roundRect">
              <a:avLst>
                <a:gd name="adj" fmla="val 7448"/>
              </a:avLst>
            </a:prstGeom>
            <a:solidFill>
              <a:schemeClr val="bg1"/>
            </a:solidFill>
            <a:ln w="6350" cap="flat">
              <a:solidFill>
                <a:srgbClr val="055CF9"/>
              </a:solidFill>
              <a:prstDash val="solid"/>
              <a:miter/>
            </a:ln>
            <a:effectLst>
              <a:outerShdw blurRad="546100" sx="102000" sy="102000" algn="ctr" rotWithShape="0">
                <a:srgbClr val="055CF9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US" b="1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494973" y="1569826"/>
              <a:ext cx="8323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7E6E6">
                      <a:lumMod val="25000"/>
                    </a:srgbClr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先付后退：遵循</a:t>
              </a:r>
              <a:r>
                <a:rPr lang="zh-CN" altLang="en-US" b="1" dirty="0">
                  <a:solidFill>
                    <a:srgbClr val="E7E6E6">
                      <a:lumMod val="25000"/>
                    </a:srgbClr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“先充值，后充电”原则，充电完成，账户余额原路退回或退回账户</a:t>
              </a:r>
              <a:r>
                <a:rPr lang="zh-CN" altLang="en-US" b="1" dirty="0" smtClean="0">
                  <a:solidFill>
                    <a:srgbClr val="E7E6E6">
                      <a:lumMod val="25000"/>
                    </a:srgbClr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余额</a:t>
              </a:r>
              <a:endParaRPr lang="zh-CN" altLang="en-US" b="1" dirty="0">
                <a:solidFill>
                  <a:srgbClr val="E7E6E6">
                    <a:lumMod val="25000"/>
                  </a:srgbClr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68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1433EE-7969-7E44-B5A3-12613D2FA60D}"/>
              </a:ext>
            </a:extLst>
          </p:cNvPr>
          <p:cNvSpPr txBox="1"/>
          <p:nvPr/>
        </p:nvSpPr>
        <p:spPr>
          <a:xfrm>
            <a:off x="675186" y="121417"/>
            <a:ext cx="1578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400" b="1" dirty="0" smtClean="0">
                <a:solidFill>
                  <a:prstClr val="white"/>
                </a:solidFill>
                <a:latin typeface="+mj-ea"/>
                <a:ea typeface="+mj-ea"/>
              </a:rPr>
              <a:t>先享后付</a:t>
            </a:r>
            <a:endParaRPr kumimoji="1" lang="en-US" altLang="zh-CN" sz="2400" b="1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84" y="148434"/>
            <a:ext cx="74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2.2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7962" y="1085417"/>
            <a:ext cx="9150952" cy="648502"/>
            <a:chOff x="1442943" y="1421898"/>
            <a:chExt cx="8506600" cy="648502"/>
          </a:xfrm>
        </p:grpSpPr>
        <p:sp>
          <p:nvSpPr>
            <p:cNvPr id="5" name="矩形: 圆角 21"/>
            <p:cNvSpPr/>
            <p:nvPr/>
          </p:nvSpPr>
          <p:spPr>
            <a:xfrm>
              <a:off x="1442943" y="1421898"/>
              <a:ext cx="8506600" cy="648502"/>
            </a:xfrm>
            <a:prstGeom prst="roundRect">
              <a:avLst>
                <a:gd name="adj" fmla="val 7448"/>
              </a:avLst>
            </a:prstGeom>
            <a:solidFill>
              <a:schemeClr val="bg1"/>
            </a:solidFill>
            <a:ln w="6350" cap="flat">
              <a:solidFill>
                <a:srgbClr val="055CF9"/>
              </a:solidFill>
              <a:prstDash val="solid"/>
              <a:miter/>
            </a:ln>
            <a:effectLst>
              <a:outerShdw blurRad="546100" sx="102000" sy="102000" algn="ctr" rotWithShape="0">
                <a:srgbClr val="055CF9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US" b="1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94973" y="1569826"/>
              <a:ext cx="8323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7E6E6">
                      <a:lumMod val="25000"/>
                    </a:srgbClr>
                  </a:solidFill>
                  <a:latin typeface="+mj-ea"/>
                  <a:ea typeface="+mj-ea"/>
                  <a:cs typeface="OPPOSans M" panose="00020600040101010101" pitchFamily="18" charset="-122"/>
                </a:rPr>
                <a:t>先享后付：无需预存资金，通过芝麻先享或微信支付分授权，扫码即刻启动充电服务</a:t>
              </a:r>
              <a:endParaRPr lang="zh-CN" altLang="en-US" b="1" dirty="0">
                <a:solidFill>
                  <a:srgbClr val="E7E6E6">
                    <a:lumMod val="25000"/>
                  </a:srgbClr>
                </a:solidFill>
                <a:latin typeface="+mj-ea"/>
                <a:ea typeface="+mj-ea"/>
                <a:cs typeface="OPPOSans M" panose="00020600040101010101" pitchFamily="18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8200" y="2270792"/>
            <a:ext cx="10080909" cy="3377576"/>
            <a:chOff x="4395340" y="3296561"/>
            <a:chExt cx="5552360" cy="1759573"/>
          </a:xfrm>
        </p:grpSpPr>
        <p:sp>
          <p:nvSpPr>
            <p:cNvPr id="8" name="圆角矩形 7"/>
            <p:cNvSpPr/>
            <p:nvPr/>
          </p:nvSpPr>
          <p:spPr>
            <a:xfrm>
              <a:off x="7627983" y="3296561"/>
              <a:ext cx="730061" cy="1088287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ys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395340" y="3510309"/>
              <a:ext cx="3155461" cy="865239"/>
              <a:chOff x="4353415" y="1618742"/>
              <a:chExt cx="3155461" cy="865239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353415" y="1618742"/>
                <a:ext cx="659360" cy="697495"/>
                <a:chOff x="3586719" y="3079573"/>
                <a:chExt cx="659360" cy="697495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3586719" y="3079573"/>
                  <a:ext cx="501634" cy="506423"/>
                  <a:chOff x="5480051" y="2193925"/>
                  <a:chExt cx="1231900" cy="1281113"/>
                </a:xfrm>
                <a:gradFill>
                  <a:gsLst>
                    <a:gs pos="16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p:grpSpPr>
              <p:sp>
                <p:nvSpPr>
                  <p:cNvPr id="37" name="Freeform 383"/>
                  <p:cNvSpPr/>
                  <p:nvPr/>
                </p:nvSpPr>
                <p:spPr bwMode="auto">
                  <a:xfrm>
                    <a:off x="5637213" y="2193925"/>
                    <a:ext cx="917575" cy="277813"/>
                  </a:xfrm>
                  <a:custGeom>
                    <a:avLst/>
                    <a:gdLst>
                      <a:gd name="T0" fmla="*/ 16 w 850"/>
                      <a:gd name="T1" fmla="*/ 247 h 258"/>
                      <a:gd name="T2" fmla="*/ 58 w 850"/>
                      <a:gd name="T3" fmla="*/ 242 h 258"/>
                      <a:gd name="T4" fmla="*/ 425 w 850"/>
                      <a:gd name="T5" fmla="*/ 60 h 258"/>
                      <a:gd name="T6" fmla="*/ 792 w 850"/>
                      <a:gd name="T7" fmla="*/ 242 h 258"/>
                      <a:gd name="T8" fmla="*/ 816 w 850"/>
                      <a:gd name="T9" fmla="*/ 254 h 258"/>
                      <a:gd name="T10" fmla="*/ 834 w 850"/>
                      <a:gd name="T11" fmla="*/ 247 h 258"/>
                      <a:gd name="T12" fmla="*/ 840 w 850"/>
                      <a:gd name="T13" fmla="*/ 206 h 258"/>
                      <a:gd name="T14" fmla="*/ 425 w 850"/>
                      <a:gd name="T15" fmla="*/ 0 h 258"/>
                      <a:gd name="T16" fmla="*/ 10 w 850"/>
                      <a:gd name="T17" fmla="*/ 206 h 258"/>
                      <a:gd name="T18" fmla="*/ 16 w 850"/>
                      <a:gd name="T19" fmla="*/ 247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50" h="258">
                        <a:moveTo>
                          <a:pt x="16" y="247"/>
                        </a:moveTo>
                        <a:cubicBezTo>
                          <a:pt x="29" y="258"/>
                          <a:pt x="48" y="255"/>
                          <a:pt x="58" y="242"/>
                        </a:cubicBezTo>
                        <a:cubicBezTo>
                          <a:pt x="146" y="126"/>
                          <a:pt x="280" y="60"/>
                          <a:pt x="425" y="60"/>
                        </a:cubicBezTo>
                        <a:cubicBezTo>
                          <a:pt x="570" y="60"/>
                          <a:pt x="704" y="126"/>
                          <a:pt x="792" y="242"/>
                        </a:cubicBezTo>
                        <a:cubicBezTo>
                          <a:pt x="798" y="250"/>
                          <a:pt x="807" y="254"/>
                          <a:pt x="816" y="254"/>
                        </a:cubicBezTo>
                        <a:cubicBezTo>
                          <a:pt x="823" y="254"/>
                          <a:pt x="829" y="252"/>
                          <a:pt x="834" y="247"/>
                        </a:cubicBezTo>
                        <a:cubicBezTo>
                          <a:pt x="847" y="237"/>
                          <a:pt x="850" y="219"/>
                          <a:pt x="840" y="206"/>
                        </a:cubicBezTo>
                        <a:cubicBezTo>
                          <a:pt x="740" y="75"/>
                          <a:pt x="589" y="0"/>
                          <a:pt x="425" y="0"/>
                        </a:cubicBezTo>
                        <a:cubicBezTo>
                          <a:pt x="261" y="0"/>
                          <a:pt x="110" y="75"/>
                          <a:pt x="10" y="206"/>
                        </a:cubicBezTo>
                        <a:cubicBezTo>
                          <a:pt x="0" y="219"/>
                          <a:pt x="3" y="237"/>
                          <a:pt x="16" y="24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8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6438901" y="253206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9" name="Freeform 385"/>
                  <p:cNvSpPr/>
                  <p:nvPr/>
                </p:nvSpPr>
                <p:spPr bwMode="auto">
                  <a:xfrm>
                    <a:off x="6369051" y="2757488"/>
                    <a:ext cx="342900" cy="585788"/>
                  </a:xfrm>
                  <a:custGeom>
                    <a:avLst/>
                    <a:gdLst>
                      <a:gd name="T0" fmla="*/ 254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3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4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3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4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4" y="10"/>
                        </a:moveTo>
                        <a:cubicBezTo>
                          <a:pt x="254" y="10"/>
                          <a:pt x="231" y="2"/>
                          <a:pt x="231" y="2"/>
                        </a:cubicBezTo>
                        <a:cubicBezTo>
                          <a:pt x="222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5" y="0"/>
                          <a:pt x="87" y="2"/>
                        </a:cubicBezTo>
                        <a:cubicBezTo>
                          <a:pt x="87" y="2"/>
                          <a:pt x="63" y="10"/>
                          <a:pt x="63" y="10"/>
                        </a:cubicBezTo>
                        <a:cubicBezTo>
                          <a:pt x="25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1" y="250"/>
                          <a:pt x="4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4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3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3" y="254"/>
                          <a:pt x="313" y="254"/>
                          <a:pt x="313" y="254"/>
                        </a:cubicBezTo>
                        <a:cubicBezTo>
                          <a:pt x="316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2" y="22"/>
                          <a:pt x="25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0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5551488" y="2532063"/>
                    <a:ext cx="201613" cy="201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1" name="Freeform 387"/>
                  <p:cNvSpPr/>
                  <p:nvPr/>
                </p:nvSpPr>
                <p:spPr bwMode="auto">
                  <a:xfrm>
                    <a:off x="5480051" y="2757488"/>
                    <a:ext cx="342900" cy="585788"/>
                  </a:xfrm>
                  <a:custGeom>
                    <a:avLst/>
                    <a:gdLst>
                      <a:gd name="T0" fmla="*/ 255 w 318"/>
                      <a:gd name="T1" fmla="*/ 10 h 544"/>
                      <a:gd name="T2" fmla="*/ 231 w 318"/>
                      <a:gd name="T3" fmla="*/ 2 h 544"/>
                      <a:gd name="T4" fmla="*/ 206 w 318"/>
                      <a:gd name="T5" fmla="*/ 7 h 544"/>
                      <a:gd name="T6" fmla="*/ 159 w 318"/>
                      <a:gd name="T7" fmla="*/ 42 h 544"/>
                      <a:gd name="T8" fmla="*/ 112 w 318"/>
                      <a:gd name="T9" fmla="*/ 7 h 544"/>
                      <a:gd name="T10" fmla="*/ 87 w 318"/>
                      <a:gd name="T11" fmla="*/ 2 h 544"/>
                      <a:gd name="T12" fmla="*/ 64 w 318"/>
                      <a:gd name="T13" fmla="*/ 10 h 544"/>
                      <a:gd name="T14" fmla="*/ 0 w 318"/>
                      <a:gd name="T15" fmla="*/ 98 h 544"/>
                      <a:gd name="T16" fmla="*/ 0 w 318"/>
                      <a:gd name="T17" fmla="*/ 239 h 544"/>
                      <a:gd name="T18" fmla="*/ 5 w 318"/>
                      <a:gd name="T19" fmla="*/ 254 h 544"/>
                      <a:gd name="T20" fmla="*/ 52 w 318"/>
                      <a:gd name="T21" fmla="*/ 326 h 544"/>
                      <a:gd name="T22" fmla="*/ 52 w 318"/>
                      <a:gd name="T23" fmla="*/ 516 h 544"/>
                      <a:gd name="T24" fmla="*/ 80 w 318"/>
                      <a:gd name="T25" fmla="*/ 544 h 544"/>
                      <a:gd name="T26" fmla="*/ 238 w 318"/>
                      <a:gd name="T27" fmla="*/ 544 h 544"/>
                      <a:gd name="T28" fmla="*/ 266 w 318"/>
                      <a:gd name="T29" fmla="*/ 516 h 544"/>
                      <a:gd name="T30" fmla="*/ 266 w 318"/>
                      <a:gd name="T31" fmla="*/ 326 h 544"/>
                      <a:gd name="T32" fmla="*/ 314 w 318"/>
                      <a:gd name="T33" fmla="*/ 254 h 544"/>
                      <a:gd name="T34" fmla="*/ 318 w 318"/>
                      <a:gd name="T35" fmla="*/ 239 h 544"/>
                      <a:gd name="T36" fmla="*/ 318 w 318"/>
                      <a:gd name="T37" fmla="*/ 98 h 544"/>
                      <a:gd name="T38" fmla="*/ 255 w 318"/>
                      <a:gd name="T39" fmla="*/ 10 h 5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8" h="544">
                        <a:moveTo>
                          <a:pt x="255" y="10"/>
                        </a:moveTo>
                        <a:cubicBezTo>
                          <a:pt x="255" y="10"/>
                          <a:pt x="231" y="2"/>
                          <a:pt x="231" y="2"/>
                        </a:cubicBezTo>
                        <a:cubicBezTo>
                          <a:pt x="223" y="0"/>
                          <a:pt x="213" y="1"/>
                          <a:pt x="206" y="7"/>
                        </a:cubicBezTo>
                        <a:cubicBezTo>
                          <a:pt x="159" y="42"/>
                          <a:pt x="159" y="42"/>
                          <a:pt x="159" y="42"/>
                        </a:cubicBezTo>
                        <a:cubicBezTo>
                          <a:pt x="112" y="7"/>
                          <a:pt x="112" y="7"/>
                          <a:pt x="112" y="7"/>
                        </a:cubicBezTo>
                        <a:cubicBezTo>
                          <a:pt x="105" y="1"/>
                          <a:pt x="96" y="0"/>
                          <a:pt x="87" y="2"/>
                        </a:cubicBezTo>
                        <a:cubicBezTo>
                          <a:pt x="87" y="2"/>
                          <a:pt x="64" y="10"/>
                          <a:pt x="64" y="10"/>
                        </a:cubicBezTo>
                        <a:cubicBezTo>
                          <a:pt x="26" y="22"/>
                          <a:pt x="0" y="58"/>
                          <a:pt x="0" y="98"/>
                        </a:cubicBezTo>
                        <a:cubicBezTo>
                          <a:pt x="0" y="239"/>
                          <a:pt x="0" y="239"/>
                          <a:pt x="0" y="239"/>
                        </a:cubicBezTo>
                        <a:cubicBezTo>
                          <a:pt x="0" y="244"/>
                          <a:pt x="2" y="250"/>
                          <a:pt x="5" y="254"/>
                        </a:cubicBezTo>
                        <a:cubicBezTo>
                          <a:pt x="52" y="326"/>
                          <a:pt x="52" y="326"/>
                          <a:pt x="52" y="326"/>
                        </a:cubicBezTo>
                        <a:cubicBezTo>
                          <a:pt x="52" y="516"/>
                          <a:pt x="52" y="516"/>
                          <a:pt x="52" y="516"/>
                        </a:cubicBezTo>
                        <a:cubicBezTo>
                          <a:pt x="52" y="531"/>
                          <a:pt x="65" y="544"/>
                          <a:pt x="80" y="544"/>
                        </a:cubicBezTo>
                        <a:cubicBezTo>
                          <a:pt x="238" y="544"/>
                          <a:pt x="238" y="544"/>
                          <a:pt x="238" y="544"/>
                        </a:cubicBezTo>
                        <a:cubicBezTo>
                          <a:pt x="254" y="544"/>
                          <a:pt x="266" y="531"/>
                          <a:pt x="266" y="516"/>
                        </a:cubicBezTo>
                        <a:cubicBezTo>
                          <a:pt x="266" y="326"/>
                          <a:pt x="266" y="326"/>
                          <a:pt x="266" y="326"/>
                        </a:cubicBezTo>
                        <a:cubicBezTo>
                          <a:pt x="314" y="254"/>
                          <a:pt x="314" y="254"/>
                          <a:pt x="314" y="254"/>
                        </a:cubicBezTo>
                        <a:cubicBezTo>
                          <a:pt x="317" y="250"/>
                          <a:pt x="318" y="244"/>
                          <a:pt x="318" y="239"/>
                        </a:cubicBezTo>
                        <a:cubicBezTo>
                          <a:pt x="318" y="98"/>
                          <a:pt x="318" y="98"/>
                          <a:pt x="318" y="98"/>
                        </a:cubicBezTo>
                        <a:cubicBezTo>
                          <a:pt x="318" y="58"/>
                          <a:pt x="293" y="22"/>
                          <a:pt x="255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2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5965826" y="2360613"/>
                    <a:ext cx="260350" cy="260350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3" name="Freeform 389"/>
                  <p:cNvSpPr/>
                  <p:nvPr/>
                </p:nvSpPr>
                <p:spPr bwMode="auto">
                  <a:xfrm>
                    <a:off x="5873751" y="2670175"/>
                    <a:ext cx="444500" cy="804863"/>
                  </a:xfrm>
                  <a:custGeom>
                    <a:avLst/>
                    <a:gdLst>
                      <a:gd name="T0" fmla="*/ 338 w 412"/>
                      <a:gd name="T1" fmla="*/ 12 h 746"/>
                      <a:gd name="T2" fmla="*/ 338 w 412"/>
                      <a:gd name="T3" fmla="*/ 12 h 746"/>
                      <a:gd name="T4" fmla="*/ 304 w 412"/>
                      <a:gd name="T5" fmla="*/ 2 h 746"/>
                      <a:gd name="T6" fmla="*/ 291 w 412"/>
                      <a:gd name="T7" fmla="*/ 8 h 746"/>
                      <a:gd name="T8" fmla="*/ 218 w 412"/>
                      <a:gd name="T9" fmla="*/ 207 h 746"/>
                      <a:gd name="T10" fmla="*/ 194 w 412"/>
                      <a:gd name="T11" fmla="*/ 207 h 746"/>
                      <a:gd name="T12" fmla="*/ 121 w 412"/>
                      <a:gd name="T13" fmla="*/ 8 h 746"/>
                      <a:gd name="T14" fmla="*/ 111 w 412"/>
                      <a:gd name="T15" fmla="*/ 1 h 746"/>
                      <a:gd name="T16" fmla="*/ 74 w 412"/>
                      <a:gd name="T17" fmla="*/ 12 h 746"/>
                      <a:gd name="T18" fmla="*/ 0 w 412"/>
                      <a:gd name="T19" fmla="*/ 114 h 746"/>
                      <a:gd name="T20" fmla="*/ 0 w 412"/>
                      <a:gd name="T21" fmla="*/ 324 h 746"/>
                      <a:gd name="T22" fmla="*/ 2 w 412"/>
                      <a:gd name="T23" fmla="*/ 330 h 746"/>
                      <a:gd name="T24" fmla="*/ 78 w 412"/>
                      <a:gd name="T25" fmla="*/ 445 h 746"/>
                      <a:gd name="T26" fmla="*/ 78 w 412"/>
                      <a:gd name="T27" fmla="*/ 735 h 746"/>
                      <a:gd name="T28" fmla="*/ 88 w 412"/>
                      <a:gd name="T29" fmla="*/ 746 h 746"/>
                      <a:gd name="T30" fmla="*/ 324 w 412"/>
                      <a:gd name="T31" fmla="*/ 746 h 746"/>
                      <a:gd name="T32" fmla="*/ 334 w 412"/>
                      <a:gd name="T33" fmla="*/ 735 h 746"/>
                      <a:gd name="T34" fmla="*/ 334 w 412"/>
                      <a:gd name="T35" fmla="*/ 445 h 746"/>
                      <a:gd name="T36" fmla="*/ 410 w 412"/>
                      <a:gd name="T37" fmla="*/ 330 h 746"/>
                      <a:gd name="T38" fmla="*/ 412 w 412"/>
                      <a:gd name="T39" fmla="*/ 324 h 746"/>
                      <a:gd name="T40" fmla="*/ 412 w 412"/>
                      <a:gd name="T41" fmla="*/ 113 h 746"/>
                      <a:gd name="T42" fmla="*/ 338 w 412"/>
                      <a:gd name="T43" fmla="*/ 12 h 7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12" h="746">
                        <a:moveTo>
                          <a:pt x="338" y="12"/>
                        </a:moveTo>
                        <a:cubicBezTo>
                          <a:pt x="338" y="12"/>
                          <a:pt x="338" y="12"/>
                          <a:pt x="338" y="12"/>
                        </a:cubicBezTo>
                        <a:cubicBezTo>
                          <a:pt x="304" y="2"/>
                          <a:pt x="304" y="2"/>
                          <a:pt x="304" y="2"/>
                        </a:cubicBezTo>
                        <a:cubicBezTo>
                          <a:pt x="298" y="0"/>
                          <a:pt x="293" y="3"/>
                          <a:pt x="291" y="8"/>
                        </a:cubicBezTo>
                        <a:cubicBezTo>
                          <a:pt x="218" y="207"/>
                          <a:pt x="218" y="207"/>
                          <a:pt x="218" y="207"/>
                        </a:cubicBezTo>
                        <a:cubicBezTo>
                          <a:pt x="214" y="218"/>
                          <a:pt x="198" y="218"/>
                          <a:pt x="194" y="207"/>
                        </a:cubicBezTo>
                        <a:cubicBezTo>
                          <a:pt x="121" y="8"/>
                          <a:pt x="121" y="8"/>
                          <a:pt x="121" y="8"/>
                        </a:cubicBezTo>
                        <a:cubicBezTo>
                          <a:pt x="120" y="4"/>
                          <a:pt x="116" y="1"/>
                          <a:pt x="111" y="1"/>
                        </a:cubicBezTo>
                        <a:cubicBezTo>
                          <a:pt x="110" y="1"/>
                          <a:pt x="74" y="12"/>
                          <a:pt x="74" y="12"/>
                        </a:cubicBezTo>
                        <a:cubicBezTo>
                          <a:pt x="30" y="27"/>
                          <a:pt x="0" y="68"/>
                          <a:pt x="0" y="114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0" y="326"/>
                          <a:pt x="1" y="328"/>
                          <a:pt x="2" y="330"/>
                        </a:cubicBezTo>
                        <a:cubicBezTo>
                          <a:pt x="78" y="445"/>
                          <a:pt x="78" y="445"/>
                          <a:pt x="78" y="445"/>
                        </a:cubicBezTo>
                        <a:cubicBezTo>
                          <a:pt x="78" y="735"/>
                          <a:pt x="78" y="735"/>
                          <a:pt x="78" y="735"/>
                        </a:cubicBezTo>
                        <a:cubicBezTo>
                          <a:pt x="78" y="741"/>
                          <a:pt x="83" y="746"/>
                          <a:pt x="88" y="746"/>
                        </a:cubicBezTo>
                        <a:cubicBezTo>
                          <a:pt x="324" y="746"/>
                          <a:pt x="324" y="746"/>
                          <a:pt x="324" y="746"/>
                        </a:cubicBezTo>
                        <a:cubicBezTo>
                          <a:pt x="329" y="746"/>
                          <a:pt x="334" y="741"/>
                          <a:pt x="334" y="735"/>
                        </a:cubicBezTo>
                        <a:cubicBezTo>
                          <a:pt x="334" y="445"/>
                          <a:pt x="334" y="445"/>
                          <a:pt x="334" y="445"/>
                        </a:cubicBezTo>
                        <a:cubicBezTo>
                          <a:pt x="410" y="330"/>
                          <a:pt x="410" y="330"/>
                          <a:pt x="410" y="330"/>
                        </a:cubicBezTo>
                        <a:cubicBezTo>
                          <a:pt x="411" y="328"/>
                          <a:pt x="412" y="326"/>
                          <a:pt x="412" y="324"/>
                        </a:cubicBezTo>
                        <a:cubicBezTo>
                          <a:pt x="412" y="113"/>
                          <a:pt x="412" y="113"/>
                          <a:pt x="412" y="113"/>
                        </a:cubicBezTo>
                        <a:cubicBezTo>
                          <a:pt x="412" y="67"/>
                          <a:pt x="382" y="27"/>
                          <a:pt x="338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44" name="Freeform 390"/>
                  <p:cNvSpPr/>
                  <p:nvPr/>
                </p:nvSpPr>
                <p:spPr bwMode="auto">
                  <a:xfrm>
                    <a:off x="6059489" y="2673349"/>
                    <a:ext cx="73025" cy="180974"/>
                  </a:xfrm>
                  <a:custGeom>
                    <a:avLst/>
                    <a:gdLst>
                      <a:gd name="T0" fmla="*/ 62 w 68"/>
                      <a:gd name="T1" fmla="*/ 5 h 167"/>
                      <a:gd name="T2" fmla="*/ 50 w 68"/>
                      <a:gd name="T3" fmla="*/ 0 h 167"/>
                      <a:gd name="T4" fmla="*/ 18 w 68"/>
                      <a:gd name="T5" fmla="*/ 0 h 167"/>
                      <a:gd name="T6" fmla="*/ 6 w 68"/>
                      <a:gd name="T7" fmla="*/ 5 h 167"/>
                      <a:gd name="T8" fmla="*/ 4 w 68"/>
                      <a:gd name="T9" fmla="*/ 23 h 167"/>
                      <a:gd name="T10" fmla="*/ 21 w 68"/>
                      <a:gd name="T11" fmla="*/ 50 h 167"/>
                      <a:gd name="T12" fmla="*/ 13 w 68"/>
                      <a:gd name="T13" fmla="*/ 119 h 167"/>
                      <a:gd name="T14" fmla="*/ 29 w 68"/>
                      <a:gd name="T15" fmla="*/ 163 h 167"/>
                      <a:gd name="T16" fmla="*/ 39 w 68"/>
                      <a:gd name="T17" fmla="*/ 163 h 167"/>
                      <a:gd name="T18" fmla="*/ 55 w 68"/>
                      <a:gd name="T19" fmla="*/ 119 h 167"/>
                      <a:gd name="T20" fmla="*/ 47 w 68"/>
                      <a:gd name="T21" fmla="*/ 50 h 167"/>
                      <a:gd name="T22" fmla="*/ 64 w 68"/>
                      <a:gd name="T23" fmla="*/ 23 h 167"/>
                      <a:gd name="T24" fmla="*/ 62 w 68"/>
                      <a:gd name="T25" fmla="*/ 5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8" h="167">
                        <a:moveTo>
                          <a:pt x="62" y="5"/>
                        </a:moveTo>
                        <a:cubicBezTo>
                          <a:pt x="59" y="2"/>
                          <a:pt x="55" y="0"/>
                          <a:pt x="50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3" y="0"/>
                          <a:pt x="9" y="2"/>
                          <a:pt x="6" y="5"/>
                        </a:cubicBezTo>
                        <a:cubicBezTo>
                          <a:pt x="1" y="10"/>
                          <a:pt x="0" y="18"/>
                          <a:pt x="4" y="23"/>
                        </a:cubicBezTo>
                        <a:cubicBezTo>
                          <a:pt x="21" y="50"/>
                          <a:pt x="21" y="50"/>
                          <a:pt x="21" y="50"/>
                        </a:cubicBezTo>
                        <a:cubicBezTo>
                          <a:pt x="13" y="119"/>
                          <a:pt x="13" y="119"/>
                          <a:pt x="13" y="119"/>
                        </a:cubicBezTo>
                        <a:cubicBezTo>
                          <a:pt x="29" y="163"/>
                          <a:pt x="29" y="163"/>
                          <a:pt x="29" y="163"/>
                        </a:cubicBezTo>
                        <a:cubicBezTo>
                          <a:pt x="31" y="167"/>
                          <a:pt x="37" y="167"/>
                          <a:pt x="39" y="163"/>
                        </a:cubicBezTo>
                        <a:cubicBezTo>
                          <a:pt x="55" y="119"/>
                          <a:pt x="55" y="119"/>
                          <a:pt x="55" y="119"/>
                        </a:cubicBezTo>
                        <a:cubicBezTo>
                          <a:pt x="47" y="50"/>
                          <a:pt x="47" y="50"/>
                          <a:pt x="47" y="50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68" y="18"/>
                          <a:pt x="67" y="10"/>
                          <a:pt x="6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sz="2000" b="1">
                      <a:latin typeface="+mj-ea"/>
                      <a:ea typeface="+mj-ea"/>
                    </a:endParaRPr>
                  </a:p>
                </p:txBody>
              </p:sp>
            </p:grpSp>
            <p:sp>
              <p:nvSpPr>
                <p:cNvPr id="36" name="文本框 35"/>
                <p:cNvSpPr txBox="1"/>
                <p:nvPr/>
              </p:nvSpPr>
              <p:spPr>
                <a:xfrm>
                  <a:off x="3735775" y="3616730"/>
                  <a:ext cx="510304" cy="16033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r>
                    <a:rPr kumimoji="0" lang="zh-CN" altLang="en-US" sz="1400" b="1" i="0" u="none" strike="noStrike" cap="none" spc="0" normalizeH="0" baseline="0" dirty="0" smtClean="0">
                      <a:ln>
                        <a:noFill/>
                      </a:ln>
                      <a:effectLst/>
                      <a:uFillTx/>
                      <a:latin typeface="+mj-ea"/>
                      <a:ea typeface="+mj-ea"/>
                      <a:cs typeface="+mj-cs"/>
                      <a:sym typeface="等线"/>
                    </a:rPr>
                    <a:t>用户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endParaRPr>
                </a:p>
              </p:txBody>
            </p:sp>
          </p:grpSp>
          <p:cxnSp>
            <p:nvCxnSpPr>
              <p:cNvPr id="26" name="直接箭头连接符 25"/>
              <p:cNvCxnSpPr/>
              <p:nvPr/>
            </p:nvCxnSpPr>
            <p:spPr>
              <a:xfrm>
                <a:off x="4919057" y="1879797"/>
                <a:ext cx="856737" cy="0"/>
              </a:xfrm>
              <a:prstGeom prst="straightConnector1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7" name="Freeform 129"/>
              <p:cNvSpPr>
                <a:spLocks noEditPoints="1"/>
              </p:cNvSpPr>
              <p:nvPr/>
            </p:nvSpPr>
            <p:spPr bwMode="auto">
              <a:xfrm>
                <a:off x="5934456" y="1675008"/>
                <a:ext cx="439040" cy="398072"/>
              </a:xfrm>
              <a:custGeom>
                <a:avLst/>
                <a:gdLst>
                  <a:gd name="T0" fmla="*/ 88 w 176"/>
                  <a:gd name="T1" fmla="*/ 136 h 176"/>
                  <a:gd name="T2" fmla="*/ 88 w 176"/>
                  <a:gd name="T3" fmla="*/ 48 h 176"/>
                  <a:gd name="T4" fmla="*/ 88 w 176"/>
                  <a:gd name="T5" fmla="*/ 72 h 176"/>
                  <a:gd name="T6" fmla="*/ 88 w 176"/>
                  <a:gd name="T7" fmla="*/ 48 h 176"/>
                  <a:gd name="T8" fmla="*/ 51 w 176"/>
                  <a:gd name="T9" fmla="*/ 72 h 176"/>
                  <a:gd name="T10" fmla="*/ 84 w 176"/>
                  <a:gd name="T11" fmla="*/ 103 h 176"/>
                  <a:gd name="T12" fmla="*/ 88 w 176"/>
                  <a:gd name="T13" fmla="*/ 80 h 176"/>
                  <a:gd name="T14" fmla="*/ 80 w 176"/>
                  <a:gd name="T15" fmla="*/ 88 h 176"/>
                  <a:gd name="T16" fmla="*/ 92 w 176"/>
                  <a:gd name="T17" fmla="*/ 103 h 176"/>
                  <a:gd name="T18" fmla="*/ 125 w 176"/>
                  <a:gd name="T19" fmla="*/ 72 h 176"/>
                  <a:gd name="T20" fmla="*/ 162 w 176"/>
                  <a:gd name="T21" fmla="*/ 68 h 176"/>
                  <a:gd name="T22" fmla="*/ 159 w 176"/>
                  <a:gd name="T23" fmla="*/ 34 h 176"/>
                  <a:gd name="T24" fmla="*/ 134 w 176"/>
                  <a:gd name="T25" fmla="*/ 17 h 176"/>
                  <a:gd name="T26" fmla="*/ 106 w 176"/>
                  <a:gd name="T27" fmla="*/ 6 h 176"/>
                  <a:gd name="T28" fmla="*/ 70 w 176"/>
                  <a:gd name="T29" fmla="*/ 6 h 176"/>
                  <a:gd name="T30" fmla="*/ 42 w 176"/>
                  <a:gd name="T31" fmla="*/ 17 h 176"/>
                  <a:gd name="T32" fmla="*/ 17 w 176"/>
                  <a:gd name="T33" fmla="*/ 34 h 176"/>
                  <a:gd name="T34" fmla="*/ 14 w 176"/>
                  <a:gd name="T35" fmla="*/ 68 h 176"/>
                  <a:gd name="T36" fmla="*/ 0 w 176"/>
                  <a:gd name="T37" fmla="*/ 100 h 176"/>
                  <a:gd name="T38" fmla="*/ 22 w 176"/>
                  <a:gd name="T39" fmla="*/ 126 h 176"/>
                  <a:gd name="T40" fmla="*/ 34 w 176"/>
                  <a:gd name="T41" fmla="*/ 159 h 176"/>
                  <a:gd name="T42" fmla="*/ 50 w 176"/>
                  <a:gd name="T43" fmla="*/ 154 h 176"/>
                  <a:gd name="T44" fmla="*/ 76 w 176"/>
                  <a:gd name="T45" fmla="*/ 176 h 176"/>
                  <a:gd name="T46" fmla="*/ 108 w 176"/>
                  <a:gd name="T47" fmla="*/ 162 h 176"/>
                  <a:gd name="T48" fmla="*/ 138 w 176"/>
                  <a:gd name="T49" fmla="*/ 160 h 176"/>
                  <a:gd name="T50" fmla="*/ 159 w 176"/>
                  <a:gd name="T51" fmla="*/ 134 h 176"/>
                  <a:gd name="T52" fmla="*/ 170 w 176"/>
                  <a:gd name="T53" fmla="*/ 106 h 176"/>
                  <a:gd name="T54" fmla="*/ 170 w 176"/>
                  <a:gd name="T55" fmla="*/ 70 h 176"/>
                  <a:gd name="T56" fmla="*/ 160 w 176"/>
                  <a:gd name="T57" fmla="*/ 100 h 176"/>
                  <a:gd name="T58" fmla="*/ 147 w 176"/>
                  <a:gd name="T59" fmla="*/ 130 h 176"/>
                  <a:gd name="T60" fmla="*/ 138 w 176"/>
                  <a:gd name="T61" fmla="*/ 152 h 176"/>
                  <a:gd name="T62" fmla="*/ 122 w 176"/>
                  <a:gd name="T63" fmla="*/ 147 h 176"/>
                  <a:gd name="T64" fmla="*/ 98 w 176"/>
                  <a:gd name="T65" fmla="*/ 168 h 176"/>
                  <a:gd name="T66" fmla="*/ 76 w 176"/>
                  <a:gd name="T67" fmla="*/ 160 h 176"/>
                  <a:gd name="T68" fmla="*/ 50 w 176"/>
                  <a:gd name="T69" fmla="*/ 146 h 176"/>
                  <a:gd name="T70" fmla="*/ 38 w 176"/>
                  <a:gd name="T71" fmla="*/ 152 h 176"/>
                  <a:gd name="T72" fmla="*/ 29 w 176"/>
                  <a:gd name="T73" fmla="*/ 122 h 176"/>
                  <a:gd name="T74" fmla="*/ 8 w 176"/>
                  <a:gd name="T75" fmla="*/ 98 h 176"/>
                  <a:gd name="T76" fmla="*/ 16 w 176"/>
                  <a:gd name="T77" fmla="*/ 76 h 176"/>
                  <a:gd name="T78" fmla="*/ 29 w 176"/>
                  <a:gd name="T79" fmla="*/ 46 h 176"/>
                  <a:gd name="T80" fmla="*/ 38 w 176"/>
                  <a:gd name="T81" fmla="*/ 24 h 176"/>
                  <a:gd name="T82" fmla="*/ 54 w 176"/>
                  <a:gd name="T83" fmla="*/ 29 h 176"/>
                  <a:gd name="T84" fmla="*/ 78 w 176"/>
                  <a:gd name="T85" fmla="*/ 8 h 176"/>
                  <a:gd name="T86" fmla="*/ 100 w 176"/>
                  <a:gd name="T87" fmla="*/ 16 h 176"/>
                  <a:gd name="T88" fmla="*/ 126 w 176"/>
                  <a:gd name="T89" fmla="*/ 30 h 176"/>
                  <a:gd name="T90" fmla="*/ 152 w 176"/>
                  <a:gd name="T91" fmla="*/ 38 h 176"/>
                  <a:gd name="T92" fmla="*/ 147 w 176"/>
                  <a:gd name="T93" fmla="*/ 54 h 176"/>
                  <a:gd name="T94" fmla="*/ 168 w 176"/>
                  <a:gd name="T95" fmla="*/ 7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6" h="176">
                    <a:moveTo>
                      <a:pt x="88" y="40"/>
                    </a:moveTo>
                    <a:cubicBezTo>
                      <a:pt x="61" y="40"/>
                      <a:pt x="40" y="61"/>
                      <a:pt x="40" y="88"/>
                    </a:cubicBezTo>
                    <a:cubicBezTo>
                      <a:pt x="40" y="115"/>
                      <a:pt x="61" y="136"/>
                      <a:pt x="88" y="136"/>
                    </a:cubicBezTo>
                    <a:cubicBezTo>
                      <a:pt x="115" y="136"/>
                      <a:pt x="136" y="115"/>
                      <a:pt x="136" y="88"/>
                    </a:cubicBezTo>
                    <a:cubicBezTo>
                      <a:pt x="136" y="61"/>
                      <a:pt x="115" y="40"/>
                      <a:pt x="88" y="40"/>
                    </a:cubicBezTo>
                    <a:moveTo>
                      <a:pt x="88" y="48"/>
                    </a:moveTo>
                    <a:cubicBezTo>
                      <a:pt x="102" y="48"/>
                      <a:pt x="114" y="55"/>
                      <a:pt x="121" y="65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97" y="74"/>
                      <a:pt x="93" y="72"/>
                      <a:pt x="88" y="72"/>
                    </a:cubicBezTo>
                    <a:cubicBezTo>
                      <a:pt x="83" y="72"/>
                      <a:pt x="79" y="74"/>
                      <a:pt x="76" y="77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62" y="55"/>
                      <a:pt x="74" y="48"/>
                      <a:pt x="88" y="48"/>
                    </a:cubicBezTo>
                    <a:moveTo>
                      <a:pt x="84" y="128"/>
                    </a:moveTo>
                    <a:cubicBezTo>
                      <a:pt x="64" y="126"/>
                      <a:pt x="48" y="109"/>
                      <a:pt x="48" y="88"/>
                    </a:cubicBezTo>
                    <a:cubicBezTo>
                      <a:pt x="48" y="82"/>
                      <a:pt x="49" y="77"/>
                      <a:pt x="51" y="72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2" y="85"/>
                      <a:pt x="72" y="87"/>
                      <a:pt x="72" y="88"/>
                    </a:cubicBezTo>
                    <a:cubicBezTo>
                      <a:pt x="72" y="95"/>
                      <a:pt x="77" y="102"/>
                      <a:pt x="84" y="103"/>
                    </a:cubicBezTo>
                    <a:lnTo>
                      <a:pt x="84" y="128"/>
                    </a:lnTo>
                    <a:close/>
                    <a:moveTo>
                      <a:pt x="80" y="88"/>
                    </a:moveTo>
                    <a:cubicBezTo>
                      <a:pt x="80" y="84"/>
                      <a:pt x="84" y="80"/>
                      <a:pt x="88" y="80"/>
                    </a:cubicBezTo>
                    <a:cubicBezTo>
                      <a:pt x="92" y="80"/>
                      <a:pt x="96" y="84"/>
                      <a:pt x="96" y="88"/>
                    </a:cubicBezTo>
                    <a:cubicBezTo>
                      <a:pt x="96" y="92"/>
                      <a:pt x="92" y="96"/>
                      <a:pt x="88" y="96"/>
                    </a:cubicBezTo>
                    <a:cubicBezTo>
                      <a:pt x="84" y="96"/>
                      <a:pt x="80" y="92"/>
                      <a:pt x="80" y="88"/>
                    </a:cubicBezTo>
                    <a:moveTo>
                      <a:pt x="128" y="88"/>
                    </a:moveTo>
                    <a:cubicBezTo>
                      <a:pt x="128" y="109"/>
                      <a:pt x="112" y="126"/>
                      <a:pt x="92" y="128"/>
                    </a:cubicBezTo>
                    <a:cubicBezTo>
                      <a:pt x="92" y="103"/>
                      <a:pt x="92" y="103"/>
                      <a:pt x="92" y="103"/>
                    </a:cubicBezTo>
                    <a:cubicBezTo>
                      <a:pt x="99" y="102"/>
                      <a:pt x="104" y="95"/>
                      <a:pt x="104" y="88"/>
                    </a:cubicBezTo>
                    <a:cubicBezTo>
                      <a:pt x="104" y="87"/>
                      <a:pt x="104" y="85"/>
                      <a:pt x="103" y="84"/>
                    </a:cubicBezTo>
                    <a:cubicBezTo>
                      <a:pt x="125" y="72"/>
                      <a:pt x="125" y="72"/>
                      <a:pt x="125" y="72"/>
                    </a:cubicBezTo>
                    <a:cubicBezTo>
                      <a:pt x="127" y="77"/>
                      <a:pt x="128" y="82"/>
                      <a:pt x="128" y="88"/>
                    </a:cubicBezTo>
                    <a:moveTo>
                      <a:pt x="170" y="70"/>
                    </a:moveTo>
                    <a:cubicBezTo>
                      <a:pt x="162" y="68"/>
                      <a:pt x="162" y="68"/>
                      <a:pt x="162" y="68"/>
                    </a:cubicBezTo>
                    <a:cubicBezTo>
                      <a:pt x="160" y="62"/>
                      <a:pt x="157" y="56"/>
                      <a:pt x="154" y="50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0"/>
                      <a:pt x="161" y="36"/>
                      <a:pt x="159" y="34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41" y="16"/>
                      <a:pt x="140" y="16"/>
                      <a:pt x="138" y="16"/>
                    </a:cubicBezTo>
                    <a:cubicBezTo>
                      <a:pt x="137" y="16"/>
                      <a:pt x="135" y="17"/>
                      <a:pt x="134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0" y="19"/>
                      <a:pt x="114" y="16"/>
                      <a:pt x="108" y="14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5" y="3"/>
                      <a:pt x="103" y="0"/>
                      <a:pt x="10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1" y="3"/>
                      <a:pt x="70" y="6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6"/>
                      <a:pt x="56" y="19"/>
                      <a:pt x="50" y="22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39" y="16"/>
                      <a:pt x="38" y="16"/>
                    </a:cubicBezTo>
                    <a:cubicBezTo>
                      <a:pt x="36" y="16"/>
                      <a:pt x="35" y="16"/>
                      <a:pt x="34" y="17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5" y="36"/>
                      <a:pt x="16" y="40"/>
                      <a:pt x="17" y="42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9" y="56"/>
                      <a:pt x="16" y="62"/>
                      <a:pt x="14" y="68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3" y="71"/>
                      <a:pt x="0" y="73"/>
                      <a:pt x="0" y="7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3" y="105"/>
                      <a:pt x="6" y="106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6" y="114"/>
                      <a:pt x="19" y="120"/>
                      <a:pt x="22" y="126"/>
                    </a:cubicBezTo>
                    <a:cubicBezTo>
                      <a:pt x="17" y="134"/>
                      <a:pt x="17" y="134"/>
                      <a:pt x="17" y="134"/>
                    </a:cubicBezTo>
                    <a:cubicBezTo>
                      <a:pt x="16" y="136"/>
                      <a:pt x="15" y="140"/>
                      <a:pt x="17" y="142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60"/>
                      <a:pt x="36" y="160"/>
                      <a:pt x="38" y="160"/>
                    </a:cubicBezTo>
                    <a:cubicBezTo>
                      <a:pt x="39" y="160"/>
                      <a:pt x="41" y="159"/>
                      <a:pt x="42" y="159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7"/>
                      <a:pt x="62" y="160"/>
                      <a:pt x="68" y="162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1" y="173"/>
                      <a:pt x="73" y="176"/>
                      <a:pt x="76" y="176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3" y="176"/>
                      <a:pt x="105" y="173"/>
                      <a:pt x="106" y="170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14" y="160"/>
                      <a:pt x="120" y="157"/>
                      <a:pt x="126" y="154"/>
                    </a:cubicBezTo>
                    <a:cubicBezTo>
                      <a:pt x="134" y="159"/>
                      <a:pt x="134" y="159"/>
                      <a:pt x="134" y="159"/>
                    </a:cubicBezTo>
                    <a:cubicBezTo>
                      <a:pt x="135" y="159"/>
                      <a:pt x="137" y="160"/>
                      <a:pt x="138" y="160"/>
                    </a:cubicBezTo>
                    <a:cubicBezTo>
                      <a:pt x="140" y="160"/>
                      <a:pt x="141" y="160"/>
                      <a:pt x="142" y="159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61" y="140"/>
                      <a:pt x="160" y="136"/>
                      <a:pt x="159" y="134"/>
                    </a:cubicBezTo>
                    <a:cubicBezTo>
                      <a:pt x="154" y="126"/>
                      <a:pt x="154" y="126"/>
                      <a:pt x="154" y="126"/>
                    </a:cubicBezTo>
                    <a:cubicBezTo>
                      <a:pt x="157" y="120"/>
                      <a:pt x="160" y="114"/>
                      <a:pt x="162" y="108"/>
                    </a:cubicBezTo>
                    <a:cubicBezTo>
                      <a:pt x="170" y="106"/>
                      <a:pt x="170" y="106"/>
                      <a:pt x="170" y="106"/>
                    </a:cubicBezTo>
                    <a:cubicBezTo>
                      <a:pt x="173" y="105"/>
                      <a:pt x="176" y="103"/>
                      <a:pt x="176" y="100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3"/>
                      <a:pt x="173" y="71"/>
                      <a:pt x="170" y="70"/>
                    </a:cubicBezTo>
                    <a:moveTo>
                      <a:pt x="168" y="98"/>
                    </a:moveTo>
                    <a:cubicBezTo>
                      <a:pt x="168" y="98"/>
                      <a:pt x="168" y="98"/>
                      <a:pt x="168" y="98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57" y="101"/>
                      <a:pt x="155" y="103"/>
                      <a:pt x="154" y="106"/>
                    </a:cubicBezTo>
                    <a:cubicBezTo>
                      <a:pt x="152" y="111"/>
                      <a:pt x="150" y="117"/>
                      <a:pt x="147" y="122"/>
                    </a:cubicBezTo>
                    <a:cubicBezTo>
                      <a:pt x="146" y="125"/>
                      <a:pt x="146" y="128"/>
                      <a:pt x="147" y="130"/>
                    </a:cubicBezTo>
                    <a:cubicBezTo>
                      <a:pt x="152" y="138"/>
                      <a:pt x="152" y="138"/>
                      <a:pt x="152" y="138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8" y="152"/>
                      <a:pt x="138" y="152"/>
                      <a:pt x="138" y="152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29" y="146"/>
                      <a:pt x="128" y="146"/>
                      <a:pt x="126" y="146"/>
                    </a:cubicBezTo>
                    <a:cubicBezTo>
                      <a:pt x="125" y="146"/>
                      <a:pt x="123" y="146"/>
                      <a:pt x="122" y="147"/>
                    </a:cubicBezTo>
                    <a:cubicBezTo>
                      <a:pt x="117" y="150"/>
                      <a:pt x="111" y="152"/>
                      <a:pt x="106" y="154"/>
                    </a:cubicBezTo>
                    <a:cubicBezTo>
                      <a:pt x="103" y="155"/>
                      <a:pt x="101" y="157"/>
                      <a:pt x="100" y="160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98" y="168"/>
                      <a:pt x="98" y="168"/>
                      <a:pt x="98" y="168"/>
                    </a:cubicBezTo>
                    <a:cubicBezTo>
                      <a:pt x="78" y="168"/>
                      <a:pt x="78" y="168"/>
                      <a:pt x="78" y="168"/>
                    </a:cubicBezTo>
                    <a:cubicBezTo>
                      <a:pt x="76" y="160"/>
                      <a:pt x="76" y="160"/>
                      <a:pt x="76" y="160"/>
                    </a:cubicBezTo>
                    <a:cubicBezTo>
                      <a:pt x="75" y="157"/>
                      <a:pt x="73" y="155"/>
                      <a:pt x="70" y="154"/>
                    </a:cubicBezTo>
                    <a:cubicBezTo>
                      <a:pt x="65" y="152"/>
                      <a:pt x="59" y="150"/>
                      <a:pt x="54" y="147"/>
                    </a:cubicBezTo>
                    <a:cubicBezTo>
                      <a:pt x="53" y="146"/>
                      <a:pt x="51" y="146"/>
                      <a:pt x="50" y="146"/>
                    </a:cubicBezTo>
                    <a:cubicBezTo>
                      <a:pt x="48" y="146"/>
                      <a:pt x="47" y="146"/>
                      <a:pt x="46" y="147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24" y="138"/>
                      <a:pt x="24" y="138"/>
                      <a:pt x="24" y="138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28"/>
                      <a:pt x="30" y="125"/>
                      <a:pt x="29" y="122"/>
                    </a:cubicBezTo>
                    <a:cubicBezTo>
                      <a:pt x="26" y="117"/>
                      <a:pt x="24" y="111"/>
                      <a:pt x="22" y="106"/>
                    </a:cubicBezTo>
                    <a:cubicBezTo>
                      <a:pt x="21" y="103"/>
                      <a:pt x="19" y="101"/>
                      <a:pt x="16" y="100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9" y="75"/>
                      <a:pt x="21" y="73"/>
                      <a:pt x="22" y="70"/>
                    </a:cubicBezTo>
                    <a:cubicBezTo>
                      <a:pt x="24" y="65"/>
                      <a:pt x="26" y="59"/>
                      <a:pt x="29" y="54"/>
                    </a:cubicBezTo>
                    <a:cubicBezTo>
                      <a:pt x="30" y="51"/>
                      <a:pt x="30" y="48"/>
                      <a:pt x="29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30"/>
                      <a:pt x="48" y="30"/>
                      <a:pt x="50" y="30"/>
                    </a:cubicBezTo>
                    <a:cubicBezTo>
                      <a:pt x="51" y="30"/>
                      <a:pt x="53" y="30"/>
                      <a:pt x="54" y="29"/>
                    </a:cubicBezTo>
                    <a:cubicBezTo>
                      <a:pt x="59" y="26"/>
                      <a:pt x="65" y="24"/>
                      <a:pt x="70" y="22"/>
                    </a:cubicBezTo>
                    <a:cubicBezTo>
                      <a:pt x="73" y="21"/>
                      <a:pt x="75" y="19"/>
                      <a:pt x="76" y="16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1" y="19"/>
                      <a:pt x="103" y="21"/>
                      <a:pt x="106" y="22"/>
                    </a:cubicBezTo>
                    <a:cubicBezTo>
                      <a:pt x="111" y="24"/>
                      <a:pt x="117" y="26"/>
                      <a:pt x="122" y="29"/>
                    </a:cubicBezTo>
                    <a:cubicBezTo>
                      <a:pt x="123" y="30"/>
                      <a:pt x="125" y="30"/>
                      <a:pt x="126" y="30"/>
                    </a:cubicBezTo>
                    <a:cubicBezTo>
                      <a:pt x="128" y="30"/>
                      <a:pt x="129" y="30"/>
                      <a:pt x="130" y="29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9"/>
                    </a:cubicBezTo>
                    <a:cubicBezTo>
                      <a:pt x="147" y="46"/>
                      <a:pt x="147" y="46"/>
                      <a:pt x="147" y="46"/>
                    </a:cubicBezTo>
                    <a:cubicBezTo>
                      <a:pt x="146" y="48"/>
                      <a:pt x="146" y="51"/>
                      <a:pt x="147" y="54"/>
                    </a:cubicBezTo>
                    <a:cubicBezTo>
                      <a:pt x="150" y="59"/>
                      <a:pt x="152" y="65"/>
                      <a:pt x="154" y="70"/>
                    </a:cubicBezTo>
                    <a:cubicBezTo>
                      <a:pt x="155" y="73"/>
                      <a:pt x="157" y="75"/>
                      <a:pt x="160" y="76"/>
                    </a:cubicBezTo>
                    <a:cubicBezTo>
                      <a:pt x="168" y="78"/>
                      <a:pt x="168" y="78"/>
                      <a:pt x="168" y="78"/>
                    </a:cubicBezTo>
                    <a:lnTo>
                      <a:pt x="168" y="98"/>
                    </a:lnTo>
                    <a:close/>
                  </a:path>
                </a:pathLst>
              </a:custGeom>
              <a:solidFill>
                <a:srgbClr val="3C5DE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cxnSp>
            <p:nvCxnSpPr>
              <p:cNvPr id="28" name="直接箭头连接符 27"/>
              <p:cNvCxnSpPr/>
              <p:nvPr/>
            </p:nvCxnSpPr>
            <p:spPr>
              <a:xfrm flipV="1">
                <a:off x="6497921" y="1879797"/>
                <a:ext cx="852695" cy="5270"/>
              </a:xfrm>
              <a:prstGeom prst="straightConnector1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9" name="文本框 28"/>
              <p:cNvSpPr txBox="1"/>
              <p:nvPr/>
            </p:nvSpPr>
            <p:spPr>
              <a:xfrm>
                <a:off x="5950264" y="2137901"/>
                <a:ext cx="1095314" cy="160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充电平台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088135" y="1671005"/>
                <a:ext cx="715524" cy="160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0</a:t>
                </a: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元下单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6727316" y="1660904"/>
                <a:ext cx="781560" cy="160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zh-CN" altLang="en-US" sz="1400" b="1" dirty="0" smtClean="0">
                    <a:latin typeface="+mj-ea"/>
                    <a:ea typeface="+mj-ea"/>
                    <a:cs typeface="+mj-cs"/>
                    <a:sym typeface="等线"/>
                  </a:rPr>
                  <a:t>拉起支付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  <p:cxnSp>
            <p:nvCxnSpPr>
              <p:cNvPr id="32" name="直接箭头连接符 31"/>
              <p:cNvCxnSpPr/>
              <p:nvPr/>
            </p:nvCxnSpPr>
            <p:spPr>
              <a:xfrm flipH="1" flipV="1">
                <a:off x="6897331" y="1909028"/>
                <a:ext cx="6193" cy="574953"/>
              </a:xfrm>
              <a:prstGeom prst="straightConnector1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33" name="文本框 32"/>
              <p:cNvSpPr txBox="1"/>
              <p:nvPr/>
            </p:nvSpPr>
            <p:spPr>
              <a:xfrm>
                <a:off x="6957146" y="2088589"/>
                <a:ext cx="443675" cy="160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zh-CN" altLang="en-US" sz="1400" b="1" i="0" u="none" strike="noStrike" cap="none" spc="0" normalizeH="0" baseline="0" dirty="0" smtClean="0">
                    <a:ln>
                      <a:noFill/>
                    </a:ln>
                    <a:effectLst/>
                    <a:uFillTx/>
                    <a:latin typeface="+mj-ea"/>
                    <a:ea typeface="+mj-ea"/>
                    <a:cs typeface="+mj-cs"/>
                    <a:sym typeface="等线"/>
                  </a:rPr>
                  <a:t>充电完成</a:t>
                </a:r>
                <a:endParaRPr kumimoji="0" lang="zh-CN" altLang="en-US" sz="1400" b="1" i="0" u="none" strike="noStrike" cap="none" spc="0" normalizeH="0" baseline="0" dirty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endParaRPr>
              </a:p>
            </p:txBody>
          </p:sp>
        </p:grpSp>
        <p:pic>
          <p:nvPicPr>
            <p:cNvPr id="10" name="图片 9" descr="32303138313337323b32303139313733313be689abe7a081e694afe4bb98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7709296" y="3338846"/>
              <a:ext cx="576747" cy="494743"/>
            </a:xfrm>
            <a:prstGeom prst="rect">
              <a:avLst/>
            </a:prstGeom>
          </p:spPr>
        </p:pic>
        <p:pic>
          <p:nvPicPr>
            <p:cNvPr id="11" name="图片 10" descr="/Users/yvonne/Library/Containers/com.kingsoft.wpsoffice.mac/Data/tmp/photoeditapp/20241023155012/temp.pngtemp"/>
            <p:cNvPicPr>
              <a:picLocks noChangeAspect="1"/>
            </p:cNvPicPr>
            <p:nvPr/>
          </p:nvPicPr>
          <p:blipFill>
            <a:blip r:embed="rId4"/>
            <a:srcRect l="24942" t="12740" r="21955" b="8377"/>
            <a:stretch>
              <a:fillRect/>
            </a:stretch>
          </p:blipFill>
          <p:spPr>
            <a:xfrm>
              <a:off x="7761388" y="3876887"/>
              <a:ext cx="524656" cy="501495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6745613" y="4477617"/>
              <a:ext cx="407447" cy="449663"/>
              <a:chOff x="9863014" y="2028350"/>
              <a:chExt cx="407447" cy="449663"/>
            </a:xfrm>
          </p:grpSpPr>
          <p:sp>
            <p:nvSpPr>
              <p:cNvPr id="18" name="Freeform 383"/>
              <p:cNvSpPr/>
              <p:nvPr/>
            </p:nvSpPr>
            <p:spPr bwMode="auto">
              <a:xfrm>
                <a:off x="9914995" y="2028350"/>
                <a:ext cx="303485" cy="97511"/>
              </a:xfrm>
              <a:custGeom>
                <a:avLst/>
                <a:gdLst>
                  <a:gd name="T0" fmla="*/ 16 w 850"/>
                  <a:gd name="T1" fmla="*/ 247 h 258"/>
                  <a:gd name="T2" fmla="*/ 58 w 850"/>
                  <a:gd name="T3" fmla="*/ 242 h 258"/>
                  <a:gd name="T4" fmla="*/ 425 w 850"/>
                  <a:gd name="T5" fmla="*/ 60 h 258"/>
                  <a:gd name="T6" fmla="*/ 792 w 850"/>
                  <a:gd name="T7" fmla="*/ 242 h 258"/>
                  <a:gd name="T8" fmla="*/ 816 w 850"/>
                  <a:gd name="T9" fmla="*/ 254 h 258"/>
                  <a:gd name="T10" fmla="*/ 834 w 850"/>
                  <a:gd name="T11" fmla="*/ 247 h 258"/>
                  <a:gd name="T12" fmla="*/ 840 w 850"/>
                  <a:gd name="T13" fmla="*/ 206 h 258"/>
                  <a:gd name="T14" fmla="*/ 425 w 850"/>
                  <a:gd name="T15" fmla="*/ 0 h 258"/>
                  <a:gd name="T16" fmla="*/ 10 w 850"/>
                  <a:gd name="T17" fmla="*/ 206 h 258"/>
                  <a:gd name="T18" fmla="*/ 16 w 850"/>
                  <a:gd name="T19" fmla="*/ 24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0" h="258">
                    <a:moveTo>
                      <a:pt x="16" y="247"/>
                    </a:moveTo>
                    <a:cubicBezTo>
                      <a:pt x="29" y="258"/>
                      <a:pt x="48" y="255"/>
                      <a:pt x="58" y="242"/>
                    </a:cubicBezTo>
                    <a:cubicBezTo>
                      <a:pt x="146" y="126"/>
                      <a:pt x="280" y="60"/>
                      <a:pt x="425" y="60"/>
                    </a:cubicBezTo>
                    <a:cubicBezTo>
                      <a:pt x="570" y="60"/>
                      <a:pt x="704" y="126"/>
                      <a:pt x="792" y="242"/>
                    </a:cubicBezTo>
                    <a:cubicBezTo>
                      <a:pt x="798" y="250"/>
                      <a:pt x="807" y="254"/>
                      <a:pt x="816" y="254"/>
                    </a:cubicBezTo>
                    <a:cubicBezTo>
                      <a:pt x="823" y="254"/>
                      <a:pt x="829" y="252"/>
                      <a:pt x="834" y="247"/>
                    </a:cubicBezTo>
                    <a:cubicBezTo>
                      <a:pt x="847" y="237"/>
                      <a:pt x="850" y="219"/>
                      <a:pt x="840" y="206"/>
                    </a:cubicBezTo>
                    <a:cubicBezTo>
                      <a:pt x="740" y="75"/>
                      <a:pt x="589" y="0"/>
                      <a:pt x="425" y="0"/>
                    </a:cubicBezTo>
                    <a:cubicBezTo>
                      <a:pt x="261" y="0"/>
                      <a:pt x="110" y="75"/>
                      <a:pt x="10" y="206"/>
                    </a:cubicBezTo>
                    <a:cubicBezTo>
                      <a:pt x="0" y="219"/>
                      <a:pt x="3" y="237"/>
                      <a:pt x="16" y="247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19" name="Oval 384"/>
              <p:cNvSpPr>
                <a:spLocks noChangeArrowheads="1"/>
              </p:cNvSpPr>
              <p:nvPr/>
            </p:nvSpPr>
            <p:spPr bwMode="auto">
              <a:xfrm>
                <a:off x="10180151" y="2147034"/>
                <a:ext cx="66683" cy="70765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0" name="Freeform 385"/>
              <p:cNvSpPr/>
              <p:nvPr/>
            </p:nvSpPr>
            <p:spPr bwMode="auto">
              <a:xfrm>
                <a:off x="10157048" y="2226157"/>
                <a:ext cx="113413" cy="205608"/>
              </a:xfrm>
              <a:custGeom>
                <a:avLst/>
                <a:gdLst>
                  <a:gd name="T0" fmla="*/ 254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3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4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3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4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4" y="10"/>
                    </a:moveTo>
                    <a:cubicBezTo>
                      <a:pt x="254" y="10"/>
                      <a:pt x="231" y="2"/>
                      <a:pt x="231" y="2"/>
                    </a:cubicBezTo>
                    <a:cubicBezTo>
                      <a:pt x="222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5" y="0"/>
                      <a:pt x="87" y="2"/>
                    </a:cubicBezTo>
                    <a:cubicBezTo>
                      <a:pt x="87" y="2"/>
                      <a:pt x="63" y="10"/>
                      <a:pt x="63" y="10"/>
                    </a:cubicBezTo>
                    <a:cubicBezTo>
                      <a:pt x="25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1" y="250"/>
                      <a:pt x="4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4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3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3" y="254"/>
                      <a:pt x="313" y="254"/>
                      <a:pt x="313" y="254"/>
                    </a:cubicBezTo>
                    <a:cubicBezTo>
                      <a:pt x="316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2" y="22"/>
                      <a:pt x="254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1" name="Oval 386"/>
              <p:cNvSpPr>
                <a:spLocks noChangeArrowheads="1"/>
              </p:cNvSpPr>
              <p:nvPr/>
            </p:nvSpPr>
            <p:spPr bwMode="auto">
              <a:xfrm>
                <a:off x="9886642" y="2147034"/>
                <a:ext cx="66683" cy="70765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2" name="Freeform 387"/>
              <p:cNvSpPr/>
              <p:nvPr/>
            </p:nvSpPr>
            <p:spPr bwMode="auto">
              <a:xfrm>
                <a:off x="9863014" y="2226157"/>
                <a:ext cx="113413" cy="205608"/>
              </a:xfrm>
              <a:custGeom>
                <a:avLst/>
                <a:gdLst>
                  <a:gd name="T0" fmla="*/ 255 w 318"/>
                  <a:gd name="T1" fmla="*/ 10 h 544"/>
                  <a:gd name="T2" fmla="*/ 231 w 318"/>
                  <a:gd name="T3" fmla="*/ 2 h 544"/>
                  <a:gd name="T4" fmla="*/ 206 w 318"/>
                  <a:gd name="T5" fmla="*/ 7 h 544"/>
                  <a:gd name="T6" fmla="*/ 159 w 318"/>
                  <a:gd name="T7" fmla="*/ 42 h 544"/>
                  <a:gd name="T8" fmla="*/ 112 w 318"/>
                  <a:gd name="T9" fmla="*/ 7 h 544"/>
                  <a:gd name="T10" fmla="*/ 87 w 318"/>
                  <a:gd name="T11" fmla="*/ 2 h 544"/>
                  <a:gd name="T12" fmla="*/ 64 w 318"/>
                  <a:gd name="T13" fmla="*/ 10 h 544"/>
                  <a:gd name="T14" fmla="*/ 0 w 318"/>
                  <a:gd name="T15" fmla="*/ 98 h 544"/>
                  <a:gd name="T16" fmla="*/ 0 w 318"/>
                  <a:gd name="T17" fmla="*/ 239 h 544"/>
                  <a:gd name="T18" fmla="*/ 5 w 318"/>
                  <a:gd name="T19" fmla="*/ 254 h 544"/>
                  <a:gd name="T20" fmla="*/ 52 w 318"/>
                  <a:gd name="T21" fmla="*/ 326 h 544"/>
                  <a:gd name="T22" fmla="*/ 52 w 318"/>
                  <a:gd name="T23" fmla="*/ 516 h 544"/>
                  <a:gd name="T24" fmla="*/ 80 w 318"/>
                  <a:gd name="T25" fmla="*/ 544 h 544"/>
                  <a:gd name="T26" fmla="*/ 238 w 318"/>
                  <a:gd name="T27" fmla="*/ 544 h 544"/>
                  <a:gd name="T28" fmla="*/ 266 w 318"/>
                  <a:gd name="T29" fmla="*/ 516 h 544"/>
                  <a:gd name="T30" fmla="*/ 266 w 318"/>
                  <a:gd name="T31" fmla="*/ 326 h 544"/>
                  <a:gd name="T32" fmla="*/ 314 w 318"/>
                  <a:gd name="T33" fmla="*/ 254 h 544"/>
                  <a:gd name="T34" fmla="*/ 318 w 318"/>
                  <a:gd name="T35" fmla="*/ 239 h 544"/>
                  <a:gd name="T36" fmla="*/ 318 w 318"/>
                  <a:gd name="T37" fmla="*/ 98 h 544"/>
                  <a:gd name="T38" fmla="*/ 255 w 318"/>
                  <a:gd name="T39" fmla="*/ 1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544">
                    <a:moveTo>
                      <a:pt x="255" y="10"/>
                    </a:moveTo>
                    <a:cubicBezTo>
                      <a:pt x="255" y="10"/>
                      <a:pt x="231" y="2"/>
                      <a:pt x="231" y="2"/>
                    </a:cubicBezTo>
                    <a:cubicBezTo>
                      <a:pt x="223" y="0"/>
                      <a:pt x="213" y="1"/>
                      <a:pt x="206" y="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05" y="1"/>
                      <a:pt x="96" y="0"/>
                      <a:pt x="87" y="2"/>
                    </a:cubicBezTo>
                    <a:cubicBezTo>
                      <a:pt x="87" y="2"/>
                      <a:pt x="64" y="10"/>
                      <a:pt x="64" y="10"/>
                    </a:cubicBezTo>
                    <a:cubicBezTo>
                      <a:pt x="26" y="22"/>
                      <a:pt x="0" y="58"/>
                      <a:pt x="0" y="9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44"/>
                      <a:pt x="2" y="250"/>
                      <a:pt x="5" y="254"/>
                    </a:cubicBezTo>
                    <a:cubicBezTo>
                      <a:pt x="52" y="326"/>
                      <a:pt x="52" y="326"/>
                      <a:pt x="52" y="326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52" y="531"/>
                      <a:pt x="65" y="544"/>
                      <a:pt x="80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54" y="544"/>
                      <a:pt x="266" y="531"/>
                      <a:pt x="266" y="516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314" y="254"/>
                      <a:pt x="314" y="254"/>
                      <a:pt x="314" y="254"/>
                    </a:cubicBezTo>
                    <a:cubicBezTo>
                      <a:pt x="317" y="250"/>
                      <a:pt x="318" y="244"/>
                      <a:pt x="318" y="239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8" y="58"/>
                      <a:pt x="293" y="22"/>
                      <a:pt x="255" y="10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3" name="Oval 388"/>
              <p:cNvSpPr>
                <a:spLocks noChangeArrowheads="1"/>
              </p:cNvSpPr>
              <p:nvPr/>
            </p:nvSpPr>
            <p:spPr bwMode="auto">
              <a:xfrm>
                <a:off x="10023683" y="2086856"/>
                <a:ext cx="86110" cy="91381"/>
              </a:xfrm>
              <a:prstGeom prst="ellipse">
                <a:avLst/>
              </a:pr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  <p:sp>
            <p:nvSpPr>
              <p:cNvPr id="24" name="Freeform 389"/>
              <p:cNvSpPr/>
              <p:nvPr/>
            </p:nvSpPr>
            <p:spPr bwMode="auto">
              <a:xfrm>
                <a:off x="9993229" y="2195511"/>
                <a:ext cx="147017" cy="282502"/>
              </a:xfrm>
              <a:custGeom>
                <a:avLst/>
                <a:gdLst>
                  <a:gd name="T0" fmla="*/ 338 w 412"/>
                  <a:gd name="T1" fmla="*/ 12 h 746"/>
                  <a:gd name="T2" fmla="*/ 338 w 412"/>
                  <a:gd name="T3" fmla="*/ 12 h 746"/>
                  <a:gd name="T4" fmla="*/ 304 w 412"/>
                  <a:gd name="T5" fmla="*/ 2 h 746"/>
                  <a:gd name="T6" fmla="*/ 291 w 412"/>
                  <a:gd name="T7" fmla="*/ 8 h 746"/>
                  <a:gd name="T8" fmla="*/ 218 w 412"/>
                  <a:gd name="T9" fmla="*/ 207 h 746"/>
                  <a:gd name="T10" fmla="*/ 194 w 412"/>
                  <a:gd name="T11" fmla="*/ 207 h 746"/>
                  <a:gd name="T12" fmla="*/ 121 w 412"/>
                  <a:gd name="T13" fmla="*/ 8 h 746"/>
                  <a:gd name="T14" fmla="*/ 111 w 412"/>
                  <a:gd name="T15" fmla="*/ 1 h 746"/>
                  <a:gd name="T16" fmla="*/ 74 w 412"/>
                  <a:gd name="T17" fmla="*/ 12 h 746"/>
                  <a:gd name="T18" fmla="*/ 0 w 412"/>
                  <a:gd name="T19" fmla="*/ 114 h 746"/>
                  <a:gd name="T20" fmla="*/ 0 w 412"/>
                  <a:gd name="T21" fmla="*/ 324 h 746"/>
                  <a:gd name="T22" fmla="*/ 2 w 412"/>
                  <a:gd name="T23" fmla="*/ 330 h 746"/>
                  <a:gd name="T24" fmla="*/ 78 w 412"/>
                  <a:gd name="T25" fmla="*/ 445 h 746"/>
                  <a:gd name="T26" fmla="*/ 78 w 412"/>
                  <a:gd name="T27" fmla="*/ 735 h 746"/>
                  <a:gd name="T28" fmla="*/ 88 w 412"/>
                  <a:gd name="T29" fmla="*/ 746 h 746"/>
                  <a:gd name="T30" fmla="*/ 324 w 412"/>
                  <a:gd name="T31" fmla="*/ 746 h 746"/>
                  <a:gd name="T32" fmla="*/ 334 w 412"/>
                  <a:gd name="T33" fmla="*/ 735 h 746"/>
                  <a:gd name="T34" fmla="*/ 334 w 412"/>
                  <a:gd name="T35" fmla="*/ 445 h 746"/>
                  <a:gd name="T36" fmla="*/ 410 w 412"/>
                  <a:gd name="T37" fmla="*/ 330 h 746"/>
                  <a:gd name="T38" fmla="*/ 412 w 412"/>
                  <a:gd name="T39" fmla="*/ 324 h 746"/>
                  <a:gd name="T40" fmla="*/ 412 w 412"/>
                  <a:gd name="T41" fmla="*/ 113 h 746"/>
                  <a:gd name="T42" fmla="*/ 338 w 412"/>
                  <a:gd name="T43" fmla="*/ 1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2" h="746">
                    <a:moveTo>
                      <a:pt x="338" y="12"/>
                    </a:moveTo>
                    <a:cubicBezTo>
                      <a:pt x="338" y="12"/>
                      <a:pt x="338" y="12"/>
                      <a:pt x="338" y="12"/>
                    </a:cubicBezTo>
                    <a:cubicBezTo>
                      <a:pt x="304" y="2"/>
                      <a:pt x="304" y="2"/>
                      <a:pt x="304" y="2"/>
                    </a:cubicBezTo>
                    <a:cubicBezTo>
                      <a:pt x="298" y="0"/>
                      <a:pt x="293" y="3"/>
                      <a:pt x="291" y="8"/>
                    </a:cubicBezTo>
                    <a:cubicBezTo>
                      <a:pt x="218" y="207"/>
                      <a:pt x="218" y="207"/>
                      <a:pt x="218" y="207"/>
                    </a:cubicBezTo>
                    <a:cubicBezTo>
                      <a:pt x="214" y="218"/>
                      <a:pt x="198" y="218"/>
                      <a:pt x="194" y="20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4"/>
                      <a:pt x="116" y="1"/>
                      <a:pt x="111" y="1"/>
                    </a:cubicBezTo>
                    <a:cubicBezTo>
                      <a:pt x="110" y="1"/>
                      <a:pt x="74" y="12"/>
                      <a:pt x="74" y="12"/>
                    </a:cubicBezTo>
                    <a:cubicBezTo>
                      <a:pt x="30" y="27"/>
                      <a:pt x="0" y="68"/>
                      <a:pt x="0" y="11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26"/>
                      <a:pt x="1" y="328"/>
                      <a:pt x="2" y="330"/>
                    </a:cubicBezTo>
                    <a:cubicBezTo>
                      <a:pt x="78" y="445"/>
                      <a:pt x="78" y="445"/>
                      <a:pt x="78" y="445"/>
                    </a:cubicBezTo>
                    <a:cubicBezTo>
                      <a:pt x="78" y="735"/>
                      <a:pt x="78" y="735"/>
                      <a:pt x="78" y="735"/>
                    </a:cubicBezTo>
                    <a:cubicBezTo>
                      <a:pt x="78" y="741"/>
                      <a:pt x="83" y="746"/>
                      <a:pt x="88" y="746"/>
                    </a:cubicBezTo>
                    <a:cubicBezTo>
                      <a:pt x="324" y="746"/>
                      <a:pt x="324" y="746"/>
                      <a:pt x="324" y="746"/>
                    </a:cubicBezTo>
                    <a:cubicBezTo>
                      <a:pt x="329" y="746"/>
                      <a:pt x="334" y="741"/>
                      <a:pt x="334" y="735"/>
                    </a:cubicBezTo>
                    <a:cubicBezTo>
                      <a:pt x="334" y="445"/>
                      <a:pt x="334" y="445"/>
                      <a:pt x="334" y="445"/>
                    </a:cubicBezTo>
                    <a:cubicBezTo>
                      <a:pt x="410" y="330"/>
                      <a:pt x="410" y="330"/>
                      <a:pt x="410" y="330"/>
                    </a:cubicBezTo>
                    <a:cubicBezTo>
                      <a:pt x="411" y="328"/>
                      <a:pt x="412" y="326"/>
                      <a:pt x="412" y="324"/>
                    </a:cubicBezTo>
                    <a:cubicBezTo>
                      <a:pt x="412" y="113"/>
                      <a:pt x="412" y="113"/>
                      <a:pt x="412" y="113"/>
                    </a:cubicBezTo>
                    <a:cubicBezTo>
                      <a:pt x="412" y="67"/>
                      <a:pt x="382" y="27"/>
                      <a:pt x="338" y="12"/>
                    </a:cubicBezTo>
                    <a:close/>
                  </a:path>
                </a:pathLst>
              </a:custGeom>
              <a:gradFill>
                <a:gsLst>
                  <a:gs pos="16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 b="1">
                  <a:latin typeface="+mj-ea"/>
                  <a:ea typeface="+mj-ea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723757" y="4895796"/>
              <a:ext cx="414489" cy="160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用户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  <p:cxnSp>
          <p:nvCxnSpPr>
            <p:cNvPr id="14" name="直接箭头连接符 13"/>
            <p:cNvCxnSpPr/>
            <p:nvPr/>
          </p:nvCxnSpPr>
          <p:spPr>
            <a:xfrm>
              <a:off x="8534696" y="3771364"/>
              <a:ext cx="846464" cy="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文本框 14"/>
            <p:cNvSpPr txBox="1"/>
            <p:nvPr/>
          </p:nvSpPr>
          <p:spPr>
            <a:xfrm>
              <a:off x="8633219" y="3560756"/>
              <a:ext cx="982681" cy="160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实际扣款</a:t>
              </a:r>
              <a:r>
                <a:rPr lang="en-US" altLang="zh-CN" sz="1400" b="1" dirty="0" smtClean="0">
                  <a:latin typeface="+mj-ea"/>
                  <a:ea typeface="+mj-ea"/>
                  <a:cs typeface="+mj-cs"/>
                  <a:sym typeface="等线"/>
                </a:rPr>
                <a:t>80</a:t>
              </a:r>
              <a:r>
                <a:rPr lang="zh-CN" altLang="en-US" sz="1400" b="1" dirty="0" smtClean="0">
                  <a:latin typeface="+mj-ea"/>
                  <a:ea typeface="+mj-ea"/>
                  <a:cs typeface="+mj-cs"/>
                  <a:sym typeface="等线"/>
                </a:rPr>
                <a:t>元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  <p:sp>
          <p:nvSpPr>
            <p:cNvPr id="16" name="Freeform 129"/>
            <p:cNvSpPr>
              <a:spLocks noEditPoints="1"/>
            </p:cNvSpPr>
            <p:nvPr/>
          </p:nvSpPr>
          <p:spPr bwMode="auto">
            <a:xfrm>
              <a:off x="9454293" y="3569133"/>
              <a:ext cx="439040" cy="398072"/>
            </a:xfrm>
            <a:custGeom>
              <a:avLst/>
              <a:gdLst>
                <a:gd name="T0" fmla="*/ 88 w 176"/>
                <a:gd name="T1" fmla="*/ 136 h 176"/>
                <a:gd name="T2" fmla="*/ 88 w 176"/>
                <a:gd name="T3" fmla="*/ 48 h 176"/>
                <a:gd name="T4" fmla="*/ 88 w 176"/>
                <a:gd name="T5" fmla="*/ 72 h 176"/>
                <a:gd name="T6" fmla="*/ 88 w 176"/>
                <a:gd name="T7" fmla="*/ 48 h 176"/>
                <a:gd name="T8" fmla="*/ 51 w 176"/>
                <a:gd name="T9" fmla="*/ 72 h 176"/>
                <a:gd name="T10" fmla="*/ 84 w 176"/>
                <a:gd name="T11" fmla="*/ 103 h 176"/>
                <a:gd name="T12" fmla="*/ 88 w 176"/>
                <a:gd name="T13" fmla="*/ 80 h 176"/>
                <a:gd name="T14" fmla="*/ 80 w 176"/>
                <a:gd name="T15" fmla="*/ 88 h 176"/>
                <a:gd name="T16" fmla="*/ 92 w 176"/>
                <a:gd name="T17" fmla="*/ 103 h 176"/>
                <a:gd name="T18" fmla="*/ 125 w 176"/>
                <a:gd name="T19" fmla="*/ 72 h 176"/>
                <a:gd name="T20" fmla="*/ 162 w 176"/>
                <a:gd name="T21" fmla="*/ 68 h 176"/>
                <a:gd name="T22" fmla="*/ 159 w 176"/>
                <a:gd name="T23" fmla="*/ 34 h 176"/>
                <a:gd name="T24" fmla="*/ 134 w 176"/>
                <a:gd name="T25" fmla="*/ 17 h 176"/>
                <a:gd name="T26" fmla="*/ 106 w 176"/>
                <a:gd name="T27" fmla="*/ 6 h 176"/>
                <a:gd name="T28" fmla="*/ 70 w 176"/>
                <a:gd name="T29" fmla="*/ 6 h 176"/>
                <a:gd name="T30" fmla="*/ 42 w 176"/>
                <a:gd name="T31" fmla="*/ 17 h 176"/>
                <a:gd name="T32" fmla="*/ 17 w 176"/>
                <a:gd name="T33" fmla="*/ 34 h 176"/>
                <a:gd name="T34" fmla="*/ 14 w 176"/>
                <a:gd name="T35" fmla="*/ 68 h 176"/>
                <a:gd name="T36" fmla="*/ 0 w 176"/>
                <a:gd name="T37" fmla="*/ 100 h 176"/>
                <a:gd name="T38" fmla="*/ 22 w 176"/>
                <a:gd name="T39" fmla="*/ 126 h 176"/>
                <a:gd name="T40" fmla="*/ 34 w 176"/>
                <a:gd name="T41" fmla="*/ 159 h 176"/>
                <a:gd name="T42" fmla="*/ 50 w 176"/>
                <a:gd name="T43" fmla="*/ 154 h 176"/>
                <a:gd name="T44" fmla="*/ 76 w 176"/>
                <a:gd name="T45" fmla="*/ 176 h 176"/>
                <a:gd name="T46" fmla="*/ 108 w 176"/>
                <a:gd name="T47" fmla="*/ 162 h 176"/>
                <a:gd name="T48" fmla="*/ 138 w 176"/>
                <a:gd name="T49" fmla="*/ 160 h 176"/>
                <a:gd name="T50" fmla="*/ 159 w 176"/>
                <a:gd name="T51" fmla="*/ 134 h 176"/>
                <a:gd name="T52" fmla="*/ 170 w 176"/>
                <a:gd name="T53" fmla="*/ 106 h 176"/>
                <a:gd name="T54" fmla="*/ 170 w 176"/>
                <a:gd name="T55" fmla="*/ 70 h 176"/>
                <a:gd name="T56" fmla="*/ 160 w 176"/>
                <a:gd name="T57" fmla="*/ 100 h 176"/>
                <a:gd name="T58" fmla="*/ 147 w 176"/>
                <a:gd name="T59" fmla="*/ 130 h 176"/>
                <a:gd name="T60" fmla="*/ 138 w 176"/>
                <a:gd name="T61" fmla="*/ 152 h 176"/>
                <a:gd name="T62" fmla="*/ 122 w 176"/>
                <a:gd name="T63" fmla="*/ 147 h 176"/>
                <a:gd name="T64" fmla="*/ 98 w 176"/>
                <a:gd name="T65" fmla="*/ 168 h 176"/>
                <a:gd name="T66" fmla="*/ 76 w 176"/>
                <a:gd name="T67" fmla="*/ 160 h 176"/>
                <a:gd name="T68" fmla="*/ 50 w 176"/>
                <a:gd name="T69" fmla="*/ 146 h 176"/>
                <a:gd name="T70" fmla="*/ 38 w 176"/>
                <a:gd name="T71" fmla="*/ 152 h 176"/>
                <a:gd name="T72" fmla="*/ 29 w 176"/>
                <a:gd name="T73" fmla="*/ 122 h 176"/>
                <a:gd name="T74" fmla="*/ 8 w 176"/>
                <a:gd name="T75" fmla="*/ 98 h 176"/>
                <a:gd name="T76" fmla="*/ 16 w 176"/>
                <a:gd name="T77" fmla="*/ 76 h 176"/>
                <a:gd name="T78" fmla="*/ 29 w 176"/>
                <a:gd name="T79" fmla="*/ 46 h 176"/>
                <a:gd name="T80" fmla="*/ 38 w 176"/>
                <a:gd name="T81" fmla="*/ 24 h 176"/>
                <a:gd name="T82" fmla="*/ 54 w 176"/>
                <a:gd name="T83" fmla="*/ 29 h 176"/>
                <a:gd name="T84" fmla="*/ 78 w 176"/>
                <a:gd name="T85" fmla="*/ 8 h 176"/>
                <a:gd name="T86" fmla="*/ 100 w 176"/>
                <a:gd name="T87" fmla="*/ 16 h 176"/>
                <a:gd name="T88" fmla="*/ 126 w 176"/>
                <a:gd name="T89" fmla="*/ 30 h 176"/>
                <a:gd name="T90" fmla="*/ 152 w 176"/>
                <a:gd name="T91" fmla="*/ 38 h 176"/>
                <a:gd name="T92" fmla="*/ 147 w 176"/>
                <a:gd name="T93" fmla="*/ 54 h 176"/>
                <a:gd name="T94" fmla="*/ 168 w 176"/>
                <a:gd name="T95" fmla="*/ 7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176">
                  <a:moveTo>
                    <a:pt x="88" y="40"/>
                  </a:moveTo>
                  <a:cubicBezTo>
                    <a:pt x="61" y="40"/>
                    <a:pt x="40" y="61"/>
                    <a:pt x="40" y="88"/>
                  </a:cubicBezTo>
                  <a:cubicBezTo>
                    <a:pt x="40" y="115"/>
                    <a:pt x="61" y="136"/>
                    <a:pt x="88" y="136"/>
                  </a:cubicBezTo>
                  <a:cubicBezTo>
                    <a:pt x="115" y="136"/>
                    <a:pt x="136" y="115"/>
                    <a:pt x="136" y="88"/>
                  </a:cubicBezTo>
                  <a:cubicBezTo>
                    <a:pt x="136" y="61"/>
                    <a:pt x="115" y="40"/>
                    <a:pt x="88" y="40"/>
                  </a:cubicBezTo>
                  <a:moveTo>
                    <a:pt x="88" y="48"/>
                  </a:moveTo>
                  <a:cubicBezTo>
                    <a:pt x="102" y="48"/>
                    <a:pt x="114" y="55"/>
                    <a:pt x="121" y="6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4"/>
                    <a:pt x="93" y="72"/>
                    <a:pt x="88" y="72"/>
                  </a:cubicBezTo>
                  <a:cubicBezTo>
                    <a:pt x="83" y="72"/>
                    <a:pt x="79" y="74"/>
                    <a:pt x="76" y="77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2" y="55"/>
                    <a:pt x="74" y="48"/>
                    <a:pt x="88" y="48"/>
                  </a:cubicBezTo>
                  <a:moveTo>
                    <a:pt x="84" y="128"/>
                  </a:moveTo>
                  <a:cubicBezTo>
                    <a:pt x="64" y="126"/>
                    <a:pt x="48" y="109"/>
                    <a:pt x="48" y="88"/>
                  </a:cubicBezTo>
                  <a:cubicBezTo>
                    <a:pt x="48" y="82"/>
                    <a:pt x="49" y="77"/>
                    <a:pt x="51" y="72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2" y="85"/>
                    <a:pt x="72" y="87"/>
                    <a:pt x="72" y="88"/>
                  </a:cubicBezTo>
                  <a:cubicBezTo>
                    <a:pt x="72" y="95"/>
                    <a:pt x="77" y="102"/>
                    <a:pt x="84" y="103"/>
                  </a:cubicBezTo>
                  <a:lnTo>
                    <a:pt x="84" y="128"/>
                  </a:lnTo>
                  <a:close/>
                  <a:moveTo>
                    <a:pt x="80" y="88"/>
                  </a:moveTo>
                  <a:cubicBezTo>
                    <a:pt x="80" y="84"/>
                    <a:pt x="84" y="80"/>
                    <a:pt x="88" y="80"/>
                  </a:cubicBezTo>
                  <a:cubicBezTo>
                    <a:pt x="92" y="80"/>
                    <a:pt x="96" y="84"/>
                    <a:pt x="96" y="88"/>
                  </a:cubicBezTo>
                  <a:cubicBezTo>
                    <a:pt x="96" y="92"/>
                    <a:pt x="92" y="96"/>
                    <a:pt x="88" y="96"/>
                  </a:cubicBezTo>
                  <a:cubicBezTo>
                    <a:pt x="84" y="96"/>
                    <a:pt x="80" y="92"/>
                    <a:pt x="80" y="88"/>
                  </a:cubicBezTo>
                  <a:moveTo>
                    <a:pt x="128" y="88"/>
                  </a:moveTo>
                  <a:cubicBezTo>
                    <a:pt x="128" y="109"/>
                    <a:pt x="112" y="126"/>
                    <a:pt x="92" y="128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9" y="102"/>
                    <a:pt x="104" y="95"/>
                    <a:pt x="104" y="88"/>
                  </a:cubicBezTo>
                  <a:cubicBezTo>
                    <a:pt x="104" y="87"/>
                    <a:pt x="104" y="85"/>
                    <a:pt x="103" y="84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7" y="77"/>
                    <a:pt x="128" y="82"/>
                    <a:pt x="128" y="88"/>
                  </a:cubicBezTo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</a:path>
              </a:pathLst>
            </a:custGeom>
            <a:solidFill>
              <a:srgbClr val="3C5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533211" y="4007902"/>
              <a:ext cx="414489" cy="160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1" i="0" u="none" strike="noStrike" cap="none" spc="0" normalizeH="0" baseline="0" dirty="0" smtClean="0">
                  <a:ln>
                    <a:noFill/>
                  </a:ln>
                  <a:effectLst/>
                  <a:uFillTx/>
                  <a:latin typeface="+mj-ea"/>
                  <a:ea typeface="+mj-ea"/>
                  <a:cs typeface="+mj-cs"/>
                  <a:sym typeface="等线"/>
                </a:rPr>
                <a:t>平台</a:t>
              </a:r>
              <a:endParaRPr kumimoji="0" lang="zh-CN" altLang="en-US" sz="1400" b="1" i="0" u="none" strike="noStrike" cap="none" spc="0" normalizeH="0" baseline="0" dirty="0">
                <a:ln>
                  <a:noFill/>
                </a:ln>
                <a:effectLst/>
                <a:uFillTx/>
                <a:latin typeface="+mj-ea"/>
                <a:ea typeface="+mj-ea"/>
                <a:cs typeface="+mj-cs"/>
                <a:sym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382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88ku">
      <a:majorFont>
        <a:latin typeface="Arial Black"/>
        <a:ea typeface="思源黑体 CN Bold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88ku">
      <a:majorFont>
        <a:latin typeface="Arial Black"/>
        <a:ea typeface="思源黑体 CN Bold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1961</Words>
  <Application>Microsoft Office PowerPoint</Application>
  <PresentationFormat>宽屏</PresentationFormat>
  <Paragraphs>465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Microsoft YaHei Bold</vt:lpstr>
      <vt:lpstr>Noto Sans CJK HK</vt:lpstr>
      <vt:lpstr>OPPOSans B</vt:lpstr>
      <vt:lpstr>OPPOSans H</vt:lpstr>
      <vt:lpstr>OPPOSans L</vt:lpstr>
      <vt:lpstr>OPPOSans M</vt:lpstr>
      <vt:lpstr>OPPOSans R</vt:lpstr>
      <vt:lpstr>UKIJ CJK</vt:lpstr>
      <vt:lpstr>DengXian</vt:lpstr>
      <vt:lpstr>DengXian</vt:lpstr>
      <vt:lpstr>思源黑体 CN Bold</vt:lpstr>
      <vt:lpstr>思源黑体 CN Regular</vt:lpstr>
      <vt:lpstr>宋体</vt:lpstr>
      <vt:lpstr>Arial</vt:lpstr>
      <vt:lpstr>Calibri</vt:lpstr>
      <vt:lpstr>Times New Roman</vt:lpstr>
      <vt:lpstr>Wingdings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卢媛媛</dc:creator>
  <cp:lastModifiedBy>卢媛媛</cp:lastModifiedBy>
  <cp:revision>19</cp:revision>
  <dcterms:created xsi:type="dcterms:W3CDTF">2024-11-13T05:33:42Z</dcterms:created>
  <dcterms:modified xsi:type="dcterms:W3CDTF">2024-11-13T08:57:19Z</dcterms:modified>
</cp:coreProperties>
</file>