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0" r:id="rId2"/>
  </p:sldMasterIdLst>
  <p:notesMasterIdLst>
    <p:notesMasterId r:id="rId27"/>
  </p:notesMasterIdLst>
  <p:sldIdLst>
    <p:sldId id="257" r:id="rId3"/>
    <p:sldId id="258" r:id="rId4"/>
    <p:sldId id="265" r:id="rId5"/>
    <p:sldId id="260" r:id="rId6"/>
    <p:sldId id="261" r:id="rId7"/>
    <p:sldId id="277" r:id="rId8"/>
    <p:sldId id="295" r:id="rId9"/>
    <p:sldId id="293" r:id="rId10"/>
    <p:sldId id="263" r:id="rId11"/>
    <p:sldId id="298" r:id="rId12"/>
    <p:sldId id="299" r:id="rId13"/>
    <p:sldId id="300" r:id="rId14"/>
    <p:sldId id="301" r:id="rId15"/>
    <p:sldId id="266" r:id="rId16"/>
    <p:sldId id="276" r:id="rId17"/>
    <p:sldId id="289" r:id="rId18"/>
    <p:sldId id="290" r:id="rId19"/>
    <p:sldId id="291" r:id="rId20"/>
    <p:sldId id="292" r:id="rId21"/>
    <p:sldId id="272" r:id="rId22"/>
    <p:sldId id="284" r:id="rId23"/>
    <p:sldId id="267" r:id="rId24"/>
    <p:sldId id="283" r:id="rId25"/>
    <p:sldId id="26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D09C"/>
    <a:srgbClr val="2F5597"/>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B6A0AE-A001-4787-9BD1-375895E94FE7}" type="datetimeFigureOut">
              <a:rPr lang="zh-CN" altLang="en-US" smtClean="0"/>
              <a:t>2025/3/4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CA2594-A1CE-4D6D-BDEE-2CB9C93C453F}" type="slidenum">
              <a:rPr lang="zh-CN" altLang="en-US" smtClean="0"/>
              <a:t>‹#›</a:t>
            </a:fld>
            <a:endParaRPr lang="zh-CN" altLang="en-US"/>
          </a:p>
        </p:txBody>
      </p:sp>
    </p:spTree>
    <p:extLst>
      <p:ext uri="{BB962C8B-B14F-4D97-AF65-F5344CB8AC3E}">
        <p14:creationId xmlns:p14="http://schemas.microsoft.com/office/powerpoint/2010/main" val="891298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CCE69-EAA5-4560-A397-86B324D5ECE7}" type="slidenum">
              <a:rPr lang="zh-CN" altLang="en-US" smtClean="0">
                <a:solidFill>
                  <a:prstClr val="black"/>
                </a:solidFill>
                <a:cs typeface="Arial"/>
              </a:rPr>
              <a:pPr/>
              <a:t>1</a:t>
            </a:fld>
            <a:endParaRPr lang="zh-CN" altLang="en-US">
              <a:solidFill>
                <a:prstClr val="black"/>
              </a:solidFill>
              <a:cs typeface="Arial"/>
            </a:endParaRPr>
          </a:p>
        </p:txBody>
      </p:sp>
    </p:spTree>
    <p:extLst>
      <p:ext uri="{BB962C8B-B14F-4D97-AF65-F5344CB8AC3E}">
        <p14:creationId xmlns:p14="http://schemas.microsoft.com/office/powerpoint/2010/main" val="3554465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53B318-D3D6-49F4-8AB8-209578373F12}" type="slidenum">
              <a:rPr lang="zh-CN" altLang="en-US" smtClean="0">
                <a:solidFill>
                  <a:prstClr val="black"/>
                </a:solidFill>
                <a:cs typeface="Arial"/>
              </a:rPr>
              <a:pPr/>
              <a:t>2</a:t>
            </a:fld>
            <a:endParaRPr lang="zh-CN" altLang="en-US">
              <a:solidFill>
                <a:prstClr val="black"/>
              </a:solidFill>
              <a:cs typeface="Arial"/>
            </a:endParaRPr>
          </a:p>
        </p:txBody>
      </p:sp>
    </p:spTree>
    <p:extLst>
      <p:ext uri="{BB962C8B-B14F-4D97-AF65-F5344CB8AC3E}">
        <p14:creationId xmlns:p14="http://schemas.microsoft.com/office/powerpoint/2010/main" val="3003714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42987724"/>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894811181"/>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9083668"/>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9078173"/>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146690"/>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 name="矩形 2"/>
          <p:cNvSpPr/>
          <p:nvPr userDrawn="1"/>
        </p:nvSpPr>
        <p:spPr>
          <a:xfrm>
            <a:off x="0" y="6760197"/>
            <a:ext cx="12192000" cy="97803"/>
          </a:xfrm>
          <a:prstGeom prst="rect">
            <a:avLst/>
          </a:prstGeom>
          <a:pattFill prst="ltUpDiag">
            <a:fgClr>
              <a:schemeClr val="bg2"/>
            </a:fgClr>
            <a:bgClr>
              <a:schemeClr val="tx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 name="矩形 3"/>
          <p:cNvSpPr/>
          <p:nvPr userDrawn="1"/>
        </p:nvSpPr>
        <p:spPr>
          <a:xfrm>
            <a:off x="1919536" y="1631879"/>
            <a:ext cx="8352928" cy="4678963"/>
          </a:xfrm>
          <a:prstGeom prst="rect">
            <a:avLst/>
          </a:prstGeom>
          <a:blipFill dpi="0" rotWithShape="1">
            <a:blip r:embed="rId2">
              <a:alphaModFix amt="1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Tree>
    <p:extLst>
      <p:ext uri="{BB962C8B-B14F-4D97-AF65-F5344CB8AC3E}">
        <p14:creationId xmlns:p14="http://schemas.microsoft.com/office/powerpoint/2010/main" val="1533026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2"/>
            <a:ext cx="10363200" cy="1362076"/>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098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0"/>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6827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3025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30009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9358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67269734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1"/>
            <a:ext cx="4011084"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327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17592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46593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26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5158307"/>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17322185"/>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8036848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1269845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68784514"/>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9556428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9C472BB-5B12-4775-9282-F3CE7AAE3014}" type="datetimeFigureOut">
              <a:rPr lang="zh-CN" altLang="en-US">
                <a:solidFill>
                  <a:prstClr val="black"/>
                </a:solidFill>
              </a:rPr>
              <a:pPr/>
              <a:t>2025/3/4</a:t>
            </a:fld>
            <a:endParaRPr lang="zh-CN" altLang="en-US">
              <a:solidFill>
                <a:prstClr val="black"/>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6A96587-80D9-4B41-B2E9-52CBD90B3936}"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586989305"/>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052062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200" advClick="0">
        <p14:prism/>
      </p:transition>
    </mc:Choice>
    <mc:Fallback xmlns:p15="http://schemas.microsoft.com/office/powerpoint/2012/main" xmlns="">
      <p:transition spd="slow" advClick="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B8CD9F9-72C8-4589-8A77-E0EAAC1A9441}" type="datetimeFigureOut">
              <a:rPr lang="zh-CN" altLang="en-US" smtClean="0">
                <a:solidFill>
                  <a:prstClr val="black">
                    <a:tint val="75000"/>
                  </a:prstClr>
                </a:solidFill>
              </a:rPr>
              <a:pPr/>
              <a:t>2025/3/4</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099777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tags" Target="../tags/tag3.xml"/><Relationship Id="rId7" Type="http://schemas.openxmlformats.org/officeDocument/2006/relationships/image" Target="../media/image30.png"/><Relationship Id="rId12" Type="http://schemas.openxmlformats.org/officeDocument/2006/relationships/image" Target="../media/image18.svg"/><Relationship Id="rId17" Type="http://schemas.openxmlformats.org/officeDocument/2006/relationships/image" Target="../media/image37.png"/><Relationship Id="rId2" Type="http://schemas.openxmlformats.org/officeDocument/2006/relationships/tags" Target="../tags/tag2.xml"/><Relationship Id="rId16" Type="http://schemas.openxmlformats.org/officeDocument/2006/relationships/image" Target="../media/image36.png"/><Relationship Id="rId20" Type="http://schemas.openxmlformats.org/officeDocument/2006/relationships/image" Target="../media/image26.svg"/><Relationship Id="rId1" Type="http://schemas.openxmlformats.org/officeDocument/2006/relationships/tags" Target="../tags/tag1.xml"/><Relationship Id="rId6" Type="http://schemas.openxmlformats.org/officeDocument/2006/relationships/image" Target="../media/image29.png"/><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35.png"/><Relationship Id="rId10" Type="http://schemas.openxmlformats.org/officeDocument/2006/relationships/image" Target="../media/image16.svg"/><Relationship Id="rId19" Type="http://schemas.openxmlformats.org/officeDocument/2006/relationships/image" Target="../media/image39.png"/><Relationship Id="rId4" Type="http://schemas.openxmlformats.org/officeDocument/2006/relationships/slideLayout" Target="../slideLayouts/slideLayout2.xml"/><Relationship Id="rId9" Type="http://schemas.openxmlformats.org/officeDocument/2006/relationships/image" Target="../media/image31.png"/><Relationship Id="rId14"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jpe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jpeg"/><Relationship Id="rId2" Type="http://schemas.openxmlformats.org/officeDocument/2006/relationships/image" Target="../media/image43.png"/><Relationship Id="rId16"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2.jpeg"/><Relationship Id="rId5" Type="http://schemas.openxmlformats.org/officeDocument/2006/relationships/image" Target="../media/image46.png"/><Relationship Id="rId15" Type="http://schemas.openxmlformats.org/officeDocument/2006/relationships/image" Target="../media/image56.jpeg"/><Relationship Id="rId10" Type="http://schemas.openxmlformats.org/officeDocument/2006/relationships/image" Target="../media/image51.jpeg"/><Relationship Id="rId4" Type="http://schemas.openxmlformats.org/officeDocument/2006/relationships/image" Target="../media/image45.png"/><Relationship Id="rId9" Type="http://schemas.openxmlformats.org/officeDocument/2006/relationships/image" Target="../media/image50.jpeg"/><Relationship Id="rId1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em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070747"/>
            <a:ext cx="12192000" cy="3787254"/>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矩形 86"/>
          <p:cNvSpPr/>
          <p:nvPr/>
        </p:nvSpPr>
        <p:spPr>
          <a:xfrm>
            <a:off x="0" y="0"/>
            <a:ext cx="12192000" cy="2879678"/>
          </a:xfrm>
          <a:prstGeom prst="rect">
            <a:avLst/>
          </a:prstGeom>
          <a:blipFill dpi="0" rotWithShape="1">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KSO_Shape"/>
          <p:cNvSpPr/>
          <p:nvPr/>
        </p:nvSpPr>
        <p:spPr bwMode="auto">
          <a:xfrm flipH="1">
            <a:off x="-2" y="3429001"/>
            <a:ext cx="4227443" cy="672152"/>
          </a:xfrm>
          <a:custGeom>
            <a:avLst/>
            <a:gdLst>
              <a:gd name="T0" fmla="*/ 2147483646 w 11456"/>
              <a:gd name="T1" fmla="*/ 2147483646 h 3350"/>
              <a:gd name="T2" fmla="*/ 2147483646 w 11456"/>
              <a:gd name="T3" fmla="*/ 2147483646 h 3350"/>
              <a:gd name="T4" fmla="*/ 2147483646 w 11456"/>
              <a:gd name="T5" fmla="*/ 2147483646 h 3350"/>
              <a:gd name="T6" fmla="*/ 2147483646 w 11456"/>
              <a:gd name="T7" fmla="*/ 2147483646 h 3350"/>
              <a:gd name="T8" fmla="*/ 2147483646 w 11456"/>
              <a:gd name="T9" fmla="*/ 2147483646 h 3350"/>
              <a:gd name="T10" fmla="*/ 2147483646 w 11456"/>
              <a:gd name="T11" fmla="*/ 2147483646 h 3350"/>
              <a:gd name="T12" fmla="*/ 2147483646 w 11456"/>
              <a:gd name="T13" fmla="*/ 2147483646 h 3350"/>
              <a:gd name="T14" fmla="*/ 2147483646 w 11456"/>
              <a:gd name="T15" fmla="*/ 2147483646 h 3350"/>
              <a:gd name="T16" fmla="*/ 2147483646 w 11456"/>
              <a:gd name="T17" fmla="*/ 2147483646 h 3350"/>
              <a:gd name="T18" fmla="*/ 2147483646 w 11456"/>
              <a:gd name="T19" fmla="*/ 2147483646 h 3350"/>
              <a:gd name="T20" fmla="*/ 2147483646 w 11456"/>
              <a:gd name="T21" fmla="*/ 2147483646 h 3350"/>
              <a:gd name="T22" fmla="*/ 2147483646 w 11456"/>
              <a:gd name="T23" fmla="*/ 2147483646 h 3350"/>
              <a:gd name="T24" fmla="*/ 2147483646 w 11456"/>
              <a:gd name="T25" fmla="*/ 2147483646 h 3350"/>
              <a:gd name="T26" fmla="*/ 2147483646 w 11456"/>
              <a:gd name="T27" fmla="*/ 2147483646 h 3350"/>
              <a:gd name="T28" fmla="*/ 2147483646 w 11456"/>
              <a:gd name="T29" fmla="*/ 2147483646 h 3350"/>
              <a:gd name="T30" fmla="*/ 2147483646 w 11456"/>
              <a:gd name="T31" fmla="*/ 2147483646 h 3350"/>
              <a:gd name="T32" fmla="*/ 2147483646 w 11456"/>
              <a:gd name="T33" fmla="*/ 2147483646 h 3350"/>
              <a:gd name="T34" fmla="*/ 2147483646 w 11456"/>
              <a:gd name="T35" fmla="*/ 2147483646 h 3350"/>
              <a:gd name="T36" fmla="*/ 2147483646 w 11456"/>
              <a:gd name="T37" fmla="*/ 2147483646 h 3350"/>
              <a:gd name="T38" fmla="*/ 2147483646 w 11456"/>
              <a:gd name="T39" fmla="*/ 2147483646 h 3350"/>
              <a:gd name="T40" fmla="*/ 2147483646 w 11456"/>
              <a:gd name="T41" fmla="*/ 2147483646 h 3350"/>
              <a:gd name="T42" fmla="*/ 2147483646 w 11456"/>
              <a:gd name="T43" fmla="*/ 2147483646 h 3350"/>
              <a:gd name="T44" fmla="*/ 2147483646 w 11456"/>
              <a:gd name="T45" fmla="*/ 2147483646 h 3350"/>
              <a:gd name="T46" fmla="*/ 2147483646 w 11456"/>
              <a:gd name="T47" fmla="*/ 2147483646 h 3350"/>
              <a:gd name="T48" fmla="*/ 2147483646 w 11456"/>
              <a:gd name="T49" fmla="*/ 2147483646 h 3350"/>
              <a:gd name="T50" fmla="*/ 2147483646 w 11456"/>
              <a:gd name="T51" fmla="*/ 2147483646 h 3350"/>
              <a:gd name="T52" fmla="*/ 2147483646 w 11456"/>
              <a:gd name="T53" fmla="*/ 1715567819 h 3350"/>
              <a:gd name="T54" fmla="*/ 2147483646 w 11456"/>
              <a:gd name="T55" fmla="*/ 1678953458 h 3350"/>
              <a:gd name="T56" fmla="*/ 2147483646 w 11456"/>
              <a:gd name="T57" fmla="*/ 2147483646 h 3350"/>
              <a:gd name="T58" fmla="*/ 2147483646 w 11456"/>
              <a:gd name="T59" fmla="*/ 2147483646 h 3350"/>
              <a:gd name="T60" fmla="*/ 2147483646 w 11456"/>
              <a:gd name="T61" fmla="*/ 2147483646 h 3350"/>
              <a:gd name="T62" fmla="*/ 2147483646 w 11456"/>
              <a:gd name="T63" fmla="*/ 2147483646 h 3350"/>
              <a:gd name="T64" fmla="*/ 2147483646 w 11456"/>
              <a:gd name="T65" fmla="*/ 2147483646 h 3350"/>
              <a:gd name="T66" fmla="*/ 2147483646 w 11456"/>
              <a:gd name="T67" fmla="*/ 2147483646 h 3350"/>
              <a:gd name="T68" fmla="*/ 2147483646 w 11456"/>
              <a:gd name="T69" fmla="*/ 2147483646 h 3350"/>
              <a:gd name="T70" fmla="*/ 2147483646 w 11456"/>
              <a:gd name="T71" fmla="*/ 0 h 3350"/>
              <a:gd name="T72" fmla="*/ 2147483646 w 11456"/>
              <a:gd name="T73" fmla="*/ 2147483646 h 3350"/>
              <a:gd name="T74" fmla="*/ 2147483646 w 11456"/>
              <a:gd name="T75" fmla="*/ 2147483646 h 3350"/>
              <a:gd name="T76" fmla="*/ 2147483646 w 11456"/>
              <a:gd name="T77" fmla="*/ 2147483646 h 3350"/>
              <a:gd name="T78" fmla="*/ 2147483646 w 11456"/>
              <a:gd name="T79" fmla="*/ 2147483646 h 3350"/>
              <a:gd name="T80" fmla="*/ 2147483646 w 11456"/>
              <a:gd name="T81" fmla="*/ 2147483646 h 3350"/>
              <a:gd name="T82" fmla="*/ 2147483646 w 11456"/>
              <a:gd name="T83" fmla="*/ 2147483646 h 3350"/>
              <a:gd name="T84" fmla="*/ 2147483646 w 11456"/>
              <a:gd name="T85" fmla="*/ 2147483646 h 3350"/>
              <a:gd name="T86" fmla="*/ 2147483646 w 11456"/>
              <a:gd name="T87" fmla="*/ 2147483646 h 3350"/>
              <a:gd name="T88" fmla="*/ 2147483646 w 11456"/>
              <a:gd name="T89" fmla="*/ 2147483646 h 3350"/>
              <a:gd name="T90" fmla="*/ 2147483646 w 11456"/>
              <a:gd name="T91" fmla="*/ 2147483646 h 3350"/>
              <a:gd name="T92" fmla="*/ 2147483646 w 11456"/>
              <a:gd name="T93" fmla="*/ 2147483646 h 3350"/>
              <a:gd name="T94" fmla="*/ 2147483646 w 11456"/>
              <a:gd name="T95" fmla="*/ 2147483646 h 3350"/>
              <a:gd name="T96" fmla="*/ 2147483646 w 11456"/>
              <a:gd name="T97" fmla="*/ 2147483646 h 3350"/>
              <a:gd name="T98" fmla="*/ 2147483646 w 11456"/>
              <a:gd name="T99" fmla="*/ 2147483646 h 3350"/>
              <a:gd name="T100" fmla="*/ 2147483646 w 11456"/>
              <a:gd name="T101" fmla="*/ 2147483646 h 3350"/>
              <a:gd name="T102" fmla="*/ 2147483646 w 11456"/>
              <a:gd name="T103" fmla="*/ 2147483646 h 3350"/>
              <a:gd name="T104" fmla="*/ 2147483646 w 11456"/>
              <a:gd name="T105" fmla="*/ 2147483646 h 3350"/>
              <a:gd name="T106" fmla="*/ 2147483646 w 11456"/>
              <a:gd name="T107" fmla="*/ 2147483646 h 3350"/>
              <a:gd name="T108" fmla="*/ 0 w 11456"/>
              <a:gd name="T109" fmla="*/ 2147483646 h 33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456" h="3349">
                <a:moveTo>
                  <a:pt x="10978" y="2739"/>
                </a:moveTo>
                <a:lnTo>
                  <a:pt x="10948" y="2716"/>
                </a:lnTo>
                <a:lnTo>
                  <a:pt x="10877" y="2771"/>
                </a:lnTo>
                <a:lnTo>
                  <a:pt x="10721" y="2771"/>
                </a:lnTo>
                <a:lnTo>
                  <a:pt x="10689" y="2750"/>
                </a:lnTo>
                <a:lnTo>
                  <a:pt x="10637" y="2782"/>
                </a:lnTo>
                <a:lnTo>
                  <a:pt x="10637" y="2720"/>
                </a:lnTo>
                <a:lnTo>
                  <a:pt x="10604" y="2711"/>
                </a:lnTo>
                <a:lnTo>
                  <a:pt x="10604" y="2454"/>
                </a:lnTo>
                <a:lnTo>
                  <a:pt x="10626" y="2454"/>
                </a:lnTo>
                <a:lnTo>
                  <a:pt x="10626" y="2438"/>
                </a:lnTo>
                <a:lnTo>
                  <a:pt x="10604" y="2438"/>
                </a:lnTo>
                <a:lnTo>
                  <a:pt x="10604" y="2324"/>
                </a:lnTo>
                <a:lnTo>
                  <a:pt x="10552" y="2290"/>
                </a:lnTo>
                <a:lnTo>
                  <a:pt x="10552" y="2255"/>
                </a:lnTo>
                <a:lnTo>
                  <a:pt x="10546" y="2244"/>
                </a:lnTo>
                <a:lnTo>
                  <a:pt x="10539" y="2234"/>
                </a:lnTo>
                <a:lnTo>
                  <a:pt x="10530" y="2222"/>
                </a:lnTo>
                <a:lnTo>
                  <a:pt x="10519" y="2210"/>
                </a:lnTo>
                <a:lnTo>
                  <a:pt x="10508" y="2198"/>
                </a:lnTo>
                <a:lnTo>
                  <a:pt x="10502" y="2193"/>
                </a:lnTo>
                <a:lnTo>
                  <a:pt x="10497" y="2191"/>
                </a:lnTo>
                <a:lnTo>
                  <a:pt x="10490" y="2188"/>
                </a:lnTo>
                <a:lnTo>
                  <a:pt x="10485" y="2187"/>
                </a:lnTo>
                <a:lnTo>
                  <a:pt x="10479" y="2188"/>
                </a:lnTo>
                <a:lnTo>
                  <a:pt x="10474" y="2191"/>
                </a:lnTo>
                <a:lnTo>
                  <a:pt x="10469" y="2193"/>
                </a:lnTo>
                <a:lnTo>
                  <a:pt x="10464" y="2198"/>
                </a:lnTo>
                <a:lnTo>
                  <a:pt x="10453" y="2210"/>
                </a:lnTo>
                <a:lnTo>
                  <a:pt x="10444" y="2222"/>
                </a:lnTo>
                <a:lnTo>
                  <a:pt x="10436" y="2234"/>
                </a:lnTo>
                <a:lnTo>
                  <a:pt x="10430" y="2244"/>
                </a:lnTo>
                <a:lnTo>
                  <a:pt x="10425" y="2255"/>
                </a:lnTo>
                <a:lnTo>
                  <a:pt x="10425" y="2293"/>
                </a:lnTo>
                <a:lnTo>
                  <a:pt x="10371" y="2325"/>
                </a:lnTo>
                <a:lnTo>
                  <a:pt x="10371" y="2446"/>
                </a:lnTo>
                <a:lnTo>
                  <a:pt x="10354" y="2446"/>
                </a:lnTo>
                <a:lnTo>
                  <a:pt x="10354" y="2463"/>
                </a:lnTo>
                <a:lnTo>
                  <a:pt x="10373" y="2463"/>
                </a:lnTo>
                <a:lnTo>
                  <a:pt x="10373" y="2578"/>
                </a:lnTo>
                <a:lnTo>
                  <a:pt x="10272" y="2634"/>
                </a:lnTo>
                <a:lnTo>
                  <a:pt x="10272" y="2782"/>
                </a:lnTo>
                <a:lnTo>
                  <a:pt x="10258" y="2782"/>
                </a:lnTo>
                <a:lnTo>
                  <a:pt x="10249" y="2782"/>
                </a:lnTo>
                <a:lnTo>
                  <a:pt x="10240" y="2781"/>
                </a:lnTo>
                <a:lnTo>
                  <a:pt x="10230" y="2779"/>
                </a:lnTo>
                <a:lnTo>
                  <a:pt x="10216" y="2779"/>
                </a:lnTo>
                <a:lnTo>
                  <a:pt x="10210" y="2779"/>
                </a:lnTo>
                <a:lnTo>
                  <a:pt x="10204" y="2781"/>
                </a:lnTo>
                <a:lnTo>
                  <a:pt x="10199" y="2784"/>
                </a:lnTo>
                <a:lnTo>
                  <a:pt x="10195" y="2787"/>
                </a:lnTo>
                <a:lnTo>
                  <a:pt x="10189" y="2794"/>
                </a:lnTo>
                <a:lnTo>
                  <a:pt x="10185" y="2795"/>
                </a:lnTo>
                <a:lnTo>
                  <a:pt x="10182" y="2795"/>
                </a:lnTo>
                <a:lnTo>
                  <a:pt x="10175" y="2795"/>
                </a:lnTo>
                <a:lnTo>
                  <a:pt x="10168" y="2796"/>
                </a:lnTo>
                <a:lnTo>
                  <a:pt x="10148" y="2801"/>
                </a:lnTo>
                <a:lnTo>
                  <a:pt x="10123" y="2809"/>
                </a:lnTo>
                <a:lnTo>
                  <a:pt x="10123" y="2743"/>
                </a:lnTo>
                <a:lnTo>
                  <a:pt x="10002" y="2743"/>
                </a:lnTo>
                <a:lnTo>
                  <a:pt x="9826" y="2625"/>
                </a:lnTo>
                <a:lnTo>
                  <a:pt x="9682" y="2769"/>
                </a:lnTo>
                <a:lnTo>
                  <a:pt x="9682" y="2903"/>
                </a:lnTo>
                <a:lnTo>
                  <a:pt x="9528" y="2903"/>
                </a:lnTo>
                <a:lnTo>
                  <a:pt x="9528" y="2711"/>
                </a:lnTo>
                <a:lnTo>
                  <a:pt x="9488" y="2655"/>
                </a:lnTo>
                <a:lnTo>
                  <a:pt x="9119" y="2655"/>
                </a:lnTo>
                <a:lnTo>
                  <a:pt x="9119" y="2898"/>
                </a:lnTo>
                <a:lnTo>
                  <a:pt x="9033" y="2890"/>
                </a:lnTo>
                <a:lnTo>
                  <a:pt x="9033" y="2484"/>
                </a:lnTo>
                <a:lnTo>
                  <a:pt x="8857" y="2472"/>
                </a:lnTo>
                <a:lnTo>
                  <a:pt x="8857" y="2272"/>
                </a:lnTo>
                <a:lnTo>
                  <a:pt x="8769" y="2272"/>
                </a:lnTo>
                <a:lnTo>
                  <a:pt x="8762" y="1962"/>
                </a:lnTo>
                <a:lnTo>
                  <a:pt x="8533" y="1962"/>
                </a:lnTo>
                <a:lnTo>
                  <a:pt x="8134" y="2055"/>
                </a:lnTo>
                <a:lnTo>
                  <a:pt x="8134" y="2716"/>
                </a:lnTo>
                <a:lnTo>
                  <a:pt x="8076" y="2716"/>
                </a:lnTo>
                <a:lnTo>
                  <a:pt x="8076" y="2666"/>
                </a:lnTo>
                <a:lnTo>
                  <a:pt x="7958" y="2666"/>
                </a:lnTo>
                <a:lnTo>
                  <a:pt x="7958" y="1655"/>
                </a:lnTo>
                <a:lnTo>
                  <a:pt x="7916" y="1655"/>
                </a:lnTo>
                <a:lnTo>
                  <a:pt x="7916" y="1684"/>
                </a:lnTo>
                <a:lnTo>
                  <a:pt x="7717" y="1663"/>
                </a:lnTo>
                <a:lnTo>
                  <a:pt x="7717" y="1632"/>
                </a:lnTo>
                <a:lnTo>
                  <a:pt x="7674" y="1632"/>
                </a:lnTo>
                <a:lnTo>
                  <a:pt x="7674" y="1664"/>
                </a:lnTo>
                <a:lnTo>
                  <a:pt x="7646" y="1664"/>
                </a:lnTo>
                <a:lnTo>
                  <a:pt x="7646" y="1625"/>
                </a:lnTo>
                <a:lnTo>
                  <a:pt x="7664" y="1625"/>
                </a:lnTo>
                <a:lnTo>
                  <a:pt x="7651" y="1539"/>
                </a:lnTo>
                <a:lnTo>
                  <a:pt x="7632" y="1539"/>
                </a:lnTo>
                <a:lnTo>
                  <a:pt x="7611" y="1625"/>
                </a:lnTo>
                <a:lnTo>
                  <a:pt x="7624" y="1625"/>
                </a:lnTo>
                <a:lnTo>
                  <a:pt x="7624" y="1663"/>
                </a:lnTo>
                <a:lnTo>
                  <a:pt x="7543" y="1663"/>
                </a:lnTo>
                <a:lnTo>
                  <a:pt x="7543" y="1349"/>
                </a:lnTo>
                <a:lnTo>
                  <a:pt x="7235" y="1309"/>
                </a:lnTo>
                <a:lnTo>
                  <a:pt x="7235" y="920"/>
                </a:lnTo>
                <a:lnTo>
                  <a:pt x="7174" y="899"/>
                </a:lnTo>
                <a:lnTo>
                  <a:pt x="7174" y="436"/>
                </a:lnTo>
                <a:lnTo>
                  <a:pt x="7116" y="375"/>
                </a:lnTo>
                <a:lnTo>
                  <a:pt x="7116" y="148"/>
                </a:lnTo>
                <a:lnTo>
                  <a:pt x="6807" y="148"/>
                </a:lnTo>
                <a:lnTo>
                  <a:pt x="6768" y="198"/>
                </a:lnTo>
                <a:lnTo>
                  <a:pt x="6768" y="367"/>
                </a:lnTo>
                <a:lnTo>
                  <a:pt x="6718" y="425"/>
                </a:lnTo>
                <a:lnTo>
                  <a:pt x="6718" y="920"/>
                </a:lnTo>
                <a:lnTo>
                  <a:pt x="6683" y="920"/>
                </a:lnTo>
                <a:lnTo>
                  <a:pt x="6683" y="2589"/>
                </a:lnTo>
                <a:lnTo>
                  <a:pt x="6611" y="2510"/>
                </a:lnTo>
                <a:lnTo>
                  <a:pt x="6578" y="2510"/>
                </a:lnTo>
                <a:lnTo>
                  <a:pt x="6578" y="2438"/>
                </a:lnTo>
                <a:lnTo>
                  <a:pt x="6392" y="2438"/>
                </a:lnTo>
                <a:lnTo>
                  <a:pt x="6392" y="1758"/>
                </a:lnTo>
                <a:lnTo>
                  <a:pt x="6363" y="1758"/>
                </a:lnTo>
                <a:lnTo>
                  <a:pt x="6363" y="1449"/>
                </a:lnTo>
                <a:lnTo>
                  <a:pt x="6296" y="1422"/>
                </a:lnTo>
                <a:lnTo>
                  <a:pt x="6296" y="1356"/>
                </a:lnTo>
                <a:lnTo>
                  <a:pt x="6319" y="1356"/>
                </a:lnTo>
                <a:lnTo>
                  <a:pt x="6319" y="1284"/>
                </a:lnTo>
                <a:lnTo>
                  <a:pt x="6296" y="1284"/>
                </a:lnTo>
                <a:lnTo>
                  <a:pt x="6296" y="1248"/>
                </a:lnTo>
                <a:lnTo>
                  <a:pt x="6037" y="1248"/>
                </a:lnTo>
                <a:lnTo>
                  <a:pt x="6037" y="1277"/>
                </a:lnTo>
                <a:lnTo>
                  <a:pt x="6011" y="1277"/>
                </a:lnTo>
                <a:lnTo>
                  <a:pt x="6011" y="1356"/>
                </a:lnTo>
                <a:lnTo>
                  <a:pt x="6030" y="1356"/>
                </a:lnTo>
                <a:lnTo>
                  <a:pt x="6030" y="1425"/>
                </a:lnTo>
                <a:lnTo>
                  <a:pt x="5974" y="1438"/>
                </a:lnTo>
                <a:lnTo>
                  <a:pt x="5974" y="915"/>
                </a:lnTo>
                <a:lnTo>
                  <a:pt x="5895" y="817"/>
                </a:lnTo>
                <a:lnTo>
                  <a:pt x="5861" y="817"/>
                </a:lnTo>
                <a:lnTo>
                  <a:pt x="5861" y="605"/>
                </a:lnTo>
                <a:lnTo>
                  <a:pt x="5845" y="565"/>
                </a:lnTo>
                <a:lnTo>
                  <a:pt x="5808" y="565"/>
                </a:lnTo>
                <a:lnTo>
                  <a:pt x="5808" y="132"/>
                </a:lnTo>
                <a:lnTo>
                  <a:pt x="5474" y="0"/>
                </a:lnTo>
                <a:lnTo>
                  <a:pt x="5474" y="383"/>
                </a:lnTo>
                <a:lnTo>
                  <a:pt x="5152" y="413"/>
                </a:lnTo>
                <a:lnTo>
                  <a:pt x="5152" y="2206"/>
                </a:lnTo>
                <a:lnTo>
                  <a:pt x="5070" y="2279"/>
                </a:lnTo>
                <a:lnTo>
                  <a:pt x="5070" y="2026"/>
                </a:lnTo>
                <a:lnTo>
                  <a:pt x="5046" y="2026"/>
                </a:lnTo>
                <a:lnTo>
                  <a:pt x="5046" y="1865"/>
                </a:lnTo>
                <a:lnTo>
                  <a:pt x="5030" y="1865"/>
                </a:lnTo>
                <a:lnTo>
                  <a:pt x="5030" y="2005"/>
                </a:lnTo>
                <a:lnTo>
                  <a:pt x="4962" y="2005"/>
                </a:lnTo>
                <a:lnTo>
                  <a:pt x="4911" y="2059"/>
                </a:lnTo>
                <a:lnTo>
                  <a:pt x="4909" y="786"/>
                </a:lnTo>
                <a:lnTo>
                  <a:pt x="4883" y="786"/>
                </a:lnTo>
                <a:lnTo>
                  <a:pt x="4883" y="730"/>
                </a:lnTo>
                <a:lnTo>
                  <a:pt x="4699" y="730"/>
                </a:lnTo>
                <a:lnTo>
                  <a:pt x="4668" y="672"/>
                </a:lnTo>
                <a:lnTo>
                  <a:pt x="4642" y="672"/>
                </a:lnTo>
                <a:lnTo>
                  <a:pt x="4642" y="738"/>
                </a:lnTo>
                <a:lnTo>
                  <a:pt x="4528" y="738"/>
                </a:lnTo>
                <a:lnTo>
                  <a:pt x="4493" y="672"/>
                </a:lnTo>
                <a:lnTo>
                  <a:pt x="4462" y="672"/>
                </a:lnTo>
                <a:lnTo>
                  <a:pt x="4462" y="735"/>
                </a:lnTo>
                <a:lnTo>
                  <a:pt x="4427" y="735"/>
                </a:lnTo>
                <a:lnTo>
                  <a:pt x="4356" y="607"/>
                </a:lnTo>
                <a:lnTo>
                  <a:pt x="4155" y="607"/>
                </a:lnTo>
                <a:lnTo>
                  <a:pt x="4086" y="745"/>
                </a:lnTo>
                <a:lnTo>
                  <a:pt x="4054" y="770"/>
                </a:lnTo>
                <a:lnTo>
                  <a:pt x="4054" y="1589"/>
                </a:lnTo>
                <a:lnTo>
                  <a:pt x="3956" y="1552"/>
                </a:lnTo>
                <a:lnTo>
                  <a:pt x="3851" y="1587"/>
                </a:lnTo>
                <a:lnTo>
                  <a:pt x="3851" y="1764"/>
                </a:lnTo>
                <a:lnTo>
                  <a:pt x="3734" y="1825"/>
                </a:lnTo>
                <a:lnTo>
                  <a:pt x="3734" y="1875"/>
                </a:lnTo>
                <a:lnTo>
                  <a:pt x="3716" y="1875"/>
                </a:lnTo>
                <a:lnTo>
                  <a:pt x="3716" y="1319"/>
                </a:lnTo>
                <a:lnTo>
                  <a:pt x="3592" y="1319"/>
                </a:lnTo>
                <a:lnTo>
                  <a:pt x="3592" y="1214"/>
                </a:lnTo>
                <a:lnTo>
                  <a:pt x="3478" y="1214"/>
                </a:lnTo>
                <a:lnTo>
                  <a:pt x="3478" y="1150"/>
                </a:lnTo>
                <a:lnTo>
                  <a:pt x="3305" y="1150"/>
                </a:lnTo>
                <a:lnTo>
                  <a:pt x="3305" y="1013"/>
                </a:lnTo>
                <a:lnTo>
                  <a:pt x="3282" y="1013"/>
                </a:lnTo>
                <a:lnTo>
                  <a:pt x="3282" y="1880"/>
                </a:lnTo>
                <a:lnTo>
                  <a:pt x="3020" y="1870"/>
                </a:lnTo>
                <a:lnTo>
                  <a:pt x="3020" y="2258"/>
                </a:lnTo>
                <a:lnTo>
                  <a:pt x="2947" y="2258"/>
                </a:lnTo>
                <a:lnTo>
                  <a:pt x="2947" y="2967"/>
                </a:lnTo>
                <a:lnTo>
                  <a:pt x="2824" y="2967"/>
                </a:lnTo>
                <a:lnTo>
                  <a:pt x="2824" y="2443"/>
                </a:lnTo>
                <a:lnTo>
                  <a:pt x="2782" y="2379"/>
                </a:lnTo>
                <a:lnTo>
                  <a:pt x="2648" y="2379"/>
                </a:lnTo>
                <a:lnTo>
                  <a:pt x="2648" y="2043"/>
                </a:lnTo>
                <a:lnTo>
                  <a:pt x="2605" y="1949"/>
                </a:lnTo>
                <a:lnTo>
                  <a:pt x="2576" y="1949"/>
                </a:lnTo>
                <a:lnTo>
                  <a:pt x="2576" y="1160"/>
                </a:lnTo>
                <a:lnTo>
                  <a:pt x="2520" y="1129"/>
                </a:lnTo>
                <a:lnTo>
                  <a:pt x="2520" y="1066"/>
                </a:lnTo>
                <a:lnTo>
                  <a:pt x="2498" y="1057"/>
                </a:lnTo>
                <a:lnTo>
                  <a:pt x="2498" y="893"/>
                </a:lnTo>
                <a:lnTo>
                  <a:pt x="2481" y="896"/>
                </a:lnTo>
                <a:lnTo>
                  <a:pt x="2481" y="1050"/>
                </a:lnTo>
                <a:lnTo>
                  <a:pt x="2263" y="957"/>
                </a:lnTo>
                <a:lnTo>
                  <a:pt x="1955" y="987"/>
                </a:lnTo>
                <a:lnTo>
                  <a:pt x="1955" y="1560"/>
                </a:lnTo>
                <a:lnTo>
                  <a:pt x="1749" y="1560"/>
                </a:lnTo>
                <a:lnTo>
                  <a:pt x="1749" y="3012"/>
                </a:lnTo>
                <a:lnTo>
                  <a:pt x="1724" y="3012"/>
                </a:lnTo>
                <a:lnTo>
                  <a:pt x="1724" y="3099"/>
                </a:lnTo>
                <a:lnTo>
                  <a:pt x="1674" y="3099"/>
                </a:lnTo>
                <a:lnTo>
                  <a:pt x="1674" y="3176"/>
                </a:lnTo>
                <a:lnTo>
                  <a:pt x="1320" y="3176"/>
                </a:lnTo>
                <a:lnTo>
                  <a:pt x="1320" y="3288"/>
                </a:lnTo>
                <a:lnTo>
                  <a:pt x="1033" y="3288"/>
                </a:lnTo>
                <a:lnTo>
                  <a:pt x="911" y="3166"/>
                </a:lnTo>
                <a:lnTo>
                  <a:pt x="8" y="3166"/>
                </a:lnTo>
                <a:lnTo>
                  <a:pt x="0" y="3350"/>
                </a:lnTo>
                <a:lnTo>
                  <a:pt x="11456" y="3350"/>
                </a:lnTo>
                <a:lnTo>
                  <a:pt x="11456" y="2739"/>
                </a:lnTo>
                <a:lnTo>
                  <a:pt x="10978" y="2739"/>
                </a:lnTo>
                <a:close/>
              </a:path>
            </a:pathLst>
          </a:custGeom>
          <a:solidFill>
            <a:schemeClr val="accent5">
              <a:lumMod val="75000"/>
            </a:schemeClr>
          </a:solidFill>
          <a:ln>
            <a:noFill/>
          </a:ln>
          <a:effectLst>
            <a:reflection blurRad="6350" stA="50000" endA="300" endPos="90000" dir="5400000" sy="-100000" algn="bl" rotWithShape="0"/>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KSO_Shape"/>
          <p:cNvSpPr/>
          <p:nvPr/>
        </p:nvSpPr>
        <p:spPr bwMode="auto">
          <a:xfrm>
            <a:off x="8030817" y="3429000"/>
            <a:ext cx="4161183" cy="651161"/>
          </a:xfrm>
          <a:custGeom>
            <a:avLst/>
            <a:gdLst>
              <a:gd name="T0" fmla="*/ 2147483646 w 11456"/>
              <a:gd name="T1" fmla="*/ 2147483646 h 3350"/>
              <a:gd name="T2" fmla="*/ 2147483646 w 11456"/>
              <a:gd name="T3" fmla="*/ 2147483646 h 3350"/>
              <a:gd name="T4" fmla="*/ 2147483646 w 11456"/>
              <a:gd name="T5" fmla="*/ 2147483646 h 3350"/>
              <a:gd name="T6" fmla="*/ 2147483646 w 11456"/>
              <a:gd name="T7" fmla="*/ 2147483646 h 3350"/>
              <a:gd name="T8" fmla="*/ 2147483646 w 11456"/>
              <a:gd name="T9" fmla="*/ 2147483646 h 3350"/>
              <a:gd name="T10" fmla="*/ 2147483646 w 11456"/>
              <a:gd name="T11" fmla="*/ 2147483646 h 3350"/>
              <a:gd name="T12" fmla="*/ 2147483646 w 11456"/>
              <a:gd name="T13" fmla="*/ 2147483646 h 3350"/>
              <a:gd name="T14" fmla="*/ 2147483646 w 11456"/>
              <a:gd name="T15" fmla="*/ 2147483646 h 3350"/>
              <a:gd name="T16" fmla="*/ 2147483646 w 11456"/>
              <a:gd name="T17" fmla="*/ 2147483646 h 3350"/>
              <a:gd name="T18" fmla="*/ 2147483646 w 11456"/>
              <a:gd name="T19" fmla="*/ 2147483646 h 3350"/>
              <a:gd name="T20" fmla="*/ 2147483646 w 11456"/>
              <a:gd name="T21" fmla="*/ 2147483646 h 3350"/>
              <a:gd name="T22" fmla="*/ 2147483646 w 11456"/>
              <a:gd name="T23" fmla="*/ 2147483646 h 3350"/>
              <a:gd name="T24" fmla="*/ 2147483646 w 11456"/>
              <a:gd name="T25" fmla="*/ 2147483646 h 3350"/>
              <a:gd name="T26" fmla="*/ 2147483646 w 11456"/>
              <a:gd name="T27" fmla="*/ 2147483646 h 3350"/>
              <a:gd name="T28" fmla="*/ 2147483646 w 11456"/>
              <a:gd name="T29" fmla="*/ 2147483646 h 3350"/>
              <a:gd name="T30" fmla="*/ 2147483646 w 11456"/>
              <a:gd name="T31" fmla="*/ 2147483646 h 3350"/>
              <a:gd name="T32" fmla="*/ 2147483646 w 11456"/>
              <a:gd name="T33" fmla="*/ 2147483646 h 3350"/>
              <a:gd name="T34" fmla="*/ 2147483646 w 11456"/>
              <a:gd name="T35" fmla="*/ 2147483646 h 3350"/>
              <a:gd name="T36" fmla="*/ 2147483646 w 11456"/>
              <a:gd name="T37" fmla="*/ 2147483646 h 3350"/>
              <a:gd name="T38" fmla="*/ 2147483646 w 11456"/>
              <a:gd name="T39" fmla="*/ 2147483646 h 3350"/>
              <a:gd name="T40" fmla="*/ 2147483646 w 11456"/>
              <a:gd name="T41" fmla="*/ 2147483646 h 3350"/>
              <a:gd name="T42" fmla="*/ 2147483646 w 11456"/>
              <a:gd name="T43" fmla="*/ 2147483646 h 3350"/>
              <a:gd name="T44" fmla="*/ 2147483646 w 11456"/>
              <a:gd name="T45" fmla="*/ 2147483646 h 3350"/>
              <a:gd name="T46" fmla="*/ 2147483646 w 11456"/>
              <a:gd name="T47" fmla="*/ 2147483646 h 3350"/>
              <a:gd name="T48" fmla="*/ 2147483646 w 11456"/>
              <a:gd name="T49" fmla="*/ 2147483646 h 3350"/>
              <a:gd name="T50" fmla="*/ 2147483646 w 11456"/>
              <a:gd name="T51" fmla="*/ 2147483646 h 3350"/>
              <a:gd name="T52" fmla="*/ 2147483646 w 11456"/>
              <a:gd name="T53" fmla="*/ 1715567819 h 3350"/>
              <a:gd name="T54" fmla="*/ 2147483646 w 11456"/>
              <a:gd name="T55" fmla="*/ 1678953458 h 3350"/>
              <a:gd name="T56" fmla="*/ 2147483646 w 11456"/>
              <a:gd name="T57" fmla="*/ 2147483646 h 3350"/>
              <a:gd name="T58" fmla="*/ 2147483646 w 11456"/>
              <a:gd name="T59" fmla="*/ 2147483646 h 3350"/>
              <a:gd name="T60" fmla="*/ 2147483646 w 11456"/>
              <a:gd name="T61" fmla="*/ 2147483646 h 3350"/>
              <a:gd name="T62" fmla="*/ 2147483646 w 11456"/>
              <a:gd name="T63" fmla="*/ 2147483646 h 3350"/>
              <a:gd name="T64" fmla="*/ 2147483646 w 11456"/>
              <a:gd name="T65" fmla="*/ 2147483646 h 3350"/>
              <a:gd name="T66" fmla="*/ 2147483646 w 11456"/>
              <a:gd name="T67" fmla="*/ 2147483646 h 3350"/>
              <a:gd name="T68" fmla="*/ 2147483646 w 11456"/>
              <a:gd name="T69" fmla="*/ 2147483646 h 3350"/>
              <a:gd name="T70" fmla="*/ 2147483646 w 11456"/>
              <a:gd name="T71" fmla="*/ 0 h 3350"/>
              <a:gd name="T72" fmla="*/ 2147483646 w 11456"/>
              <a:gd name="T73" fmla="*/ 2147483646 h 3350"/>
              <a:gd name="T74" fmla="*/ 2147483646 w 11456"/>
              <a:gd name="T75" fmla="*/ 2147483646 h 3350"/>
              <a:gd name="T76" fmla="*/ 2147483646 w 11456"/>
              <a:gd name="T77" fmla="*/ 2147483646 h 3350"/>
              <a:gd name="T78" fmla="*/ 2147483646 w 11456"/>
              <a:gd name="T79" fmla="*/ 2147483646 h 3350"/>
              <a:gd name="T80" fmla="*/ 2147483646 w 11456"/>
              <a:gd name="T81" fmla="*/ 2147483646 h 3350"/>
              <a:gd name="T82" fmla="*/ 2147483646 w 11456"/>
              <a:gd name="T83" fmla="*/ 2147483646 h 3350"/>
              <a:gd name="T84" fmla="*/ 2147483646 w 11456"/>
              <a:gd name="T85" fmla="*/ 2147483646 h 3350"/>
              <a:gd name="T86" fmla="*/ 2147483646 w 11456"/>
              <a:gd name="T87" fmla="*/ 2147483646 h 3350"/>
              <a:gd name="T88" fmla="*/ 2147483646 w 11456"/>
              <a:gd name="T89" fmla="*/ 2147483646 h 3350"/>
              <a:gd name="T90" fmla="*/ 2147483646 w 11456"/>
              <a:gd name="T91" fmla="*/ 2147483646 h 3350"/>
              <a:gd name="T92" fmla="*/ 2147483646 w 11456"/>
              <a:gd name="T93" fmla="*/ 2147483646 h 3350"/>
              <a:gd name="T94" fmla="*/ 2147483646 w 11456"/>
              <a:gd name="T95" fmla="*/ 2147483646 h 3350"/>
              <a:gd name="T96" fmla="*/ 2147483646 w 11456"/>
              <a:gd name="T97" fmla="*/ 2147483646 h 3350"/>
              <a:gd name="T98" fmla="*/ 2147483646 w 11456"/>
              <a:gd name="T99" fmla="*/ 2147483646 h 3350"/>
              <a:gd name="T100" fmla="*/ 2147483646 w 11456"/>
              <a:gd name="T101" fmla="*/ 2147483646 h 3350"/>
              <a:gd name="T102" fmla="*/ 2147483646 w 11456"/>
              <a:gd name="T103" fmla="*/ 2147483646 h 3350"/>
              <a:gd name="T104" fmla="*/ 2147483646 w 11456"/>
              <a:gd name="T105" fmla="*/ 2147483646 h 3350"/>
              <a:gd name="T106" fmla="*/ 2147483646 w 11456"/>
              <a:gd name="T107" fmla="*/ 2147483646 h 3350"/>
              <a:gd name="T108" fmla="*/ 0 w 11456"/>
              <a:gd name="T109" fmla="*/ 2147483646 h 33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456" h="3349">
                <a:moveTo>
                  <a:pt x="10978" y="2739"/>
                </a:moveTo>
                <a:lnTo>
                  <a:pt x="10948" y="2716"/>
                </a:lnTo>
                <a:lnTo>
                  <a:pt x="10877" y="2771"/>
                </a:lnTo>
                <a:lnTo>
                  <a:pt x="10721" y="2771"/>
                </a:lnTo>
                <a:lnTo>
                  <a:pt x="10689" y="2750"/>
                </a:lnTo>
                <a:lnTo>
                  <a:pt x="10637" y="2782"/>
                </a:lnTo>
                <a:lnTo>
                  <a:pt x="10637" y="2720"/>
                </a:lnTo>
                <a:lnTo>
                  <a:pt x="10604" y="2711"/>
                </a:lnTo>
                <a:lnTo>
                  <a:pt x="10604" y="2454"/>
                </a:lnTo>
                <a:lnTo>
                  <a:pt x="10626" y="2454"/>
                </a:lnTo>
                <a:lnTo>
                  <a:pt x="10626" y="2438"/>
                </a:lnTo>
                <a:lnTo>
                  <a:pt x="10604" y="2438"/>
                </a:lnTo>
                <a:lnTo>
                  <a:pt x="10604" y="2324"/>
                </a:lnTo>
                <a:lnTo>
                  <a:pt x="10552" y="2290"/>
                </a:lnTo>
                <a:lnTo>
                  <a:pt x="10552" y="2255"/>
                </a:lnTo>
                <a:lnTo>
                  <a:pt x="10546" y="2244"/>
                </a:lnTo>
                <a:lnTo>
                  <a:pt x="10539" y="2234"/>
                </a:lnTo>
                <a:lnTo>
                  <a:pt x="10530" y="2222"/>
                </a:lnTo>
                <a:lnTo>
                  <a:pt x="10519" y="2210"/>
                </a:lnTo>
                <a:lnTo>
                  <a:pt x="10508" y="2198"/>
                </a:lnTo>
                <a:lnTo>
                  <a:pt x="10502" y="2193"/>
                </a:lnTo>
                <a:lnTo>
                  <a:pt x="10497" y="2191"/>
                </a:lnTo>
                <a:lnTo>
                  <a:pt x="10490" y="2188"/>
                </a:lnTo>
                <a:lnTo>
                  <a:pt x="10485" y="2187"/>
                </a:lnTo>
                <a:lnTo>
                  <a:pt x="10479" y="2188"/>
                </a:lnTo>
                <a:lnTo>
                  <a:pt x="10474" y="2191"/>
                </a:lnTo>
                <a:lnTo>
                  <a:pt x="10469" y="2193"/>
                </a:lnTo>
                <a:lnTo>
                  <a:pt x="10464" y="2198"/>
                </a:lnTo>
                <a:lnTo>
                  <a:pt x="10453" y="2210"/>
                </a:lnTo>
                <a:lnTo>
                  <a:pt x="10444" y="2222"/>
                </a:lnTo>
                <a:lnTo>
                  <a:pt x="10436" y="2234"/>
                </a:lnTo>
                <a:lnTo>
                  <a:pt x="10430" y="2244"/>
                </a:lnTo>
                <a:lnTo>
                  <a:pt x="10425" y="2255"/>
                </a:lnTo>
                <a:lnTo>
                  <a:pt x="10425" y="2293"/>
                </a:lnTo>
                <a:lnTo>
                  <a:pt x="10371" y="2325"/>
                </a:lnTo>
                <a:lnTo>
                  <a:pt x="10371" y="2446"/>
                </a:lnTo>
                <a:lnTo>
                  <a:pt x="10354" y="2446"/>
                </a:lnTo>
                <a:lnTo>
                  <a:pt x="10354" y="2463"/>
                </a:lnTo>
                <a:lnTo>
                  <a:pt x="10373" y="2463"/>
                </a:lnTo>
                <a:lnTo>
                  <a:pt x="10373" y="2578"/>
                </a:lnTo>
                <a:lnTo>
                  <a:pt x="10272" y="2634"/>
                </a:lnTo>
                <a:lnTo>
                  <a:pt x="10272" y="2782"/>
                </a:lnTo>
                <a:lnTo>
                  <a:pt x="10258" y="2782"/>
                </a:lnTo>
                <a:lnTo>
                  <a:pt x="10249" y="2782"/>
                </a:lnTo>
                <a:lnTo>
                  <a:pt x="10240" y="2781"/>
                </a:lnTo>
                <a:lnTo>
                  <a:pt x="10230" y="2779"/>
                </a:lnTo>
                <a:lnTo>
                  <a:pt x="10216" y="2779"/>
                </a:lnTo>
                <a:lnTo>
                  <a:pt x="10210" y="2779"/>
                </a:lnTo>
                <a:lnTo>
                  <a:pt x="10204" y="2781"/>
                </a:lnTo>
                <a:lnTo>
                  <a:pt x="10199" y="2784"/>
                </a:lnTo>
                <a:lnTo>
                  <a:pt x="10195" y="2787"/>
                </a:lnTo>
                <a:lnTo>
                  <a:pt x="10189" y="2794"/>
                </a:lnTo>
                <a:lnTo>
                  <a:pt x="10185" y="2795"/>
                </a:lnTo>
                <a:lnTo>
                  <a:pt x="10182" y="2795"/>
                </a:lnTo>
                <a:lnTo>
                  <a:pt x="10175" y="2795"/>
                </a:lnTo>
                <a:lnTo>
                  <a:pt x="10168" y="2796"/>
                </a:lnTo>
                <a:lnTo>
                  <a:pt x="10148" y="2801"/>
                </a:lnTo>
                <a:lnTo>
                  <a:pt x="10123" y="2809"/>
                </a:lnTo>
                <a:lnTo>
                  <a:pt x="10123" y="2743"/>
                </a:lnTo>
                <a:lnTo>
                  <a:pt x="10002" y="2743"/>
                </a:lnTo>
                <a:lnTo>
                  <a:pt x="9826" y="2625"/>
                </a:lnTo>
                <a:lnTo>
                  <a:pt x="9682" y="2769"/>
                </a:lnTo>
                <a:lnTo>
                  <a:pt x="9682" y="2903"/>
                </a:lnTo>
                <a:lnTo>
                  <a:pt x="9528" y="2903"/>
                </a:lnTo>
                <a:lnTo>
                  <a:pt x="9528" y="2711"/>
                </a:lnTo>
                <a:lnTo>
                  <a:pt x="9488" y="2655"/>
                </a:lnTo>
                <a:lnTo>
                  <a:pt x="9119" y="2655"/>
                </a:lnTo>
                <a:lnTo>
                  <a:pt x="9119" y="2898"/>
                </a:lnTo>
                <a:lnTo>
                  <a:pt x="9033" y="2890"/>
                </a:lnTo>
                <a:lnTo>
                  <a:pt x="9033" y="2484"/>
                </a:lnTo>
                <a:lnTo>
                  <a:pt x="8857" y="2472"/>
                </a:lnTo>
                <a:lnTo>
                  <a:pt x="8857" y="2272"/>
                </a:lnTo>
                <a:lnTo>
                  <a:pt x="8769" y="2272"/>
                </a:lnTo>
                <a:lnTo>
                  <a:pt x="8762" y="1962"/>
                </a:lnTo>
                <a:lnTo>
                  <a:pt x="8533" y="1962"/>
                </a:lnTo>
                <a:lnTo>
                  <a:pt x="8134" y="2055"/>
                </a:lnTo>
                <a:lnTo>
                  <a:pt x="8134" y="2716"/>
                </a:lnTo>
                <a:lnTo>
                  <a:pt x="8076" y="2716"/>
                </a:lnTo>
                <a:lnTo>
                  <a:pt x="8076" y="2666"/>
                </a:lnTo>
                <a:lnTo>
                  <a:pt x="7958" y="2666"/>
                </a:lnTo>
                <a:lnTo>
                  <a:pt x="7958" y="1655"/>
                </a:lnTo>
                <a:lnTo>
                  <a:pt x="7916" y="1655"/>
                </a:lnTo>
                <a:lnTo>
                  <a:pt x="7916" y="1684"/>
                </a:lnTo>
                <a:lnTo>
                  <a:pt x="7717" y="1663"/>
                </a:lnTo>
                <a:lnTo>
                  <a:pt x="7717" y="1632"/>
                </a:lnTo>
                <a:lnTo>
                  <a:pt x="7674" y="1632"/>
                </a:lnTo>
                <a:lnTo>
                  <a:pt x="7674" y="1664"/>
                </a:lnTo>
                <a:lnTo>
                  <a:pt x="7646" y="1664"/>
                </a:lnTo>
                <a:lnTo>
                  <a:pt x="7646" y="1625"/>
                </a:lnTo>
                <a:lnTo>
                  <a:pt x="7664" y="1625"/>
                </a:lnTo>
                <a:lnTo>
                  <a:pt x="7651" y="1539"/>
                </a:lnTo>
                <a:lnTo>
                  <a:pt x="7632" y="1539"/>
                </a:lnTo>
                <a:lnTo>
                  <a:pt x="7611" y="1625"/>
                </a:lnTo>
                <a:lnTo>
                  <a:pt x="7624" y="1625"/>
                </a:lnTo>
                <a:lnTo>
                  <a:pt x="7624" y="1663"/>
                </a:lnTo>
                <a:lnTo>
                  <a:pt x="7543" y="1663"/>
                </a:lnTo>
                <a:lnTo>
                  <a:pt x="7543" y="1349"/>
                </a:lnTo>
                <a:lnTo>
                  <a:pt x="7235" y="1309"/>
                </a:lnTo>
                <a:lnTo>
                  <a:pt x="7235" y="920"/>
                </a:lnTo>
                <a:lnTo>
                  <a:pt x="7174" y="899"/>
                </a:lnTo>
                <a:lnTo>
                  <a:pt x="7174" y="436"/>
                </a:lnTo>
                <a:lnTo>
                  <a:pt x="7116" y="375"/>
                </a:lnTo>
                <a:lnTo>
                  <a:pt x="7116" y="148"/>
                </a:lnTo>
                <a:lnTo>
                  <a:pt x="6807" y="148"/>
                </a:lnTo>
                <a:lnTo>
                  <a:pt x="6768" y="198"/>
                </a:lnTo>
                <a:lnTo>
                  <a:pt x="6768" y="367"/>
                </a:lnTo>
                <a:lnTo>
                  <a:pt x="6718" y="425"/>
                </a:lnTo>
                <a:lnTo>
                  <a:pt x="6718" y="920"/>
                </a:lnTo>
                <a:lnTo>
                  <a:pt x="6683" y="920"/>
                </a:lnTo>
                <a:lnTo>
                  <a:pt x="6683" y="2589"/>
                </a:lnTo>
                <a:lnTo>
                  <a:pt x="6611" y="2510"/>
                </a:lnTo>
                <a:lnTo>
                  <a:pt x="6578" y="2510"/>
                </a:lnTo>
                <a:lnTo>
                  <a:pt x="6578" y="2438"/>
                </a:lnTo>
                <a:lnTo>
                  <a:pt x="6392" y="2438"/>
                </a:lnTo>
                <a:lnTo>
                  <a:pt x="6392" y="1758"/>
                </a:lnTo>
                <a:lnTo>
                  <a:pt x="6363" y="1758"/>
                </a:lnTo>
                <a:lnTo>
                  <a:pt x="6363" y="1449"/>
                </a:lnTo>
                <a:lnTo>
                  <a:pt x="6296" y="1422"/>
                </a:lnTo>
                <a:lnTo>
                  <a:pt x="6296" y="1356"/>
                </a:lnTo>
                <a:lnTo>
                  <a:pt x="6319" y="1356"/>
                </a:lnTo>
                <a:lnTo>
                  <a:pt x="6319" y="1284"/>
                </a:lnTo>
                <a:lnTo>
                  <a:pt x="6296" y="1284"/>
                </a:lnTo>
                <a:lnTo>
                  <a:pt x="6296" y="1248"/>
                </a:lnTo>
                <a:lnTo>
                  <a:pt x="6037" y="1248"/>
                </a:lnTo>
                <a:lnTo>
                  <a:pt x="6037" y="1277"/>
                </a:lnTo>
                <a:lnTo>
                  <a:pt x="6011" y="1277"/>
                </a:lnTo>
                <a:lnTo>
                  <a:pt x="6011" y="1356"/>
                </a:lnTo>
                <a:lnTo>
                  <a:pt x="6030" y="1356"/>
                </a:lnTo>
                <a:lnTo>
                  <a:pt x="6030" y="1425"/>
                </a:lnTo>
                <a:lnTo>
                  <a:pt x="5974" y="1438"/>
                </a:lnTo>
                <a:lnTo>
                  <a:pt x="5974" y="915"/>
                </a:lnTo>
                <a:lnTo>
                  <a:pt x="5895" y="817"/>
                </a:lnTo>
                <a:lnTo>
                  <a:pt x="5861" y="817"/>
                </a:lnTo>
                <a:lnTo>
                  <a:pt x="5861" y="605"/>
                </a:lnTo>
                <a:lnTo>
                  <a:pt x="5845" y="565"/>
                </a:lnTo>
                <a:lnTo>
                  <a:pt x="5808" y="565"/>
                </a:lnTo>
                <a:lnTo>
                  <a:pt x="5808" y="132"/>
                </a:lnTo>
                <a:lnTo>
                  <a:pt x="5474" y="0"/>
                </a:lnTo>
                <a:lnTo>
                  <a:pt x="5474" y="383"/>
                </a:lnTo>
                <a:lnTo>
                  <a:pt x="5152" y="413"/>
                </a:lnTo>
                <a:lnTo>
                  <a:pt x="5152" y="2206"/>
                </a:lnTo>
                <a:lnTo>
                  <a:pt x="5070" y="2279"/>
                </a:lnTo>
                <a:lnTo>
                  <a:pt x="5070" y="2026"/>
                </a:lnTo>
                <a:lnTo>
                  <a:pt x="5046" y="2026"/>
                </a:lnTo>
                <a:lnTo>
                  <a:pt x="5046" y="1865"/>
                </a:lnTo>
                <a:lnTo>
                  <a:pt x="5030" y="1865"/>
                </a:lnTo>
                <a:lnTo>
                  <a:pt x="5030" y="2005"/>
                </a:lnTo>
                <a:lnTo>
                  <a:pt x="4962" y="2005"/>
                </a:lnTo>
                <a:lnTo>
                  <a:pt x="4911" y="2059"/>
                </a:lnTo>
                <a:lnTo>
                  <a:pt x="4909" y="786"/>
                </a:lnTo>
                <a:lnTo>
                  <a:pt x="4883" y="786"/>
                </a:lnTo>
                <a:lnTo>
                  <a:pt x="4883" y="730"/>
                </a:lnTo>
                <a:lnTo>
                  <a:pt x="4699" y="730"/>
                </a:lnTo>
                <a:lnTo>
                  <a:pt x="4668" y="672"/>
                </a:lnTo>
                <a:lnTo>
                  <a:pt x="4642" y="672"/>
                </a:lnTo>
                <a:lnTo>
                  <a:pt x="4642" y="738"/>
                </a:lnTo>
                <a:lnTo>
                  <a:pt x="4528" y="738"/>
                </a:lnTo>
                <a:lnTo>
                  <a:pt x="4493" y="672"/>
                </a:lnTo>
                <a:lnTo>
                  <a:pt x="4462" y="672"/>
                </a:lnTo>
                <a:lnTo>
                  <a:pt x="4462" y="735"/>
                </a:lnTo>
                <a:lnTo>
                  <a:pt x="4427" y="735"/>
                </a:lnTo>
                <a:lnTo>
                  <a:pt x="4356" y="607"/>
                </a:lnTo>
                <a:lnTo>
                  <a:pt x="4155" y="607"/>
                </a:lnTo>
                <a:lnTo>
                  <a:pt x="4086" y="745"/>
                </a:lnTo>
                <a:lnTo>
                  <a:pt x="4054" y="770"/>
                </a:lnTo>
                <a:lnTo>
                  <a:pt x="4054" y="1589"/>
                </a:lnTo>
                <a:lnTo>
                  <a:pt x="3956" y="1552"/>
                </a:lnTo>
                <a:lnTo>
                  <a:pt x="3851" y="1587"/>
                </a:lnTo>
                <a:lnTo>
                  <a:pt x="3851" y="1764"/>
                </a:lnTo>
                <a:lnTo>
                  <a:pt x="3734" y="1825"/>
                </a:lnTo>
                <a:lnTo>
                  <a:pt x="3734" y="1875"/>
                </a:lnTo>
                <a:lnTo>
                  <a:pt x="3716" y="1875"/>
                </a:lnTo>
                <a:lnTo>
                  <a:pt x="3716" y="1319"/>
                </a:lnTo>
                <a:lnTo>
                  <a:pt x="3592" y="1319"/>
                </a:lnTo>
                <a:lnTo>
                  <a:pt x="3592" y="1214"/>
                </a:lnTo>
                <a:lnTo>
                  <a:pt x="3478" y="1214"/>
                </a:lnTo>
                <a:lnTo>
                  <a:pt x="3478" y="1150"/>
                </a:lnTo>
                <a:lnTo>
                  <a:pt x="3305" y="1150"/>
                </a:lnTo>
                <a:lnTo>
                  <a:pt x="3305" y="1013"/>
                </a:lnTo>
                <a:lnTo>
                  <a:pt x="3282" y="1013"/>
                </a:lnTo>
                <a:lnTo>
                  <a:pt x="3282" y="1880"/>
                </a:lnTo>
                <a:lnTo>
                  <a:pt x="3020" y="1870"/>
                </a:lnTo>
                <a:lnTo>
                  <a:pt x="3020" y="2258"/>
                </a:lnTo>
                <a:lnTo>
                  <a:pt x="2947" y="2258"/>
                </a:lnTo>
                <a:lnTo>
                  <a:pt x="2947" y="2967"/>
                </a:lnTo>
                <a:lnTo>
                  <a:pt x="2824" y="2967"/>
                </a:lnTo>
                <a:lnTo>
                  <a:pt x="2824" y="2443"/>
                </a:lnTo>
                <a:lnTo>
                  <a:pt x="2782" y="2379"/>
                </a:lnTo>
                <a:lnTo>
                  <a:pt x="2648" y="2379"/>
                </a:lnTo>
                <a:lnTo>
                  <a:pt x="2648" y="2043"/>
                </a:lnTo>
                <a:lnTo>
                  <a:pt x="2605" y="1949"/>
                </a:lnTo>
                <a:lnTo>
                  <a:pt x="2576" y="1949"/>
                </a:lnTo>
                <a:lnTo>
                  <a:pt x="2576" y="1160"/>
                </a:lnTo>
                <a:lnTo>
                  <a:pt x="2520" y="1129"/>
                </a:lnTo>
                <a:lnTo>
                  <a:pt x="2520" y="1066"/>
                </a:lnTo>
                <a:lnTo>
                  <a:pt x="2498" y="1057"/>
                </a:lnTo>
                <a:lnTo>
                  <a:pt x="2498" y="893"/>
                </a:lnTo>
                <a:lnTo>
                  <a:pt x="2481" y="896"/>
                </a:lnTo>
                <a:lnTo>
                  <a:pt x="2481" y="1050"/>
                </a:lnTo>
                <a:lnTo>
                  <a:pt x="2263" y="957"/>
                </a:lnTo>
                <a:lnTo>
                  <a:pt x="1955" y="987"/>
                </a:lnTo>
                <a:lnTo>
                  <a:pt x="1955" y="1560"/>
                </a:lnTo>
                <a:lnTo>
                  <a:pt x="1749" y="1560"/>
                </a:lnTo>
                <a:lnTo>
                  <a:pt x="1749" y="3012"/>
                </a:lnTo>
                <a:lnTo>
                  <a:pt x="1724" y="3012"/>
                </a:lnTo>
                <a:lnTo>
                  <a:pt x="1724" y="3099"/>
                </a:lnTo>
                <a:lnTo>
                  <a:pt x="1674" y="3099"/>
                </a:lnTo>
                <a:lnTo>
                  <a:pt x="1674" y="3176"/>
                </a:lnTo>
                <a:lnTo>
                  <a:pt x="1320" y="3176"/>
                </a:lnTo>
                <a:lnTo>
                  <a:pt x="1320" y="3288"/>
                </a:lnTo>
                <a:lnTo>
                  <a:pt x="1033" y="3288"/>
                </a:lnTo>
                <a:lnTo>
                  <a:pt x="911" y="3166"/>
                </a:lnTo>
                <a:lnTo>
                  <a:pt x="8" y="3166"/>
                </a:lnTo>
                <a:lnTo>
                  <a:pt x="0" y="3350"/>
                </a:lnTo>
                <a:lnTo>
                  <a:pt x="11456" y="3350"/>
                </a:lnTo>
                <a:lnTo>
                  <a:pt x="11456" y="2739"/>
                </a:lnTo>
                <a:lnTo>
                  <a:pt x="10978" y="2739"/>
                </a:lnTo>
                <a:close/>
              </a:path>
            </a:pathLst>
          </a:custGeom>
          <a:solidFill>
            <a:schemeClr val="accent5">
              <a:lumMod val="75000"/>
            </a:schemeClr>
          </a:solidFill>
          <a:ln>
            <a:noFill/>
          </a:ln>
          <a:effectLst>
            <a:reflection blurRad="6350" stA="50000" endA="300" endPos="90000" dir="5400000" sy="-100000" algn="bl" rotWithShape="0"/>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文本框 17"/>
          <p:cNvSpPr txBox="1"/>
          <p:nvPr/>
        </p:nvSpPr>
        <p:spPr>
          <a:xfrm>
            <a:off x="11917542" y="7331243"/>
            <a:ext cx="242374" cy="369332"/>
          </a:xfrm>
          <a:prstGeom prst="rect">
            <a:avLst/>
          </a:prstGeom>
          <a:noFill/>
        </p:spPr>
        <p:txBody>
          <a:bodyPr wrap="none" rtlCol="0">
            <a:spAutoFit/>
          </a:bodyPr>
          <a:lstStyle/>
          <a:p>
            <a:r>
              <a:rPr lang="en-US" altLang="zh-CN">
                <a:solidFill>
                  <a:prstClr val="black"/>
                </a:solidFill>
              </a:rPr>
              <a:t>.</a:t>
            </a:r>
            <a:endParaRPr lang="zh-CN" altLang="en-US">
              <a:solidFill>
                <a:prstClr val="black"/>
              </a:solidFill>
            </a:endParaRPr>
          </a:p>
        </p:txBody>
      </p:sp>
      <p:sp>
        <p:nvSpPr>
          <p:cNvPr id="17" name="矩形 16"/>
          <p:cNvSpPr/>
          <p:nvPr/>
        </p:nvSpPr>
        <p:spPr>
          <a:xfrm>
            <a:off x="8618876" y="274993"/>
            <a:ext cx="3262432" cy="400110"/>
          </a:xfrm>
          <a:prstGeom prst="rect">
            <a:avLst/>
          </a:prstGeom>
        </p:spPr>
        <p:txBody>
          <a:bodyPr wrap="none">
            <a:spAutoFit/>
          </a:bodyPr>
          <a:lstStyle/>
          <a:p>
            <a:pPr algn="r"/>
            <a:r>
              <a:rPr lang="zh-CN" altLang="en-US" sz="2000" dirty="0">
                <a:solidFill>
                  <a:prstClr val="white"/>
                </a:solidFill>
                <a:latin typeface="华文行楷" panose="02010800040101010101" pitchFamily="2" charset="-122"/>
                <a:ea typeface="华文行楷" panose="02010800040101010101" pitchFamily="2" charset="-122"/>
                <a:cs typeface="Segoe UI Light" panose="020B0502040204020203" pitchFamily="34" charset="0"/>
              </a:rPr>
              <a:t>助力“电”亮绿色智慧出行</a:t>
            </a:r>
          </a:p>
        </p:txBody>
      </p:sp>
      <p:sp>
        <p:nvSpPr>
          <p:cNvPr id="19" name="文本框 18"/>
          <p:cNvSpPr txBox="1"/>
          <p:nvPr/>
        </p:nvSpPr>
        <p:spPr>
          <a:xfrm>
            <a:off x="12069942" y="7483643"/>
            <a:ext cx="242374" cy="369332"/>
          </a:xfrm>
          <a:prstGeom prst="rect">
            <a:avLst/>
          </a:prstGeom>
          <a:noFill/>
        </p:spPr>
        <p:txBody>
          <a:bodyPr wrap="none" rtlCol="0">
            <a:spAutoFit/>
          </a:bodyPr>
          <a:lstStyle/>
          <a:p>
            <a:r>
              <a:rPr lang="en-US" altLang="zh-CN">
                <a:solidFill>
                  <a:prstClr val="black"/>
                </a:solidFill>
              </a:rPr>
              <a:t>.</a:t>
            </a:r>
            <a:endParaRPr lang="zh-CN" altLang="en-US">
              <a:solidFill>
                <a:prstClr val="black"/>
              </a:solidFill>
            </a:endParaRPr>
          </a:p>
        </p:txBody>
      </p:sp>
      <p:sp>
        <p:nvSpPr>
          <p:cNvPr id="12" name="object 4"/>
          <p:cNvSpPr txBox="1">
            <a:spLocks/>
          </p:cNvSpPr>
          <p:nvPr/>
        </p:nvSpPr>
        <p:spPr>
          <a:xfrm>
            <a:off x="2344022" y="1850088"/>
            <a:ext cx="7769242" cy="1595309"/>
          </a:xfrm>
          <a:prstGeom prst="rect">
            <a:avLst/>
          </a:prstGeom>
        </p:spPr>
        <p:txBody>
          <a:bodyPr vert="horz" wrap="square" lIns="0" tIns="88900" rIns="0" bIns="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12700">
              <a:lnSpc>
                <a:spcPct val="100000"/>
              </a:lnSpc>
              <a:spcBef>
                <a:spcPts val="700"/>
              </a:spcBef>
            </a:pPr>
            <a:r>
              <a:rPr lang="zh-CN" altLang="en-US" b="1" spc="-10" dirty="0" smtClean="0">
                <a:solidFill>
                  <a:srgbClr val="2F5597"/>
                </a:solidFill>
                <a:latin typeface="Noto Sans CJK HK"/>
                <a:cs typeface="Noto Sans CJK HK"/>
              </a:rPr>
              <a:t>融易充</a:t>
            </a:r>
            <a:endParaRPr lang="en-US" altLang="zh-CN" b="1" spc="-10" dirty="0" smtClean="0">
              <a:solidFill>
                <a:srgbClr val="2F5597"/>
              </a:solidFill>
              <a:latin typeface="Noto Sans CJK HK"/>
              <a:cs typeface="Noto Sans CJK HK"/>
            </a:endParaRPr>
          </a:p>
          <a:p>
            <a:pPr marL="12700">
              <a:lnSpc>
                <a:spcPct val="100000"/>
              </a:lnSpc>
              <a:spcBef>
                <a:spcPts val="700"/>
              </a:spcBef>
            </a:pPr>
            <a:r>
              <a:rPr lang="en-US" altLang="zh-CN" sz="3200" b="1" spc="-10" dirty="0" smtClean="0">
                <a:solidFill>
                  <a:srgbClr val="2F5597"/>
                </a:solidFill>
                <a:latin typeface="Noto Sans CJK HK"/>
                <a:cs typeface="Noto Sans CJK HK"/>
              </a:rPr>
              <a:t>——</a:t>
            </a:r>
            <a:r>
              <a:rPr lang="zh-CN" altLang="en-US" sz="3200" b="1" spc="-10" dirty="0" smtClean="0">
                <a:solidFill>
                  <a:srgbClr val="2F5597"/>
                </a:solidFill>
                <a:latin typeface="Noto Sans CJK HK"/>
                <a:cs typeface="Noto Sans CJK HK"/>
              </a:rPr>
              <a:t>一站式新能源充电桩支付解决方案</a:t>
            </a:r>
            <a:endParaRPr lang="zh-CN" altLang="en-US" sz="3200" dirty="0">
              <a:solidFill>
                <a:srgbClr val="2F5597"/>
              </a:solidFill>
              <a:latin typeface="Noto Sans CJK HK"/>
              <a:cs typeface="Noto Sans CJK HK"/>
            </a:endParaRPr>
          </a:p>
        </p:txBody>
      </p:sp>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21626204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583447" y="2084831"/>
            <a:ext cx="1861583" cy="3904488"/>
          </a:xfrm>
          <a:prstGeom prst="rect">
            <a:avLst/>
          </a:prstGeom>
        </p:spPr>
      </p:pic>
      <p:sp>
        <p:nvSpPr>
          <p:cNvPr id="6" name="object 5"/>
          <p:cNvSpPr txBox="1">
            <a:spLocks/>
          </p:cNvSpPr>
          <p:nvPr/>
        </p:nvSpPr>
        <p:spPr>
          <a:xfrm>
            <a:off x="614882" y="438403"/>
            <a:ext cx="552074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smtClean="0">
                <a:solidFill>
                  <a:srgbClr val="2F5597"/>
                </a:solidFill>
                <a:latin typeface="Noto Sans CJK HK"/>
                <a:cs typeface="Noto Sans CJK HK"/>
              </a:rPr>
              <a:t>三大业务场景</a:t>
            </a:r>
            <a:r>
              <a:rPr lang="en-US" altLang="zh-CN" sz="2400" b="1" kern="0" dirty="0" smtClean="0">
                <a:solidFill>
                  <a:srgbClr val="2F5597"/>
                </a:solidFill>
                <a:latin typeface="Noto Sans CJK HK"/>
                <a:cs typeface="Noto Sans CJK HK"/>
              </a:rPr>
              <a:t>——</a:t>
            </a:r>
            <a:r>
              <a:rPr lang="zh-CN" altLang="en-US" sz="2400" b="1" kern="0" dirty="0">
                <a:solidFill>
                  <a:srgbClr val="2F5597"/>
                </a:solidFill>
                <a:latin typeface="Noto Sans CJK HK"/>
                <a:cs typeface="Noto Sans CJK HK"/>
              </a:rPr>
              <a:t>先</a:t>
            </a:r>
            <a:r>
              <a:rPr lang="zh-CN" altLang="en-US" sz="2400" b="1" kern="0" dirty="0" smtClean="0">
                <a:solidFill>
                  <a:srgbClr val="2F5597"/>
                </a:solidFill>
                <a:latin typeface="Noto Sans CJK HK"/>
                <a:cs typeface="Noto Sans CJK HK"/>
              </a:rPr>
              <a:t>付后退</a:t>
            </a:r>
            <a:endParaRPr lang="zh-CN" altLang="en-US" sz="2400" b="1" kern="0" dirty="0">
              <a:solidFill>
                <a:srgbClr val="2F5597"/>
              </a:solidFill>
              <a:latin typeface="Noto Sans CJK HK"/>
              <a:cs typeface="Noto Sans CJK HK"/>
            </a:endParaRPr>
          </a:p>
        </p:txBody>
      </p:sp>
      <p:sp>
        <p:nvSpPr>
          <p:cNvPr id="7"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8"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0" name="矩形 9"/>
          <p:cNvSpPr/>
          <p:nvPr/>
        </p:nvSpPr>
        <p:spPr>
          <a:xfrm>
            <a:off x="614882" y="1085714"/>
            <a:ext cx="10623094" cy="830997"/>
          </a:xfrm>
          <a:prstGeom prst="rect">
            <a:avLst/>
          </a:prstGeom>
        </p:spPr>
        <p:txBody>
          <a:bodyPr wrap="square">
            <a:spAutoFit/>
          </a:bodyPr>
          <a:lstStyle/>
          <a:p>
            <a:pPr>
              <a:lnSpc>
                <a:spcPct val="150000"/>
              </a:lnSpc>
            </a:pPr>
            <a:r>
              <a:rPr lang="zh-CN" altLang="en-US" sz="1600" b="1" dirty="0" smtClean="0"/>
              <a:t>消费者先预付一定金额，平台提供充电服务，完成充电后产生账单与实际应付款金额，差额实时原路退回，无须用户自行申请退款，避免逃单与企业坏账。</a:t>
            </a:r>
            <a:endParaRPr lang="zh-CN" altLang="en-US" sz="1600" b="1" dirty="0"/>
          </a:p>
        </p:txBody>
      </p:sp>
      <p:pic>
        <p:nvPicPr>
          <p:cNvPr id="12" name="图片 11"/>
          <p:cNvPicPr>
            <a:picLocks noChangeAspect="1"/>
          </p:cNvPicPr>
          <p:nvPr/>
        </p:nvPicPr>
        <p:blipFill>
          <a:blip r:embed="rId3"/>
          <a:stretch>
            <a:fillRect/>
          </a:stretch>
        </p:blipFill>
        <p:spPr>
          <a:xfrm>
            <a:off x="910374" y="2084830"/>
            <a:ext cx="2026666" cy="3904489"/>
          </a:xfrm>
          <a:prstGeom prst="rect">
            <a:avLst/>
          </a:prstGeom>
        </p:spPr>
      </p:pic>
      <p:sp>
        <p:nvSpPr>
          <p:cNvPr id="14" name="矩形 13"/>
          <p:cNvSpPr/>
          <p:nvPr/>
        </p:nvSpPr>
        <p:spPr>
          <a:xfrm>
            <a:off x="910374" y="5998463"/>
            <a:ext cx="2152866" cy="415498"/>
          </a:xfrm>
          <a:prstGeom prst="rect">
            <a:avLst/>
          </a:prstGeom>
        </p:spPr>
        <p:txBody>
          <a:bodyPr wrap="square">
            <a:spAutoFit/>
          </a:bodyPr>
          <a:lstStyle/>
          <a:p>
            <a:pPr>
              <a:lnSpc>
                <a:spcPct val="150000"/>
              </a:lnSpc>
            </a:pPr>
            <a:r>
              <a:rPr lang="zh-CN" altLang="en-US" sz="1400" b="1" dirty="0">
                <a:latin typeface="+mj-ea"/>
                <a:ea typeface="+mj-ea"/>
              </a:rPr>
              <a:t>使用小</a:t>
            </a:r>
            <a:r>
              <a:rPr lang="zh-CN" altLang="en-US" sz="1400" b="1" dirty="0" smtClean="0">
                <a:latin typeface="+mj-ea"/>
                <a:ea typeface="+mj-ea"/>
              </a:rPr>
              <a:t>程序</a:t>
            </a:r>
            <a:r>
              <a:rPr lang="en-US" altLang="zh-CN" sz="1400" b="1" dirty="0" smtClean="0">
                <a:latin typeface="+mj-ea"/>
                <a:ea typeface="+mj-ea"/>
              </a:rPr>
              <a:t>-</a:t>
            </a:r>
            <a:r>
              <a:rPr lang="zh-CN" altLang="en-US" sz="1400" b="1" dirty="0" smtClean="0">
                <a:latin typeface="+mj-ea"/>
                <a:ea typeface="+mj-ea"/>
              </a:rPr>
              <a:t>查找充电点</a:t>
            </a:r>
            <a:endParaRPr lang="zh-CN" altLang="en-US" sz="1400" b="1" dirty="0">
              <a:latin typeface="+mj-ea"/>
              <a:ea typeface="+mj-ea"/>
            </a:endParaRPr>
          </a:p>
        </p:txBody>
      </p:sp>
      <p:sp>
        <p:nvSpPr>
          <p:cNvPr id="15" name="矩形 14"/>
          <p:cNvSpPr/>
          <p:nvPr/>
        </p:nvSpPr>
        <p:spPr>
          <a:xfrm>
            <a:off x="4042078" y="5998463"/>
            <a:ext cx="2152866" cy="365036"/>
          </a:xfrm>
          <a:prstGeom prst="rect">
            <a:avLst/>
          </a:prstGeom>
        </p:spPr>
        <p:txBody>
          <a:bodyPr wrap="square">
            <a:spAutoFit/>
          </a:bodyPr>
          <a:lstStyle/>
          <a:p>
            <a:pPr>
              <a:lnSpc>
                <a:spcPct val="150000"/>
              </a:lnSpc>
            </a:pPr>
            <a:r>
              <a:rPr lang="zh-CN" altLang="en-US" sz="1400" b="1" dirty="0" smtClean="0">
                <a:latin typeface="+mj-ea"/>
                <a:ea typeface="+mj-ea"/>
              </a:rPr>
              <a:t>充电小程序登录</a:t>
            </a:r>
            <a:endParaRPr lang="zh-CN" altLang="en-US" sz="1400" b="1" dirty="0">
              <a:latin typeface="+mj-ea"/>
              <a:ea typeface="+mj-ea"/>
            </a:endParaRPr>
          </a:p>
        </p:txBody>
      </p:sp>
      <p:sp>
        <p:nvSpPr>
          <p:cNvPr id="16" name="矩形 15"/>
          <p:cNvSpPr/>
          <p:nvPr/>
        </p:nvSpPr>
        <p:spPr>
          <a:xfrm>
            <a:off x="6538390" y="5998463"/>
            <a:ext cx="2152866" cy="415498"/>
          </a:xfrm>
          <a:prstGeom prst="rect">
            <a:avLst/>
          </a:prstGeom>
        </p:spPr>
        <p:txBody>
          <a:bodyPr wrap="square">
            <a:spAutoFit/>
          </a:bodyPr>
          <a:lstStyle/>
          <a:p>
            <a:pPr>
              <a:lnSpc>
                <a:spcPct val="150000"/>
              </a:lnSpc>
            </a:pPr>
            <a:r>
              <a:rPr lang="zh-CN" altLang="en-US" sz="1400" b="1" dirty="0" smtClean="0">
                <a:latin typeface="+mj-ea"/>
                <a:ea typeface="+mj-ea"/>
              </a:rPr>
              <a:t>预付一定金额，开始充电</a:t>
            </a:r>
            <a:endParaRPr lang="zh-CN" altLang="en-US" sz="1400" b="1" dirty="0">
              <a:latin typeface="+mj-ea"/>
              <a:ea typeface="+mj-ea"/>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7767" y="2084830"/>
            <a:ext cx="2126096" cy="3913633"/>
          </a:xfrm>
          <a:prstGeom prst="rect">
            <a:avLst/>
          </a:prstGeom>
        </p:spPr>
      </p:pic>
    </p:spTree>
    <p:extLst>
      <p:ext uri="{BB962C8B-B14F-4D97-AF65-F5344CB8AC3E}">
        <p14:creationId xmlns:p14="http://schemas.microsoft.com/office/powerpoint/2010/main" val="23626220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5"/>
          <p:cNvSpPr txBox="1">
            <a:spLocks/>
          </p:cNvSpPr>
          <p:nvPr/>
        </p:nvSpPr>
        <p:spPr>
          <a:xfrm>
            <a:off x="614882" y="438403"/>
            <a:ext cx="552074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smtClean="0">
                <a:solidFill>
                  <a:srgbClr val="2F5597"/>
                </a:solidFill>
                <a:latin typeface="Noto Sans CJK HK"/>
                <a:cs typeface="Noto Sans CJK HK"/>
              </a:rPr>
              <a:t>三大业务场景</a:t>
            </a:r>
            <a:r>
              <a:rPr lang="en-US" altLang="zh-CN" sz="2400" b="1" kern="0" dirty="0" smtClean="0">
                <a:solidFill>
                  <a:srgbClr val="2F5597"/>
                </a:solidFill>
                <a:latin typeface="Noto Sans CJK HK"/>
                <a:cs typeface="Noto Sans CJK HK"/>
              </a:rPr>
              <a:t>——</a:t>
            </a:r>
            <a:r>
              <a:rPr lang="zh-CN" altLang="en-US" sz="2400" b="1" kern="0" dirty="0" smtClean="0">
                <a:solidFill>
                  <a:srgbClr val="2F5597"/>
                </a:solidFill>
                <a:latin typeface="Noto Sans CJK HK"/>
                <a:cs typeface="Noto Sans CJK HK"/>
              </a:rPr>
              <a:t>先享后付</a:t>
            </a:r>
            <a:endParaRPr lang="zh-CN" altLang="en-US" sz="2400" b="1" kern="0" dirty="0">
              <a:solidFill>
                <a:srgbClr val="2F5597"/>
              </a:solidFill>
              <a:latin typeface="Noto Sans CJK HK"/>
              <a:cs typeface="Noto Sans CJK HK"/>
            </a:endParaRPr>
          </a:p>
        </p:txBody>
      </p:sp>
      <p:sp>
        <p:nvSpPr>
          <p:cNvPr id="7"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8"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0" name="矩形 9"/>
          <p:cNvSpPr/>
          <p:nvPr/>
        </p:nvSpPr>
        <p:spPr>
          <a:xfrm>
            <a:off x="614882" y="1168010"/>
            <a:ext cx="10623094" cy="732508"/>
          </a:xfrm>
          <a:prstGeom prst="rect">
            <a:avLst/>
          </a:prstGeom>
        </p:spPr>
        <p:txBody>
          <a:bodyPr wrap="square">
            <a:spAutoFit/>
          </a:bodyPr>
          <a:lstStyle/>
          <a:p>
            <a:pPr hangingPunct="0">
              <a:lnSpc>
                <a:spcPct val="130000"/>
              </a:lnSpc>
              <a:defRPr/>
            </a:pPr>
            <a:r>
              <a:rPr lang="zh-CN" altLang="en-US"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芝麻信用</a:t>
            </a:r>
            <a:r>
              <a:rPr lang="en-US" altLang="zh-CN"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微信支付分达到一定分数的消费者，可以通过微信</a:t>
            </a:r>
            <a:r>
              <a:rPr lang="en-US" altLang="zh-CN"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支付宝小程序和商家约定接下来每个月固定次数的消费，即可在不办理商业预付卡的情况下享受优惠，并且在每月</a:t>
            </a:r>
            <a:r>
              <a:rPr lang="en-US" altLang="zh-CN"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次服务结束后才需支付费用。</a:t>
            </a:r>
            <a:endParaRPr lang="en-US" altLang="zh-CN" sz="1600" b="1" kern="0" dirty="0">
              <a:solidFill>
                <a:prstClr val="black"/>
              </a:solidFill>
              <a:latin typeface="宋体" panose="02010600030101010101" pitchFamily="2" charset="-122"/>
              <a:ea typeface="宋体" panose="02010600030101010101" pitchFamily="2" charset="-122"/>
              <a:cs typeface="OPPOSans H" panose="00020600040101010101" pitchFamily="18" charset="-122"/>
            </a:endParaRPr>
          </a:p>
        </p:txBody>
      </p:sp>
      <p:sp>
        <p:nvSpPr>
          <p:cNvPr id="13" name="矩形 12"/>
          <p:cNvSpPr/>
          <p:nvPr/>
        </p:nvSpPr>
        <p:spPr>
          <a:xfrm>
            <a:off x="1911096" y="5632703"/>
            <a:ext cx="2743200" cy="415498"/>
          </a:xfrm>
          <a:prstGeom prst="rect">
            <a:avLst/>
          </a:prstGeom>
        </p:spPr>
        <p:txBody>
          <a:bodyPr wrap="square">
            <a:spAutoFit/>
          </a:bodyPr>
          <a:lstStyle/>
          <a:p>
            <a:pPr>
              <a:lnSpc>
                <a:spcPct val="150000"/>
              </a:lnSpc>
            </a:pPr>
            <a:r>
              <a:rPr lang="zh-CN" altLang="en-US" sz="1400" b="1" dirty="0" smtClean="0">
                <a:latin typeface="+mj-ea"/>
                <a:ea typeface="+mj-ea"/>
              </a:rPr>
              <a:t>在充电页选择一种信用支付方式</a:t>
            </a:r>
            <a:endParaRPr lang="zh-CN" altLang="en-US" sz="1400" b="1" dirty="0">
              <a:latin typeface="+mj-ea"/>
              <a:ea typeface="+mj-ea"/>
            </a:endParaRPr>
          </a:p>
        </p:txBody>
      </p:sp>
      <p:sp>
        <p:nvSpPr>
          <p:cNvPr id="14" name="矩形 13"/>
          <p:cNvSpPr/>
          <p:nvPr/>
        </p:nvSpPr>
        <p:spPr>
          <a:xfrm>
            <a:off x="5801106" y="5632703"/>
            <a:ext cx="2885694" cy="415498"/>
          </a:xfrm>
          <a:prstGeom prst="rect">
            <a:avLst/>
          </a:prstGeom>
        </p:spPr>
        <p:txBody>
          <a:bodyPr wrap="square">
            <a:spAutoFit/>
          </a:bodyPr>
          <a:lstStyle/>
          <a:p>
            <a:pPr>
              <a:lnSpc>
                <a:spcPct val="150000"/>
              </a:lnSpc>
            </a:pPr>
            <a:r>
              <a:rPr lang="zh-CN" altLang="en-US" sz="1400" b="1" dirty="0" smtClean="0">
                <a:latin typeface="+mj-ea"/>
                <a:ea typeface="+mj-ea"/>
              </a:rPr>
              <a:t>点击“立即启动”，即可开启充电</a:t>
            </a:r>
            <a:endParaRPr lang="zh-CN" altLang="en-US" sz="1400" b="1" dirty="0">
              <a:latin typeface="+mj-ea"/>
              <a:ea typeface="+mj-ea"/>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0001" y="2194559"/>
            <a:ext cx="3285389" cy="3438144"/>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1503" y="2194559"/>
            <a:ext cx="3566193" cy="3438144"/>
          </a:xfrm>
          <a:prstGeom prst="rect">
            <a:avLst/>
          </a:prstGeom>
        </p:spPr>
      </p:pic>
    </p:spTree>
    <p:extLst>
      <p:ext uri="{BB962C8B-B14F-4D97-AF65-F5344CB8AC3E}">
        <p14:creationId xmlns:p14="http://schemas.microsoft.com/office/powerpoint/2010/main" val="372477088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5"/>
          <p:cNvSpPr txBox="1">
            <a:spLocks/>
          </p:cNvSpPr>
          <p:nvPr/>
        </p:nvSpPr>
        <p:spPr>
          <a:xfrm>
            <a:off x="614882" y="438403"/>
            <a:ext cx="552074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smtClean="0">
                <a:solidFill>
                  <a:srgbClr val="2F5597"/>
                </a:solidFill>
                <a:latin typeface="Noto Sans CJK HK"/>
                <a:cs typeface="Noto Sans CJK HK"/>
              </a:rPr>
              <a:t>三大业务场景</a:t>
            </a:r>
            <a:r>
              <a:rPr lang="en-US" altLang="zh-CN" sz="2400" b="1" kern="0" dirty="0" smtClean="0">
                <a:solidFill>
                  <a:srgbClr val="2F5597"/>
                </a:solidFill>
                <a:latin typeface="Noto Sans CJK HK"/>
                <a:cs typeface="Noto Sans CJK HK"/>
              </a:rPr>
              <a:t>——</a:t>
            </a:r>
            <a:r>
              <a:rPr lang="zh-CN" altLang="en-US" sz="2400" b="1" kern="0" dirty="0" smtClean="0">
                <a:solidFill>
                  <a:srgbClr val="2F5597"/>
                </a:solidFill>
                <a:latin typeface="Noto Sans CJK HK"/>
                <a:cs typeface="Noto Sans CJK HK"/>
              </a:rPr>
              <a:t>会员充值</a:t>
            </a:r>
            <a:endParaRPr lang="zh-CN" altLang="en-US" sz="2400" b="1" kern="0" dirty="0">
              <a:solidFill>
                <a:srgbClr val="2F5597"/>
              </a:solidFill>
              <a:latin typeface="Noto Sans CJK HK"/>
              <a:cs typeface="Noto Sans CJK HK"/>
            </a:endParaRPr>
          </a:p>
        </p:txBody>
      </p:sp>
      <p:sp>
        <p:nvSpPr>
          <p:cNvPr id="7"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8"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0" name="矩形 9"/>
          <p:cNvSpPr/>
          <p:nvPr/>
        </p:nvSpPr>
        <p:spPr>
          <a:xfrm>
            <a:off x="614882" y="1213730"/>
            <a:ext cx="11290606" cy="338554"/>
          </a:xfrm>
          <a:prstGeom prst="rect">
            <a:avLst/>
          </a:prstGeom>
        </p:spPr>
        <p:txBody>
          <a:bodyPr wrap="square">
            <a:spAutoFit/>
          </a:bodyPr>
          <a:lstStyle/>
          <a:p>
            <a:r>
              <a:rPr lang="zh-CN" altLang="en-US" sz="1600" b="1" dirty="0">
                <a:solidFill>
                  <a:prstClr val="black"/>
                </a:solidFill>
                <a:latin typeface="+mn-ea"/>
                <a:cs typeface="OPPOSans H" panose="00020600040101010101" pitchFamily="18" charset="-122"/>
              </a:rPr>
              <a:t>消费者在平台充值一定金额，享受平台活动优惠，后续的充电服务金额在账户余额中抵扣（账户余额需大于最小消费金额）</a:t>
            </a:r>
          </a:p>
        </p:txBody>
      </p:sp>
      <p:sp>
        <p:nvSpPr>
          <p:cNvPr id="14" name="矩形 13"/>
          <p:cNvSpPr/>
          <p:nvPr/>
        </p:nvSpPr>
        <p:spPr>
          <a:xfrm>
            <a:off x="1510284" y="6137144"/>
            <a:ext cx="1168908" cy="415498"/>
          </a:xfrm>
          <a:prstGeom prst="rect">
            <a:avLst/>
          </a:prstGeom>
        </p:spPr>
        <p:txBody>
          <a:bodyPr wrap="square">
            <a:spAutoFit/>
          </a:bodyPr>
          <a:lstStyle/>
          <a:p>
            <a:pPr>
              <a:lnSpc>
                <a:spcPct val="150000"/>
              </a:lnSpc>
            </a:pPr>
            <a:r>
              <a:rPr lang="zh-CN" altLang="en-US" sz="1400" b="1" dirty="0">
                <a:latin typeface="+mj-ea"/>
                <a:ea typeface="+mj-ea"/>
              </a:rPr>
              <a:t>使用小</a:t>
            </a:r>
            <a:r>
              <a:rPr lang="zh-CN" altLang="en-US" sz="1400" b="1" dirty="0" smtClean="0">
                <a:latin typeface="+mj-ea"/>
                <a:ea typeface="+mj-ea"/>
              </a:rPr>
              <a:t>程序</a:t>
            </a:r>
            <a:endParaRPr lang="zh-CN" altLang="en-US" sz="1400" b="1" dirty="0">
              <a:latin typeface="+mj-ea"/>
              <a:ea typeface="+mj-ea"/>
            </a:endParaRPr>
          </a:p>
        </p:txBody>
      </p:sp>
      <p:sp>
        <p:nvSpPr>
          <p:cNvPr id="16" name="矩形 15"/>
          <p:cNvSpPr/>
          <p:nvPr/>
        </p:nvSpPr>
        <p:spPr>
          <a:xfrm>
            <a:off x="3912108" y="6137144"/>
            <a:ext cx="1327404" cy="415498"/>
          </a:xfrm>
          <a:prstGeom prst="rect">
            <a:avLst/>
          </a:prstGeom>
        </p:spPr>
        <p:txBody>
          <a:bodyPr wrap="square">
            <a:spAutoFit/>
          </a:bodyPr>
          <a:lstStyle/>
          <a:p>
            <a:pPr>
              <a:lnSpc>
                <a:spcPct val="150000"/>
              </a:lnSpc>
            </a:pPr>
            <a:r>
              <a:rPr lang="zh-CN" altLang="en-US" sz="1400" b="1" dirty="0" smtClean="0">
                <a:latin typeface="+mj-ea"/>
                <a:ea typeface="+mj-ea"/>
              </a:rPr>
              <a:t>钱包充值功能</a:t>
            </a:r>
            <a:endParaRPr lang="zh-CN" altLang="en-US" sz="1400" b="1" dirty="0">
              <a:latin typeface="+mj-ea"/>
              <a:ea typeface="+mj-ea"/>
            </a:endParaRPr>
          </a:p>
        </p:txBody>
      </p:sp>
      <p:sp>
        <p:nvSpPr>
          <p:cNvPr id="17" name="矩形 16"/>
          <p:cNvSpPr/>
          <p:nvPr/>
        </p:nvSpPr>
        <p:spPr>
          <a:xfrm>
            <a:off x="6263640" y="6133538"/>
            <a:ext cx="1277112" cy="415498"/>
          </a:xfrm>
          <a:prstGeom prst="rect">
            <a:avLst/>
          </a:prstGeom>
        </p:spPr>
        <p:txBody>
          <a:bodyPr wrap="square">
            <a:spAutoFit/>
          </a:bodyPr>
          <a:lstStyle/>
          <a:p>
            <a:pPr>
              <a:lnSpc>
                <a:spcPct val="150000"/>
              </a:lnSpc>
            </a:pPr>
            <a:r>
              <a:rPr lang="zh-CN" altLang="en-US" sz="1400" b="1" dirty="0" smtClean="0">
                <a:latin typeface="+mj-ea"/>
                <a:ea typeface="+mj-ea"/>
              </a:rPr>
              <a:t>充值一定金额</a:t>
            </a:r>
            <a:endParaRPr lang="zh-CN" altLang="en-US" sz="1400" b="1" dirty="0">
              <a:latin typeface="+mj-ea"/>
              <a:ea typeface="+mj-ea"/>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7628" y="1755729"/>
            <a:ext cx="6859628" cy="4289630"/>
          </a:xfrm>
          <a:prstGeom prst="rect">
            <a:avLst/>
          </a:prstGeom>
        </p:spPr>
      </p:pic>
    </p:spTree>
    <p:extLst>
      <p:ext uri="{BB962C8B-B14F-4D97-AF65-F5344CB8AC3E}">
        <p14:creationId xmlns:p14="http://schemas.microsoft.com/office/powerpoint/2010/main" val="16769532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3" y="438403"/>
            <a:ext cx="4204006"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smtClean="0">
                <a:solidFill>
                  <a:srgbClr val="2F5597"/>
                </a:solidFill>
                <a:latin typeface="Noto Sans CJK HK"/>
                <a:cs typeface="Noto Sans CJK HK"/>
              </a:rPr>
              <a:t>新能源充电桩支付与分账痛点</a:t>
            </a:r>
            <a:endParaRPr lang="zh-CN" altLang="en-US" sz="2400" b="1" kern="0" dirty="0">
              <a:solidFill>
                <a:srgbClr val="2F5597"/>
              </a:solidFill>
              <a:latin typeface="Noto Sans CJK HK"/>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grpSp>
        <p:nvGrpSpPr>
          <p:cNvPr id="40" name="组合 39"/>
          <p:cNvGrpSpPr/>
          <p:nvPr/>
        </p:nvGrpSpPr>
        <p:grpSpPr>
          <a:xfrm>
            <a:off x="932690" y="1676400"/>
            <a:ext cx="10043121" cy="4403725"/>
            <a:chOff x="1469" y="2640"/>
            <a:chExt cx="15818" cy="6935"/>
          </a:xfrm>
        </p:grpSpPr>
        <p:cxnSp>
          <p:nvCxnSpPr>
            <p:cNvPr id="41" name="直接连接符 40"/>
            <p:cNvCxnSpPr/>
            <p:nvPr/>
          </p:nvCxnSpPr>
          <p:spPr>
            <a:xfrm>
              <a:off x="2194" y="5980"/>
              <a:ext cx="15093" cy="0"/>
            </a:xfrm>
            <a:prstGeom prst="line">
              <a:avLst/>
            </a:prstGeom>
            <a:noFill/>
            <a:ln w="15875" cap="flat" cmpd="sng" algn="ctr">
              <a:solidFill>
                <a:srgbClr val="FFC000"/>
              </a:solidFill>
              <a:prstDash val="solid"/>
            </a:ln>
            <a:effectLst/>
          </p:spPr>
        </p:cxnSp>
        <p:cxnSp>
          <p:nvCxnSpPr>
            <p:cNvPr id="42" name="直接连接符 41"/>
            <p:cNvCxnSpPr/>
            <p:nvPr/>
          </p:nvCxnSpPr>
          <p:spPr>
            <a:xfrm flipV="1">
              <a:off x="6726" y="2640"/>
              <a:ext cx="0" cy="6480"/>
            </a:xfrm>
            <a:prstGeom prst="line">
              <a:avLst/>
            </a:prstGeom>
            <a:noFill/>
            <a:ln w="15875" cap="flat" cmpd="sng" algn="ctr">
              <a:solidFill>
                <a:srgbClr val="FFC000"/>
              </a:solidFill>
              <a:prstDash val="solid"/>
            </a:ln>
            <a:effectLst/>
          </p:spPr>
        </p:cxnSp>
        <p:sp>
          <p:nvSpPr>
            <p:cNvPr id="43" name="Freeform 7"/>
            <p:cNvSpPr>
              <a:spLocks noEditPoints="1"/>
            </p:cNvSpPr>
            <p:nvPr/>
          </p:nvSpPr>
          <p:spPr bwMode="auto">
            <a:xfrm>
              <a:off x="14705" y="3091"/>
              <a:ext cx="734" cy="843"/>
            </a:xfrm>
            <a:custGeom>
              <a:avLst/>
              <a:gdLst>
                <a:gd name="T0" fmla="*/ 65 w 217"/>
                <a:gd name="T1" fmla="*/ 51 h 249"/>
                <a:gd name="T2" fmla="*/ 82 w 217"/>
                <a:gd name="T3" fmla="*/ 90 h 249"/>
                <a:gd name="T4" fmla="*/ 67 w 217"/>
                <a:gd name="T5" fmla="*/ 73 h 249"/>
                <a:gd name="T6" fmla="*/ 56 w 217"/>
                <a:gd name="T7" fmla="*/ 90 h 249"/>
                <a:gd name="T8" fmla="*/ 105 w 217"/>
                <a:gd name="T9" fmla="*/ 57 h 249"/>
                <a:gd name="T10" fmla="*/ 87 w 217"/>
                <a:gd name="T11" fmla="*/ 51 h 249"/>
                <a:gd name="T12" fmla="*/ 98 w 217"/>
                <a:gd name="T13" fmla="*/ 90 h 249"/>
                <a:gd name="T14" fmla="*/ 144 w 217"/>
                <a:gd name="T15" fmla="*/ 90 h 249"/>
                <a:gd name="T16" fmla="*/ 161 w 217"/>
                <a:gd name="T17" fmla="*/ 90 h 249"/>
                <a:gd name="T18" fmla="*/ 141 w 217"/>
                <a:gd name="T19" fmla="*/ 81 h 249"/>
                <a:gd name="T20" fmla="*/ 120 w 217"/>
                <a:gd name="T21" fmla="*/ 90 h 249"/>
                <a:gd name="T22" fmla="*/ 59 w 217"/>
                <a:gd name="T23" fmla="*/ 163 h 249"/>
                <a:gd name="T24" fmla="*/ 67 w 217"/>
                <a:gd name="T25" fmla="*/ 149 h 249"/>
                <a:gd name="T26" fmla="*/ 72 w 217"/>
                <a:gd name="T27" fmla="*/ 149 h 249"/>
                <a:gd name="T28" fmla="*/ 77 w 217"/>
                <a:gd name="T29" fmla="*/ 156 h 249"/>
                <a:gd name="T30" fmla="*/ 72 w 217"/>
                <a:gd name="T31" fmla="*/ 163 h 249"/>
                <a:gd name="T32" fmla="*/ 80 w 217"/>
                <a:gd name="T33" fmla="*/ 169 h 249"/>
                <a:gd name="T34" fmla="*/ 72 w 217"/>
                <a:gd name="T35" fmla="*/ 183 h 249"/>
                <a:gd name="T36" fmla="*/ 67 w 217"/>
                <a:gd name="T37" fmla="*/ 183 h 249"/>
                <a:gd name="T38" fmla="*/ 60 w 217"/>
                <a:gd name="T39" fmla="*/ 176 h 249"/>
                <a:gd name="T40" fmla="*/ 67 w 217"/>
                <a:gd name="T41" fmla="*/ 169 h 249"/>
                <a:gd name="T42" fmla="*/ 59 w 217"/>
                <a:gd name="T43" fmla="*/ 163 h 249"/>
                <a:gd name="T44" fmla="*/ 74 w 217"/>
                <a:gd name="T45" fmla="*/ 174 h 249"/>
                <a:gd name="T46" fmla="*/ 70 w 217"/>
                <a:gd name="T47" fmla="*/ 177 h 249"/>
                <a:gd name="T48" fmla="*/ 69 w 217"/>
                <a:gd name="T49" fmla="*/ 162 h 249"/>
                <a:gd name="T50" fmla="*/ 66 w 217"/>
                <a:gd name="T51" fmla="*/ 156 h 249"/>
                <a:gd name="T52" fmla="*/ 217 w 217"/>
                <a:gd name="T53" fmla="*/ 26 h 249"/>
                <a:gd name="T54" fmla="*/ 26 w 217"/>
                <a:gd name="T55" fmla="*/ 249 h 249"/>
                <a:gd name="T56" fmla="*/ 26 w 217"/>
                <a:gd name="T57" fmla="*/ 0 h 249"/>
                <a:gd name="T58" fmla="*/ 88 w 217"/>
                <a:gd name="T59" fmla="*/ 215 h 249"/>
                <a:gd name="T60" fmla="*/ 88 w 217"/>
                <a:gd name="T61" fmla="*/ 224 h 249"/>
                <a:gd name="T62" fmla="*/ 51 w 217"/>
                <a:gd name="T63" fmla="*/ 199 h 249"/>
                <a:gd name="T64" fmla="*/ 88 w 217"/>
                <a:gd name="T65" fmla="*/ 199 h 249"/>
                <a:gd name="T66" fmla="*/ 51 w 217"/>
                <a:gd name="T67" fmla="*/ 191 h 249"/>
                <a:gd name="T68" fmla="*/ 105 w 217"/>
                <a:gd name="T69" fmla="*/ 131 h 249"/>
                <a:gd name="T70" fmla="*/ 34 w 217"/>
                <a:gd name="T71" fmla="*/ 131 h 249"/>
                <a:gd name="T72" fmla="*/ 43 w 217"/>
                <a:gd name="T73" fmla="*/ 151 h 249"/>
                <a:gd name="T74" fmla="*/ 96 w 217"/>
                <a:gd name="T75" fmla="*/ 151 h 249"/>
                <a:gd name="T76" fmla="*/ 105 w 217"/>
                <a:gd name="T77" fmla="*/ 131 h 249"/>
                <a:gd name="T78" fmla="*/ 119 w 217"/>
                <a:gd name="T79" fmla="*/ 219 h 249"/>
                <a:gd name="T80" fmla="*/ 132 w 217"/>
                <a:gd name="T81" fmla="*/ 180 h 249"/>
                <a:gd name="T82" fmla="*/ 132 w 217"/>
                <a:gd name="T83" fmla="*/ 193 h 249"/>
                <a:gd name="T84" fmla="*/ 119 w 217"/>
                <a:gd name="T85" fmla="*/ 155 h 249"/>
                <a:gd name="T86" fmla="*/ 132 w 217"/>
                <a:gd name="T87" fmla="*/ 155 h 249"/>
                <a:gd name="T88" fmla="*/ 145 w 217"/>
                <a:gd name="T89" fmla="*/ 219 h 249"/>
                <a:gd name="T90" fmla="*/ 158 w 217"/>
                <a:gd name="T91" fmla="*/ 180 h 249"/>
                <a:gd name="T92" fmla="*/ 158 w 217"/>
                <a:gd name="T93" fmla="*/ 193 h 249"/>
                <a:gd name="T94" fmla="*/ 145 w 217"/>
                <a:gd name="T95" fmla="*/ 155 h 249"/>
                <a:gd name="T96" fmla="*/ 158 w 217"/>
                <a:gd name="T97" fmla="*/ 155 h 249"/>
                <a:gd name="T98" fmla="*/ 171 w 217"/>
                <a:gd name="T99" fmla="*/ 219 h 249"/>
                <a:gd name="T100" fmla="*/ 183 w 217"/>
                <a:gd name="T101" fmla="*/ 180 h 249"/>
                <a:gd name="T102" fmla="*/ 183 w 217"/>
                <a:gd name="T103" fmla="*/ 193 h 249"/>
                <a:gd name="T104" fmla="*/ 171 w 217"/>
                <a:gd name="T105" fmla="*/ 155 h 249"/>
                <a:gd name="T106" fmla="*/ 183 w 217"/>
                <a:gd name="T107" fmla="*/ 155 h 249"/>
                <a:gd name="T108" fmla="*/ 142 w 217"/>
                <a:gd name="T109" fmla="*/ 136 h 249"/>
                <a:gd name="T110" fmla="*/ 183 w 217"/>
                <a:gd name="T111" fmla="*/ 29 h 249"/>
                <a:gd name="T112" fmla="*/ 183 w 217"/>
                <a:gd name="T113" fmla="*/ 11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 h="249">
                  <a:moveTo>
                    <a:pt x="56" y="90"/>
                  </a:moveTo>
                  <a:cubicBezTo>
                    <a:pt x="49" y="90"/>
                    <a:pt x="49" y="90"/>
                    <a:pt x="49" y="90"/>
                  </a:cubicBezTo>
                  <a:cubicBezTo>
                    <a:pt x="65" y="51"/>
                    <a:pt x="65" y="51"/>
                    <a:pt x="65" y="51"/>
                  </a:cubicBezTo>
                  <a:cubicBezTo>
                    <a:pt x="73" y="51"/>
                    <a:pt x="73" y="51"/>
                    <a:pt x="73" y="51"/>
                  </a:cubicBezTo>
                  <a:cubicBezTo>
                    <a:pt x="90" y="90"/>
                    <a:pt x="90" y="90"/>
                    <a:pt x="90" y="90"/>
                  </a:cubicBezTo>
                  <a:cubicBezTo>
                    <a:pt x="82" y="90"/>
                    <a:pt x="82" y="90"/>
                    <a:pt x="82" y="90"/>
                  </a:cubicBezTo>
                  <a:cubicBezTo>
                    <a:pt x="77" y="79"/>
                    <a:pt x="77" y="79"/>
                    <a:pt x="77" y="79"/>
                  </a:cubicBezTo>
                  <a:cubicBezTo>
                    <a:pt x="65" y="79"/>
                    <a:pt x="65" y="79"/>
                    <a:pt x="65" y="79"/>
                  </a:cubicBezTo>
                  <a:cubicBezTo>
                    <a:pt x="67" y="73"/>
                    <a:pt x="67" y="73"/>
                    <a:pt x="67" y="73"/>
                  </a:cubicBezTo>
                  <a:cubicBezTo>
                    <a:pt x="75" y="73"/>
                    <a:pt x="75" y="73"/>
                    <a:pt x="75" y="73"/>
                  </a:cubicBezTo>
                  <a:cubicBezTo>
                    <a:pt x="69" y="59"/>
                    <a:pt x="69" y="59"/>
                    <a:pt x="69" y="59"/>
                  </a:cubicBezTo>
                  <a:lnTo>
                    <a:pt x="56" y="90"/>
                  </a:lnTo>
                  <a:close/>
                  <a:moveTo>
                    <a:pt x="98" y="90"/>
                  </a:moveTo>
                  <a:cubicBezTo>
                    <a:pt x="105" y="90"/>
                    <a:pt x="105" y="90"/>
                    <a:pt x="105" y="90"/>
                  </a:cubicBezTo>
                  <a:cubicBezTo>
                    <a:pt x="105" y="57"/>
                    <a:pt x="105" y="57"/>
                    <a:pt x="105" y="57"/>
                  </a:cubicBezTo>
                  <a:cubicBezTo>
                    <a:pt x="116" y="57"/>
                    <a:pt x="116" y="57"/>
                    <a:pt x="116" y="57"/>
                  </a:cubicBezTo>
                  <a:cubicBezTo>
                    <a:pt x="116" y="51"/>
                    <a:pt x="116" y="51"/>
                    <a:pt x="116" y="51"/>
                  </a:cubicBezTo>
                  <a:cubicBezTo>
                    <a:pt x="87" y="51"/>
                    <a:pt x="87" y="51"/>
                    <a:pt x="87" y="51"/>
                  </a:cubicBezTo>
                  <a:cubicBezTo>
                    <a:pt x="87" y="57"/>
                    <a:pt x="87" y="57"/>
                    <a:pt x="87" y="57"/>
                  </a:cubicBezTo>
                  <a:cubicBezTo>
                    <a:pt x="98" y="57"/>
                    <a:pt x="98" y="57"/>
                    <a:pt x="98" y="57"/>
                  </a:cubicBezTo>
                  <a:lnTo>
                    <a:pt x="98" y="90"/>
                  </a:lnTo>
                  <a:close/>
                  <a:moveTo>
                    <a:pt x="127" y="63"/>
                  </a:moveTo>
                  <a:cubicBezTo>
                    <a:pt x="137" y="90"/>
                    <a:pt x="137" y="90"/>
                    <a:pt x="137" y="90"/>
                  </a:cubicBezTo>
                  <a:cubicBezTo>
                    <a:pt x="144" y="90"/>
                    <a:pt x="144" y="90"/>
                    <a:pt x="144" y="90"/>
                  </a:cubicBezTo>
                  <a:cubicBezTo>
                    <a:pt x="154" y="63"/>
                    <a:pt x="154" y="63"/>
                    <a:pt x="154" y="63"/>
                  </a:cubicBezTo>
                  <a:cubicBezTo>
                    <a:pt x="154" y="90"/>
                    <a:pt x="154" y="90"/>
                    <a:pt x="154" y="90"/>
                  </a:cubicBezTo>
                  <a:cubicBezTo>
                    <a:pt x="161" y="90"/>
                    <a:pt x="161" y="90"/>
                    <a:pt x="161" y="90"/>
                  </a:cubicBezTo>
                  <a:cubicBezTo>
                    <a:pt x="161" y="51"/>
                    <a:pt x="161" y="51"/>
                    <a:pt x="161" y="51"/>
                  </a:cubicBezTo>
                  <a:cubicBezTo>
                    <a:pt x="154" y="51"/>
                    <a:pt x="154" y="51"/>
                    <a:pt x="154" y="51"/>
                  </a:cubicBezTo>
                  <a:cubicBezTo>
                    <a:pt x="141" y="81"/>
                    <a:pt x="141" y="81"/>
                    <a:pt x="141" y="81"/>
                  </a:cubicBezTo>
                  <a:cubicBezTo>
                    <a:pt x="128" y="51"/>
                    <a:pt x="128" y="51"/>
                    <a:pt x="128" y="51"/>
                  </a:cubicBezTo>
                  <a:cubicBezTo>
                    <a:pt x="120" y="51"/>
                    <a:pt x="120" y="51"/>
                    <a:pt x="120" y="51"/>
                  </a:cubicBezTo>
                  <a:cubicBezTo>
                    <a:pt x="120" y="90"/>
                    <a:pt x="120" y="90"/>
                    <a:pt x="120" y="90"/>
                  </a:cubicBezTo>
                  <a:cubicBezTo>
                    <a:pt x="127" y="90"/>
                    <a:pt x="127" y="90"/>
                    <a:pt x="127" y="90"/>
                  </a:cubicBezTo>
                  <a:lnTo>
                    <a:pt x="127" y="63"/>
                  </a:lnTo>
                  <a:close/>
                  <a:moveTo>
                    <a:pt x="59" y="163"/>
                  </a:moveTo>
                  <a:cubicBezTo>
                    <a:pt x="58" y="162"/>
                    <a:pt x="58" y="160"/>
                    <a:pt x="58" y="159"/>
                  </a:cubicBezTo>
                  <a:cubicBezTo>
                    <a:pt x="58" y="156"/>
                    <a:pt x="59" y="154"/>
                    <a:pt x="60" y="152"/>
                  </a:cubicBezTo>
                  <a:cubicBezTo>
                    <a:pt x="62" y="151"/>
                    <a:pt x="64" y="150"/>
                    <a:pt x="67" y="149"/>
                  </a:cubicBezTo>
                  <a:cubicBezTo>
                    <a:pt x="67" y="145"/>
                    <a:pt x="67" y="145"/>
                    <a:pt x="67" y="145"/>
                  </a:cubicBezTo>
                  <a:cubicBezTo>
                    <a:pt x="72" y="145"/>
                    <a:pt x="72" y="145"/>
                    <a:pt x="72" y="145"/>
                  </a:cubicBezTo>
                  <a:cubicBezTo>
                    <a:pt x="72" y="149"/>
                    <a:pt x="72" y="149"/>
                    <a:pt x="72" y="149"/>
                  </a:cubicBezTo>
                  <a:cubicBezTo>
                    <a:pt x="73" y="149"/>
                    <a:pt x="75" y="150"/>
                    <a:pt x="76" y="150"/>
                  </a:cubicBezTo>
                  <a:cubicBezTo>
                    <a:pt x="77" y="150"/>
                    <a:pt x="78" y="151"/>
                    <a:pt x="79" y="151"/>
                  </a:cubicBezTo>
                  <a:cubicBezTo>
                    <a:pt x="77" y="156"/>
                    <a:pt x="77" y="156"/>
                    <a:pt x="77" y="156"/>
                  </a:cubicBezTo>
                  <a:cubicBezTo>
                    <a:pt x="77" y="156"/>
                    <a:pt x="76" y="156"/>
                    <a:pt x="75" y="156"/>
                  </a:cubicBezTo>
                  <a:cubicBezTo>
                    <a:pt x="74" y="155"/>
                    <a:pt x="73" y="155"/>
                    <a:pt x="72" y="155"/>
                  </a:cubicBezTo>
                  <a:cubicBezTo>
                    <a:pt x="72" y="163"/>
                    <a:pt x="72" y="163"/>
                    <a:pt x="72" y="163"/>
                  </a:cubicBezTo>
                  <a:cubicBezTo>
                    <a:pt x="73" y="164"/>
                    <a:pt x="74" y="164"/>
                    <a:pt x="75" y="165"/>
                  </a:cubicBezTo>
                  <a:cubicBezTo>
                    <a:pt x="76" y="165"/>
                    <a:pt x="77" y="166"/>
                    <a:pt x="78" y="166"/>
                  </a:cubicBezTo>
                  <a:cubicBezTo>
                    <a:pt x="79" y="167"/>
                    <a:pt x="79" y="168"/>
                    <a:pt x="80" y="169"/>
                  </a:cubicBezTo>
                  <a:cubicBezTo>
                    <a:pt x="80" y="170"/>
                    <a:pt x="81" y="171"/>
                    <a:pt x="81" y="173"/>
                  </a:cubicBezTo>
                  <a:cubicBezTo>
                    <a:pt x="81" y="176"/>
                    <a:pt x="80" y="178"/>
                    <a:pt x="78" y="180"/>
                  </a:cubicBezTo>
                  <a:cubicBezTo>
                    <a:pt x="77" y="181"/>
                    <a:pt x="75" y="182"/>
                    <a:pt x="72" y="183"/>
                  </a:cubicBezTo>
                  <a:cubicBezTo>
                    <a:pt x="72" y="187"/>
                    <a:pt x="72" y="187"/>
                    <a:pt x="72" y="187"/>
                  </a:cubicBezTo>
                  <a:cubicBezTo>
                    <a:pt x="67" y="187"/>
                    <a:pt x="67" y="187"/>
                    <a:pt x="67" y="187"/>
                  </a:cubicBezTo>
                  <a:cubicBezTo>
                    <a:pt x="67" y="183"/>
                    <a:pt x="67" y="183"/>
                    <a:pt x="67" y="183"/>
                  </a:cubicBezTo>
                  <a:cubicBezTo>
                    <a:pt x="65" y="183"/>
                    <a:pt x="63" y="183"/>
                    <a:pt x="62" y="182"/>
                  </a:cubicBezTo>
                  <a:cubicBezTo>
                    <a:pt x="60" y="182"/>
                    <a:pt x="59" y="182"/>
                    <a:pt x="58" y="181"/>
                  </a:cubicBezTo>
                  <a:cubicBezTo>
                    <a:pt x="60" y="176"/>
                    <a:pt x="60" y="176"/>
                    <a:pt x="60" y="176"/>
                  </a:cubicBezTo>
                  <a:cubicBezTo>
                    <a:pt x="61" y="176"/>
                    <a:pt x="62" y="176"/>
                    <a:pt x="63" y="177"/>
                  </a:cubicBezTo>
                  <a:cubicBezTo>
                    <a:pt x="64" y="177"/>
                    <a:pt x="65" y="177"/>
                    <a:pt x="67" y="177"/>
                  </a:cubicBezTo>
                  <a:cubicBezTo>
                    <a:pt x="67" y="169"/>
                    <a:pt x="67" y="169"/>
                    <a:pt x="67" y="169"/>
                  </a:cubicBezTo>
                  <a:cubicBezTo>
                    <a:pt x="66" y="168"/>
                    <a:pt x="64" y="168"/>
                    <a:pt x="63" y="167"/>
                  </a:cubicBezTo>
                  <a:cubicBezTo>
                    <a:pt x="62" y="167"/>
                    <a:pt x="62" y="166"/>
                    <a:pt x="61" y="165"/>
                  </a:cubicBezTo>
                  <a:cubicBezTo>
                    <a:pt x="60" y="165"/>
                    <a:pt x="59" y="164"/>
                    <a:pt x="59" y="163"/>
                  </a:cubicBezTo>
                  <a:close/>
                  <a:moveTo>
                    <a:pt x="70" y="177"/>
                  </a:moveTo>
                  <a:cubicBezTo>
                    <a:pt x="71" y="177"/>
                    <a:pt x="72" y="177"/>
                    <a:pt x="73" y="176"/>
                  </a:cubicBezTo>
                  <a:cubicBezTo>
                    <a:pt x="74" y="176"/>
                    <a:pt x="74" y="175"/>
                    <a:pt x="74" y="174"/>
                  </a:cubicBezTo>
                  <a:cubicBezTo>
                    <a:pt x="74" y="173"/>
                    <a:pt x="74" y="172"/>
                    <a:pt x="73" y="171"/>
                  </a:cubicBezTo>
                  <a:cubicBezTo>
                    <a:pt x="72" y="171"/>
                    <a:pt x="71" y="170"/>
                    <a:pt x="70" y="170"/>
                  </a:cubicBezTo>
                  <a:lnTo>
                    <a:pt x="70" y="177"/>
                  </a:lnTo>
                  <a:close/>
                  <a:moveTo>
                    <a:pt x="65" y="158"/>
                  </a:moveTo>
                  <a:cubicBezTo>
                    <a:pt x="65" y="159"/>
                    <a:pt x="65" y="160"/>
                    <a:pt x="66" y="160"/>
                  </a:cubicBezTo>
                  <a:cubicBezTo>
                    <a:pt x="67" y="161"/>
                    <a:pt x="68" y="161"/>
                    <a:pt x="69" y="162"/>
                  </a:cubicBezTo>
                  <a:cubicBezTo>
                    <a:pt x="69" y="155"/>
                    <a:pt x="69" y="155"/>
                    <a:pt x="69" y="155"/>
                  </a:cubicBezTo>
                  <a:cubicBezTo>
                    <a:pt x="68" y="155"/>
                    <a:pt x="67" y="155"/>
                    <a:pt x="67" y="155"/>
                  </a:cubicBezTo>
                  <a:cubicBezTo>
                    <a:pt x="66" y="155"/>
                    <a:pt x="66" y="156"/>
                    <a:pt x="66" y="156"/>
                  </a:cubicBezTo>
                  <a:cubicBezTo>
                    <a:pt x="65" y="156"/>
                    <a:pt x="65" y="156"/>
                    <a:pt x="65" y="157"/>
                  </a:cubicBezTo>
                  <a:cubicBezTo>
                    <a:pt x="65" y="157"/>
                    <a:pt x="65" y="158"/>
                    <a:pt x="65" y="158"/>
                  </a:cubicBezTo>
                  <a:close/>
                  <a:moveTo>
                    <a:pt x="217" y="26"/>
                  </a:moveTo>
                  <a:cubicBezTo>
                    <a:pt x="217" y="223"/>
                    <a:pt x="217" y="223"/>
                    <a:pt x="217" y="223"/>
                  </a:cubicBezTo>
                  <a:cubicBezTo>
                    <a:pt x="217" y="238"/>
                    <a:pt x="205" y="249"/>
                    <a:pt x="191" y="249"/>
                  </a:cubicBezTo>
                  <a:cubicBezTo>
                    <a:pt x="26" y="249"/>
                    <a:pt x="26" y="249"/>
                    <a:pt x="26" y="249"/>
                  </a:cubicBezTo>
                  <a:cubicBezTo>
                    <a:pt x="12" y="249"/>
                    <a:pt x="0" y="238"/>
                    <a:pt x="0" y="223"/>
                  </a:cubicBezTo>
                  <a:cubicBezTo>
                    <a:pt x="0" y="26"/>
                    <a:pt x="0" y="26"/>
                    <a:pt x="0" y="26"/>
                  </a:cubicBezTo>
                  <a:cubicBezTo>
                    <a:pt x="0" y="11"/>
                    <a:pt x="12" y="0"/>
                    <a:pt x="26" y="0"/>
                  </a:cubicBezTo>
                  <a:cubicBezTo>
                    <a:pt x="191" y="0"/>
                    <a:pt x="191" y="0"/>
                    <a:pt x="191" y="0"/>
                  </a:cubicBezTo>
                  <a:cubicBezTo>
                    <a:pt x="205" y="0"/>
                    <a:pt x="217" y="11"/>
                    <a:pt x="217" y="26"/>
                  </a:cubicBezTo>
                  <a:close/>
                  <a:moveTo>
                    <a:pt x="88" y="215"/>
                  </a:moveTo>
                  <a:cubicBezTo>
                    <a:pt x="51" y="215"/>
                    <a:pt x="51" y="215"/>
                    <a:pt x="51" y="215"/>
                  </a:cubicBezTo>
                  <a:cubicBezTo>
                    <a:pt x="51" y="224"/>
                    <a:pt x="51" y="224"/>
                    <a:pt x="51" y="224"/>
                  </a:cubicBezTo>
                  <a:cubicBezTo>
                    <a:pt x="88" y="224"/>
                    <a:pt x="88" y="224"/>
                    <a:pt x="88" y="224"/>
                  </a:cubicBezTo>
                  <a:lnTo>
                    <a:pt x="88" y="215"/>
                  </a:lnTo>
                  <a:close/>
                  <a:moveTo>
                    <a:pt x="88" y="199"/>
                  </a:moveTo>
                  <a:cubicBezTo>
                    <a:pt x="51" y="199"/>
                    <a:pt x="51" y="199"/>
                    <a:pt x="51" y="199"/>
                  </a:cubicBezTo>
                  <a:cubicBezTo>
                    <a:pt x="51" y="208"/>
                    <a:pt x="51" y="208"/>
                    <a:pt x="51" y="208"/>
                  </a:cubicBezTo>
                  <a:cubicBezTo>
                    <a:pt x="88" y="208"/>
                    <a:pt x="88" y="208"/>
                    <a:pt x="88" y="208"/>
                  </a:cubicBezTo>
                  <a:lnTo>
                    <a:pt x="88" y="199"/>
                  </a:lnTo>
                  <a:close/>
                  <a:moveTo>
                    <a:pt x="88" y="141"/>
                  </a:moveTo>
                  <a:cubicBezTo>
                    <a:pt x="51" y="141"/>
                    <a:pt x="51" y="141"/>
                    <a:pt x="51" y="141"/>
                  </a:cubicBezTo>
                  <a:cubicBezTo>
                    <a:pt x="51" y="191"/>
                    <a:pt x="51" y="191"/>
                    <a:pt x="51" y="191"/>
                  </a:cubicBezTo>
                  <a:cubicBezTo>
                    <a:pt x="88" y="191"/>
                    <a:pt x="88" y="191"/>
                    <a:pt x="88" y="191"/>
                  </a:cubicBezTo>
                  <a:lnTo>
                    <a:pt x="88" y="141"/>
                  </a:lnTo>
                  <a:close/>
                  <a:moveTo>
                    <a:pt x="105" y="131"/>
                  </a:moveTo>
                  <a:cubicBezTo>
                    <a:pt x="105" y="128"/>
                    <a:pt x="103" y="126"/>
                    <a:pt x="100" y="126"/>
                  </a:cubicBezTo>
                  <a:cubicBezTo>
                    <a:pt x="38" y="126"/>
                    <a:pt x="38" y="126"/>
                    <a:pt x="38" y="126"/>
                  </a:cubicBezTo>
                  <a:cubicBezTo>
                    <a:pt x="36" y="126"/>
                    <a:pt x="34" y="128"/>
                    <a:pt x="34" y="131"/>
                  </a:cubicBezTo>
                  <a:cubicBezTo>
                    <a:pt x="34" y="146"/>
                    <a:pt x="34" y="146"/>
                    <a:pt x="34" y="146"/>
                  </a:cubicBezTo>
                  <a:cubicBezTo>
                    <a:pt x="34" y="149"/>
                    <a:pt x="36" y="151"/>
                    <a:pt x="38" y="151"/>
                  </a:cubicBezTo>
                  <a:cubicBezTo>
                    <a:pt x="43" y="151"/>
                    <a:pt x="43" y="151"/>
                    <a:pt x="43" y="151"/>
                  </a:cubicBezTo>
                  <a:cubicBezTo>
                    <a:pt x="43" y="134"/>
                    <a:pt x="43" y="134"/>
                    <a:pt x="43" y="134"/>
                  </a:cubicBezTo>
                  <a:cubicBezTo>
                    <a:pt x="96" y="134"/>
                    <a:pt x="96" y="134"/>
                    <a:pt x="96" y="134"/>
                  </a:cubicBezTo>
                  <a:cubicBezTo>
                    <a:pt x="96" y="151"/>
                    <a:pt x="96" y="151"/>
                    <a:pt x="96" y="151"/>
                  </a:cubicBezTo>
                  <a:cubicBezTo>
                    <a:pt x="100" y="151"/>
                    <a:pt x="100" y="151"/>
                    <a:pt x="100" y="151"/>
                  </a:cubicBezTo>
                  <a:cubicBezTo>
                    <a:pt x="103" y="151"/>
                    <a:pt x="105" y="149"/>
                    <a:pt x="105" y="146"/>
                  </a:cubicBezTo>
                  <a:lnTo>
                    <a:pt x="105" y="131"/>
                  </a:lnTo>
                  <a:close/>
                  <a:moveTo>
                    <a:pt x="132" y="206"/>
                  </a:moveTo>
                  <a:cubicBezTo>
                    <a:pt x="119" y="206"/>
                    <a:pt x="119" y="206"/>
                    <a:pt x="119" y="206"/>
                  </a:cubicBezTo>
                  <a:cubicBezTo>
                    <a:pt x="119" y="219"/>
                    <a:pt x="119" y="219"/>
                    <a:pt x="119" y="219"/>
                  </a:cubicBezTo>
                  <a:cubicBezTo>
                    <a:pt x="132" y="219"/>
                    <a:pt x="132" y="219"/>
                    <a:pt x="132" y="219"/>
                  </a:cubicBezTo>
                  <a:lnTo>
                    <a:pt x="132" y="206"/>
                  </a:lnTo>
                  <a:close/>
                  <a:moveTo>
                    <a:pt x="132" y="180"/>
                  </a:moveTo>
                  <a:cubicBezTo>
                    <a:pt x="119" y="180"/>
                    <a:pt x="119" y="180"/>
                    <a:pt x="119" y="180"/>
                  </a:cubicBezTo>
                  <a:cubicBezTo>
                    <a:pt x="119" y="193"/>
                    <a:pt x="119" y="193"/>
                    <a:pt x="119" y="193"/>
                  </a:cubicBezTo>
                  <a:cubicBezTo>
                    <a:pt x="132" y="193"/>
                    <a:pt x="132" y="193"/>
                    <a:pt x="132" y="193"/>
                  </a:cubicBezTo>
                  <a:lnTo>
                    <a:pt x="132" y="180"/>
                  </a:lnTo>
                  <a:close/>
                  <a:moveTo>
                    <a:pt x="132" y="155"/>
                  </a:moveTo>
                  <a:cubicBezTo>
                    <a:pt x="119" y="155"/>
                    <a:pt x="119" y="155"/>
                    <a:pt x="119" y="155"/>
                  </a:cubicBezTo>
                  <a:cubicBezTo>
                    <a:pt x="119" y="167"/>
                    <a:pt x="119" y="167"/>
                    <a:pt x="119" y="167"/>
                  </a:cubicBezTo>
                  <a:cubicBezTo>
                    <a:pt x="132" y="167"/>
                    <a:pt x="132" y="167"/>
                    <a:pt x="132" y="167"/>
                  </a:cubicBezTo>
                  <a:lnTo>
                    <a:pt x="132" y="155"/>
                  </a:lnTo>
                  <a:close/>
                  <a:moveTo>
                    <a:pt x="158" y="206"/>
                  </a:moveTo>
                  <a:cubicBezTo>
                    <a:pt x="145" y="206"/>
                    <a:pt x="145" y="206"/>
                    <a:pt x="145" y="206"/>
                  </a:cubicBezTo>
                  <a:cubicBezTo>
                    <a:pt x="145" y="219"/>
                    <a:pt x="145" y="219"/>
                    <a:pt x="145" y="219"/>
                  </a:cubicBezTo>
                  <a:cubicBezTo>
                    <a:pt x="158" y="219"/>
                    <a:pt x="158" y="219"/>
                    <a:pt x="158" y="219"/>
                  </a:cubicBezTo>
                  <a:lnTo>
                    <a:pt x="158" y="206"/>
                  </a:lnTo>
                  <a:close/>
                  <a:moveTo>
                    <a:pt x="158" y="180"/>
                  </a:moveTo>
                  <a:cubicBezTo>
                    <a:pt x="145" y="180"/>
                    <a:pt x="145" y="180"/>
                    <a:pt x="145" y="180"/>
                  </a:cubicBezTo>
                  <a:cubicBezTo>
                    <a:pt x="145" y="193"/>
                    <a:pt x="145" y="193"/>
                    <a:pt x="145" y="193"/>
                  </a:cubicBezTo>
                  <a:cubicBezTo>
                    <a:pt x="158" y="193"/>
                    <a:pt x="158" y="193"/>
                    <a:pt x="158" y="193"/>
                  </a:cubicBezTo>
                  <a:lnTo>
                    <a:pt x="158" y="180"/>
                  </a:lnTo>
                  <a:close/>
                  <a:moveTo>
                    <a:pt x="158" y="155"/>
                  </a:moveTo>
                  <a:cubicBezTo>
                    <a:pt x="145" y="155"/>
                    <a:pt x="145" y="155"/>
                    <a:pt x="145" y="155"/>
                  </a:cubicBezTo>
                  <a:cubicBezTo>
                    <a:pt x="145" y="167"/>
                    <a:pt x="145" y="167"/>
                    <a:pt x="145" y="167"/>
                  </a:cubicBezTo>
                  <a:cubicBezTo>
                    <a:pt x="158" y="167"/>
                    <a:pt x="158" y="167"/>
                    <a:pt x="158" y="167"/>
                  </a:cubicBezTo>
                  <a:lnTo>
                    <a:pt x="158" y="155"/>
                  </a:lnTo>
                  <a:close/>
                  <a:moveTo>
                    <a:pt x="183" y="206"/>
                  </a:moveTo>
                  <a:cubicBezTo>
                    <a:pt x="171" y="206"/>
                    <a:pt x="171" y="206"/>
                    <a:pt x="171" y="206"/>
                  </a:cubicBezTo>
                  <a:cubicBezTo>
                    <a:pt x="171" y="219"/>
                    <a:pt x="171" y="219"/>
                    <a:pt x="171" y="219"/>
                  </a:cubicBezTo>
                  <a:cubicBezTo>
                    <a:pt x="183" y="219"/>
                    <a:pt x="183" y="219"/>
                    <a:pt x="183" y="219"/>
                  </a:cubicBezTo>
                  <a:lnTo>
                    <a:pt x="183" y="206"/>
                  </a:lnTo>
                  <a:close/>
                  <a:moveTo>
                    <a:pt x="183" y="180"/>
                  </a:moveTo>
                  <a:cubicBezTo>
                    <a:pt x="171" y="180"/>
                    <a:pt x="171" y="180"/>
                    <a:pt x="171" y="180"/>
                  </a:cubicBezTo>
                  <a:cubicBezTo>
                    <a:pt x="171" y="193"/>
                    <a:pt x="171" y="193"/>
                    <a:pt x="171" y="193"/>
                  </a:cubicBezTo>
                  <a:cubicBezTo>
                    <a:pt x="183" y="193"/>
                    <a:pt x="183" y="193"/>
                    <a:pt x="183" y="193"/>
                  </a:cubicBezTo>
                  <a:lnTo>
                    <a:pt x="183" y="180"/>
                  </a:lnTo>
                  <a:close/>
                  <a:moveTo>
                    <a:pt x="183" y="155"/>
                  </a:moveTo>
                  <a:cubicBezTo>
                    <a:pt x="171" y="155"/>
                    <a:pt x="171" y="155"/>
                    <a:pt x="171" y="155"/>
                  </a:cubicBezTo>
                  <a:cubicBezTo>
                    <a:pt x="171" y="167"/>
                    <a:pt x="171" y="167"/>
                    <a:pt x="171" y="167"/>
                  </a:cubicBezTo>
                  <a:cubicBezTo>
                    <a:pt x="183" y="167"/>
                    <a:pt x="183" y="167"/>
                    <a:pt x="183" y="167"/>
                  </a:cubicBezTo>
                  <a:lnTo>
                    <a:pt x="183" y="155"/>
                  </a:lnTo>
                  <a:close/>
                  <a:moveTo>
                    <a:pt x="183" y="127"/>
                  </a:moveTo>
                  <a:cubicBezTo>
                    <a:pt x="142" y="127"/>
                    <a:pt x="142" y="127"/>
                    <a:pt x="142" y="127"/>
                  </a:cubicBezTo>
                  <a:cubicBezTo>
                    <a:pt x="142" y="136"/>
                    <a:pt x="142" y="136"/>
                    <a:pt x="142" y="136"/>
                  </a:cubicBezTo>
                  <a:cubicBezTo>
                    <a:pt x="183" y="136"/>
                    <a:pt x="183" y="136"/>
                    <a:pt x="183" y="136"/>
                  </a:cubicBezTo>
                  <a:lnTo>
                    <a:pt x="183" y="127"/>
                  </a:lnTo>
                  <a:close/>
                  <a:moveTo>
                    <a:pt x="183" y="29"/>
                  </a:moveTo>
                  <a:cubicBezTo>
                    <a:pt x="34" y="29"/>
                    <a:pt x="34" y="29"/>
                    <a:pt x="34" y="29"/>
                  </a:cubicBezTo>
                  <a:cubicBezTo>
                    <a:pt x="34" y="112"/>
                    <a:pt x="34" y="112"/>
                    <a:pt x="34" y="112"/>
                  </a:cubicBezTo>
                  <a:cubicBezTo>
                    <a:pt x="183" y="112"/>
                    <a:pt x="183" y="112"/>
                    <a:pt x="183" y="112"/>
                  </a:cubicBezTo>
                  <a:lnTo>
                    <a:pt x="183" y="29"/>
                  </a:ln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sp>
          <p:nvSpPr>
            <p:cNvPr id="44" name="Freeform 8"/>
            <p:cNvSpPr>
              <a:spLocks noEditPoints="1"/>
            </p:cNvSpPr>
            <p:nvPr/>
          </p:nvSpPr>
          <p:spPr bwMode="auto">
            <a:xfrm>
              <a:off x="14495" y="6594"/>
              <a:ext cx="1164" cy="666"/>
            </a:xfrm>
            <a:custGeom>
              <a:avLst/>
              <a:gdLst>
                <a:gd name="T0" fmla="*/ 233 w 340"/>
                <a:gd name="T1" fmla="*/ 147 h 194"/>
                <a:gd name="T2" fmla="*/ 312 w 340"/>
                <a:gd name="T3" fmla="*/ 139 h 194"/>
                <a:gd name="T4" fmla="*/ 203 w 340"/>
                <a:gd name="T5" fmla="*/ 139 h 194"/>
                <a:gd name="T6" fmla="*/ 71 w 340"/>
                <a:gd name="T7" fmla="*/ 147 h 194"/>
                <a:gd name="T8" fmla="*/ 179 w 340"/>
                <a:gd name="T9" fmla="*/ 165 h 194"/>
                <a:gd name="T10" fmla="*/ 312 w 340"/>
                <a:gd name="T11" fmla="*/ 157 h 194"/>
                <a:gd name="T12" fmla="*/ 179 w 340"/>
                <a:gd name="T13" fmla="*/ 165 h 194"/>
                <a:gd name="T14" fmla="*/ 71 w 340"/>
                <a:gd name="T15" fmla="*/ 165 h 194"/>
                <a:gd name="T16" fmla="*/ 149 w 340"/>
                <a:gd name="T17" fmla="*/ 157 h 194"/>
                <a:gd name="T18" fmla="*/ 307 w 340"/>
                <a:gd name="T19" fmla="*/ 68 h 194"/>
                <a:gd name="T20" fmla="*/ 328 w 340"/>
                <a:gd name="T21" fmla="*/ 182 h 194"/>
                <a:gd name="T22" fmla="*/ 44 w 340"/>
                <a:gd name="T23" fmla="*/ 137 h 194"/>
                <a:gd name="T24" fmla="*/ 329 w 340"/>
                <a:gd name="T25" fmla="*/ 194 h 194"/>
                <a:gd name="T26" fmla="*/ 329 w 340"/>
                <a:gd name="T27" fmla="*/ 68 h 194"/>
                <a:gd name="T28" fmla="*/ 50 w 340"/>
                <a:gd name="T29" fmla="*/ 49 h 194"/>
                <a:gd name="T30" fmla="*/ 52 w 340"/>
                <a:gd name="T31" fmla="*/ 49 h 194"/>
                <a:gd name="T32" fmla="*/ 285 w 340"/>
                <a:gd name="T33" fmla="*/ 125 h 194"/>
                <a:gd name="T34" fmla="*/ 0 w 340"/>
                <a:gd name="T35" fmla="*/ 11 h 194"/>
                <a:gd name="T36" fmla="*/ 296 w 340"/>
                <a:gd name="T37" fmla="*/ 11 h 194"/>
                <a:gd name="T38" fmla="*/ 193 w 340"/>
                <a:gd name="T39" fmla="*/ 45 h 194"/>
                <a:gd name="T40" fmla="*/ 178 w 340"/>
                <a:gd name="T41" fmla="*/ 28 h 194"/>
                <a:gd name="T42" fmla="*/ 91 w 340"/>
                <a:gd name="T43" fmla="*/ 56 h 194"/>
                <a:gd name="T44" fmla="*/ 98 w 340"/>
                <a:gd name="T45" fmla="*/ 66 h 194"/>
                <a:gd name="T46" fmla="*/ 103 w 340"/>
                <a:gd name="T47" fmla="*/ 61 h 194"/>
                <a:gd name="T48" fmla="*/ 104 w 340"/>
                <a:gd name="T49" fmla="*/ 47 h 194"/>
                <a:gd name="T50" fmla="*/ 85 w 340"/>
                <a:gd name="T51" fmla="*/ 40 h 194"/>
                <a:gd name="T52" fmla="*/ 69 w 340"/>
                <a:gd name="T53" fmla="*/ 66 h 194"/>
                <a:gd name="T54" fmla="*/ 69 w 340"/>
                <a:gd name="T55" fmla="*/ 39 h 194"/>
                <a:gd name="T56" fmla="*/ 45 w 340"/>
                <a:gd name="T57" fmla="*/ 66 h 194"/>
                <a:gd name="T58" fmla="*/ 56 w 340"/>
                <a:gd name="T59" fmla="*/ 66 h 194"/>
                <a:gd name="T60" fmla="*/ 47 w 340"/>
                <a:gd name="T61" fmla="*/ 39 h 194"/>
                <a:gd name="T62" fmla="*/ 11 w 340"/>
                <a:gd name="T63" fmla="*/ 74 h 194"/>
                <a:gd name="T64" fmla="*/ 145 w 340"/>
                <a:gd name="T65" fmla="*/ 74 h 194"/>
                <a:gd name="T66" fmla="*/ 158 w 340"/>
                <a:gd name="T67" fmla="*/ 82 h 194"/>
                <a:gd name="T68" fmla="*/ 272 w 340"/>
                <a:gd name="T69" fmla="*/ 39 h 194"/>
                <a:gd name="T70" fmla="*/ 259 w 340"/>
                <a:gd name="T71" fmla="*/ 34 h 194"/>
                <a:gd name="T72" fmla="*/ 195 w 340"/>
                <a:gd name="T73" fmla="*/ 49 h 194"/>
                <a:gd name="T74" fmla="*/ 149 w 340"/>
                <a:gd name="T75" fmla="*/ 39 h 194"/>
                <a:gd name="T76" fmla="*/ 155 w 340"/>
                <a:gd name="T77" fmla="*/ 61 h 194"/>
                <a:gd name="T78" fmla="*/ 200 w 340"/>
                <a:gd name="T79" fmla="*/ 67 h 194"/>
                <a:gd name="T80" fmla="*/ 197 w 340"/>
                <a:gd name="T81" fmla="*/ 102 h 194"/>
                <a:gd name="T82" fmla="*/ 261 w 340"/>
                <a:gd name="T83" fmla="*/ 49 h 194"/>
                <a:gd name="T84" fmla="*/ 93 w 340"/>
                <a:gd name="T85" fmla="*/ 44 h 194"/>
                <a:gd name="T86" fmla="*/ 93 w 340"/>
                <a:gd name="T87" fmla="*/ 51 h 194"/>
                <a:gd name="T88" fmla="*/ 255 w 340"/>
                <a:gd name="T89" fmla="*/ 43 h 194"/>
                <a:gd name="T90" fmla="*/ 253 w 340"/>
                <a:gd name="T91" fmla="*/ 3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0" h="194">
                  <a:moveTo>
                    <a:pt x="316" y="143"/>
                  </a:moveTo>
                  <a:cubicBezTo>
                    <a:pt x="316" y="145"/>
                    <a:pt x="314" y="147"/>
                    <a:pt x="312" y="147"/>
                  </a:cubicBezTo>
                  <a:cubicBezTo>
                    <a:pt x="233" y="147"/>
                    <a:pt x="233" y="147"/>
                    <a:pt x="233" y="147"/>
                  </a:cubicBezTo>
                  <a:cubicBezTo>
                    <a:pt x="231" y="147"/>
                    <a:pt x="229" y="145"/>
                    <a:pt x="229" y="143"/>
                  </a:cubicBezTo>
                  <a:cubicBezTo>
                    <a:pt x="229" y="141"/>
                    <a:pt x="231" y="139"/>
                    <a:pt x="233" y="139"/>
                  </a:cubicBezTo>
                  <a:cubicBezTo>
                    <a:pt x="312" y="139"/>
                    <a:pt x="312" y="139"/>
                    <a:pt x="312" y="139"/>
                  </a:cubicBezTo>
                  <a:cubicBezTo>
                    <a:pt x="314" y="139"/>
                    <a:pt x="316" y="141"/>
                    <a:pt x="316" y="143"/>
                  </a:cubicBezTo>
                  <a:close/>
                  <a:moveTo>
                    <a:pt x="207" y="143"/>
                  </a:moveTo>
                  <a:cubicBezTo>
                    <a:pt x="207" y="141"/>
                    <a:pt x="205" y="139"/>
                    <a:pt x="203" y="139"/>
                  </a:cubicBezTo>
                  <a:cubicBezTo>
                    <a:pt x="71" y="139"/>
                    <a:pt x="71" y="139"/>
                    <a:pt x="71" y="139"/>
                  </a:cubicBezTo>
                  <a:cubicBezTo>
                    <a:pt x="69" y="139"/>
                    <a:pt x="67" y="141"/>
                    <a:pt x="67" y="143"/>
                  </a:cubicBezTo>
                  <a:cubicBezTo>
                    <a:pt x="67" y="145"/>
                    <a:pt x="69" y="147"/>
                    <a:pt x="71" y="147"/>
                  </a:cubicBezTo>
                  <a:cubicBezTo>
                    <a:pt x="203" y="147"/>
                    <a:pt x="203" y="147"/>
                    <a:pt x="203" y="147"/>
                  </a:cubicBezTo>
                  <a:cubicBezTo>
                    <a:pt x="205" y="147"/>
                    <a:pt x="207" y="145"/>
                    <a:pt x="207" y="143"/>
                  </a:cubicBezTo>
                  <a:close/>
                  <a:moveTo>
                    <a:pt x="179" y="165"/>
                  </a:moveTo>
                  <a:cubicBezTo>
                    <a:pt x="312" y="165"/>
                    <a:pt x="312" y="165"/>
                    <a:pt x="312" y="165"/>
                  </a:cubicBezTo>
                  <a:cubicBezTo>
                    <a:pt x="314" y="165"/>
                    <a:pt x="316" y="163"/>
                    <a:pt x="316" y="161"/>
                  </a:cubicBezTo>
                  <a:cubicBezTo>
                    <a:pt x="316" y="159"/>
                    <a:pt x="314" y="157"/>
                    <a:pt x="312" y="157"/>
                  </a:cubicBezTo>
                  <a:cubicBezTo>
                    <a:pt x="179" y="157"/>
                    <a:pt x="179" y="157"/>
                    <a:pt x="179" y="157"/>
                  </a:cubicBezTo>
                  <a:cubicBezTo>
                    <a:pt x="177" y="157"/>
                    <a:pt x="175" y="159"/>
                    <a:pt x="175" y="161"/>
                  </a:cubicBezTo>
                  <a:cubicBezTo>
                    <a:pt x="175" y="163"/>
                    <a:pt x="177" y="165"/>
                    <a:pt x="179" y="165"/>
                  </a:cubicBezTo>
                  <a:close/>
                  <a:moveTo>
                    <a:pt x="71" y="157"/>
                  </a:moveTo>
                  <a:cubicBezTo>
                    <a:pt x="69" y="157"/>
                    <a:pt x="67" y="159"/>
                    <a:pt x="67" y="161"/>
                  </a:cubicBezTo>
                  <a:cubicBezTo>
                    <a:pt x="67" y="163"/>
                    <a:pt x="69" y="165"/>
                    <a:pt x="71" y="165"/>
                  </a:cubicBezTo>
                  <a:cubicBezTo>
                    <a:pt x="149" y="165"/>
                    <a:pt x="149" y="165"/>
                    <a:pt x="149" y="165"/>
                  </a:cubicBezTo>
                  <a:cubicBezTo>
                    <a:pt x="151" y="165"/>
                    <a:pt x="153" y="163"/>
                    <a:pt x="153" y="161"/>
                  </a:cubicBezTo>
                  <a:cubicBezTo>
                    <a:pt x="153" y="159"/>
                    <a:pt x="151" y="157"/>
                    <a:pt x="149" y="157"/>
                  </a:cubicBezTo>
                  <a:lnTo>
                    <a:pt x="71" y="157"/>
                  </a:lnTo>
                  <a:close/>
                  <a:moveTo>
                    <a:pt x="329" y="68"/>
                  </a:moveTo>
                  <a:cubicBezTo>
                    <a:pt x="307" y="68"/>
                    <a:pt x="307" y="68"/>
                    <a:pt x="307" y="68"/>
                  </a:cubicBezTo>
                  <a:cubicBezTo>
                    <a:pt x="307" y="79"/>
                    <a:pt x="307" y="79"/>
                    <a:pt x="307" y="79"/>
                  </a:cubicBezTo>
                  <a:cubicBezTo>
                    <a:pt x="328" y="79"/>
                    <a:pt x="328" y="79"/>
                    <a:pt x="328" y="79"/>
                  </a:cubicBezTo>
                  <a:cubicBezTo>
                    <a:pt x="328" y="182"/>
                    <a:pt x="328" y="182"/>
                    <a:pt x="328" y="182"/>
                  </a:cubicBezTo>
                  <a:cubicBezTo>
                    <a:pt x="55" y="182"/>
                    <a:pt x="55" y="182"/>
                    <a:pt x="55" y="182"/>
                  </a:cubicBezTo>
                  <a:cubicBezTo>
                    <a:pt x="55" y="137"/>
                    <a:pt x="55" y="137"/>
                    <a:pt x="55" y="137"/>
                  </a:cubicBezTo>
                  <a:cubicBezTo>
                    <a:pt x="44" y="137"/>
                    <a:pt x="44" y="137"/>
                    <a:pt x="44" y="137"/>
                  </a:cubicBezTo>
                  <a:cubicBezTo>
                    <a:pt x="44" y="182"/>
                    <a:pt x="44" y="182"/>
                    <a:pt x="44" y="182"/>
                  </a:cubicBezTo>
                  <a:cubicBezTo>
                    <a:pt x="44" y="188"/>
                    <a:pt x="49" y="194"/>
                    <a:pt x="55" y="194"/>
                  </a:cubicBezTo>
                  <a:cubicBezTo>
                    <a:pt x="329" y="194"/>
                    <a:pt x="329" y="194"/>
                    <a:pt x="329" y="194"/>
                  </a:cubicBezTo>
                  <a:cubicBezTo>
                    <a:pt x="335" y="194"/>
                    <a:pt x="340" y="188"/>
                    <a:pt x="340" y="182"/>
                  </a:cubicBezTo>
                  <a:cubicBezTo>
                    <a:pt x="340" y="79"/>
                    <a:pt x="340" y="79"/>
                    <a:pt x="340" y="79"/>
                  </a:cubicBezTo>
                  <a:cubicBezTo>
                    <a:pt x="340" y="73"/>
                    <a:pt x="335" y="68"/>
                    <a:pt x="329" y="68"/>
                  </a:cubicBezTo>
                  <a:close/>
                  <a:moveTo>
                    <a:pt x="53" y="54"/>
                  </a:moveTo>
                  <a:cubicBezTo>
                    <a:pt x="48" y="54"/>
                    <a:pt x="48" y="54"/>
                    <a:pt x="48" y="54"/>
                  </a:cubicBezTo>
                  <a:cubicBezTo>
                    <a:pt x="50" y="49"/>
                    <a:pt x="50" y="49"/>
                    <a:pt x="50" y="49"/>
                  </a:cubicBezTo>
                  <a:cubicBezTo>
                    <a:pt x="50" y="48"/>
                    <a:pt x="50" y="47"/>
                    <a:pt x="50" y="46"/>
                  </a:cubicBezTo>
                  <a:cubicBezTo>
                    <a:pt x="50" y="46"/>
                    <a:pt x="50" y="46"/>
                    <a:pt x="51" y="45"/>
                  </a:cubicBezTo>
                  <a:cubicBezTo>
                    <a:pt x="51" y="47"/>
                    <a:pt x="51" y="48"/>
                    <a:pt x="52" y="49"/>
                  </a:cubicBezTo>
                  <a:lnTo>
                    <a:pt x="53" y="54"/>
                  </a:lnTo>
                  <a:close/>
                  <a:moveTo>
                    <a:pt x="296" y="114"/>
                  </a:moveTo>
                  <a:cubicBezTo>
                    <a:pt x="296" y="120"/>
                    <a:pt x="291" y="125"/>
                    <a:pt x="285" y="125"/>
                  </a:cubicBezTo>
                  <a:cubicBezTo>
                    <a:pt x="11" y="125"/>
                    <a:pt x="11" y="125"/>
                    <a:pt x="11" y="125"/>
                  </a:cubicBezTo>
                  <a:cubicBezTo>
                    <a:pt x="5" y="125"/>
                    <a:pt x="0" y="120"/>
                    <a:pt x="0" y="114"/>
                  </a:cubicBezTo>
                  <a:cubicBezTo>
                    <a:pt x="0" y="11"/>
                    <a:pt x="0" y="11"/>
                    <a:pt x="0" y="11"/>
                  </a:cubicBezTo>
                  <a:cubicBezTo>
                    <a:pt x="0" y="5"/>
                    <a:pt x="5" y="0"/>
                    <a:pt x="11" y="0"/>
                  </a:cubicBezTo>
                  <a:cubicBezTo>
                    <a:pt x="285" y="0"/>
                    <a:pt x="285" y="0"/>
                    <a:pt x="285" y="0"/>
                  </a:cubicBezTo>
                  <a:cubicBezTo>
                    <a:pt x="291" y="0"/>
                    <a:pt x="296" y="5"/>
                    <a:pt x="296" y="11"/>
                  </a:cubicBezTo>
                  <a:lnTo>
                    <a:pt x="296" y="114"/>
                  </a:lnTo>
                  <a:close/>
                  <a:moveTo>
                    <a:pt x="178" y="28"/>
                  </a:moveTo>
                  <a:cubicBezTo>
                    <a:pt x="193" y="45"/>
                    <a:pt x="193" y="45"/>
                    <a:pt x="193" y="45"/>
                  </a:cubicBezTo>
                  <a:cubicBezTo>
                    <a:pt x="218" y="38"/>
                    <a:pt x="218" y="38"/>
                    <a:pt x="218" y="38"/>
                  </a:cubicBezTo>
                  <a:cubicBezTo>
                    <a:pt x="187" y="25"/>
                    <a:pt x="187" y="25"/>
                    <a:pt x="187" y="25"/>
                  </a:cubicBezTo>
                  <a:lnTo>
                    <a:pt x="178" y="28"/>
                  </a:lnTo>
                  <a:close/>
                  <a:moveTo>
                    <a:pt x="84" y="66"/>
                  </a:moveTo>
                  <a:cubicBezTo>
                    <a:pt x="91" y="66"/>
                    <a:pt x="91" y="66"/>
                    <a:pt x="91" y="66"/>
                  </a:cubicBezTo>
                  <a:cubicBezTo>
                    <a:pt x="91" y="56"/>
                    <a:pt x="91" y="56"/>
                    <a:pt x="91" y="56"/>
                  </a:cubicBezTo>
                  <a:cubicBezTo>
                    <a:pt x="92" y="56"/>
                    <a:pt x="92" y="56"/>
                    <a:pt x="92" y="56"/>
                  </a:cubicBezTo>
                  <a:cubicBezTo>
                    <a:pt x="94" y="56"/>
                    <a:pt x="96" y="57"/>
                    <a:pt x="96" y="60"/>
                  </a:cubicBezTo>
                  <a:cubicBezTo>
                    <a:pt x="97" y="63"/>
                    <a:pt x="98" y="65"/>
                    <a:pt x="98" y="66"/>
                  </a:cubicBezTo>
                  <a:cubicBezTo>
                    <a:pt x="105" y="66"/>
                    <a:pt x="105" y="66"/>
                    <a:pt x="105" y="66"/>
                  </a:cubicBezTo>
                  <a:cubicBezTo>
                    <a:pt x="105" y="66"/>
                    <a:pt x="105" y="66"/>
                    <a:pt x="105" y="66"/>
                  </a:cubicBezTo>
                  <a:cubicBezTo>
                    <a:pt x="105" y="65"/>
                    <a:pt x="104" y="63"/>
                    <a:pt x="103" y="61"/>
                  </a:cubicBezTo>
                  <a:cubicBezTo>
                    <a:pt x="103" y="58"/>
                    <a:pt x="103" y="58"/>
                    <a:pt x="103" y="58"/>
                  </a:cubicBezTo>
                  <a:cubicBezTo>
                    <a:pt x="102" y="56"/>
                    <a:pt x="101" y="54"/>
                    <a:pt x="100" y="54"/>
                  </a:cubicBezTo>
                  <a:cubicBezTo>
                    <a:pt x="102" y="53"/>
                    <a:pt x="104" y="50"/>
                    <a:pt x="104" y="47"/>
                  </a:cubicBezTo>
                  <a:cubicBezTo>
                    <a:pt x="104" y="45"/>
                    <a:pt x="103" y="43"/>
                    <a:pt x="101" y="41"/>
                  </a:cubicBezTo>
                  <a:cubicBezTo>
                    <a:pt x="99" y="40"/>
                    <a:pt x="97" y="39"/>
                    <a:pt x="93" y="39"/>
                  </a:cubicBezTo>
                  <a:cubicBezTo>
                    <a:pt x="90" y="39"/>
                    <a:pt x="87" y="39"/>
                    <a:pt x="85" y="40"/>
                  </a:cubicBezTo>
                  <a:cubicBezTo>
                    <a:pt x="84" y="40"/>
                    <a:pt x="84" y="40"/>
                    <a:pt x="84" y="40"/>
                  </a:cubicBezTo>
                  <a:lnTo>
                    <a:pt x="84" y="66"/>
                  </a:lnTo>
                  <a:close/>
                  <a:moveTo>
                    <a:pt x="69" y="66"/>
                  </a:moveTo>
                  <a:cubicBezTo>
                    <a:pt x="76" y="66"/>
                    <a:pt x="76" y="66"/>
                    <a:pt x="76" y="66"/>
                  </a:cubicBezTo>
                  <a:cubicBezTo>
                    <a:pt x="76" y="39"/>
                    <a:pt x="76" y="39"/>
                    <a:pt x="76" y="39"/>
                  </a:cubicBezTo>
                  <a:cubicBezTo>
                    <a:pt x="69" y="39"/>
                    <a:pt x="69" y="39"/>
                    <a:pt x="69" y="39"/>
                  </a:cubicBezTo>
                  <a:lnTo>
                    <a:pt x="69" y="66"/>
                  </a:lnTo>
                  <a:close/>
                  <a:moveTo>
                    <a:pt x="38" y="66"/>
                  </a:moveTo>
                  <a:cubicBezTo>
                    <a:pt x="45" y="66"/>
                    <a:pt x="45" y="66"/>
                    <a:pt x="45" y="66"/>
                  </a:cubicBezTo>
                  <a:cubicBezTo>
                    <a:pt x="47" y="60"/>
                    <a:pt x="47" y="60"/>
                    <a:pt x="47" y="60"/>
                  </a:cubicBezTo>
                  <a:cubicBezTo>
                    <a:pt x="54" y="60"/>
                    <a:pt x="54" y="60"/>
                    <a:pt x="54" y="60"/>
                  </a:cubicBezTo>
                  <a:cubicBezTo>
                    <a:pt x="56" y="66"/>
                    <a:pt x="56" y="66"/>
                    <a:pt x="56" y="66"/>
                  </a:cubicBezTo>
                  <a:cubicBezTo>
                    <a:pt x="63" y="66"/>
                    <a:pt x="63" y="66"/>
                    <a:pt x="63" y="66"/>
                  </a:cubicBezTo>
                  <a:cubicBezTo>
                    <a:pt x="55" y="39"/>
                    <a:pt x="55" y="39"/>
                    <a:pt x="55" y="39"/>
                  </a:cubicBezTo>
                  <a:cubicBezTo>
                    <a:pt x="47" y="39"/>
                    <a:pt x="47" y="39"/>
                    <a:pt x="47" y="39"/>
                  </a:cubicBezTo>
                  <a:lnTo>
                    <a:pt x="38" y="66"/>
                  </a:lnTo>
                  <a:close/>
                  <a:moveTo>
                    <a:pt x="145" y="74"/>
                  </a:moveTo>
                  <a:cubicBezTo>
                    <a:pt x="11" y="74"/>
                    <a:pt x="11" y="74"/>
                    <a:pt x="11" y="74"/>
                  </a:cubicBezTo>
                  <a:cubicBezTo>
                    <a:pt x="11" y="82"/>
                    <a:pt x="11" y="82"/>
                    <a:pt x="11" y="82"/>
                  </a:cubicBezTo>
                  <a:cubicBezTo>
                    <a:pt x="145" y="82"/>
                    <a:pt x="145" y="82"/>
                    <a:pt x="145" y="82"/>
                  </a:cubicBezTo>
                  <a:lnTo>
                    <a:pt x="145" y="74"/>
                  </a:lnTo>
                  <a:close/>
                  <a:moveTo>
                    <a:pt x="169" y="73"/>
                  </a:moveTo>
                  <a:cubicBezTo>
                    <a:pt x="160" y="73"/>
                    <a:pt x="160" y="73"/>
                    <a:pt x="160" y="73"/>
                  </a:cubicBezTo>
                  <a:cubicBezTo>
                    <a:pt x="158" y="82"/>
                    <a:pt x="158" y="82"/>
                    <a:pt x="158" y="82"/>
                  </a:cubicBezTo>
                  <a:cubicBezTo>
                    <a:pt x="164" y="80"/>
                    <a:pt x="164" y="80"/>
                    <a:pt x="164" y="80"/>
                  </a:cubicBezTo>
                  <a:lnTo>
                    <a:pt x="169" y="73"/>
                  </a:lnTo>
                  <a:close/>
                  <a:moveTo>
                    <a:pt x="272" y="39"/>
                  </a:moveTo>
                  <a:cubicBezTo>
                    <a:pt x="272" y="38"/>
                    <a:pt x="271" y="37"/>
                    <a:pt x="269" y="36"/>
                  </a:cubicBezTo>
                  <a:cubicBezTo>
                    <a:pt x="269" y="36"/>
                    <a:pt x="268" y="36"/>
                    <a:pt x="268" y="36"/>
                  </a:cubicBezTo>
                  <a:cubicBezTo>
                    <a:pt x="265" y="35"/>
                    <a:pt x="262" y="34"/>
                    <a:pt x="259" y="34"/>
                  </a:cubicBezTo>
                  <a:cubicBezTo>
                    <a:pt x="256" y="33"/>
                    <a:pt x="249" y="33"/>
                    <a:pt x="241" y="35"/>
                  </a:cubicBezTo>
                  <a:cubicBezTo>
                    <a:pt x="224" y="40"/>
                    <a:pt x="224" y="40"/>
                    <a:pt x="224" y="40"/>
                  </a:cubicBezTo>
                  <a:cubicBezTo>
                    <a:pt x="195" y="49"/>
                    <a:pt x="195" y="49"/>
                    <a:pt x="195" y="49"/>
                  </a:cubicBezTo>
                  <a:cubicBezTo>
                    <a:pt x="182" y="53"/>
                    <a:pt x="182" y="53"/>
                    <a:pt x="182" y="53"/>
                  </a:cubicBezTo>
                  <a:cubicBezTo>
                    <a:pt x="175" y="54"/>
                    <a:pt x="170" y="53"/>
                    <a:pt x="164" y="50"/>
                  </a:cubicBezTo>
                  <a:cubicBezTo>
                    <a:pt x="160" y="47"/>
                    <a:pt x="149" y="39"/>
                    <a:pt x="149" y="39"/>
                  </a:cubicBezTo>
                  <a:cubicBezTo>
                    <a:pt x="142" y="41"/>
                    <a:pt x="142" y="41"/>
                    <a:pt x="142" y="41"/>
                  </a:cubicBezTo>
                  <a:cubicBezTo>
                    <a:pt x="155" y="61"/>
                    <a:pt x="155" y="61"/>
                    <a:pt x="155" y="61"/>
                  </a:cubicBezTo>
                  <a:cubicBezTo>
                    <a:pt x="155" y="61"/>
                    <a:pt x="155" y="61"/>
                    <a:pt x="155" y="61"/>
                  </a:cubicBezTo>
                  <a:cubicBezTo>
                    <a:pt x="150" y="62"/>
                    <a:pt x="151" y="68"/>
                    <a:pt x="157" y="69"/>
                  </a:cubicBezTo>
                  <a:cubicBezTo>
                    <a:pt x="167" y="69"/>
                    <a:pt x="185" y="72"/>
                    <a:pt x="196" y="69"/>
                  </a:cubicBezTo>
                  <a:cubicBezTo>
                    <a:pt x="200" y="67"/>
                    <a:pt x="200" y="67"/>
                    <a:pt x="200" y="67"/>
                  </a:cubicBezTo>
                  <a:cubicBezTo>
                    <a:pt x="201" y="72"/>
                    <a:pt x="199" y="77"/>
                    <a:pt x="198" y="81"/>
                  </a:cubicBezTo>
                  <a:cubicBezTo>
                    <a:pt x="196" y="85"/>
                    <a:pt x="188" y="105"/>
                    <a:pt x="188" y="105"/>
                  </a:cubicBezTo>
                  <a:cubicBezTo>
                    <a:pt x="197" y="102"/>
                    <a:pt x="197" y="102"/>
                    <a:pt x="197" y="102"/>
                  </a:cubicBezTo>
                  <a:cubicBezTo>
                    <a:pt x="236" y="56"/>
                    <a:pt x="236" y="56"/>
                    <a:pt x="236" y="56"/>
                  </a:cubicBezTo>
                  <a:cubicBezTo>
                    <a:pt x="259" y="50"/>
                    <a:pt x="259" y="50"/>
                    <a:pt x="259" y="50"/>
                  </a:cubicBezTo>
                  <a:cubicBezTo>
                    <a:pt x="259" y="49"/>
                    <a:pt x="260" y="49"/>
                    <a:pt x="261" y="49"/>
                  </a:cubicBezTo>
                  <a:cubicBezTo>
                    <a:pt x="266" y="47"/>
                    <a:pt x="273" y="43"/>
                    <a:pt x="272" y="39"/>
                  </a:cubicBezTo>
                  <a:close/>
                  <a:moveTo>
                    <a:pt x="97" y="48"/>
                  </a:moveTo>
                  <a:cubicBezTo>
                    <a:pt x="97" y="45"/>
                    <a:pt x="96" y="44"/>
                    <a:pt x="93" y="44"/>
                  </a:cubicBezTo>
                  <a:cubicBezTo>
                    <a:pt x="92" y="44"/>
                    <a:pt x="91" y="44"/>
                    <a:pt x="91" y="44"/>
                  </a:cubicBezTo>
                  <a:cubicBezTo>
                    <a:pt x="91" y="51"/>
                    <a:pt x="91" y="51"/>
                    <a:pt x="91" y="51"/>
                  </a:cubicBezTo>
                  <a:cubicBezTo>
                    <a:pt x="93" y="51"/>
                    <a:pt x="93" y="51"/>
                    <a:pt x="93" y="51"/>
                  </a:cubicBezTo>
                  <a:cubicBezTo>
                    <a:pt x="96" y="51"/>
                    <a:pt x="97" y="50"/>
                    <a:pt x="97" y="48"/>
                  </a:cubicBezTo>
                  <a:close/>
                  <a:moveTo>
                    <a:pt x="253" y="39"/>
                  </a:moveTo>
                  <a:cubicBezTo>
                    <a:pt x="250" y="40"/>
                    <a:pt x="251" y="44"/>
                    <a:pt x="255" y="43"/>
                  </a:cubicBezTo>
                  <a:cubicBezTo>
                    <a:pt x="259" y="42"/>
                    <a:pt x="262" y="40"/>
                    <a:pt x="264" y="37"/>
                  </a:cubicBezTo>
                  <a:cubicBezTo>
                    <a:pt x="262" y="37"/>
                    <a:pt x="260" y="37"/>
                    <a:pt x="258" y="36"/>
                  </a:cubicBezTo>
                  <a:cubicBezTo>
                    <a:pt x="257" y="37"/>
                    <a:pt x="255" y="38"/>
                    <a:pt x="253" y="39"/>
                  </a:cubicBez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sp>
          <p:nvSpPr>
            <p:cNvPr id="45" name="Freeform 24"/>
            <p:cNvSpPr>
              <a:spLocks noEditPoints="1"/>
            </p:cNvSpPr>
            <p:nvPr/>
          </p:nvSpPr>
          <p:spPr bwMode="auto">
            <a:xfrm>
              <a:off x="9160" y="3046"/>
              <a:ext cx="777" cy="888"/>
            </a:xfrm>
            <a:custGeom>
              <a:avLst/>
              <a:gdLst>
                <a:gd name="T0" fmla="*/ 190 w 241"/>
                <a:gd name="T1" fmla="*/ 255 h 275"/>
                <a:gd name="T2" fmla="*/ 153 w 241"/>
                <a:gd name="T3" fmla="*/ 275 h 275"/>
                <a:gd name="T4" fmla="*/ 39 w 241"/>
                <a:gd name="T5" fmla="*/ 275 h 275"/>
                <a:gd name="T6" fmla="*/ 76 w 241"/>
                <a:gd name="T7" fmla="*/ 255 h 275"/>
                <a:gd name="T8" fmla="*/ 39 w 241"/>
                <a:gd name="T9" fmla="*/ 275 h 275"/>
                <a:gd name="T10" fmla="*/ 229 w 241"/>
                <a:gd name="T11" fmla="*/ 160 h 275"/>
                <a:gd name="T12" fmla="*/ 241 w 241"/>
                <a:gd name="T13" fmla="*/ 196 h 275"/>
                <a:gd name="T14" fmla="*/ 229 w 241"/>
                <a:gd name="T15" fmla="*/ 215 h 275"/>
                <a:gd name="T16" fmla="*/ 28 w 241"/>
                <a:gd name="T17" fmla="*/ 243 h 275"/>
                <a:gd name="T18" fmla="*/ 0 w 241"/>
                <a:gd name="T19" fmla="*/ 28 h 275"/>
                <a:gd name="T20" fmla="*/ 201 w 241"/>
                <a:gd name="T21" fmla="*/ 0 h 275"/>
                <a:gd name="T22" fmla="*/ 229 w 241"/>
                <a:gd name="T23" fmla="*/ 46 h 275"/>
                <a:gd name="T24" fmla="*/ 241 w 241"/>
                <a:gd name="T25" fmla="*/ 83 h 275"/>
                <a:gd name="T26" fmla="*/ 169 w 241"/>
                <a:gd name="T27" fmla="*/ 165 h 275"/>
                <a:gd name="T28" fmla="*/ 115 w 241"/>
                <a:gd name="T29" fmla="*/ 201 h 275"/>
                <a:gd name="T30" fmla="*/ 60 w 241"/>
                <a:gd name="T31" fmla="*/ 165 h 275"/>
                <a:gd name="T32" fmla="*/ 115 w 241"/>
                <a:gd name="T33" fmla="*/ 214 h 275"/>
                <a:gd name="T34" fmla="*/ 169 w 241"/>
                <a:gd name="T35" fmla="*/ 165 h 275"/>
                <a:gd name="T36" fmla="*/ 98 w 241"/>
                <a:gd name="T37" fmla="*/ 134 h 275"/>
                <a:gd name="T38" fmla="*/ 119 w 241"/>
                <a:gd name="T39" fmla="*/ 163 h 275"/>
                <a:gd name="T40" fmla="*/ 111 w 241"/>
                <a:gd name="T41" fmla="*/ 163 h 275"/>
                <a:gd name="T42" fmla="*/ 84 w 241"/>
                <a:gd name="T43" fmla="*/ 159 h 275"/>
                <a:gd name="T44" fmla="*/ 145 w 241"/>
                <a:gd name="T45" fmla="*/ 159 h 275"/>
                <a:gd name="T46" fmla="*/ 115 w 241"/>
                <a:gd name="T47" fmla="*/ 129 h 275"/>
                <a:gd name="T48" fmla="*/ 149 w 241"/>
                <a:gd name="T49" fmla="*/ 117 h 275"/>
                <a:gd name="T50" fmla="*/ 120 w 241"/>
                <a:gd name="T51" fmla="*/ 118 h 275"/>
                <a:gd name="T52" fmla="*/ 109 w 241"/>
                <a:gd name="T53" fmla="*/ 105 h 275"/>
                <a:gd name="T54" fmla="*/ 89 w 241"/>
                <a:gd name="T55" fmla="*/ 126 h 275"/>
                <a:gd name="T56" fmla="*/ 109 w 241"/>
                <a:gd name="T57" fmla="*/ 105 h 275"/>
                <a:gd name="T58" fmla="*/ 60 w 241"/>
                <a:gd name="T59" fmla="*/ 154 h 275"/>
                <a:gd name="T60" fmla="*/ 81 w 241"/>
                <a:gd name="T61" fmla="*/ 134 h 275"/>
                <a:gd name="T62" fmla="*/ 169 w 241"/>
                <a:gd name="T63" fmla="*/ 154 h 275"/>
                <a:gd name="T64" fmla="*/ 148 w 241"/>
                <a:gd name="T65" fmla="*/ 134 h 275"/>
                <a:gd name="T66" fmla="*/ 169 w 241"/>
                <a:gd name="T67" fmla="*/ 154 h 275"/>
                <a:gd name="T68" fmla="*/ 183 w 241"/>
                <a:gd name="T69" fmla="*/ 33 h 275"/>
                <a:gd name="T70" fmla="*/ 34 w 241"/>
                <a:gd name="T71" fmla="*/ 45 h 275"/>
                <a:gd name="T72" fmla="*/ 46 w 241"/>
                <a:gd name="T73" fmla="*/ 78 h 275"/>
                <a:gd name="T74" fmla="*/ 195 w 241"/>
                <a:gd name="T75" fmla="*/ 66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1" h="275">
                  <a:moveTo>
                    <a:pt x="153" y="255"/>
                  </a:moveTo>
                  <a:cubicBezTo>
                    <a:pt x="190" y="255"/>
                    <a:pt x="190" y="255"/>
                    <a:pt x="190" y="255"/>
                  </a:cubicBezTo>
                  <a:cubicBezTo>
                    <a:pt x="190" y="275"/>
                    <a:pt x="190" y="275"/>
                    <a:pt x="190" y="275"/>
                  </a:cubicBezTo>
                  <a:cubicBezTo>
                    <a:pt x="153" y="275"/>
                    <a:pt x="153" y="275"/>
                    <a:pt x="153" y="275"/>
                  </a:cubicBezTo>
                  <a:lnTo>
                    <a:pt x="153" y="255"/>
                  </a:lnTo>
                  <a:close/>
                  <a:moveTo>
                    <a:pt x="39" y="275"/>
                  </a:moveTo>
                  <a:cubicBezTo>
                    <a:pt x="76" y="275"/>
                    <a:pt x="76" y="275"/>
                    <a:pt x="76" y="275"/>
                  </a:cubicBezTo>
                  <a:cubicBezTo>
                    <a:pt x="76" y="255"/>
                    <a:pt x="76" y="255"/>
                    <a:pt x="76" y="255"/>
                  </a:cubicBezTo>
                  <a:cubicBezTo>
                    <a:pt x="39" y="255"/>
                    <a:pt x="39" y="255"/>
                    <a:pt x="39" y="255"/>
                  </a:cubicBezTo>
                  <a:lnTo>
                    <a:pt x="39" y="275"/>
                  </a:lnTo>
                  <a:close/>
                  <a:moveTo>
                    <a:pt x="229" y="83"/>
                  </a:moveTo>
                  <a:cubicBezTo>
                    <a:pt x="229" y="160"/>
                    <a:pt x="229" y="160"/>
                    <a:pt x="229" y="160"/>
                  </a:cubicBezTo>
                  <a:cubicBezTo>
                    <a:pt x="241" y="160"/>
                    <a:pt x="241" y="160"/>
                    <a:pt x="241" y="160"/>
                  </a:cubicBezTo>
                  <a:cubicBezTo>
                    <a:pt x="241" y="196"/>
                    <a:pt x="241" y="196"/>
                    <a:pt x="241" y="196"/>
                  </a:cubicBezTo>
                  <a:cubicBezTo>
                    <a:pt x="229" y="196"/>
                    <a:pt x="229" y="196"/>
                    <a:pt x="229" y="196"/>
                  </a:cubicBezTo>
                  <a:cubicBezTo>
                    <a:pt x="229" y="215"/>
                    <a:pt x="229" y="215"/>
                    <a:pt x="229" y="215"/>
                  </a:cubicBezTo>
                  <a:cubicBezTo>
                    <a:pt x="229" y="230"/>
                    <a:pt x="216" y="243"/>
                    <a:pt x="201" y="243"/>
                  </a:cubicBezTo>
                  <a:cubicBezTo>
                    <a:pt x="28" y="243"/>
                    <a:pt x="28" y="243"/>
                    <a:pt x="28" y="243"/>
                  </a:cubicBezTo>
                  <a:cubicBezTo>
                    <a:pt x="13" y="243"/>
                    <a:pt x="0" y="230"/>
                    <a:pt x="0" y="215"/>
                  </a:cubicBezTo>
                  <a:cubicBezTo>
                    <a:pt x="0" y="28"/>
                    <a:pt x="0" y="28"/>
                    <a:pt x="0" y="28"/>
                  </a:cubicBezTo>
                  <a:cubicBezTo>
                    <a:pt x="0" y="12"/>
                    <a:pt x="13" y="0"/>
                    <a:pt x="28" y="0"/>
                  </a:cubicBezTo>
                  <a:cubicBezTo>
                    <a:pt x="201" y="0"/>
                    <a:pt x="201" y="0"/>
                    <a:pt x="201" y="0"/>
                  </a:cubicBezTo>
                  <a:cubicBezTo>
                    <a:pt x="216" y="0"/>
                    <a:pt x="229" y="12"/>
                    <a:pt x="229" y="28"/>
                  </a:cubicBezTo>
                  <a:cubicBezTo>
                    <a:pt x="229" y="46"/>
                    <a:pt x="229" y="46"/>
                    <a:pt x="229" y="46"/>
                  </a:cubicBezTo>
                  <a:cubicBezTo>
                    <a:pt x="241" y="46"/>
                    <a:pt x="241" y="46"/>
                    <a:pt x="241" y="46"/>
                  </a:cubicBezTo>
                  <a:cubicBezTo>
                    <a:pt x="241" y="83"/>
                    <a:pt x="241" y="83"/>
                    <a:pt x="241" y="83"/>
                  </a:cubicBezTo>
                  <a:lnTo>
                    <a:pt x="229" y="83"/>
                  </a:lnTo>
                  <a:close/>
                  <a:moveTo>
                    <a:pt x="169" y="165"/>
                  </a:moveTo>
                  <a:cubicBezTo>
                    <a:pt x="156" y="165"/>
                    <a:pt x="156" y="165"/>
                    <a:pt x="156" y="165"/>
                  </a:cubicBezTo>
                  <a:cubicBezTo>
                    <a:pt x="153" y="185"/>
                    <a:pt x="136" y="201"/>
                    <a:pt x="115" y="201"/>
                  </a:cubicBezTo>
                  <a:cubicBezTo>
                    <a:pt x="94" y="201"/>
                    <a:pt x="76" y="185"/>
                    <a:pt x="73" y="165"/>
                  </a:cubicBezTo>
                  <a:cubicBezTo>
                    <a:pt x="60" y="165"/>
                    <a:pt x="60" y="165"/>
                    <a:pt x="60" y="165"/>
                  </a:cubicBezTo>
                  <a:cubicBezTo>
                    <a:pt x="61" y="177"/>
                    <a:pt x="67" y="189"/>
                    <a:pt x="76" y="198"/>
                  </a:cubicBezTo>
                  <a:cubicBezTo>
                    <a:pt x="86" y="208"/>
                    <a:pt x="100" y="214"/>
                    <a:pt x="115" y="214"/>
                  </a:cubicBezTo>
                  <a:cubicBezTo>
                    <a:pt x="129" y="214"/>
                    <a:pt x="143" y="208"/>
                    <a:pt x="153" y="198"/>
                  </a:cubicBezTo>
                  <a:cubicBezTo>
                    <a:pt x="162" y="189"/>
                    <a:pt x="168" y="178"/>
                    <a:pt x="169" y="165"/>
                  </a:cubicBezTo>
                  <a:close/>
                  <a:moveTo>
                    <a:pt x="115" y="129"/>
                  </a:moveTo>
                  <a:cubicBezTo>
                    <a:pt x="108" y="129"/>
                    <a:pt x="102" y="131"/>
                    <a:pt x="98" y="134"/>
                  </a:cubicBezTo>
                  <a:cubicBezTo>
                    <a:pt x="119" y="155"/>
                    <a:pt x="119" y="155"/>
                    <a:pt x="119" y="155"/>
                  </a:cubicBezTo>
                  <a:cubicBezTo>
                    <a:pt x="121" y="158"/>
                    <a:pt x="121" y="161"/>
                    <a:pt x="119" y="163"/>
                  </a:cubicBezTo>
                  <a:cubicBezTo>
                    <a:pt x="117" y="165"/>
                    <a:pt x="116" y="165"/>
                    <a:pt x="115" y="165"/>
                  </a:cubicBezTo>
                  <a:cubicBezTo>
                    <a:pt x="113" y="165"/>
                    <a:pt x="112" y="165"/>
                    <a:pt x="111" y="163"/>
                  </a:cubicBezTo>
                  <a:cubicBezTo>
                    <a:pt x="90" y="142"/>
                    <a:pt x="90" y="142"/>
                    <a:pt x="90" y="142"/>
                  </a:cubicBezTo>
                  <a:cubicBezTo>
                    <a:pt x="86" y="147"/>
                    <a:pt x="84" y="153"/>
                    <a:pt x="84" y="159"/>
                  </a:cubicBezTo>
                  <a:cubicBezTo>
                    <a:pt x="84" y="176"/>
                    <a:pt x="98" y="190"/>
                    <a:pt x="115" y="190"/>
                  </a:cubicBezTo>
                  <a:cubicBezTo>
                    <a:pt x="131" y="190"/>
                    <a:pt x="145" y="176"/>
                    <a:pt x="145" y="159"/>
                  </a:cubicBezTo>
                  <a:cubicBezTo>
                    <a:pt x="145" y="151"/>
                    <a:pt x="142" y="144"/>
                    <a:pt x="136" y="138"/>
                  </a:cubicBezTo>
                  <a:cubicBezTo>
                    <a:pt x="130" y="132"/>
                    <a:pt x="123" y="129"/>
                    <a:pt x="115" y="129"/>
                  </a:cubicBezTo>
                  <a:close/>
                  <a:moveTo>
                    <a:pt x="140" y="126"/>
                  </a:moveTo>
                  <a:cubicBezTo>
                    <a:pt x="149" y="117"/>
                    <a:pt x="149" y="117"/>
                    <a:pt x="149" y="117"/>
                  </a:cubicBezTo>
                  <a:cubicBezTo>
                    <a:pt x="141" y="110"/>
                    <a:pt x="131" y="106"/>
                    <a:pt x="120" y="105"/>
                  </a:cubicBezTo>
                  <a:cubicBezTo>
                    <a:pt x="120" y="118"/>
                    <a:pt x="120" y="118"/>
                    <a:pt x="120" y="118"/>
                  </a:cubicBezTo>
                  <a:cubicBezTo>
                    <a:pt x="127" y="119"/>
                    <a:pt x="134" y="122"/>
                    <a:pt x="140" y="126"/>
                  </a:cubicBezTo>
                  <a:close/>
                  <a:moveTo>
                    <a:pt x="109" y="105"/>
                  </a:moveTo>
                  <a:cubicBezTo>
                    <a:pt x="98" y="106"/>
                    <a:pt x="88" y="110"/>
                    <a:pt x="80" y="117"/>
                  </a:cubicBezTo>
                  <a:cubicBezTo>
                    <a:pt x="89" y="126"/>
                    <a:pt x="89" y="126"/>
                    <a:pt x="89" y="126"/>
                  </a:cubicBezTo>
                  <a:cubicBezTo>
                    <a:pt x="95" y="122"/>
                    <a:pt x="102" y="119"/>
                    <a:pt x="109" y="118"/>
                  </a:cubicBezTo>
                  <a:lnTo>
                    <a:pt x="109" y="105"/>
                  </a:lnTo>
                  <a:close/>
                  <a:moveTo>
                    <a:pt x="72" y="125"/>
                  </a:moveTo>
                  <a:cubicBezTo>
                    <a:pt x="65" y="133"/>
                    <a:pt x="61" y="143"/>
                    <a:pt x="60" y="154"/>
                  </a:cubicBezTo>
                  <a:cubicBezTo>
                    <a:pt x="73" y="154"/>
                    <a:pt x="73" y="154"/>
                    <a:pt x="73" y="154"/>
                  </a:cubicBezTo>
                  <a:cubicBezTo>
                    <a:pt x="74" y="146"/>
                    <a:pt x="77" y="140"/>
                    <a:pt x="81" y="134"/>
                  </a:cubicBezTo>
                  <a:lnTo>
                    <a:pt x="72" y="125"/>
                  </a:lnTo>
                  <a:close/>
                  <a:moveTo>
                    <a:pt x="169" y="154"/>
                  </a:moveTo>
                  <a:cubicBezTo>
                    <a:pt x="168" y="143"/>
                    <a:pt x="164" y="133"/>
                    <a:pt x="157" y="125"/>
                  </a:cubicBezTo>
                  <a:cubicBezTo>
                    <a:pt x="148" y="134"/>
                    <a:pt x="148" y="134"/>
                    <a:pt x="148" y="134"/>
                  </a:cubicBezTo>
                  <a:cubicBezTo>
                    <a:pt x="152" y="140"/>
                    <a:pt x="155" y="147"/>
                    <a:pt x="156" y="154"/>
                  </a:cubicBezTo>
                  <a:lnTo>
                    <a:pt x="169" y="154"/>
                  </a:lnTo>
                  <a:close/>
                  <a:moveTo>
                    <a:pt x="195" y="45"/>
                  </a:moveTo>
                  <a:cubicBezTo>
                    <a:pt x="195" y="38"/>
                    <a:pt x="190" y="33"/>
                    <a:pt x="183" y="33"/>
                  </a:cubicBezTo>
                  <a:cubicBezTo>
                    <a:pt x="46" y="33"/>
                    <a:pt x="46" y="33"/>
                    <a:pt x="46" y="33"/>
                  </a:cubicBezTo>
                  <a:cubicBezTo>
                    <a:pt x="39" y="33"/>
                    <a:pt x="34" y="38"/>
                    <a:pt x="34" y="45"/>
                  </a:cubicBezTo>
                  <a:cubicBezTo>
                    <a:pt x="34" y="66"/>
                    <a:pt x="34" y="66"/>
                    <a:pt x="34" y="66"/>
                  </a:cubicBezTo>
                  <a:cubicBezTo>
                    <a:pt x="34" y="73"/>
                    <a:pt x="39" y="78"/>
                    <a:pt x="46" y="78"/>
                  </a:cubicBezTo>
                  <a:cubicBezTo>
                    <a:pt x="183" y="78"/>
                    <a:pt x="183" y="78"/>
                    <a:pt x="183" y="78"/>
                  </a:cubicBezTo>
                  <a:cubicBezTo>
                    <a:pt x="190" y="78"/>
                    <a:pt x="195" y="73"/>
                    <a:pt x="195" y="66"/>
                  </a:cubicBezTo>
                  <a:lnTo>
                    <a:pt x="195" y="45"/>
                  </a:ln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sp>
          <p:nvSpPr>
            <p:cNvPr id="46" name="Freeform 24"/>
            <p:cNvSpPr>
              <a:spLocks noEditPoints="1"/>
            </p:cNvSpPr>
            <p:nvPr/>
          </p:nvSpPr>
          <p:spPr bwMode="auto">
            <a:xfrm>
              <a:off x="9181" y="6515"/>
              <a:ext cx="805" cy="970"/>
            </a:xfrm>
            <a:custGeom>
              <a:avLst/>
              <a:gdLst>
                <a:gd name="T0" fmla="*/ 171 w 235"/>
                <a:gd name="T1" fmla="*/ 39 h 283"/>
                <a:gd name="T2" fmla="*/ 86 w 235"/>
                <a:gd name="T3" fmla="*/ 0 h 283"/>
                <a:gd name="T4" fmla="*/ 148 w 235"/>
                <a:gd name="T5" fmla="*/ 253 h 283"/>
                <a:gd name="T6" fmla="*/ 148 w 235"/>
                <a:gd name="T7" fmla="*/ 253 h 283"/>
                <a:gd name="T8" fmla="*/ 86 w 235"/>
                <a:gd name="T9" fmla="*/ 283 h 283"/>
                <a:gd name="T10" fmla="*/ 117 w 235"/>
                <a:gd name="T11" fmla="*/ 217 h 283"/>
                <a:gd name="T12" fmla="*/ 144 w 235"/>
                <a:gd name="T13" fmla="*/ 70 h 283"/>
                <a:gd name="T14" fmla="*/ 180 w 235"/>
                <a:gd name="T15" fmla="*/ 119 h 283"/>
                <a:gd name="T16" fmla="*/ 153 w 235"/>
                <a:gd name="T17" fmla="*/ 100 h 283"/>
                <a:gd name="T18" fmla="*/ 162 w 235"/>
                <a:gd name="T19" fmla="*/ 91 h 283"/>
                <a:gd name="T20" fmla="*/ 142 w 235"/>
                <a:gd name="T21" fmla="*/ 92 h 283"/>
                <a:gd name="T22" fmla="*/ 135 w 235"/>
                <a:gd name="T23" fmla="*/ 89 h 283"/>
                <a:gd name="T24" fmla="*/ 114 w 235"/>
                <a:gd name="T25" fmla="*/ 78 h 283"/>
                <a:gd name="T26" fmla="*/ 125 w 235"/>
                <a:gd name="T27" fmla="*/ 71 h 283"/>
                <a:gd name="T28" fmla="*/ 119 w 235"/>
                <a:gd name="T29" fmla="*/ 77 h 283"/>
                <a:gd name="T30" fmla="*/ 105 w 235"/>
                <a:gd name="T31" fmla="*/ 135 h 283"/>
                <a:gd name="T32" fmla="*/ 105 w 235"/>
                <a:gd name="T33" fmla="*/ 149 h 283"/>
                <a:gd name="T34" fmla="*/ 100 w 235"/>
                <a:gd name="T35" fmla="*/ 89 h 283"/>
                <a:gd name="T36" fmla="*/ 67 w 235"/>
                <a:gd name="T37" fmla="*/ 97 h 283"/>
                <a:gd name="T38" fmla="*/ 67 w 235"/>
                <a:gd name="T39" fmla="*/ 91 h 283"/>
                <a:gd name="T40" fmla="*/ 66 w 235"/>
                <a:gd name="T41" fmla="*/ 122 h 283"/>
                <a:gd name="T42" fmla="*/ 54 w 235"/>
                <a:gd name="T43" fmla="*/ 119 h 283"/>
                <a:gd name="T44" fmla="*/ 59 w 235"/>
                <a:gd name="T45" fmla="*/ 137 h 283"/>
                <a:gd name="T46" fmla="*/ 65 w 235"/>
                <a:gd name="T47" fmla="*/ 150 h 283"/>
                <a:gd name="T48" fmla="*/ 63 w 235"/>
                <a:gd name="T49" fmla="*/ 146 h 283"/>
                <a:gd name="T50" fmla="*/ 57 w 235"/>
                <a:gd name="T51" fmla="*/ 133 h 283"/>
                <a:gd name="T52" fmla="*/ 53 w 235"/>
                <a:gd name="T53" fmla="*/ 140 h 283"/>
                <a:gd name="T54" fmla="*/ 68 w 235"/>
                <a:gd name="T55" fmla="*/ 166 h 283"/>
                <a:gd name="T56" fmla="*/ 56 w 235"/>
                <a:gd name="T57" fmla="*/ 171 h 283"/>
                <a:gd name="T58" fmla="*/ 76 w 235"/>
                <a:gd name="T59" fmla="*/ 177 h 283"/>
                <a:gd name="T60" fmla="*/ 73 w 235"/>
                <a:gd name="T61" fmla="*/ 191 h 283"/>
                <a:gd name="T62" fmla="*/ 93 w 235"/>
                <a:gd name="T63" fmla="*/ 190 h 283"/>
                <a:gd name="T64" fmla="*/ 96 w 235"/>
                <a:gd name="T65" fmla="*/ 204 h 283"/>
                <a:gd name="T66" fmla="*/ 116 w 235"/>
                <a:gd name="T67" fmla="*/ 198 h 283"/>
                <a:gd name="T68" fmla="*/ 118 w 235"/>
                <a:gd name="T69" fmla="*/ 193 h 283"/>
                <a:gd name="T70" fmla="*/ 117 w 235"/>
                <a:gd name="T71" fmla="*/ 207 h 283"/>
                <a:gd name="T72" fmla="*/ 123 w 235"/>
                <a:gd name="T73" fmla="*/ 205 h 283"/>
                <a:gd name="T74" fmla="*/ 111 w 235"/>
                <a:gd name="T75" fmla="*/ 140 h 283"/>
                <a:gd name="T76" fmla="*/ 123 w 235"/>
                <a:gd name="T77" fmla="*/ 138 h 283"/>
                <a:gd name="T78" fmla="*/ 117 w 235"/>
                <a:gd name="T79" fmla="*/ 127 h 283"/>
                <a:gd name="T80" fmla="*/ 142 w 235"/>
                <a:gd name="T81" fmla="*/ 190 h 283"/>
                <a:gd name="T82" fmla="*/ 144 w 235"/>
                <a:gd name="T83" fmla="*/ 207 h 283"/>
                <a:gd name="T84" fmla="*/ 153 w 235"/>
                <a:gd name="T85" fmla="*/ 183 h 283"/>
                <a:gd name="T86" fmla="*/ 167 w 235"/>
                <a:gd name="T87" fmla="*/ 186 h 283"/>
                <a:gd name="T88" fmla="*/ 166 w 235"/>
                <a:gd name="T89" fmla="*/ 166 h 283"/>
                <a:gd name="T90" fmla="*/ 180 w 235"/>
                <a:gd name="T91" fmla="*/ 163 h 283"/>
                <a:gd name="T92" fmla="*/ 184 w 235"/>
                <a:gd name="T93" fmla="*/ 143 h 283"/>
                <a:gd name="T94" fmla="*/ 184 w 235"/>
                <a:gd name="T95" fmla="*/ 136 h 283"/>
                <a:gd name="T96" fmla="*/ 184 w 235"/>
                <a:gd name="T97" fmla="*/ 150 h 283"/>
                <a:gd name="T98" fmla="*/ 19 w 235"/>
                <a:gd name="T99" fmla="*/ 105 h 283"/>
                <a:gd name="T100" fmla="*/ 153 w 235"/>
                <a:gd name="T101" fmla="*/ 43 h 283"/>
                <a:gd name="T102" fmla="*/ 35 w 235"/>
                <a:gd name="T103" fmla="*/ 11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5" h="283">
                  <a:moveTo>
                    <a:pt x="148" y="30"/>
                  </a:moveTo>
                  <a:cubicBezTo>
                    <a:pt x="148" y="0"/>
                    <a:pt x="148" y="0"/>
                    <a:pt x="148" y="0"/>
                  </a:cubicBezTo>
                  <a:cubicBezTo>
                    <a:pt x="171" y="0"/>
                    <a:pt x="171" y="0"/>
                    <a:pt x="171" y="0"/>
                  </a:cubicBezTo>
                  <a:cubicBezTo>
                    <a:pt x="171" y="39"/>
                    <a:pt x="171" y="39"/>
                    <a:pt x="171" y="39"/>
                  </a:cubicBezTo>
                  <a:cubicBezTo>
                    <a:pt x="167" y="37"/>
                    <a:pt x="162" y="35"/>
                    <a:pt x="157" y="33"/>
                  </a:cubicBezTo>
                  <a:cubicBezTo>
                    <a:pt x="154" y="32"/>
                    <a:pt x="151" y="31"/>
                    <a:pt x="148" y="30"/>
                  </a:cubicBezTo>
                  <a:close/>
                  <a:moveTo>
                    <a:pt x="86" y="30"/>
                  </a:moveTo>
                  <a:cubicBezTo>
                    <a:pt x="86" y="0"/>
                    <a:pt x="86" y="0"/>
                    <a:pt x="86" y="0"/>
                  </a:cubicBezTo>
                  <a:cubicBezTo>
                    <a:pt x="64" y="0"/>
                    <a:pt x="64" y="0"/>
                    <a:pt x="64" y="0"/>
                  </a:cubicBezTo>
                  <a:cubicBezTo>
                    <a:pt x="64" y="39"/>
                    <a:pt x="64" y="39"/>
                    <a:pt x="64" y="39"/>
                  </a:cubicBezTo>
                  <a:cubicBezTo>
                    <a:pt x="71" y="35"/>
                    <a:pt x="79" y="32"/>
                    <a:pt x="86" y="30"/>
                  </a:cubicBezTo>
                  <a:close/>
                  <a:moveTo>
                    <a:pt x="148" y="253"/>
                  </a:moveTo>
                  <a:cubicBezTo>
                    <a:pt x="148" y="283"/>
                    <a:pt x="148" y="283"/>
                    <a:pt x="148" y="283"/>
                  </a:cubicBezTo>
                  <a:cubicBezTo>
                    <a:pt x="171" y="283"/>
                    <a:pt x="171" y="283"/>
                    <a:pt x="171" y="283"/>
                  </a:cubicBezTo>
                  <a:cubicBezTo>
                    <a:pt x="171" y="244"/>
                    <a:pt x="171" y="244"/>
                    <a:pt x="171" y="244"/>
                  </a:cubicBezTo>
                  <a:cubicBezTo>
                    <a:pt x="164" y="247"/>
                    <a:pt x="156" y="250"/>
                    <a:pt x="148" y="253"/>
                  </a:cubicBezTo>
                  <a:close/>
                  <a:moveTo>
                    <a:pt x="78" y="250"/>
                  </a:moveTo>
                  <a:cubicBezTo>
                    <a:pt x="73" y="248"/>
                    <a:pt x="68" y="246"/>
                    <a:pt x="64" y="244"/>
                  </a:cubicBezTo>
                  <a:cubicBezTo>
                    <a:pt x="64" y="283"/>
                    <a:pt x="64" y="283"/>
                    <a:pt x="64" y="283"/>
                  </a:cubicBezTo>
                  <a:cubicBezTo>
                    <a:pt x="86" y="283"/>
                    <a:pt x="86" y="283"/>
                    <a:pt x="86" y="283"/>
                  </a:cubicBezTo>
                  <a:cubicBezTo>
                    <a:pt x="86" y="253"/>
                    <a:pt x="86" y="253"/>
                    <a:pt x="86" y="253"/>
                  </a:cubicBezTo>
                  <a:cubicBezTo>
                    <a:pt x="83" y="252"/>
                    <a:pt x="80" y="251"/>
                    <a:pt x="78" y="250"/>
                  </a:cubicBezTo>
                  <a:close/>
                  <a:moveTo>
                    <a:pt x="189" y="167"/>
                  </a:moveTo>
                  <a:cubicBezTo>
                    <a:pt x="178" y="197"/>
                    <a:pt x="149" y="217"/>
                    <a:pt x="117" y="217"/>
                  </a:cubicBezTo>
                  <a:cubicBezTo>
                    <a:pt x="108" y="217"/>
                    <a:pt x="100" y="216"/>
                    <a:pt x="91" y="213"/>
                  </a:cubicBezTo>
                  <a:cubicBezTo>
                    <a:pt x="52" y="198"/>
                    <a:pt x="32" y="154"/>
                    <a:pt x="46" y="115"/>
                  </a:cubicBezTo>
                  <a:cubicBezTo>
                    <a:pt x="57" y="85"/>
                    <a:pt x="86" y="65"/>
                    <a:pt x="117" y="65"/>
                  </a:cubicBezTo>
                  <a:cubicBezTo>
                    <a:pt x="126" y="65"/>
                    <a:pt x="135" y="67"/>
                    <a:pt x="144" y="70"/>
                  </a:cubicBezTo>
                  <a:cubicBezTo>
                    <a:pt x="183" y="84"/>
                    <a:pt x="203" y="128"/>
                    <a:pt x="189" y="167"/>
                  </a:cubicBezTo>
                  <a:close/>
                  <a:moveTo>
                    <a:pt x="166" y="117"/>
                  </a:moveTo>
                  <a:cubicBezTo>
                    <a:pt x="168" y="119"/>
                    <a:pt x="169" y="122"/>
                    <a:pt x="169" y="124"/>
                  </a:cubicBezTo>
                  <a:cubicBezTo>
                    <a:pt x="180" y="119"/>
                    <a:pt x="180" y="119"/>
                    <a:pt x="180" y="119"/>
                  </a:cubicBezTo>
                  <a:cubicBezTo>
                    <a:pt x="183" y="119"/>
                    <a:pt x="183" y="116"/>
                    <a:pt x="183" y="114"/>
                  </a:cubicBezTo>
                  <a:cubicBezTo>
                    <a:pt x="182" y="112"/>
                    <a:pt x="179" y="111"/>
                    <a:pt x="177" y="112"/>
                  </a:cubicBezTo>
                  <a:lnTo>
                    <a:pt x="166" y="117"/>
                  </a:lnTo>
                  <a:close/>
                  <a:moveTo>
                    <a:pt x="153" y="100"/>
                  </a:moveTo>
                  <a:cubicBezTo>
                    <a:pt x="155" y="102"/>
                    <a:pt x="157" y="103"/>
                    <a:pt x="159" y="105"/>
                  </a:cubicBezTo>
                  <a:cubicBezTo>
                    <a:pt x="167" y="97"/>
                    <a:pt x="167" y="97"/>
                    <a:pt x="167" y="97"/>
                  </a:cubicBezTo>
                  <a:cubicBezTo>
                    <a:pt x="169" y="95"/>
                    <a:pt x="169" y="93"/>
                    <a:pt x="167" y="91"/>
                  </a:cubicBezTo>
                  <a:cubicBezTo>
                    <a:pt x="166" y="90"/>
                    <a:pt x="163" y="90"/>
                    <a:pt x="162" y="91"/>
                  </a:cubicBezTo>
                  <a:lnTo>
                    <a:pt x="153" y="100"/>
                  </a:lnTo>
                  <a:close/>
                  <a:moveTo>
                    <a:pt x="135" y="89"/>
                  </a:moveTo>
                  <a:cubicBezTo>
                    <a:pt x="135" y="89"/>
                    <a:pt x="136" y="90"/>
                    <a:pt x="136" y="90"/>
                  </a:cubicBezTo>
                  <a:cubicBezTo>
                    <a:pt x="138" y="91"/>
                    <a:pt x="140" y="91"/>
                    <a:pt x="142" y="92"/>
                  </a:cubicBezTo>
                  <a:cubicBezTo>
                    <a:pt x="147" y="81"/>
                    <a:pt x="147" y="81"/>
                    <a:pt x="147" y="81"/>
                  </a:cubicBezTo>
                  <a:cubicBezTo>
                    <a:pt x="147" y="79"/>
                    <a:pt x="146" y="77"/>
                    <a:pt x="144" y="76"/>
                  </a:cubicBezTo>
                  <a:cubicBezTo>
                    <a:pt x="142" y="75"/>
                    <a:pt x="140" y="76"/>
                    <a:pt x="139" y="78"/>
                  </a:cubicBezTo>
                  <a:lnTo>
                    <a:pt x="135" y="89"/>
                  </a:lnTo>
                  <a:close/>
                  <a:moveTo>
                    <a:pt x="110" y="89"/>
                  </a:moveTo>
                  <a:cubicBezTo>
                    <a:pt x="114" y="89"/>
                    <a:pt x="114" y="89"/>
                    <a:pt x="114" y="89"/>
                  </a:cubicBezTo>
                  <a:cubicBezTo>
                    <a:pt x="114" y="83"/>
                    <a:pt x="114" y="83"/>
                    <a:pt x="114" y="83"/>
                  </a:cubicBezTo>
                  <a:cubicBezTo>
                    <a:pt x="114" y="81"/>
                    <a:pt x="114" y="80"/>
                    <a:pt x="114" y="78"/>
                  </a:cubicBezTo>
                  <a:cubicBezTo>
                    <a:pt x="115" y="80"/>
                    <a:pt x="116" y="81"/>
                    <a:pt x="116" y="82"/>
                  </a:cubicBezTo>
                  <a:cubicBezTo>
                    <a:pt x="120" y="89"/>
                    <a:pt x="120" y="89"/>
                    <a:pt x="120" y="89"/>
                  </a:cubicBezTo>
                  <a:cubicBezTo>
                    <a:pt x="125" y="89"/>
                    <a:pt x="125" y="89"/>
                    <a:pt x="125" y="89"/>
                  </a:cubicBezTo>
                  <a:cubicBezTo>
                    <a:pt x="125" y="71"/>
                    <a:pt x="125" y="71"/>
                    <a:pt x="125" y="71"/>
                  </a:cubicBezTo>
                  <a:cubicBezTo>
                    <a:pt x="120" y="71"/>
                    <a:pt x="120" y="71"/>
                    <a:pt x="120" y="71"/>
                  </a:cubicBezTo>
                  <a:cubicBezTo>
                    <a:pt x="120" y="76"/>
                    <a:pt x="120" y="76"/>
                    <a:pt x="120" y="76"/>
                  </a:cubicBezTo>
                  <a:cubicBezTo>
                    <a:pt x="120" y="78"/>
                    <a:pt x="120" y="80"/>
                    <a:pt x="121" y="81"/>
                  </a:cubicBezTo>
                  <a:cubicBezTo>
                    <a:pt x="120" y="80"/>
                    <a:pt x="119" y="78"/>
                    <a:pt x="119" y="77"/>
                  </a:cubicBezTo>
                  <a:cubicBezTo>
                    <a:pt x="115" y="71"/>
                    <a:pt x="115" y="71"/>
                    <a:pt x="115" y="71"/>
                  </a:cubicBezTo>
                  <a:cubicBezTo>
                    <a:pt x="110" y="71"/>
                    <a:pt x="110" y="71"/>
                    <a:pt x="110" y="71"/>
                  </a:cubicBezTo>
                  <a:lnTo>
                    <a:pt x="110" y="89"/>
                  </a:lnTo>
                  <a:close/>
                  <a:moveTo>
                    <a:pt x="105" y="135"/>
                  </a:moveTo>
                  <a:cubicBezTo>
                    <a:pt x="94" y="145"/>
                    <a:pt x="72" y="167"/>
                    <a:pt x="70" y="169"/>
                  </a:cubicBezTo>
                  <a:cubicBezTo>
                    <a:pt x="68" y="171"/>
                    <a:pt x="69" y="174"/>
                    <a:pt x="72" y="173"/>
                  </a:cubicBezTo>
                  <a:cubicBezTo>
                    <a:pt x="75" y="172"/>
                    <a:pt x="104" y="161"/>
                    <a:pt x="118" y="155"/>
                  </a:cubicBezTo>
                  <a:cubicBezTo>
                    <a:pt x="113" y="156"/>
                    <a:pt x="108" y="153"/>
                    <a:pt x="105" y="149"/>
                  </a:cubicBezTo>
                  <a:cubicBezTo>
                    <a:pt x="103" y="145"/>
                    <a:pt x="103" y="139"/>
                    <a:pt x="105" y="135"/>
                  </a:cubicBezTo>
                  <a:close/>
                  <a:moveTo>
                    <a:pt x="88" y="81"/>
                  </a:moveTo>
                  <a:cubicBezTo>
                    <a:pt x="93" y="92"/>
                    <a:pt x="93" y="92"/>
                    <a:pt x="93" y="92"/>
                  </a:cubicBezTo>
                  <a:cubicBezTo>
                    <a:pt x="95" y="91"/>
                    <a:pt x="98" y="90"/>
                    <a:pt x="100" y="89"/>
                  </a:cubicBezTo>
                  <a:cubicBezTo>
                    <a:pt x="96" y="78"/>
                    <a:pt x="96" y="78"/>
                    <a:pt x="96" y="78"/>
                  </a:cubicBezTo>
                  <a:cubicBezTo>
                    <a:pt x="95" y="76"/>
                    <a:pt x="92" y="75"/>
                    <a:pt x="90" y="76"/>
                  </a:cubicBezTo>
                  <a:cubicBezTo>
                    <a:pt x="88" y="77"/>
                    <a:pt x="87" y="79"/>
                    <a:pt x="88" y="81"/>
                  </a:cubicBezTo>
                  <a:close/>
                  <a:moveTo>
                    <a:pt x="67" y="97"/>
                  </a:moveTo>
                  <a:cubicBezTo>
                    <a:pt x="76" y="105"/>
                    <a:pt x="76" y="105"/>
                    <a:pt x="76" y="105"/>
                  </a:cubicBezTo>
                  <a:cubicBezTo>
                    <a:pt x="78" y="103"/>
                    <a:pt x="80" y="102"/>
                    <a:pt x="81" y="100"/>
                  </a:cubicBezTo>
                  <a:cubicBezTo>
                    <a:pt x="73" y="91"/>
                    <a:pt x="73" y="91"/>
                    <a:pt x="73" y="91"/>
                  </a:cubicBezTo>
                  <a:cubicBezTo>
                    <a:pt x="72" y="90"/>
                    <a:pt x="69" y="90"/>
                    <a:pt x="67" y="91"/>
                  </a:cubicBezTo>
                  <a:cubicBezTo>
                    <a:pt x="66" y="93"/>
                    <a:pt x="66" y="95"/>
                    <a:pt x="67" y="97"/>
                  </a:cubicBezTo>
                  <a:close/>
                  <a:moveTo>
                    <a:pt x="54" y="119"/>
                  </a:moveTo>
                  <a:cubicBezTo>
                    <a:pt x="65" y="124"/>
                    <a:pt x="65" y="124"/>
                    <a:pt x="65" y="124"/>
                  </a:cubicBezTo>
                  <a:cubicBezTo>
                    <a:pt x="66" y="123"/>
                    <a:pt x="66" y="123"/>
                    <a:pt x="66" y="122"/>
                  </a:cubicBezTo>
                  <a:cubicBezTo>
                    <a:pt x="67" y="120"/>
                    <a:pt x="67" y="119"/>
                    <a:pt x="68" y="117"/>
                  </a:cubicBezTo>
                  <a:cubicBezTo>
                    <a:pt x="57" y="112"/>
                    <a:pt x="57" y="112"/>
                    <a:pt x="57" y="112"/>
                  </a:cubicBezTo>
                  <a:cubicBezTo>
                    <a:pt x="55" y="111"/>
                    <a:pt x="53" y="112"/>
                    <a:pt x="52" y="114"/>
                  </a:cubicBezTo>
                  <a:cubicBezTo>
                    <a:pt x="51" y="116"/>
                    <a:pt x="52" y="119"/>
                    <a:pt x="54" y="119"/>
                  </a:cubicBezTo>
                  <a:close/>
                  <a:moveTo>
                    <a:pt x="52" y="150"/>
                  </a:moveTo>
                  <a:cubicBezTo>
                    <a:pt x="56" y="150"/>
                    <a:pt x="56" y="150"/>
                    <a:pt x="56" y="150"/>
                  </a:cubicBezTo>
                  <a:cubicBezTo>
                    <a:pt x="58" y="142"/>
                    <a:pt x="58" y="142"/>
                    <a:pt x="58" y="142"/>
                  </a:cubicBezTo>
                  <a:cubicBezTo>
                    <a:pt x="58" y="141"/>
                    <a:pt x="58" y="139"/>
                    <a:pt x="59" y="137"/>
                  </a:cubicBezTo>
                  <a:cubicBezTo>
                    <a:pt x="59" y="137"/>
                    <a:pt x="59" y="137"/>
                    <a:pt x="59" y="137"/>
                  </a:cubicBezTo>
                  <a:cubicBezTo>
                    <a:pt x="59" y="139"/>
                    <a:pt x="59" y="141"/>
                    <a:pt x="59" y="142"/>
                  </a:cubicBezTo>
                  <a:cubicBezTo>
                    <a:pt x="61" y="150"/>
                    <a:pt x="61" y="150"/>
                    <a:pt x="61" y="150"/>
                  </a:cubicBezTo>
                  <a:cubicBezTo>
                    <a:pt x="65" y="150"/>
                    <a:pt x="65" y="150"/>
                    <a:pt x="65" y="150"/>
                  </a:cubicBezTo>
                  <a:cubicBezTo>
                    <a:pt x="69" y="133"/>
                    <a:pt x="69" y="133"/>
                    <a:pt x="69" y="133"/>
                  </a:cubicBezTo>
                  <a:cubicBezTo>
                    <a:pt x="66" y="133"/>
                    <a:pt x="66" y="133"/>
                    <a:pt x="66" y="133"/>
                  </a:cubicBezTo>
                  <a:cubicBezTo>
                    <a:pt x="64" y="140"/>
                    <a:pt x="64" y="140"/>
                    <a:pt x="64" y="140"/>
                  </a:cubicBezTo>
                  <a:cubicBezTo>
                    <a:pt x="64" y="142"/>
                    <a:pt x="63" y="144"/>
                    <a:pt x="63" y="146"/>
                  </a:cubicBezTo>
                  <a:cubicBezTo>
                    <a:pt x="63" y="146"/>
                    <a:pt x="63" y="146"/>
                    <a:pt x="63" y="146"/>
                  </a:cubicBezTo>
                  <a:cubicBezTo>
                    <a:pt x="63" y="144"/>
                    <a:pt x="63" y="142"/>
                    <a:pt x="62" y="140"/>
                  </a:cubicBezTo>
                  <a:cubicBezTo>
                    <a:pt x="61" y="133"/>
                    <a:pt x="61" y="133"/>
                    <a:pt x="61" y="133"/>
                  </a:cubicBezTo>
                  <a:cubicBezTo>
                    <a:pt x="57" y="133"/>
                    <a:pt x="57" y="133"/>
                    <a:pt x="57" y="133"/>
                  </a:cubicBezTo>
                  <a:cubicBezTo>
                    <a:pt x="55" y="140"/>
                    <a:pt x="55" y="140"/>
                    <a:pt x="55" y="140"/>
                  </a:cubicBezTo>
                  <a:cubicBezTo>
                    <a:pt x="55" y="142"/>
                    <a:pt x="55" y="144"/>
                    <a:pt x="54" y="146"/>
                  </a:cubicBezTo>
                  <a:cubicBezTo>
                    <a:pt x="54" y="146"/>
                    <a:pt x="54" y="146"/>
                    <a:pt x="54" y="146"/>
                  </a:cubicBezTo>
                  <a:cubicBezTo>
                    <a:pt x="54" y="144"/>
                    <a:pt x="54" y="142"/>
                    <a:pt x="53" y="140"/>
                  </a:cubicBezTo>
                  <a:cubicBezTo>
                    <a:pt x="52" y="133"/>
                    <a:pt x="52" y="133"/>
                    <a:pt x="52" y="133"/>
                  </a:cubicBezTo>
                  <a:cubicBezTo>
                    <a:pt x="48" y="133"/>
                    <a:pt x="48" y="133"/>
                    <a:pt x="48" y="133"/>
                  </a:cubicBezTo>
                  <a:lnTo>
                    <a:pt x="52" y="150"/>
                  </a:lnTo>
                  <a:close/>
                  <a:moveTo>
                    <a:pt x="68" y="166"/>
                  </a:moveTo>
                  <a:cubicBezTo>
                    <a:pt x="67" y="164"/>
                    <a:pt x="66" y="161"/>
                    <a:pt x="65" y="159"/>
                  </a:cubicBezTo>
                  <a:cubicBezTo>
                    <a:pt x="54" y="163"/>
                    <a:pt x="54" y="163"/>
                    <a:pt x="54" y="163"/>
                  </a:cubicBezTo>
                  <a:cubicBezTo>
                    <a:pt x="52" y="164"/>
                    <a:pt x="51" y="166"/>
                    <a:pt x="52" y="168"/>
                  </a:cubicBezTo>
                  <a:cubicBezTo>
                    <a:pt x="53" y="170"/>
                    <a:pt x="54" y="171"/>
                    <a:pt x="56" y="171"/>
                  </a:cubicBezTo>
                  <a:cubicBezTo>
                    <a:pt x="56" y="171"/>
                    <a:pt x="57" y="171"/>
                    <a:pt x="57" y="170"/>
                  </a:cubicBezTo>
                  <a:lnTo>
                    <a:pt x="68" y="166"/>
                  </a:lnTo>
                  <a:close/>
                  <a:moveTo>
                    <a:pt x="82" y="183"/>
                  </a:moveTo>
                  <a:cubicBezTo>
                    <a:pt x="80" y="181"/>
                    <a:pt x="78" y="179"/>
                    <a:pt x="76" y="177"/>
                  </a:cubicBezTo>
                  <a:cubicBezTo>
                    <a:pt x="67" y="186"/>
                    <a:pt x="67" y="186"/>
                    <a:pt x="67" y="186"/>
                  </a:cubicBezTo>
                  <a:cubicBezTo>
                    <a:pt x="66" y="187"/>
                    <a:pt x="66" y="190"/>
                    <a:pt x="67" y="191"/>
                  </a:cubicBezTo>
                  <a:cubicBezTo>
                    <a:pt x="68" y="192"/>
                    <a:pt x="69" y="192"/>
                    <a:pt x="70" y="192"/>
                  </a:cubicBezTo>
                  <a:cubicBezTo>
                    <a:pt x="71" y="192"/>
                    <a:pt x="72" y="192"/>
                    <a:pt x="73" y="191"/>
                  </a:cubicBezTo>
                  <a:lnTo>
                    <a:pt x="82" y="183"/>
                  </a:lnTo>
                  <a:close/>
                  <a:moveTo>
                    <a:pt x="100" y="193"/>
                  </a:moveTo>
                  <a:cubicBezTo>
                    <a:pt x="100" y="193"/>
                    <a:pt x="99" y="193"/>
                    <a:pt x="98" y="193"/>
                  </a:cubicBezTo>
                  <a:cubicBezTo>
                    <a:pt x="96" y="192"/>
                    <a:pt x="95" y="191"/>
                    <a:pt x="93" y="190"/>
                  </a:cubicBezTo>
                  <a:cubicBezTo>
                    <a:pt x="88" y="201"/>
                    <a:pt x="88" y="201"/>
                    <a:pt x="88" y="201"/>
                  </a:cubicBezTo>
                  <a:cubicBezTo>
                    <a:pt x="87" y="203"/>
                    <a:pt x="88" y="206"/>
                    <a:pt x="90" y="207"/>
                  </a:cubicBezTo>
                  <a:cubicBezTo>
                    <a:pt x="91" y="207"/>
                    <a:pt x="91" y="207"/>
                    <a:pt x="92" y="207"/>
                  </a:cubicBezTo>
                  <a:cubicBezTo>
                    <a:pt x="93" y="207"/>
                    <a:pt x="95" y="206"/>
                    <a:pt x="96" y="204"/>
                  </a:cubicBezTo>
                  <a:lnTo>
                    <a:pt x="100" y="193"/>
                  </a:lnTo>
                  <a:close/>
                  <a:moveTo>
                    <a:pt x="123" y="205"/>
                  </a:moveTo>
                  <a:cubicBezTo>
                    <a:pt x="123" y="203"/>
                    <a:pt x="122" y="201"/>
                    <a:pt x="119" y="200"/>
                  </a:cubicBezTo>
                  <a:cubicBezTo>
                    <a:pt x="117" y="199"/>
                    <a:pt x="116" y="199"/>
                    <a:pt x="116" y="198"/>
                  </a:cubicBezTo>
                  <a:cubicBezTo>
                    <a:pt x="116" y="197"/>
                    <a:pt x="116" y="196"/>
                    <a:pt x="118" y="196"/>
                  </a:cubicBezTo>
                  <a:cubicBezTo>
                    <a:pt x="120" y="196"/>
                    <a:pt x="121" y="196"/>
                    <a:pt x="122" y="197"/>
                  </a:cubicBezTo>
                  <a:cubicBezTo>
                    <a:pt x="122" y="194"/>
                    <a:pt x="122" y="194"/>
                    <a:pt x="122" y="194"/>
                  </a:cubicBezTo>
                  <a:cubicBezTo>
                    <a:pt x="121" y="193"/>
                    <a:pt x="120" y="193"/>
                    <a:pt x="118" y="193"/>
                  </a:cubicBezTo>
                  <a:cubicBezTo>
                    <a:pt x="114" y="193"/>
                    <a:pt x="112" y="195"/>
                    <a:pt x="112" y="198"/>
                  </a:cubicBezTo>
                  <a:cubicBezTo>
                    <a:pt x="112" y="200"/>
                    <a:pt x="114" y="202"/>
                    <a:pt x="116" y="203"/>
                  </a:cubicBezTo>
                  <a:cubicBezTo>
                    <a:pt x="118" y="204"/>
                    <a:pt x="119" y="204"/>
                    <a:pt x="119" y="205"/>
                  </a:cubicBezTo>
                  <a:cubicBezTo>
                    <a:pt x="119" y="206"/>
                    <a:pt x="118" y="207"/>
                    <a:pt x="117" y="207"/>
                  </a:cubicBezTo>
                  <a:cubicBezTo>
                    <a:pt x="115" y="207"/>
                    <a:pt x="113" y="207"/>
                    <a:pt x="112" y="206"/>
                  </a:cubicBezTo>
                  <a:cubicBezTo>
                    <a:pt x="112" y="209"/>
                    <a:pt x="112" y="209"/>
                    <a:pt x="112" y="209"/>
                  </a:cubicBezTo>
                  <a:cubicBezTo>
                    <a:pt x="113" y="210"/>
                    <a:pt x="114" y="210"/>
                    <a:pt x="116" y="210"/>
                  </a:cubicBezTo>
                  <a:cubicBezTo>
                    <a:pt x="121" y="210"/>
                    <a:pt x="123" y="208"/>
                    <a:pt x="123" y="205"/>
                  </a:cubicBezTo>
                  <a:close/>
                  <a:moveTo>
                    <a:pt x="123" y="138"/>
                  </a:moveTo>
                  <a:cubicBezTo>
                    <a:pt x="122" y="136"/>
                    <a:pt x="120" y="135"/>
                    <a:pt x="117" y="135"/>
                  </a:cubicBezTo>
                  <a:cubicBezTo>
                    <a:pt x="116" y="135"/>
                    <a:pt x="115" y="135"/>
                    <a:pt x="114" y="136"/>
                  </a:cubicBezTo>
                  <a:cubicBezTo>
                    <a:pt x="112" y="137"/>
                    <a:pt x="111" y="138"/>
                    <a:pt x="111" y="140"/>
                  </a:cubicBezTo>
                  <a:cubicBezTo>
                    <a:pt x="111" y="142"/>
                    <a:pt x="111" y="143"/>
                    <a:pt x="112" y="145"/>
                  </a:cubicBezTo>
                  <a:cubicBezTo>
                    <a:pt x="113" y="147"/>
                    <a:pt x="115" y="148"/>
                    <a:pt x="117" y="148"/>
                  </a:cubicBezTo>
                  <a:cubicBezTo>
                    <a:pt x="119" y="148"/>
                    <a:pt x="120" y="147"/>
                    <a:pt x="121" y="147"/>
                  </a:cubicBezTo>
                  <a:cubicBezTo>
                    <a:pt x="124" y="145"/>
                    <a:pt x="125" y="141"/>
                    <a:pt x="123" y="138"/>
                  </a:cubicBezTo>
                  <a:close/>
                  <a:moveTo>
                    <a:pt x="130" y="148"/>
                  </a:moveTo>
                  <a:cubicBezTo>
                    <a:pt x="140" y="138"/>
                    <a:pt x="163" y="115"/>
                    <a:pt x="165" y="114"/>
                  </a:cubicBezTo>
                  <a:cubicBezTo>
                    <a:pt x="167" y="111"/>
                    <a:pt x="165" y="108"/>
                    <a:pt x="162" y="110"/>
                  </a:cubicBezTo>
                  <a:cubicBezTo>
                    <a:pt x="160" y="111"/>
                    <a:pt x="130" y="122"/>
                    <a:pt x="117" y="127"/>
                  </a:cubicBezTo>
                  <a:cubicBezTo>
                    <a:pt x="122" y="127"/>
                    <a:pt x="126" y="129"/>
                    <a:pt x="129" y="134"/>
                  </a:cubicBezTo>
                  <a:cubicBezTo>
                    <a:pt x="132" y="138"/>
                    <a:pt x="132" y="143"/>
                    <a:pt x="130" y="148"/>
                  </a:cubicBezTo>
                  <a:close/>
                  <a:moveTo>
                    <a:pt x="147" y="201"/>
                  </a:moveTo>
                  <a:cubicBezTo>
                    <a:pt x="142" y="190"/>
                    <a:pt x="142" y="190"/>
                    <a:pt x="142" y="190"/>
                  </a:cubicBezTo>
                  <a:cubicBezTo>
                    <a:pt x="140" y="191"/>
                    <a:pt x="137" y="192"/>
                    <a:pt x="135" y="193"/>
                  </a:cubicBezTo>
                  <a:cubicBezTo>
                    <a:pt x="139" y="204"/>
                    <a:pt x="139" y="204"/>
                    <a:pt x="139" y="204"/>
                  </a:cubicBezTo>
                  <a:cubicBezTo>
                    <a:pt x="140" y="206"/>
                    <a:pt x="141" y="207"/>
                    <a:pt x="143" y="207"/>
                  </a:cubicBezTo>
                  <a:cubicBezTo>
                    <a:pt x="143" y="207"/>
                    <a:pt x="144" y="207"/>
                    <a:pt x="144" y="207"/>
                  </a:cubicBezTo>
                  <a:cubicBezTo>
                    <a:pt x="146" y="206"/>
                    <a:pt x="147" y="203"/>
                    <a:pt x="147" y="201"/>
                  </a:cubicBezTo>
                  <a:close/>
                  <a:moveTo>
                    <a:pt x="167" y="186"/>
                  </a:moveTo>
                  <a:cubicBezTo>
                    <a:pt x="159" y="177"/>
                    <a:pt x="159" y="177"/>
                    <a:pt x="159" y="177"/>
                  </a:cubicBezTo>
                  <a:cubicBezTo>
                    <a:pt x="157" y="179"/>
                    <a:pt x="155" y="181"/>
                    <a:pt x="153" y="183"/>
                  </a:cubicBezTo>
                  <a:cubicBezTo>
                    <a:pt x="162" y="191"/>
                    <a:pt x="162" y="191"/>
                    <a:pt x="162" y="191"/>
                  </a:cubicBezTo>
                  <a:cubicBezTo>
                    <a:pt x="162" y="192"/>
                    <a:pt x="163" y="192"/>
                    <a:pt x="165" y="192"/>
                  </a:cubicBezTo>
                  <a:cubicBezTo>
                    <a:pt x="166" y="192"/>
                    <a:pt x="167" y="192"/>
                    <a:pt x="167" y="191"/>
                  </a:cubicBezTo>
                  <a:cubicBezTo>
                    <a:pt x="169" y="190"/>
                    <a:pt x="169" y="187"/>
                    <a:pt x="167" y="186"/>
                  </a:cubicBezTo>
                  <a:close/>
                  <a:moveTo>
                    <a:pt x="180" y="163"/>
                  </a:moveTo>
                  <a:cubicBezTo>
                    <a:pt x="169" y="159"/>
                    <a:pt x="169" y="159"/>
                    <a:pt x="169" y="159"/>
                  </a:cubicBezTo>
                  <a:cubicBezTo>
                    <a:pt x="169" y="159"/>
                    <a:pt x="169" y="160"/>
                    <a:pt x="169" y="160"/>
                  </a:cubicBezTo>
                  <a:cubicBezTo>
                    <a:pt x="168" y="162"/>
                    <a:pt x="167" y="164"/>
                    <a:pt x="166" y="166"/>
                  </a:cubicBezTo>
                  <a:cubicBezTo>
                    <a:pt x="177" y="170"/>
                    <a:pt x="177" y="170"/>
                    <a:pt x="177" y="170"/>
                  </a:cubicBezTo>
                  <a:cubicBezTo>
                    <a:pt x="178" y="171"/>
                    <a:pt x="178" y="171"/>
                    <a:pt x="179" y="171"/>
                  </a:cubicBezTo>
                  <a:cubicBezTo>
                    <a:pt x="181" y="171"/>
                    <a:pt x="182" y="170"/>
                    <a:pt x="183" y="168"/>
                  </a:cubicBezTo>
                  <a:cubicBezTo>
                    <a:pt x="183" y="166"/>
                    <a:pt x="183" y="164"/>
                    <a:pt x="180" y="163"/>
                  </a:cubicBezTo>
                  <a:close/>
                  <a:moveTo>
                    <a:pt x="184" y="147"/>
                  </a:moveTo>
                  <a:cubicBezTo>
                    <a:pt x="177" y="147"/>
                    <a:pt x="177" y="147"/>
                    <a:pt x="177" y="147"/>
                  </a:cubicBezTo>
                  <a:cubicBezTo>
                    <a:pt x="177" y="143"/>
                    <a:pt x="177" y="143"/>
                    <a:pt x="177" y="143"/>
                  </a:cubicBezTo>
                  <a:cubicBezTo>
                    <a:pt x="184" y="143"/>
                    <a:pt x="184" y="143"/>
                    <a:pt x="184" y="143"/>
                  </a:cubicBezTo>
                  <a:cubicBezTo>
                    <a:pt x="184" y="139"/>
                    <a:pt x="184" y="139"/>
                    <a:pt x="184" y="139"/>
                  </a:cubicBezTo>
                  <a:cubicBezTo>
                    <a:pt x="177" y="139"/>
                    <a:pt x="177" y="139"/>
                    <a:pt x="177" y="139"/>
                  </a:cubicBezTo>
                  <a:cubicBezTo>
                    <a:pt x="177" y="136"/>
                    <a:pt x="177" y="136"/>
                    <a:pt x="177" y="136"/>
                  </a:cubicBezTo>
                  <a:cubicBezTo>
                    <a:pt x="184" y="136"/>
                    <a:pt x="184" y="136"/>
                    <a:pt x="184" y="136"/>
                  </a:cubicBezTo>
                  <a:cubicBezTo>
                    <a:pt x="184" y="133"/>
                    <a:pt x="184" y="133"/>
                    <a:pt x="184" y="133"/>
                  </a:cubicBezTo>
                  <a:cubicBezTo>
                    <a:pt x="174" y="133"/>
                    <a:pt x="174" y="133"/>
                    <a:pt x="174" y="133"/>
                  </a:cubicBezTo>
                  <a:cubicBezTo>
                    <a:pt x="174" y="150"/>
                    <a:pt x="174" y="150"/>
                    <a:pt x="174" y="150"/>
                  </a:cubicBezTo>
                  <a:cubicBezTo>
                    <a:pt x="184" y="150"/>
                    <a:pt x="184" y="150"/>
                    <a:pt x="184" y="150"/>
                  </a:cubicBezTo>
                  <a:lnTo>
                    <a:pt x="184" y="147"/>
                  </a:lnTo>
                  <a:close/>
                  <a:moveTo>
                    <a:pt x="153" y="43"/>
                  </a:moveTo>
                  <a:cubicBezTo>
                    <a:pt x="142" y="39"/>
                    <a:pt x="130" y="37"/>
                    <a:pt x="117" y="37"/>
                  </a:cubicBezTo>
                  <a:cubicBezTo>
                    <a:pt x="74" y="37"/>
                    <a:pt x="35" y="64"/>
                    <a:pt x="19" y="105"/>
                  </a:cubicBezTo>
                  <a:cubicBezTo>
                    <a:pt x="0" y="159"/>
                    <a:pt x="27" y="219"/>
                    <a:pt x="81" y="239"/>
                  </a:cubicBezTo>
                  <a:cubicBezTo>
                    <a:pt x="93" y="243"/>
                    <a:pt x="105" y="246"/>
                    <a:pt x="117" y="246"/>
                  </a:cubicBezTo>
                  <a:cubicBezTo>
                    <a:pt x="161" y="246"/>
                    <a:pt x="200" y="218"/>
                    <a:pt x="215" y="177"/>
                  </a:cubicBezTo>
                  <a:cubicBezTo>
                    <a:pt x="235" y="123"/>
                    <a:pt x="207" y="63"/>
                    <a:pt x="153" y="43"/>
                  </a:cubicBezTo>
                  <a:close/>
                  <a:moveTo>
                    <a:pt x="199" y="171"/>
                  </a:moveTo>
                  <a:cubicBezTo>
                    <a:pt x="187" y="206"/>
                    <a:pt x="154" y="229"/>
                    <a:pt x="117" y="229"/>
                  </a:cubicBezTo>
                  <a:cubicBezTo>
                    <a:pt x="107" y="229"/>
                    <a:pt x="97" y="227"/>
                    <a:pt x="87" y="223"/>
                  </a:cubicBezTo>
                  <a:cubicBezTo>
                    <a:pt x="42" y="207"/>
                    <a:pt x="19" y="156"/>
                    <a:pt x="35" y="111"/>
                  </a:cubicBezTo>
                  <a:cubicBezTo>
                    <a:pt x="48" y="77"/>
                    <a:pt x="81" y="54"/>
                    <a:pt x="117" y="54"/>
                  </a:cubicBezTo>
                  <a:cubicBezTo>
                    <a:pt x="128" y="54"/>
                    <a:pt x="138" y="56"/>
                    <a:pt x="147" y="59"/>
                  </a:cubicBezTo>
                  <a:cubicBezTo>
                    <a:pt x="193" y="76"/>
                    <a:pt x="216" y="126"/>
                    <a:pt x="199" y="171"/>
                  </a:cubicBez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sp>
          <p:nvSpPr>
            <p:cNvPr id="47" name="Freeform 20"/>
            <p:cNvSpPr>
              <a:spLocks noEditPoints="1"/>
            </p:cNvSpPr>
            <p:nvPr/>
          </p:nvSpPr>
          <p:spPr bwMode="auto">
            <a:xfrm>
              <a:off x="3805" y="6594"/>
              <a:ext cx="855" cy="817"/>
            </a:xfrm>
            <a:custGeom>
              <a:avLst/>
              <a:gdLst>
                <a:gd name="T0" fmla="*/ 250 w 250"/>
                <a:gd name="T1" fmla="*/ 58 h 239"/>
                <a:gd name="T2" fmla="*/ 250 w 250"/>
                <a:gd name="T3" fmla="*/ 119 h 239"/>
                <a:gd name="T4" fmla="*/ 230 w 250"/>
                <a:gd name="T5" fmla="*/ 137 h 239"/>
                <a:gd name="T6" fmla="*/ 125 w 250"/>
                <a:gd name="T7" fmla="*/ 137 h 239"/>
                <a:gd name="T8" fmla="*/ 125 w 250"/>
                <a:gd name="T9" fmla="*/ 125 h 239"/>
                <a:gd name="T10" fmla="*/ 232 w 250"/>
                <a:gd name="T11" fmla="*/ 125 h 239"/>
                <a:gd name="T12" fmla="*/ 238 w 250"/>
                <a:gd name="T13" fmla="*/ 119 h 239"/>
                <a:gd name="T14" fmla="*/ 238 w 250"/>
                <a:gd name="T15" fmla="*/ 58 h 239"/>
                <a:gd name="T16" fmla="*/ 236 w 250"/>
                <a:gd name="T17" fmla="*/ 54 h 239"/>
                <a:gd name="T18" fmla="*/ 232 w 250"/>
                <a:gd name="T19" fmla="*/ 52 h 239"/>
                <a:gd name="T20" fmla="*/ 125 w 250"/>
                <a:gd name="T21" fmla="*/ 52 h 239"/>
                <a:gd name="T22" fmla="*/ 124 w 250"/>
                <a:gd name="T23" fmla="*/ 40 h 239"/>
                <a:gd name="T24" fmla="*/ 232 w 250"/>
                <a:gd name="T25" fmla="*/ 40 h 239"/>
                <a:gd name="T26" fmla="*/ 250 w 250"/>
                <a:gd name="T27" fmla="*/ 58 h 239"/>
                <a:gd name="T28" fmla="*/ 114 w 250"/>
                <a:gd name="T29" fmla="*/ 53 h 239"/>
                <a:gd name="T30" fmla="*/ 112 w 250"/>
                <a:gd name="T31" fmla="*/ 40 h 239"/>
                <a:gd name="T32" fmla="*/ 63 w 250"/>
                <a:gd name="T33" fmla="*/ 0 h 239"/>
                <a:gd name="T34" fmla="*/ 51 w 250"/>
                <a:gd name="T35" fmla="*/ 0 h 239"/>
                <a:gd name="T36" fmla="*/ 0 w 250"/>
                <a:gd name="T37" fmla="*/ 51 h 239"/>
                <a:gd name="T38" fmla="*/ 0 w 250"/>
                <a:gd name="T39" fmla="*/ 189 h 239"/>
                <a:gd name="T40" fmla="*/ 51 w 250"/>
                <a:gd name="T41" fmla="*/ 239 h 239"/>
                <a:gd name="T42" fmla="*/ 63 w 250"/>
                <a:gd name="T43" fmla="*/ 239 h 239"/>
                <a:gd name="T44" fmla="*/ 114 w 250"/>
                <a:gd name="T45" fmla="*/ 189 h 239"/>
                <a:gd name="T46" fmla="*/ 113 w 250"/>
                <a:gd name="T47" fmla="*/ 137 h 239"/>
                <a:gd name="T48" fmla="*/ 114 w 250"/>
                <a:gd name="T49" fmla="*/ 137 h 239"/>
                <a:gd name="T50" fmla="*/ 114 w 250"/>
                <a:gd name="T51" fmla="*/ 53 h 239"/>
                <a:gd name="T52" fmla="*/ 46 w 250"/>
                <a:gd name="T53" fmla="*/ 24 h 239"/>
                <a:gd name="T54" fmla="*/ 49 w 250"/>
                <a:gd name="T55" fmla="*/ 21 h 239"/>
                <a:gd name="T56" fmla="*/ 65 w 250"/>
                <a:gd name="T57" fmla="*/ 21 h 239"/>
                <a:gd name="T58" fmla="*/ 68 w 250"/>
                <a:gd name="T59" fmla="*/ 24 h 239"/>
                <a:gd name="T60" fmla="*/ 68 w 250"/>
                <a:gd name="T61" fmla="*/ 25 h 239"/>
                <a:gd name="T62" fmla="*/ 65 w 250"/>
                <a:gd name="T63" fmla="*/ 27 h 239"/>
                <a:gd name="T64" fmla="*/ 49 w 250"/>
                <a:gd name="T65" fmla="*/ 27 h 239"/>
                <a:gd name="T66" fmla="*/ 46 w 250"/>
                <a:gd name="T67" fmla="*/ 25 h 239"/>
                <a:gd name="T68" fmla="*/ 46 w 250"/>
                <a:gd name="T69" fmla="*/ 24 h 239"/>
                <a:gd name="T70" fmla="*/ 64 w 250"/>
                <a:gd name="T71" fmla="*/ 179 h 239"/>
                <a:gd name="T72" fmla="*/ 63 w 250"/>
                <a:gd name="T73" fmla="*/ 180 h 239"/>
                <a:gd name="T74" fmla="*/ 51 w 250"/>
                <a:gd name="T75" fmla="*/ 180 h 239"/>
                <a:gd name="T76" fmla="*/ 50 w 250"/>
                <a:gd name="T77" fmla="*/ 179 h 239"/>
                <a:gd name="T78" fmla="*/ 50 w 250"/>
                <a:gd name="T79" fmla="*/ 167 h 239"/>
                <a:gd name="T80" fmla="*/ 51 w 250"/>
                <a:gd name="T81" fmla="*/ 166 h 239"/>
                <a:gd name="T82" fmla="*/ 63 w 250"/>
                <a:gd name="T83" fmla="*/ 166 h 239"/>
                <a:gd name="T84" fmla="*/ 64 w 250"/>
                <a:gd name="T85" fmla="*/ 167 h 239"/>
                <a:gd name="T86" fmla="*/ 64 w 250"/>
                <a:gd name="T87" fmla="*/ 179 h 239"/>
                <a:gd name="T88" fmla="*/ 57 w 250"/>
                <a:gd name="T89" fmla="*/ 133 h 239"/>
                <a:gd name="T90" fmla="*/ 13 w 250"/>
                <a:gd name="T91" fmla="*/ 88 h 239"/>
                <a:gd name="T92" fmla="*/ 57 w 250"/>
                <a:gd name="T93" fmla="*/ 44 h 239"/>
                <a:gd name="T94" fmla="*/ 101 w 250"/>
                <a:gd name="T95" fmla="*/ 88 h 239"/>
                <a:gd name="T96" fmla="*/ 57 w 250"/>
                <a:gd name="T97" fmla="*/ 133 h 239"/>
                <a:gd name="T98" fmla="*/ 57 w 250"/>
                <a:gd name="T99" fmla="*/ 56 h 239"/>
                <a:gd name="T100" fmla="*/ 25 w 250"/>
                <a:gd name="T101" fmla="*/ 88 h 239"/>
                <a:gd name="T102" fmla="*/ 57 w 250"/>
                <a:gd name="T103" fmla="*/ 121 h 239"/>
                <a:gd name="T104" fmla="*/ 89 w 250"/>
                <a:gd name="T105" fmla="*/ 88 h 239"/>
                <a:gd name="T106" fmla="*/ 57 w 250"/>
                <a:gd name="T107" fmla="*/ 56 h 239"/>
                <a:gd name="T108" fmla="*/ 57 w 250"/>
                <a:gd name="T109" fmla="*/ 112 h 239"/>
                <a:gd name="T110" fmla="*/ 33 w 250"/>
                <a:gd name="T111" fmla="*/ 88 h 239"/>
                <a:gd name="T112" fmla="*/ 57 w 250"/>
                <a:gd name="T113" fmla="*/ 65 h 239"/>
                <a:gd name="T114" fmla="*/ 81 w 250"/>
                <a:gd name="T115" fmla="*/ 88 h 239"/>
                <a:gd name="T116" fmla="*/ 57 w 250"/>
                <a:gd name="T117" fmla="*/ 1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239">
                  <a:moveTo>
                    <a:pt x="250" y="58"/>
                  </a:moveTo>
                  <a:cubicBezTo>
                    <a:pt x="250" y="119"/>
                    <a:pt x="250" y="119"/>
                    <a:pt x="250" y="119"/>
                  </a:cubicBezTo>
                  <a:cubicBezTo>
                    <a:pt x="250" y="129"/>
                    <a:pt x="242" y="137"/>
                    <a:pt x="230" y="137"/>
                  </a:cubicBezTo>
                  <a:cubicBezTo>
                    <a:pt x="125" y="137"/>
                    <a:pt x="125" y="137"/>
                    <a:pt x="125" y="137"/>
                  </a:cubicBezTo>
                  <a:cubicBezTo>
                    <a:pt x="125" y="125"/>
                    <a:pt x="125" y="125"/>
                    <a:pt x="125" y="125"/>
                  </a:cubicBezTo>
                  <a:cubicBezTo>
                    <a:pt x="232" y="125"/>
                    <a:pt x="232" y="125"/>
                    <a:pt x="232" y="125"/>
                  </a:cubicBezTo>
                  <a:cubicBezTo>
                    <a:pt x="235" y="125"/>
                    <a:pt x="238" y="122"/>
                    <a:pt x="238" y="119"/>
                  </a:cubicBezTo>
                  <a:cubicBezTo>
                    <a:pt x="238" y="58"/>
                    <a:pt x="238" y="58"/>
                    <a:pt x="238" y="58"/>
                  </a:cubicBezTo>
                  <a:cubicBezTo>
                    <a:pt x="238" y="56"/>
                    <a:pt x="237" y="55"/>
                    <a:pt x="236" y="54"/>
                  </a:cubicBezTo>
                  <a:cubicBezTo>
                    <a:pt x="235" y="53"/>
                    <a:pt x="233" y="52"/>
                    <a:pt x="232" y="52"/>
                  </a:cubicBezTo>
                  <a:cubicBezTo>
                    <a:pt x="125" y="52"/>
                    <a:pt x="125" y="52"/>
                    <a:pt x="125" y="52"/>
                  </a:cubicBezTo>
                  <a:cubicBezTo>
                    <a:pt x="125" y="47"/>
                    <a:pt x="124" y="43"/>
                    <a:pt x="124" y="40"/>
                  </a:cubicBezTo>
                  <a:cubicBezTo>
                    <a:pt x="232" y="40"/>
                    <a:pt x="232" y="40"/>
                    <a:pt x="232" y="40"/>
                  </a:cubicBezTo>
                  <a:cubicBezTo>
                    <a:pt x="242" y="40"/>
                    <a:pt x="250" y="48"/>
                    <a:pt x="250" y="58"/>
                  </a:cubicBezTo>
                  <a:close/>
                  <a:moveTo>
                    <a:pt x="114" y="53"/>
                  </a:moveTo>
                  <a:cubicBezTo>
                    <a:pt x="114" y="46"/>
                    <a:pt x="112" y="40"/>
                    <a:pt x="112" y="40"/>
                  </a:cubicBezTo>
                  <a:cubicBezTo>
                    <a:pt x="107" y="17"/>
                    <a:pt x="87" y="0"/>
                    <a:pt x="63" y="0"/>
                  </a:cubicBezTo>
                  <a:cubicBezTo>
                    <a:pt x="51" y="0"/>
                    <a:pt x="51" y="0"/>
                    <a:pt x="51" y="0"/>
                  </a:cubicBezTo>
                  <a:cubicBezTo>
                    <a:pt x="23" y="0"/>
                    <a:pt x="0" y="23"/>
                    <a:pt x="0" y="51"/>
                  </a:cubicBezTo>
                  <a:cubicBezTo>
                    <a:pt x="0" y="189"/>
                    <a:pt x="0" y="189"/>
                    <a:pt x="0" y="189"/>
                  </a:cubicBezTo>
                  <a:cubicBezTo>
                    <a:pt x="0" y="217"/>
                    <a:pt x="23" y="239"/>
                    <a:pt x="51" y="239"/>
                  </a:cubicBezTo>
                  <a:cubicBezTo>
                    <a:pt x="63" y="239"/>
                    <a:pt x="63" y="239"/>
                    <a:pt x="63" y="239"/>
                  </a:cubicBezTo>
                  <a:cubicBezTo>
                    <a:pt x="91" y="239"/>
                    <a:pt x="114" y="217"/>
                    <a:pt x="114" y="189"/>
                  </a:cubicBezTo>
                  <a:cubicBezTo>
                    <a:pt x="113" y="137"/>
                    <a:pt x="113" y="137"/>
                    <a:pt x="113" y="137"/>
                  </a:cubicBezTo>
                  <a:cubicBezTo>
                    <a:pt x="114" y="137"/>
                    <a:pt x="114" y="137"/>
                    <a:pt x="114" y="137"/>
                  </a:cubicBezTo>
                  <a:cubicBezTo>
                    <a:pt x="114" y="137"/>
                    <a:pt x="114" y="60"/>
                    <a:pt x="114" y="53"/>
                  </a:cubicBezTo>
                  <a:close/>
                  <a:moveTo>
                    <a:pt x="46" y="24"/>
                  </a:moveTo>
                  <a:cubicBezTo>
                    <a:pt x="46" y="23"/>
                    <a:pt x="48" y="21"/>
                    <a:pt x="49" y="21"/>
                  </a:cubicBezTo>
                  <a:cubicBezTo>
                    <a:pt x="65" y="21"/>
                    <a:pt x="65" y="21"/>
                    <a:pt x="65" y="21"/>
                  </a:cubicBezTo>
                  <a:cubicBezTo>
                    <a:pt x="66" y="21"/>
                    <a:pt x="68" y="23"/>
                    <a:pt x="68" y="24"/>
                  </a:cubicBezTo>
                  <a:cubicBezTo>
                    <a:pt x="68" y="25"/>
                    <a:pt x="68" y="25"/>
                    <a:pt x="68" y="25"/>
                  </a:cubicBezTo>
                  <a:cubicBezTo>
                    <a:pt x="68" y="26"/>
                    <a:pt x="66" y="27"/>
                    <a:pt x="65" y="27"/>
                  </a:cubicBezTo>
                  <a:cubicBezTo>
                    <a:pt x="49" y="27"/>
                    <a:pt x="49" y="27"/>
                    <a:pt x="49" y="27"/>
                  </a:cubicBezTo>
                  <a:cubicBezTo>
                    <a:pt x="48" y="27"/>
                    <a:pt x="46" y="26"/>
                    <a:pt x="46" y="25"/>
                  </a:cubicBezTo>
                  <a:lnTo>
                    <a:pt x="46" y="24"/>
                  </a:lnTo>
                  <a:close/>
                  <a:moveTo>
                    <a:pt x="64" y="179"/>
                  </a:moveTo>
                  <a:cubicBezTo>
                    <a:pt x="64" y="180"/>
                    <a:pt x="64" y="180"/>
                    <a:pt x="63" y="180"/>
                  </a:cubicBezTo>
                  <a:cubicBezTo>
                    <a:pt x="51" y="180"/>
                    <a:pt x="51" y="180"/>
                    <a:pt x="51" y="180"/>
                  </a:cubicBezTo>
                  <a:cubicBezTo>
                    <a:pt x="50" y="180"/>
                    <a:pt x="50" y="180"/>
                    <a:pt x="50" y="179"/>
                  </a:cubicBezTo>
                  <a:cubicBezTo>
                    <a:pt x="50" y="167"/>
                    <a:pt x="50" y="167"/>
                    <a:pt x="50" y="167"/>
                  </a:cubicBezTo>
                  <a:cubicBezTo>
                    <a:pt x="50" y="167"/>
                    <a:pt x="50" y="166"/>
                    <a:pt x="51" y="166"/>
                  </a:cubicBezTo>
                  <a:cubicBezTo>
                    <a:pt x="63" y="166"/>
                    <a:pt x="63" y="166"/>
                    <a:pt x="63" y="166"/>
                  </a:cubicBezTo>
                  <a:cubicBezTo>
                    <a:pt x="64" y="166"/>
                    <a:pt x="64" y="167"/>
                    <a:pt x="64" y="167"/>
                  </a:cubicBezTo>
                  <a:lnTo>
                    <a:pt x="64" y="179"/>
                  </a:lnTo>
                  <a:close/>
                  <a:moveTo>
                    <a:pt x="57" y="133"/>
                  </a:moveTo>
                  <a:cubicBezTo>
                    <a:pt x="33" y="133"/>
                    <a:pt x="13" y="113"/>
                    <a:pt x="13" y="88"/>
                  </a:cubicBezTo>
                  <a:cubicBezTo>
                    <a:pt x="13" y="64"/>
                    <a:pt x="33" y="44"/>
                    <a:pt x="57" y="44"/>
                  </a:cubicBezTo>
                  <a:cubicBezTo>
                    <a:pt x="81" y="44"/>
                    <a:pt x="101" y="64"/>
                    <a:pt x="101" y="88"/>
                  </a:cubicBezTo>
                  <a:cubicBezTo>
                    <a:pt x="101" y="113"/>
                    <a:pt x="81" y="133"/>
                    <a:pt x="57" y="133"/>
                  </a:cubicBezTo>
                  <a:close/>
                  <a:moveTo>
                    <a:pt x="57" y="56"/>
                  </a:moveTo>
                  <a:cubicBezTo>
                    <a:pt x="39" y="56"/>
                    <a:pt x="25" y="71"/>
                    <a:pt x="25" y="88"/>
                  </a:cubicBezTo>
                  <a:cubicBezTo>
                    <a:pt x="25" y="106"/>
                    <a:pt x="39" y="121"/>
                    <a:pt x="57" y="121"/>
                  </a:cubicBezTo>
                  <a:cubicBezTo>
                    <a:pt x="75" y="121"/>
                    <a:pt x="89" y="106"/>
                    <a:pt x="89" y="88"/>
                  </a:cubicBezTo>
                  <a:cubicBezTo>
                    <a:pt x="89" y="71"/>
                    <a:pt x="75" y="56"/>
                    <a:pt x="57" y="56"/>
                  </a:cubicBezTo>
                  <a:close/>
                  <a:moveTo>
                    <a:pt x="57" y="112"/>
                  </a:moveTo>
                  <a:cubicBezTo>
                    <a:pt x="44" y="112"/>
                    <a:pt x="33" y="102"/>
                    <a:pt x="33" y="88"/>
                  </a:cubicBezTo>
                  <a:cubicBezTo>
                    <a:pt x="33" y="75"/>
                    <a:pt x="44" y="65"/>
                    <a:pt x="57" y="65"/>
                  </a:cubicBezTo>
                  <a:cubicBezTo>
                    <a:pt x="70" y="65"/>
                    <a:pt x="81" y="75"/>
                    <a:pt x="81" y="88"/>
                  </a:cubicBezTo>
                  <a:cubicBezTo>
                    <a:pt x="81" y="102"/>
                    <a:pt x="70" y="112"/>
                    <a:pt x="57" y="112"/>
                  </a:cubicBez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sp>
          <p:nvSpPr>
            <p:cNvPr id="48" name="Freeform 19"/>
            <p:cNvSpPr>
              <a:spLocks noEditPoints="1"/>
            </p:cNvSpPr>
            <p:nvPr/>
          </p:nvSpPr>
          <p:spPr bwMode="auto">
            <a:xfrm>
              <a:off x="3558" y="3229"/>
              <a:ext cx="1102" cy="578"/>
            </a:xfrm>
            <a:custGeom>
              <a:avLst/>
              <a:gdLst>
                <a:gd name="T0" fmla="*/ 28 w 363"/>
                <a:gd name="T1" fmla="*/ 141 h 190"/>
                <a:gd name="T2" fmla="*/ 28 w 363"/>
                <a:gd name="T3" fmla="*/ 159 h 190"/>
                <a:gd name="T4" fmla="*/ 112 w 363"/>
                <a:gd name="T5" fmla="*/ 162 h 190"/>
                <a:gd name="T6" fmla="*/ 49 w 363"/>
                <a:gd name="T7" fmla="*/ 130 h 190"/>
                <a:gd name="T8" fmla="*/ 28 w 363"/>
                <a:gd name="T9" fmla="*/ 130 h 190"/>
                <a:gd name="T10" fmla="*/ 45 w 363"/>
                <a:gd name="T11" fmla="*/ 111 h 190"/>
                <a:gd name="T12" fmla="*/ 277 w 363"/>
                <a:gd name="T13" fmla="*/ 166 h 190"/>
                <a:gd name="T14" fmla="*/ 137 w 363"/>
                <a:gd name="T15" fmla="*/ 162 h 190"/>
                <a:gd name="T16" fmla="*/ 193 w 363"/>
                <a:gd name="T17" fmla="*/ 144 h 190"/>
                <a:gd name="T18" fmla="*/ 277 w 363"/>
                <a:gd name="T19" fmla="*/ 141 h 190"/>
                <a:gd name="T20" fmla="*/ 11 w 363"/>
                <a:gd name="T21" fmla="*/ 179 h 190"/>
                <a:gd name="T22" fmla="*/ 11 w 363"/>
                <a:gd name="T23" fmla="*/ 60 h 190"/>
                <a:gd name="T24" fmla="*/ 295 w 363"/>
                <a:gd name="T25" fmla="*/ 190 h 190"/>
                <a:gd name="T26" fmla="*/ 306 w 363"/>
                <a:gd name="T27" fmla="*/ 130 h 190"/>
                <a:gd name="T28" fmla="*/ 351 w 363"/>
                <a:gd name="T29" fmla="*/ 0 h 190"/>
                <a:gd name="T30" fmla="*/ 57 w 363"/>
                <a:gd name="T31" fmla="*/ 60 h 190"/>
                <a:gd name="T32" fmla="*/ 57 w 363"/>
                <a:gd name="T33" fmla="*/ 105 h 190"/>
                <a:gd name="T34" fmla="*/ 58 w 363"/>
                <a:gd name="T35" fmla="*/ 123 h 190"/>
                <a:gd name="T36" fmla="*/ 306 w 363"/>
                <a:gd name="T37" fmla="*/ 130 h 190"/>
                <a:gd name="T38" fmla="*/ 333 w 363"/>
                <a:gd name="T39" fmla="*/ 72 h 190"/>
                <a:gd name="T40" fmla="*/ 333 w 363"/>
                <a:gd name="T41" fmla="*/ 81 h 190"/>
                <a:gd name="T42" fmla="*/ 329 w 363"/>
                <a:gd name="T43" fmla="*/ 90 h 190"/>
                <a:gd name="T44" fmla="*/ 315 w 363"/>
                <a:gd name="T45" fmla="*/ 80 h 190"/>
                <a:gd name="T46" fmla="*/ 310 w 363"/>
                <a:gd name="T47" fmla="*/ 71 h 190"/>
                <a:gd name="T48" fmla="*/ 321 w 363"/>
                <a:gd name="T49" fmla="*/ 68 h 190"/>
                <a:gd name="T50" fmla="*/ 318 w 363"/>
                <a:gd name="T51" fmla="*/ 71 h 190"/>
                <a:gd name="T52" fmla="*/ 317 w 363"/>
                <a:gd name="T53" fmla="*/ 76 h 190"/>
                <a:gd name="T54" fmla="*/ 325 w 363"/>
                <a:gd name="T55" fmla="*/ 84 h 190"/>
                <a:gd name="T56" fmla="*/ 316 w 363"/>
                <a:gd name="T57" fmla="*/ 91 h 190"/>
                <a:gd name="T58" fmla="*/ 312 w 363"/>
                <a:gd name="T59" fmla="*/ 86 h 190"/>
                <a:gd name="T60" fmla="*/ 319 w 363"/>
                <a:gd name="T61" fmla="*/ 86 h 190"/>
                <a:gd name="T62" fmla="*/ 305 w 363"/>
                <a:gd name="T63" fmla="*/ 68 h 190"/>
                <a:gd name="T64" fmla="*/ 279 w 363"/>
                <a:gd name="T65" fmla="*/ 68 h 190"/>
                <a:gd name="T66" fmla="*/ 284 w 363"/>
                <a:gd name="T67" fmla="*/ 86 h 190"/>
                <a:gd name="T68" fmla="*/ 291 w 363"/>
                <a:gd name="T69" fmla="*/ 82 h 190"/>
                <a:gd name="T70" fmla="*/ 295 w 363"/>
                <a:gd name="T71" fmla="*/ 86 h 190"/>
                <a:gd name="T72" fmla="*/ 279 w 363"/>
                <a:gd name="T73" fmla="*/ 83 h 190"/>
                <a:gd name="T74" fmla="*/ 261 w 363"/>
                <a:gd name="T75" fmla="*/ 68 h 190"/>
                <a:gd name="T76" fmla="*/ 271 w 363"/>
                <a:gd name="T77" fmla="*/ 69 h 190"/>
                <a:gd name="T78" fmla="*/ 268 w 363"/>
                <a:gd name="T79" fmla="*/ 81 h 190"/>
                <a:gd name="T80" fmla="*/ 265 w 363"/>
                <a:gd name="T81" fmla="*/ 82 h 190"/>
                <a:gd name="T82" fmla="*/ 258 w 363"/>
                <a:gd name="T83" fmla="*/ 68 h 190"/>
                <a:gd name="T84" fmla="*/ 248 w 363"/>
                <a:gd name="T85" fmla="*/ 67 h 190"/>
                <a:gd name="T86" fmla="*/ 251 w 363"/>
                <a:gd name="T87" fmla="*/ 72 h 190"/>
                <a:gd name="T88" fmla="*/ 243 w 363"/>
                <a:gd name="T89" fmla="*/ 82 h 190"/>
                <a:gd name="T90" fmla="*/ 252 w 363"/>
                <a:gd name="T91" fmla="*/ 87 h 190"/>
                <a:gd name="T92" fmla="*/ 248 w 363"/>
                <a:gd name="T93" fmla="*/ 91 h 190"/>
                <a:gd name="T94" fmla="*/ 238 w 363"/>
                <a:gd name="T95" fmla="*/ 79 h 190"/>
                <a:gd name="T96" fmla="*/ 172 w 363"/>
                <a:gd name="T97" fmla="*/ 31 h 190"/>
                <a:gd name="T98" fmla="*/ 99 w 363"/>
                <a:gd name="T99" fmla="*/ 17 h 190"/>
                <a:gd name="T100" fmla="*/ 87 w 363"/>
                <a:gd name="T101" fmla="*/ 27 h 190"/>
                <a:gd name="T102" fmla="*/ 87 w 363"/>
                <a:gd name="T103" fmla="*/ 27 h 190"/>
                <a:gd name="T104" fmla="*/ 188 w 363"/>
                <a:gd name="T105" fmla="*/ 56 h 190"/>
                <a:gd name="T106" fmla="*/ 183 w 363"/>
                <a:gd name="T107" fmla="*/ 49 h 190"/>
                <a:gd name="T108" fmla="*/ 174 w 363"/>
                <a:gd name="T109" fmla="*/ 43 h 190"/>
                <a:gd name="T110" fmla="*/ 68 w 363"/>
                <a:gd name="T111" fmla="*/ 35 h 190"/>
                <a:gd name="T112" fmla="*/ 68 w 363"/>
                <a:gd name="T113" fmla="*/ 60 h 190"/>
                <a:gd name="T114" fmla="*/ 201 w 363"/>
                <a:gd name="T115" fmla="*/ 94 h 190"/>
                <a:gd name="T116" fmla="*/ 68 w 363"/>
                <a:gd name="T117" fmla="*/ 101 h 190"/>
                <a:gd name="T118" fmla="*/ 264 w 363"/>
                <a:gd name="T119" fmla="*/ 78 h 190"/>
                <a:gd name="T120" fmla="*/ 265 w 363"/>
                <a:gd name="T121" fmla="*/ 72 h 190"/>
                <a:gd name="T122" fmla="*/ 264 w 363"/>
                <a:gd name="T123" fmla="*/ 78 h 190"/>
                <a:gd name="T124" fmla="*/ 192 w 363"/>
                <a:gd name="T125" fmla="*/ 7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3" h="190">
                  <a:moveTo>
                    <a:pt x="165" y="148"/>
                  </a:moveTo>
                  <a:cubicBezTo>
                    <a:pt x="28" y="148"/>
                    <a:pt x="28" y="148"/>
                    <a:pt x="28" y="148"/>
                  </a:cubicBezTo>
                  <a:cubicBezTo>
                    <a:pt x="26" y="148"/>
                    <a:pt x="25" y="146"/>
                    <a:pt x="25" y="144"/>
                  </a:cubicBezTo>
                  <a:cubicBezTo>
                    <a:pt x="25" y="143"/>
                    <a:pt x="26" y="141"/>
                    <a:pt x="28" y="141"/>
                  </a:cubicBezTo>
                  <a:cubicBezTo>
                    <a:pt x="165" y="141"/>
                    <a:pt x="165" y="141"/>
                    <a:pt x="165" y="141"/>
                  </a:cubicBezTo>
                  <a:cubicBezTo>
                    <a:pt x="167" y="141"/>
                    <a:pt x="168" y="143"/>
                    <a:pt x="168" y="144"/>
                  </a:cubicBezTo>
                  <a:cubicBezTo>
                    <a:pt x="168" y="146"/>
                    <a:pt x="167" y="148"/>
                    <a:pt x="165" y="148"/>
                  </a:cubicBezTo>
                  <a:close/>
                  <a:moveTo>
                    <a:pt x="28" y="159"/>
                  </a:moveTo>
                  <a:cubicBezTo>
                    <a:pt x="26" y="159"/>
                    <a:pt x="25" y="160"/>
                    <a:pt x="25" y="162"/>
                  </a:cubicBezTo>
                  <a:cubicBezTo>
                    <a:pt x="25" y="164"/>
                    <a:pt x="26" y="166"/>
                    <a:pt x="28" y="166"/>
                  </a:cubicBezTo>
                  <a:cubicBezTo>
                    <a:pt x="109" y="166"/>
                    <a:pt x="109" y="166"/>
                    <a:pt x="109" y="166"/>
                  </a:cubicBezTo>
                  <a:cubicBezTo>
                    <a:pt x="111" y="166"/>
                    <a:pt x="112" y="164"/>
                    <a:pt x="112" y="162"/>
                  </a:cubicBezTo>
                  <a:cubicBezTo>
                    <a:pt x="112" y="160"/>
                    <a:pt x="111" y="159"/>
                    <a:pt x="109" y="159"/>
                  </a:cubicBezTo>
                  <a:lnTo>
                    <a:pt x="28" y="159"/>
                  </a:lnTo>
                  <a:close/>
                  <a:moveTo>
                    <a:pt x="28" y="130"/>
                  </a:moveTo>
                  <a:cubicBezTo>
                    <a:pt x="49" y="130"/>
                    <a:pt x="49" y="130"/>
                    <a:pt x="49" y="130"/>
                  </a:cubicBezTo>
                  <a:cubicBezTo>
                    <a:pt x="47" y="128"/>
                    <a:pt x="46" y="125"/>
                    <a:pt x="46" y="123"/>
                  </a:cubicBezTo>
                  <a:cubicBezTo>
                    <a:pt x="28" y="123"/>
                    <a:pt x="28" y="123"/>
                    <a:pt x="28" y="123"/>
                  </a:cubicBezTo>
                  <a:cubicBezTo>
                    <a:pt x="26" y="123"/>
                    <a:pt x="25" y="124"/>
                    <a:pt x="25" y="126"/>
                  </a:cubicBezTo>
                  <a:cubicBezTo>
                    <a:pt x="25" y="128"/>
                    <a:pt x="26" y="130"/>
                    <a:pt x="28" y="130"/>
                  </a:cubicBezTo>
                  <a:close/>
                  <a:moveTo>
                    <a:pt x="28" y="105"/>
                  </a:moveTo>
                  <a:cubicBezTo>
                    <a:pt x="26" y="105"/>
                    <a:pt x="25" y="106"/>
                    <a:pt x="25" y="108"/>
                  </a:cubicBezTo>
                  <a:cubicBezTo>
                    <a:pt x="25" y="110"/>
                    <a:pt x="26" y="111"/>
                    <a:pt x="28" y="111"/>
                  </a:cubicBezTo>
                  <a:cubicBezTo>
                    <a:pt x="45" y="111"/>
                    <a:pt x="45" y="111"/>
                    <a:pt x="45" y="111"/>
                  </a:cubicBezTo>
                  <a:cubicBezTo>
                    <a:pt x="45" y="105"/>
                    <a:pt x="45" y="105"/>
                    <a:pt x="45" y="105"/>
                  </a:cubicBezTo>
                  <a:lnTo>
                    <a:pt x="28" y="105"/>
                  </a:lnTo>
                  <a:close/>
                  <a:moveTo>
                    <a:pt x="140" y="166"/>
                  </a:moveTo>
                  <a:cubicBezTo>
                    <a:pt x="277" y="166"/>
                    <a:pt x="277" y="166"/>
                    <a:pt x="277" y="166"/>
                  </a:cubicBezTo>
                  <a:cubicBezTo>
                    <a:pt x="279" y="166"/>
                    <a:pt x="281" y="164"/>
                    <a:pt x="281" y="162"/>
                  </a:cubicBezTo>
                  <a:cubicBezTo>
                    <a:pt x="281" y="160"/>
                    <a:pt x="279" y="159"/>
                    <a:pt x="277" y="159"/>
                  </a:cubicBezTo>
                  <a:cubicBezTo>
                    <a:pt x="140" y="159"/>
                    <a:pt x="140" y="159"/>
                    <a:pt x="140" y="159"/>
                  </a:cubicBezTo>
                  <a:cubicBezTo>
                    <a:pt x="138" y="159"/>
                    <a:pt x="137" y="160"/>
                    <a:pt x="137" y="162"/>
                  </a:cubicBezTo>
                  <a:cubicBezTo>
                    <a:pt x="137" y="164"/>
                    <a:pt x="138" y="166"/>
                    <a:pt x="140" y="166"/>
                  </a:cubicBezTo>
                  <a:close/>
                  <a:moveTo>
                    <a:pt x="277" y="141"/>
                  </a:moveTo>
                  <a:cubicBezTo>
                    <a:pt x="196" y="141"/>
                    <a:pt x="196" y="141"/>
                    <a:pt x="196" y="141"/>
                  </a:cubicBezTo>
                  <a:cubicBezTo>
                    <a:pt x="194" y="141"/>
                    <a:pt x="193" y="143"/>
                    <a:pt x="193" y="144"/>
                  </a:cubicBezTo>
                  <a:cubicBezTo>
                    <a:pt x="193" y="146"/>
                    <a:pt x="194" y="148"/>
                    <a:pt x="196" y="148"/>
                  </a:cubicBezTo>
                  <a:cubicBezTo>
                    <a:pt x="277" y="148"/>
                    <a:pt x="277" y="148"/>
                    <a:pt x="277" y="148"/>
                  </a:cubicBezTo>
                  <a:cubicBezTo>
                    <a:pt x="279" y="148"/>
                    <a:pt x="281" y="146"/>
                    <a:pt x="281" y="144"/>
                  </a:cubicBezTo>
                  <a:cubicBezTo>
                    <a:pt x="281" y="143"/>
                    <a:pt x="279" y="141"/>
                    <a:pt x="277" y="141"/>
                  </a:cubicBezTo>
                  <a:close/>
                  <a:moveTo>
                    <a:pt x="295" y="141"/>
                  </a:moveTo>
                  <a:cubicBezTo>
                    <a:pt x="295" y="179"/>
                    <a:pt x="295" y="179"/>
                    <a:pt x="295" y="179"/>
                  </a:cubicBezTo>
                  <a:cubicBezTo>
                    <a:pt x="295" y="179"/>
                    <a:pt x="295" y="179"/>
                    <a:pt x="295" y="179"/>
                  </a:cubicBezTo>
                  <a:cubicBezTo>
                    <a:pt x="11" y="179"/>
                    <a:pt x="11" y="179"/>
                    <a:pt x="11" y="179"/>
                  </a:cubicBezTo>
                  <a:cubicBezTo>
                    <a:pt x="11" y="72"/>
                    <a:pt x="11" y="72"/>
                    <a:pt x="11" y="72"/>
                  </a:cubicBezTo>
                  <a:cubicBezTo>
                    <a:pt x="45" y="72"/>
                    <a:pt x="45" y="72"/>
                    <a:pt x="45" y="72"/>
                  </a:cubicBezTo>
                  <a:cubicBezTo>
                    <a:pt x="45" y="60"/>
                    <a:pt x="45" y="60"/>
                    <a:pt x="45" y="60"/>
                  </a:cubicBezTo>
                  <a:cubicBezTo>
                    <a:pt x="11" y="60"/>
                    <a:pt x="11" y="60"/>
                    <a:pt x="11" y="60"/>
                  </a:cubicBezTo>
                  <a:cubicBezTo>
                    <a:pt x="5" y="60"/>
                    <a:pt x="0" y="66"/>
                    <a:pt x="0" y="72"/>
                  </a:cubicBezTo>
                  <a:cubicBezTo>
                    <a:pt x="0" y="179"/>
                    <a:pt x="0" y="179"/>
                    <a:pt x="0" y="179"/>
                  </a:cubicBezTo>
                  <a:cubicBezTo>
                    <a:pt x="0" y="185"/>
                    <a:pt x="5" y="190"/>
                    <a:pt x="11" y="190"/>
                  </a:cubicBezTo>
                  <a:cubicBezTo>
                    <a:pt x="295" y="190"/>
                    <a:pt x="295" y="190"/>
                    <a:pt x="295" y="190"/>
                  </a:cubicBezTo>
                  <a:cubicBezTo>
                    <a:pt x="301" y="190"/>
                    <a:pt x="306" y="185"/>
                    <a:pt x="306" y="179"/>
                  </a:cubicBezTo>
                  <a:cubicBezTo>
                    <a:pt x="306" y="141"/>
                    <a:pt x="306" y="141"/>
                    <a:pt x="306" y="141"/>
                  </a:cubicBezTo>
                  <a:lnTo>
                    <a:pt x="295" y="141"/>
                  </a:lnTo>
                  <a:close/>
                  <a:moveTo>
                    <a:pt x="306" y="130"/>
                  </a:moveTo>
                  <a:cubicBezTo>
                    <a:pt x="351" y="130"/>
                    <a:pt x="351" y="130"/>
                    <a:pt x="351" y="130"/>
                  </a:cubicBezTo>
                  <a:cubicBezTo>
                    <a:pt x="358" y="130"/>
                    <a:pt x="363" y="125"/>
                    <a:pt x="363" y="118"/>
                  </a:cubicBezTo>
                  <a:cubicBezTo>
                    <a:pt x="363" y="12"/>
                    <a:pt x="363" y="12"/>
                    <a:pt x="363" y="12"/>
                  </a:cubicBezTo>
                  <a:cubicBezTo>
                    <a:pt x="363" y="5"/>
                    <a:pt x="358" y="0"/>
                    <a:pt x="351" y="0"/>
                  </a:cubicBezTo>
                  <a:cubicBezTo>
                    <a:pt x="68" y="0"/>
                    <a:pt x="68" y="0"/>
                    <a:pt x="68" y="0"/>
                  </a:cubicBezTo>
                  <a:cubicBezTo>
                    <a:pt x="62" y="0"/>
                    <a:pt x="57" y="5"/>
                    <a:pt x="57" y="12"/>
                  </a:cubicBezTo>
                  <a:cubicBezTo>
                    <a:pt x="57" y="60"/>
                    <a:pt x="57" y="60"/>
                    <a:pt x="57" y="60"/>
                  </a:cubicBezTo>
                  <a:cubicBezTo>
                    <a:pt x="57" y="60"/>
                    <a:pt x="57" y="60"/>
                    <a:pt x="57" y="60"/>
                  </a:cubicBezTo>
                  <a:cubicBezTo>
                    <a:pt x="57" y="72"/>
                    <a:pt x="57" y="72"/>
                    <a:pt x="57" y="72"/>
                  </a:cubicBezTo>
                  <a:cubicBezTo>
                    <a:pt x="57" y="72"/>
                    <a:pt x="57" y="72"/>
                    <a:pt x="57" y="72"/>
                  </a:cubicBezTo>
                  <a:cubicBezTo>
                    <a:pt x="57" y="105"/>
                    <a:pt x="57" y="105"/>
                    <a:pt x="57" y="105"/>
                  </a:cubicBezTo>
                  <a:cubicBezTo>
                    <a:pt x="57" y="105"/>
                    <a:pt x="57" y="105"/>
                    <a:pt x="57" y="105"/>
                  </a:cubicBezTo>
                  <a:cubicBezTo>
                    <a:pt x="57" y="111"/>
                    <a:pt x="57" y="111"/>
                    <a:pt x="57" y="111"/>
                  </a:cubicBezTo>
                  <a:cubicBezTo>
                    <a:pt x="57" y="111"/>
                    <a:pt x="57" y="111"/>
                    <a:pt x="57" y="111"/>
                  </a:cubicBezTo>
                  <a:cubicBezTo>
                    <a:pt x="57" y="118"/>
                    <a:pt x="57" y="118"/>
                    <a:pt x="57" y="118"/>
                  </a:cubicBezTo>
                  <a:cubicBezTo>
                    <a:pt x="57" y="120"/>
                    <a:pt x="57" y="122"/>
                    <a:pt x="58" y="123"/>
                  </a:cubicBezTo>
                  <a:cubicBezTo>
                    <a:pt x="58" y="123"/>
                    <a:pt x="58" y="123"/>
                    <a:pt x="58" y="123"/>
                  </a:cubicBezTo>
                  <a:cubicBezTo>
                    <a:pt x="60" y="127"/>
                    <a:pt x="64" y="130"/>
                    <a:pt x="68" y="130"/>
                  </a:cubicBezTo>
                  <a:cubicBezTo>
                    <a:pt x="295" y="130"/>
                    <a:pt x="295" y="130"/>
                    <a:pt x="295" y="130"/>
                  </a:cubicBezTo>
                  <a:lnTo>
                    <a:pt x="306" y="130"/>
                  </a:lnTo>
                  <a:close/>
                  <a:moveTo>
                    <a:pt x="329" y="68"/>
                  </a:moveTo>
                  <a:cubicBezTo>
                    <a:pt x="342" y="68"/>
                    <a:pt x="342" y="68"/>
                    <a:pt x="342" y="68"/>
                  </a:cubicBezTo>
                  <a:cubicBezTo>
                    <a:pt x="342" y="72"/>
                    <a:pt x="342" y="72"/>
                    <a:pt x="342" y="72"/>
                  </a:cubicBezTo>
                  <a:cubicBezTo>
                    <a:pt x="333" y="72"/>
                    <a:pt x="333" y="72"/>
                    <a:pt x="333" y="72"/>
                  </a:cubicBezTo>
                  <a:cubicBezTo>
                    <a:pt x="333" y="77"/>
                    <a:pt x="333" y="77"/>
                    <a:pt x="333" y="77"/>
                  </a:cubicBezTo>
                  <a:cubicBezTo>
                    <a:pt x="342" y="77"/>
                    <a:pt x="342" y="77"/>
                    <a:pt x="342" y="77"/>
                  </a:cubicBezTo>
                  <a:cubicBezTo>
                    <a:pt x="342" y="81"/>
                    <a:pt x="342" y="81"/>
                    <a:pt x="342" y="81"/>
                  </a:cubicBezTo>
                  <a:cubicBezTo>
                    <a:pt x="333" y="81"/>
                    <a:pt x="333" y="81"/>
                    <a:pt x="333" y="81"/>
                  </a:cubicBezTo>
                  <a:cubicBezTo>
                    <a:pt x="333" y="86"/>
                    <a:pt x="333" y="86"/>
                    <a:pt x="333" y="86"/>
                  </a:cubicBezTo>
                  <a:cubicBezTo>
                    <a:pt x="343" y="86"/>
                    <a:pt x="343" y="86"/>
                    <a:pt x="343" y="86"/>
                  </a:cubicBezTo>
                  <a:cubicBezTo>
                    <a:pt x="343" y="90"/>
                    <a:pt x="343" y="90"/>
                    <a:pt x="343" y="90"/>
                  </a:cubicBezTo>
                  <a:cubicBezTo>
                    <a:pt x="329" y="90"/>
                    <a:pt x="329" y="90"/>
                    <a:pt x="329" y="90"/>
                  </a:cubicBezTo>
                  <a:lnTo>
                    <a:pt x="329" y="68"/>
                  </a:lnTo>
                  <a:close/>
                  <a:moveTo>
                    <a:pt x="320" y="83"/>
                  </a:moveTo>
                  <a:cubicBezTo>
                    <a:pt x="319" y="82"/>
                    <a:pt x="318" y="82"/>
                    <a:pt x="318" y="81"/>
                  </a:cubicBezTo>
                  <a:cubicBezTo>
                    <a:pt x="317" y="81"/>
                    <a:pt x="316" y="81"/>
                    <a:pt x="315" y="80"/>
                  </a:cubicBezTo>
                  <a:cubicBezTo>
                    <a:pt x="314" y="80"/>
                    <a:pt x="313" y="80"/>
                    <a:pt x="312" y="79"/>
                  </a:cubicBezTo>
                  <a:cubicBezTo>
                    <a:pt x="312" y="78"/>
                    <a:pt x="311" y="78"/>
                    <a:pt x="311" y="77"/>
                  </a:cubicBezTo>
                  <a:cubicBezTo>
                    <a:pt x="310" y="76"/>
                    <a:pt x="310" y="75"/>
                    <a:pt x="310" y="74"/>
                  </a:cubicBezTo>
                  <a:cubicBezTo>
                    <a:pt x="310" y="73"/>
                    <a:pt x="310" y="72"/>
                    <a:pt x="310" y="71"/>
                  </a:cubicBezTo>
                  <a:cubicBezTo>
                    <a:pt x="311" y="70"/>
                    <a:pt x="311" y="70"/>
                    <a:pt x="312" y="69"/>
                  </a:cubicBezTo>
                  <a:cubicBezTo>
                    <a:pt x="313" y="69"/>
                    <a:pt x="313" y="68"/>
                    <a:pt x="314" y="68"/>
                  </a:cubicBezTo>
                  <a:cubicBezTo>
                    <a:pt x="315" y="68"/>
                    <a:pt x="316" y="67"/>
                    <a:pt x="318" y="67"/>
                  </a:cubicBezTo>
                  <a:cubicBezTo>
                    <a:pt x="319" y="67"/>
                    <a:pt x="320" y="68"/>
                    <a:pt x="321" y="68"/>
                  </a:cubicBezTo>
                  <a:cubicBezTo>
                    <a:pt x="323" y="68"/>
                    <a:pt x="324" y="68"/>
                    <a:pt x="324" y="69"/>
                  </a:cubicBezTo>
                  <a:cubicBezTo>
                    <a:pt x="323" y="72"/>
                    <a:pt x="323" y="72"/>
                    <a:pt x="323" y="72"/>
                  </a:cubicBezTo>
                  <a:cubicBezTo>
                    <a:pt x="322" y="72"/>
                    <a:pt x="322" y="72"/>
                    <a:pt x="321" y="72"/>
                  </a:cubicBezTo>
                  <a:cubicBezTo>
                    <a:pt x="320" y="71"/>
                    <a:pt x="319" y="71"/>
                    <a:pt x="318" y="71"/>
                  </a:cubicBezTo>
                  <a:cubicBezTo>
                    <a:pt x="317" y="71"/>
                    <a:pt x="316" y="71"/>
                    <a:pt x="315" y="72"/>
                  </a:cubicBezTo>
                  <a:cubicBezTo>
                    <a:pt x="315" y="72"/>
                    <a:pt x="314" y="73"/>
                    <a:pt x="314" y="74"/>
                  </a:cubicBezTo>
                  <a:cubicBezTo>
                    <a:pt x="314" y="74"/>
                    <a:pt x="315" y="75"/>
                    <a:pt x="315" y="75"/>
                  </a:cubicBezTo>
                  <a:cubicBezTo>
                    <a:pt x="316" y="76"/>
                    <a:pt x="316" y="76"/>
                    <a:pt x="317" y="76"/>
                  </a:cubicBezTo>
                  <a:cubicBezTo>
                    <a:pt x="318" y="77"/>
                    <a:pt x="319" y="77"/>
                    <a:pt x="320" y="77"/>
                  </a:cubicBezTo>
                  <a:cubicBezTo>
                    <a:pt x="321" y="78"/>
                    <a:pt x="321" y="78"/>
                    <a:pt x="322" y="79"/>
                  </a:cubicBezTo>
                  <a:cubicBezTo>
                    <a:pt x="323" y="79"/>
                    <a:pt x="324" y="80"/>
                    <a:pt x="324" y="81"/>
                  </a:cubicBezTo>
                  <a:cubicBezTo>
                    <a:pt x="325" y="82"/>
                    <a:pt x="325" y="83"/>
                    <a:pt x="325" y="84"/>
                  </a:cubicBezTo>
                  <a:cubicBezTo>
                    <a:pt x="325" y="85"/>
                    <a:pt x="325" y="86"/>
                    <a:pt x="324" y="87"/>
                  </a:cubicBezTo>
                  <a:cubicBezTo>
                    <a:pt x="324" y="88"/>
                    <a:pt x="323" y="89"/>
                    <a:pt x="323" y="89"/>
                  </a:cubicBezTo>
                  <a:cubicBezTo>
                    <a:pt x="322" y="90"/>
                    <a:pt x="321" y="90"/>
                    <a:pt x="320" y="90"/>
                  </a:cubicBezTo>
                  <a:cubicBezTo>
                    <a:pt x="319" y="91"/>
                    <a:pt x="318" y="91"/>
                    <a:pt x="316" y="91"/>
                  </a:cubicBezTo>
                  <a:cubicBezTo>
                    <a:pt x="315" y="91"/>
                    <a:pt x="313" y="91"/>
                    <a:pt x="312" y="90"/>
                  </a:cubicBezTo>
                  <a:cubicBezTo>
                    <a:pt x="311" y="90"/>
                    <a:pt x="310" y="90"/>
                    <a:pt x="309" y="89"/>
                  </a:cubicBezTo>
                  <a:cubicBezTo>
                    <a:pt x="311" y="86"/>
                    <a:pt x="311" y="86"/>
                    <a:pt x="311" y="86"/>
                  </a:cubicBezTo>
                  <a:cubicBezTo>
                    <a:pt x="311" y="86"/>
                    <a:pt x="311" y="86"/>
                    <a:pt x="312" y="86"/>
                  </a:cubicBezTo>
                  <a:cubicBezTo>
                    <a:pt x="312" y="86"/>
                    <a:pt x="312" y="86"/>
                    <a:pt x="313" y="87"/>
                  </a:cubicBezTo>
                  <a:cubicBezTo>
                    <a:pt x="313" y="87"/>
                    <a:pt x="314" y="87"/>
                    <a:pt x="314" y="87"/>
                  </a:cubicBezTo>
                  <a:cubicBezTo>
                    <a:pt x="315" y="87"/>
                    <a:pt x="316" y="87"/>
                    <a:pt x="316" y="87"/>
                  </a:cubicBezTo>
                  <a:cubicBezTo>
                    <a:pt x="318" y="87"/>
                    <a:pt x="319" y="87"/>
                    <a:pt x="319" y="86"/>
                  </a:cubicBezTo>
                  <a:cubicBezTo>
                    <a:pt x="320" y="86"/>
                    <a:pt x="320" y="85"/>
                    <a:pt x="320" y="84"/>
                  </a:cubicBezTo>
                  <a:cubicBezTo>
                    <a:pt x="320" y="84"/>
                    <a:pt x="320" y="83"/>
                    <a:pt x="320" y="83"/>
                  </a:cubicBezTo>
                  <a:close/>
                  <a:moveTo>
                    <a:pt x="301" y="68"/>
                  </a:moveTo>
                  <a:cubicBezTo>
                    <a:pt x="305" y="68"/>
                    <a:pt x="305" y="68"/>
                    <a:pt x="305" y="68"/>
                  </a:cubicBezTo>
                  <a:cubicBezTo>
                    <a:pt x="305" y="90"/>
                    <a:pt x="305" y="90"/>
                    <a:pt x="305" y="90"/>
                  </a:cubicBezTo>
                  <a:cubicBezTo>
                    <a:pt x="301" y="90"/>
                    <a:pt x="301" y="90"/>
                    <a:pt x="301" y="90"/>
                  </a:cubicBezTo>
                  <a:lnTo>
                    <a:pt x="301" y="68"/>
                  </a:lnTo>
                  <a:close/>
                  <a:moveTo>
                    <a:pt x="279" y="68"/>
                  </a:moveTo>
                  <a:cubicBezTo>
                    <a:pt x="283" y="68"/>
                    <a:pt x="283" y="68"/>
                    <a:pt x="283" y="68"/>
                  </a:cubicBezTo>
                  <a:cubicBezTo>
                    <a:pt x="283" y="82"/>
                    <a:pt x="283" y="82"/>
                    <a:pt x="283" y="82"/>
                  </a:cubicBezTo>
                  <a:cubicBezTo>
                    <a:pt x="283" y="83"/>
                    <a:pt x="283" y="84"/>
                    <a:pt x="283" y="84"/>
                  </a:cubicBezTo>
                  <a:cubicBezTo>
                    <a:pt x="284" y="85"/>
                    <a:pt x="284" y="85"/>
                    <a:pt x="284" y="86"/>
                  </a:cubicBezTo>
                  <a:cubicBezTo>
                    <a:pt x="284" y="86"/>
                    <a:pt x="285" y="86"/>
                    <a:pt x="285" y="87"/>
                  </a:cubicBezTo>
                  <a:cubicBezTo>
                    <a:pt x="286" y="87"/>
                    <a:pt x="287" y="87"/>
                    <a:pt x="287" y="87"/>
                  </a:cubicBezTo>
                  <a:cubicBezTo>
                    <a:pt x="289" y="87"/>
                    <a:pt x="290" y="86"/>
                    <a:pt x="290" y="86"/>
                  </a:cubicBezTo>
                  <a:cubicBezTo>
                    <a:pt x="291" y="85"/>
                    <a:pt x="291" y="84"/>
                    <a:pt x="291" y="82"/>
                  </a:cubicBezTo>
                  <a:cubicBezTo>
                    <a:pt x="291" y="68"/>
                    <a:pt x="291" y="68"/>
                    <a:pt x="291" y="68"/>
                  </a:cubicBezTo>
                  <a:cubicBezTo>
                    <a:pt x="296" y="68"/>
                    <a:pt x="296" y="68"/>
                    <a:pt x="296" y="68"/>
                  </a:cubicBezTo>
                  <a:cubicBezTo>
                    <a:pt x="296" y="82"/>
                    <a:pt x="296" y="82"/>
                    <a:pt x="296" y="82"/>
                  </a:cubicBezTo>
                  <a:cubicBezTo>
                    <a:pt x="296" y="84"/>
                    <a:pt x="295" y="85"/>
                    <a:pt x="295" y="86"/>
                  </a:cubicBezTo>
                  <a:cubicBezTo>
                    <a:pt x="295" y="87"/>
                    <a:pt x="294" y="88"/>
                    <a:pt x="293" y="89"/>
                  </a:cubicBezTo>
                  <a:cubicBezTo>
                    <a:pt x="293" y="89"/>
                    <a:pt x="292" y="90"/>
                    <a:pt x="291" y="90"/>
                  </a:cubicBezTo>
                  <a:cubicBezTo>
                    <a:pt x="290" y="91"/>
                    <a:pt x="289" y="91"/>
                    <a:pt x="287" y="91"/>
                  </a:cubicBezTo>
                  <a:cubicBezTo>
                    <a:pt x="281" y="91"/>
                    <a:pt x="279" y="88"/>
                    <a:pt x="279" y="83"/>
                  </a:cubicBezTo>
                  <a:lnTo>
                    <a:pt x="279" y="68"/>
                  </a:lnTo>
                  <a:close/>
                  <a:moveTo>
                    <a:pt x="258" y="68"/>
                  </a:moveTo>
                  <a:cubicBezTo>
                    <a:pt x="258" y="68"/>
                    <a:pt x="259" y="68"/>
                    <a:pt x="260" y="68"/>
                  </a:cubicBezTo>
                  <a:cubicBezTo>
                    <a:pt x="260" y="68"/>
                    <a:pt x="261" y="68"/>
                    <a:pt x="261" y="68"/>
                  </a:cubicBezTo>
                  <a:cubicBezTo>
                    <a:pt x="262" y="68"/>
                    <a:pt x="263" y="68"/>
                    <a:pt x="263" y="68"/>
                  </a:cubicBezTo>
                  <a:cubicBezTo>
                    <a:pt x="264" y="68"/>
                    <a:pt x="264" y="68"/>
                    <a:pt x="265" y="68"/>
                  </a:cubicBezTo>
                  <a:cubicBezTo>
                    <a:pt x="266" y="68"/>
                    <a:pt x="267" y="68"/>
                    <a:pt x="268" y="68"/>
                  </a:cubicBezTo>
                  <a:cubicBezTo>
                    <a:pt x="269" y="68"/>
                    <a:pt x="270" y="68"/>
                    <a:pt x="271" y="69"/>
                  </a:cubicBezTo>
                  <a:cubicBezTo>
                    <a:pt x="271" y="69"/>
                    <a:pt x="272" y="70"/>
                    <a:pt x="273" y="71"/>
                  </a:cubicBezTo>
                  <a:cubicBezTo>
                    <a:pt x="273" y="72"/>
                    <a:pt x="273" y="73"/>
                    <a:pt x="273" y="74"/>
                  </a:cubicBezTo>
                  <a:cubicBezTo>
                    <a:pt x="273" y="76"/>
                    <a:pt x="273" y="77"/>
                    <a:pt x="272" y="78"/>
                  </a:cubicBezTo>
                  <a:cubicBezTo>
                    <a:pt x="271" y="80"/>
                    <a:pt x="270" y="80"/>
                    <a:pt x="268" y="81"/>
                  </a:cubicBezTo>
                  <a:cubicBezTo>
                    <a:pt x="270" y="82"/>
                    <a:pt x="270" y="82"/>
                    <a:pt x="270" y="82"/>
                  </a:cubicBezTo>
                  <a:cubicBezTo>
                    <a:pt x="275" y="90"/>
                    <a:pt x="275" y="90"/>
                    <a:pt x="275" y="90"/>
                  </a:cubicBezTo>
                  <a:cubicBezTo>
                    <a:pt x="270" y="90"/>
                    <a:pt x="270" y="90"/>
                    <a:pt x="270" y="90"/>
                  </a:cubicBezTo>
                  <a:cubicBezTo>
                    <a:pt x="265" y="82"/>
                    <a:pt x="265" y="82"/>
                    <a:pt x="265" y="82"/>
                  </a:cubicBezTo>
                  <a:cubicBezTo>
                    <a:pt x="262" y="81"/>
                    <a:pt x="262" y="81"/>
                    <a:pt x="262" y="81"/>
                  </a:cubicBezTo>
                  <a:cubicBezTo>
                    <a:pt x="262" y="90"/>
                    <a:pt x="262" y="90"/>
                    <a:pt x="262" y="90"/>
                  </a:cubicBezTo>
                  <a:cubicBezTo>
                    <a:pt x="258" y="90"/>
                    <a:pt x="258" y="90"/>
                    <a:pt x="258" y="90"/>
                  </a:cubicBezTo>
                  <a:lnTo>
                    <a:pt x="258" y="68"/>
                  </a:lnTo>
                  <a:close/>
                  <a:moveTo>
                    <a:pt x="239" y="74"/>
                  </a:moveTo>
                  <a:cubicBezTo>
                    <a:pt x="240" y="72"/>
                    <a:pt x="240" y="71"/>
                    <a:pt x="241" y="70"/>
                  </a:cubicBezTo>
                  <a:cubicBezTo>
                    <a:pt x="242" y="69"/>
                    <a:pt x="243" y="68"/>
                    <a:pt x="245" y="68"/>
                  </a:cubicBezTo>
                  <a:cubicBezTo>
                    <a:pt x="246" y="68"/>
                    <a:pt x="247" y="67"/>
                    <a:pt x="248" y="67"/>
                  </a:cubicBezTo>
                  <a:cubicBezTo>
                    <a:pt x="250" y="67"/>
                    <a:pt x="251" y="68"/>
                    <a:pt x="252" y="68"/>
                  </a:cubicBezTo>
                  <a:cubicBezTo>
                    <a:pt x="253" y="68"/>
                    <a:pt x="254" y="68"/>
                    <a:pt x="254" y="68"/>
                  </a:cubicBezTo>
                  <a:cubicBezTo>
                    <a:pt x="253" y="72"/>
                    <a:pt x="253" y="72"/>
                    <a:pt x="253" y="72"/>
                  </a:cubicBezTo>
                  <a:cubicBezTo>
                    <a:pt x="253" y="72"/>
                    <a:pt x="252" y="72"/>
                    <a:pt x="251" y="72"/>
                  </a:cubicBezTo>
                  <a:cubicBezTo>
                    <a:pt x="251" y="71"/>
                    <a:pt x="250" y="71"/>
                    <a:pt x="249" y="71"/>
                  </a:cubicBezTo>
                  <a:cubicBezTo>
                    <a:pt x="247" y="71"/>
                    <a:pt x="246" y="72"/>
                    <a:pt x="244" y="73"/>
                  </a:cubicBezTo>
                  <a:cubicBezTo>
                    <a:pt x="243" y="75"/>
                    <a:pt x="243" y="76"/>
                    <a:pt x="243" y="79"/>
                  </a:cubicBezTo>
                  <a:cubicBezTo>
                    <a:pt x="243" y="80"/>
                    <a:pt x="243" y="81"/>
                    <a:pt x="243" y="82"/>
                  </a:cubicBezTo>
                  <a:cubicBezTo>
                    <a:pt x="243" y="83"/>
                    <a:pt x="244" y="84"/>
                    <a:pt x="244" y="85"/>
                  </a:cubicBezTo>
                  <a:cubicBezTo>
                    <a:pt x="245" y="85"/>
                    <a:pt x="246" y="86"/>
                    <a:pt x="246" y="86"/>
                  </a:cubicBezTo>
                  <a:cubicBezTo>
                    <a:pt x="247" y="87"/>
                    <a:pt x="248" y="87"/>
                    <a:pt x="249" y="87"/>
                  </a:cubicBezTo>
                  <a:cubicBezTo>
                    <a:pt x="250" y="87"/>
                    <a:pt x="251" y="87"/>
                    <a:pt x="252" y="87"/>
                  </a:cubicBezTo>
                  <a:cubicBezTo>
                    <a:pt x="252" y="86"/>
                    <a:pt x="253" y="86"/>
                    <a:pt x="254" y="86"/>
                  </a:cubicBezTo>
                  <a:cubicBezTo>
                    <a:pt x="254" y="89"/>
                    <a:pt x="254" y="89"/>
                    <a:pt x="254" y="89"/>
                  </a:cubicBezTo>
                  <a:cubicBezTo>
                    <a:pt x="254" y="90"/>
                    <a:pt x="253" y="90"/>
                    <a:pt x="252" y="90"/>
                  </a:cubicBezTo>
                  <a:cubicBezTo>
                    <a:pt x="251" y="91"/>
                    <a:pt x="250" y="91"/>
                    <a:pt x="248" y="91"/>
                  </a:cubicBezTo>
                  <a:cubicBezTo>
                    <a:pt x="247" y="91"/>
                    <a:pt x="246" y="91"/>
                    <a:pt x="244" y="90"/>
                  </a:cubicBezTo>
                  <a:cubicBezTo>
                    <a:pt x="243" y="90"/>
                    <a:pt x="242" y="89"/>
                    <a:pt x="241" y="88"/>
                  </a:cubicBezTo>
                  <a:cubicBezTo>
                    <a:pt x="240" y="87"/>
                    <a:pt x="239" y="86"/>
                    <a:pt x="239" y="85"/>
                  </a:cubicBezTo>
                  <a:cubicBezTo>
                    <a:pt x="238" y="83"/>
                    <a:pt x="238" y="81"/>
                    <a:pt x="238" y="79"/>
                  </a:cubicBezTo>
                  <a:cubicBezTo>
                    <a:pt x="238" y="77"/>
                    <a:pt x="238" y="75"/>
                    <a:pt x="239" y="74"/>
                  </a:cubicBezTo>
                  <a:close/>
                  <a:moveTo>
                    <a:pt x="123" y="27"/>
                  </a:moveTo>
                  <a:cubicBezTo>
                    <a:pt x="165" y="27"/>
                    <a:pt x="165" y="27"/>
                    <a:pt x="165" y="27"/>
                  </a:cubicBezTo>
                  <a:cubicBezTo>
                    <a:pt x="169" y="27"/>
                    <a:pt x="169" y="28"/>
                    <a:pt x="172" y="31"/>
                  </a:cubicBezTo>
                  <a:cubicBezTo>
                    <a:pt x="121" y="31"/>
                    <a:pt x="121" y="31"/>
                    <a:pt x="121" y="31"/>
                  </a:cubicBezTo>
                  <a:lnTo>
                    <a:pt x="123" y="27"/>
                  </a:lnTo>
                  <a:close/>
                  <a:moveTo>
                    <a:pt x="87" y="17"/>
                  </a:moveTo>
                  <a:cubicBezTo>
                    <a:pt x="99" y="17"/>
                    <a:pt x="99" y="17"/>
                    <a:pt x="99" y="17"/>
                  </a:cubicBezTo>
                  <a:cubicBezTo>
                    <a:pt x="99" y="25"/>
                    <a:pt x="99" y="25"/>
                    <a:pt x="99" y="25"/>
                  </a:cubicBezTo>
                  <a:cubicBezTo>
                    <a:pt x="87" y="25"/>
                    <a:pt x="87" y="25"/>
                    <a:pt x="87" y="25"/>
                  </a:cubicBezTo>
                  <a:lnTo>
                    <a:pt x="87" y="17"/>
                  </a:lnTo>
                  <a:close/>
                  <a:moveTo>
                    <a:pt x="87" y="27"/>
                  </a:moveTo>
                  <a:cubicBezTo>
                    <a:pt x="99" y="27"/>
                    <a:pt x="99" y="27"/>
                    <a:pt x="99" y="27"/>
                  </a:cubicBezTo>
                  <a:cubicBezTo>
                    <a:pt x="102" y="27"/>
                    <a:pt x="102" y="29"/>
                    <a:pt x="104" y="31"/>
                  </a:cubicBezTo>
                  <a:cubicBezTo>
                    <a:pt x="82" y="31"/>
                    <a:pt x="82" y="31"/>
                    <a:pt x="82" y="31"/>
                  </a:cubicBezTo>
                  <a:cubicBezTo>
                    <a:pt x="83" y="29"/>
                    <a:pt x="83" y="27"/>
                    <a:pt x="87" y="27"/>
                  </a:cubicBezTo>
                  <a:close/>
                  <a:moveTo>
                    <a:pt x="68" y="60"/>
                  </a:moveTo>
                  <a:cubicBezTo>
                    <a:pt x="188" y="60"/>
                    <a:pt x="188" y="60"/>
                    <a:pt x="188" y="60"/>
                  </a:cubicBezTo>
                  <a:cubicBezTo>
                    <a:pt x="189" y="60"/>
                    <a:pt x="190" y="59"/>
                    <a:pt x="190" y="58"/>
                  </a:cubicBezTo>
                  <a:cubicBezTo>
                    <a:pt x="190" y="57"/>
                    <a:pt x="189" y="56"/>
                    <a:pt x="188" y="56"/>
                  </a:cubicBezTo>
                  <a:cubicBezTo>
                    <a:pt x="68" y="56"/>
                    <a:pt x="68" y="56"/>
                    <a:pt x="68" y="56"/>
                  </a:cubicBezTo>
                  <a:cubicBezTo>
                    <a:pt x="68" y="52"/>
                    <a:pt x="68" y="52"/>
                    <a:pt x="68" y="52"/>
                  </a:cubicBezTo>
                  <a:cubicBezTo>
                    <a:pt x="181" y="52"/>
                    <a:pt x="181" y="52"/>
                    <a:pt x="181" y="52"/>
                  </a:cubicBezTo>
                  <a:cubicBezTo>
                    <a:pt x="182" y="52"/>
                    <a:pt x="183" y="51"/>
                    <a:pt x="183" y="49"/>
                  </a:cubicBezTo>
                  <a:cubicBezTo>
                    <a:pt x="183" y="48"/>
                    <a:pt x="182" y="47"/>
                    <a:pt x="181" y="47"/>
                  </a:cubicBezTo>
                  <a:cubicBezTo>
                    <a:pt x="68" y="47"/>
                    <a:pt x="68" y="47"/>
                    <a:pt x="68" y="47"/>
                  </a:cubicBezTo>
                  <a:cubicBezTo>
                    <a:pt x="68" y="43"/>
                    <a:pt x="68" y="43"/>
                    <a:pt x="68" y="43"/>
                  </a:cubicBezTo>
                  <a:cubicBezTo>
                    <a:pt x="174" y="43"/>
                    <a:pt x="174" y="43"/>
                    <a:pt x="174" y="43"/>
                  </a:cubicBezTo>
                  <a:cubicBezTo>
                    <a:pt x="175" y="43"/>
                    <a:pt x="176" y="42"/>
                    <a:pt x="176" y="41"/>
                  </a:cubicBezTo>
                  <a:cubicBezTo>
                    <a:pt x="176" y="40"/>
                    <a:pt x="175" y="39"/>
                    <a:pt x="174" y="39"/>
                  </a:cubicBezTo>
                  <a:cubicBezTo>
                    <a:pt x="68" y="39"/>
                    <a:pt x="68" y="39"/>
                    <a:pt x="68" y="39"/>
                  </a:cubicBezTo>
                  <a:cubicBezTo>
                    <a:pt x="68" y="35"/>
                    <a:pt x="68" y="35"/>
                    <a:pt x="68" y="35"/>
                  </a:cubicBezTo>
                  <a:cubicBezTo>
                    <a:pt x="176" y="35"/>
                    <a:pt x="176" y="35"/>
                    <a:pt x="176" y="35"/>
                  </a:cubicBezTo>
                  <a:cubicBezTo>
                    <a:pt x="201" y="64"/>
                    <a:pt x="201" y="64"/>
                    <a:pt x="201" y="64"/>
                  </a:cubicBezTo>
                  <a:cubicBezTo>
                    <a:pt x="68" y="64"/>
                    <a:pt x="68" y="64"/>
                    <a:pt x="68" y="64"/>
                  </a:cubicBezTo>
                  <a:lnTo>
                    <a:pt x="68" y="60"/>
                  </a:lnTo>
                  <a:close/>
                  <a:moveTo>
                    <a:pt x="68" y="68"/>
                  </a:moveTo>
                  <a:cubicBezTo>
                    <a:pt x="228" y="68"/>
                    <a:pt x="228" y="68"/>
                    <a:pt x="228" y="68"/>
                  </a:cubicBezTo>
                  <a:cubicBezTo>
                    <a:pt x="228" y="69"/>
                    <a:pt x="228" y="69"/>
                    <a:pt x="228" y="69"/>
                  </a:cubicBezTo>
                  <a:cubicBezTo>
                    <a:pt x="210" y="82"/>
                    <a:pt x="203" y="86"/>
                    <a:pt x="201" y="94"/>
                  </a:cubicBezTo>
                  <a:cubicBezTo>
                    <a:pt x="195" y="94"/>
                    <a:pt x="109" y="94"/>
                    <a:pt x="68" y="94"/>
                  </a:cubicBezTo>
                  <a:lnTo>
                    <a:pt x="68" y="68"/>
                  </a:lnTo>
                  <a:close/>
                  <a:moveTo>
                    <a:pt x="68" y="106"/>
                  </a:moveTo>
                  <a:cubicBezTo>
                    <a:pt x="68" y="101"/>
                    <a:pt x="68" y="101"/>
                    <a:pt x="68" y="101"/>
                  </a:cubicBezTo>
                  <a:cubicBezTo>
                    <a:pt x="351" y="101"/>
                    <a:pt x="351" y="101"/>
                    <a:pt x="351" y="101"/>
                  </a:cubicBezTo>
                  <a:cubicBezTo>
                    <a:pt x="351" y="106"/>
                    <a:pt x="351" y="106"/>
                    <a:pt x="351" y="106"/>
                  </a:cubicBezTo>
                  <a:lnTo>
                    <a:pt x="68" y="106"/>
                  </a:lnTo>
                  <a:close/>
                  <a:moveTo>
                    <a:pt x="264" y="78"/>
                  </a:moveTo>
                  <a:cubicBezTo>
                    <a:pt x="262" y="78"/>
                    <a:pt x="262" y="78"/>
                    <a:pt x="262" y="78"/>
                  </a:cubicBezTo>
                  <a:cubicBezTo>
                    <a:pt x="262" y="72"/>
                    <a:pt x="262" y="72"/>
                    <a:pt x="262" y="72"/>
                  </a:cubicBezTo>
                  <a:cubicBezTo>
                    <a:pt x="263" y="72"/>
                    <a:pt x="263" y="72"/>
                    <a:pt x="264" y="72"/>
                  </a:cubicBezTo>
                  <a:cubicBezTo>
                    <a:pt x="264" y="72"/>
                    <a:pt x="264" y="72"/>
                    <a:pt x="265" y="72"/>
                  </a:cubicBezTo>
                  <a:cubicBezTo>
                    <a:pt x="266" y="72"/>
                    <a:pt x="267" y="72"/>
                    <a:pt x="268" y="72"/>
                  </a:cubicBezTo>
                  <a:cubicBezTo>
                    <a:pt x="268" y="73"/>
                    <a:pt x="269" y="74"/>
                    <a:pt x="269" y="75"/>
                  </a:cubicBezTo>
                  <a:cubicBezTo>
                    <a:pt x="269" y="76"/>
                    <a:pt x="268" y="77"/>
                    <a:pt x="267" y="77"/>
                  </a:cubicBezTo>
                  <a:cubicBezTo>
                    <a:pt x="267" y="78"/>
                    <a:pt x="266" y="78"/>
                    <a:pt x="264" y="78"/>
                  </a:cubicBezTo>
                  <a:close/>
                  <a:moveTo>
                    <a:pt x="192" y="74"/>
                  </a:moveTo>
                  <a:cubicBezTo>
                    <a:pt x="201" y="74"/>
                    <a:pt x="201" y="74"/>
                    <a:pt x="201" y="74"/>
                  </a:cubicBezTo>
                  <a:cubicBezTo>
                    <a:pt x="201" y="76"/>
                    <a:pt x="199" y="78"/>
                    <a:pt x="197" y="78"/>
                  </a:cubicBezTo>
                  <a:cubicBezTo>
                    <a:pt x="194" y="78"/>
                    <a:pt x="192" y="76"/>
                    <a:pt x="192" y="74"/>
                  </a:cubicBezTo>
                  <a:close/>
                </a:path>
              </a:pathLst>
            </a:custGeom>
            <a:solidFill>
              <a:srgbClr val="2F5597"/>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50000"/>
                    <a:lumOff val="50000"/>
                  </a:prstClr>
                </a:solidFill>
                <a:effectLst/>
                <a:uLnTx/>
                <a:uFillTx/>
                <a:ea typeface="思源黑体"/>
                <a:cs typeface="+mn-ea"/>
                <a:sym typeface="+mn-lt"/>
              </a:endParaRPr>
            </a:p>
          </p:txBody>
        </p:sp>
        <p:cxnSp>
          <p:nvCxnSpPr>
            <p:cNvPr id="49" name="直接连接符 48"/>
            <p:cNvCxnSpPr/>
            <p:nvPr/>
          </p:nvCxnSpPr>
          <p:spPr>
            <a:xfrm flipV="1">
              <a:off x="12346" y="2640"/>
              <a:ext cx="0" cy="6500"/>
            </a:xfrm>
            <a:prstGeom prst="line">
              <a:avLst/>
            </a:prstGeom>
            <a:noFill/>
            <a:ln w="15875" cap="flat" cmpd="sng" algn="ctr">
              <a:solidFill>
                <a:srgbClr val="FFC000"/>
              </a:solidFill>
              <a:prstDash val="solid"/>
            </a:ln>
            <a:effectLst/>
          </p:spPr>
        </p:cxnSp>
        <p:sp>
          <p:nvSpPr>
            <p:cNvPr id="50" name="Docer Falling Dust PPT demo 13"/>
            <p:cNvSpPr txBox="1"/>
            <p:nvPr/>
          </p:nvSpPr>
          <p:spPr>
            <a:xfrm>
              <a:off x="2059" y="4566"/>
              <a:ext cx="4251" cy="1022"/>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支付流程繁琐，收款方式单一，资金不安全，预充值退款难，维权无门</a:t>
              </a:r>
              <a:endParaRPr kumimoji="0" lang="zh-CN" altLang="en-US" sz="1200" b="0" i="0" u="none" strike="noStrike" kern="0" cap="none" spc="0" normalizeH="0" baseline="0" noProof="0" dirty="0">
                <a:ln>
                  <a:noFill/>
                </a:ln>
                <a:solidFill>
                  <a:prstClr val="black">
                    <a:lumMod val="50000"/>
                    <a:lumOff val="50000"/>
                  </a:prstClr>
                </a:solidFill>
                <a:effectLst/>
                <a:uLnTx/>
                <a:uFillTx/>
                <a:ea typeface="思源黑体"/>
                <a:cs typeface="+mn-ea"/>
                <a:sym typeface="+mn-lt"/>
              </a:endParaRPr>
            </a:p>
          </p:txBody>
        </p:sp>
        <p:sp>
          <p:nvSpPr>
            <p:cNvPr id="51" name="Docer Falling Dust PPT demo 12"/>
            <p:cNvSpPr txBox="1"/>
            <p:nvPr/>
          </p:nvSpPr>
          <p:spPr>
            <a:xfrm>
              <a:off x="1944" y="4006"/>
              <a:ext cx="4139" cy="634"/>
            </a:xfrm>
            <a:prstGeom prst="rect">
              <a:avLst/>
            </a:prstGeom>
            <a:noFill/>
          </p:spPr>
          <p:txBody>
            <a:bodyPr wrap="none" lIns="94002" tIns="47001" rIns="94002" bIns="47001" rtlCol="0">
              <a:spAutoFit/>
            </a:bodyPr>
            <a:lstStyle/>
            <a:p>
              <a:pPr lvl="0"/>
              <a:r>
                <a:rPr lang="zh-CN" altLang="en-US" sz="2000" b="1" kern="0" dirty="0">
                  <a:solidFill>
                    <a:prstClr val="black">
                      <a:lumMod val="65000"/>
                      <a:lumOff val="35000"/>
                    </a:prstClr>
                  </a:solidFill>
                  <a:ea typeface="思源黑体"/>
                  <a:cs typeface="+mn-ea"/>
                </a:rPr>
                <a:t>支付方式单一  退款难</a:t>
              </a:r>
              <a:endParaRPr lang="zh-CN" altLang="en-US" sz="2000" b="1" kern="0" dirty="0">
                <a:solidFill>
                  <a:prstClr val="black">
                    <a:lumMod val="65000"/>
                    <a:lumOff val="35000"/>
                  </a:prstClr>
                </a:solidFill>
                <a:ea typeface="思源黑体"/>
                <a:cs typeface="+mn-ea"/>
                <a:sym typeface="+mn-lt"/>
              </a:endParaRPr>
            </a:p>
          </p:txBody>
        </p:sp>
        <p:sp>
          <p:nvSpPr>
            <p:cNvPr id="52" name="Docer Falling Dust PPT demo 13"/>
            <p:cNvSpPr txBox="1"/>
            <p:nvPr/>
          </p:nvSpPr>
          <p:spPr>
            <a:xfrm>
              <a:off x="7539" y="4566"/>
              <a:ext cx="4188" cy="586"/>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下游参与方太多，资金周转速度慢</a:t>
              </a:r>
              <a:endParaRPr kumimoji="0" lang="zh-CN" altLang="en-US" sz="1200" b="0" i="0" u="none" strike="noStrike" kern="0" cap="none" spc="0" normalizeH="0" baseline="0" noProof="0" dirty="0">
                <a:ln>
                  <a:noFill/>
                </a:ln>
                <a:solidFill>
                  <a:prstClr val="black">
                    <a:lumMod val="50000"/>
                    <a:lumOff val="50000"/>
                  </a:prstClr>
                </a:solidFill>
                <a:effectLst/>
                <a:uLnTx/>
                <a:uFillTx/>
                <a:ea typeface="思源黑体"/>
                <a:cs typeface="+mn-ea"/>
                <a:sym typeface="+mn-lt"/>
              </a:endParaRPr>
            </a:p>
          </p:txBody>
        </p:sp>
        <p:sp>
          <p:nvSpPr>
            <p:cNvPr id="53" name="Docer Falling Dust PPT demo 12"/>
            <p:cNvSpPr txBox="1"/>
            <p:nvPr/>
          </p:nvSpPr>
          <p:spPr>
            <a:xfrm>
              <a:off x="7007" y="4006"/>
              <a:ext cx="4952" cy="634"/>
            </a:xfrm>
            <a:prstGeom prst="rect">
              <a:avLst/>
            </a:prstGeom>
            <a:noFill/>
          </p:spPr>
          <p:txBody>
            <a:bodyPr wrap="none" lIns="94002" tIns="47001" rIns="94002" bIns="47001" rtlCol="0">
              <a:spAutoFit/>
            </a:bodyPr>
            <a:lstStyle/>
            <a:p>
              <a:pPr lvl="0"/>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上下游角色多</a:t>
              </a:r>
              <a:r>
                <a:rPr kumimoji="0" lang="zh-CN" altLang="en-US" sz="2000" b="1" i="0" u="none" strike="noStrike" kern="0" cap="none" spc="0" normalizeH="0" noProof="0" dirty="0" smtClean="0">
                  <a:ln>
                    <a:noFill/>
                  </a:ln>
                  <a:solidFill>
                    <a:prstClr val="black">
                      <a:lumMod val="65000"/>
                      <a:lumOff val="35000"/>
                    </a:prstClr>
                  </a:solidFill>
                  <a:effectLst/>
                  <a:uLnTx/>
                  <a:uFillTx/>
                  <a:ea typeface="思源黑体"/>
                  <a:cs typeface="+mn-ea"/>
                  <a:sym typeface="+mn-lt"/>
                </a:rPr>
                <a:t>  </a:t>
              </a:r>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精准分账难</a:t>
              </a:r>
            </a:p>
          </p:txBody>
        </p:sp>
        <p:sp>
          <p:nvSpPr>
            <p:cNvPr id="54" name="Docer Falling Dust PPT demo 13"/>
            <p:cNvSpPr txBox="1"/>
            <p:nvPr/>
          </p:nvSpPr>
          <p:spPr>
            <a:xfrm>
              <a:off x="13003" y="4566"/>
              <a:ext cx="3724" cy="1408"/>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缺乏第三方支付平台介入，充值款直接进了上游厂家账户，成为桩厂商、品牌平台企业拢资工具</a:t>
              </a:r>
              <a:endParaRPr kumimoji="0" lang="zh-CN" altLang="en-US" sz="1200" b="0" i="0" u="none" strike="noStrike" kern="0" cap="none" spc="0" normalizeH="0" baseline="0" noProof="0" dirty="0">
                <a:ln>
                  <a:noFill/>
                </a:ln>
                <a:solidFill>
                  <a:prstClr val="black">
                    <a:lumMod val="50000"/>
                    <a:lumOff val="50000"/>
                  </a:prstClr>
                </a:solidFill>
                <a:effectLst/>
                <a:uLnTx/>
                <a:uFillTx/>
                <a:ea typeface="思源黑体"/>
                <a:cs typeface="+mn-ea"/>
                <a:sym typeface="+mn-lt"/>
              </a:endParaRPr>
            </a:p>
          </p:txBody>
        </p:sp>
        <p:sp>
          <p:nvSpPr>
            <p:cNvPr id="55" name="Docer Falling Dust PPT demo 12"/>
            <p:cNvSpPr txBox="1"/>
            <p:nvPr/>
          </p:nvSpPr>
          <p:spPr>
            <a:xfrm>
              <a:off x="12602" y="4006"/>
              <a:ext cx="4637" cy="634"/>
            </a:xfrm>
            <a:prstGeom prst="rect">
              <a:avLst/>
            </a:prstGeom>
            <a:noFill/>
          </p:spPr>
          <p:txBody>
            <a:bodyPr wrap="none" lIns="94002" tIns="47001" rIns="94002" bIns="47001" rtlCol="0">
              <a:spAutoFit/>
            </a:bodyPr>
            <a:lstStyle/>
            <a:p>
              <a:pPr lvl="0"/>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平台触碰资金</a:t>
              </a:r>
              <a:r>
                <a:rPr kumimoji="0" lang="zh-CN" altLang="en-US" sz="2000" b="1" i="0" u="none" strike="noStrike" kern="0" cap="none" spc="0" normalizeH="0" noProof="0" dirty="0" smtClean="0">
                  <a:ln>
                    <a:noFill/>
                  </a:ln>
                  <a:solidFill>
                    <a:prstClr val="black">
                      <a:lumMod val="65000"/>
                      <a:lumOff val="35000"/>
                    </a:prstClr>
                  </a:solidFill>
                  <a:effectLst/>
                  <a:uLnTx/>
                  <a:uFillTx/>
                  <a:ea typeface="思源黑体"/>
                  <a:cs typeface="+mn-ea"/>
                  <a:sym typeface="+mn-lt"/>
                </a:rPr>
                <a:t>  </a:t>
              </a:r>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疑似二清</a:t>
              </a:r>
            </a:p>
          </p:txBody>
        </p:sp>
        <p:sp>
          <p:nvSpPr>
            <p:cNvPr id="56" name="Docer Falling Dust PPT demo 13"/>
            <p:cNvSpPr txBox="1"/>
            <p:nvPr/>
          </p:nvSpPr>
          <p:spPr>
            <a:xfrm>
              <a:off x="1887" y="8117"/>
              <a:ext cx="4759" cy="1458"/>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尽管能够依托系统的数据处理能力，但是针对上下游的付款，仍需财务进行大量的手工核算，和手工打款，工作量巨大</a:t>
              </a:r>
            </a:p>
          </p:txBody>
        </p:sp>
        <p:sp>
          <p:nvSpPr>
            <p:cNvPr id="57" name="Docer Falling Dust PPT demo 12"/>
            <p:cNvSpPr txBox="1"/>
            <p:nvPr/>
          </p:nvSpPr>
          <p:spPr>
            <a:xfrm>
              <a:off x="1469" y="7485"/>
              <a:ext cx="4952" cy="634"/>
            </a:xfrm>
            <a:prstGeom prst="rect">
              <a:avLst/>
            </a:prstGeom>
            <a:noFill/>
          </p:spPr>
          <p:txBody>
            <a:bodyPr wrap="none" lIns="94002" tIns="47001" rIns="94002" bIns="47001" rtlCol="0">
              <a:spAutoFit/>
            </a:bodyPr>
            <a:lstStyle/>
            <a:p>
              <a:pPr lvl="0"/>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平台财务核算量大</a:t>
              </a:r>
              <a:r>
                <a:rPr kumimoji="0" lang="zh-CN" altLang="en-US" sz="2000" b="1" i="0" u="none" strike="noStrike" kern="0" cap="none" spc="0" normalizeH="0" noProof="0" dirty="0" smtClean="0">
                  <a:ln>
                    <a:noFill/>
                  </a:ln>
                  <a:solidFill>
                    <a:prstClr val="black">
                      <a:lumMod val="65000"/>
                      <a:lumOff val="35000"/>
                    </a:prstClr>
                  </a:solidFill>
                  <a:effectLst/>
                  <a:uLnTx/>
                  <a:uFillTx/>
                  <a:ea typeface="思源黑体"/>
                  <a:cs typeface="+mn-ea"/>
                  <a:sym typeface="+mn-lt"/>
                </a:rPr>
                <a:t>  </a:t>
              </a:r>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对账难</a:t>
              </a:r>
            </a:p>
          </p:txBody>
        </p:sp>
        <p:sp>
          <p:nvSpPr>
            <p:cNvPr id="58" name="Docer Falling Dust PPT demo 13"/>
            <p:cNvSpPr txBox="1"/>
            <p:nvPr/>
          </p:nvSpPr>
          <p:spPr>
            <a:xfrm>
              <a:off x="7809" y="8117"/>
              <a:ext cx="3724" cy="1408"/>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平台需要与大量上游渠道企业有资金往来关系，财务做账及税务核算压力大</a:t>
              </a:r>
              <a:endParaRPr kumimoji="0" lang="zh-CN" altLang="en-US" sz="1200" b="0" i="0" u="none" strike="noStrike" kern="0" cap="none" spc="0" normalizeH="0" baseline="0" noProof="0" dirty="0">
                <a:ln>
                  <a:noFill/>
                </a:ln>
                <a:solidFill>
                  <a:prstClr val="black">
                    <a:lumMod val="50000"/>
                    <a:lumOff val="50000"/>
                  </a:prstClr>
                </a:solidFill>
                <a:effectLst/>
                <a:uLnTx/>
                <a:uFillTx/>
                <a:ea typeface="思源黑体"/>
                <a:cs typeface="+mn-ea"/>
                <a:sym typeface="+mn-lt"/>
              </a:endParaRPr>
            </a:p>
          </p:txBody>
        </p:sp>
        <p:sp>
          <p:nvSpPr>
            <p:cNvPr id="59" name="Docer Falling Dust PPT demo 12"/>
            <p:cNvSpPr txBox="1"/>
            <p:nvPr/>
          </p:nvSpPr>
          <p:spPr>
            <a:xfrm>
              <a:off x="7124" y="7485"/>
              <a:ext cx="4952" cy="634"/>
            </a:xfrm>
            <a:prstGeom prst="rect">
              <a:avLst/>
            </a:prstGeom>
            <a:noFill/>
          </p:spPr>
          <p:txBody>
            <a:bodyPr wrap="none" lIns="94002" tIns="47001" rIns="94002" bIns="47001" rtlCol="0">
              <a:spAutoFit/>
            </a:bodyPr>
            <a:lstStyle/>
            <a:p>
              <a:pPr lvl="0"/>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资金往来复杂  税务核算难</a:t>
              </a:r>
            </a:p>
          </p:txBody>
        </p:sp>
        <p:sp>
          <p:nvSpPr>
            <p:cNvPr id="60" name="Docer Falling Dust PPT demo 13"/>
            <p:cNvSpPr txBox="1"/>
            <p:nvPr/>
          </p:nvSpPr>
          <p:spPr>
            <a:xfrm>
              <a:off x="13132" y="8117"/>
              <a:ext cx="3724" cy="971"/>
            </a:xfrm>
            <a:prstGeom prst="rect">
              <a:avLst/>
            </a:prstGeom>
            <a:noFill/>
          </p:spPr>
          <p:txBody>
            <a:bodyPr wrap="square" lIns="94002" tIns="47001" rIns="94002" bIns="47001" rtlCol="0">
              <a:spAutoFit/>
            </a:bodyPr>
            <a:lstStyle/>
            <a:p>
              <a:pPr lvl="0" algn="ctr">
                <a:lnSpc>
                  <a:spcPct val="150000"/>
                </a:lnSpc>
              </a:pP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主流支付微信支付宝</a:t>
              </a:r>
              <a:r>
                <a:rPr kumimoji="0" lang="en-US" altLang="zh-CN"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0.6%</a:t>
              </a:r>
              <a:r>
                <a:rPr kumimoji="0" lang="zh-CN" altLang="en-US" sz="1200" b="0" i="0" u="none" strike="noStrike" kern="0" cap="none" spc="0" normalizeH="0" baseline="0" noProof="0" dirty="0" smtClean="0">
                  <a:ln>
                    <a:noFill/>
                  </a:ln>
                  <a:solidFill>
                    <a:prstClr val="black">
                      <a:lumMod val="50000"/>
                      <a:lumOff val="50000"/>
                    </a:prstClr>
                  </a:solidFill>
                  <a:effectLst/>
                  <a:uLnTx/>
                  <a:uFillTx/>
                  <a:ea typeface="思源黑体"/>
                  <a:cs typeface="+mn-ea"/>
                  <a:sym typeface="+mn-lt"/>
                </a:rPr>
                <a:t>手续费费率高于三方支付机构</a:t>
              </a:r>
            </a:p>
          </p:txBody>
        </p:sp>
        <p:sp>
          <p:nvSpPr>
            <p:cNvPr id="61" name="Docer Falling Dust PPT demo 12"/>
            <p:cNvSpPr txBox="1"/>
            <p:nvPr/>
          </p:nvSpPr>
          <p:spPr>
            <a:xfrm>
              <a:off x="12965" y="7485"/>
              <a:ext cx="4048" cy="634"/>
            </a:xfrm>
            <a:prstGeom prst="rect">
              <a:avLst/>
            </a:prstGeom>
            <a:noFill/>
          </p:spPr>
          <p:txBody>
            <a:bodyPr wrap="none" lIns="94002" tIns="47001" rIns="94002" bIns="47001" rtlCol="0">
              <a:spAutoFit/>
            </a:bodyPr>
            <a:lstStyle/>
            <a:p>
              <a:pPr lvl="0"/>
              <a:r>
                <a:rPr kumimoji="0" lang="zh-CN" altLang="en-US" sz="2000" b="1" i="0" u="none" strike="noStrike" kern="0" cap="none" spc="0" normalizeH="0" baseline="0" noProof="0" dirty="0" smtClean="0">
                  <a:ln>
                    <a:noFill/>
                  </a:ln>
                  <a:solidFill>
                    <a:prstClr val="black">
                      <a:lumMod val="65000"/>
                      <a:lumOff val="35000"/>
                    </a:prstClr>
                  </a:solidFill>
                  <a:effectLst/>
                  <a:uLnTx/>
                  <a:uFillTx/>
                  <a:ea typeface="思源黑体"/>
                  <a:cs typeface="+mn-ea"/>
                  <a:sym typeface="+mn-lt"/>
                </a:rPr>
                <a:t>直联支付渠道成本高 </a:t>
              </a:r>
              <a:endParaRPr kumimoji="0" lang="zh-CN" altLang="en-US" sz="2000" b="1" i="0" u="none" strike="noStrike" kern="0" cap="none" spc="0" normalizeH="0" baseline="0" noProof="0" dirty="0">
                <a:ln>
                  <a:noFill/>
                </a:ln>
                <a:solidFill>
                  <a:prstClr val="black">
                    <a:lumMod val="65000"/>
                    <a:lumOff val="35000"/>
                  </a:prstClr>
                </a:solidFill>
                <a:effectLst/>
                <a:uLnTx/>
                <a:uFillTx/>
                <a:ea typeface="思源黑体"/>
                <a:cs typeface="+mn-ea"/>
                <a:sym typeface="+mn-lt"/>
              </a:endParaRPr>
            </a:p>
          </p:txBody>
        </p:sp>
      </p:grpSp>
    </p:spTree>
    <p:extLst>
      <p:ext uri="{BB962C8B-B14F-4D97-AF65-F5344CB8AC3E}">
        <p14:creationId xmlns:p14="http://schemas.microsoft.com/office/powerpoint/2010/main" val="40521971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084851"/>
            <a:ext cx="12192000" cy="27843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4" name="文本框 5">
            <a:extLst>
              <a:ext uri="{FF2B5EF4-FFF2-40B4-BE49-F238E27FC236}">
                <a16:creationId xmlns="" xmlns:a16="http://schemas.microsoft.com/office/drawing/2014/main" id="{3DEEF964-8BE3-491E-9AF9-76C719EE4FE8}"/>
              </a:ext>
            </a:extLst>
          </p:cNvPr>
          <p:cNvSpPr txBox="1"/>
          <p:nvPr/>
        </p:nvSpPr>
        <p:spPr bwMode="auto">
          <a:xfrm>
            <a:off x="5570243" y="1283536"/>
            <a:ext cx="5323875" cy="41857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en-US" altLang="zh-CN" sz="26600" dirty="0" smtClean="0">
                <a:solidFill>
                  <a:prstClr val="white">
                    <a:alpha val="16000"/>
                  </a:prstClr>
                </a:solidFill>
                <a:latin typeface="Century Gothic" panose="020B0502020202020204" pitchFamily="34" charset="0"/>
              </a:rPr>
              <a:t>03</a:t>
            </a:r>
            <a:endParaRPr lang="zh-CN" altLang="en-US" sz="26600" dirty="0">
              <a:solidFill>
                <a:prstClr val="white">
                  <a:alpha val="16000"/>
                </a:prstClr>
              </a:solidFill>
              <a:latin typeface="Century Gothic" panose="020B0502020202020204" pitchFamily="34" charset="0"/>
            </a:endParaRPr>
          </a:p>
        </p:txBody>
      </p:sp>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1" y="1028734"/>
            <a:ext cx="4435447" cy="4395124"/>
          </a:xfrm>
          <a:prstGeom prst="rect">
            <a:avLst/>
          </a:prstGeom>
        </p:spPr>
      </p:pic>
      <p:sp>
        <p:nvSpPr>
          <p:cNvPr id="53" name="文本框 5">
            <a:extLst>
              <a:ext uri="{FF2B5EF4-FFF2-40B4-BE49-F238E27FC236}">
                <a16:creationId xmlns="" xmlns:a16="http://schemas.microsoft.com/office/drawing/2014/main" id="{3DEEF964-8BE3-491E-9AF9-76C719EE4FE8}"/>
              </a:ext>
            </a:extLst>
          </p:cNvPr>
          <p:cNvSpPr txBox="1"/>
          <p:nvPr/>
        </p:nvSpPr>
        <p:spPr bwMode="auto">
          <a:xfrm>
            <a:off x="5734816" y="2878811"/>
            <a:ext cx="5323875" cy="99520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5867" dirty="0" smtClean="0">
                <a:solidFill>
                  <a:prstClr val="white"/>
                </a:solidFill>
                <a:latin typeface="+mj-ea"/>
                <a:ea typeface="+mj-ea"/>
              </a:rPr>
              <a:t>产品介绍</a:t>
            </a:r>
            <a:endParaRPr lang="zh-CN" altLang="en-US" sz="5867" dirty="0">
              <a:solidFill>
                <a:prstClr val="white"/>
              </a:solidFill>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2071192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object 2"/>
          <p:cNvSpPr/>
          <p:nvPr/>
        </p:nvSpPr>
        <p:spPr>
          <a:xfrm>
            <a:off x="0" y="0"/>
            <a:ext cx="12192000" cy="6858507"/>
          </a:xfrm>
          <a:custGeom>
            <a:avLst/>
            <a:gdLst/>
            <a:ahLst/>
            <a:cxnLst/>
            <a:rect l="l" t="t" r="r" b="b"/>
            <a:pathLst>
              <a:path w="12192000" h="4714240">
                <a:moveTo>
                  <a:pt x="12192000" y="0"/>
                </a:moveTo>
                <a:lnTo>
                  <a:pt x="0" y="0"/>
                </a:lnTo>
                <a:lnTo>
                  <a:pt x="0" y="4713729"/>
                </a:lnTo>
                <a:lnTo>
                  <a:pt x="12192000" y="4713729"/>
                </a:lnTo>
                <a:lnTo>
                  <a:pt x="12192000"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1" name="object 4"/>
          <p:cNvSpPr txBox="1">
            <a:spLocks/>
          </p:cNvSpPr>
          <p:nvPr/>
        </p:nvSpPr>
        <p:spPr>
          <a:xfrm>
            <a:off x="614882" y="438402"/>
            <a:ext cx="739526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5" dirty="0" smtClean="0">
                <a:solidFill>
                  <a:schemeClr val="bg1"/>
                </a:solidFill>
                <a:latin typeface="+mn-ea"/>
                <a:ea typeface="+mn-ea"/>
                <a:cs typeface="Noto Sans CJK HK"/>
              </a:rPr>
              <a:t>融易充：解决平台收费、退费、管理三大难题</a:t>
            </a:r>
            <a:endParaRPr lang="zh-CN" altLang="en-US" sz="2400" kern="0" dirty="0">
              <a:solidFill>
                <a:schemeClr val="bg1"/>
              </a:solidFill>
              <a:latin typeface="+mn-ea"/>
              <a:ea typeface="+mn-ea"/>
              <a:cs typeface="Noto Sans CJK HK"/>
            </a:endParaRPr>
          </a:p>
        </p:txBody>
      </p:sp>
      <p:sp>
        <p:nvSpPr>
          <p:cNvPr id="192" name="object 5"/>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3" name="object 6"/>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356" name="object 2"/>
          <p:cNvSpPr/>
          <p:nvPr/>
        </p:nvSpPr>
        <p:spPr>
          <a:xfrm>
            <a:off x="444500" y="1028700"/>
            <a:ext cx="11259820" cy="5509260"/>
          </a:xfrm>
          <a:custGeom>
            <a:avLst/>
            <a:gdLst/>
            <a:ahLst/>
            <a:cxnLst/>
            <a:rect l="l" t="t" r="r" b="b"/>
            <a:pathLst>
              <a:path w="12192000" h="4714240">
                <a:moveTo>
                  <a:pt x="12192000" y="0"/>
                </a:moveTo>
                <a:lnTo>
                  <a:pt x="0" y="0"/>
                </a:lnTo>
                <a:lnTo>
                  <a:pt x="0" y="4713729"/>
                </a:lnTo>
                <a:lnTo>
                  <a:pt x="12192000" y="4713729"/>
                </a:lnTo>
                <a:lnTo>
                  <a:pt x="12192000" y="0"/>
                </a:lnTo>
                <a:close/>
              </a:path>
            </a:pathLst>
          </a:custGeom>
          <a:solidFill>
            <a:schemeClr val="bg1"/>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4" name="object 7"/>
          <p:cNvSpPr txBox="1"/>
          <p:nvPr/>
        </p:nvSpPr>
        <p:spPr>
          <a:xfrm>
            <a:off x="182118" y="1005579"/>
            <a:ext cx="11321034" cy="875240"/>
          </a:xfrm>
          <a:prstGeom prst="rect">
            <a:avLst/>
          </a:prstGeom>
        </p:spPr>
        <p:txBody>
          <a:bodyPr vert="horz" wrap="square" lIns="0" tIns="135255" rIns="0" bIns="0" rtlCol="0">
            <a:spAutoFit/>
          </a:bodyPr>
          <a:lstStyle/>
          <a:p>
            <a:pPr marL="469900">
              <a:lnSpc>
                <a:spcPct val="150000"/>
              </a:lnSpc>
              <a:spcBef>
                <a:spcPts val="1065"/>
              </a:spcBef>
            </a:pPr>
            <a:r>
              <a:rPr lang="zh-CN" altLang="en-US" sz="1600" b="1" kern="0" spc="-25" dirty="0" smtClean="0">
                <a:solidFill>
                  <a:srgbClr val="2F5597"/>
                </a:solidFill>
                <a:latin typeface="+mn-ea"/>
                <a:cs typeface="UKIJ CJK"/>
              </a:rPr>
              <a:t>基于通联“云商通” 虚拟记账系统打造的一套一站式支付解决方案，充电运营商可灵活设置充电桩制造商</a:t>
            </a:r>
            <a:r>
              <a:rPr lang="en-US" altLang="zh-CN" sz="1600" b="1" kern="0" spc="-25" dirty="0" smtClean="0">
                <a:solidFill>
                  <a:srgbClr val="2F5597"/>
                </a:solidFill>
                <a:latin typeface="+mn-ea"/>
                <a:cs typeface="UKIJ CJK"/>
              </a:rPr>
              <a:t>/</a:t>
            </a:r>
            <a:r>
              <a:rPr lang="zh-CN" altLang="en-US" sz="1600" b="1" kern="0" spc="-25" dirty="0" smtClean="0">
                <a:solidFill>
                  <a:srgbClr val="2F5597"/>
                </a:solidFill>
                <a:latin typeface="+mn-ea"/>
                <a:cs typeface="UKIJ CJK"/>
              </a:rPr>
              <a:t>场地提供方等合作机构多层级账户体系，可自定义资金分发、结算流程</a:t>
            </a:r>
            <a:endParaRPr sz="1600" b="1" kern="0" dirty="0">
              <a:solidFill>
                <a:srgbClr val="2F5597"/>
              </a:solidFill>
              <a:latin typeface="+mn-ea"/>
              <a:cs typeface="UKIJ CJK"/>
            </a:endParaRPr>
          </a:p>
        </p:txBody>
      </p:sp>
      <p:grpSp>
        <p:nvGrpSpPr>
          <p:cNvPr id="358" name="组合 357"/>
          <p:cNvGrpSpPr/>
          <p:nvPr/>
        </p:nvGrpSpPr>
        <p:grpSpPr>
          <a:xfrm>
            <a:off x="1014984" y="1969907"/>
            <a:ext cx="10104120" cy="4273733"/>
            <a:chOff x="646395" y="1462308"/>
            <a:chExt cx="10887789" cy="5029932"/>
          </a:xfrm>
        </p:grpSpPr>
        <p:grpSp>
          <p:nvGrpSpPr>
            <p:cNvPr id="359" name="组合 358"/>
            <p:cNvGrpSpPr/>
            <p:nvPr/>
          </p:nvGrpSpPr>
          <p:grpSpPr>
            <a:xfrm>
              <a:off x="646395" y="1462308"/>
              <a:ext cx="10887789" cy="621448"/>
              <a:chOff x="646395" y="1462308"/>
              <a:chExt cx="10887789" cy="621448"/>
            </a:xfrm>
          </p:grpSpPr>
          <p:sp>
            <p:nvSpPr>
              <p:cNvPr id="449" name="矩形: 圆角 9"/>
              <p:cNvSpPr/>
              <p:nvPr/>
            </p:nvSpPr>
            <p:spPr>
              <a:xfrm>
                <a:off x="646395" y="1462308"/>
                <a:ext cx="10887789" cy="621448"/>
              </a:xfrm>
              <a:prstGeom prst="roundRect">
                <a:avLst>
                  <a:gd name="adj" fmla="val 6803"/>
                </a:avLst>
              </a:prstGeom>
              <a:solidFill>
                <a:srgbClr val="F5F6FA">
                  <a:alpha val="50000"/>
                </a:srgbClr>
              </a:solidFill>
              <a:ln w="12680" cap="flat">
                <a:solidFill>
                  <a:srgbClr val="81838F">
                    <a:alpha val="50000"/>
                  </a:srgbClr>
                </a:solidFill>
                <a:prstDash val="sysDash"/>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50" name="矩形: 圆角 12"/>
              <p:cNvSpPr/>
              <p:nvPr/>
            </p:nvSpPr>
            <p:spPr>
              <a:xfrm>
                <a:off x="2500745" y="1573229"/>
                <a:ext cx="1357224" cy="415125"/>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51" name="矩形: 圆角 20"/>
              <p:cNvSpPr/>
              <p:nvPr/>
            </p:nvSpPr>
            <p:spPr>
              <a:xfrm>
                <a:off x="9778044" y="1588990"/>
                <a:ext cx="1381712" cy="415125"/>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52" name="文本框 451"/>
              <p:cNvSpPr txBox="1"/>
              <p:nvPr/>
            </p:nvSpPr>
            <p:spPr>
              <a:xfrm>
                <a:off x="2682874" y="1608450"/>
                <a:ext cx="1090291" cy="398458"/>
              </a:xfrm>
              <a:prstGeom prst="rect">
                <a:avLst/>
              </a:prstGeom>
              <a:noFill/>
            </p:spPr>
            <p:txBody>
              <a:bodyPr wrap="none" rtlCol="0">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3C5DEC"/>
                    </a:solidFill>
                    <a:effectLst/>
                    <a:uLnTx/>
                    <a:uFillTx/>
                    <a:latin typeface="+mn-ea"/>
                    <a:cs typeface="OPPOSans L" pitchFamily="18" charset="-122"/>
                  </a:rPr>
                  <a:t>先付后退</a:t>
                </a:r>
                <a:endParaRPr kumimoji="0" lang="en-US" altLang="zh-CN" sz="1600" b="1" i="0" u="none" strike="noStrike" kern="0" cap="none" spc="0" normalizeH="0" baseline="0" noProof="0" dirty="0">
                  <a:ln>
                    <a:noFill/>
                  </a:ln>
                  <a:solidFill>
                    <a:srgbClr val="3C5DEC"/>
                  </a:solidFill>
                  <a:effectLst/>
                  <a:uLnTx/>
                  <a:uFillTx/>
                  <a:latin typeface="+mn-ea"/>
                  <a:cs typeface="OPPOSans L" pitchFamily="18" charset="-122"/>
                </a:endParaRPr>
              </a:p>
            </p:txBody>
          </p:sp>
          <p:sp>
            <p:nvSpPr>
              <p:cNvPr id="453" name="文本框 452"/>
              <p:cNvSpPr txBox="1"/>
              <p:nvPr/>
            </p:nvSpPr>
            <p:spPr>
              <a:xfrm>
                <a:off x="9981316" y="1617896"/>
                <a:ext cx="1090291" cy="398458"/>
              </a:xfrm>
              <a:prstGeom prst="rect">
                <a:avLst/>
              </a:prstGeom>
              <a:noFill/>
            </p:spPr>
            <p:txBody>
              <a:bodyPr wrap="none" rtlCol="0">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3C5DEC"/>
                    </a:solidFill>
                    <a:effectLst/>
                    <a:uLnTx/>
                    <a:uFillTx/>
                    <a:latin typeface="+mn-ea"/>
                    <a:cs typeface="OPPOSans L" pitchFamily="18" charset="-122"/>
                  </a:rPr>
                  <a:t>会员充值</a:t>
                </a:r>
                <a:endParaRPr kumimoji="0" lang="en-US" sz="1600" b="1" i="0" u="none" strike="noStrike" kern="0" cap="none" spc="0" normalizeH="0" baseline="0" noProof="0" dirty="0">
                  <a:ln>
                    <a:noFill/>
                  </a:ln>
                  <a:solidFill>
                    <a:srgbClr val="3C5DEC"/>
                  </a:solidFill>
                  <a:effectLst/>
                  <a:uLnTx/>
                  <a:uFillTx/>
                  <a:latin typeface="+mn-ea"/>
                  <a:cs typeface="OPPOSans L" pitchFamily="18" charset="-122"/>
                </a:endParaRPr>
              </a:p>
            </p:txBody>
          </p:sp>
          <p:sp>
            <p:nvSpPr>
              <p:cNvPr id="454" name="矩形: 圆角 62"/>
              <p:cNvSpPr/>
              <p:nvPr/>
            </p:nvSpPr>
            <p:spPr>
              <a:xfrm>
                <a:off x="819520" y="1534935"/>
                <a:ext cx="1374759" cy="482333"/>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55" name="文本框 454"/>
              <p:cNvSpPr txBox="1"/>
              <p:nvPr/>
            </p:nvSpPr>
            <p:spPr>
              <a:xfrm>
                <a:off x="944780" y="1617896"/>
                <a:ext cx="1090291" cy="398458"/>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black"/>
                    </a:solidFill>
                    <a:effectLst/>
                    <a:uLnTx/>
                    <a:uFillTx/>
                    <a:latin typeface="+mn-ea"/>
                    <a:cs typeface="OPPOSans M" panose="00020600040101010101" pitchFamily="18" charset="-122"/>
                  </a:rPr>
                  <a:t>行业场景</a:t>
                </a:r>
                <a:endParaRPr kumimoji="0" lang="en-US" sz="1600" b="1" i="0" u="none" strike="noStrike" kern="0" cap="none" spc="0" normalizeH="0" baseline="0" noProof="0" dirty="0">
                  <a:ln>
                    <a:noFill/>
                  </a:ln>
                  <a:solidFill>
                    <a:prstClr val="black"/>
                  </a:solidFill>
                  <a:effectLst/>
                  <a:uLnTx/>
                  <a:uFillTx/>
                  <a:latin typeface="+mn-ea"/>
                  <a:cs typeface="OPPOSans M" panose="00020600040101010101" pitchFamily="18" charset="-122"/>
                </a:endParaRPr>
              </a:p>
            </p:txBody>
          </p:sp>
          <p:grpSp>
            <p:nvGrpSpPr>
              <p:cNvPr id="456" name="组合 455"/>
              <p:cNvGrpSpPr/>
              <p:nvPr/>
            </p:nvGrpSpPr>
            <p:grpSpPr>
              <a:xfrm>
                <a:off x="4763618" y="1573229"/>
                <a:ext cx="3936359" cy="442037"/>
                <a:chOff x="4370426" y="1573229"/>
                <a:chExt cx="3936359" cy="442037"/>
              </a:xfrm>
            </p:grpSpPr>
            <p:sp>
              <p:nvSpPr>
                <p:cNvPr id="457" name="矩形: 圆角 14"/>
                <p:cNvSpPr/>
                <p:nvPr/>
              </p:nvSpPr>
              <p:spPr>
                <a:xfrm>
                  <a:off x="4370426" y="1573229"/>
                  <a:ext cx="3936359" cy="415125"/>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58" name="文本框 457"/>
                <p:cNvSpPr txBox="1"/>
                <p:nvPr/>
              </p:nvSpPr>
              <p:spPr>
                <a:xfrm>
                  <a:off x="4464564" y="1616808"/>
                  <a:ext cx="1090291" cy="398458"/>
                </a:xfrm>
                <a:prstGeom prst="rect">
                  <a:avLst/>
                </a:prstGeom>
                <a:noFill/>
              </p:spPr>
              <p:txBody>
                <a:bodyPr wrap="none" rtlCol="0">
                  <a:spAutoFit/>
                </a:bodyPr>
                <a:lstStyle/>
                <a:p>
                  <a:pPr marL="0" marR="0" lvl="0" indent="0" defTabSz="914400" eaLnBrk="1" fontAlgn="auto" latinLnBrk="0" hangingPunct="0">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3C5DEC"/>
                      </a:solidFill>
                      <a:effectLst/>
                      <a:uLnTx/>
                      <a:uFillTx/>
                      <a:latin typeface="+mn-ea"/>
                      <a:cs typeface="OPPOSans L" pitchFamily="18" charset="-122"/>
                    </a:rPr>
                    <a:t>先享后付</a:t>
                  </a:r>
                  <a:endParaRPr kumimoji="0" lang="en-US" sz="1600" b="1" i="0" u="none" strike="noStrike" kern="0" cap="none" spc="0" normalizeH="0" baseline="0" noProof="0" dirty="0">
                    <a:ln>
                      <a:noFill/>
                    </a:ln>
                    <a:solidFill>
                      <a:srgbClr val="3C5DEC"/>
                    </a:solidFill>
                    <a:effectLst/>
                    <a:uLnTx/>
                    <a:uFillTx/>
                    <a:latin typeface="+mn-ea"/>
                    <a:cs typeface="OPPOSans L" pitchFamily="18" charset="-122"/>
                  </a:endParaRPr>
                </a:p>
              </p:txBody>
            </p:sp>
            <p:pic>
              <p:nvPicPr>
                <p:cNvPr id="459" name="图片 458" descr="weixinzhifufen"/>
                <p:cNvPicPr>
                  <a:picLocks noChangeAspect="1"/>
                </p:cNvPicPr>
                <p:nvPr>
                  <p:custDataLst>
                    <p:tags r:id="rId1"/>
                  </p:custDataLst>
                </p:nvPr>
              </p:nvPicPr>
              <p:blipFill>
                <a:blip r:embed="rId5"/>
                <a:stretch>
                  <a:fillRect/>
                </a:stretch>
              </p:blipFill>
              <p:spPr>
                <a:xfrm>
                  <a:off x="5569356" y="1625081"/>
                  <a:ext cx="323215" cy="323215"/>
                </a:xfrm>
                <a:prstGeom prst="rect">
                  <a:avLst/>
                </a:prstGeom>
              </p:spPr>
            </p:pic>
            <p:pic>
              <p:nvPicPr>
                <p:cNvPr id="460" name="图片 459" descr="zhimaxinyong"/>
                <p:cNvPicPr>
                  <a:picLocks noChangeAspect="1"/>
                </p:cNvPicPr>
                <p:nvPr>
                  <p:custDataLst>
                    <p:tags r:id="rId2"/>
                  </p:custDataLst>
                </p:nvPr>
              </p:nvPicPr>
              <p:blipFill>
                <a:blip r:embed="rId6"/>
                <a:stretch>
                  <a:fillRect/>
                </a:stretch>
              </p:blipFill>
              <p:spPr>
                <a:xfrm>
                  <a:off x="6666442" y="1660469"/>
                  <a:ext cx="449580" cy="271780"/>
                </a:xfrm>
                <a:prstGeom prst="rect">
                  <a:avLst/>
                </a:prstGeom>
              </p:spPr>
            </p:pic>
            <p:sp>
              <p:nvSpPr>
                <p:cNvPr id="461" name="文本框 460"/>
                <p:cNvSpPr txBox="1"/>
                <p:nvPr>
                  <p:custDataLst>
                    <p:tags r:id="rId3"/>
                  </p:custDataLst>
                </p:nvPr>
              </p:nvSpPr>
              <p:spPr>
                <a:xfrm>
                  <a:off x="5747881" y="1673804"/>
                  <a:ext cx="1046480" cy="2897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333">
                          <a:lumMod val="85000"/>
                          <a:lumOff val="15000"/>
                        </a:srgbClr>
                      </a:solidFill>
                      <a:effectLst/>
                      <a:uLnTx/>
                      <a:uFillTx/>
                      <a:latin typeface="+mn-ea"/>
                    </a:rPr>
                    <a:t>微信支付分</a:t>
                  </a:r>
                </a:p>
              </p:txBody>
            </p:sp>
            <p:sp>
              <p:nvSpPr>
                <p:cNvPr id="462" name="矩形 461"/>
                <p:cNvSpPr/>
                <p:nvPr/>
              </p:nvSpPr>
              <p:spPr>
                <a:xfrm>
                  <a:off x="6954204" y="1672379"/>
                  <a:ext cx="1352580" cy="289788"/>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333333">
                          <a:lumMod val="85000"/>
                          <a:lumOff val="15000"/>
                        </a:srgbClr>
                      </a:solidFill>
                      <a:effectLst/>
                      <a:uLnTx/>
                      <a:uFillTx/>
                      <a:latin typeface="+mn-ea"/>
                    </a:rPr>
                    <a:t>支付</a:t>
                  </a:r>
                  <a:r>
                    <a:rPr kumimoji="0" lang="zh-CN" altLang="en-US" sz="1000" b="0" i="0" u="none" strike="noStrike" kern="0" cap="none" spc="0" normalizeH="0" baseline="0" noProof="0" dirty="0" smtClean="0">
                      <a:ln>
                        <a:noFill/>
                      </a:ln>
                      <a:solidFill>
                        <a:srgbClr val="333333">
                          <a:lumMod val="85000"/>
                          <a:lumOff val="15000"/>
                        </a:srgbClr>
                      </a:solidFill>
                      <a:effectLst/>
                      <a:uLnTx/>
                      <a:uFillTx/>
                      <a:latin typeface="+mn-ea"/>
                    </a:rPr>
                    <a:t>宝芝麻</a:t>
                  </a:r>
                  <a:r>
                    <a:rPr kumimoji="0" lang="zh-CN" altLang="en-US" sz="1000" b="0" i="0" u="none" strike="noStrike" kern="0" cap="none" spc="0" normalizeH="0" baseline="0" noProof="0" dirty="0">
                      <a:ln>
                        <a:noFill/>
                      </a:ln>
                      <a:solidFill>
                        <a:srgbClr val="333333">
                          <a:lumMod val="85000"/>
                          <a:lumOff val="15000"/>
                        </a:srgbClr>
                      </a:solidFill>
                      <a:effectLst/>
                      <a:uLnTx/>
                      <a:uFillTx/>
                      <a:latin typeface="+mn-ea"/>
                    </a:rPr>
                    <a:t>信用分</a:t>
                  </a:r>
                </a:p>
              </p:txBody>
            </p:sp>
          </p:grpSp>
        </p:grpSp>
        <p:sp>
          <p:nvSpPr>
            <p:cNvPr id="360" name="三角形 131"/>
            <p:cNvSpPr/>
            <p:nvPr/>
          </p:nvSpPr>
          <p:spPr>
            <a:xfrm rot="5400000">
              <a:off x="3142283" y="4114846"/>
              <a:ext cx="334546" cy="341006"/>
            </a:xfrm>
            <a:custGeom>
              <a:avLst/>
              <a:gdLst>
                <a:gd name="connsiteX0" fmla="*/ 0 w 395568"/>
                <a:gd name="connsiteY0" fmla="*/ 341006 h 341006"/>
                <a:gd name="connsiteX1" fmla="*/ 197784 w 395568"/>
                <a:gd name="connsiteY1" fmla="*/ 0 h 341006"/>
                <a:gd name="connsiteX2" fmla="*/ 395568 w 395568"/>
                <a:gd name="connsiteY2" fmla="*/ 341006 h 341006"/>
                <a:gd name="connsiteX3" fmla="*/ 0 w 395568"/>
                <a:gd name="connsiteY3" fmla="*/ 341006 h 341006"/>
                <a:gd name="connsiteX0-1" fmla="*/ 0 w 395568"/>
                <a:gd name="connsiteY0-2" fmla="*/ 341006 h 344149"/>
                <a:gd name="connsiteX1-3" fmla="*/ 197784 w 395568"/>
                <a:gd name="connsiteY1-4" fmla="*/ 0 h 344149"/>
                <a:gd name="connsiteX2-5" fmla="*/ 395568 w 395568"/>
                <a:gd name="connsiteY2-6" fmla="*/ 341006 h 344149"/>
                <a:gd name="connsiteX3-7" fmla="*/ 386302 w 395568"/>
                <a:gd name="connsiteY3-8" fmla="*/ 344149 h 344149"/>
                <a:gd name="connsiteX4" fmla="*/ 0 w 395568"/>
                <a:gd name="connsiteY4" fmla="*/ 341006 h 344149"/>
                <a:gd name="connsiteX0-9" fmla="*/ 0 w 395568"/>
                <a:gd name="connsiteY0-10" fmla="*/ 341006 h 341006"/>
                <a:gd name="connsiteX1-11" fmla="*/ 197784 w 395568"/>
                <a:gd name="connsiteY1-12" fmla="*/ 0 h 341006"/>
                <a:gd name="connsiteX2-13" fmla="*/ 395568 w 395568"/>
                <a:gd name="connsiteY2-14" fmla="*/ 341006 h 341006"/>
                <a:gd name="connsiteX3-15" fmla="*/ 203425 w 395568"/>
                <a:gd name="connsiteY3-16" fmla="*/ 235292 h 341006"/>
                <a:gd name="connsiteX4-17" fmla="*/ 0 w 395568"/>
                <a:gd name="connsiteY4-18" fmla="*/ 341006 h 3410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95568" h="341006">
                  <a:moveTo>
                    <a:pt x="0" y="341006"/>
                  </a:moveTo>
                  <a:lnTo>
                    <a:pt x="197784" y="0"/>
                  </a:lnTo>
                  <a:lnTo>
                    <a:pt x="395568" y="341006"/>
                  </a:lnTo>
                  <a:lnTo>
                    <a:pt x="203425" y="235292"/>
                  </a:lnTo>
                  <a:lnTo>
                    <a:pt x="0" y="341006"/>
                  </a:lnTo>
                  <a:close/>
                </a:path>
              </a:pathLst>
            </a:custGeom>
            <a:solidFill>
              <a:srgbClr val="3C5DEC"/>
            </a:solidFill>
            <a:ln w="25400" cap="flat" cmpd="sng" algn="ctr">
              <a:noFill/>
              <a:prstDash val="solid"/>
            </a:ln>
            <a:effectLst/>
          </p:spPr>
          <p:txBody>
            <a:bodyPr rtlCol="0" anchor="ctr"/>
            <a:lstStyle/>
            <a:p>
              <a:pPr algn="ctr">
                <a:defRPr/>
              </a:pPr>
              <a:endParaRPr kumimoji="1" lang="zh-CN" altLang="en-US" kern="0" dirty="0">
                <a:solidFill>
                  <a:srgbClr val="FFFFFF"/>
                </a:solidFill>
                <a:latin typeface="+mn-ea"/>
              </a:endParaRPr>
            </a:p>
          </p:txBody>
        </p:sp>
        <p:grpSp>
          <p:nvGrpSpPr>
            <p:cNvPr id="361" name="组合 360"/>
            <p:cNvGrpSpPr/>
            <p:nvPr/>
          </p:nvGrpSpPr>
          <p:grpSpPr>
            <a:xfrm>
              <a:off x="659615" y="2301558"/>
              <a:ext cx="2200456" cy="4190682"/>
              <a:chOff x="1118257" y="1825202"/>
              <a:chExt cx="2200456" cy="4190682"/>
            </a:xfrm>
          </p:grpSpPr>
          <p:sp>
            <p:nvSpPr>
              <p:cNvPr id="436" name="矩形: 圆角 114"/>
              <p:cNvSpPr/>
              <p:nvPr/>
            </p:nvSpPr>
            <p:spPr>
              <a:xfrm>
                <a:off x="1118257" y="1825202"/>
                <a:ext cx="2200456" cy="4190682"/>
              </a:xfrm>
              <a:prstGeom prst="roundRect">
                <a:avLst>
                  <a:gd name="adj" fmla="val 0"/>
                </a:avLst>
              </a:prstGeom>
              <a:noFill/>
              <a:ln w="12700" cap="flat">
                <a:solidFill>
                  <a:srgbClr val="3C5DEC"/>
                </a:solidFill>
                <a:prstDash val="dash"/>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grpSp>
            <p:nvGrpSpPr>
              <p:cNvPr id="437" name="组合 436"/>
              <p:cNvGrpSpPr/>
              <p:nvPr/>
            </p:nvGrpSpPr>
            <p:grpSpPr>
              <a:xfrm>
                <a:off x="1393248" y="3183827"/>
                <a:ext cx="1612948" cy="1941614"/>
                <a:chOff x="1393248" y="3183827"/>
                <a:chExt cx="1612948" cy="1941614"/>
              </a:xfrm>
            </p:grpSpPr>
            <p:grpSp>
              <p:nvGrpSpPr>
                <p:cNvPr id="440" name="组合 439"/>
                <p:cNvGrpSpPr/>
                <p:nvPr/>
              </p:nvGrpSpPr>
              <p:grpSpPr>
                <a:xfrm>
                  <a:off x="1402069" y="3183827"/>
                  <a:ext cx="1604127" cy="439883"/>
                  <a:chOff x="2033489" y="3162169"/>
                  <a:chExt cx="1930583" cy="439883"/>
                </a:xfrm>
              </p:grpSpPr>
              <p:sp>
                <p:nvSpPr>
                  <p:cNvPr id="447" name="矩形: 圆角 114"/>
                  <p:cNvSpPr/>
                  <p:nvPr/>
                </p:nvSpPr>
                <p:spPr>
                  <a:xfrm>
                    <a:off x="2033489" y="3162169"/>
                    <a:ext cx="1930583" cy="439883"/>
                  </a:xfrm>
                  <a:prstGeom prst="roundRect">
                    <a:avLst>
                      <a:gd name="adj" fmla="val 0"/>
                    </a:avLst>
                  </a:prstGeom>
                  <a:noFill/>
                  <a:ln w="12700" cap="flat">
                    <a:solidFill>
                      <a:srgbClr val="3C5DEC"/>
                    </a:solidFill>
                    <a:prstDash val="solid"/>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sp>
                <p:nvSpPr>
                  <p:cNvPr id="448" name="Object60"/>
                  <p:cNvSpPr/>
                  <p:nvPr/>
                </p:nvSpPr>
                <p:spPr>
                  <a:xfrm>
                    <a:off x="2103645" y="3297606"/>
                    <a:ext cx="1780951" cy="169008"/>
                  </a:xfrm>
                  <a:prstGeom prst="rect">
                    <a:avLst/>
                  </a:prstGeom>
                  <a:noFill/>
                </p:spPr>
                <p:txBody>
                  <a:bodyPr wrap="square" lIns="0" tIns="0" rIns="0" bIns="0" rtlCol="0" anchor="t"/>
                  <a:lstStyle/>
                  <a:p>
                    <a:pPr algn="ctr" defTabSz="731520">
                      <a:defRPr/>
                    </a:pPr>
                    <a:r>
                      <a:rPr lang="zh-CN" altLang="en-US" sz="1200" b="1" kern="0" dirty="0">
                        <a:solidFill>
                          <a:srgbClr val="3C5DEC"/>
                        </a:solidFill>
                        <a:latin typeface="+mn-ea"/>
                        <a:cs typeface="OPPOSans M" panose="00020600040101010101" pitchFamily="18" charset="-122"/>
                      </a:rPr>
                      <a:t>小程序</a:t>
                    </a:r>
                    <a:endParaRPr lang="en-US" sz="1200" b="1" kern="0" dirty="0">
                      <a:solidFill>
                        <a:srgbClr val="3C5DEC"/>
                      </a:solidFill>
                      <a:latin typeface="+mn-ea"/>
                      <a:cs typeface="OPPOSans M" panose="00020600040101010101" pitchFamily="18" charset="-122"/>
                    </a:endParaRPr>
                  </a:p>
                </p:txBody>
              </p:sp>
            </p:grpSp>
            <p:grpSp>
              <p:nvGrpSpPr>
                <p:cNvPr id="441" name="组合 440"/>
                <p:cNvGrpSpPr/>
                <p:nvPr/>
              </p:nvGrpSpPr>
              <p:grpSpPr>
                <a:xfrm>
                  <a:off x="1402068" y="3932000"/>
                  <a:ext cx="1604123" cy="439883"/>
                  <a:chOff x="2033489" y="3404548"/>
                  <a:chExt cx="1930579" cy="439883"/>
                </a:xfrm>
              </p:grpSpPr>
              <p:sp>
                <p:nvSpPr>
                  <p:cNvPr id="445" name="矩形: 圆角 114"/>
                  <p:cNvSpPr/>
                  <p:nvPr/>
                </p:nvSpPr>
                <p:spPr>
                  <a:xfrm>
                    <a:off x="2033489" y="3404548"/>
                    <a:ext cx="1930579" cy="439883"/>
                  </a:xfrm>
                  <a:prstGeom prst="roundRect">
                    <a:avLst>
                      <a:gd name="adj" fmla="val 0"/>
                    </a:avLst>
                  </a:prstGeom>
                  <a:noFill/>
                  <a:ln w="12700" cap="flat">
                    <a:solidFill>
                      <a:srgbClr val="3C5DEC"/>
                    </a:solidFill>
                    <a:prstDash val="solid"/>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sp>
                <p:nvSpPr>
                  <p:cNvPr id="446" name="Object60"/>
                  <p:cNvSpPr/>
                  <p:nvPr/>
                </p:nvSpPr>
                <p:spPr>
                  <a:xfrm>
                    <a:off x="2125655" y="3539985"/>
                    <a:ext cx="1780950" cy="169008"/>
                  </a:xfrm>
                  <a:prstGeom prst="rect">
                    <a:avLst/>
                  </a:prstGeom>
                  <a:noFill/>
                </p:spPr>
                <p:txBody>
                  <a:bodyPr wrap="square" lIns="0" tIns="0" rIns="0" bIns="0" rtlCol="0" anchor="t"/>
                  <a:lstStyle/>
                  <a:p>
                    <a:pPr algn="ctr" defTabSz="731520">
                      <a:defRPr/>
                    </a:pPr>
                    <a:r>
                      <a:rPr lang="zh-CN" altLang="en-US" sz="1200" b="1" kern="0" dirty="0">
                        <a:solidFill>
                          <a:srgbClr val="3C5DEC"/>
                        </a:solidFill>
                        <a:latin typeface="+mn-ea"/>
                        <a:cs typeface="OPPOSans M" panose="00020600040101010101" pitchFamily="18" charset="-122"/>
                      </a:rPr>
                      <a:t>公众号</a:t>
                    </a:r>
                    <a:r>
                      <a:rPr lang="en-US" altLang="zh-CN" sz="1200" b="1" kern="0" dirty="0">
                        <a:solidFill>
                          <a:srgbClr val="3C5DEC"/>
                        </a:solidFill>
                        <a:latin typeface="+mn-ea"/>
                        <a:cs typeface="OPPOSans M" panose="00020600040101010101" pitchFamily="18" charset="-122"/>
                      </a:rPr>
                      <a:t>/H5</a:t>
                    </a:r>
                    <a:endParaRPr lang="en-US" sz="1200" b="1" kern="0" dirty="0">
                      <a:solidFill>
                        <a:srgbClr val="3C5DEC"/>
                      </a:solidFill>
                      <a:latin typeface="+mn-ea"/>
                      <a:cs typeface="OPPOSans M" panose="00020600040101010101" pitchFamily="18" charset="-122"/>
                    </a:endParaRPr>
                  </a:p>
                </p:txBody>
              </p:sp>
            </p:grpSp>
            <p:grpSp>
              <p:nvGrpSpPr>
                <p:cNvPr id="442" name="组合 441"/>
                <p:cNvGrpSpPr/>
                <p:nvPr/>
              </p:nvGrpSpPr>
              <p:grpSpPr>
                <a:xfrm>
                  <a:off x="1393248" y="4685558"/>
                  <a:ext cx="1612943" cy="439883"/>
                  <a:chOff x="2022873" y="3652312"/>
                  <a:chExt cx="1941194" cy="439883"/>
                </a:xfrm>
              </p:grpSpPr>
              <p:sp>
                <p:nvSpPr>
                  <p:cNvPr id="443" name="矩形: 圆角 114"/>
                  <p:cNvSpPr/>
                  <p:nvPr/>
                </p:nvSpPr>
                <p:spPr>
                  <a:xfrm>
                    <a:off x="2022873" y="3652312"/>
                    <a:ext cx="1941194" cy="439883"/>
                  </a:xfrm>
                  <a:prstGeom prst="roundRect">
                    <a:avLst>
                      <a:gd name="adj" fmla="val 0"/>
                    </a:avLst>
                  </a:prstGeom>
                  <a:noFill/>
                  <a:ln w="12700" cap="flat">
                    <a:solidFill>
                      <a:srgbClr val="3C5DEC"/>
                    </a:solidFill>
                    <a:prstDash val="solid"/>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sp>
                <p:nvSpPr>
                  <p:cNvPr id="444" name="Object60"/>
                  <p:cNvSpPr/>
                  <p:nvPr/>
                </p:nvSpPr>
                <p:spPr>
                  <a:xfrm>
                    <a:off x="2115039" y="3787749"/>
                    <a:ext cx="1780950" cy="169008"/>
                  </a:xfrm>
                  <a:prstGeom prst="rect">
                    <a:avLst/>
                  </a:prstGeom>
                  <a:noFill/>
                </p:spPr>
                <p:txBody>
                  <a:bodyPr wrap="square" lIns="0" tIns="0" rIns="0" bIns="0" rtlCol="0" anchor="t"/>
                  <a:lstStyle/>
                  <a:p>
                    <a:pPr algn="ctr" defTabSz="731520">
                      <a:defRPr/>
                    </a:pPr>
                    <a:r>
                      <a:rPr lang="en-US" sz="1200" b="1" kern="0" dirty="0">
                        <a:solidFill>
                          <a:srgbClr val="3C5DEC"/>
                        </a:solidFill>
                        <a:latin typeface="+mn-ea"/>
                        <a:cs typeface="OPPOSans M" panose="00020600040101010101" pitchFamily="18" charset="-122"/>
                      </a:rPr>
                      <a:t>APP</a:t>
                    </a:r>
                  </a:p>
                </p:txBody>
              </p:sp>
            </p:grpSp>
          </p:grpSp>
          <p:sp>
            <p:nvSpPr>
              <p:cNvPr id="438" name="Object29"/>
              <p:cNvSpPr/>
              <p:nvPr/>
            </p:nvSpPr>
            <p:spPr>
              <a:xfrm>
                <a:off x="1447250" y="2506175"/>
                <a:ext cx="1543242" cy="299155"/>
              </a:xfrm>
              <a:prstGeom prst="rect">
                <a:avLst/>
              </a:prstGeom>
              <a:ln w="12700">
                <a:miter lim="400000"/>
              </a:ln>
            </p:spPr>
            <p:txBody>
              <a:bodyPr wrap="none" lIns="25400" tIns="25400" rIns="25400" bIns="25400" anchor="ctr">
                <a:noAutofit/>
              </a:bodyPr>
              <a:lstStyle/>
              <a:p>
                <a:pPr algn="ctr" defTabSz="1219200" hangingPunct="0">
                  <a:defRPr/>
                </a:pPr>
                <a:r>
                  <a:rPr lang="en-US" altLang="zh-CN" sz="1400" b="1" kern="0" dirty="0">
                    <a:solidFill>
                      <a:srgbClr val="000000"/>
                    </a:solidFill>
                    <a:latin typeface="+mn-ea"/>
                    <a:cs typeface="OPPOSans H" panose="00020600040101010101" pitchFamily="18" charset="-122"/>
                  </a:rPr>
                  <a:t>01</a:t>
                </a:r>
                <a:r>
                  <a:rPr lang="zh-CN" altLang="en-US" sz="1400" b="1" kern="0" dirty="0">
                    <a:solidFill>
                      <a:srgbClr val="000000"/>
                    </a:solidFill>
                    <a:latin typeface="+mn-ea"/>
                    <a:cs typeface="OPPOSans H" panose="00020600040101010101" pitchFamily="18" charset="-122"/>
                  </a:rPr>
                  <a:t>、前端应用</a:t>
                </a:r>
              </a:p>
            </p:txBody>
          </p:sp>
          <p:cxnSp>
            <p:nvCxnSpPr>
              <p:cNvPr id="439" name="直线连接符 133"/>
              <p:cNvCxnSpPr/>
              <p:nvPr/>
            </p:nvCxnSpPr>
            <p:spPr>
              <a:xfrm flipH="1">
                <a:off x="1393248" y="2869796"/>
                <a:ext cx="1612943" cy="1445"/>
              </a:xfrm>
              <a:prstGeom prst="line">
                <a:avLst/>
              </a:prstGeom>
              <a:noFill/>
              <a:ln w="12700" cap="flat" cmpd="sng" algn="ctr">
                <a:gradFill>
                  <a:gsLst>
                    <a:gs pos="0">
                      <a:srgbClr val="3C5DEC">
                        <a:alpha val="0"/>
                      </a:srgbClr>
                    </a:gs>
                    <a:gs pos="50000">
                      <a:srgbClr val="3C5DEC"/>
                    </a:gs>
                    <a:gs pos="100000">
                      <a:srgbClr val="3C5DEC">
                        <a:alpha val="0"/>
                      </a:srgbClr>
                    </a:gs>
                  </a:gsLst>
                  <a:lin ang="0" scaled="0"/>
                </a:gradFill>
                <a:prstDash val="dash"/>
              </a:ln>
              <a:effectLst/>
            </p:spPr>
          </p:cxnSp>
        </p:grpSp>
        <p:grpSp>
          <p:nvGrpSpPr>
            <p:cNvPr id="362" name="组合 361"/>
            <p:cNvGrpSpPr/>
            <p:nvPr/>
          </p:nvGrpSpPr>
          <p:grpSpPr>
            <a:xfrm>
              <a:off x="6851140" y="2301558"/>
              <a:ext cx="4683043" cy="4190682"/>
              <a:chOff x="-161014" y="1825202"/>
              <a:chExt cx="4683043" cy="4190682"/>
            </a:xfrm>
          </p:grpSpPr>
          <p:sp>
            <p:nvSpPr>
              <p:cNvPr id="433" name="矩形: 圆角 114"/>
              <p:cNvSpPr/>
              <p:nvPr/>
            </p:nvSpPr>
            <p:spPr>
              <a:xfrm>
                <a:off x="-161014" y="1825202"/>
                <a:ext cx="4683043" cy="4190682"/>
              </a:xfrm>
              <a:prstGeom prst="roundRect">
                <a:avLst>
                  <a:gd name="adj" fmla="val 0"/>
                </a:avLst>
              </a:prstGeom>
              <a:noFill/>
              <a:ln w="12700" cap="flat">
                <a:solidFill>
                  <a:srgbClr val="3C5DEC"/>
                </a:solidFill>
                <a:prstDash val="dash"/>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sp>
            <p:nvSpPr>
              <p:cNvPr id="434" name="Object29"/>
              <p:cNvSpPr/>
              <p:nvPr/>
            </p:nvSpPr>
            <p:spPr>
              <a:xfrm>
                <a:off x="1401530" y="2506175"/>
                <a:ext cx="1543242" cy="299155"/>
              </a:xfrm>
              <a:prstGeom prst="rect">
                <a:avLst/>
              </a:prstGeom>
              <a:ln w="12700">
                <a:miter lim="400000"/>
              </a:ln>
            </p:spPr>
            <p:txBody>
              <a:bodyPr wrap="none" lIns="25400" tIns="25400" rIns="25400" bIns="25400" anchor="ctr">
                <a:noAutofit/>
              </a:bodyPr>
              <a:lstStyle/>
              <a:p>
                <a:pPr algn="ctr" defTabSz="1219200" hangingPunct="0">
                  <a:defRPr/>
                </a:pPr>
                <a:r>
                  <a:rPr lang="en-US" altLang="zh-CN" sz="1400" b="1" kern="0" dirty="0">
                    <a:solidFill>
                      <a:srgbClr val="000000"/>
                    </a:solidFill>
                    <a:latin typeface="+mn-ea"/>
                    <a:cs typeface="OPPOSans H" panose="00020600040101010101" pitchFamily="18" charset="-122"/>
                  </a:rPr>
                  <a:t>03</a:t>
                </a:r>
                <a:r>
                  <a:rPr lang="zh-CN" altLang="en-US" sz="1400" b="1" kern="0" dirty="0">
                    <a:solidFill>
                      <a:srgbClr val="000000"/>
                    </a:solidFill>
                    <a:latin typeface="+mn-ea"/>
                    <a:cs typeface="OPPOSans H" panose="00020600040101010101" pitchFamily="18" charset="-122"/>
                  </a:rPr>
                  <a:t>、云商通体系</a:t>
                </a:r>
              </a:p>
            </p:txBody>
          </p:sp>
          <p:cxnSp>
            <p:nvCxnSpPr>
              <p:cNvPr id="435" name="直线连接符 143"/>
              <p:cNvCxnSpPr/>
              <p:nvPr/>
            </p:nvCxnSpPr>
            <p:spPr>
              <a:xfrm flipH="1">
                <a:off x="47480" y="2851117"/>
                <a:ext cx="4260638" cy="18680"/>
              </a:xfrm>
              <a:prstGeom prst="line">
                <a:avLst/>
              </a:prstGeom>
              <a:noFill/>
              <a:ln w="12700" cap="flat" cmpd="sng" algn="ctr">
                <a:gradFill>
                  <a:gsLst>
                    <a:gs pos="0">
                      <a:srgbClr val="3C5DEC">
                        <a:alpha val="0"/>
                      </a:srgbClr>
                    </a:gs>
                    <a:gs pos="50000">
                      <a:srgbClr val="3C5DEC"/>
                    </a:gs>
                    <a:gs pos="100000">
                      <a:srgbClr val="3C5DEC">
                        <a:alpha val="0"/>
                      </a:srgbClr>
                    </a:gs>
                  </a:gsLst>
                  <a:lin ang="0" scaled="0"/>
                </a:gradFill>
                <a:prstDash val="dash"/>
              </a:ln>
              <a:effectLst/>
            </p:spPr>
          </p:cxnSp>
        </p:grpSp>
        <p:sp>
          <p:nvSpPr>
            <p:cNvPr id="363" name="三角形 131"/>
            <p:cNvSpPr/>
            <p:nvPr/>
          </p:nvSpPr>
          <p:spPr>
            <a:xfrm rot="5400000">
              <a:off x="6394366" y="4114845"/>
              <a:ext cx="334546" cy="341006"/>
            </a:xfrm>
            <a:custGeom>
              <a:avLst/>
              <a:gdLst>
                <a:gd name="connsiteX0" fmla="*/ 0 w 395568"/>
                <a:gd name="connsiteY0" fmla="*/ 341006 h 341006"/>
                <a:gd name="connsiteX1" fmla="*/ 197784 w 395568"/>
                <a:gd name="connsiteY1" fmla="*/ 0 h 341006"/>
                <a:gd name="connsiteX2" fmla="*/ 395568 w 395568"/>
                <a:gd name="connsiteY2" fmla="*/ 341006 h 341006"/>
                <a:gd name="connsiteX3" fmla="*/ 0 w 395568"/>
                <a:gd name="connsiteY3" fmla="*/ 341006 h 341006"/>
                <a:gd name="connsiteX0-1" fmla="*/ 0 w 395568"/>
                <a:gd name="connsiteY0-2" fmla="*/ 341006 h 344149"/>
                <a:gd name="connsiteX1-3" fmla="*/ 197784 w 395568"/>
                <a:gd name="connsiteY1-4" fmla="*/ 0 h 344149"/>
                <a:gd name="connsiteX2-5" fmla="*/ 395568 w 395568"/>
                <a:gd name="connsiteY2-6" fmla="*/ 341006 h 344149"/>
                <a:gd name="connsiteX3-7" fmla="*/ 386302 w 395568"/>
                <a:gd name="connsiteY3-8" fmla="*/ 344149 h 344149"/>
                <a:gd name="connsiteX4" fmla="*/ 0 w 395568"/>
                <a:gd name="connsiteY4" fmla="*/ 341006 h 344149"/>
                <a:gd name="connsiteX0-9" fmla="*/ 0 w 395568"/>
                <a:gd name="connsiteY0-10" fmla="*/ 341006 h 341006"/>
                <a:gd name="connsiteX1-11" fmla="*/ 197784 w 395568"/>
                <a:gd name="connsiteY1-12" fmla="*/ 0 h 341006"/>
                <a:gd name="connsiteX2-13" fmla="*/ 395568 w 395568"/>
                <a:gd name="connsiteY2-14" fmla="*/ 341006 h 341006"/>
                <a:gd name="connsiteX3-15" fmla="*/ 203425 w 395568"/>
                <a:gd name="connsiteY3-16" fmla="*/ 235292 h 341006"/>
                <a:gd name="connsiteX4-17" fmla="*/ 0 w 395568"/>
                <a:gd name="connsiteY4-18" fmla="*/ 341006 h 341006"/>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95568" h="341006">
                  <a:moveTo>
                    <a:pt x="0" y="341006"/>
                  </a:moveTo>
                  <a:lnTo>
                    <a:pt x="197784" y="0"/>
                  </a:lnTo>
                  <a:lnTo>
                    <a:pt x="395568" y="341006"/>
                  </a:lnTo>
                  <a:lnTo>
                    <a:pt x="203425" y="235292"/>
                  </a:lnTo>
                  <a:lnTo>
                    <a:pt x="0" y="341006"/>
                  </a:lnTo>
                  <a:close/>
                </a:path>
              </a:pathLst>
            </a:custGeom>
            <a:solidFill>
              <a:srgbClr val="3C5DEC"/>
            </a:solidFill>
            <a:ln w="25400" cap="flat" cmpd="sng" algn="ctr">
              <a:noFill/>
              <a:prstDash val="solid"/>
            </a:ln>
            <a:effectLst/>
          </p:spPr>
          <p:txBody>
            <a:bodyPr rtlCol="0" anchor="ctr"/>
            <a:lstStyle/>
            <a:p>
              <a:pPr algn="ctr">
                <a:defRPr/>
              </a:pPr>
              <a:endParaRPr kumimoji="1" lang="zh-CN" altLang="en-US" kern="0" dirty="0">
                <a:solidFill>
                  <a:srgbClr val="FFFFFF"/>
                </a:solidFill>
                <a:latin typeface="+mn-ea"/>
              </a:endParaRPr>
            </a:p>
          </p:txBody>
        </p:sp>
        <p:pic>
          <p:nvPicPr>
            <p:cNvPr id="364" name="图形 30" descr="收据 纯色填充"/>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629088" y="2484756"/>
              <a:ext cx="391903" cy="391903"/>
            </a:xfrm>
            <a:prstGeom prst="rect">
              <a:avLst/>
            </a:prstGeom>
          </p:spPr>
        </p:pic>
        <p:pic>
          <p:nvPicPr>
            <p:cNvPr id="365" name="图形 35" descr="慈善 轮廓"/>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8996490" y="2448197"/>
              <a:ext cx="465017" cy="465017"/>
            </a:xfrm>
            <a:prstGeom prst="rect">
              <a:avLst/>
            </a:prstGeom>
          </p:spPr>
        </p:pic>
        <p:sp>
          <p:nvSpPr>
            <p:cNvPr id="366" name="矩形: 圆角 114"/>
            <p:cNvSpPr/>
            <p:nvPr/>
          </p:nvSpPr>
          <p:spPr>
            <a:xfrm>
              <a:off x="3786546" y="2295260"/>
              <a:ext cx="2430854" cy="4196980"/>
            </a:xfrm>
            <a:prstGeom prst="roundRect">
              <a:avLst>
                <a:gd name="adj" fmla="val 0"/>
              </a:avLst>
            </a:prstGeom>
            <a:noFill/>
            <a:ln w="12700" cap="flat">
              <a:solidFill>
                <a:srgbClr val="3C5DEC"/>
              </a:solidFill>
              <a:prstDash val="dash"/>
              <a:miter/>
            </a:ln>
            <a:effectLst>
              <a:outerShdw blurRad="190500" sx="102000" sy="102000" algn="ctr" rotWithShape="0">
                <a:srgbClr val="000000">
                  <a:alpha val="20000"/>
                </a:srgbClr>
              </a:outerShdw>
            </a:effectLst>
          </p:spPr>
          <p:txBody>
            <a:bodyPr rtlCol="0" anchor="ctr"/>
            <a:lstStyle/>
            <a:p>
              <a:pPr defTabSz="731520">
                <a:defRPr/>
              </a:pPr>
              <a:endParaRPr lang="zh-CN" altLang="en-US" sz="1440" kern="0" dirty="0">
                <a:solidFill>
                  <a:srgbClr val="000000"/>
                </a:solidFill>
                <a:latin typeface="+mn-ea"/>
              </a:endParaRPr>
            </a:p>
          </p:txBody>
        </p:sp>
        <p:pic>
          <p:nvPicPr>
            <p:cNvPr id="367" name="图形 33" descr="贷款 纯色填充"/>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4711288" y="2424127"/>
              <a:ext cx="511253" cy="513157"/>
            </a:xfrm>
            <a:prstGeom prst="rect">
              <a:avLst/>
            </a:prstGeom>
          </p:spPr>
        </p:pic>
        <p:sp>
          <p:nvSpPr>
            <p:cNvPr id="368" name="Object29"/>
            <p:cNvSpPr/>
            <p:nvPr/>
          </p:nvSpPr>
          <p:spPr>
            <a:xfrm>
              <a:off x="4243978" y="2982529"/>
              <a:ext cx="1537516" cy="299155"/>
            </a:xfrm>
            <a:prstGeom prst="rect">
              <a:avLst/>
            </a:prstGeom>
            <a:ln w="12700">
              <a:miter lim="400000"/>
            </a:ln>
          </p:spPr>
          <p:txBody>
            <a:bodyPr wrap="none" lIns="25400" tIns="25400" rIns="25400" bIns="25400" anchor="ctr">
              <a:noAutofit/>
            </a:bodyPr>
            <a:lstStyle/>
            <a:p>
              <a:pPr algn="ctr" defTabSz="1219200" hangingPunct="0"/>
              <a:r>
                <a:rPr lang="en-US" altLang="zh-CN" sz="1400" b="1" kern="0" dirty="0">
                  <a:solidFill>
                    <a:srgbClr val="000000"/>
                  </a:solidFill>
                  <a:latin typeface="+mn-ea"/>
                  <a:cs typeface="OPPOSans H" panose="00020600040101010101" pitchFamily="18" charset="-122"/>
                </a:rPr>
                <a:t>02</a:t>
              </a:r>
              <a:r>
                <a:rPr lang="zh-CN" altLang="en-US" sz="1400" b="1" kern="0" dirty="0">
                  <a:solidFill>
                    <a:srgbClr val="000000"/>
                  </a:solidFill>
                  <a:latin typeface="+mn-ea"/>
                  <a:cs typeface="OPPOSans H" panose="00020600040101010101" pitchFamily="18" charset="-122"/>
                </a:rPr>
                <a:t>、支付方式</a:t>
              </a:r>
            </a:p>
          </p:txBody>
        </p:sp>
        <p:cxnSp>
          <p:nvCxnSpPr>
            <p:cNvPr id="369" name="直线连接符 202"/>
            <p:cNvCxnSpPr/>
            <p:nvPr/>
          </p:nvCxnSpPr>
          <p:spPr>
            <a:xfrm>
              <a:off x="3950326" y="3346152"/>
              <a:ext cx="2012222" cy="0"/>
            </a:xfrm>
            <a:prstGeom prst="line">
              <a:avLst/>
            </a:prstGeom>
            <a:noFill/>
            <a:ln w="12700" cap="flat" cmpd="sng" algn="ctr">
              <a:gradFill>
                <a:gsLst>
                  <a:gs pos="0">
                    <a:srgbClr val="3C5DEC">
                      <a:alpha val="0"/>
                    </a:srgbClr>
                  </a:gs>
                  <a:gs pos="50000">
                    <a:srgbClr val="3C5DEC"/>
                  </a:gs>
                  <a:gs pos="100000">
                    <a:srgbClr val="3C5DEC">
                      <a:alpha val="0"/>
                    </a:srgbClr>
                  </a:gs>
                </a:gsLst>
                <a:lin ang="0" scaled="0"/>
              </a:gradFill>
              <a:prstDash val="dash"/>
            </a:ln>
            <a:effectLst/>
          </p:spPr>
        </p:cxnSp>
        <p:grpSp>
          <p:nvGrpSpPr>
            <p:cNvPr id="370" name="组合 369"/>
            <p:cNvGrpSpPr/>
            <p:nvPr/>
          </p:nvGrpSpPr>
          <p:grpSpPr>
            <a:xfrm>
              <a:off x="4026306" y="3695906"/>
              <a:ext cx="1904090" cy="448562"/>
              <a:chOff x="4042173" y="3566801"/>
              <a:chExt cx="2047626" cy="444224"/>
            </a:xfrm>
          </p:grpSpPr>
          <p:pic>
            <p:nvPicPr>
              <p:cNvPr id="429" name="图片 428"/>
              <p:cNvPicPr>
                <a:picLocks noChangeAspect="1"/>
              </p:cNvPicPr>
              <p:nvPr/>
            </p:nvPicPr>
            <p:blipFill>
              <a:blip r:embed="rId13"/>
              <a:stretch>
                <a:fillRect/>
              </a:stretch>
            </p:blipFill>
            <p:spPr>
              <a:xfrm>
                <a:off x="4042173" y="3566801"/>
                <a:ext cx="497440" cy="444224"/>
              </a:xfrm>
              <a:prstGeom prst="rect">
                <a:avLst/>
              </a:prstGeom>
            </p:spPr>
          </p:pic>
          <p:pic>
            <p:nvPicPr>
              <p:cNvPr id="430" name="图片 429"/>
              <p:cNvPicPr>
                <a:picLocks noChangeAspect="1"/>
              </p:cNvPicPr>
              <p:nvPr/>
            </p:nvPicPr>
            <p:blipFill>
              <a:blip r:embed="rId14"/>
              <a:stretch>
                <a:fillRect/>
              </a:stretch>
            </p:blipFill>
            <p:spPr>
              <a:xfrm>
                <a:off x="4634600" y="3585918"/>
                <a:ext cx="431390" cy="378710"/>
              </a:xfrm>
              <a:prstGeom prst="rect">
                <a:avLst/>
              </a:prstGeom>
            </p:spPr>
          </p:pic>
          <p:pic>
            <p:nvPicPr>
              <p:cNvPr id="431" name="图片 430"/>
              <p:cNvPicPr>
                <a:picLocks noChangeAspect="1"/>
              </p:cNvPicPr>
              <p:nvPr/>
            </p:nvPicPr>
            <p:blipFill>
              <a:blip r:embed="rId15"/>
              <a:stretch>
                <a:fillRect/>
              </a:stretch>
            </p:blipFill>
            <p:spPr>
              <a:xfrm>
                <a:off x="5692029" y="3613539"/>
                <a:ext cx="397770" cy="361237"/>
              </a:xfrm>
              <a:prstGeom prst="rect">
                <a:avLst/>
              </a:prstGeom>
            </p:spPr>
          </p:pic>
          <p:pic>
            <p:nvPicPr>
              <p:cNvPr id="432" name="图片 431"/>
              <p:cNvPicPr>
                <a:picLocks noChangeAspect="1"/>
              </p:cNvPicPr>
              <p:nvPr/>
            </p:nvPicPr>
            <p:blipFill>
              <a:blip r:embed="rId16"/>
              <a:stretch>
                <a:fillRect/>
              </a:stretch>
            </p:blipFill>
            <p:spPr>
              <a:xfrm>
                <a:off x="5157922" y="3603391"/>
                <a:ext cx="440258" cy="399822"/>
              </a:xfrm>
              <a:prstGeom prst="rect">
                <a:avLst/>
              </a:prstGeom>
            </p:spPr>
          </p:pic>
        </p:grpSp>
        <p:grpSp>
          <p:nvGrpSpPr>
            <p:cNvPr id="371" name="组合 370"/>
            <p:cNvGrpSpPr/>
            <p:nvPr/>
          </p:nvGrpSpPr>
          <p:grpSpPr>
            <a:xfrm>
              <a:off x="4024263" y="4425259"/>
              <a:ext cx="1976946" cy="675735"/>
              <a:chOff x="4024263" y="4251523"/>
              <a:chExt cx="1976946" cy="675735"/>
            </a:xfrm>
          </p:grpSpPr>
          <p:pic>
            <p:nvPicPr>
              <p:cNvPr id="425" name="图片 424"/>
              <p:cNvPicPr>
                <a:picLocks noChangeAspect="1"/>
              </p:cNvPicPr>
              <p:nvPr/>
            </p:nvPicPr>
            <p:blipFill>
              <a:blip r:embed="rId17"/>
              <a:stretch>
                <a:fillRect/>
              </a:stretch>
            </p:blipFill>
            <p:spPr>
              <a:xfrm>
                <a:off x="4024263" y="4251523"/>
                <a:ext cx="463148" cy="449121"/>
              </a:xfrm>
              <a:prstGeom prst="rect">
                <a:avLst/>
              </a:prstGeom>
            </p:spPr>
          </p:pic>
          <p:pic>
            <p:nvPicPr>
              <p:cNvPr id="426" name="图片 425"/>
              <p:cNvPicPr>
                <a:picLocks noChangeAspect="1"/>
              </p:cNvPicPr>
              <p:nvPr/>
            </p:nvPicPr>
            <p:blipFill>
              <a:blip r:embed="rId18"/>
              <a:stretch>
                <a:fillRect/>
              </a:stretch>
            </p:blipFill>
            <p:spPr>
              <a:xfrm>
                <a:off x="4577205" y="4278978"/>
                <a:ext cx="406522" cy="394210"/>
              </a:xfrm>
              <a:prstGeom prst="rect">
                <a:avLst/>
              </a:prstGeom>
            </p:spPr>
          </p:pic>
          <p:pic>
            <p:nvPicPr>
              <p:cNvPr id="427" name="图片 426" descr="32313537303131303b32313537303130313be7bd91e7bb9ce8bdace8b4a6"/>
              <p:cNvPicPr>
                <a:picLocks noChangeAspect="1"/>
              </p:cNvPicPr>
              <p:nvPr/>
            </p:nvPicPr>
            <p:blipFill>
              <a:blip r:embed="rId19">
                <a:extLst>
                  <a:ext uri="{96DAC541-7B7A-43D3-8B79-37D633B846F1}">
                    <asvg:svgBlip xmlns:asvg="http://schemas.microsoft.com/office/drawing/2016/SVG/main" xmlns="" r:embed="rId20"/>
                  </a:ext>
                </a:extLst>
              </a:blip>
              <a:stretch>
                <a:fillRect/>
              </a:stretch>
            </p:blipFill>
            <p:spPr>
              <a:xfrm>
                <a:off x="5156981" y="4294162"/>
                <a:ext cx="369914" cy="403179"/>
              </a:xfrm>
              <a:prstGeom prst="rect">
                <a:avLst/>
              </a:prstGeom>
            </p:spPr>
          </p:pic>
          <p:sp>
            <p:nvSpPr>
              <p:cNvPr id="428" name="矩形 427"/>
              <p:cNvSpPr/>
              <p:nvPr/>
            </p:nvSpPr>
            <p:spPr>
              <a:xfrm>
                <a:off x="5512798" y="4311459"/>
                <a:ext cx="488411" cy="615799"/>
              </a:xfrm>
              <a:prstGeom prst="rect">
                <a:avLst/>
              </a:prstGeom>
              <a:noFill/>
            </p:spPr>
            <p:txBody>
              <a:bodyPr wrap="square" lIns="91440" tIns="45720" rIns="91440" bIns="45720">
                <a:spAutoFit/>
              </a:bodyPr>
              <a:lstStyle/>
              <a:p>
                <a:pPr algn="ctr"/>
                <a:r>
                  <a:rPr lang="en-US" altLang="zh-CN" sz="1400" dirty="0">
                    <a:ln w="0"/>
                    <a:solidFill>
                      <a:srgbClr val="4472C4"/>
                    </a:solidFill>
                    <a:effectLst>
                      <a:outerShdw blurRad="38100" dist="25400" dir="5400000" algn="ctr" rotWithShape="0">
                        <a:srgbClr val="6E747A">
                          <a:alpha val="43000"/>
                        </a:srgbClr>
                      </a:outerShdw>
                    </a:effectLst>
                    <a:latin typeface="+mn-ea"/>
                  </a:rPr>
                  <a:t>……</a:t>
                </a:r>
                <a:endParaRPr lang="zh-CN" altLang="en-US" sz="1400" dirty="0">
                  <a:ln w="0"/>
                  <a:solidFill>
                    <a:srgbClr val="4472C4"/>
                  </a:solidFill>
                  <a:effectLst>
                    <a:outerShdw blurRad="38100" dist="25400" dir="5400000" algn="ctr" rotWithShape="0">
                      <a:srgbClr val="6E747A">
                        <a:alpha val="43000"/>
                      </a:srgbClr>
                    </a:outerShdw>
                  </a:effectLst>
                  <a:latin typeface="+mn-ea"/>
                </a:endParaRPr>
              </a:p>
            </p:txBody>
          </p:sp>
        </p:grpSp>
        <p:sp>
          <p:nvSpPr>
            <p:cNvPr id="372" name="文本框 371"/>
            <p:cNvSpPr txBox="1"/>
            <p:nvPr/>
          </p:nvSpPr>
          <p:spPr>
            <a:xfrm>
              <a:off x="2869497" y="3803302"/>
              <a:ext cx="945196" cy="326012"/>
            </a:xfrm>
            <a:prstGeom prst="rect">
              <a:avLst/>
            </a:prstGeom>
            <a:noFill/>
          </p:spPr>
          <p:txBody>
            <a:bodyPr wrap="none" rtlCol="0">
              <a:spAutoFit/>
            </a:bodyPr>
            <a:lstStyle/>
            <a:p>
              <a:pPr algn="ctr"/>
              <a:r>
                <a:rPr lang="zh-CN" altLang="en-US" sz="1200" b="1" dirty="0">
                  <a:solidFill>
                    <a:srgbClr val="3C5DEC"/>
                  </a:solidFill>
                  <a:latin typeface="+mn-ea"/>
                  <a:cs typeface="OPPOSans M" panose="00020600040101010101" pitchFamily="18" charset="-122"/>
                </a:rPr>
                <a:t>个人</a:t>
              </a:r>
              <a:r>
                <a:rPr lang="en-US" altLang="zh-CN" sz="1200" b="1" dirty="0">
                  <a:solidFill>
                    <a:srgbClr val="3C5DEC"/>
                  </a:solidFill>
                  <a:latin typeface="+mn-ea"/>
                  <a:cs typeface="OPPOSans M" panose="00020600040101010101" pitchFamily="18" charset="-122"/>
                </a:rPr>
                <a:t>/</a:t>
              </a:r>
              <a:r>
                <a:rPr lang="zh-CN" altLang="en-US" sz="1200" b="1" dirty="0">
                  <a:solidFill>
                    <a:srgbClr val="3C5DEC"/>
                  </a:solidFill>
                  <a:latin typeface="+mn-ea"/>
                  <a:cs typeface="OPPOSans M" panose="00020600040101010101" pitchFamily="18" charset="-122"/>
                </a:rPr>
                <a:t>企业</a:t>
              </a:r>
              <a:endParaRPr lang="en-US" sz="1200" b="1" dirty="0">
                <a:solidFill>
                  <a:srgbClr val="3C5DEC"/>
                </a:solidFill>
                <a:latin typeface="+mn-ea"/>
                <a:cs typeface="OPPOSans M" panose="00020600040101010101" pitchFamily="18" charset="-122"/>
              </a:endParaRPr>
            </a:p>
          </p:txBody>
        </p:sp>
        <p:sp>
          <p:nvSpPr>
            <p:cNvPr id="373" name="文本框 372"/>
            <p:cNvSpPr txBox="1"/>
            <p:nvPr/>
          </p:nvSpPr>
          <p:spPr>
            <a:xfrm>
              <a:off x="3026302" y="4465385"/>
              <a:ext cx="530637" cy="326012"/>
            </a:xfrm>
            <a:prstGeom prst="rect">
              <a:avLst/>
            </a:prstGeom>
            <a:noFill/>
          </p:spPr>
          <p:txBody>
            <a:bodyPr wrap="none" rtlCol="0">
              <a:spAutoFit/>
            </a:bodyPr>
            <a:lstStyle/>
            <a:p>
              <a:pPr algn="ctr"/>
              <a:r>
                <a:rPr lang="zh-CN" altLang="en-US" sz="1200" b="1" dirty="0">
                  <a:solidFill>
                    <a:srgbClr val="3C5DEC"/>
                  </a:solidFill>
                  <a:latin typeface="+mn-ea"/>
                  <a:cs typeface="OPPOSans M" panose="00020600040101010101" pitchFamily="18" charset="-122"/>
                </a:rPr>
                <a:t>消费</a:t>
              </a:r>
              <a:endParaRPr lang="en-US" sz="1200" b="1" dirty="0">
                <a:solidFill>
                  <a:srgbClr val="3C5DEC"/>
                </a:solidFill>
                <a:latin typeface="+mn-ea"/>
                <a:cs typeface="OPPOSans M" panose="00020600040101010101" pitchFamily="18" charset="-122"/>
              </a:endParaRPr>
            </a:p>
          </p:txBody>
        </p:sp>
        <p:grpSp>
          <p:nvGrpSpPr>
            <p:cNvPr id="374" name="组合 373"/>
            <p:cNvGrpSpPr/>
            <p:nvPr/>
          </p:nvGrpSpPr>
          <p:grpSpPr>
            <a:xfrm>
              <a:off x="7059634" y="3515178"/>
              <a:ext cx="2066078" cy="894961"/>
              <a:chOff x="2430274" y="2921527"/>
              <a:chExt cx="1294600" cy="894961"/>
            </a:xfrm>
          </p:grpSpPr>
          <p:sp>
            <p:nvSpPr>
              <p:cNvPr id="420" name="矩形: 圆角 27"/>
              <p:cNvSpPr/>
              <p:nvPr/>
            </p:nvSpPr>
            <p:spPr>
              <a:xfrm>
                <a:off x="2430274" y="2921527"/>
                <a:ext cx="1291981" cy="894961"/>
              </a:xfrm>
              <a:prstGeom prst="roundRect">
                <a:avLst>
                  <a:gd name="adj" fmla="val 9008"/>
                </a:avLst>
              </a:prstGeom>
              <a:solidFill>
                <a:srgbClr val="F8F8F8"/>
              </a:solidFill>
              <a:ln w="12680" cap="flat">
                <a:solidFill>
                  <a:srgbClr val="E5E5E5"/>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21" name="矩形: 圆角 30"/>
              <p:cNvSpPr/>
              <p:nvPr/>
            </p:nvSpPr>
            <p:spPr>
              <a:xfrm>
                <a:off x="2546958" y="3404095"/>
                <a:ext cx="1032218" cy="316636"/>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22" name="任意多边形: 形状 48"/>
              <p:cNvSpPr/>
              <p:nvPr/>
            </p:nvSpPr>
            <p:spPr>
              <a:xfrm>
                <a:off x="2432304" y="2927811"/>
                <a:ext cx="1292570" cy="399009"/>
              </a:xfrm>
              <a:custGeom>
                <a:avLst/>
                <a:gdLst>
                  <a:gd name="connsiteX0" fmla="*/ 0 w 2764681"/>
                  <a:gd name="connsiteY0" fmla="*/ 152259 h 361494"/>
                  <a:gd name="connsiteX1" fmla="*/ 152259 w 2764681"/>
                  <a:gd name="connsiteY1" fmla="*/ 0 h 361494"/>
                  <a:gd name="connsiteX2" fmla="*/ 2612422 w 2764681"/>
                  <a:gd name="connsiteY2" fmla="*/ 0 h 361494"/>
                  <a:gd name="connsiteX3" fmla="*/ 2764681 w 2764681"/>
                  <a:gd name="connsiteY3" fmla="*/ 152259 h 361494"/>
                  <a:gd name="connsiteX4" fmla="*/ 2764681 w 2764681"/>
                  <a:gd name="connsiteY4" fmla="*/ 361495 h 361494"/>
                  <a:gd name="connsiteX5" fmla="*/ 0 w 2764681"/>
                  <a:gd name="connsiteY5" fmla="*/ 361495 h 361494"/>
                  <a:gd name="connsiteX6" fmla="*/ 0 w 2764681"/>
                  <a:gd name="connsiteY6" fmla="*/ 152259 h 36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681" h="361494">
                    <a:moveTo>
                      <a:pt x="0" y="152259"/>
                    </a:moveTo>
                    <a:cubicBezTo>
                      <a:pt x="0" y="68168"/>
                      <a:pt x="68174" y="0"/>
                      <a:pt x="152259" y="0"/>
                    </a:cubicBezTo>
                    <a:lnTo>
                      <a:pt x="2612422" y="0"/>
                    </a:lnTo>
                    <a:cubicBezTo>
                      <a:pt x="2696508" y="0"/>
                      <a:pt x="2764681" y="68168"/>
                      <a:pt x="2764681" y="152259"/>
                    </a:cubicBezTo>
                    <a:lnTo>
                      <a:pt x="2764681" y="361495"/>
                    </a:lnTo>
                    <a:lnTo>
                      <a:pt x="0" y="361495"/>
                    </a:lnTo>
                    <a:lnTo>
                      <a:pt x="0" y="152259"/>
                    </a:lnTo>
                    <a:close/>
                  </a:path>
                </a:pathLst>
              </a:custGeom>
              <a:gradFill flip="none" rotWithShape="1">
                <a:gsLst>
                  <a:gs pos="0">
                    <a:srgbClr val="3C5DEC">
                      <a:shade val="30000"/>
                      <a:satMod val="115000"/>
                    </a:srgbClr>
                  </a:gs>
                  <a:gs pos="50000">
                    <a:srgbClr val="3C5DEC">
                      <a:shade val="67500"/>
                      <a:satMod val="115000"/>
                    </a:srgbClr>
                  </a:gs>
                  <a:gs pos="100000">
                    <a:srgbClr val="3C5DEC">
                      <a:shade val="100000"/>
                      <a:satMod val="115000"/>
                    </a:srgbClr>
                  </a:gs>
                </a:gsLst>
                <a:lin ang="2700000" scaled="1"/>
                <a:tileRect/>
              </a:gradFill>
              <a:ln w="6340" cap="flat">
                <a:noFill/>
                <a:prstDash val="solid"/>
                <a:miter/>
              </a:ln>
              <a:effectLst>
                <a:outerShdw blurRad="215900" dist="88900" dir="5400000" sx="90000" sy="90000" algn="t" rotWithShape="0">
                  <a:prstClr val="black">
                    <a:alpha val="27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23" name="文本框 422"/>
              <p:cNvSpPr txBox="1"/>
              <p:nvPr/>
            </p:nvSpPr>
            <p:spPr>
              <a:xfrm>
                <a:off x="2773973" y="2955525"/>
                <a:ext cx="609575" cy="3622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n-ea"/>
                    <a:cs typeface="OPPOSans M" panose="00020600040101010101" pitchFamily="18" charset="-122"/>
                  </a:rPr>
                  <a:t>个人会员</a:t>
                </a:r>
                <a:endParaRPr kumimoji="0" lang="en-US" sz="1400" b="1" i="0" u="none" strike="noStrike" kern="0" cap="none" spc="0" normalizeH="0" baseline="0" noProof="0" dirty="0">
                  <a:ln>
                    <a:noFill/>
                  </a:ln>
                  <a:solidFill>
                    <a:prstClr val="white"/>
                  </a:solidFill>
                  <a:effectLst/>
                  <a:uLnTx/>
                  <a:uFillTx/>
                  <a:latin typeface="+mn-ea"/>
                  <a:cs typeface="OPPOSans M" panose="00020600040101010101" pitchFamily="18" charset="-122"/>
                </a:endParaRPr>
              </a:p>
            </p:txBody>
          </p:sp>
          <p:sp>
            <p:nvSpPr>
              <p:cNvPr id="424" name="文本框 423"/>
              <p:cNvSpPr txBox="1"/>
              <p:nvPr/>
            </p:nvSpPr>
            <p:spPr>
              <a:xfrm>
                <a:off x="2810231" y="3440588"/>
                <a:ext cx="505670" cy="3078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196AFC"/>
                    </a:solidFill>
                    <a:effectLst/>
                    <a:uLnTx/>
                    <a:uFillTx/>
                    <a:latin typeface="+mn-ea"/>
                    <a:cs typeface="OPPOSans R" panose="00020600040101010101" pitchFamily="18" charset="-122"/>
                  </a:rPr>
                  <a:t>电子账户</a:t>
                </a:r>
                <a:endParaRPr kumimoji="0" lang="en-US" sz="1100" b="1" i="0" u="none" strike="noStrike" kern="0" cap="none" spc="0" normalizeH="0" baseline="0" noProof="0" dirty="0">
                  <a:ln>
                    <a:noFill/>
                  </a:ln>
                  <a:solidFill>
                    <a:srgbClr val="196AFC"/>
                  </a:solidFill>
                  <a:effectLst/>
                  <a:uLnTx/>
                  <a:uFillTx/>
                  <a:latin typeface="+mn-ea"/>
                  <a:cs typeface="OPPOSans R" panose="00020600040101010101" pitchFamily="18" charset="-122"/>
                </a:endParaRPr>
              </a:p>
            </p:txBody>
          </p:sp>
        </p:grpSp>
        <p:grpSp>
          <p:nvGrpSpPr>
            <p:cNvPr id="375" name="组合 374"/>
            <p:cNvGrpSpPr/>
            <p:nvPr/>
          </p:nvGrpSpPr>
          <p:grpSpPr>
            <a:xfrm>
              <a:off x="6986484" y="4699919"/>
              <a:ext cx="1407710" cy="1700881"/>
              <a:chOff x="2430275" y="2921527"/>
              <a:chExt cx="882068" cy="1700881"/>
            </a:xfrm>
          </p:grpSpPr>
          <p:sp>
            <p:nvSpPr>
              <p:cNvPr id="415" name="矩形: 圆角 27"/>
              <p:cNvSpPr/>
              <p:nvPr/>
            </p:nvSpPr>
            <p:spPr>
              <a:xfrm>
                <a:off x="2430275" y="2921527"/>
                <a:ext cx="882068" cy="1700881"/>
              </a:xfrm>
              <a:prstGeom prst="roundRect">
                <a:avLst>
                  <a:gd name="adj" fmla="val 9008"/>
                </a:avLst>
              </a:prstGeom>
              <a:solidFill>
                <a:srgbClr val="F8F8F8"/>
              </a:solidFill>
              <a:ln w="12680" cap="flat">
                <a:solidFill>
                  <a:srgbClr val="E5E5E5"/>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6" name="矩形: 圆角 30"/>
              <p:cNvSpPr/>
              <p:nvPr/>
            </p:nvSpPr>
            <p:spPr>
              <a:xfrm>
                <a:off x="2510428" y="3404095"/>
                <a:ext cx="719330"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7" name="任意多边形: 形状 48"/>
              <p:cNvSpPr/>
              <p:nvPr/>
            </p:nvSpPr>
            <p:spPr>
              <a:xfrm>
                <a:off x="2432304" y="2927811"/>
                <a:ext cx="880038" cy="399009"/>
              </a:xfrm>
              <a:custGeom>
                <a:avLst/>
                <a:gdLst>
                  <a:gd name="connsiteX0" fmla="*/ 0 w 2764681"/>
                  <a:gd name="connsiteY0" fmla="*/ 152259 h 361494"/>
                  <a:gd name="connsiteX1" fmla="*/ 152259 w 2764681"/>
                  <a:gd name="connsiteY1" fmla="*/ 0 h 361494"/>
                  <a:gd name="connsiteX2" fmla="*/ 2612422 w 2764681"/>
                  <a:gd name="connsiteY2" fmla="*/ 0 h 361494"/>
                  <a:gd name="connsiteX3" fmla="*/ 2764681 w 2764681"/>
                  <a:gd name="connsiteY3" fmla="*/ 152259 h 361494"/>
                  <a:gd name="connsiteX4" fmla="*/ 2764681 w 2764681"/>
                  <a:gd name="connsiteY4" fmla="*/ 361495 h 361494"/>
                  <a:gd name="connsiteX5" fmla="*/ 0 w 2764681"/>
                  <a:gd name="connsiteY5" fmla="*/ 361495 h 361494"/>
                  <a:gd name="connsiteX6" fmla="*/ 0 w 2764681"/>
                  <a:gd name="connsiteY6" fmla="*/ 152259 h 36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681" h="361494">
                    <a:moveTo>
                      <a:pt x="0" y="152259"/>
                    </a:moveTo>
                    <a:cubicBezTo>
                      <a:pt x="0" y="68168"/>
                      <a:pt x="68174" y="0"/>
                      <a:pt x="152259" y="0"/>
                    </a:cubicBezTo>
                    <a:lnTo>
                      <a:pt x="2612422" y="0"/>
                    </a:lnTo>
                    <a:cubicBezTo>
                      <a:pt x="2696508" y="0"/>
                      <a:pt x="2764681" y="68168"/>
                      <a:pt x="2764681" y="152259"/>
                    </a:cubicBezTo>
                    <a:lnTo>
                      <a:pt x="2764681" y="361495"/>
                    </a:lnTo>
                    <a:lnTo>
                      <a:pt x="0" y="361495"/>
                    </a:lnTo>
                    <a:lnTo>
                      <a:pt x="0" y="152259"/>
                    </a:lnTo>
                    <a:close/>
                  </a:path>
                </a:pathLst>
              </a:custGeom>
              <a:gradFill flip="none" rotWithShape="1">
                <a:gsLst>
                  <a:gs pos="0">
                    <a:srgbClr val="3C5DEC">
                      <a:tint val="66000"/>
                      <a:satMod val="160000"/>
                    </a:srgbClr>
                  </a:gs>
                  <a:gs pos="50000">
                    <a:srgbClr val="3C5DEC">
                      <a:tint val="44500"/>
                      <a:satMod val="160000"/>
                    </a:srgbClr>
                  </a:gs>
                  <a:gs pos="100000">
                    <a:srgbClr val="3C5DEC">
                      <a:tint val="23500"/>
                      <a:satMod val="160000"/>
                    </a:srgbClr>
                  </a:gs>
                </a:gsLst>
                <a:lin ang="2700000" scaled="1"/>
                <a:tileRect/>
              </a:gradFill>
              <a:ln w="6340" cap="flat">
                <a:noFill/>
                <a:prstDash val="solid"/>
                <a:miter/>
              </a:ln>
              <a:effectLst>
                <a:outerShdw blurRad="215900" dist="88900" dir="5400000" sx="90000" sy="90000" algn="t" rotWithShape="0">
                  <a:prstClr val="black">
                    <a:alpha val="27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8" name="文本框 417"/>
              <p:cNvSpPr txBox="1"/>
              <p:nvPr/>
            </p:nvSpPr>
            <p:spPr>
              <a:xfrm>
                <a:off x="2579167" y="2955525"/>
                <a:ext cx="609575" cy="3622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n-ea"/>
                    <a:cs typeface="OPPOSans M" panose="00020600040101010101" pitchFamily="18" charset="-122"/>
                  </a:rPr>
                  <a:t>平台会员</a:t>
                </a:r>
                <a:endParaRPr kumimoji="0" lang="en-US" sz="1400" b="1" i="0" u="none" strike="noStrike" kern="0" cap="none" spc="0" normalizeH="0" baseline="0" noProof="0" dirty="0">
                  <a:ln>
                    <a:noFill/>
                  </a:ln>
                  <a:solidFill>
                    <a:prstClr val="white"/>
                  </a:solidFill>
                  <a:effectLst/>
                  <a:uLnTx/>
                  <a:uFillTx/>
                  <a:latin typeface="+mn-ea"/>
                  <a:cs typeface="OPPOSans M" panose="00020600040101010101" pitchFamily="18" charset="-122"/>
                </a:endParaRPr>
              </a:p>
            </p:txBody>
          </p:sp>
          <p:sp>
            <p:nvSpPr>
              <p:cNvPr id="419" name="文本框 418"/>
              <p:cNvSpPr txBox="1"/>
              <p:nvPr/>
            </p:nvSpPr>
            <p:spPr>
              <a:xfrm>
                <a:off x="2613929" y="3448376"/>
                <a:ext cx="505670" cy="30790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196AFC"/>
                    </a:solidFill>
                    <a:effectLst/>
                    <a:uLnTx/>
                    <a:uFillTx/>
                    <a:latin typeface="+mn-ea"/>
                    <a:cs typeface="OPPOSans R" panose="00020600040101010101" pitchFamily="18" charset="-122"/>
                  </a:rPr>
                  <a:t>平台账簿</a:t>
                </a:r>
                <a:endParaRPr kumimoji="0" lang="en-US" sz="1100" b="1" i="0" u="none" strike="noStrike" kern="0" cap="none" spc="0" normalizeH="0" baseline="0" noProof="0" dirty="0">
                  <a:ln>
                    <a:noFill/>
                  </a:ln>
                  <a:solidFill>
                    <a:srgbClr val="196AFC"/>
                  </a:solidFill>
                  <a:effectLst/>
                  <a:uLnTx/>
                  <a:uFillTx/>
                  <a:latin typeface="+mn-ea"/>
                  <a:cs typeface="OPPOSans R" panose="00020600040101010101" pitchFamily="18" charset="-122"/>
                </a:endParaRPr>
              </a:p>
            </p:txBody>
          </p:sp>
        </p:grpSp>
        <p:grpSp>
          <p:nvGrpSpPr>
            <p:cNvPr id="376" name="组合 375"/>
            <p:cNvGrpSpPr/>
            <p:nvPr/>
          </p:nvGrpSpPr>
          <p:grpSpPr>
            <a:xfrm>
              <a:off x="8519973" y="4700644"/>
              <a:ext cx="1407710" cy="1700156"/>
              <a:chOff x="2430275" y="2921527"/>
              <a:chExt cx="882068" cy="1700156"/>
            </a:xfrm>
          </p:grpSpPr>
          <p:sp>
            <p:nvSpPr>
              <p:cNvPr id="410" name="矩形: 圆角 27"/>
              <p:cNvSpPr/>
              <p:nvPr/>
            </p:nvSpPr>
            <p:spPr>
              <a:xfrm>
                <a:off x="2430275" y="2921527"/>
                <a:ext cx="882068" cy="1700156"/>
              </a:xfrm>
              <a:prstGeom prst="roundRect">
                <a:avLst>
                  <a:gd name="adj" fmla="val 9008"/>
                </a:avLst>
              </a:prstGeom>
              <a:solidFill>
                <a:srgbClr val="F8F8F8"/>
              </a:solidFill>
              <a:ln w="12680" cap="flat">
                <a:solidFill>
                  <a:srgbClr val="E5E5E5"/>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1" name="矩形: 圆角 30"/>
              <p:cNvSpPr/>
              <p:nvPr/>
            </p:nvSpPr>
            <p:spPr>
              <a:xfrm>
                <a:off x="2512169" y="3564405"/>
                <a:ext cx="719330"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2" name="任意多边形: 形状 48"/>
              <p:cNvSpPr/>
              <p:nvPr/>
            </p:nvSpPr>
            <p:spPr>
              <a:xfrm>
                <a:off x="2432304" y="2927811"/>
                <a:ext cx="880038" cy="399009"/>
              </a:xfrm>
              <a:custGeom>
                <a:avLst/>
                <a:gdLst>
                  <a:gd name="connsiteX0" fmla="*/ 0 w 2764681"/>
                  <a:gd name="connsiteY0" fmla="*/ 152259 h 361494"/>
                  <a:gd name="connsiteX1" fmla="*/ 152259 w 2764681"/>
                  <a:gd name="connsiteY1" fmla="*/ 0 h 361494"/>
                  <a:gd name="connsiteX2" fmla="*/ 2612422 w 2764681"/>
                  <a:gd name="connsiteY2" fmla="*/ 0 h 361494"/>
                  <a:gd name="connsiteX3" fmla="*/ 2764681 w 2764681"/>
                  <a:gd name="connsiteY3" fmla="*/ 152259 h 361494"/>
                  <a:gd name="connsiteX4" fmla="*/ 2764681 w 2764681"/>
                  <a:gd name="connsiteY4" fmla="*/ 361495 h 361494"/>
                  <a:gd name="connsiteX5" fmla="*/ 0 w 2764681"/>
                  <a:gd name="connsiteY5" fmla="*/ 361495 h 361494"/>
                  <a:gd name="connsiteX6" fmla="*/ 0 w 2764681"/>
                  <a:gd name="connsiteY6" fmla="*/ 152259 h 36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681" h="361494">
                    <a:moveTo>
                      <a:pt x="0" y="152259"/>
                    </a:moveTo>
                    <a:cubicBezTo>
                      <a:pt x="0" y="68168"/>
                      <a:pt x="68174" y="0"/>
                      <a:pt x="152259" y="0"/>
                    </a:cubicBezTo>
                    <a:lnTo>
                      <a:pt x="2612422" y="0"/>
                    </a:lnTo>
                    <a:cubicBezTo>
                      <a:pt x="2696508" y="0"/>
                      <a:pt x="2764681" y="68168"/>
                      <a:pt x="2764681" y="152259"/>
                    </a:cubicBezTo>
                    <a:lnTo>
                      <a:pt x="2764681" y="361495"/>
                    </a:lnTo>
                    <a:lnTo>
                      <a:pt x="0" y="361495"/>
                    </a:lnTo>
                    <a:lnTo>
                      <a:pt x="0" y="152259"/>
                    </a:lnTo>
                    <a:close/>
                  </a:path>
                </a:pathLst>
              </a:custGeom>
              <a:gradFill flip="none" rotWithShape="1">
                <a:gsLst>
                  <a:gs pos="0">
                    <a:srgbClr val="3C5DEC">
                      <a:tint val="66000"/>
                      <a:satMod val="160000"/>
                    </a:srgbClr>
                  </a:gs>
                  <a:gs pos="50000">
                    <a:srgbClr val="3C5DEC">
                      <a:tint val="44500"/>
                      <a:satMod val="160000"/>
                    </a:srgbClr>
                  </a:gs>
                  <a:gs pos="100000">
                    <a:srgbClr val="3C5DEC">
                      <a:tint val="23500"/>
                      <a:satMod val="160000"/>
                    </a:srgbClr>
                  </a:gs>
                </a:gsLst>
                <a:lin ang="2700000" scaled="1"/>
                <a:tileRect/>
              </a:gradFill>
              <a:ln w="6340" cap="flat">
                <a:noFill/>
                <a:prstDash val="solid"/>
                <a:miter/>
              </a:ln>
              <a:effectLst>
                <a:outerShdw blurRad="215900" dist="88900" dir="5400000" sx="90000" sy="90000" algn="t" rotWithShape="0">
                  <a:prstClr val="black">
                    <a:alpha val="27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13" name="文本框 412"/>
              <p:cNvSpPr txBox="1"/>
              <p:nvPr/>
            </p:nvSpPr>
            <p:spPr>
              <a:xfrm>
                <a:off x="2579167" y="2955525"/>
                <a:ext cx="609575" cy="3622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n-ea"/>
                    <a:cs typeface="OPPOSans M" panose="00020600040101010101" pitchFamily="18" charset="-122"/>
                  </a:rPr>
                  <a:t>收款会员</a:t>
                </a:r>
                <a:endParaRPr kumimoji="0" lang="en-US" sz="1400" b="1" i="0" u="none" strike="noStrike" kern="0" cap="none" spc="0" normalizeH="0" baseline="0" noProof="0" dirty="0">
                  <a:ln>
                    <a:noFill/>
                  </a:ln>
                  <a:solidFill>
                    <a:prstClr val="white"/>
                  </a:solidFill>
                  <a:effectLst/>
                  <a:uLnTx/>
                  <a:uFillTx/>
                  <a:latin typeface="+mn-ea"/>
                  <a:cs typeface="OPPOSans M" panose="00020600040101010101" pitchFamily="18" charset="-122"/>
                </a:endParaRPr>
              </a:p>
            </p:txBody>
          </p:sp>
          <p:sp>
            <p:nvSpPr>
              <p:cNvPr id="414" name="文本框 413"/>
              <p:cNvSpPr txBox="1"/>
              <p:nvPr/>
            </p:nvSpPr>
            <p:spPr>
              <a:xfrm>
                <a:off x="2708646" y="3603907"/>
                <a:ext cx="315178" cy="30790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196AFC"/>
                    </a:solidFill>
                    <a:effectLst/>
                    <a:uLnTx/>
                    <a:uFillTx/>
                    <a:latin typeface="+mn-ea"/>
                    <a:cs typeface="OPPOSans R" panose="00020600040101010101" pitchFamily="18" charset="-122"/>
                  </a:rPr>
                  <a:t>平台</a:t>
                </a:r>
                <a:endParaRPr kumimoji="0" lang="en-US" sz="1100" b="1" i="0" u="none" strike="noStrike" kern="0" cap="none" spc="0" normalizeH="0" baseline="0" noProof="0" dirty="0">
                  <a:ln>
                    <a:noFill/>
                  </a:ln>
                  <a:solidFill>
                    <a:srgbClr val="196AFC"/>
                  </a:solidFill>
                  <a:effectLst/>
                  <a:uLnTx/>
                  <a:uFillTx/>
                  <a:latin typeface="+mn-ea"/>
                  <a:cs typeface="OPPOSans R" panose="00020600040101010101" pitchFamily="18" charset="-122"/>
                </a:endParaRPr>
              </a:p>
            </p:txBody>
          </p:sp>
        </p:grpSp>
        <p:grpSp>
          <p:nvGrpSpPr>
            <p:cNvPr id="377" name="组合 376"/>
            <p:cNvGrpSpPr/>
            <p:nvPr/>
          </p:nvGrpSpPr>
          <p:grpSpPr>
            <a:xfrm>
              <a:off x="10053462" y="4694083"/>
              <a:ext cx="1407710" cy="1700881"/>
              <a:chOff x="2430275" y="2921527"/>
              <a:chExt cx="882068" cy="1700881"/>
            </a:xfrm>
          </p:grpSpPr>
          <p:sp>
            <p:nvSpPr>
              <p:cNvPr id="405" name="矩形: 圆角 27"/>
              <p:cNvSpPr/>
              <p:nvPr/>
            </p:nvSpPr>
            <p:spPr>
              <a:xfrm>
                <a:off x="2430275" y="2921527"/>
                <a:ext cx="882068" cy="1700881"/>
              </a:xfrm>
              <a:prstGeom prst="roundRect">
                <a:avLst>
                  <a:gd name="adj" fmla="val 9008"/>
                </a:avLst>
              </a:prstGeom>
              <a:solidFill>
                <a:srgbClr val="F8F8F8"/>
              </a:solidFill>
              <a:ln w="12680" cap="flat">
                <a:solidFill>
                  <a:srgbClr val="E5E5E5"/>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6" name="矩形: 圆角 30"/>
              <p:cNvSpPr/>
              <p:nvPr/>
            </p:nvSpPr>
            <p:spPr>
              <a:xfrm>
                <a:off x="2511644" y="3404095"/>
                <a:ext cx="719330"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7" name="任意多边形: 形状 48"/>
              <p:cNvSpPr/>
              <p:nvPr/>
            </p:nvSpPr>
            <p:spPr>
              <a:xfrm>
                <a:off x="2432304" y="2927811"/>
                <a:ext cx="880038" cy="399009"/>
              </a:xfrm>
              <a:custGeom>
                <a:avLst/>
                <a:gdLst>
                  <a:gd name="connsiteX0" fmla="*/ 0 w 2764681"/>
                  <a:gd name="connsiteY0" fmla="*/ 152259 h 361494"/>
                  <a:gd name="connsiteX1" fmla="*/ 152259 w 2764681"/>
                  <a:gd name="connsiteY1" fmla="*/ 0 h 361494"/>
                  <a:gd name="connsiteX2" fmla="*/ 2612422 w 2764681"/>
                  <a:gd name="connsiteY2" fmla="*/ 0 h 361494"/>
                  <a:gd name="connsiteX3" fmla="*/ 2764681 w 2764681"/>
                  <a:gd name="connsiteY3" fmla="*/ 152259 h 361494"/>
                  <a:gd name="connsiteX4" fmla="*/ 2764681 w 2764681"/>
                  <a:gd name="connsiteY4" fmla="*/ 361495 h 361494"/>
                  <a:gd name="connsiteX5" fmla="*/ 0 w 2764681"/>
                  <a:gd name="connsiteY5" fmla="*/ 361495 h 361494"/>
                  <a:gd name="connsiteX6" fmla="*/ 0 w 2764681"/>
                  <a:gd name="connsiteY6" fmla="*/ 152259 h 36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681" h="361494">
                    <a:moveTo>
                      <a:pt x="0" y="152259"/>
                    </a:moveTo>
                    <a:cubicBezTo>
                      <a:pt x="0" y="68168"/>
                      <a:pt x="68174" y="0"/>
                      <a:pt x="152259" y="0"/>
                    </a:cubicBezTo>
                    <a:lnTo>
                      <a:pt x="2612422" y="0"/>
                    </a:lnTo>
                    <a:cubicBezTo>
                      <a:pt x="2696508" y="0"/>
                      <a:pt x="2764681" y="68168"/>
                      <a:pt x="2764681" y="152259"/>
                    </a:cubicBezTo>
                    <a:lnTo>
                      <a:pt x="2764681" y="361495"/>
                    </a:lnTo>
                    <a:lnTo>
                      <a:pt x="0" y="361495"/>
                    </a:lnTo>
                    <a:lnTo>
                      <a:pt x="0" y="152259"/>
                    </a:lnTo>
                    <a:close/>
                  </a:path>
                </a:pathLst>
              </a:custGeom>
              <a:gradFill flip="none" rotWithShape="1">
                <a:gsLst>
                  <a:gs pos="0">
                    <a:srgbClr val="3C5DEC">
                      <a:tint val="66000"/>
                      <a:satMod val="160000"/>
                    </a:srgbClr>
                  </a:gs>
                  <a:gs pos="50000">
                    <a:srgbClr val="3C5DEC">
                      <a:tint val="44500"/>
                      <a:satMod val="160000"/>
                    </a:srgbClr>
                  </a:gs>
                  <a:gs pos="100000">
                    <a:srgbClr val="3C5DEC">
                      <a:tint val="23500"/>
                      <a:satMod val="160000"/>
                    </a:srgbClr>
                  </a:gs>
                </a:gsLst>
                <a:lin ang="2700000" scaled="1"/>
                <a:tileRect/>
              </a:gradFill>
              <a:ln w="6340" cap="flat">
                <a:noFill/>
                <a:prstDash val="solid"/>
                <a:miter/>
              </a:ln>
              <a:effectLst>
                <a:outerShdw blurRad="215900" dist="88900" dir="5400000" sx="90000" sy="90000" algn="t" rotWithShape="0">
                  <a:prstClr val="black">
                    <a:alpha val="27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8" name="文本框 407"/>
              <p:cNvSpPr txBox="1"/>
              <p:nvPr/>
            </p:nvSpPr>
            <p:spPr>
              <a:xfrm>
                <a:off x="2579167" y="2955525"/>
                <a:ext cx="609575" cy="3622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n-ea"/>
                    <a:cs typeface="OPPOSans M" panose="00020600040101010101" pitchFamily="18" charset="-122"/>
                  </a:rPr>
                  <a:t>分账会员</a:t>
                </a:r>
                <a:endParaRPr kumimoji="0" lang="en-US" sz="1400" b="1" i="0" u="none" strike="noStrike" kern="0" cap="none" spc="0" normalizeH="0" baseline="0" noProof="0" dirty="0">
                  <a:ln>
                    <a:noFill/>
                  </a:ln>
                  <a:solidFill>
                    <a:prstClr val="white"/>
                  </a:solidFill>
                  <a:effectLst/>
                  <a:uLnTx/>
                  <a:uFillTx/>
                  <a:latin typeface="+mn-ea"/>
                  <a:cs typeface="OPPOSans M" panose="00020600040101010101" pitchFamily="18" charset="-122"/>
                </a:endParaRPr>
              </a:p>
            </p:txBody>
          </p:sp>
          <p:sp>
            <p:nvSpPr>
              <p:cNvPr id="409" name="文本框 408"/>
              <p:cNvSpPr txBox="1"/>
              <p:nvPr/>
            </p:nvSpPr>
            <p:spPr>
              <a:xfrm>
                <a:off x="2570851" y="3454371"/>
                <a:ext cx="600916" cy="30790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196AFC"/>
                    </a:solidFill>
                    <a:effectLst/>
                    <a:uLnTx/>
                    <a:uFillTx/>
                    <a:latin typeface="+mn-ea"/>
                    <a:cs typeface="OPPOSans R" panose="00020600040101010101" pitchFamily="18" charset="-122"/>
                  </a:rPr>
                  <a:t>平台运营方</a:t>
                </a:r>
                <a:endParaRPr kumimoji="0" lang="en-US" sz="1100" b="1" i="0" u="none" strike="noStrike" kern="0" cap="none" spc="0" normalizeH="0" baseline="0" noProof="0" dirty="0">
                  <a:ln>
                    <a:noFill/>
                  </a:ln>
                  <a:solidFill>
                    <a:srgbClr val="196AFC"/>
                  </a:solidFill>
                  <a:effectLst/>
                  <a:uLnTx/>
                  <a:uFillTx/>
                  <a:latin typeface="+mn-ea"/>
                  <a:cs typeface="OPPOSans R" panose="00020600040101010101" pitchFamily="18" charset="-122"/>
                </a:endParaRPr>
              </a:p>
            </p:txBody>
          </p:sp>
        </p:grpSp>
        <p:sp>
          <p:nvSpPr>
            <p:cNvPr id="378" name="矩形: 圆角 30"/>
            <p:cNvSpPr/>
            <p:nvPr/>
          </p:nvSpPr>
          <p:spPr>
            <a:xfrm>
              <a:off x="7109089" y="5632181"/>
              <a:ext cx="1147993"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379" name="矩形: 圆角 30"/>
            <p:cNvSpPr/>
            <p:nvPr/>
          </p:nvSpPr>
          <p:spPr>
            <a:xfrm>
              <a:off x="7109089" y="6045299"/>
              <a:ext cx="1147993"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380" name="文本框 379"/>
            <p:cNvSpPr txBox="1"/>
            <p:nvPr/>
          </p:nvSpPr>
          <p:spPr>
            <a:xfrm>
              <a:off x="7276881" y="5669676"/>
              <a:ext cx="807009" cy="307900"/>
            </a:xfrm>
            <a:prstGeom prst="rect">
              <a:avLst/>
            </a:prstGeom>
            <a:noFill/>
          </p:spPr>
          <p:txBody>
            <a:bodyPr wrap="none" rtlCol="0">
              <a:spAutoFit/>
            </a:bodyPr>
            <a:lstStyle/>
            <a:p>
              <a:pPr algn="ctr"/>
              <a:r>
                <a:rPr lang="zh-CN" altLang="en-US" sz="1100" b="1" dirty="0">
                  <a:solidFill>
                    <a:srgbClr val="196AFC"/>
                  </a:solidFill>
                  <a:latin typeface="+mn-ea"/>
                  <a:cs typeface="OPPOSans R" panose="00020600040101010101" pitchFamily="18" charset="-122"/>
                </a:rPr>
                <a:t>营销账簿</a:t>
              </a:r>
              <a:endParaRPr lang="en-US" sz="1100" b="1" dirty="0">
                <a:solidFill>
                  <a:srgbClr val="196AFC"/>
                </a:solidFill>
                <a:latin typeface="+mn-ea"/>
                <a:cs typeface="OPPOSans R" panose="00020600040101010101" pitchFamily="18" charset="-122"/>
              </a:endParaRPr>
            </a:p>
          </p:txBody>
        </p:sp>
        <p:sp>
          <p:nvSpPr>
            <p:cNvPr id="381" name="文本框 380"/>
            <p:cNvSpPr txBox="1"/>
            <p:nvPr/>
          </p:nvSpPr>
          <p:spPr>
            <a:xfrm>
              <a:off x="7199343" y="6095468"/>
              <a:ext cx="959014" cy="307900"/>
            </a:xfrm>
            <a:prstGeom prst="rect">
              <a:avLst/>
            </a:prstGeom>
            <a:noFill/>
          </p:spPr>
          <p:txBody>
            <a:bodyPr wrap="none" rtlCol="0">
              <a:spAutoFit/>
            </a:bodyPr>
            <a:lstStyle/>
            <a:p>
              <a:pPr algn="ctr"/>
              <a:r>
                <a:rPr lang="zh-CN" altLang="en-US" sz="1100" b="1" dirty="0">
                  <a:solidFill>
                    <a:srgbClr val="196AFC"/>
                  </a:solidFill>
                  <a:latin typeface="+mn-ea"/>
                  <a:cs typeface="OPPOSans R" panose="00020600040101010101" pitchFamily="18" charset="-122"/>
                </a:rPr>
                <a:t>储值卡账簿</a:t>
              </a:r>
              <a:endParaRPr lang="en-US" sz="1100" b="1" dirty="0">
                <a:solidFill>
                  <a:srgbClr val="196AFC"/>
                </a:solidFill>
                <a:latin typeface="+mn-ea"/>
                <a:cs typeface="OPPOSans R" panose="00020600040101010101" pitchFamily="18" charset="-122"/>
              </a:endParaRPr>
            </a:p>
          </p:txBody>
        </p:sp>
        <p:sp>
          <p:nvSpPr>
            <p:cNvPr id="382" name="矩形: 圆角 30"/>
            <p:cNvSpPr/>
            <p:nvPr/>
          </p:nvSpPr>
          <p:spPr>
            <a:xfrm>
              <a:off x="8658975" y="5850056"/>
              <a:ext cx="1147993"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383" name="文本框 382"/>
            <p:cNvSpPr txBox="1"/>
            <p:nvPr/>
          </p:nvSpPr>
          <p:spPr>
            <a:xfrm>
              <a:off x="8898515" y="5898948"/>
              <a:ext cx="655005" cy="307900"/>
            </a:xfrm>
            <a:prstGeom prst="rect">
              <a:avLst/>
            </a:prstGeom>
            <a:noFill/>
          </p:spPr>
          <p:txBody>
            <a:bodyPr wrap="none" rtlCol="0">
              <a:spAutoFit/>
            </a:bodyPr>
            <a:lstStyle/>
            <a:p>
              <a:pPr algn="ctr"/>
              <a:r>
                <a:rPr lang="zh-CN" altLang="en-US" sz="1100" b="1" dirty="0">
                  <a:solidFill>
                    <a:srgbClr val="196AFC"/>
                  </a:solidFill>
                  <a:latin typeface="+mn-ea"/>
                  <a:cs typeface="OPPOSans R" panose="00020600040101010101" pitchFamily="18" charset="-122"/>
                </a:rPr>
                <a:t>加盟商</a:t>
              </a:r>
              <a:endParaRPr lang="en-US" sz="1100" b="1" dirty="0">
                <a:solidFill>
                  <a:srgbClr val="196AFC"/>
                </a:solidFill>
                <a:latin typeface="+mn-ea"/>
                <a:cs typeface="OPPOSans R" panose="00020600040101010101" pitchFamily="18" charset="-122"/>
              </a:endParaRPr>
            </a:p>
          </p:txBody>
        </p:sp>
        <p:sp>
          <p:nvSpPr>
            <p:cNvPr id="384" name="矩形: 圆角 30"/>
            <p:cNvSpPr/>
            <p:nvPr/>
          </p:nvSpPr>
          <p:spPr>
            <a:xfrm>
              <a:off x="10170777" y="5630220"/>
              <a:ext cx="1147993"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385" name="文本框 384"/>
            <p:cNvSpPr txBox="1"/>
            <p:nvPr/>
          </p:nvSpPr>
          <p:spPr>
            <a:xfrm>
              <a:off x="10277809" y="5680781"/>
              <a:ext cx="959014" cy="307900"/>
            </a:xfrm>
            <a:prstGeom prst="rect">
              <a:avLst/>
            </a:prstGeom>
            <a:noFill/>
          </p:spPr>
          <p:txBody>
            <a:bodyPr wrap="none" rtlCol="0">
              <a:spAutoFit/>
            </a:bodyPr>
            <a:lstStyle/>
            <a:p>
              <a:pPr algn="ctr"/>
              <a:r>
                <a:rPr lang="zh-CN" altLang="en-US" sz="1100" b="1" dirty="0">
                  <a:solidFill>
                    <a:srgbClr val="196AFC"/>
                  </a:solidFill>
                  <a:latin typeface="+mn-ea"/>
                  <a:cs typeface="OPPOSans R" panose="00020600040101010101" pitchFamily="18" charset="-122"/>
                </a:rPr>
                <a:t>场地提供方</a:t>
              </a:r>
              <a:endParaRPr lang="en-US" sz="1100" b="1" dirty="0">
                <a:solidFill>
                  <a:srgbClr val="196AFC"/>
                </a:solidFill>
                <a:latin typeface="+mn-ea"/>
                <a:cs typeface="OPPOSans R" panose="00020600040101010101" pitchFamily="18" charset="-122"/>
              </a:endParaRPr>
            </a:p>
          </p:txBody>
        </p:sp>
        <p:sp>
          <p:nvSpPr>
            <p:cNvPr id="386" name="矩形: 圆角 30"/>
            <p:cNvSpPr/>
            <p:nvPr/>
          </p:nvSpPr>
          <p:spPr>
            <a:xfrm>
              <a:off x="10186273" y="6037362"/>
              <a:ext cx="1147993" cy="340521"/>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387" name="文本框 386"/>
            <p:cNvSpPr txBox="1"/>
            <p:nvPr/>
          </p:nvSpPr>
          <p:spPr>
            <a:xfrm>
              <a:off x="10277810" y="6080279"/>
              <a:ext cx="959014" cy="307900"/>
            </a:xfrm>
            <a:prstGeom prst="rect">
              <a:avLst/>
            </a:prstGeom>
            <a:noFill/>
          </p:spPr>
          <p:txBody>
            <a:bodyPr wrap="none" rtlCol="0">
              <a:spAutoFit/>
            </a:bodyPr>
            <a:lstStyle/>
            <a:p>
              <a:pPr algn="ctr"/>
              <a:r>
                <a:rPr lang="zh-CN" altLang="en-US" sz="1100" b="1" dirty="0">
                  <a:solidFill>
                    <a:srgbClr val="196AFC"/>
                  </a:solidFill>
                  <a:latin typeface="+mn-ea"/>
                  <a:cs typeface="OPPOSans R" panose="00020600040101010101" pitchFamily="18" charset="-122"/>
                </a:rPr>
                <a:t>软件服务商</a:t>
              </a:r>
              <a:endParaRPr lang="en-US" sz="1100" b="1" dirty="0">
                <a:solidFill>
                  <a:srgbClr val="196AFC"/>
                </a:solidFill>
                <a:latin typeface="+mn-ea"/>
                <a:cs typeface="OPPOSans R" panose="00020600040101010101" pitchFamily="18" charset="-122"/>
              </a:endParaRPr>
            </a:p>
          </p:txBody>
        </p:sp>
        <p:grpSp>
          <p:nvGrpSpPr>
            <p:cNvPr id="388" name="组合 387"/>
            <p:cNvGrpSpPr/>
            <p:nvPr/>
          </p:nvGrpSpPr>
          <p:grpSpPr>
            <a:xfrm>
              <a:off x="9259237" y="3512288"/>
              <a:ext cx="2066078" cy="894961"/>
              <a:chOff x="2430274" y="2921527"/>
              <a:chExt cx="1294600" cy="894961"/>
            </a:xfrm>
          </p:grpSpPr>
          <p:sp>
            <p:nvSpPr>
              <p:cNvPr id="400" name="矩形: 圆角 27"/>
              <p:cNvSpPr/>
              <p:nvPr/>
            </p:nvSpPr>
            <p:spPr>
              <a:xfrm>
                <a:off x="2430274" y="2921527"/>
                <a:ext cx="1291981" cy="894961"/>
              </a:xfrm>
              <a:prstGeom prst="roundRect">
                <a:avLst>
                  <a:gd name="adj" fmla="val 9008"/>
                </a:avLst>
              </a:prstGeom>
              <a:solidFill>
                <a:srgbClr val="F8F8F8"/>
              </a:solidFill>
              <a:ln w="12680" cap="flat">
                <a:solidFill>
                  <a:srgbClr val="E5E5E5"/>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1" name="矩形: 圆角 30"/>
              <p:cNvSpPr/>
              <p:nvPr/>
            </p:nvSpPr>
            <p:spPr>
              <a:xfrm>
                <a:off x="2546958" y="3404095"/>
                <a:ext cx="1032218" cy="316636"/>
              </a:xfrm>
              <a:prstGeom prst="roundRect">
                <a:avLst/>
              </a:prstGeom>
              <a:solidFill>
                <a:srgbClr val="FFFFFF"/>
              </a:solidFill>
              <a:ln w="6340" cap="flat">
                <a:noFill/>
                <a:prstDash val="solid"/>
                <a:miter/>
              </a:ln>
              <a:effectLst>
                <a:outerShdw blurRad="241300" dist="38100" dir="5400000" algn="t" rotWithShape="0">
                  <a:srgbClr val="4472C4">
                    <a:alpha val="2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2" name="任意多边形: 形状 48"/>
              <p:cNvSpPr/>
              <p:nvPr/>
            </p:nvSpPr>
            <p:spPr>
              <a:xfrm>
                <a:off x="2432304" y="2927811"/>
                <a:ext cx="1292570" cy="399009"/>
              </a:xfrm>
              <a:custGeom>
                <a:avLst/>
                <a:gdLst>
                  <a:gd name="connsiteX0" fmla="*/ 0 w 2764681"/>
                  <a:gd name="connsiteY0" fmla="*/ 152259 h 361494"/>
                  <a:gd name="connsiteX1" fmla="*/ 152259 w 2764681"/>
                  <a:gd name="connsiteY1" fmla="*/ 0 h 361494"/>
                  <a:gd name="connsiteX2" fmla="*/ 2612422 w 2764681"/>
                  <a:gd name="connsiteY2" fmla="*/ 0 h 361494"/>
                  <a:gd name="connsiteX3" fmla="*/ 2764681 w 2764681"/>
                  <a:gd name="connsiteY3" fmla="*/ 152259 h 361494"/>
                  <a:gd name="connsiteX4" fmla="*/ 2764681 w 2764681"/>
                  <a:gd name="connsiteY4" fmla="*/ 361495 h 361494"/>
                  <a:gd name="connsiteX5" fmla="*/ 0 w 2764681"/>
                  <a:gd name="connsiteY5" fmla="*/ 361495 h 361494"/>
                  <a:gd name="connsiteX6" fmla="*/ 0 w 2764681"/>
                  <a:gd name="connsiteY6" fmla="*/ 152259 h 36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4681" h="361494">
                    <a:moveTo>
                      <a:pt x="0" y="152259"/>
                    </a:moveTo>
                    <a:cubicBezTo>
                      <a:pt x="0" y="68168"/>
                      <a:pt x="68174" y="0"/>
                      <a:pt x="152259" y="0"/>
                    </a:cubicBezTo>
                    <a:lnTo>
                      <a:pt x="2612422" y="0"/>
                    </a:lnTo>
                    <a:cubicBezTo>
                      <a:pt x="2696508" y="0"/>
                      <a:pt x="2764681" y="68168"/>
                      <a:pt x="2764681" y="152259"/>
                    </a:cubicBezTo>
                    <a:lnTo>
                      <a:pt x="2764681" y="361495"/>
                    </a:lnTo>
                    <a:lnTo>
                      <a:pt x="0" y="361495"/>
                    </a:lnTo>
                    <a:lnTo>
                      <a:pt x="0" y="152259"/>
                    </a:lnTo>
                    <a:close/>
                  </a:path>
                </a:pathLst>
              </a:custGeom>
              <a:gradFill flip="none" rotWithShape="1">
                <a:gsLst>
                  <a:gs pos="0">
                    <a:srgbClr val="3C5DEC">
                      <a:shade val="30000"/>
                      <a:satMod val="115000"/>
                    </a:srgbClr>
                  </a:gs>
                  <a:gs pos="50000">
                    <a:srgbClr val="3C5DEC">
                      <a:shade val="67500"/>
                      <a:satMod val="115000"/>
                    </a:srgbClr>
                  </a:gs>
                  <a:gs pos="100000">
                    <a:srgbClr val="3C5DEC">
                      <a:shade val="100000"/>
                      <a:satMod val="115000"/>
                    </a:srgbClr>
                  </a:gs>
                </a:gsLst>
                <a:lin ang="2700000" scaled="1"/>
                <a:tileRect/>
              </a:gradFill>
              <a:ln w="6340" cap="flat">
                <a:noFill/>
                <a:prstDash val="solid"/>
                <a:miter/>
              </a:ln>
              <a:effectLst>
                <a:outerShdw blurRad="215900" dist="88900" dir="5400000" sx="90000" sy="90000" algn="t" rotWithShape="0">
                  <a:prstClr val="black">
                    <a:alpha val="27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n-ea"/>
                </a:endParaRPr>
              </a:p>
            </p:txBody>
          </p:sp>
          <p:sp>
            <p:nvSpPr>
              <p:cNvPr id="403" name="文本框 402"/>
              <p:cNvSpPr txBox="1"/>
              <p:nvPr/>
            </p:nvSpPr>
            <p:spPr>
              <a:xfrm>
                <a:off x="2773973" y="2955525"/>
                <a:ext cx="609575" cy="3622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n-ea"/>
                    <a:cs typeface="OPPOSans M" panose="00020600040101010101" pitchFamily="18" charset="-122"/>
                  </a:rPr>
                  <a:t>企业会员</a:t>
                </a:r>
                <a:endParaRPr kumimoji="0" lang="en-US" sz="1400" b="1" i="0" u="none" strike="noStrike" kern="0" cap="none" spc="0" normalizeH="0" baseline="0" noProof="0" dirty="0">
                  <a:ln>
                    <a:noFill/>
                  </a:ln>
                  <a:solidFill>
                    <a:prstClr val="white"/>
                  </a:solidFill>
                  <a:effectLst/>
                  <a:uLnTx/>
                  <a:uFillTx/>
                  <a:latin typeface="+mn-ea"/>
                  <a:cs typeface="OPPOSans M" panose="00020600040101010101" pitchFamily="18" charset="-122"/>
                </a:endParaRPr>
              </a:p>
            </p:txBody>
          </p:sp>
          <p:sp>
            <p:nvSpPr>
              <p:cNvPr id="404" name="文本框 403"/>
              <p:cNvSpPr txBox="1"/>
              <p:nvPr/>
            </p:nvSpPr>
            <p:spPr>
              <a:xfrm>
                <a:off x="2810231" y="3440588"/>
                <a:ext cx="505670" cy="30789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196AFC"/>
                    </a:solidFill>
                    <a:effectLst/>
                    <a:uLnTx/>
                    <a:uFillTx/>
                    <a:latin typeface="+mn-ea"/>
                    <a:cs typeface="OPPOSans R" panose="00020600040101010101" pitchFamily="18" charset="-122"/>
                  </a:rPr>
                  <a:t>电子账户</a:t>
                </a:r>
                <a:endParaRPr kumimoji="0" lang="en-US" sz="1100" b="1" i="0" u="none" strike="noStrike" kern="0" cap="none" spc="0" normalizeH="0" baseline="0" noProof="0" dirty="0">
                  <a:ln>
                    <a:noFill/>
                  </a:ln>
                  <a:solidFill>
                    <a:srgbClr val="196AFC"/>
                  </a:solidFill>
                  <a:effectLst/>
                  <a:uLnTx/>
                  <a:uFillTx/>
                  <a:latin typeface="+mn-ea"/>
                  <a:cs typeface="OPPOSans R" panose="00020600040101010101" pitchFamily="18" charset="-122"/>
                </a:endParaRPr>
              </a:p>
            </p:txBody>
          </p:sp>
        </p:grpSp>
        <p:sp>
          <p:nvSpPr>
            <p:cNvPr id="389" name="对话气泡: 圆角矩形 101"/>
            <p:cNvSpPr/>
            <p:nvPr/>
          </p:nvSpPr>
          <p:spPr>
            <a:xfrm rot="5400000">
              <a:off x="4684966" y="4146434"/>
              <a:ext cx="703771" cy="1047313"/>
            </a:xfrm>
            <a:prstGeom prst="wedgeRoundRectCallout">
              <a:avLst>
                <a:gd name="adj1" fmla="val 67935"/>
                <a:gd name="adj2" fmla="val -14399"/>
                <a:gd name="adj3" fmla="val 16667"/>
              </a:avLst>
            </a:prstGeom>
            <a:noFill/>
            <a:ln w="28575" cap="flat" cmpd="sng" algn="ctr">
              <a:solidFill>
                <a:srgbClr val="F1985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mn-ea"/>
                <a:cs typeface="+mn-cs"/>
              </a:endParaRPr>
            </a:p>
          </p:txBody>
        </p:sp>
        <p:sp>
          <p:nvSpPr>
            <p:cNvPr id="390" name="文本框 389"/>
            <p:cNvSpPr txBox="1"/>
            <p:nvPr/>
          </p:nvSpPr>
          <p:spPr>
            <a:xfrm>
              <a:off x="5001955" y="5204072"/>
              <a:ext cx="1253638" cy="760694"/>
            </a:xfrm>
            <a:prstGeom prst="rect">
              <a:avLst/>
            </a:prstGeom>
            <a:noFill/>
          </p:spPr>
          <p:txBody>
            <a:bodyPr wrap="square" rtlCol="0">
              <a:spAutoFit/>
            </a:bodyPr>
            <a:lstStyle/>
            <a:p>
              <a:pPr>
                <a:lnSpc>
                  <a:spcPct val="150000"/>
                </a:lnSpc>
              </a:pPr>
              <a:r>
                <a:rPr lang="zh-CN" altLang="en-US" sz="1200" b="1" dirty="0">
                  <a:solidFill>
                    <a:srgbClr val="ED7D31"/>
                  </a:solidFill>
                  <a:latin typeface="+mn-ea"/>
                </a:rPr>
                <a:t>会员充值场景</a:t>
              </a:r>
              <a:endParaRPr lang="en-US" altLang="zh-CN" sz="1200" b="1" dirty="0">
                <a:solidFill>
                  <a:srgbClr val="ED7D31"/>
                </a:solidFill>
                <a:latin typeface="+mn-ea"/>
              </a:endParaRPr>
            </a:p>
            <a:p>
              <a:pPr>
                <a:lnSpc>
                  <a:spcPct val="150000"/>
                </a:lnSpc>
              </a:pPr>
              <a:r>
                <a:rPr lang="zh-CN" altLang="en-US" sz="1200" b="1" dirty="0">
                  <a:solidFill>
                    <a:srgbClr val="ED7D31"/>
                  </a:solidFill>
                  <a:latin typeface="+mn-ea"/>
                </a:rPr>
                <a:t>入金渠道限制</a:t>
              </a:r>
            </a:p>
          </p:txBody>
        </p:sp>
        <p:grpSp>
          <p:nvGrpSpPr>
            <p:cNvPr id="392" name="Google Shape;11483;p38"/>
            <p:cNvGrpSpPr/>
            <p:nvPr/>
          </p:nvGrpSpPr>
          <p:grpSpPr>
            <a:xfrm>
              <a:off x="4584576" y="5154399"/>
              <a:ext cx="402632" cy="378245"/>
              <a:chOff x="6630539" y="2917502"/>
              <a:chExt cx="371777" cy="349434"/>
            </a:xfrm>
            <a:solidFill>
              <a:srgbClr val="F1985B"/>
            </a:solidFill>
          </p:grpSpPr>
          <p:sp>
            <p:nvSpPr>
              <p:cNvPr id="393" name="Google Shape;11484;p38"/>
              <p:cNvSpPr/>
              <p:nvPr/>
            </p:nvSpPr>
            <p:spPr>
              <a:xfrm>
                <a:off x="6689292" y="3043093"/>
                <a:ext cx="92109" cy="30586"/>
              </a:xfrm>
              <a:custGeom>
                <a:avLst/>
                <a:gdLst/>
                <a:ahLst/>
                <a:cxnLst/>
                <a:rect l="l" t="t" r="r" b="b"/>
                <a:pathLst>
                  <a:path w="2894" h="961" extrusionOk="0">
                    <a:moveTo>
                      <a:pt x="1164" y="1"/>
                    </a:moveTo>
                    <a:cubicBezTo>
                      <a:pt x="816" y="1"/>
                      <a:pt x="501" y="36"/>
                      <a:pt x="298" y="67"/>
                    </a:cubicBezTo>
                    <a:cubicBezTo>
                      <a:pt x="119" y="91"/>
                      <a:pt x="0" y="246"/>
                      <a:pt x="0" y="401"/>
                    </a:cubicBezTo>
                    <a:lnTo>
                      <a:pt x="0" y="794"/>
                    </a:lnTo>
                    <a:cubicBezTo>
                      <a:pt x="0" y="877"/>
                      <a:pt x="72" y="960"/>
                      <a:pt x="155" y="960"/>
                    </a:cubicBezTo>
                    <a:cubicBezTo>
                      <a:pt x="250" y="960"/>
                      <a:pt x="322" y="877"/>
                      <a:pt x="322" y="794"/>
                    </a:cubicBezTo>
                    <a:lnTo>
                      <a:pt x="322" y="401"/>
                    </a:lnTo>
                    <a:cubicBezTo>
                      <a:pt x="322" y="401"/>
                      <a:pt x="322" y="389"/>
                      <a:pt x="334" y="389"/>
                    </a:cubicBezTo>
                    <a:cubicBezTo>
                      <a:pt x="511" y="361"/>
                      <a:pt x="812" y="318"/>
                      <a:pt x="1157" y="318"/>
                    </a:cubicBezTo>
                    <a:cubicBezTo>
                      <a:pt x="1253" y="318"/>
                      <a:pt x="1352" y="321"/>
                      <a:pt x="1453" y="329"/>
                    </a:cubicBezTo>
                    <a:cubicBezTo>
                      <a:pt x="1989" y="365"/>
                      <a:pt x="2382" y="496"/>
                      <a:pt x="2596" y="734"/>
                    </a:cubicBezTo>
                    <a:cubicBezTo>
                      <a:pt x="2626" y="764"/>
                      <a:pt x="2670" y="779"/>
                      <a:pt x="2715" y="779"/>
                    </a:cubicBezTo>
                    <a:cubicBezTo>
                      <a:pt x="2760" y="779"/>
                      <a:pt x="2804" y="764"/>
                      <a:pt x="2834" y="734"/>
                    </a:cubicBezTo>
                    <a:cubicBezTo>
                      <a:pt x="2894" y="675"/>
                      <a:pt x="2894" y="567"/>
                      <a:pt x="2834" y="508"/>
                    </a:cubicBezTo>
                    <a:cubicBezTo>
                      <a:pt x="2437" y="103"/>
                      <a:pt x="1753" y="1"/>
                      <a:pt x="1164"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4" name="Google Shape;11485;p38"/>
              <p:cNvSpPr/>
              <p:nvPr/>
            </p:nvSpPr>
            <p:spPr>
              <a:xfrm>
                <a:off x="6630539" y="2993315"/>
                <a:ext cx="208852" cy="273621"/>
              </a:xfrm>
              <a:custGeom>
                <a:avLst/>
                <a:gdLst/>
                <a:ahLst/>
                <a:cxnLst/>
                <a:rect l="l" t="t" r="r" b="b"/>
                <a:pathLst>
                  <a:path w="6562" h="8597" extrusionOk="0">
                    <a:moveTo>
                      <a:pt x="5132" y="334"/>
                    </a:moveTo>
                    <a:lnTo>
                      <a:pt x="5132" y="1988"/>
                    </a:lnTo>
                    <a:cubicBezTo>
                      <a:pt x="5132" y="2239"/>
                      <a:pt x="5073" y="2477"/>
                      <a:pt x="4966" y="2703"/>
                    </a:cubicBezTo>
                    <a:cubicBezTo>
                      <a:pt x="4954" y="2727"/>
                      <a:pt x="4954" y="2739"/>
                      <a:pt x="4954" y="2774"/>
                    </a:cubicBezTo>
                    <a:lnTo>
                      <a:pt x="4954" y="3262"/>
                    </a:lnTo>
                    <a:cubicBezTo>
                      <a:pt x="4954" y="3727"/>
                      <a:pt x="4763" y="4155"/>
                      <a:pt x="4430" y="4465"/>
                    </a:cubicBezTo>
                    <a:cubicBezTo>
                      <a:pt x="4108" y="4765"/>
                      <a:pt x="3713" y="4920"/>
                      <a:pt x="3275" y="4920"/>
                    </a:cubicBezTo>
                    <a:cubicBezTo>
                      <a:pt x="3243" y="4920"/>
                      <a:pt x="3212" y="4919"/>
                      <a:pt x="3180" y="4917"/>
                    </a:cubicBezTo>
                    <a:cubicBezTo>
                      <a:pt x="2299" y="4882"/>
                      <a:pt x="1620" y="4120"/>
                      <a:pt x="1620" y="3215"/>
                    </a:cubicBezTo>
                    <a:lnTo>
                      <a:pt x="1620" y="2786"/>
                    </a:lnTo>
                    <a:cubicBezTo>
                      <a:pt x="1620" y="2762"/>
                      <a:pt x="1620" y="2739"/>
                      <a:pt x="1608" y="2715"/>
                    </a:cubicBezTo>
                    <a:cubicBezTo>
                      <a:pt x="1501" y="2489"/>
                      <a:pt x="1441" y="2239"/>
                      <a:pt x="1441" y="2000"/>
                    </a:cubicBezTo>
                    <a:lnTo>
                      <a:pt x="1441" y="1631"/>
                    </a:lnTo>
                    <a:cubicBezTo>
                      <a:pt x="1441" y="917"/>
                      <a:pt x="2025" y="334"/>
                      <a:pt x="2739" y="334"/>
                    </a:cubicBezTo>
                    <a:close/>
                    <a:moveTo>
                      <a:pt x="4204" y="5048"/>
                    </a:moveTo>
                    <a:lnTo>
                      <a:pt x="4204" y="5358"/>
                    </a:lnTo>
                    <a:lnTo>
                      <a:pt x="3287" y="6001"/>
                    </a:lnTo>
                    <a:lnTo>
                      <a:pt x="2358" y="5358"/>
                    </a:lnTo>
                    <a:lnTo>
                      <a:pt x="2358" y="5048"/>
                    </a:lnTo>
                    <a:cubicBezTo>
                      <a:pt x="2596" y="5179"/>
                      <a:pt x="2870" y="5263"/>
                      <a:pt x="3156" y="5275"/>
                    </a:cubicBezTo>
                    <a:lnTo>
                      <a:pt x="3287" y="5275"/>
                    </a:lnTo>
                    <a:cubicBezTo>
                      <a:pt x="3608" y="5275"/>
                      <a:pt x="3930" y="5203"/>
                      <a:pt x="4204" y="5048"/>
                    </a:cubicBezTo>
                    <a:close/>
                    <a:moveTo>
                      <a:pt x="2203" y="5668"/>
                    </a:moveTo>
                    <a:lnTo>
                      <a:pt x="3001" y="6227"/>
                    </a:lnTo>
                    <a:lnTo>
                      <a:pt x="2584" y="6656"/>
                    </a:lnTo>
                    <a:lnTo>
                      <a:pt x="2573" y="6656"/>
                    </a:lnTo>
                    <a:lnTo>
                      <a:pt x="2037" y="5858"/>
                    </a:lnTo>
                    <a:lnTo>
                      <a:pt x="2203" y="5668"/>
                    </a:lnTo>
                    <a:close/>
                    <a:moveTo>
                      <a:pt x="4359" y="5668"/>
                    </a:moveTo>
                    <a:lnTo>
                      <a:pt x="4525" y="5858"/>
                    </a:lnTo>
                    <a:lnTo>
                      <a:pt x="4001" y="6656"/>
                    </a:lnTo>
                    <a:lnTo>
                      <a:pt x="3989" y="6656"/>
                    </a:lnTo>
                    <a:lnTo>
                      <a:pt x="3549" y="6227"/>
                    </a:lnTo>
                    <a:lnTo>
                      <a:pt x="4359" y="5668"/>
                    </a:lnTo>
                    <a:close/>
                    <a:moveTo>
                      <a:pt x="2739" y="0"/>
                    </a:moveTo>
                    <a:cubicBezTo>
                      <a:pt x="1822" y="0"/>
                      <a:pt x="1096" y="738"/>
                      <a:pt x="1096" y="1643"/>
                    </a:cubicBezTo>
                    <a:lnTo>
                      <a:pt x="1096" y="2012"/>
                    </a:lnTo>
                    <a:cubicBezTo>
                      <a:pt x="1096" y="2298"/>
                      <a:pt x="1156" y="2584"/>
                      <a:pt x="1275" y="2846"/>
                    </a:cubicBezTo>
                    <a:lnTo>
                      <a:pt x="1275" y="3239"/>
                    </a:lnTo>
                    <a:cubicBezTo>
                      <a:pt x="1275" y="3870"/>
                      <a:pt x="1561" y="4453"/>
                      <a:pt x="2001" y="4822"/>
                    </a:cubicBezTo>
                    <a:lnTo>
                      <a:pt x="2001" y="5406"/>
                    </a:lnTo>
                    <a:lnTo>
                      <a:pt x="1692" y="5739"/>
                    </a:lnTo>
                    <a:cubicBezTo>
                      <a:pt x="1668" y="5763"/>
                      <a:pt x="1644" y="5822"/>
                      <a:pt x="1644" y="5870"/>
                    </a:cubicBezTo>
                    <a:lnTo>
                      <a:pt x="596" y="6251"/>
                    </a:lnTo>
                    <a:cubicBezTo>
                      <a:pt x="239" y="6394"/>
                      <a:pt x="1" y="6727"/>
                      <a:pt x="1" y="7108"/>
                    </a:cubicBezTo>
                    <a:lnTo>
                      <a:pt x="1" y="8418"/>
                    </a:lnTo>
                    <a:cubicBezTo>
                      <a:pt x="1" y="8501"/>
                      <a:pt x="72" y="8573"/>
                      <a:pt x="156" y="8573"/>
                    </a:cubicBezTo>
                    <a:cubicBezTo>
                      <a:pt x="251" y="8573"/>
                      <a:pt x="322" y="8501"/>
                      <a:pt x="322" y="8418"/>
                    </a:cubicBezTo>
                    <a:lnTo>
                      <a:pt x="322" y="7108"/>
                    </a:lnTo>
                    <a:cubicBezTo>
                      <a:pt x="322" y="6870"/>
                      <a:pt x="477" y="6656"/>
                      <a:pt x="691" y="6584"/>
                    </a:cubicBezTo>
                    <a:lnTo>
                      <a:pt x="1811" y="6179"/>
                    </a:lnTo>
                    <a:lnTo>
                      <a:pt x="2275" y="6882"/>
                    </a:lnTo>
                    <a:cubicBezTo>
                      <a:pt x="2334" y="6965"/>
                      <a:pt x="2418" y="7025"/>
                      <a:pt x="2525" y="7025"/>
                    </a:cubicBezTo>
                    <a:lnTo>
                      <a:pt x="2561" y="7025"/>
                    </a:lnTo>
                    <a:cubicBezTo>
                      <a:pt x="2644" y="7025"/>
                      <a:pt x="2739" y="7001"/>
                      <a:pt x="2811" y="6930"/>
                    </a:cubicBezTo>
                    <a:lnTo>
                      <a:pt x="3096" y="6644"/>
                    </a:lnTo>
                    <a:lnTo>
                      <a:pt x="3096" y="8430"/>
                    </a:lnTo>
                    <a:cubicBezTo>
                      <a:pt x="3096" y="8513"/>
                      <a:pt x="3168" y="8596"/>
                      <a:pt x="3251" y="8596"/>
                    </a:cubicBezTo>
                    <a:cubicBezTo>
                      <a:pt x="3346" y="8596"/>
                      <a:pt x="3418" y="8513"/>
                      <a:pt x="3418" y="8430"/>
                    </a:cubicBezTo>
                    <a:lnTo>
                      <a:pt x="3418" y="6644"/>
                    </a:lnTo>
                    <a:lnTo>
                      <a:pt x="3704" y="6930"/>
                    </a:lnTo>
                    <a:cubicBezTo>
                      <a:pt x="3763" y="6989"/>
                      <a:pt x="3870" y="7025"/>
                      <a:pt x="3954" y="7025"/>
                    </a:cubicBezTo>
                    <a:lnTo>
                      <a:pt x="3989" y="7025"/>
                    </a:lnTo>
                    <a:cubicBezTo>
                      <a:pt x="4085" y="7013"/>
                      <a:pt x="4180" y="6953"/>
                      <a:pt x="4239" y="6882"/>
                    </a:cubicBezTo>
                    <a:lnTo>
                      <a:pt x="4704" y="6179"/>
                    </a:lnTo>
                    <a:lnTo>
                      <a:pt x="5811" y="6584"/>
                    </a:lnTo>
                    <a:cubicBezTo>
                      <a:pt x="6037" y="6656"/>
                      <a:pt x="6192" y="6882"/>
                      <a:pt x="6192" y="7108"/>
                    </a:cubicBezTo>
                    <a:lnTo>
                      <a:pt x="6192" y="8418"/>
                    </a:lnTo>
                    <a:cubicBezTo>
                      <a:pt x="6192" y="8501"/>
                      <a:pt x="6264" y="8573"/>
                      <a:pt x="6347" y="8573"/>
                    </a:cubicBezTo>
                    <a:cubicBezTo>
                      <a:pt x="6442" y="8573"/>
                      <a:pt x="6514" y="8501"/>
                      <a:pt x="6514" y="8418"/>
                    </a:cubicBezTo>
                    <a:lnTo>
                      <a:pt x="6514" y="7108"/>
                    </a:lnTo>
                    <a:cubicBezTo>
                      <a:pt x="6561" y="6703"/>
                      <a:pt x="6323" y="6370"/>
                      <a:pt x="5966" y="6239"/>
                    </a:cubicBezTo>
                    <a:lnTo>
                      <a:pt x="4906" y="5858"/>
                    </a:lnTo>
                    <a:cubicBezTo>
                      <a:pt x="4906" y="5810"/>
                      <a:pt x="4894" y="5763"/>
                      <a:pt x="4859" y="5715"/>
                    </a:cubicBezTo>
                    <a:lnTo>
                      <a:pt x="4549" y="5394"/>
                    </a:lnTo>
                    <a:lnTo>
                      <a:pt x="4549" y="4822"/>
                    </a:lnTo>
                    <a:cubicBezTo>
                      <a:pt x="4585" y="4798"/>
                      <a:pt x="4609" y="4763"/>
                      <a:pt x="4656" y="4739"/>
                    </a:cubicBezTo>
                    <a:cubicBezTo>
                      <a:pt x="5061" y="4370"/>
                      <a:pt x="5275" y="3822"/>
                      <a:pt x="5275" y="3274"/>
                    </a:cubicBezTo>
                    <a:lnTo>
                      <a:pt x="5275" y="2834"/>
                    </a:lnTo>
                    <a:cubicBezTo>
                      <a:pt x="5394" y="2560"/>
                      <a:pt x="5454" y="2286"/>
                      <a:pt x="5454" y="2000"/>
                    </a:cubicBezTo>
                    <a:lnTo>
                      <a:pt x="5454" y="167"/>
                    </a:lnTo>
                    <a:cubicBezTo>
                      <a:pt x="5454" y="83"/>
                      <a:pt x="5382" y="0"/>
                      <a:pt x="5299"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5" name="Google Shape;11486;p38"/>
              <p:cNvSpPr/>
              <p:nvPr/>
            </p:nvSpPr>
            <p:spPr>
              <a:xfrm>
                <a:off x="6665804" y="3232053"/>
                <a:ext cx="10630" cy="33737"/>
              </a:xfrm>
              <a:custGeom>
                <a:avLst/>
                <a:gdLst/>
                <a:ahLst/>
                <a:cxnLst/>
                <a:rect l="l" t="t" r="r" b="b"/>
                <a:pathLst>
                  <a:path w="334" h="1060" extrusionOk="0">
                    <a:moveTo>
                      <a:pt x="167" y="0"/>
                    </a:moveTo>
                    <a:cubicBezTo>
                      <a:pt x="83" y="0"/>
                      <a:pt x="0" y="83"/>
                      <a:pt x="0" y="167"/>
                    </a:cubicBezTo>
                    <a:lnTo>
                      <a:pt x="0" y="893"/>
                    </a:lnTo>
                    <a:cubicBezTo>
                      <a:pt x="0" y="988"/>
                      <a:pt x="83" y="1060"/>
                      <a:pt x="167" y="1060"/>
                    </a:cubicBezTo>
                    <a:cubicBezTo>
                      <a:pt x="262" y="1060"/>
                      <a:pt x="333" y="988"/>
                      <a:pt x="333" y="893"/>
                    </a:cubicBezTo>
                    <a:lnTo>
                      <a:pt x="333" y="167"/>
                    </a:lnTo>
                    <a:cubicBezTo>
                      <a:pt x="333" y="83"/>
                      <a:pt x="262" y="0"/>
                      <a:pt x="167"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6" name="Google Shape;11487;p38"/>
              <p:cNvSpPr/>
              <p:nvPr/>
            </p:nvSpPr>
            <p:spPr>
              <a:xfrm>
                <a:off x="6793877" y="3232053"/>
                <a:ext cx="10248" cy="33737"/>
              </a:xfrm>
              <a:custGeom>
                <a:avLst/>
                <a:gdLst/>
                <a:ahLst/>
                <a:cxnLst/>
                <a:rect l="l" t="t" r="r" b="b"/>
                <a:pathLst>
                  <a:path w="322" h="1060" extrusionOk="0">
                    <a:moveTo>
                      <a:pt x="167" y="0"/>
                    </a:moveTo>
                    <a:cubicBezTo>
                      <a:pt x="72" y="0"/>
                      <a:pt x="0" y="83"/>
                      <a:pt x="0" y="167"/>
                    </a:cubicBezTo>
                    <a:lnTo>
                      <a:pt x="0" y="893"/>
                    </a:lnTo>
                    <a:cubicBezTo>
                      <a:pt x="0" y="988"/>
                      <a:pt x="72" y="1060"/>
                      <a:pt x="167" y="1060"/>
                    </a:cubicBezTo>
                    <a:cubicBezTo>
                      <a:pt x="250" y="1060"/>
                      <a:pt x="322" y="988"/>
                      <a:pt x="322" y="893"/>
                    </a:cubicBezTo>
                    <a:lnTo>
                      <a:pt x="322" y="167"/>
                    </a:lnTo>
                    <a:cubicBezTo>
                      <a:pt x="322" y="83"/>
                      <a:pt x="250" y="0"/>
                      <a:pt x="167"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7" name="Google Shape;11488;p38"/>
              <p:cNvSpPr/>
              <p:nvPr/>
            </p:nvSpPr>
            <p:spPr>
              <a:xfrm>
                <a:off x="6828347" y="2952766"/>
                <a:ext cx="173969" cy="181162"/>
              </a:xfrm>
              <a:custGeom>
                <a:avLst/>
                <a:gdLst/>
                <a:ahLst/>
                <a:cxnLst/>
                <a:rect l="l" t="t" r="r" b="b"/>
                <a:pathLst>
                  <a:path w="5466" h="5692" extrusionOk="0">
                    <a:moveTo>
                      <a:pt x="3847" y="0"/>
                    </a:moveTo>
                    <a:cubicBezTo>
                      <a:pt x="3751" y="0"/>
                      <a:pt x="3680" y="72"/>
                      <a:pt x="3680" y="167"/>
                    </a:cubicBezTo>
                    <a:cubicBezTo>
                      <a:pt x="3680" y="250"/>
                      <a:pt x="3751" y="322"/>
                      <a:pt x="3847" y="322"/>
                    </a:cubicBezTo>
                    <a:lnTo>
                      <a:pt x="4751" y="322"/>
                    </a:lnTo>
                    <a:cubicBezTo>
                      <a:pt x="4954" y="322"/>
                      <a:pt x="5121" y="488"/>
                      <a:pt x="5121" y="703"/>
                    </a:cubicBezTo>
                    <a:lnTo>
                      <a:pt x="5121" y="3643"/>
                    </a:lnTo>
                    <a:cubicBezTo>
                      <a:pt x="5121" y="3858"/>
                      <a:pt x="4954" y="4013"/>
                      <a:pt x="4751" y="4013"/>
                    </a:cubicBezTo>
                    <a:lnTo>
                      <a:pt x="2918" y="4013"/>
                    </a:lnTo>
                    <a:cubicBezTo>
                      <a:pt x="2894" y="4013"/>
                      <a:pt x="2846" y="4036"/>
                      <a:pt x="2811" y="4048"/>
                    </a:cubicBezTo>
                    <a:lnTo>
                      <a:pt x="1180" y="5239"/>
                    </a:lnTo>
                    <a:lnTo>
                      <a:pt x="1180" y="5239"/>
                    </a:lnTo>
                    <a:lnTo>
                      <a:pt x="1430" y="4227"/>
                    </a:lnTo>
                    <a:cubicBezTo>
                      <a:pt x="1442" y="4179"/>
                      <a:pt x="1430" y="4120"/>
                      <a:pt x="1406" y="4072"/>
                    </a:cubicBezTo>
                    <a:cubicBezTo>
                      <a:pt x="1370" y="4036"/>
                      <a:pt x="1311" y="4013"/>
                      <a:pt x="1263" y="4013"/>
                    </a:cubicBezTo>
                    <a:lnTo>
                      <a:pt x="715" y="4013"/>
                    </a:lnTo>
                    <a:cubicBezTo>
                      <a:pt x="513" y="4013"/>
                      <a:pt x="346" y="3858"/>
                      <a:pt x="346" y="3643"/>
                    </a:cubicBezTo>
                    <a:lnTo>
                      <a:pt x="346" y="715"/>
                    </a:lnTo>
                    <a:cubicBezTo>
                      <a:pt x="346" y="500"/>
                      <a:pt x="513" y="345"/>
                      <a:pt x="715" y="345"/>
                    </a:cubicBezTo>
                    <a:lnTo>
                      <a:pt x="1620" y="345"/>
                    </a:lnTo>
                    <a:cubicBezTo>
                      <a:pt x="1715" y="345"/>
                      <a:pt x="1787" y="262"/>
                      <a:pt x="1787" y="179"/>
                    </a:cubicBezTo>
                    <a:cubicBezTo>
                      <a:pt x="1787" y="84"/>
                      <a:pt x="1715" y="12"/>
                      <a:pt x="1620" y="12"/>
                    </a:cubicBezTo>
                    <a:lnTo>
                      <a:pt x="715" y="12"/>
                    </a:lnTo>
                    <a:cubicBezTo>
                      <a:pt x="310" y="12"/>
                      <a:pt x="1" y="345"/>
                      <a:pt x="1" y="726"/>
                    </a:cubicBezTo>
                    <a:lnTo>
                      <a:pt x="1" y="3643"/>
                    </a:lnTo>
                    <a:cubicBezTo>
                      <a:pt x="1" y="4048"/>
                      <a:pt x="334" y="4358"/>
                      <a:pt x="715" y="4358"/>
                    </a:cubicBezTo>
                    <a:lnTo>
                      <a:pt x="1049" y="4358"/>
                    </a:lnTo>
                    <a:lnTo>
                      <a:pt x="787" y="5370"/>
                    </a:lnTo>
                    <a:cubicBezTo>
                      <a:pt x="763" y="5477"/>
                      <a:pt x="811" y="5596"/>
                      <a:pt x="894" y="5656"/>
                    </a:cubicBezTo>
                    <a:cubicBezTo>
                      <a:pt x="941" y="5679"/>
                      <a:pt x="989" y="5691"/>
                      <a:pt x="1049" y="5691"/>
                    </a:cubicBezTo>
                    <a:cubicBezTo>
                      <a:pt x="1108" y="5691"/>
                      <a:pt x="1144" y="5679"/>
                      <a:pt x="1192" y="5656"/>
                    </a:cubicBezTo>
                    <a:lnTo>
                      <a:pt x="2954" y="4370"/>
                    </a:lnTo>
                    <a:lnTo>
                      <a:pt x="4716" y="4370"/>
                    </a:lnTo>
                    <a:cubicBezTo>
                      <a:pt x="5121" y="4370"/>
                      <a:pt x="5430" y="4048"/>
                      <a:pt x="5430" y="3655"/>
                    </a:cubicBezTo>
                    <a:lnTo>
                      <a:pt x="5430" y="726"/>
                    </a:lnTo>
                    <a:cubicBezTo>
                      <a:pt x="5466" y="322"/>
                      <a:pt x="5132" y="0"/>
                      <a:pt x="4751"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8" name="Google Shape;11489;p38"/>
              <p:cNvSpPr/>
              <p:nvPr/>
            </p:nvSpPr>
            <p:spPr>
              <a:xfrm>
                <a:off x="6898463" y="2917502"/>
                <a:ext cx="34151" cy="104999"/>
              </a:xfrm>
              <a:custGeom>
                <a:avLst/>
                <a:gdLst/>
                <a:ahLst/>
                <a:cxnLst/>
                <a:rect l="l" t="t" r="r" b="b"/>
                <a:pathLst>
                  <a:path w="1073" h="3299" extrusionOk="0">
                    <a:moveTo>
                      <a:pt x="715" y="346"/>
                    </a:moveTo>
                    <a:lnTo>
                      <a:pt x="548" y="2930"/>
                    </a:lnTo>
                    <a:lnTo>
                      <a:pt x="513" y="2930"/>
                    </a:lnTo>
                    <a:lnTo>
                      <a:pt x="346" y="346"/>
                    </a:lnTo>
                    <a:close/>
                    <a:moveTo>
                      <a:pt x="167" y="1"/>
                    </a:moveTo>
                    <a:cubicBezTo>
                      <a:pt x="120" y="1"/>
                      <a:pt x="72" y="25"/>
                      <a:pt x="48" y="60"/>
                    </a:cubicBezTo>
                    <a:cubicBezTo>
                      <a:pt x="12" y="96"/>
                      <a:pt x="1" y="144"/>
                      <a:pt x="1" y="203"/>
                    </a:cubicBezTo>
                    <a:lnTo>
                      <a:pt x="179" y="3132"/>
                    </a:lnTo>
                    <a:cubicBezTo>
                      <a:pt x="179" y="3216"/>
                      <a:pt x="251" y="3299"/>
                      <a:pt x="346" y="3299"/>
                    </a:cubicBezTo>
                    <a:lnTo>
                      <a:pt x="715" y="3299"/>
                    </a:lnTo>
                    <a:cubicBezTo>
                      <a:pt x="798" y="3299"/>
                      <a:pt x="882" y="3216"/>
                      <a:pt x="882" y="3132"/>
                    </a:cubicBezTo>
                    <a:lnTo>
                      <a:pt x="1060" y="203"/>
                    </a:lnTo>
                    <a:cubicBezTo>
                      <a:pt x="1072" y="144"/>
                      <a:pt x="1048" y="96"/>
                      <a:pt x="1013" y="60"/>
                    </a:cubicBezTo>
                    <a:cubicBezTo>
                      <a:pt x="989" y="37"/>
                      <a:pt x="941" y="1"/>
                      <a:pt x="894"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sp>
            <p:nvSpPr>
              <p:cNvPr id="399" name="Google Shape;11490;p38"/>
              <p:cNvSpPr/>
              <p:nvPr/>
            </p:nvSpPr>
            <p:spPr>
              <a:xfrm>
                <a:off x="6898081" y="3028548"/>
                <a:ext cx="34151" cy="34119"/>
              </a:xfrm>
              <a:custGeom>
                <a:avLst/>
                <a:gdLst/>
                <a:ahLst/>
                <a:cxnLst/>
                <a:rect l="l" t="t" r="r" b="b"/>
                <a:pathLst>
                  <a:path w="1073" h="1072" extrusionOk="0">
                    <a:moveTo>
                      <a:pt x="536" y="346"/>
                    </a:moveTo>
                    <a:cubicBezTo>
                      <a:pt x="644" y="346"/>
                      <a:pt x="727" y="429"/>
                      <a:pt x="727" y="536"/>
                    </a:cubicBezTo>
                    <a:cubicBezTo>
                      <a:pt x="727" y="631"/>
                      <a:pt x="655" y="727"/>
                      <a:pt x="536" y="727"/>
                    </a:cubicBezTo>
                    <a:cubicBezTo>
                      <a:pt x="429" y="727"/>
                      <a:pt x="346" y="631"/>
                      <a:pt x="346" y="536"/>
                    </a:cubicBezTo>
                    <a:cubicBezTo>
                      <a:pt x="346" y="429"/>
                      <a:pt x="429" y="346"/>
                      <a:pt x="536" y="346"/>
                    </a:cubicBezTo>
                    <a:close/>
                    <a:moveTo>
                      <a:pt x="536" y="0"/>
                    </a:moveTo>
                    <a:cubicBezTo>
                      <a:pt x="239" y="0"/>
                      <a:pt x="1" y="239"/>
                      <a:pt x="1" y="536"/>
                    </a:cubicBezTo>
                    <a:cubicBezTo>
                      <a:pt x="1" y="834"/>
                      <a:pt x="239" y="1072"/>
                      <a:pt x="536" y="1072"/>
                    </a:cubicBezTo>
                    <a:cubicBezTo>
                      <a:pt x="834" y="1072"/>
                      <a:pt x="1072" y="834"/>
                      <a:pt x="1072" y="536"/>
                    </a:cubicBezTo>
                    <a:cubicBezTo>
                      <a:pt x="1072" y="239"/>
                      <a:pt x="834" y="0"/>
                      <a:pt x="536"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mn-ea"/>
                </a:endParaRPr>
              </a:p>
            </p:txBody>
          </p:sp>
        </p:grpSp>
      </p:grpSp>
    </p:spTree>
    <p:extLst>
      <p:ext uri="{BB962C8B-B14F-4D97-AF65-F5344CB8AC3E}">
        <p14:creationId xmlns:p14="http://schemas.microsoft.com/office/powerpoint/2010/main" val="13409927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3" y="438403"/>
            <a:ext cx="4204006"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a:solidFill>
                  <a:srgbClr val="2F5597"/>
                </a:solidFill>
                <a:latin typeface="宋体" panose="02010600030101010101" pitchFamily="2" charset="-122"/>
                <a:ea typeface="宋体" panose="02010600030101010101" pitchFamily="2" charset="-122"/>
                <a:cs typeface="Noto Sans CJK HK"/>
              </a:rPr>
              <a:t>应用场景</a:t>
            </a:r>
            <a:r>
              <a:rPr lang="en-US" altLang="zh-CN" sz="2400" b="1" kern="0" dirty="0">
                <a:solidFill>
                  <a:srgbClr val="2F5597"/>
                </a:solidFill>
                <a:latin typeface="宋体" panose="02010600030101010101" pitchFamily="2" charset="-122"/>
                <a:ea typeface="宋体" panose="02010600030101010101" pitchFamily="2" charset="-122"/>
                <a:cs typeface="Noto Sans CJK HK"/>
              </a:rPr>
              <a:t>——</a:t>
            </a:r>
            <a:r>
              <a:rPr lang="zh-CN" altLang="en-US" sz="2400" b="1" kern="0" dirty="0">
                <a:solidFill>
                  <a:srgbClr val="2F5597"/>
                </a:solidFill>
                <a:latin typeface="宋体" panose="02010600030101010101" pitchFamily="2" charset="-122"/>
                <a:ea typeface="宋体" panose="02010600030101010101" pitchFamily="2" charset="-122"/>
                <a:cs typeface="Noto Sans CJK HK"/>
              </a:rPr>
              <a:t>先付后退</a:t>
            </a: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grpSp>
        <p:nvGrpSpPr>
          <p:cNvPr id="68" name="组合 67"/>
          <p:cNvGrpSpPr/>
          <p:nvPr/>
        </p:nvGrpSpPr>
        <p:grpSpPr>
          <a:xfrm>
            <a:off x="446315" y="1004097"/>
            <a:ext cx="11173918" cy="5475515"/>
            <a:chOff x="627063" y="1463458"/>
            <a:chExt cx="10884312" cy="4788711"/>
          </a:xfrm>
        </p:grpSpPr>
        <p:sp>
          <p:nvSpPr>
            <p:cNvPr id="105" name="矩形 104"/>
            <p:cNvSpPr/>
            <p:nvPr/>
          </p:nvSpPr>
          <p:spPr>
            <a:xfrm>
              <a:off x="694181" y="1463459"/>
              <a:ext cx="1140969" cy="1131552"/>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06" name="矩形 105"/>
            <p:cNvSpPr/>
            <p:nvPr/>
          </p:nvSpPr>
          <p:spPr>
            <a:xfrm>
              <a:off x="1905818" y="1463459"/>
              <a:ext cx="1316691" cy="1131552"/>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07" name="矩形 106"/>
            <p:cNvSpPr/>
            <p:nvPr/>
          </p:nvSpPr>
          <p:spPr>
            <a:xfrm>
              <a:off x="3293176" y="1463458"/>
              <a:ext cx="8203499" cy="1131553"/>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08" name="Object29"/>
            <p:cNvSpPr txBox="1"/>
            <p:nvPr/>
          </p:nvSpPr>
          <p:spPr>
            <a:xfrm>
              <a:off x="627063" y="1868322"/>
              <a:ext cx="1247776" cy="244946"/>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01</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112" name="Object29"/>
            <p:cNvSpPr txBox="1"/>
            <p:nvPr/>
          </p:nvSpPr>
          <p:spPr>
            <a:xfrm>
              <a:off x="1917337" y="1886610"/>
              <a:ext cx="1247776" cy="244946"/>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场景需求</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113" name="Object29"/>
            <p:cNvSpPr txBox="1"/>
            <p:nvPr/>
          </p:nvSpPr>
          <p:spPr>
            <a:xfrm>
              <a:off x="3885136" y="5194257"/>
              <a:ext cx="1013998" cy="174962"/>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WEB</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137" name="Object29"/>
            <p:cNvSpPr txBox="1"/>
            <p:nvPr/>
          </p:nvSpPr>
          <p:spPr>
            <a:xfrm>
              <a:off x="5890148" y="5194257"/>
              <a:ext cx="1013998" cy="174962"/>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000" kern="0" dirty="0">
                  <a:latin typeface="宋体" panose="02010600030101010101" pitchFamily="2" charset="-122"/>
                  <a:ea typeface="宋体" panose="02010600030101010101" pitchFamily="2" charset="-122"/>
                  <a:cs typeface="OPPOSans H" panose="00020600040101010101" pitchFamily="18" charset="-122"/>
                </a:rPr>
                <a:t>小程序</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138" name="Object29"/>
            <p:cNvSpPr txBox="1"/>
            <p:nvPr/>
          </p:nvSpPr>
          <p:spPr>
            <a:xfrm>
              <a:off x="7842196" y="5194257"/>
              <a:ext cx="1013998" cy="174962"/>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MOBILE</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139" name="Object29"/>
            <p:cNvSpPr txBox="1"/>
            <p:nvPr/>
          </p:nvSpPr>
          <p:spPr>
            <a:xfrm>
              <a:off x="9889079" y="5194257"/>
              <a:ext cx="1013998" cy="174962"/>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APP</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grpSp>
          <p:nvGrpSpPr>
            <p:cNvPr id="140" name="组合 139"/>
            <p:cNvGrpSpPr/>
            <p:nvPr/>
          </p:nvGrpSpPr>
          <p:grpSpPr>
            <a:xfrm>
              <a:off x="627063" y="4788949"/>
              <a:ext cx="10869612" cy="1463220"/>
              <a:chOff x="627063" y="3492945"/>
              <a:chExt cx="10869612" cy="1463220"/>
            </a:xfrm>
          </p:grpSpPr>
          <p:sp>
            <p:nvSpPr>
              <p:cNvPr id="193" name="矩形 192"/>
              <p:cNvSpPr/>
              <p:nvPr/>
            </p:nvSpPr>
            <p:spPr>
              <a:xfrm>
                <a:off x="3293176" y="3500394"/>
                <a:ext cx="8203499" cy="1455771"/>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94" name="矩形 193"/>
              <p:cNvSpPr/>
              <p:nvPr/>
            </p:nvSpPr>
            <p:spPr>
              <a:xfrm>
                <a:off x="694943" y="3492945"/>
                <a:ext cx="1140207" cy="1463219"/>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95" name="矩形 194"/>
              <p:cNvSpPr/>
              <p:nvPr/>
            </p:nvSpPr>
            <p:spPr>
              <a:xfrm>
                <a:off x="1905818" y="3492945"/>
                <a:ext cx="1316691" cy="1463220"/>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96" name="Object29"/>
              <p:cNvSpPr txBox="1"/>
              <p:nvPr/>
            </p:nvSpPr>
            <p:spPr>
              <a:xfrm>
                <a:off x="627063" y="4055409"/>
                <a:ext cx="1247776" cy="244946"/>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03</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197" name="Object29"/>
              <p:cNvSpPr txBox="1"/>
              <p:nvPr/>
            </p:nvSpPr>
            <p:spPr>
              <a:xfrm>
                <a:off x="1917337" y="4064553"/>
                <a:ext cx="1247776" cy="25276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接口调用</a:t>
                </a:r>
                <a:endParaRPr lang="en-US" altLang="zh-CN"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grpSp>
        <p:grpSp>
          <p:nvGrpSpPr>
            <p:cNvPr id="141" name="组合 140"/>
            <p:cNvGrpSpPr/>
            <p:nvPr/>
          </p:nvGrpSpPr>
          <p:grpSpPr>
            <a:xfrm>
              <a:off x="641763" y="2718979"/>
              <a:ext cx="10869612" cy="1964764"/>
              <a:chOff x="627063" y="2006005"/>
              <a:chExt cx="10869612" cy="1964764"/>
            </a:xfrm>
          </p:grpSpPr>
          <p:sp>
            <p:nvSpPr>
              <p:cNvPr id="188" name="矩形 187"/>
              <p:cNvSpPr/>
              <p:nvPr/>
            </p:nvSpPr>
            <p:spPr>
              <a:xfrm>
                <a:off x="3293176" y="2006005"/>
                <a:ext cx="8203499" cy="1964764"/>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89" name="矩形 188"/>
              <p:cNvSpPr/>
              <p:nvPr/>
            </p:nvSpPr>
            <p:spPr>
              <a:xfrm>
                <a:off x="678689" y="2006006"/>
                <a:ext cx="1156462" cy="1953603"/>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90" name="矩形 189"/>
              <p:cNvSpPr/>
              <p:nvPr/>
            </p:nvSpPr>
            <p:spPr>
              <a:xfrm>
                <a:off x="1905818" y="2006005"/>
                <a:ext cx="1316691" cy="1953603"/>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191" name="Object29"/>
              <p:cNvSpPr txBox="1"/>
              <p:nvPr/>
            </p:nvSpPr>
            <p:spPr>
              <a:xfrm>
                <a:off x="627063" y="2570257"/>
                <a:ext cx="1247776" cy="244946"/>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02</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192" name="Object29"/>
              <p:cNvSpPr txBox="1"/>
              <p:nvPr/>
            </p:nvSpPr>
            <p:spPr>
              <a:xfrm>
                <a:off x="1917337" y="2568576"/>
                <a:ext cx="1247776" cy="244946"/>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操作</a:t>
                </a: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流程</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grpSp>
        <p:sp>
          <p:nvSpPr>
            <p:cNvPr id="142" name="矩形 141"/>
            <p:cNvSpPr/>
            <p:nvPr/>
          </p:nvSpPr>
          <p:spPr>
            <a:xfrm>
              <a:off x="3507746" y="1706549"/>
              <a:ext cx="7839294" cy="570643"/>
            </a:xfrm>
            <a:prstGeom prst="rect">
              <a:avLst/>
            </a:prstGeom>
          </p:spPr>
          <p:txBody>
            <a:bodyPr wrap="square">
              <a:spAutoFit/>
            </a:bodyPr>
            <a:lstStyle/>
            <a:p>
              <a:pPr hangingPunct="0">
                <a:lnSpc>
                  <a:spcPct val="130000"/>
                </a:lnSpc>
                <a:defRPr/>
              </a:pP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消费者先预付一定金额，平台提供充电服务，完成充电后产生账单与实际应付款金额，</a:t>
              </a:r>
              <a:r>
                <a:rPr lang="zh-CN" altLang="en-US" sz="1400" b="1" kern="0" dirty="0" smtClean="0">
                  <a:solidFill>
                    <a:prstClr val="black"/>
                  </a:solidFill>
                  <a:latin typeface="宋体" panose="02010600030101010101" pitchFamily="2" charset="-122"/>
                  <a:ea typeface="宋体" panose="02010600030101010101" pitchFamily="2" charset="-122"/>
                  <a:cs typeface="OPPOSans H" panose="00020600040101010101" pitchFamily="18" charset="-122"/>
                </a:rPr>
                <a:t>差额实时原</a:t>
              </a: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路退回，避免逃单与企业坏账。</a:t>
              </a:r>
              <a:endParaRPr lang="en-US" altLang="zh-CN"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endParaRPr>
            </a:p>
          </p:txBody>
        </p:sp>
        <p:grpSp>
          <p:nvGrpSpPr>
            <p:cNvPr id="143" name="组合 142"/>
            <p:cNvGrpSpPr/>
            <p:nvPr/>
          </p:nvGrpSpPr>
          <p:grpSpPr>
            <a:xfrm>
              <a:off x="3459767" y="3002949"/>
              <a:ext cx="7092409" cy="1367933"/>
              <a:chOff x="3586719" y="2510746"/>
              <a:chExt cx="7092409" cy="1367933"/>
            </a:xfrm>
          </p:grpSpPr>
          <p:grpSp>
            <p:nvGrpSpPr>
              <p:cNvPr id="163" name="组合 162"/>
              <p:cNvGrpSpPr/>
              <p:nvPr/>
            </p:nvGrpSpPr>
            <p:grpSpPr>
              <a:xfrm>
                <a:off x="3586719" y="3079573"/>
                <a:ext cx="501634" cy="506423"/>
                <a:chOff x="5480051" y="2193925"/>
                <a:chExt cx="1231900" cy="1281113"/>
              </a:xfrm>
              <a:gradFill>
                <a:gsLst>
                  <a:gs pos="16000">
                    <a:srgbClr val="3C5DEB"/>
                  </a:gs>
                  <a:gs pos="100000">
                    <a:srgbClr val="3C5DEB">
                      <a:alpha val="0"/>
                    </a:srgbClr>
                  </a:gs>
                </a:gsLst>
                <a:lin ang="5400000" scaled="1"/>
              </a:gradFill>
            </p:grpSpPr>
            <p:sp>
              <p:nvSpPr>
                <p:cNvPr id="180" name="Freeform 383"/>
                <p:cNvSpPr/>
                <p:nvPr/>
              </p:nvSpPr>
              <p:spPr bwMode="auto">
                <a:xfrm>
                  <a:off x="5637213" y="2193925"/>
                  <a:ext cx="917575" cy="277813"/>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1" name="Oval 384"/>
                <p:cNvSpPr>
                  <a:spLocks noChangeArrowheads="1"/>
                </p:cNvSpPr>
                <p:nvPr/>
              </p:nvSpPr>
              <p:spPr bwMode="auto">
                <a:xfrm>
                  <a:off x="6438901" y="2532063"/>
                  <a:ext cx="201613" cy="201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2" name="Freeform 385"/>
                <p:cNvSpPr/>
                <p:nvPr/>
              </p:nvSpPr>
              <p:spPr bwMode="auto">
                <a:xfrm>
                  <a:off x="6369051" y="2757488"/>
                  <a:ext cx="342900" cy="585788"/>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3" name="Oval 386"/>
                <p:cNvSpPr>
                  <a:spLocks noChangeArrowheads="1"/>
                </p:cNvSpPr>
                <p:nvPr/>
              </p:nvSpPr>
              <p:spPr bwMode="auto">
                <a:xfrm>
                  <a:off x="5551488" y="2532063"/>
                  <a:ext cx="201613" cy="201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4" name="Freeform 387"/>
                <p:cNvSpPr/>
                <p:nvPr/>
              </p:nvSpPr>
              <p:spPr bwMode="auto">
                <a:xfrm>
                  <a:off x="5480051" y="2757488"/>
                  <a:ext cx="342900" cy="585788"/>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5" name="Oval 388"/>
                <p:cNvSpPr>
                  <a:spLocks noChangeArrowheads="1"/>
                </p:cNvSpPr>
                <p:nvPr/>
              </p:nvSpPr>
              <p:spPr bwMode="auto">
                <a:xfrm>
                  <a:off x="5965826" y="2360613"/>
                  <a:ext cx="260350" cy="260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6" name="Freeform 389"/>
                <p:cNvSpPr/>
                <p:nvPr/>
              </p:nvSpPr>
              <p:spPr bwMode="auto">
                <a:xfrm>
                  <a:off x="5873751" y="2670175"/>
                  <a:ext cx="444500" cy="804863"/>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87" name="Freeform 390"/>
                <p:cNvSpPr/>
                <p:nvPr/>
              </p:nvSpPr>
              <p:spPr bwMode="auto">
                <a:xfrm>
                  <a:off x="6059488" y="2673350"/>
                  <a:ext cx="73025" cy="180975"/>
                </a:xfrm>
                <a:custGeom>
                  <a:avLst/>
                  <a:gdLst>
                    <a:gd name="T0" fmla="*/ 62 w 68"/>
                    <a:gd name="T1" fmla="*/ 5 h 167"/>
                    <a:gd name="T2" fmla="*/ 50 w 68"/>
                    <a:gd name="T3" fmla="*/ 0 h 167"/>
                    <a:gd name="T4" fmla="*/ 18 w 68"/>
                    <a:gd name="T5" fmla="*/ 0 h 167"/>
                    <a:gd name="T6" fmla="*/ 6 w 68"/>
                    <a:gd name="T7" fmla="*/ 5 h 167"/>
                    <a:gd name="T8" fmla="*/ 4 w 68"/>
                    <a:gd name="T9" fmla="*/ 23 h 167"/>
                    <a:gd name="T10" fmla="*/ 21 w 68"/>
                    <a:gd name="T11" fmla="*/ 50 h 167"/>
                    <a:gd name="T12" fmla="*/ 13 w 68"/>
                    <a:gd name="T13" fmla="*/ 119 h 167"/>
                    <a:gd name="T14" fmla="*/ 29 w 68"/>
                    <a:gd name="T15" fmla="*/ 163 h 167"/>
                    <a:gd name="T16" fmla="*/ 39 w 68"/>
                    <a:gd name="T17" fmla="*/ 163 h 167"/>
                    <a:gd name="T18" fmla="*/ 55 w 68"/>
                    <a:gd name="T19" fmla="*/ 119 h 167"/>
                    <a:gd name="T20" fmla="*/ 47 w 68"/>
                    <a:gd name="T21" fmla="*/ 50 h 167"/>
                    <a:gd name="T22" fmla="*/ 64 w 68"/>
                    <a:gd name="T23" fmla="*/ 23 h 167"/>
                    <a:gd name="T24" fmla="*/ 62 w 68"/>
                    <a:gd name="T25" fmla="*/ 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67">
                      <a:moveTo>
                        <a:pt x="62" y="5"/>
                      </a:moveTo>
                      <a:cubicBezTo>
                        <a:pt x="59" y="2"/>
                        <a:pt x="55" y="0"/>
                        <a:pt x="50" y="0"/>
                      </a:cubicBezTo>
                      <a:cubicBezTo>
                        <a:pt x="18" y="0"/>
                        <a:pt x="18" y="0"/>
                        <a:pt x="18" y="0"/>
                      </a:cubicBezTo>
                      <a:cubicBezTo>
                        <a:pt x="13" y="0"/>
                        <a:pt x="9" y="2"/>
                        <a:pt x="6" y="5"/>
                      </a:cubicBezTo>
                      <a:cubicBezTo>
                        <a:pt x="1" y="10"/>
                        <a:pt x="0" y="18"/>
                        <a:pt x="4" y="23"/>
                      </a:cubicBezTo>
                      <a:cubicBezTo>
                        <a:pt x="21" y="50"/>
                        <a:pt x="21" y="50"/>
                        <a:pt x="21" y="50"/>
                      </a:cubicBezTo>
                      <a:cubicBezTo>
                        <a:pt x="13" y="119"/>
                        <a:pt x="13" y="119"/>
                        <a:pt x="13" y="119"/>
                      </a:cubicBezTo>
                      <a:cubicBezTo>
                        <a:pt x="29" y="163"/>
                        <a:pt x="29" y="163"/>
                        <a:pt x="29" y="163"/>
                      </a:cubicBezTo>
                      <a:cubicBezTo>
                        <a:pt x="31" y="167"/>
                        <a:pt x="37" y="167"/>
                        <a:pt x="39" y="163"/>
                      </a:cubicBezTo>
                      <a:cubicBezTo>
                        <a:pt x="55" y="119"/>
                        <a:pt x="55" y="119"/>
                        <a:pt x="55" y="119"/>
                      </a:cubicBezTo>
                      <a:cubicBezTo>
                        <a:pt x="47" y="50"/>
                        <a:pt x="47" y="50"/>
                        <a:pt x="47" y="50"/>
                      </a:cubicBezTo>
                      <a:cubicBezTo>
                        <a:pt x="64" y="23"/>
                        <a:pt x="64" y="23"/>
                        <a:pt x="64" y="23"/>
                      </a:cubicBezTo>
                      <a:cubicBezTo>
                        <a:pt x="68" y="18"/>
                        <a:pt x="67" y="10"/>
                        <a:pt x="6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grpSp>
          <p:sp>
            <p:nvSpPr>
              <p:cNvPr id="164" name="文本框 163"/>
              <p:cNvSpPr txBox="1"/>
              <p:nvPr/>
            </p:nvSpPr>
            <p:spPr>
              <a:xfrm>
                <a:off x="3642057" y="3549420"/>
                <a:ext cx="510304" cy="242253"/>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用户</a:t>
                </a:r>
              </a:p>
            </p:txBody>
          </p:sp>
          <p:sp>
            <p:nvSpPr>
              <p:cNvPr id="165" name="右箭头 164"/>
              <p:cNvSpPr/>
              <p:nvPr/>
            </p:nvSpPr>
            <p:spPr>
              <a:xfrm>
                <a:off x="4174652" y="3267478"/>
                <a:ext cx="900524" cy="108714"/>
              </a:xfrm>
              <a:prstGeom prst="rightArrow">
                <a:avLst/>
              </a:prstGeom>
              <a:solidFill>
                <a:srgbClr val="3C5DEB"/>
              </a:solidFill>
              <a:ln w="12700" cap="flat">
                <a:noFill/>
                <a:prstDash val="solid"/>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zh-CN" altLang="en-US" kern="0">
                  <a:solidFill>
                    <a:srgbClr val="000000"/>
                  </a:solidFill>
                  <a:latin typeface="宋体" panose="02010600030101010101" pitchFamily="2" charset="-122"/>
                  <a:ea typeface="宋体" panose="02010600030101010101" pitchFamily="2" charset="-122"/>
                  <a:sym typeface="等线"/>
                </a:endParaRPr>
              </a:p>
            </p:txBody>
          </p:sp>
          <p:sp>
            <p:nvSpPr>
              <p:cNvPr id="166" name="文本框 165"/>
              <p:cNvSpPr txBox="1"/>
              <p:nvPr/>
            </p:nvSpPr>
            <p:spPr>
              <a:xfrm>
                <a:off x="5270114" y="3549419"/>
                <a:ext cx="681373" cy="242253"/>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小程序</a:t>
                </a:r>
              </a:p>
            </p:txBody>
          </p:sp>
          <p:sp>
            <p:nvSpPr>
              <p:cNvPr id="167" name="右箭头 166"/>
              <p:cNvSpPr/>
              <p:nvPr/>
            </p:nvSpPr>
            <p:spPr>
              <a:xfrm>
                <a:off x="6127687" y="3264412"/>
                <a:ext cx="968483" cy="100664"/>
              </a:xfrm>
              <a:prstGeom prst="rightArrow">
                <a:avLst/>
              </a:prstGeom>
              <a:solidFill>
                <a:srgbClr val="3C5DEB"/>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zh-CN" altLang="en-US" kern="0">
                  <a:solidFill>
                    <a:srgbClr val="000000"/>
                  </a:solidFill>
                  <a:latin typeface="宋体" panose="02010600030101010101" pitchFamily="2" charset="-122"/>
                  <a:ea typeface="宋体" panose="02010600030101010101" pitchFamily="2" charset="-122"/>
                  <a:sym typeface="等线"/>
                </a:endParaRPr>
              </a:p>
            </p:txBody>
          </p:sp>
          <p:sp>
            <p:nvSpPr>
              <p:cNvPr id="168" name="上弧形箭头 167"/>
              <p:cNvSpPr/>
              <p:nvPr/>
            </p:nvSpPr>
            <p:spPr>
              <a:xfrm rot="10800000" flipV="1">
                <a:off x="3910184" y="2752949"/>
                <a:ext cx="3914170" cy="323704"/>
              </a:xfrm>
              <a:prstGeom prst="curvedDownArrow">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zh-CN" altLang="en-US" kern="0">
                  <a:solidFill>
                    <a:srgbClr val="000000"/>
                  </a:solidFill>
                  <a:latin typeface="宋体" panose="02010600030101010101" pitchFamily="2" charset="-122"/>
                  <a:ea typeface="宋体" panose="02010600030101010101" pitchFamily="2" charset="-122"/>
                  <a:sym typeface="等线"/>
                </a:endParaRPr>
              </a:p>
            </p:txBody>
          </p:sp>
          <p:cxnSp>
            <p:nvCxnSpPr>
              <p:cNvPr id="169" name="肘形连接符 168"/>
              <p:cNvCxnSpPr/>
              <p:nvPr/>
            </p:nvCxnSpPr>
            <p:spPr>
              <a:xfrm>
                <a:off x="8364324" y="3326637"/>
                <a:ext cx="912278" cy="457007"/>
              </a:xfrm>
              <a:prstGeom prst="bentConnector3">
                <a:avLst/>
              </a:prstGeom>
              <a:noFill/>
              <a:ln w="38100" cap="flat">
                <a:solidFill>
                  <a:srgbClr val="3C5DEB"/>
                </a:solidFill>
                <a:prstDash val="solid"/>
                <a:miter lim="800000"/>
                <a:tailEnd type="triangle"/>
              </a:ln>
              <a:effectLst/>
              <a:sp3d/>
            </p:spPr>
          </p:cxnSp>
          <p:cxnSp>
            <p:nvCxnSpPr>
              <p:cNvPr id="170" name="肘形连接符 169"/>
              <p:cNvCxnSpPr/>
              <p:nvPr/>
            </p:nvCxnSpPr>
            <p:spPr>
              <a:xfrm flipV="1">
                <a:off x="8381457" y="2852928"/>
                <a:ext cx="870785" cy="474695"/>
              </a:xfrm>
              <a:prstGeom prst="bentConnector3">
                <a:avLst/>
              </a:prstGeom>
              <a:noFill/>
              <a:ln w="38100" cap="flat">
                <a:solidFill>
                  <a:srgbClr val="3C5DEB"/>
                </a:solidFill>
                <a:prstDash val="solid"/>
                <a:miter lim="800000"/>
                <a:tailEnd type="triangle"/>
              </a:ln>
              <a:effectLst/>
              <a:sp3d/>
            </p:spPr>
          </p:cxnSp>
          <p:cxnSp>
            <p:nvCxnSpPr>
              <p:cNvPr id="171" name="直接箭头连接符 170"/>
              <p:cNvCxnSpPr/>
              <p:nvPr/>
            </p:nvCxnSpPr>
            <p:spPr>
              <a:xfrm>
                <a:off x="8149717" y="3321193"/>
                <a:ext cx="1086194" cy="5444"/>
              </a:xfrm>
              <a:prstGeom prst="straightConnector1">
                <a:avLst/>
              </a:prstGeom>
              <a:noFill/>
              <a:ln w="38100" cap="flat">
                <a:solidFill>
                  <a:srgbClr val="3C5DEB"/>
                </a:solidFill>
                <a:prstDash val="solid"/>
                <a:miter lim="800000"/>
                <a:tailEnd type="triangle"/>
              </a:ln>
              <a:effectLst/>
              <a:sp3d/>
            </p:spPr>
          </p:cxnSp>
          <p:sp>
            <p:nvSpPr>
              <p:cNvPr id="172" name="流程图: 可选过程 171"/>
              <p:cNvSpPr/>
              <p:nvPr/>
            </p:nvSpPr>
            <p:spPr>
              <a:xfrm>
                <a:off x="9304034" y="2677795"/>
                <a:ext cx="1375094" cy="315885"/>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运营方余额户</a:t>
                </a:r>
              </a:p>
            </p:txBody>
          </p:sp>
          <p:sp>
            <p:nvSpPr>
              <p:cNvPr id="173" name="流程图: 可选过程 172"/>
              <p:cNvSpPr/>
              <p:nvPr/>
            </p:nvSpPr>
            <p:spPr>
              <a:xfrm>
                <a:off x="9313179" y="3134327"/>
                <a:ext cx="1365949" cy="288385"/>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场地方余额户</a:t>
                </a:r>
                <a:endParaRPr lang="zh-CN" altLang="en-US" sz="1400" b="1" kern="0" dirty="0">
                  <a:solidFill>
                    <a:srgbClr val="FFFFFF"/>
                  </a:solidFill>
                  <a:latin typeface="宋体" panose="02010600030101010101" pitchFamily="2" charset="-122"/>
                  <a:ea typeface="宋体" panose="02010600030101010101" pitchFamily="2" charset="-122"/>
                  <a:sym typeface="等线"/>
                </a:endParaRPr>
              </a:p>
            </p:txBody>
          </p:sp>
          <p:sp>
            <p:nvSpPr>
              <p:cNvPr id="174" name="流程图: 可选过程 173"/>
              <p:cNvSpPr/>
              <p:nvPr/>
            </p:nvSpPr>
            <p:spPr>
              <a:xfrm>
                <a:off x="9313178" y="3600075"/>
                <a:ext cx="1365950" cy="278604"/>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软件服务商余额户</a:t>
                </a:r>
              </a:p>
            </p:txBody>
          </p:sp>
          <p:sp>
            <p:nvSpPr>
              <p:cNvPr id="175" name="文本框 174"/>
              <p:cNvSpPr txBox="1"/>
              <p:nvPr/>
            </p:nvSpPr>
            <p:spPr>
              <a:xfrm>
                <a:off x="4251701" y="3043687"/>
                <a:ext cx="751469" cy="22879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支付</a:t>
                </a:r>
                <a:r>
                  <a:rPr lang="en-US" altLang="zh-CN" sz="1100" b="1" kern="0" dirty="0">
                    <a:solidFill>
                      <a:srgbClr val="3C5DEB"/>
                    </a:solidFill>
                    <a:latin typeface="宋体" panose="02010600030101010101" pitchFamily="2" charset="-122"/>
                    <a:ea typeface="宋体" panose="02010600030101010101" pitchFamily="2" charset="-122"/>
                    <a:sym typeface="等线"/>
                  </a:rPr>
                  <a:t>100</a:t>
                </a:r>
                <a:r>
                  <a:rPr lang="zh-CN" altLang="en-US" sz="1100" b="1" kern="0" dirty="0">
                    <a:solidFill>
                      <a:srgbClr val="3C5DEB"/>
                    </a:solidFill>
                    <a:latin typeface="宋体" panose="02010600030101010101" pitchFamily="2" charset="-122"/>
                    <a:ea typeface="宋体" panose="02010600030101010101" pitchFamily="2" charset="-122"/>
                    <a:sym typeface="等线"/>
                  </a:rPr>
                  <a:t>元</a:t>
                </a:r>
              </a:p>
            </p:txBody>
          </p:sp>
          <p:sp>
            <p:nvSpPr>
              <p:cNvPr id="176" name="文本框 175"/>
              <p:cNvSpPr txBox="1"/>
              <p:nvPr/>
            </p:nvSpPr>
            <p:spPr>
              <a:xfrm>
                <a:off x="6227277" y="3043233"/>
                <a:ext cx="817861" cy="22879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充电完成 </a:t>
                </a:r>
              </a:p>
            </p:txBody>
          </p:sp>
          <p:sp>
            <p:nvSpPr>
              <p:cNvPr id="177" name="文本框 176"/>
              <p:cNvSpPr txBox="1"/>
              <p:nvPr/>
            </p:nvSpPr>
            <p:spPr>
              <a:xfrm>
                <a:off x="6234213" y="3377878"/>
                <a:ext cx="817861" cy="376838"/>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确认实际应收金额</a:t>
                </a:r>
                <a:r>
                  <a:rPr lang="en-US" altLang="zh-CN" sz="1100" b="1" kern="0" dirty="0">
                    <a:solidFill>
                      <a:srgbClr val="3C5DEB"/>
                    </a:solidFill>
                    <a:latin typeface="宋体" panose="02010600030101010101" pitchFamily="2" charset="-122"/>
                    <a:ea typeface="宋体" panose="02010600030101010101" pitchFamily="2" charset="-122"/>
                    <a:sym typeface="等线"/>
                  </a:rPr>
                  <a:t>80</a:t>
                </a:r>
                <a:r>
                  <a:rPr lang="zh-CN" altLang="en-US" sz="1100" b="1" kern="0" dirty="0">
                    <a:solidFill>
                      <a:srgbClr val="3C5DEB"/>
                    </a:solidFill>
                    <a:latin typeface="宋体" panose="02010600030101010101" pitchFamily="2" charset="-122"/>
                    <a:ea typeface="宋体" panose="02010600030101010101" pitchFamily="2" charset="-122"/>
                    <a:sym typeface="等线"/>
                  </a:rPr>
                  <a:t>元</a:t>
                </a:r>
              </a:p>
            </p:txBody>
          </p:sp>
          <p:sp>
            <p:nvSpPr>
              <p:cNvPr id="178" name="文本框 177"/>
              <p:cNvSpPr txBox="1"/>
              <p:nvPr/>
            </p:nvSpPr>
            <p:spPr>
              <a:xfrm>
                <a:off x="4909471" y="2510746"/>
                <a:ext cx="1965587" cy="22879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原路退款</a:t>
                </a:r>
                <a:r>
                  <a:rPr lang="en-US" altLang="zh-CN" sz="1100" b="1" kern="0" dirty="0">
                    <a:solidFill>
                      <a:srgbClr val="3C5DEB"/>
                    </a:solidFill>
                    <a:latin typeface="宋体" panose="02010600030101010101" pitchFamily="2" charset="-122"/>
                    <a:ea typeface="宋体" panose="02010600030101010101" pitchFamily="2" charset="-122"/>
                    <a:sym typeface="等线"/>
                  </a:rPr>
                  <a:t>20</a:t>
                </a:r>
                <a:r>
                  <a:rPr lang="zh-CN" altLang="en-US" sz="1100" b="1" kern="0" dirty="0">
                    <a:solidFill>
                      <a:srgbClr val="3C5DEB"/>
                    </a:solidFill>
                    <a:latin typeface="宋体" panose="02010600030101010101" pitchFamily="2" charset="-122"/>
                    <a:ea typeface="宋体" panose="02010600030101010101" pitchFamily="2" charset="-122"/>
                    <a:sym typeface="等线"/>
                  </a:rPr>
                  <a:t>元（部分退款）</a:t>
                </a:r>
              </a:p>
            </p:txBody>
          </p:sp>
          <p:sp>
            <p:nvSpPr>
              <p:cNvPr id="179" name="文本框 178"/>
              <p:cNvSpPr txBox="1"/>
              <p:nvPr/>
            </p:nvSpPr>
            <p:spPr>
              <a:xfrm>
                <a:off x="7974632" y="3069424"/>
                <a:ext cx="992262" cy="524883"/>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lnSpc>
                    <a:spcPct val="150000"/>
                  </a:lnSpc>
                  <a:defRPr/>
                </a:pPr>
                <a:r>
                  <a:rPr lang="zh-CN" altLang="en-US" sz="1100" b="1" kern="0" dirty="0">
                    <a:solidFill>
                      <a:srgbClr val="3C5DEB"/>
                    </a:solidFill>
                    <a:latin typeface="宋体" panose="02010600030101010101" pitchFamily="2" charset="-122"/>
                    <a:ea typeface="宋体" panose="02010600030101010101" pitchFamily="2" charset="-122"/>
                    <a:sym typeface="等线"/>
                  </a:rPr>
                  <a:t>剩下</a:t>
                </a:r>
                <a:r>
                  <a:rPr lang="en-US" altLang="zh-CN" sz="1100" b="1" kern="0" dirty="0">
                    <a:solidFill>
                      <a:srgbClr val="3C5DEB"/>
                    </a:solidFill>
                    <a:latin typeface="宋体" panose="02010600030101010101" pitchFamily="2" charset="-122"/>
                    <a:ea typeface="宋体" panose="02010600030101010101" pitchFamily="2" charset="-122"/>
                    <a:sym typeface="等线"/>
                  </a:rPr>
                  <a:t>80</a:t>
                </a:r>
                <a:r>
                  <a:rPr lang="zh-CN" altLang="en-US" sz="1100" b="1" kern="0" dirty="0">
                    <a:solidFill>
                      <a:srgbClr val="3C5DEB"/>
                    </a:solidFill>
                    <a:latin typeface="宋体" panose="02010600030101010101" pitchFamily="2" charset="-122"/>
                    <a:ea typeface="宋体" panose="02010600030101010101" pitchFamily="2" charset="-122"/>
                    <a:sym typeface="等线"/>
                  </a:rPr>
                  <a:t>元</a:t>
                </a:r>
                <a:endParaRPr lang="en-US" altLang="zh-CN" sz="1100" b="1" kern="0" dirty="0">
                  <a:solidFill>
                    <a:srgbClr val="3C5DEB"/>
                  </a:solidFill>
                  <a:latin typeface="宋体" panose="02010600030101010101" pitchFamily="2" charset="-122"/>
                  <a:ea typeface="宋体" panose="02010600030101010101" pitchFamily="2" charset="-122"/>
                  <a:sym typeface="等线"/>
                </a:endParaRPr>
              </a:p>
              <a:p>
                <a:pPr algn="ctr" hangingPunct="0">
                  <a:lnSpc>
                    <a:spcPct val="150000"/>
                  </a:lnSpc>
                  <a:defRPr/>
                </a:pPr>
                <a:r>
                  <a:rPr lang="zh-CN" altLang="en-US" sz="1100" b="1" kern="0" dirty="0">
                    <a:solidFill>
                      <a:srgbClr val="3C5DEB"/>
                    </a:solidFill>
                    <a:latin typeface="宋体" panose="02010600030101010101" pitchFamily="2" charset="-122"/>
                    <a:ea typeface="宋体" panose="02010600030101010101" pitchFamily="2" charset="-122"/>
                    <a:sym typeface="等线"/>
                  </a:rPr>
                  <a:t>分账</a:t>
                </a:r>
              </a:p>
            </p:txBody>
          </p:sp>
        </p:grpSp>
        <p:grpSp>
          <p:nvGrpSpPr>
            <p:cNvPr id="144" name="组合 143"/>
            <p:cNvGrpSpPr/>
            <p:nvPr/>
          </p:nvGrpSpPr>
          <p:grpSpPr>
            <a:xfrm rot="19837594">
              <a:off x="10385304" y="3356412"/>
              <a:ext cx="529285" cy="829834"/>
              <a:chOff x="7101458" y="2174906"/>
              <a:chExt cx="990659" cy="1621197"/>
            </a:xfrm>
          </p:grpSpPr>
          <p:sp>
            <p:nvSpPr>
              <p:cNvPr id="161" name="任意多边形: 形状 67"/>
              <p:cNvSpPr/>
              <p:nvPr/>
            </p:nvSpPr>
            <p:spPr>
              <a:xfrm>
                <a:off x="7744959" y="2174906"/>
                <a:ext cx="347158" cy="1087818"/>
              </a:xfrm>
              <a:custGeom>
                <a:avLst/>
                <a:gdLst>
                  <a:gd name="connsiteX0" fmla="*/ 235467 w 347158"/>
                  <a:gd name="connsiteY0" fmla="*/ 0 h 1087818"/>
                  <a:gd name="connsiteX1" fmla="*/ 271979 w 347158"/>
                  <a:gd name="connsiteY1" fmla="*/ 20301 h 1087818"/>
                  <a:gd name="connsiteX2" fmla="*/ 328748 w 347158"/>
                  <a:gd name="connsiteY2" fmla="*/ 218891 h 1087818"/>
                  <a:gd name="connsiteX3" fmla="*/ 17598 w 347158"/>
                  <a:gd name="connsiteY3" fmla="*/ 779158 h 1087818"/>
                  <a:gd name="connsiteX4" fmla="*/ 71890 w 347158"/>
                  <a:gd name="connsiteY4" fmla="*/ 969112 h 1087818"/>
                  <a:gd name="connsiteX5" fmla="*/ 285632 w 347158"/>
                  <a:gd name="connsiteY5" fmla="*/ 1087819 h 10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158" h="1087818">
                    <a:moveTo>
                      <a:pt x="235467" y="0"/>
                    </a:moveTo>
                    <a:lnTo>
                      <a:pt x="271979" y="20301"/>
                    </a:lnTo>
                    <a:cubicBezTo>
                      <a:pt x="342527" y="59468"/>
                      <a:pt x="367927" y="148380"/>
                      <a:pt x="328748" y="218891"/>
                    </a:cubicBezTo>
                    <a:lnTo>
                      <a:pt x="17598" y="779158"/>
                    </a:lnTo>
                    <a:cubicBezTo>
                      <a:pt x="-19867" y="846607"/>
                      <a:pt x="4453" y="931653"/>
                      <a:pt x="71890" y="969112"/>
                    </a:cubicBezTo>
                    <a:lnTo>
                      <a:pt x="285632" y="1087819"/>
                    </a:lnTo>
                  </a:path>
                </a:pathLst>
              </a:custGeom>
              <a:noFill/>
              <a:ln w="19050" cap="flat">
                <a:solidFill>
                  <a:srgbClr val="3C5DEC"/>
                </a:soli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62" name="任意多边形: 形状 68"/>
              <p:cNvSpPr/>
              <p:nvPr/>
            </p:nvSpPr>
            <p:spPr>
              <a:xfrm>
                <a:off x="7101458" y="3126424"/>
                <a:ext cx="929132" cy="669679"/>
              </a:xfrm>
              <a:custGeom>
                <a:avLst/>
                <a:gdLst>
                  <a:gd name="connsiteX0" fmla="*/ 0 w 929132"/>
                  <a:gd name="connsiteY0" fmla="*/ 630966 h 669679"/>
                  <a:gd name="connsiteX1" fmla="*/ 36576 w 929132"/>
                  <a:gd name="connsiteY1" fmla="*/ 651280 h 669679"/>
                  <a:gd name="connsiteX2" fmla="*/ 235141 w 929132"/>
                  <a:gd name="connsiteY2" fmla="*/ 594517 h 669679"/>
                  <a:gd name="connsiteX3" fmla="*/ 525399 w 929132"/>
                  <a:gd name="connsiteY3" fmla="*/ 71893 h 669679"/>
                  <a:gd name="connsiteX4" fmla="*/ 715391 w 929132"/>
                  <a:gd name="connsiteY4" fmla="*/ 17601 h 669679"/>
                  <a:gd name="connsiteX5" fmla="*/ 929132 w 929132"/>
                  <a:gd name="connsiteY5" fmla="*/ 136301 h 66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132" h="669679">
                    <a:moveTo>
                      <a:pt x="0" y="630966"/>
                    </a:moveTo>
                    <a:lnTo>
                      <a:pt x="36576" y="651280"/>
                    </a:lnTo>
                    <a:cubicBezTo>
                      <a:pt x="107061" y="690447"/>
                      <a:pt x="195961" y="665034"/>
                      <a:pt x="235141" y="594517"/>
                    </a:cubicBezTo>
                    <a:lnTo>
                      <a:pt x="525399" y="71893"/>
                    </a:lnTo>
                    <a:cubicBezTo>
                      <a:pt x="562864" y="4443"/>
                      <a:pt x="647954" y="-19864"/>
                      <a:pt x="715391" y="17601"/>
                    </a:cubicBezTo>
                    <a:lnTo>
                      <a:pt x="929132" y="136301"/>
                    </a:lnTo>
                  </a:path>
                </a:pathLst>
              </a:custGeom>
              <a:noFill/>
              <a:ln w="19050" cap="flat">
                <a:solidFill>
                  <a:srgbClr val="3C5DEC"/>
                </a:soli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grpSp>
        <p:grpSp>
          <p:nvGrpSpPr>
            <p:cNvPr id="145" name="组合 144"/>
            <p:cNvGrpSpPr/>
            <p:nvPr/>
          </p:nvGrpSpPr>
          <p:grpSpPr>
            <a:xfrm>
              <a:off x="3853426" y="5226432"/>
              <a:ext cx="6974738" cy="534331"/>
              <a:chOff x="994137" y="1899587"/>
              <a:chExt cx="6974738" cy="534331"/>
            </a:xfrm>
          </p:grpSpPr>
          <p:sp>
            <p:nvSpPr>
              <p:cNvPr id="153" name="Chevron 1"/>
              <p:cNvSpPr/>
              <p:nvPr/>
            </p:nvSpPr>
            <p:spPr>
              <a:xfrm>
                <a:off x="994137" y="1899587"/>
                <a:ext cx="1737360"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54" name="Rectangle 35"/>
              <p:cNvSpPr/>
              <p:nvPr/>
            </p:nvSpPr>
            <p:spPr>
              <a:xfrm>
                <a:off x="1250212" y="2032789"/>
                <a:ext cx="1296774" cy="269172"/>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担保消费申请</a:t>
                </a:r>
                <a:endParaRPr lang="en-US" sz="1400" b="1" kern="0" dirty="0">
                  <a:solidFill>
                    <a:srgbClr val="FFFFFF"/>
                  </a:solidFill>
                  <a:latin typeface="宋体" panose="02010600030101010101" pitchFamily="2" charset="-122"/>
                  <a:ea typeface="宋体" panose="02010600030101010101" pitchFamily="2" charset="-122"/>
                </a:endParaRPr>
              </a:p>
            </p:txBody>
          </p:sp>
          <p:sp>
            <p:nvSpPr>
              <p:cNvPr id="155" name="Chevron 36"/>
              <p:cNvSpPr/>
              <p:nvPr/>
            </p:nvSpPr>
            <p:spPr>
              <a:xfrm>
                <a:off x="2702922" y="1899587"/>
                <a:ext cx="1536373"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56" name="Chevron 38"/>
              <p:cNvSpPr/>
              <p:nvPr/>
            </p:nvSpPr>
            <p:spPr>
              <a:xfrm>
                <a:off x="4227145" y="1899587"/>
                <a:ext cx="2020990"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57" name="Rectangle 39"/>
              <p:cNvSpPr/>
              <p:nvPr/>
            </p:nvSpPr>
            <p:spPr>
              <a:xfrm>
                <a:off x="3071178" y="2032789"/>
                <a:ext cx="1200213" cy="269172"/>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退款申请</a:t>
                </a:r>
                <a:endParaRPr lang="en-US" sz="1400" b="1" kern="0" dirty="0">
                  <a:solidFill>
                    <a:srgbClr val="FFFFFF"/>
                  </a:solidFill>
                  <a:latin typeface="宋体" panose="02010600030101010101" pitchFamily="2" charset="-122"/>
                  <a:ea typeface="宋体" panose="02010600030101010101" pitchFamily="2" charset="-122"/>
                </a:endParaRPr>
              </a:p>
            </p:txBody>
          </p:sp>
          <p:sp>
            <p:nvSpPr>
              <p:cNvPr id="158" name="Chevron 42"/>
              <p:cNvSpPr/>
              <p:nvPr/>
            </p:nvSpPr>
            <p:spPr>
              <a:xfrm>
                <a:off x="6231515" y="1899587"/>
                <a:ext cx="1737360"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59" name="Rectangle 43"/>
              <p:cNvSpPr/>
              <p:nvPr/>
            </p:nvSpPr>
            <p:spPr>
              <a:xfrm>
                <a:off x="6636576" y="2032789"/>
                <a:ext cx="1309131" cy="269172"/>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提现申请</a:t>
                </a:r>
                <a:endParaRPr lang="en-US" sz="1400" b="1" kern="0" dirty="0">
                  <a:solidFill>
                    <a:srgbClr val="FFFFFF"/>
                  </a:solidFill>
                  <a:latin typeface="宋体" panose="02010600030101010101" pitchFamily="2" charset="-122"/>
                  <a:ea typeface="宋体" panose="02010600030101010101" pitchFamily="2" charset="-122"/>
                </a:endParaRPr>
              </a:p>
            </p:txBody>
          </p:sp>
          <p:sp>
            <p:nvSpPr>
              <p:cNvPr id="160" name="Rectangle 37"/>
              <p:cNvSpPr/>
              <p:nvPr/>
            </p:nvSpPr>
            <p:spPr>
              <a:xfrm>
                <a:off x="4520318" y="2022472"/>
                <a:ext cx="1466828" cy="269172"/>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单订单担保确认</a:t>
                </a:r>
                <a:endParaRPr lang="en-US" sz="1400" b="1" kern="0" dirty="0">
                  <a:solidFill>
                    <a:srgbClr val="FFFFFF"/>
                  </a:solidFill>
                  <a:latin typeface="宋体" panose="02010600030101010101" pitchFamily="2" charset="-122"/>
                  <a:ea typeface="宋体" panose="02010600030101010101" pitchFamily="2" charset="-122"/>
                </a:endParaRPr>
              </a:p>
            </p:txBody>
          </p:sp>
        </p:grpSp>
        <p:sp>
          <p:nvSpPr>
            <p:cNvPr id="146" name="文本框 145"/>
            <p:cNvSpPr txBox="1"/>
            <p:nvPr/>
          </p:nvSpPr>
          <p:spPr>
            <a:xfrm>
              <a:off x="10939160" y="3349388"/>
              <a:ext cx="284052" cy="672927"/>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发起提现</a:t>
              </a:r>
            </a:p>
          </p:txBody>
        </p:sp>
        <p:sp>
          <p:nvSpPr>
            <p:cNvPr id="147" name="Freeform 129"/>
            <p:cNvSpPr>
              <a:spLocks noEditPoints="1"/>
            </p:cNvSpPr>
            <p:nvPr/>
          </p:nvSpPr>
          <p:spPr bwMode="auto">
            <a:xfrm>
              <a:off x="5205431" y="3589080"/>
              <a:ext cx="464708" cy="417116"/>
            </a:xfrm>
            <a:custGeom>
              <a:avLst/>
              <a:gdLst>
                <a:gd name="T0" fmla="*/ 88 w 176"/>
                <a:gd name="T1" fmla="*/ 136 h 176"/>
                <a:gd name="T2" fmla="*/ 88 w 176"/>
                <a:gd name="T3" fmla="*/ 48 h 176"/>
                <a:gd name="T4" fmla="*/ 88 w 176"/>
                <a:gd name="T5" fmla="*/ 72 h 176"/>
                <a:gd name="T6" fmla="*/ 88 w 176"/>
                <a:gd name="T7" fmla="*/ 48 h 176"/>
                <a:gd name="T8" fmla="*/ 51 w 176"/>
                <a:gd name="T9" fmla="*/ 72 h 176"/>
                <a:gd name="T10" fmla="*/ 84 w 176"/>
                <a:gd name="T11" fmla="*/ 103 h 176"/>
                <a:gd name="T12" fmla="*/ 88 w 176"/>
                <a:gd name="T13" fmla="*/ 80 h 176"/>
                <a:gd name="T14" fmla="*/ 80 w 176"/>
                <a:gd name="T15" fmla="*/ 88 h 176"/>
                <a:gd name="T16" fmla="*/ 92 w 176"/>
                <a:gd name="T17" fmla="*/ 103 h 176"/>
                <a:gd name="T18" fmla="*/ 125 w 176"/>
                <a:gd name="T19" fmla="*/ 72 h 176"/>
                <a:gd name="T20" fmla="*/ 162 w 176"/>
                <a:gd name="T21" fmla="*/ 68 h 176"/>
                <a:gd name="T22" fmla="*/ 159 w 176"/>
                <a:gd name="T23" fmla="*/ 34 h 176"/>
                <a:gd name="T24" fmla="*/ 134 w 176"/>
                <a:gd name="T25" fmla="*/ 17 h 176"/>
                <a:gd name="T26" fmla="*/ 106 w 176"/>
                <a:gd name="T27" fmla="*/ 6 h 176"/>
                <a:gd name="T28" fmla="*/ 70 w 176"/>
                <a:gd name="T29" fmla="*/ 6 h 176"/>
                <a:gd name="T30" fmla="*/ 42 w 176"/>
                <a:gd name="T31" fmla="*/ 17 h 176"/>
                <a:gd name="T32" fmla="*/ 17 w 176"/>
                <a:gd name="T33" fmla="*/ 34 h 176"/>
                <a:gd name="T34" fmla="*/ 14 w 176"/>
                <a:gd name="T35" fmla="*/ 68 h 176"/>
                <a:gd name="T36" fmla="*/ 0 w 176"/>
                <a:gd name="T37" fmla="*/ 100 h 176"/>
                <a:gd name="T38" fmla="*/ 22 w 176"/>
                <a:gd name="T39" fmla="*/ 126 h 176"/>
                <a:gd name="T40" fmla="*/ 34 w 176"/>
                <a:gd name="T41" fmla="*/ 159 h 176"/>
                <a:gd name="T42" fmla="*/ 50 w 176"/>
                <a:gd name="T43" fmla="*/ 154 h 176"/>
                <a:gd name="T44" fmla="*/ 76 w 176"/>
                <a:gd name="T45" fmla="*/ 176 h 176"/>
                <a:gd name="T46" fmla="*/ 108 w 176"/>
                <a:gd name="T47" fmla="*/ 162 h 176"/>
                <a:gd name="T48" fmla="*/ 138 w 176"/>
                <a:gd name="T49" fmla="*/ 160 h 176"/>
                <a:gd name="T50" fmla="*/ 159 w 176"/>
                <a:gd name="T51" fmla="*/ 134 h 176"/>
                <a:gd name="T52" fmla="*/ 170 w 176"/>
                <a:gd name="T53" fmla="*/ 106 h 176"/>
                <a:gd name="T54" fmla="*/ 170 w 176"/>
                <a:gd name="T55" fmla="*/ 70 h 176"/>
                <a:gd name="T56" fmla="*/ 160 w 176"/>
                <a:gd name="T57" fmla="*/ 100 h 176"/>
                <a:gd name="T58" fmla="*/ 147 w 176"/>
                <a:gd name="T59" fmla="*/ 130 h 176"/>
                <a:gd name="T60" fmla="*/ 138 w 176"/>
                <a:gd name="T61" fmla="*/ 152 h 176"/>
                <a:gd name="T62" fmla="*/ 122 w 176"/>
                <a:gd name="T63" fmla="*/ 147 h 176"/>
                <a:gd name="T64" fmla="*/ 98 w 176"/>
                <a:gd name="T65" fmla="*/ 168 h 176"/>
                <a:gd name="T66" fmla="*/ 76 w 176"/>
                <a:gd name="T67" fmla="*/ 160 h 176"/>
                <a:gd name="T68" fmla="*/ 50 w 176"/>
                <a:gd name="T69" fmla="*/ 146 h 176"/>
                <a:gd name="T70" fmla="*/ 38 w 176"/>
                <a:gd name="T71" fmla="*/ 152 h 176"/>
                <a:gd name="T72" fmla="*/ 29 w 176"/>
                <a:gd name="T73" fmla="*/ 122 h 176"/>
                <a:gd name="T74" fmla="*/ 8 w 176"/>
                <a:gd name="T75" fmla="*/ 98 h 176"/>
                <a:gd name="T76" fmla="*/ 16 w 176"/>
                <a:gd name="T77" fmla="*/ 76 h 176"/>
                <a:gd name="T78" fmla="*/ 29 w 176"/>
                <a:gd name="T79" fmla="*/ 46 h 176"/>
                <a:gd name="T80" fmla="*/ 38 w 176"/>
                <a:gd name="T81" fmla="*/ 24 h 176"/>
                <a:gd name="T82" fmla="*/ 54 w 176"/>
                <a:gd name="T83" fmla="*/ 29 h 176"/>
                <a:gd name="T84" fmla="*/ 78 w 176"/>
                <a:gd name="T85" fmla="*/ 8 h 176"/>
                <a:gd name="T86" fmla="*/ 100 w 176"/>
                <a:gd name="T87" fmla="*/ 16 h 176"/>
                <a:gd name="T88" fmla="*/ 126 w 176"/>
                <a:gd name="T89" fmla="*/ 30 h 176"/>
                <a:gd name="T90" fmla="*/ 152 w 176"/>
                <a:gd name="T91" fmla="*/ 38 h 176"/>
                <a:gd name="T92" fmla="*/ 147 w 176"/>
                <a:gd name="T93" fmla="*/ 54 h 176"/>
                <a:gd name="T94" fmla="*/ 168 w 176"/>
                <a:gd name="T95" fmla="*/ 7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moveTo>
                    <a:pt x="88" y="48"/>
                  </a:moveTo>
                  <a:cubicBezTo>
                    <a:pt x="102" y="48"/>
                    <a:pt x="114" y="55"/>
                    <a:pt x="121" y="65"/>
                  </a:cubicBezTo>
                  <a:cubicBezTo>
                    <a:pt x="100" y="77"/>
                    <a:pt x="100" y="77"/>
                    <a:pt x="100" y="77"/>
                  </a:cubicBezTo>
                  <a:cubicBezTo>
                    <a:pt x="97" y="74"/>
                    <a:pt x="93" y="72"/>
                    <a:pt x="88" y="72"/>
                  </a:cubicBezTo>
                  <a:cubicBezTo>
                    <a:pt x="83" y="72"/>
                    <a:pt x="79" y="74"/>
                    <a:pt x="76" y="77"/>
                  </a:cubicBezTo>
                  <a:cubicBezTo>
                    <a:pt x="55" y="65"/>
                    <a:pt x="55" y="65"/>
                    <a:pt x="55" y="65"/>
                  </a:cubicBezTo>
                  <a:cubicBezTo>
                    <a:pt x="62" y="55"/>
                    <a:pt x="74" y="48"/>
                    <a:pt x="88" y="48"/>
                  </a:cubicBezTo>
                  <a:moveTo>
                    <a:pt x="84" y="128"/>
                  </a:moveTo>
                  <a:cubicBezTo>
                    <a:pt x="64" y="126"/>
                    <a:pt x="48" y="109"/>
                    <a:pt x="48" y="88"/>
                  </a:cubicBezTo>
                  <a:cubicBezTo>
                    <a:pt x="48" y="82"/>
                    <a:pt x="49" y="77"/>
                    <a:pt x="51" y="72"/>
                  </a:cubicBezTo>
                  <a:cubicBezTo>
                    <a:pt x="73" y="84"/>
                    <a:pt x="73" y="84"/>
                    <a:pt x="73" y="84"/>
                  </a:cubicBezTo>
                  <a:cubicBezTo>
                    <a:pt x="72" y="85"/>
                    <a:pt x="72" y="87"/>
                    <a:pt x="72" y="88"/>
                  </a:cubicBezTo>
                  <a:cubicBezTo>
                    <a:pt x="72" y="95"/>
                    <a:pt x="77" y="102"/>
                    <a:pt x="84" y="103"/>
                  </a:cubicBezTo>
                  <a:lnTo>
                    <a:pt x="84" y="128"/>
                  </a:lnTo>
                  <a:close/>
                  <a:moveTo>
                    <a:pt x="80" y="88"/>
                  </a:moveTo>
                  <a:cubicBezTo>
                    <a:pt x="80" y="84"/>
                    <a:pt x="84" y="80"/>
                    <a:pt x="88" y="80"/>
                  </a:cubicBezTo>
                  <a:cubicBezTo>
                    <a:pt x="92" y="80"/>
                    <a:pt x="96" y="84"/>
                    <a:pt x="96" y="88"/>
                  </a:cubicBezTo>
                  <a:cubicBezTo>
                    <a:pt x="96" y="92"/>
                    <a:pt x="92" y="96"/>
                    <a:pt x="88" y="96"/>
                  </a:cubicBezTo>
                  <a:cubicBezTo>
                    <a:pt x="84" y="96"/>
                    <a:pt x="80" y="92"/>
                    <a:pt x="80" y="88"/>
                  </a:cubicBezTo>
                  <a:moveTo>
                    <a:pt x="128" y="88"/>
                  </a:moveTo>
                  <a:cubicBezTo>
                    <a:pt x="128" y="109"/>
                    <a:pt x="112" y="126"/>
                    <a:pt x="92" y="128"/>
                  </a:cubicBezTo>
                  <a:cubicBezTo>
                    <a:pt x="92" y="103"/>
                    <a:pt x="92" y="103"/>
                    <a:pt x="92" y="103"/>
                  </a:cubicBezTo>
                  <a:cubicBezTo>
                    <a:pt x="99" y="102"/>
                    <a:pt x="104" y="95"/>
                    <a:pt x="104" y="88"/>
                  </a:cubicBezTo>
                  <a:cubicBezTo>
                    <a:pt x="104" y="87"/>
                    <a:pt x="104" y="85"/>
                    <a:pt x="103" y="84"/>
                  </a:cubicBezTo>
                  <a:cubicBezTo>
                    <a:pt x="125" y="72"/>
                    <a:pt x="125" y="72"/>
                    <a:pt x="125" y="72"/>
                  </a:cubicBezTo>
                  <a:cubicBezTo>
                    <a:pt x="127" y="77"/>
                    <a:pt x="128" y="82"/>
                    <a:pt x="128" y="88"/>
                  </a:cubicBezTo>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path>
              </a:pathLst>
            </a:custGeom>
            <a:solidFill>
              <a:srgbClr val="3C5DEB"/>
            </a:solidFill>
            <a:ln>
              <a:noFill/>
            </a:ln>
          </p:spPr>
          <p:txBody>
            <a:bodyPr vert="horz" wrap="square" lIns="91440" tIns="45720" rIns="91440" bIns="45720" numCol="1" anchor="t" anchorCtr="0" compatLnSpc="1"/>
            <a:lstStyle/>
            <a:p>
              <a:pPr>
                <a:defRPr/>
              </a:pPr>
              <a:endParaRPr lang="en-US" sz="1600">
                <a:solidFill>
                  <a:prstClr val="black"/>
                </a:solidFill>
                <a:latin typeface="宋体" panose="02010600030101010101" pitchFamily="2" charset="-122"/>
                <a:ea typeface="宋体" panose="02010600030101010101" pitchFamily="2" charset="-122"/>
              </a:endParaRPr>
            </a:p>
          </p:txBody>
        </p:sp>
        <p:grpSp>
          <p:nvGrpSpPr>
            <p:cNvPr id="148" name="Google Shape;11621;p38"/>
            <p:cNvGrpSpPr/>
            <p:nvPr/>
          </p:nvGrpSpPr>
          <p:grpSpPr>
            <a:xfrm>
              <a:off x="7334812" y="3586022"/>
              <a:ext cx="562356" cy="502921"/>
              <a:chOff x="3996113" y="4291176"/>
              <a:chExt cx="336512" cy="335048"/>
            </a:xfrm>
            <a:solidFill>
              <a:srgbClr val="3C5DEC"/>
            </a:solidFill>
          </p:grpSpPr>
          <p:sp>
            <p:nvSpPr>
              <p:cNvPr id="150" name="Google Shape;11622;p38"/>
              <p:cNvSpPr/>
              <p:nvPr/>
            </p:nvSpPr>
            <p:spPr>
              <a:xfrm>
                <a:off x="4082143" y="4323386"/>
                <a:ext cx="111810" cy="219833"/>
              </a:xfrm>
              <a:custGeom>
                <a:avLst/>
                <a:gdLst/>
                <a:ahLst/>
                <a:cxnLst/>
                <a:rect l="l" t="t" r="r" b="b"/>
                <a:pathLst>
                  <a:path w="3513" h="6907" extrusionOk="0">
                    <a:moveTo>
                      <a:pt x="1751" y="322"/>
                    </a:moveTo>
                    <a:cubicBezTo>
                      <a:pt x="1846" y="322"/>
                      <a:pt x="1929" y="394"/>
                      <a:pt x="1929" y="501"/>
                    </a:cubicBezTo>
                    <a:lnTo>
                      <a:pt x="1929" y="942"/>
                    </a:lnTo>
                    <a:cubicBezTo>
                      <a:pt x="1929" y="1037"/>
                      <a:pt x="2001" y="1096"/>
                      <a:pt x="2084" y="1096"/>
                    </a:cubicBezTo>
                    <a:cubicBezTo>
                      <a:pt x="2691" y="1108"/>
                      <a:pt x="3179" y="1596"/>
                      <a:pt x="3179" y="2204"/>
                    </a:cubicBezTo>
                    <a:lnTo>
                      <a:pt x="3179" y="2525"/>
                    </a:lnTo>
                    <a:cubicBezTo>
                      <a:pt x="3179" y="2608"/>
                      <a:pt x="3108" y="2704"/>
                      <a:pt x="3001" y="2704"/>
                    </a:cubicBezTo>
                    <a:cubicBezTo>
                      <a:pt x="2917" y="2704"/>
                      <a:pt x="2822" y="2620"/>
                      <a:pt x="2822" y="2525"/>
                    </a:cubicBezTo>
                    <a:lnTo>
                      <a:pt x="2822" y="2204"/>
                    </a:lnTo>
                    <a:cubicBezTo>
                      <a:pt x="2834" y="1787"/>
                      <a:pt x="2501" y="1454"/>
                      <a:pt x="2060" y="1454"/>
                    </a:cubicBezTo>
                    <a:lnTo>
                      <a:pt x="1608" y="1454"/>
                    </a:lnTo>
                    <a:cubicBezTo>
                      <a:pt x="1096" y="1454"/>
                      <a:pt x="679" y="1870"/>
                      <a:pt x="679" y="2370"/>
                    </a:cubicBezTo>
                    <a:cubicBezTo>
                      <a:pt x="679" y="2882"/>
                      <a:pt x="1096" y="3299"/>
                      <a:pt x="1608" y="3299"/>
                    </a:cubicBezTo>
                    <a:lnTo>
                      <a:pt x="1917" y="3299"/>
                    </a:lnTo>
                    <a:cubicBezTo>
                      <a:pt x="2620" y="3299"/>
                      <a:pt x="3191" y="3859"/>
                      <a:pt x="3191" y="4573"/>
                    </a:cubicBezTo>
                    <a:cubicBezTo>
                      <a:pt x="3191" y="5216"/>
                      <a:pt x="2715" y="5764"/>
                      <a:pt x="2084" y="5835"/>
                    </a:cubicBezTo>
                    <a:cubicBezTo>
                      <a:pt x="2001" y="5859"/>
                      <a:pt x="1941" y="5918"/>
                      <a:pt x="1941" y="5990"/>
                    </a:cubicBezTo>
                    <a:lnTo>
                      <a:pt x="1941" y="6454"/>
                    </a:lnTo>
                    <a:cubicBezTo>
                      <a:pt x="1941" y="6538"/>
                      <a:pt x="1870" y="6633"/>
                      <a:pt x="1762" y="6633"/>
                    </a:cubicBezTo>
                    <a:cubicBezTo>
                      <a:pt x="1667" y="6633"/>
                      <a:pt x="1584" y="6549"/>
                      <a:pt x="1584" y="6454"/>
                    </a:cubicBezTo>
                    <a:lnTo>
                      <a:pt x="1584" y="6002"/>
                    </a:lnTo>
                    <a:cubicBezTo>
                      <a:pt x="1584" y="5918"/>
                      <a:pt x="1512" y="5859"/>
                      <a:pt x="1441" y="5859"/>
                    </a:cubicBezTo>
                    <a:cubicBezTo>
                      <a:pt x="834" y="5835"/>
                      <a:pt x="334" y="5347"/>
                      <a:pt x="334" y="4740"/>
                    </a:cubicBezTo>
                    <a:cubicBezTo>
                      <a:pt x="334" y="4644"/>
                      <a:pt x="417" y="4561"/>
                      <a:pt x="512" y="4561"/>
                    </a:cubicBezTo>
                    <a:cubicBezTo>
                      <a:pt x="608" y="4561"/>
                      <a:pt x="691" y="4633"/>
                      <a:pt x="691" y="4740"/>
                    </a:cubicBezTo>
                    <a:cubicBezTo>
                      <a:pt x="691" y="5156"/>
                      <a:pt x="1036" y="5502"/>
                      <a:pt x="1453" y="5502"/>
                    </a:cubicBezTo>
                    <a:lnTo>
                      <a:pt x="1929" y="5502"/>
                    </a:lnTo>
                    <a:cubicBezTo>
                      <a:pt x="2441" y="5502"/>
                      <a:pt x="2858" y="5085"/>
                      <a:pt x="2858" y="4573"/>
                    </a:cubicBezTo>
                    <a:cubicBezTo>
                      <a:pt x="2858" y="4073"/>
                      <a:pt x="2441" y="3656"/>
                      <a:pt x="1929" y="3656"/>
                    </a:cubicBezTo>
                    <a:lnTo>
                      <a:pt x="1608" y="3656"/>
                    </a:lnTo>
                    <a:cubicBezTo>
                      <a:pt x="905" y="3656"/>
                      <a:pt x="322" y="3085"/>
                      <a:pt x="322" y="2370"/>
                    </a:cubicBezTo>
                    <a:cubicBezTo>
                      <a:pt x="322" y="1727"/>
                      <a:pt x="798" y="1180"/>
                      <a:pt x="1441" y="1108"/>
                    </a:cubicBezTo>
                    <a:cubicBezTo>
                      <a:pt x="1512" y="1096"/>
                      <a:pt x="1572" y="1037"/>
                      <a:pt x="1572" y="953"/>
                    </a:cubicBezTo>
                    <a:lnTo>
                      <a:pt x="1572" y="501"/>
                    </a:lnTo>
                    <a:cubicBezTo>
                      <a:pt x="1572" y="406"/>
                      <a:pt x="1643" y="322"/>
                      <a:pt x="1751" y="322"/>
                    </a:cubicBezTo>
                    <a:close/>
                    <a:moveTo>
                      <a:pt x="1762" y="1"/>
                    </a:moveTo>
                    <a:cubicBezTo>
                      <a:pt x="1500" y="1"/>
                      <a:pt x="1274" y="227"/>
                      <a:pt x="1274" y="501"/>
                    </a:cubicBezTo>
                    <a:lnTo>
                      <a:pt x="1274" y="823"/>
                    </a:lnTo>
                    <a:cubicBezTo>
                      <a:pt x="548" y="977"/>
                      <a:pt x="24" y="1608"/>
                      <a:pt x="24" y="2370"/>
                    </a:cubicBezTo>
                    <a:cubicBezTo>
                      <a:pt x="24" y="3251"/>
                      <a:pt x="738" y="3954"/>
                      <a:pt x="1608" y="3954"/>
                    </a:cubicBezTo>
                    <a:lnTo>
                      <a:pt x="1917" y="3954"/>
                    </a:lnTo>
                    <a:cubicBezTo>
                      <a:pt x="2262" y="3954"/>
                      <a:pt x="2524" y="4216"/>
                      <a:pt x="2524" y="4561"/>
                    </a:cubicBezTo>
                    <a:cubicBezTo>
                      <a:pt x="2524" y="4906"/>
                      <a:pt x="2262" y="5168"/>
                      <a:pt x="1917" y="5168"/>
                    </a:cubicBezTo>
                    <a:lnTo>
                      <a:pt x="1441" y="5168"/>
                    </a:lnTo>
                    <a:cubicBezTo>
                      <a:pt x="1191" y="5168"/>
                      <a:pt x="977" y="4966"/>
                      <a:pt x="977" y="4704"/>
                    </a:cubicBezTo>
                    <a:cubicBezTo>
                      <a:pt x="977" y="4442"/>
                      <a:pt x="750" y="4216"/>
                      <a:pt x="488" y="4216"/>
                    </a:cubicBezTo>
                    <a:cubicBezTo>
                      <a:pt x="215" y="4216"/>
                      <a:pt x="0" y="4442"/>
                      <a:pt x="0" y="4704"/>
                    </a:cubicBezTo>
                    <a:cubicBezTo>
                      <a:pt x="0" y="5442"/>
                      <a:pt x="548" y="6037"/>
                      <a:pt x="1250" y="6121"/>
                    </a:cubicBezTo>
                    <a:lnTo>
                      <a:pt x="1250" y="6418"/>
                    </a:lnTo>
                    <a:cubicBezTo>
                      <a:pt x="1250" y="6692"/>
                      <a:pt x="1465" y="6907"/>
                      <a:pt x="1739" y="6907"/>
                    </a:cubicBezTo>
                    <a:cubicBezTo>
                      <a:pt x="2001" y="6907"/>
                      <a:pt x="2227" y="6692"/>
                      <a:pt x="2227" y="6418"/>
                    </a:cubicBezTo>
                    <a:lnTo>
                      <a:pt x="2227" y="6121"/>
                    </a:lnTo>
                    <a:cubicBezTo>
                      <a:pt x="2953" y="5978"/>
                      <a:pt x="3477" y="5335"/>
                      <a:pt x="3477" y="4573"/>
                    </a:cubicBezTo>
                    <a:cubicBezTo>
                      <a:pt x="3477" y="3692"/>
                      <a:pt x="2763" y="3001"/>
                      <a:pt x="1905" y="3001"/>
                    </a:cubicBezTo>
                    <a:lnTo>
                      <a:pt x="1608" y="3001"/>
                    </a:lnTo>
                    <a:cubicBezTo>
                      <a:pt x="1262" y="3001"/>
                      <a:pt x="989" y="2728"/>
                      <a:pt x="989" y="2382"/>
                    </a:cubicBezTo>
                    <a:cubicBezTo>
                      <a:pt x="989" y="2037"/>
                      <a:pt x="1262" y="1775"/>
                      <a:pt x="1608" y="1775"/>
                    </a:cubicBezTo>
                    <a:lnTo>
                      <a:pt x="2084" y="1775"/>
                    </a:lnTo>
                    <a:cubicBezTo>
                      <a:pt x="2334" y="1775"/>
                      <a:pt x="2536" y="1989"/>
                      <a:pt x="2536" y="2239"/>
                    </a:cubicBezTo>
                    <a:lnTo>
                      <a:pt x="2536" y="2549"/>
                    </a:lnTo>
                    <a:cubicBezTo>
                      <a:pt x="2524" y="2799"/>
                      <a:pt x="2751" y="3013"/>
                      <a:pt x="3013" y="3013"/>
                    </a:cubicBezTo>
                    <a:cubicBezTo>
                      <a:pt x="3286" y="3013"/>
                      <a:pt x="3513" y="2787"/>
                      <a:pt x="3513" y="2525"/>
                    </a:cubicBezTo>
                    <a:lnTo>
                      <a:pt x="3513" y="2204"/>
                    </a:lnTo>
                    <a:cubicBezTo>
                      <a:pt x="3513" y="1477"/>
                      <a:pt x="2953" y="882"/>
                      <a:pt x="2262" y="799"/>
                    </a:cubicBezTo>
                    <a:lnTo>
                      <a:pt x="2262" y="501"/>
                    </a:lnTo>
                    <a:cubicBezTo>
                      <a:pt x="2262" y="227"/>
                      <a:pt x="2036" y="1"/>
                      <a:pt x="1762"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sp>
            <p:nvSpPr>
              <p:cNvPr id="151" name="Google Shape;11623;p38"/>
              <p:cNvSpPr/>
              <p:nvPr/>
            </p:nvSpPr>
            <p:spPr>
              <a:xfrm>
                <a:off x="4226894" y="4523485"/>
                <a:ext cx="52324" cy="51942"/>
              </a:xfrm>
              <a:custGeom>
                <a:avLst/>
                <a:gdLst/>
                <a:ahLst/>
                <a:cxnLst/>
                <a:rect l="l" t="t" r="r" b="b"/>
                <a:pathLst>
                  <a:path w="1644" h="1632" extrusionOk="0">
                    <a:moveTo>
                      <a:pt x="822" y="310"/>
                    </a:moveTo>
                    <a:cubicBezTo>
                      <a:pt x="1108" y="310"/>
                      <a:pt x="1322" y="536"/>
                      <a:pt x="1322" y="822"/>
                    </a:cubicBezTo>
                    <a:cubicBezTo>
                      <a:pt x="1322" y="1096"/>
                      <a:pt x="1108" y="1322"/>
                      <a:pt x="822" y="1322"/>
                    </a:cubicBezTo>
                    <a:cubicBezTo>
                      <a:pt x="536" y="1322"/>
                      <a:pt x="310" y="1096"/>
                      <a:pt x="310" y="822"/>
                    </a:cubicBezTo>
                    <a:cubicBezTo>
                      <a:pt x="310" y="536"/>
                      <a:pt x="536" y="310"/>
                      <a:pt x="822" y="310"/>
                    </a:cubicBezTo>
                    <a:close/>
                    <a:moveTo>
                      <a:pt x="822" y="0"/>
                    </a:moveTo>
                    <a:cubicBezTo>
                      <a:pt x="370" y="0"/>
                      <a:pt x="0" y="370"/>
                      <a:pt x="0" y="822"/>
                    </a:cubicBezTo>
                    <a:cubicBezTo>
                      <a:pt x="0" y="1263"/>
                      <a:pt x="370" y="1632"/>
                      <a:pt x="822" y="1632"/>
                    </a:cubicBezTo>
                    <a:cubicBezTo>
                      <a:pt x="1263" y="1632"/>
                      <a:pt x="1644" y="1263"/>
                      <a:pt x="1644" y="822"/>
                    </a:cubicBezTo>
                    <a:cubicBezTo>
                      <a:pt x="1644" y="370"/>
                      <a:pt x="1263" y="0"/>
                      <a:pt x="822"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sp>
            <p:nvSpPr>
              <p:cNvPr id="152" name="Google Shape;11624;p38"/>
              <p:cNvSpPr/>
              <p:nvPr/>
            </p:nvSpPr>
            <p:spPr>
              <a:xfrm>
                <a:off x="3996113" y="4291176"/>
                <a:ext cx="336512" cy="335048"/>
              </a:xfrm>
              <a:custGeom>
                <a:avLst/>
                <a:gdLst/>
                <a:ahLst/>
                <a:cxnLst/>
                <a:rect l="l" t="t" r="r" b="b"/>
                <a:pathLst>
                  <a:path w="10573" h="10527" extrusionOk="0">
                    <a:moveTo>
                      <a:pt x="8216" y="5930"/>
                    </a:moveTo>
                    <a:lnTo>
                      <a:pt x="8335" y="6537"/>
                    </a:lnTo>
                    <a:cubicBezTo>
                      <a:pt x="8359" y="6597"/>
                      <a:pt x="8394" y="6645"/>
                      <a:pt x="8442" y="6657"/>
                    </a:cubicBezTo>
                    <a:cubicBezTo>
                      <a:pt x="8502" y="6668"/>
                      <a:pt x="8549" y="6692"/>
                      <a:pt x="8609" y="6716"/>
                    </a:cubicBezTo>
                    <a:cubicBezTo>
                      <a:pt x="8631" y="6729"/>
                      <a:pt x="8653" y="6734"/>
                      <a:pt x="8674" y="6734"/>
                    </a:cubicBezTo>
                    <a:cubicBezTo>
                      <a:pt x="8710" y="6734"/>
                      <a:pt x="8745" y="6719"/>
                      <a:pt x="8775" y="6704"/>
                    </a:cubicBezTo>
                    <a:lnTo>
                      <a:pt x="9252" y="6311"/>
                    </a:lnTo>
                    <a:lnTo>
                      <a:pt x="9561" y="6585"/>
                    </a:lnTo>
                    <a:lnTo>
                      <a:pt x="9264" y="7121"/>
                    </a:lnTo>
                    <a:cubicBezTo>
                      <a:pt x="9228" y="7157"/>
                      <a:pt x="9228" y="7216"/>
                      <a:pt x="9264" y="7276"/>
                    </a:cubicBezTo>
                    <a:cubicBezTo>
                      <a:pt x="9287" y="7323"/>
                      <a:pt x="9323" y="7371"/>
                      <a:pt x="9347" y="7430"/>
                    </a:cubicBezTo>
                    <a:cubicBezTo>
                      <a:pt x="9383" y="7478"/>
                      <a:pt x="9430" y="7514"/>
                      <a:pt x="9490" y="7514"/>
                    </a:cubicBezTo>
                    <a:lnTo>
                      <a:pt x="10109" y="7538"/>
                    </a:lnTo>
                    <a:lnTo>
                      <a:pt x="10180" y="7942"/>
                    </a:lnTo>
                    <a:lnTo>
                      <a:pt x="9645" y="8157"/>
                    </a:lnTo>
                    <a:cubicBezTo>
                      <a:pt x="9585" y="8181"/>
                      <a:pt x="9561" y="8240"/>
                      <a:pt x="9549" y="8276"/>
                    </a:cubicBezTo>
                    <a:cubicBezTo>
                      <a:pt x="9549" y="8335"/>
                      <a:pt x="9526" y="8383"/>
                      <a:pt x="9514" y="8442"/>
                    </a:cubicBezTo>
                    <a:cubicBezTo>
                      <a:pt x="9502" y="8502"/>
                      <a:pt x="9514" y="8562"/>
                      <a:pt x="9561" y="8597"/>
                    </a:cubicBezTo>
                    <a:lnTo>
                      <a:pt x="10014" y="8990"/>
                    </a:lnTo>
                    <a:lnTo>
                      <a:pt x="9811" y="9347"/>
                    </a:lnTo>
                    <a:lnTo>
                      <a:pt x="9228" y="9157"/>
                    </a:lnTo>
                    <a:cubicBezTo>
                      <a:pt x="9213" y="9154"/>
                      <a:pt x="9198" y="9152"/>
                      <a:pt x="9184" y="9152"/>
                    </a:cubicBezTo>
                    <a:cubicBezTo>
                      <a:pt x="9141" y="9152"/>
                      <a:pt x="9103" y="9166"/>
                      <a:pt x="9085" y="9193"/>
                    </a:cubicBezTo>
                    <a:cubicBezTo>
                      <a:pt x="9037" y="9228"/>
                      <a:pt x="8990" y="9264"/>
                      <a:pt x="8954" y="9288"/>
                    </a:cubicBezTo>
                    <a:cubicBezTo>
                      <a:pt x="8906" y="9324"/>
                      <a:pt x="8871" y="9383"/>
                      <a:pt x="8895" y="9443"/>
                    </a:cubicBezTo>
                    <a:lnTo>
                      <a:pt x="8978" y="10050"/>
                    </a:lnTo>
                    <a:lnTo>
                      <a:pt x="8597" y="10181"/>
                    </a:lnTo>
                    <a:lnTo>
                      <a:pt x="8264" y="9669"/>
                    </a:lnTo>
                    <a:cubicBezTo>
                      <a:pt x="8228" y="9621"/>
                      <a:pt x="8192" y="9585"/>
                      <a:pt x="8133" y="9585"/>
                    </a:cubicBezTo>
                    <a:lnTo>
                      <a:pt x="7954" y="9585"/>
                    </a:lnTo>
                    <a:cubicBezTo>
                      <a:pt x="7894" y="9585"/>
                      <a:pt x="7847" y="9621"/>
                      <a:pt x="7811" y="9669"/>
                    </a:cubicBezTo>
                    <a:lnTo>
                      <a:pt x="7490" y="10181"/>
                    </a:lnTo>
                    <a:lnTo>
                      <a:pt x="7097" y="10050"/>
                    </a:lnTo>
                    <a:lnTo>
                      <a:pt x="7192" y="9443"/>
                    </a:lnTo>
                    <a:cubicBezTo>
                      <a:pt x="7204" y="9383"/>
                      <a:pt x="7180" y="9324"/>
                      <a:pt x="7132" y="9288"/>
                    </a:cubicBezTo>
                    <a:cubicBezTo>
                      <a:pt x="7085" y="9264"/>
                      <a:pt x="7037" y="9216"/>
                      <a:pt x="7001" y="9193"/>
                    </a:cubicBezTo>
                    <a:cubicBezTo>
                      <a:pt x="6970" y="9161"/>
                      <a:pt x="6933" y="9145"/>
                      <a:pt x="6897" y="9145"/>
                    </a:cubicBezTo>
                    <a:cubicBezTo>
                      <a:pt x="6880" y="9145"/>
                      <a:pt x="6863" y="9149"/>
                      <a:pt x="6847" y="9157"/>
                    </a:cubicBezTo>
                    <a:lnTo>
                      <a:pt x="6275" y="9347"/>
                    </a:lnTo>
                    <a:lnTo>
                      <a:pt x="6061" y="8990"/>
                    </a:lnTo>
                    <a:lnTo>
                      <a:pt x="6525" y="8597"/>
                    </a:lnTo>
                    <a:cubicBezTo>
                      <a:pt x="6573" y="8550"/>
                      <a:pt x="6585" y="8502"/>
                      <a:pt x="6573" y="8442"/>
                    </a:cubicBezTo>
                    <a:cubicBezTo>
                      <a:pt x="6549" y="8383"/>
                      <a:pt x="6537" y="8335"/>
                      <a:pt x="6537" y="8276"/>
                    </a:cubicBezTo>
                    <a:cubicBezTo>
                      <a:pt x="6537" y="8216"/>
                      <a:pt x="6489" y="8169"/>
                      <a:pt x="6430" y="8157"/>
                    </a:cubicBezTo>
                    <a:lnTo>
                      <a:pt x="5847" y="7942"/>
                    </a:lnTo>
                    <a:lnTo>
                      <a:pt x="5930" y="7538"/>
                    </a:lnTo>
                    <a:lnTo>
                      <a:pt x="6549" y="7514"/>
                    </a:lnTo>
                    <a:cubicBezTo>
                      <a:pt x="6609" y="7514"/>
                      <a:pt x="6656" y="7490"/>
                      <a:pt x="6680" y="7430"/>
                    </a:cubicBezTo>
                    <a:cubicBezTo>
                      <a:pt x="6716" y="7383"/>
                      <a:pt x="6740" y="7323"/>
                      <a:pt x="6775" y="7276"/>
                    </a:cubicBezTo>
                    <a:cubicBezTo>
                      <a:pt x="6811" y="7240"/>
                      <a:pt x="6811" y="7180"/>
                      <a:pt x="6775" y="7121"/>
                    </a:cubicBezTo>
                    <a:lnTo>
                      <a:pt x="6478" y="6585"/>
                    </a:lnTo>
                    <a:lnTo>
                      <a:pt x="6787" y="6311"/>
                    </a:lnTo>
                    <a:lnTo>
                      <a:pt x="7263" y="6704"/>
                    </a:lnTo>
                    <a:cubicBezTo>
                      <a:pt x="7293" y="6719"/>
                      <a:pt x="7327" y="6729"/>
                      <a:pt x="7363" y="6729"/>
                    </a:cubicBezTo>
                    <a:cubicBezTo>
                      <a:pt x="7385" y="6729"/>
                      <a:pt x="7407" y="6725"/>
                      <a:pt x="7430" y="6716"/>
                    </a:cubicBezTo>
                    <a:cubicBezTo>
                      <a:pt x="7478" y="6704"/>
                      <a:pt x="7537" y="6668"/>
                      <a:pt x="7597" y="6657"/>
                    </a:cubicBezTo>
                    <a:cubicBezTo>
                      <a:pt x="7656" y="6645"/>
                      <a:pt x="7680" y="6597"/>
                      <a:pt x="7704" y="6537"/>
                    </a:cubicBezTo>
                    <a:lnTo>
                      <a:pt x="7823" y="5930"/>
                    </a:lnTo>
                    <a:close/>
                    <a:moveTo>
                      <a:pt x="4454" y="1"/>
                    </a:moveTo>
                    <a:cubicBezTo>
                      <a:pt x="3739" y="1"/>
                      <a:pt x="3025" y="180"/>
                      <a:pt x="2382" y="513"/>
                    </a:cubicBezTo>
                    <a:cubicBezTo>
                      <a:pt x="2310" y="561"/>
                      <a:pt x="2287" y="644"/>
                      <a:pt x="2322" y="715"/>
                    </a:cubicBezTo>
                    <a:cubicBezTo>
                      <a:pt x="2354" y="770"/>
                      <a:pt x="2405" y="799"/>
                      <a:pt x="2458" y="799"/>
                    </a:cubicBezTo>
                    <a:cubicBezTo>
                      <a:pt x="2485" y="799"/>
                      <a:pt x="2512" y="791"/>
                      <a:pt x="2537" y="775"/>
                    </a:cubicBezTo>
                    <a:cubicBezTo>
                      <a:pt x="3132" y="465"/>
                      <a:pt x="3787" y="299"/>
                      <a:pt x="4454" y="299"/>
                    </a:cubicBezTo>
                    <a:cubicBezTo>
                      <a:pt x="6728" y="299"/>
                      <a:pt x="8597" y="2168"/>
                      <a:pt x="8597" y="4442"/>
                    </a:cubicBezTo>
                    <a:cubicBezTo>
                      <a:pt x="8597" y="4847"/>
                      <a:pt x="8537" y="5228"/>
                      <a:pt x="8430" y="5621"/>
                    </a:cubicBezTo>
                    <a:lnTo>
                      <a:pt x="7740" y="5621"/>
                    </a:lnTo>
                    <a:cubicBezTo>
                      <a:pt x="7668" y="5621"/>
                      <a:pt x="7609" y="5656"/>
                      <a:pt x="7597" y="5728"/>
                    </a:cubicBezTo>
                    <a:lnTo>
                      <a:pt x="7466" y="6371"/>
                    </a:lnTo>
                    <a:lnTo>
                      <a:pt x="7442" y="6371"/>
                    </a:lnTo>
                    <a:lnTo>
                      <a:pt x="6942" y="5966"/>
                    </a:lnTo>
                    <a:cubicBezTo>
                      <a:pt x="6912" y="5948"/>
                      <a:pt x="6879" y="5939"/>
                      <a:pt x="6847" y="5939"/>
                    </a:cubicBezTo>
                    <a:cubicBezTo>
                      <a:pt x="6814" y="5939"/>
                      <a:pt x="6781" y="5948"/>
                      <a:pt x="6751" y="5966"/>
                    </a:cubicBezTo>
                    <a:lnTo>
                      <a:pt x="6239" y="6407"/>
                    </a:lnTo>
                    <a:cubicBezTo>
                      <a:pt x="6180" y="6442"/>
                      <a:pt x="6168" y="6537"/>
                      <a:pt x="6216" y="6597"/>
                    </a:cubicBezTo>
                    <a:lnTo>
                      <a:pt x="6525" y="7180"/>
                    </a:lnTo>
                    <a:cubicBezTo>
                      <a:pt x="6525" y="7180"/>
                      <a:pt x="6525" y="7192"/>
                      <a:pt x="6513" y="7192"/>
                    </a:cubicBezTo>
                    <a:lnTo>
                      <a:pt x="5858" y="7204"/>
                    </a:lnTo>
                    <a:cubicBezTo>
                      <a:pt x="5775" y="7204"/>
                      <a:pt x="5716" y="7264"/>
                      <a:pt x="5704" y="7335"/>
                    </a:cubicBezTo>
                    <a:lnTo>
                      <a:pt x="5585" y="7990"/>
                    </a:lnTo>
                    <a:cubicBezTo>
                      <a:pt x="5573" y="8073"/>
                      <a:pt x="5620" y="8145"/>
                      <a:pt x="5680" y="8157"/>
                    </a:cubicBezTo>
                    <a:lnTo>
                      <a:pt x="6013" y="8288"/>
                    </a:lnTo>
                    <a:cubicBezTo>
                      <a:pt x="5525" y="8502"/>
                      <a:pt x="5001" y="8585"/>
                      <a:pt x="4454" y="8585"/>
                    </a:cubicBezTo>
                    <a:cubicBezTo>
                      <a:pt x="2179" y="8585"/>
                      <a:pt x="322" y="6728"/>
                      <a:pt x="322" y="4454"/>
                    </a:cubicBezTo>
                    <a:cubicBezTo>
                      <a:pt x="322" y="3168"/>
                      <a:pt x="894" y="2001"/>
                      <a:pt x="1894" y="1203"/>
                    </a:cubicBezTo>
                    <a:cubicBezTo>
                      <a:pt x="1965" y="1144"/>
                      <a:pt x="1965" y="1061"/>
                      <a:pt x="1929" y="989"/>
                    </a:cubicBezTo>
                    <a:cubicBezTo>
                      <a:pt x="1895" y="942"/>
                      <a:pt x="1850" y="921"/>
                      <a:pt x="1804" y="921"/>
                    </a:cubicBezTo>
                    <a:cubicBezTo>
                      <a:pt x="1769" y="921"/>
                      <a:pt x="1734" y="933"/>
                      <a:pt x="1703" y="953"/>
                    </a:cubicBezTo>
                    <a:cubicBezTo>
                      <a:pt x="632" y="1799"/>
                      <a:pt x="1" y="3085"/>
                      <a:pt x="1" y="4454"/>
                    </a:cubicBezTo>
                    <a:cubicBezTo>
                      <a:pt x="1" y="5645"/>
                      <a:pt x="465" y="6764"/>
                      <a:pt x="1298" y="7597"/>
                    </a:cubicBezTo>
                    <a:cubicBezTo>
                      <a:pt x="2132" y="8431"/>
                      <a:pt x="3251" y="8883"/>
                      <a:pt x="4442" y="8883"/>
                    </a:cubicBezTo>
                    <a:cubicBezTo>
                      <a:pt x="5001" y="8883"/>
                      <a:pt x="5537" y="8788"/>
                      <a:pt x="6049" y="8585"/>
                    </a:cubicBezTo>
                    <a:lnTo>
                      <a:pt x="6049" y="8585"/>
                    </a:lnTo>
                    <a:lnTo>
                      <a:pt x="5775" y="8823"/>
                    </a:lnTo>
                    <a:cubicBezTo>
                      <a:pt x="5716" y="8871"/>
                      <a:pt x="5704" y="8966"/>
                      <a:pt x="5751" y="9026"/>
                    </a:cubicBezTo>
                    <a:lnTo>
                      <a:pt x="6073" y="9585"/>
                    </a:lnTo>
                    <a:cubicBezTo>
                      <a:pt x="6101" y="9632"/>
                      <a:pt x="6158" y="9664"/>
                      <a:pt x="6211" y="9664"/>
                    </a:cubicBezTo>
                    <a:cubicBezTo>
                      <a:pt x="6225" y="9664"/>
                      <a:pt x="6239" y="9662"/>
                      <a:pt x="6251" y="9657"/>
                    </a:cubicBezTo>
                    <a:lnTo>
                      <a:pt x="6882" y="9455"/>
                    </a:lnTo>
                    <a:cubicBezTo>
                      <a:pt x="6882" y="9455"/>
                      <a:pt x="6894" y="9455"/>
                      <a:pt x="6894" y="9466"/>
                    </a:cubicBezTo>
                    <a:lnTo>
                      <a:pt x="6787" y="10121"/>
                    </a:lnTo>
                    <a:cubicBezTo>
                      <a:pt x="6775" y="10193"/>
                      <a:pt x="6823" y="10276"/>
                      <a:pt x="6894" y="10288"/>
                    </a:cubicBezTo>
                    <a:lnTo>
                      <a:pt x="7525" y="10514"/>
                    </a:lnTo>
                    <a:cubicBezTo>
                      <a:pt x="7537" y="10514"/>
                      <a:pt x="7549" y="10526"/>
                      <a:pt x="7585" y="10526"/>
                    </a:cubicBezTo>
                    <a:cubicBezTo>
                      <a:pt x="7644" y="10526"/>
                      <a:pt x="7680" y="10490"/>
                      <a:pt x="7716" y="10455"/>
                    </a:cubicBezTo>
                    <a:lnTo>
                      <a:pt x="8061" y="9883"/>
                    </a:lnTo>
                    <a:lnTo>
                      <a:pt x="8073" y="9883"/>
                    </a:lnTo>
                    <a:lnTo>
                      <a:pt x="8418" y="10455"/>
                    </a:lnTo>
                    <a:cubicBezTo>
                      <a:pt x="8445" y="10499"/>
                      <a:pt x="8497" y="10523"/>
                      <a:pt x="8547" y="10523"/>
                    </a:cubicBezTo>
                    <a:cubicBezTo>
                      <a:pt x="8565" y="10523"/>
                      <a:pt x="8582" y="10520"/>
                      <a:pt x="8597" y="10514"/>
                    </a:cubicBezTo>
                    <a:lnTo>
                      <a:pt x="9216" y="10288"/>
                    </a:lnTo>
                    <a:cubicBezTo>
                      <a:pt x="9287" y="10252"/>
                      <a:pt x="9323" y="10193"/>
                      <a:pt x="9323" y="10121"/>
                    </a:cubicBezTo>
                    <a:lnTo>
                      <a:pt x="9216" y="9466"/>
                    </a:lnTo>
                    <a:cubicBezTo>
                      <a:pt x="9216" y="9466"/>
                      <a:pt x="9228" y="9466"/>
                      <a:pt x="9228" y="9455"/>
                    </a:cubicBezTo>
                    <a:lnTo>
                      <a:pt x="9859" y="9657"/>
                    </a:lnTo>
                    <a:cubicBezTo>
                      <a:pt x="9878" y="9666"/>
                      <a:pt x="9897" y="9671"/>
                      <a:pt x="9916" y="9671"/>
                    </a:cubicBezTo>
                    <a:cubicBezTo>
                      <a:pt x="9966" y="9671"/>
                      <a:pt x="10011" y="9638"/>
                      <a:pt x="10038" y="9585"/>
                    </a:cubicBezTo>
                    <a:lnTo>
                      <a:pt x="10359" y="9026"/>
                    </a:lnTo>
                    <a:cubicBezTo>
                      <a:pt x="10395" y="8966"/>
                      <a:pt x="10395" y="8871"/>
                      <a:pt x="10335" y="8823"/>
                    </a:cubicBezTo>
                    <a:lnTo>
                      <a:pt x="9847" y="8395"/>
                    </a:lnTo>
                    <a:lnTo>
                      <a:pt x="9847" y="8383"/>
                    </a:lnTo>
                    <a:lnTo>
                      <a:pt x="10454" y="8145"/>
                    </a:lnTo>
                    <a:cubicBezTo>
                      <a:pt x="10460" y="8146"/>
                      <a:pt x="10465" y="8146"/>
                      <a:pt x="10470" y="8146"/>
                    </a:cubicBezTo>
                    <a:cubicBezTo>
                      <a:pt x="10532" y="8146"/>
                      <a:pt x="10572" y="8080"/>
                      <a:pt x="10561" y="8014"/>
                    </a:cubicBezTo>
                    <a:lnTo>
                      <a:pt x="10442" y="7359"/>
                    </a:lnTo>
                    <a:cubicBezTo>
                      <a:pt x="10419" y="7288"/>
                      <a:pt x="10359" y="7240"/>
                      <a:pt x="10288" y="7228"/>
                    </a:cubicBezTo>
                    <a:lnTo>
                      <a:pt x="9633" y="7204"/>
                    </a:lnTo>
                    <a:cubicBezTo>
                      <a:pt x="9633" y="7204"/>
                      <a:pt x="9633" y="7192"/>
                      <a:pt x="9621" y="7192"/>
                    </a:cubicBezTo>
                    <a:lnTo>
                      <a:pt x="9930" y="6609"/>
                    </a:lnTo>
                    <a:cubicBezTo>
                      <a:pt x="9966" y="6549"/>
                      <a:pt x="9942" y="6466"/>
                      <a:pt x="9907" y="6418"/>
                    </a:cubicBezTo>
                    <a:lnTo>
                      <a:pt x="9395" y="5990"/>
                    </a:lnTo>
                    <a:cubicBezTo>
                      <a:pt x="9365" y="5966"/>
                      <a:pt x="9332" y="5954"/>
                      <a:pt x="9299" y="5954"/>
                    </a:cubicBezTo>
                    <a:cubicBezTo>
                      <a:pt x="9267" y="5954"/>
                      <a:pt x="9234" y="5966"/>
                      <a:pt x="9204" y="5990"/>
                    </a:cubicBezTo>
                    <a:lnTo>
                      <a:pt x="8692" y="6395"/>
                    </a:lnTo>
                    <a:lnTo>
                      <a:pt x="8680" y="6395"/>
                    </a:lnTo>
                    <a:lnTo>
                      <a:pt x="8609" y="6049"/>
                    </a:lnTo>
                    <a:lnTo>
                      <a:pt x="8609" y="6037"/>
                    </a:lnTo>
                    <a:cubicBezTo>
                      <a:pt x="8799" y="5525"/>
                      <a:pt x="8895" y="5002"/>
                      <a:pt x="8895" y="4454"/>
                    </a:cubicBezTo>
                    <a:cubicBezTo>
                      <a:pt x="8895" y="3263"/>
                      <a:pt x="8430" y="2144"/>
                      <a:pt x="7597" y="1311"/>
                    </a:cubicBezTo>
                    <a:cubicBezTo>
                      <a:pt x="6763" y="477"/>
                      <a:pt x="5644" y="1"/>
                      <a:pt x="4454"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grpSp>
        <p:sp>
          <p:nvSpPr>
            <p:cNvPr id="149" name="文本框 148"/>
            <p:cNvSpPr txBox="1"/>
            <p:nvPr/>
          </p:nvSpPr>
          <p:spPr>
            <a:xfrm>
              <a:off x="7398079" y="4041721"/>
              <a:ext cx="681373" cy="242253"/>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资金</a:t>
              </a:r>
            </a:p>
          </p:txBody>
        </p:sp>
      </p:grpSp>
    </p:spTree>
    <p:extLst>
      <p:ext uri="{BB962C8B-B14F-4D97-AF65-F5344CB8AC3E}">
        <p14:creationId xmlns:p14="http://schemas.microsoft.com/office/powerpoint/2010/main" val="41471511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3" y="438403"/>
            <a:ext cx="4204006"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a:solidFill>
                  <a:srgbClr val="2F5597"/>
                </a:solidFill>
                <a:latin typeface="宋体" panose="02010600030101010101" pitchFamily="2" charset="-122"/>
                <a:ea typeface="宋体" panose="02010600030101010101" pitchFamily="2" charset="-122"/>
                <a:cs typeface="Noto Sans CJK HK"/>
              </a:rPr>
              <a:t>应用场景</a:t>
            </a:r>
            <a:r>
              <a:rPr lang="en-US" altLang="zh-CN" sz="2400" b="1" kern="0" dirty="0">
                <a:solidFill>
                  <a:srgbClr val="2F5597"/>
                </a:solidFill>
                <a:latin typeface="宋体" panose="02010600030101010101" pitchFamily="2" charset="-122"/>
                <a:ea typeface="宋体" panose="02010600030101010101" pitchFamily="2" charset="-122"/>
                <a:cs typeface="Noto Sans CJK HK"/>
              </a:rPr>
              <a:t>——</a:t>
            </a:r>
            <a:r>
              <a:rPr lang="zh-CN" altLang="en-US" sz="2400" b="1" kern="0" dirty="0" smtClean="0">
                <a:solidFill>
                  <a:srgbClr val="2F5597"/>
                </a:solidFill>
                <a:latin typeface="宋体" panose="02010600030101010101" pitchFamily="2" charset="-122"/>
                <a:ea typeface="宋体" panose="02010600030101010101" pitchFamily="2" charset="-122"/>
                <a:cs typeface="Noto Sans CJK HK"/>
              </a:rPr>
              <a:t>先享后付</a:t>
            </a:r>
            <a:endParaRPr lang="zh-CN" altLang="en-US" sz="2400" b="1" kern="0" dirty="0">
              <a:solidFill>
                <a:srgbClr val="2F5597"/>
              </a:solidFill>
              <a:latin typeface="宋体" panose="02010600030101010101" pitchFamily="2" charset="-122"/>
              <a:ea typeface="宋体" panose="02010600030101010101" pitchFamily="2" charset="-122"/>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grpSp>
        <p:nvGrpSpPr>
          <p:cNvPr id="73" name="组合 72"/>
          <p:cNvGrpSpPr/>
          <p:nvPr/>
        </p:nvGrpSpPr>
        <p:grpSpPr>
          <a:xfrm>
            <a:off x="449796" y="1018903"/>
            <a:ext cx="11190515" cy="5562599"/>
            <a:chOff x="627063" y="1463458"/>
            <a:chExt cx="10884312" cy="4788711"/>
          </a:xfrm>
        </p:grpSpPr>
        <p:sp>
          <p:nvSpPr>
            <p:cNvPr id="74" name="矩形 73"/>
            <p:cNvSpPr/>
            <p:nvPr/>
          </p:nvSpPr>
          <p:spPr>
            <a:xfrm>
              <a:off x="3307876" y="2719912"/>
              <a:ext cx="8203499" cy="1964764"/>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75" name="矩形 74"/>
            <p:cNvSpPr/>
            <p:nvPr/>
          </p:nvSpPr>
          <p:spPr>
            <a:xfrm>
              <a:off x="694181" y="1463459"/>
              <a:ext cx="1140969" cy="1131552"/>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76" name="矩形 75"/>
            <p:cNvSpPr/>
            <p:nvPr/>
          </p:nvSpPr>
          <p:spPr>
            <a:xfrm>
              <a:off x="1905818" y="1463459"/>
              <a:ext cx="1316691" cy="1131552"/>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77" name="矩形 76"/>
            <p:cNvSpPr/>
            <p:nvPr/>
          </p:nvSpPr>
          <p:spPr>
            <a:xfrm>
              <a:off x="3293176" y="1463458"/>
              <a:ext cx="8203499" cy="1131553"/>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78" name="Object29"/>
            <p:cNvSpPr txBox="1"/>
            <p:nvPr/>
          </p:nvSpPr>
          <p:spPr>
            <a:xfrm>
              <a:off x="627063" y="1868322"/>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01</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79" name="Object29"/>
            <p:cNvSpPr txBox="1"/>
            <p:nvPr/>
          </p:nvSpPr>
          <p:spPr>
            <a:xfrm>
              <a:off x="1917337" y="1886610"/>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场景需求</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80" name="Object29"/>
            <p:cNvSpPr txBox="1"/>
            <p:nvPr/>
          </p:nvSpPr>
          <p:spPr>
            <a:xfrm>
              <a:off x="3885136" y="5194257"/>
              <a:ext cx="1013998" cy="172223"/>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WEB</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81" name="Object29"/>
            <p:cNvSpPr txBox="1"/>
            <p:nvPr/>
          </p:nvSpPr>
          <p:spPr>
            <a:xfrm>
              <a:off x="5890148" y="5194257"/>
              <a:ext cx="1013998" cy="172223"/>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000" kern="0" dirty="0">
                  <a:latin typeface="宋体" panose="02010600030101010101" pitchFamily="2" charset="-122"/>
                  <a:ea typeface="宋体" panose="02010600030101010101" pitchFamily="2" charset="-122"/>
                  <a:cs typeface="OPPOSans H" panose="00020600040101010101" pitchFamily="18" charset="-122"/>
                </a:rPr>
                <a:t>小程序</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82" name="Object29"/>
            <p:cNvSpPr txBox="1"/>
            <p:nvPr/>
          </p:nvSpPr>
          <p:spPr>
            <a:xfrm>
              <a:off x="7842196" y="5194257"/>
              <a:ext cx="1013998" cy="172223"/>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MOBILE</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sp>
          <p:nvSpPr>
            <p:cNvPr id="83" name="Object29"/>
            <p:cNvSpPr txBox="1"/>
            <p:nvPr/>
          </p:nvSpPr>
          <p:spPr>
            <a:xfrm>
              <a:off x="9889079" y="5194257"/>
              <a:ext cx="1013998" cy="172223"/>
            </a:xfrm>
            <a:prstGeom prst="rect">
              <a:avLst/>
            </a:prstGeom>
            <a:ln w="12700">
              <a:miter lim="400000"/>
            </a:ln>
          </p:spPr>
          <p:txBody>
            <a:bodyPr wrap="square"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000" kern="0" dirty="0">
                  <a:latin typeface="宋体" panose="02010600030101010101" pitchFamily="2" charset="-122"/>
                  <a:ea typeface="宋体" panose="02010600030101010101" pitchFamily="2" charset="-122"/>
                  <a:cs typeface="OPPOSans H" panose="00020600040101010101" pitchFamily="18" charset="-122"/>
                </a:rPr>
                <a:t>APP</a:t>
              </a:r>
              <a:endParaRPr sz="1000" kern="0" dirty="0">
                <a:latin typeface="宋体" panose="02010600030101010101" pitchFamily="2" charset="-122"/>
                <a:ea typeface="宋体" panose="02010600030101010101" pitchFamily="2" charset="-122"/>
                <a:cs typeface="OPPOSans H" panose="00020600040101010101" pitchFamily="18" charset="-122"/>
              </a:endParaRPr>
            </a:p>
          </p:txBody>
        </p:sp>
        <p:grpSp>
          <p:nvGrpSpPr>
            <p:cNvPr id="84" name="组合 83"/>
            <p:cNvGrpSpPr/>
            <p:nvPr/>
          </p:nvGrpSpPr>
          <p:grpSpPr>
            <a:xfrm>
              <a:off x="627063" y="4788949"/>
              <a:ext cx="10869612" cy="1463220"/>
              <a:chOff x="627063" y="3492945"/>
              <a:chExt cx="10869612" cy="1463220"/>
            </a:xfrm>
          </p:grpSpPr>
          <p:sp>
            <p:nvSpPr>
              <p:cNvPr id="199" name="矩形 198"/>
              <p:cNvSpPr/>
              <p:nvPr/>
            </p:nvSpPr>
            <p:spPr>
              <a:xfrm>
                <a:off x="3293176" y="3500394"/>
                <a:ext cx="8203499" cy="1455771"/>
              </a:xfrm>
              <a:prstGeom prst="rect">
                <a:avLst/>
              </a:prstGeom>
              <a:solidFill>
                <a:srgbClr val="3C5DEB">
                  <a:alpha val="10000"/>
                </a:srgbClr>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200" name="矩形 199"/>
              <p:cNvSpPr/>
              <p:nvPr/>
            </p:nvSpPr>
            <p:spPr>
              <a:xfrm>
                <a:off x="694943" y="3492945"/>
                <a:ext cx="1140207" cy="1463219"/>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201" name="矩形 200"/>
              <p:cNvSpPr/>
              <p:nvPr/>
            </p:nvSpPr>
            <p:spPr>
              <a:xfrm>
                <a:off x="1905818" y="3492945"/>
                <a:ext cx="1316691" cy="1463220"/>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202" name="Object29"/>
              <p:cNvSpPr txBox="1"/>
              <p:nvPr/>
            </p:nvSpPr>
            <p:spPr>
              <a:xfrm>
                <a:off x="627063" y="4055409"/>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03</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203" name="Object29"/>
              <p:cNvSpPr txBox="1"/>
              <p:nvPr/>
            </p:nvSpPr>
            <p:spPr>
              <a:xfrm>
                <a:off x="1917337" y="4064553"/>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接口调用</a:t>
                </a:r>
                <a:endParaRPr lang="en-US" altLang="zh-CN"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grpSp>
        <p:sp>
          <p:nvSpPr>
            <p:cNvPr id="85" name="矩形 84"/>
            <p:cNvSpPr/>
            <p:nvPr/>
          </p:nvSpPr>
          <p:spPr>
            <a:xfrm>
              <a:off x="693389" y="2718980"/>
              <a:ext cx="1156462" cy="1953603"/>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86" name="矩形 85"/>
            <p:cNvSpPr/>
            <p:nvPr/>
          </p:nvSpPr>
          <p:spPr>
            <a:xfrm>
              <a:off x="1920518" y="2718979"/>
              <a:ext cx="1316691" cy="1953603"/>
            </a:xfrm>
            <a:prstGeom prst="rect">
              <a:avLst/>
            </a:prstGeom>
            <a:solidFill>
              <a:srgbClr val="FFFFFF"/>
            </a:solidFill>
            <a:ln w="12700" cap="flat">
              <a:solidFill>
                <a:srgbClr val="3C5DEB"/>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en-US" b="1" kern="0">
                <a:solidFill>
                  <a:srgbClr val="000000"/>
                </a:solidFill>
                <a:latin typeface="宋体" panose="02010600030101010101" pitchFamily="2" charset="-122"/>
                <a:ea typeface="宋体" panose="02010600030101010101" pitchFamily="2" charset="-122"/>
                <a:sym typeface="等线"/>
              </a:endParaRPr>
            </a:p>
          </p:txBody>
        </p:sp>
        <p:sp>
          <p:nvSpPr>
            <p:cNvPr id="87" name="Object29"/>
            <p:cNvSpPr txBox="1"/>
            <p:nvPr/>
          </p:nvSpPr>
          <p:spPr>
            <a:xfrm>
              <a:off x="641763" y="3283231"/>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en-US" altLang="zh-CN"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STEP 02</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88" name="Object29"/>
            <p:cNvSpPr txBox="1"/>
            <p:nvPr/>
          </p:nvSpPr>
          <p:spPr>
            <a:xfrm>
              <a:off x="1932037" y="3281550"/>
              <a:ext cx="1247776" cy="241112"/>
            </a:xfrm>
            <a:prstGeom prst="rect">
              <a:avLst/>
            </a:prstGeom>
            <a:ln w="12700">
              <a:miter lim="400000"/>
            </a:ln>
          </p:spPr>
          <p:txBody>
            <a:bodyPr lIns="0" tIns="0" rIns="0" bIns="0">
              <a:spAutoFit/>
            </a:bodyPr>
            <a:lstStyle>
              <a:lvl1pPr algn="ctr" defTabSz="609600">
                <a:lnSpc>
                  <a:spcPts val="2000"/>
                </a:lnSpc>
                <a:defRPr b="1">
                  <a:solidFill>
                    <a:srgbClr val="FFFFFF"/>
                  </a:solidFill>
                  <a:latin typeface="Microsoft YaHei Bold"/>
                  <a:ea typeface="Microsoft YaHei Bold"/>
                  <a:cs typeface="Microsoft YaHei Bold"/>
                  <a:sym typeface="Microsoft YaHei Bold"/>
                </a:defRPr>
              </a:lvl1pPr>
            </a:lstStyle>
            <a:p>
              <a:pPr hangingPunct="0">
                <a:lnSpc>
                  <a:spcPct val="130000"/>
                </a:lnSpc>
                <a:defRPr/>
              </a:pPr>
              <a:r>
                <a:rPr lang="zh-CN" altLang="en-US"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rPr>
                <a:t>操作</a:t>
              </a:r>
              <a:r>
                <a:rPr lang="zh-CN" altLang="en-US" sz="1400" kern="0" dirty="0" smtClean="0">
                  <a:solidFill>
                    <a:srgbClr val="3C5DEB"/>
                  </a:solidFill>
                  <a:latin typeface="宋体" panose="02010600030101010101" pitchFamily="2" charset="-122"/>
                  <a:ea typeface="宋体" panose="02010600030101010101" pitchFamily="2" charset="-122"/>
                  <a:cs typeface="OPPOSans H" panose="00020600040101010101" pitchFamily="18" charset="-122"/>
                </a:rPr>
                <a:t>流程</a:t>
              </a:r>
              <a:endParaRPr sz="1400" kern="0" dirty="0">
                <a:solidFill>
                  <a:srgbClr val="3C5DEB"/>
                </a:solidFill>
                <a:latin typeface="宋体" panose="02010600030101010101" pitchFamily="2" charset="-122"/>
                <a:ea typeface="宋体" panose="02010600030101010101" pitchFamily="2" charset="-122"/>
                <a:cs typeface="OPPOSans H" panose="00020600040101010101" pitchFamily="18" charset="-122"/>
              </a:endParaRPr>
            </a:p>
          </p:txBody>
        </p:sp>
        <p:sp>
          <p:nvSpPr>
            <p:cNvPr id="89" name="矩形 88"/>
            <p:cNvSpPr/>
            <p:nvPr/>
          </p:nvSpPr>
          <p:spPr>
            <a:xfrm>
              <a:off x="3507746" y="1569389"/>
              <a:ext cx="7839294" cy="802822"/>
            </a:xfrm>
            <a:prstGeom prst="rect">
              <a:avLst/>
            </a:prstGeom>
          </p:spPr>
          <p:txBody>
            <a:bodyPr wrap="square">
              <a:spAutoFit/>
            </a:bodyPr>
            <a:lstStyle/>
            <a:p>
              <a:pPr hangingPunct="0">
                <a:lnSpc>
                  <a:spcPct val="130000"/>
                </a:lnSpc>
                <a:defRPr/>
              </a:pP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芝麻信用</a:t>
              </a:r>
              <a:r>
                <a:rPr lang="en-US" altLang="zh-CN"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微信支付分达到一定分数的消费者，可以通过微信</a:t>
              </a:r>
              <a:r>
                <a:rPr lang="en-US" altLang="zh-CN"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支付宝小程序和商家约定接下来每个月固定次数的消费，即可在不办理商业预付卡的情况下享受优惠，并且在每月</a:t>
              </a:r>
              <a:r>
                <a:rPr lang="en-US" altLang="zh-CN"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a:t>
              </a:r>
              <a:r>
                <a:rPr lang="zh-CN" altLang="en-US"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rPr>
                <a:t>次服务结束后才需支付费用。</a:t>
              </a:r>
              <a:endParaRPr lang="en-US" altLang="zh-CN" sz="1400" b="1" kern="0" dirty="0">
                <a:solidFill>
                  <a:prstClr val="black"/>
                </a:solidFill>
                <a:latin typeface="宋体" panose="02010600030101010101" pitchFamily="2" charset="-122"/>
                <a:ea typeface="宋体" panose="02010600030101010101" pitchFamily="2" charset="-122"/>
                <a:cs typeface="OPPOSans H" panose="00020600040101010101" pitchFamily="18" charset="-122"/>
              </a:endParaRPr>
            </a:p>
          </p:txBody>
        </p:sp>
        <p:grpSp>
          <p:nvGrpSpPr>
            <p:cNvPr id="90" name="组合 89"/>
            <p:cNvGrpSpPr/>
            <p:nvPr/>
          </p:nvGrpSpPr>
          <p:grpSpPr>
            <a:xfrm>
              <a:off x="8961057" y="3047221"/>
              <a:ext cx="1375094" cy="1200884"/>
              <a:chOff x="9304034" y="2677795"/>
              <a:chExt cx="1375094" cy="1200884"/>
            </a:xfrm>
          </p:grpSpPr>
          <p:sp>
            <p:nvSpPr>
              <p:cNvPr id="135" name="流程图: 可选过程 134"/>
              <p:cNvSpPr/>
              <p:nvPr/>
            </p:nvSpPr>
            <p:spPr>
              <a:xfrm>
                <a:off x="9304034" y="2677795"/>
                <a:ext cx="1375094" cy="315885"/>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运营方余额户</a:t>
                </a:r>
              </a:p>
            </p:txBody>
          </p:sp>
          <p:sp>
            <p:nvSpPr>
              <p:cNvPr id="136" name="流程图: 可选过程 135"/>
              <p:cNvSpPr/>
              <p:nvPr/>
            </p:nvSpPr>
            <p:spPr>
              <a:xfrm>
                <a:off x="9313179" y="3134327"/>
                <a:ext cx="1365949" cy="288385"/>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场地方余额户</a:t>
                </a:r>
                <a:endParaRPr lang="zh-CN" altLang="en-US" sz="1400" b="1" kern="0" dirty="0">
                  <a:solidFill>
                    <a:srgbClr val="FFFFFF"/>
                  </a:solidFill>
                  <a:latin typeface="宋体" panose="02010600030101010101" pitchFamily="2" charset="-122"/>
                  <a:ea typeface="宋体" panose="02010600030101010101" pitchFamily="2" charset="-122"/>
                  <a:sym typeface="等线"/>
                </a:endParaRPr>
              </a:p>
            </p:txBody>
          </p:sp>
          <p:sp>
            <p:nvSpPr>
              <p:cNvPr id="198" name="流程图: 可选过程 197"/>
              <p:cNvSpPr/>
              <p:nvPr/>
            </p:nvSpPr>
            <p:spPr>
              <a:xfrm>
                <a:off x="9313178" y="3600075"/>
                <a:ext cx="1365950" cy="278604"/>
              </a:xfrm>
              <a:prstGeom prst="flowChartAlternateProcess">
                <a:avLst/>
              </a:prstGeom>
              <a:solidFill>
                <a:srgbClr val="50C1BA"/>
              </a:solidFill>
              <a:ln w="12700" cap="flat">
                <a:solidFill>
                  <a:srgbClr val="50C1BA"/>
                </a:solid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algn="ctr" hangingPunct="0">
                  <a:defRPr/>
                </a:pPr>
                <a:r>
                  <a:rPr lang="zh-CN" altLang="en-US" sz="1200" b="1" kern="0" dirty="0">
                    <a:solidFill>
                      <a:srgbClr val="FFFFFF"/>
                    </a:solidFill>
                    <a:latin typeface="宋体" panose="02010600030101010101" pitchFamily="2" charset="-122"/>
                    <a:ea typeface="宋体" panose="02010600030101010101" pitchFamily="2" charset="-122"/>
                    <a:sym typeface="等线"/>
                  </a:rPr>
                  <a:t>软件服务商余额户</a:t>
                </a:r>
              </a:p>
            </p:txBody>
          </p:sp>
        </p:grpSp>
        <p:grpSp>
          <p:nvGrpSpPr>
            <p:cNvPr id="91" name="组合 90"/>
            <p:cNvGrpSpPr/>
            <p:nvPr/>
          </p:nvGrpSpPr>
          <p:grpSpPr>
            <a:xfrm rot="19837594">
              <a:off x="10306439" y="3233635"/>
              <a:ext cx="529285" cy="829834"/>
              <a:chOff x="7101458" y="2174906"/>
              <a:chExt cx="990659" cy="1621197"/>
            </a:xfrm>
          </p:grpSpPr>
          <p:sp>
            <p:nvSpPr>
              <p:cNvPr id="133" name="任意多边形: 形状 67"/>
              <p:cNvSpPr/>
              <p:nvPr/>
            </p:nvSpPr>
            <p:spPr>
              <a:xfrm>
                <a:off x="7744959" y="2174906"/>
                <a:ext cx="347158" cy="1087818"/>
              </a:xfrm>
              <a:custGeom>
                <a:avLst/>
                <a:gdLst>
                  <a:gd name="connsiteX0" fmla="*/ 235467 w 347158"/>
                  <a:gd name="connsiteY0" fmla="*/ 0 h 1087818"/>
                  <a:gd name="connsiteX1" fmla="*/ 271979 w 347158"/>
                  <a:gd name="connsiteY1" fmla="*/ 20301 h 1087818"/>
                  <a:gd name="connsiteX2" fmla="*/ 328748 w 347158"/>
                  <a:gd name="connsiteY2" fmla="*/ 218891 h 1087818"/>
                  <a:gd name="connsiteX3" fmla="*/ 17598 w 347158"/>
                  <a:gd name="connsiteY3" fmla="*/ 779158 h 1087818"/>
                  <a:gd name="connsiteX4" fmla="*/ 71890 w 347158"/>
                  <a:gd name="connsiteY4" fmla="*/ 969112 h 1087818"/>
                  <a:gd name="connsiteX5" fmla="*/ 285632 w 347158"/>
                  <a:gd name="connsiteY5" fmla="*/ 1087819 h 10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7158" h="1087818">
                    <a:moveTo>
                      <a:pt x="235467" y="0"/>
                    </a:moveTo>
                    <a:lnTo>
                      <a:pt x="271979" y="20301"/>
                    </a:lnTo>
                    <a:cubicBezTo>
                      <a:pt x="342527" y="59468"/>
                      <a:pt x="367927" y="148380"/>
                      <a:pt x="328748" y="218891"/>
                    </a:cubicBezTo>
                    <a:lnTo>
                      <a:pt x="17598" y="779158"/>
                    </a:lnTo>
                    <a:cubicBezTo>
                      <a:pt x="-19867" y="846607"/>
                      <a:pt x="4453" y="931653"/>
                      <a:pt x="71890" y="969112"/>
                    </a:cubicBezTo>
                    <a:lnTo>
                      <a:pt x="285632" y="1087819"/>
                    </a:lnTo>
                  </a:path>
                </a:pathLst>
              </a:custGeom>
              <a:noFill/>
              <a:ln w="19050" cap="flat">
                <a:solidFill>
                  <a:srgbClr val="3C5DEC"/>
                </a:soli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34" name="任意多边形: 形状 68"/>
              <p:cNvSpPr/>
              <p:nvPr/>
            </p:nvSpPr>
            <p:spPr>
              <a:xfrm>
                <a:off x="7101458" y="3126424"/>
                <a:ext cx="929132" cy="669679"/>
              </a:xfrm>
              <a:custGeom>
                <a:avLst/>
                <a:gdLst>
                  <a:gd name="connsiteX0" fmla="*/ 0 w 929132"/>
                  <a:gd name="connsiteY0" fmla="*/ 630966 h 669679"/>
                  <a:gd name="connsiteX1" fmla="*/ 36576 w 929132"/>
                  <a:gd name="connsiteY1" fmla="*/ 651280 h 669679"/>
                  <a:gd name="connsiteX2" fmla="*/ 235141 w 929132"/>
                  <a:gd name="connsiteY2" fmla="*/ 594517 h 669679"/>
                  <a:gd name="connsiteX3" fmla="*/ 525399 w 929132"/>
                  <a:gd name="connsiteY3" fmla="*/ 71893 h 669679"/>
                  <a:gd name="connsiteX4" fmla="*/ 715391 w 929132"/>
                  <a:gd name="connsiteY4" fmla="*/ 17601 h 669679"/>
                  <a:gd name="connsiteX5" fmla="*/ 929132 w 929132"/>
                  <a:gd name="connsiteY5" fmla="*/ 136301 h 669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132" h="669679">
                    <a:moveTo>
                      <a:pt x="0" y="630966"/>
                    </a:moveTo>
                    <a:lnTo>
                      <a:pt x="36576" y="651280"/>
                    </a:lnTo>
                    <a:cubicBezTo>
                      <a:pt x="107061" y="690447"/>
                      <a:pt x="195961" y="665034"/>
                      <a:pt x="235141" y="594517"/>
                    </a:cubicBezTo>
                    <a:lnTo>
                      <a:pt x="525399" y="71893"/>
                    </a:lnTo>
                    <a:cubicBezTo>
                      <a:pt x="562864" y="4443"/>
                      <a:pt x="647954" y="-19864"/>
                      <a:pt x="715391" y="17601"/>
                    </a:cubicBezTo>
                    <a:lnTo>
                      <a:pt x="929132" y="136301"/>
                    </a:lnTo>
                  </a:path>
                </a:pathLst>
              </a:custGeom>
              <a:noFill/>
              <a:ln w="19050" cap="flat">
                <a:solidFill>
                  <a:srgbClr val="3C5DEC"/>
                </a:soli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grpSp>
        <p:sp>
          <p:nvSpPr>
            <p:cNvPr id="92" name="文本框 91"/>
            <p:cNvSpPr txBox="1"/>
            <p:nvPr/>
          </p:nvSpPr>
          <p:spPr>
            <a:xfrm>
              <a:off x="10939160" y="3294524"/>
              <a:ext cx="284052" cy="66239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发起提现</a:t>
              </a:r>
            </a:p>
          </p:txBody>
        </p:sp>
        <p:grpSp>
          <p:nvGrpSpPr>
            <p:cNvPr id="93" name="组合 92"/>
            <p:cNvGrpSpPr/>
            <p:nvPr/>
          </p:nvGrpSpPr>
          <p:grpSpPr>
            <a:xfrm>
              <a:off x="4493506" y="5226432"/>
              <a:ext cx="4917338" cy="534331"/>
              <a:chOff x="994137" y="1899587"/>
              <a:chExt cx="4917338" cy="534331"/>
            </a:xfrm>
          </p:grpSpPr>
          <p:sp>
            <p:nvSpPr>
              <p:cNvPr id="127" name="Chevron 1"/>
              <p:cNvSpPr/>
              <p:nvPr/>
            </p:nvSpPr>
            <p:spPr>
              <a:xfrm>
                <a:off x="994137" y="1899587"/>
                <a:ext cx="1737360"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28" name="Rectangle 35"/>
              <p:cNvSpPr/>
              <p:nvPr/>
            </p:nvSpPr>
            <p:spPr>
              <a:xfrm>
                <a:off x="1250212" y="1942160"/>
                <a:ext cx="1296774" cy="450428"/>
              </a:xfrm>
              <a:prstGeom prst="rect">
                <a:avLst/>
              </a:prstGeom>
            </p:spPr>
            <p:txBody>
              <a:bodyPr wrap="square" anchor="ctr">
                <a:spAutoFit/>
              </a:bodyPr>
              <a:lstStyle/>
              <a:p>
                <a:pPr>
                  <a:spcAft>
                    <a:spcPts val="600"/>
                  </a:spcAft>
                  <a:defRPr/>
                </a:pPr>
                <a:r>
                  <a:rPr lang="en-US" altLang="zh-CN" sz="1400" b="1" kern="0" dirty="0">
                    <a:solidFill>
                      <a:srgbClr val="FFFFFF"/>
                    </a:solidFill>
                    <a:latin typeface="宋体" panose="02010600030101010101" pitchFamily="2" charset="-122"/>
                    <a:ea typeface="宋体" panose="02010600030101010101" pitchFamily="2" charset="-122"/>
                  </a:rPr>
                  <a:t>4006-</a:t>
                </a:r>
                <a:r>
                  <a:rPr lang="zh-CN" altLang="en-US" sz="1400" b="1" kern="0" dirty="0">
                    <a:solidFill>
                      <a:srgbClr val="FFFFFF"/>
                    </a:solidFill>
                    <a:latin typeface="宋体" panose="02010600030101010101" pitchFamily="2" charset="-122"/>
                    <a:ea typeface="宋体" panose="02010600030101010101" pitchFamily="2" charset="-122"/>
                  </a:rPr>
                  <a:t>支付分服务单管理</a:t>
                </a:r>
                <a:endParaRPr lang="en-US" sz="1400" b="1" kern="0" dirty="0">
                  <a:solidFill>
                    <a:srgbClr val="FFFFFF"/>
                  </a:solidFill>
                  <a:latin typeface="宋体" panose="02010600030101010101" pitchFamily="2" charset="-122"/>
                  <a:ea typeface="宋体" panose="02010600030101010101" pitchFamily="2" charset="-122"/>
                </a:endParaRPr>
              </a:p>
            </p:txBody>
          </p:sp>
          <p:sp>
            <p:nvSpPr>
              <p:cNvPr id="129" name="Chevron 36"/>
              <p:cNvSpPr/>
              <p:nvPr/>
            </p:nvSpPr>
            <p:spPr>
              <a:xfrm>
                <a:off x="2702922" y="1899587"/>
                <a:ext cx="1536373"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30" name="Rectangle 39"/>
              <p:cNvSpPr/>
              <p:nvPr/>
            </p:nvSpPr>
            <p:spPr>
              <a:xfrm>
                <a:off x="3071178" y="2034895"/>
                <a:ext cx="1200213" cy="264958"/>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消费申请</a:t>
                </a:r>
                <a:endParaRPr lang="en-US" sz="1400" b="1" kern="0" dirty="0">
                  <a:solidFill>
                    <a:srgbClr val="FFFFFF"/>
                  </a:solidFill>
                  <a:latin typeface="宋体" panose="02010600030101010101" pitchFamily="2" charset="-122"/>
                  <a:ea typeface="宋体" panose="02010600030101010101" pitchFamily="2" charset="-122"/>
                </a:endParaRPr>
              </a:p>
            </p:txBody>
          </p:sp>
          <p:sp>
            <p:nvSpPr>
              <p:cNvPr id="131" name="Chevron 42"/>
              <p:cNvSpPr/>
              <p:nvPr/>
            </p:nvSpPr>
            <p:spPr>
              <a:xfrm>
                <a:off x="4174115" y="1899587"/>
                <a:ext cx="1737360" cy="534331"/>
              </a:xfrm>
              <a:prstGeom prst="chevron">
                <a:avLst/>
              </a:prstGeom>
              <a:solidFill>
                <a:srgbClr val="3C5DEC"/>
              </a:solidFill>
              <a:ln w="25400" cap="flat" cmpd="sng" algn="ctr">
                <a:noFill/>
                <a:prstDash val="solid"/>
              </a:ln>
              <a:effectLst/>
            </p:spPr>
            <p:txBody>
              <a:bodyPr rtlCol="0" anchor="ctr"/>
              <a:lstStyle/>
              <a:p>
                <a:pPr algn="ctr">
                  <a:defRPr/>
                </a:pPr>
                <a:endParaRPr lang="en-US" sz="1400" b="1" kern="0">
                  <a:solidFill>
                    <a:srgbClr val="FFFFFF"/>
                  </a:solidFill>
                  <a:latin typeface="宋体" panose="02010600030101010101" pitchFamily="2" charset="-122"/>
                  <a:ea typeface="宋体" panose="02010600030101010101" pitchFamily="2" charset="-122"/>
                </a:endParaRPr>
              </a:p>
            </p:txBody>
          </p:sp>
          <p:sp>
            <p:nvSpPr>
              <p:cNvPr id="132" name="Rectangle 43"/>
              <p:cNvSpPr/>
              <p:nvPr/>
            </p:nvSpPr>
            <p:spPr>
              <a:xfrm>
                <a:off x="4579176" y="2034895"/>
                <a:ext cx="1309131" cy="264958"/>
              </a:xfrm>
              <a:prstGeom prst="rect">
                <a:avLst/>
              </a:prstGeom>
            </p:spPr>
            <p:txBody>
              <a:bodyPr wrap="square" anchor="ctr">
                <a:spAutoFit/>
              </a:bodyPr>
              <a:lstStyle/>
              <a:p>
                <a:pPr>
                  <a:spcAft>
                    <a:spcPts val="600"/>
                  </a:spcAft>
                  <a:defRPr/>
                </a:pPr>
                <a:r>
                  <a:rPr lang="zh-CN" altLang="en-US" sz="1400" b="1" kern="0" dirty="0">
                    <a:solidFill>
                      <a:srgbClr val="FFFFFF"/>
                    </a:solidFill>
                    <a:latin typeface="宋体" panose="02010600030101010101" pitchFamily="2" charset="-122"/>
                    <a:ea typeface="宋体" panose="02010600030101010101" pitchFamily="2" charset="-122"/>
                  </a:rPr>
                  <a:t>提现申请</a:t>
                </a:r>
                <a:endParaRPr lang="en-US" sz="1400" b="1" kern="0" dirty="0">
                  <a:solidFill>
                    <a:srgbClr val="FFFFFF"/>
                  </a:solidFill>
                  <a:latin typeface="宋体" panose="02010600030101010101" pitchFamily="2" charset="-122"/>
                  <a:ea typeface="宋体" panose="02010600030101010101" pitchFamily="2" charset="-122"/>
                </a:endParaRPr>
              </a:p>
            </p:txBody>
          </p:sp>
        </p:grpSp>
        <p:sp>
          <p:nvSpPr>
            <p:cNvPr id="94" name="Freeform 383"/>
            <p:cNvSpPr/>
            <p:nvPr/>
          </p:nvSpPr>
          <p:spPr bwMode="auto">
            <a:xfrm>
              <a:off x="3650716" y="3399613"/>
              <a:ext cx="373640" cy="109819"/>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95" name="Oval 384"/>
            <p:cNvSpPr>
              <a:spLocks noChangeArrowheads="1"/>
            </p:cNvSpPr>
            <p:nvPr/>
          </p:nvSpPr>
          <p:spPr bwMode="auto">
            <a:xfrm>
              <a:off x="3977166" y="3533279"/>
              <a:ext cx="82098" cy="79697"/>
            </a:xfrm>
            <a:prstGeom prst="ellipse">
              <a:avLst/>
            </a:pr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96" name="Freeform 385"/>
            <p:cNvSpPr/>
            <p:nvPr/>
          </p:nvSpPr>
          <p:spPr bwMode="auto">
            <a:xfrm>
              <a:off x="3948723" y="3622389"/>
              <a:ext cx="139630" cy="231562"/>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97" name="Oval 386"/>
            <p:cNvSpPr>
              <a:spLocks noChangeArrowheads="1"/>
            </p:cNvSpPr>
            <p:nvPr/>
          </p:nvSpPr>
          <p:spPr bwMode="auto">
            <a:xfrm>
              <a:off x="3615808" y="3533279"/>
              <a:ext cx="82098" cy="79697"/>
            </a:xfrm>
            <a:prstGeom prst="ellipse">
              <a:avLst/>
            </a:pr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98" name="Freeform 387"/>
            <p:cNvSpPr/>
            <p:nvPr/>
          </p:nvSpPr>
          <p:spPr bwMode="auto">
            <a:xfrm>
              <a:off x="3586719" y="3622389"/>
              <a:ext cx="139630" cy="231562"/>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99" name="Oval 388"/>
            <p:cNvSpPr>
              <a:spLocks noChangeArrowheads="1"/>
            </p:cNvSpPr>
            <p:nvPr/>
          </p:nvSpPr>
          <p:spPr bwMode="auto">
            <a:xfrm>
              <a:off x="3784528" y="3465505"/>
              <a:ext cx="106015" cy="102916"/>
            </a:xfrm>
            <a:prstGeom prst="ellipse">
              <a:avLst/>
            </a:pr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00" name="Freeform 389"/>
            <p:cNvSpPr/>
            <p:nvPr/>
          </p:nvSpPr>
          <p:spPr bwMode="auto">
            <a:xfrm>
              <a:off x="3747035" y="3587874"/>
              <a:ext cx="181002" cy="318162"/>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01" name="Freeform 390"/>
            <p:cNvSpPr/>
            <p:nvPr/>
          </p:nvSpPr>
          <p:spPr bwMode="auto">
            <a:xfrm>
              <a:off x="3822668" y="3589129"/>
              <a:ext cx="29736" cy="71539"/>
            </a:xfrm>
            <a:custGeom>
              <a:avLst/>
              <a:gdLst>
                <a:gd name="T0" fmla="*/ 62 w 68"/>
                <a:gd name="T1" fmla="*/ 5 h 167"/>
                <a:gd name="T2" fmla="*/ 50 w 68"/>
                <a:gd name="T3" fmla="*/ 0 h 167"/>
                <a:gd name="T4" fmla="*/ 18 w 68"/>
                <a:gd name="T5" fmla="*/ 0 h 167"/>
                <a:gd name="T6" fmla="*/ 6 w 68"/>
                <a:gd name="T7" fmla="*/ 5 h 167"/>
                <a:gd name="T8" fmla="*/ 4 w 68"/>
                <a:gd name="T9" fmla="*/ 23 h 167"/>
                <a:gd name="T10" fmla="*/ 21 w 68"/>
                <a:gd name="T11" fmla="*/ 50 h 167"/>
                <a:gd name="T12" fmla="*/ 13 w 68"/>
                <a:gd name="T13" fmla="*/ 119 h 167"/>
                <a:gd name="T14" fmla="*/ 29 w 68"/>
                <a:gd name="T15" fmla="*/ 163 h 167"/>
                <a:gd name="T16" fmla="*/ 39 w 68"/>
                <a:gd name="T17" fmla="*/ 163 h 167"/>
                <a:gd name="T18" fmla="*/ 55 w 68"/>
                <a:gd name="T19" fmla="*/ 119 h 167"/>
                <a:gd name="T20" fmla="*/ 47 w 68"/>
                <a:gd name="T21" fmla="*/ 50 h 167"/>
                <a:gd name="T22" fmla="*/ 64 w 68"/>
                <a:gd name="T23" fmla="*/ 23 h 167"/>
                <a:gd name="T24" fmla="*/ 62 w 68"/>
                <a:gd name="T25" fmla="*/ 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67">
                  <a:moveTo>
                    <a:pt x="62" y="5"/>
                  </a:moveTo>
                  <a:cubicBezTo>
                    <a:pt x="59" y="2"/>
                    <a:pt x="55" y="0"/>
                    <a:pt x="50" y="0"/>
                  </a:cubicBezTo>
                  <a:cubicBezTo>
                    <a:pt x="18" y="0"/>
                    <a:pt x="18" y="0"/>
                    <a:pt x="18" y="0"/>
                  </a:cubicBezTo>
                  <a:cubicBezTo>
                    <a:pt x="13" y="0"/>
                    <a:pt x="9" y="2"/>
                    <a:pt x="6" y="5"/>
                  </a:cubicBezTo>
                  <a:cubicBezTo>
                    <a:pt x="1" y="10"/>
                    <a:pt x="0" y="18"/>
                    <a:pt x="4" y="23"/>
                  </a:cubicBezTo>
                  <a:cubicBezTo>
                    <a:pt x="21" y="50"/>
                    <a:pt x="21" y="50"/>
                    <a:pt x="21" y="50"/>
                  </a:cubicBezTo>
                  <a:cubicBezTo>
                    <a:pt x="13" y="119"/>
                    <a:pt x="13" y="119"/>
                    <a:pt x="13" y="119"/>
                  </a:cubicBezTo>
                  <a:cubicBezTo>
                    <a:pt x="29" y="163"/>
                    <a:pt x="29" y="163"/>
                    <a:pt x="29" y="163"/>
                  </a:cubicBezTo>
                  <a:cubicBezTo>
                    <a:pt x="31" y="167"/>
                    <a:pt x="37" y="167"/>
                    <a:pt x="39" y="163"/>
                  </a:cubicBezTo>
                  <a:cubicBezTo>
                    <a:pt x="55" y="119"/>
                    <a:pt x="55" y="119"/>
                    <a:pt x="55" y="119"/>
                  </a:cubicBezTo>
                  <a:cubicBezTo>
                    <a:pt x="47" y="50"/>
                    <a:pt x="47" y="50"/>
                    <a:pt x="47" y="50"/>
                  </a:cubicBezTo>
                  <a:cubicBezTo>
                    <a:pt x="64" y="23"/>
                    <a:pt x="64" y="23"/>
                    <a:pt x="64" y="23"/>
                  </a:cubicBezTo>
                  <a:cubicBezTo>
                    <a:pt x="68" y="18"/>
                    <a:pt x="67" y="10"/>
                    <a:pt x="62" y="5"/>
                  </a:cubicBezTo>
                  <a:close/>
                </a:path>
              </a:pathLst>
            </a:custGeom>
            <a:gradFill>
              <a:gsLst>
                <a:gs pos="16000">
                  <a:srgbClr val="3C5DEB"/>
                </a:gs>
                <a:gs pos="100000">
                  <a:srgbClr val="3C5DEB">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prstClr val="black"/>
                </a:solidFill>
                <a:latin typeface="宋体" panose="02010600030101010101" pitchFamily="2" charset="-122"/>
                <a:ea typeface="宋体" panose="02010600030101010101" pitchFamily="2" charset="-122"/>
              </a:endParaRPr>
            </a:p>
          </p:txBody>
        </p:sp>
        <p:sp>
          <p:nvSpPr>
            <p:cNvPr id="102" name="文本框 101"/>
            <p:cNvSpPr txBox="1"/>
            <p:nvPr/>
          </p:nvSpPr>
          <p:spPr>
            <a:xfrm>
              <a:off x="3642057" y="3869460"/>
              <a:ext cx="510304" cy="238460"/>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用户</a:t>
              </a:r>
            </a:p>
          </p:txBody>
        </p:sp>
        <p:sp>
          <p:nvSpPr>
            <p:cNvPr id="103" name="右箭头 102"/>
            <p:cNvSpPr/>
            <p:nvPr/>
          </p:nvSpPr>
          <p:spPr>
            <a:xfrm>
              <a:off x="4243232" y="3587517"/>
              <a:ext cx="800379" cy="110401"/>
            </a:xfrm>
            <a:prstGeom prst="rightArrow">
              <a:avLst/>
            </a:prstGeom>
            <a:solidFill>
              <a:srgbClr val="3C5DEB"/>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zh-CN" altLang="en-US" kern="0">
                <a:solidFill>
                  <a:srgbClr val="000000"/>
                </a:solidFill>
                <a:latin typeface="宋体" panose="02010600030101010101" pitchFamily="2" charset="-122"/>
                <a:ea typeface="宋体" panose="02010600030101010101" pitchFamily="2" charset="-122"/>
                <a:sym typeface="等线"/>
              </a:endParaRPr>
            </a:p>
          </p:txBody>
        </p:sp>
        <p:sp>
          <p:nvSpPr>
            <p:cNvPr id="104" name="文本框 103"/>
            <p:cNvSpPr txBox="1"/>
            <p:nvPr/>
          </p:nvSpPr>
          <p:spPr>
            <a:xfrm>
              <a:off x="4297421" y="3363727"/>
              <a:ext cx="681373" cy="22521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en-US" altLang="zh-CN" sz="1100" b="1" kern="0" dirty="0">
                  <a:solidFill>
                    <a:srgbClr val="3C5DEB"/>
                  </a:solidFill>
                  <a:latin typeface="宋体" panose="02010600030101010101" pitchFamily="2" charset="-122"/>
                  <a:ea typeface="宋体" panose="02010600030101010101" pitchFamily="2" charset="-122"/>
                  <a:sym typeface="等线"/>
                </a:rPr>
                <a:t>0</a:t>
              </a:r>
              <a:r>
                <a:rPr lang="zh-CN" altLang="en-US" sz="1100" b="1" kern="0" dirty="0">
                  <a:solidFill>
                    <a:srgbClr val="3C5DEB"/>
                  </a:solidFill>
                  <a:latin typeface="宋体" panose="02010600030101010101" pitchFamily="2" charset="-122"/>
                  <a:ea typeface="宋体" panose="02010600030101010101" pitchFamily="2" charset="-122"/>
                  <a:sym typeface="等线"/>
                </a:rPr>
                <a:t>元下单</a:t>
              </a:r>
            </a:p>
          </p:txBody>
        </p:sp>
        <p:grpSp>
          <p:nvGrpSpPr>
            <p:cNvPr id="109" name="组合 108"/>
            <p:cNvGrpSpPr/>
            <p:nvPr/>
          </p:nvGrpSpPr>
          <p:grpSpPr>
            <a:xfrm>
              <a:off x="5206106" y="3172968"/>
              <a:ext cx="3519570" cy="934951"/>
              <a:chOff x="5535290" y="2852928"/>
              <a:chExt cx="3519570" cy="934951"/>
            </a:xfrm>
          </p:grpSpPr>
          <p:sp>
            <p:nvSpPr>
              <p:cNvPr id="118" name="右箭头 117"/>
              <p:cNvSpPr/>
              <p:nvPr/>
            </p:nvSpPr>
            <p:spPr>
              <a:xfrm>
                <a:off x="6332877" y="3264411"/>
                <a:ext cx="864929" cy="113467"/>
              </a:xfrm>
              <a:prstGeom prst="rightArrow">
                <a:avLst/>
              </a:prstGeom>
              <a:solidFill>
                <a:srgbClr val="3C5DEB"/>
              </a:solidFill>
              <a:ln w="12700" cap="flat">
                <a:noFill/>
                <a:prstDash val="sysDash"/>
                <a:miter lim="800000"/>
              </a:ln>
              <a:effectLst/>
              <a:sp3d/>
            </p:spPr>
            <p:txBody>
              <a:bodyPr rot="0" spcFirstLastPara="1" vertOverflow="overflow" horzOverflow="overflow" vert="horz" wrap="square" lIns="45719" tIns="45719" rIns="45719" bIns="45719" numCol="1" spcCol="38100" rtlCol="0" anchor="ctr">
                <a:noAutofit/>
              </a:bodyPr>
              <a:lstStyle/>
              <a:p>
                <a:pPr hangingPunct="0">
                  <a:defRPr/>
                </a:pPr>
                <a:endParaRPr lang="zh-CN" altLang="en-US" kern="0">
                  <a:solidFill>
                    <a:srgbClr val="000000"/>
                  </a:solidFill>
                  <a:latin typeface="宋体" panose="02010600030101010101" pitchFamily="2" charset="-122"/>
                  <a:ea typeface="宋体" panose="02010600030101010101" pitchFamily="2" charset="-122"/>
                  <a:sym typeface="等线"/>
                </a:endParaRPr>
              </a:p>
            </p:txBody>
          </p:sp>
          <p:grpSp>
            <p:nvGrpSpPr>
              <p:cNvPr id="119" name="组合 118"/>
              <p:cNvGrpSpPr/>
              <p:nvPr/>
            </p:nvGrpSpPr>
            <p:grpSpPr>
              <a:xfrm>
                <a:off x="5535290" y="2852928"/>
                <a:ext cx="3519570" cy="934951"/>
                <a:chOff x="5535290" y="2852928"/>
                <a:chExt cx="3519570" cy="934951"/>
              </a:xfrm>
            </p:grpSpPr>
            <p:sp>
              <p:nvSpPr>
                <p:cNvPr id="120" name="文本框 119"/>
                <p:cNvSpPr txBox="1"/>
                <p:nvPr/>
              </p:nvSpPr>
              <p:spPr>
                <a:xfrm>
                  <a:off x="5535290" y="3549419"/>
                  <a:ext cx="681373" cy="238460"/>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小程序</a:t>
                  </a:r>
                </a:p>
              </p:txBody>
            </p:sp>
            <p:cxnSp>
              <p:nvCxnSpPr>
                <p:cNvPr id="121" name="肘形连接符 120"/>
                <p:cNvCxnSpPr/>
                <p:nvPr/>
              </p:nvCxnSpPr>
              <p:spPr>
                <a:xfrm>
                  <a:off x="8142582" y="3326637"/>
                  <a:ext cx="912278" cy="457007"/>
                </a:xfrm>
                <a:prstGeom prst="bentConnector3">
                  <a:avLst/>
                </a:prstGeom>
                <a:noFill/>
                <a:ln w="38100" cap="flat">
                  <a:solidFill>
                    <a:srgbClr val="3C5DEB"/>
                  </a:solidFill>
                  <a:prstDash val="solid"/>
                  <a:miter lim="800000"/>
                  <a:tailEnd type="triangle"/>
                </a:ln>
                <a:effectLst/>
                <a:sp3d/>
              </p:spPr>
            </p:cxnSp>
            <p:cxnSp>
              <p:nvCxnSpPr>
                <p:cNvPr id="122" name="肘形连接符 121"/>
                <p:cNvCxnSpPr/>
                <p:nvPr/>
              </p:nvCxnSpPr>
              <p:spPr>
                <a:xfrm flipV="1">
                  <a:off x="8171145" y="2852928"/>
                  <a:ext cx="870785" cy="474695"/>
                </a:xfrm>
                <a:prstGeom prst="bentConnector3">
                  <a:avLst/>
                </a:prstGeom>
                <a:noFill/>
                <a:ln w="38100" cap="flat">
                  <a:solidFill>
                    <a:srgbClr val="3C5DEB"/>
                  </a:solidFill>
                  <a:prstDash val="solid"/>
                  <a:miter lim="800000"/>
                  <a:tailEnd type="triangle"/>
                </a:ln>
                <a:effectLst/>
                <a:sp3d/>
              </p:spPr>
            </p:cxnSp>
            <p:cxnSp>
              <p:nvCxnSpPr>
                <p:cNvPr id="123" name="直接箭头连接符 122"/>
                <p:cNvCxnSpPr/>
                <p:nvPr/>
              </p:nvCxnSpPr>
              <p:spPr>
                <a:xfrm>
                  <a:off x="8027075" y="3326091"/>
                  <a:ext cx="996222" cy="546"/>
                </a:xfrm>
                <a:prstGeom prst="straightConnector1">
                  <a:avLst/>
                </a:prstGeom>
                <a:noFill/>
                <a:ln w="38100" cap="flat">
                  <a:solidFill>
                    <a:srgbClr val="3C5DEB"/>
                  </a:solidFill>
                  <a:prstDash val="solid"/>
                  <a:miter lim="800000"/>
                  <a:tailEnd type="triangle"/>
                </a:ln>
                <a:effectLst/>
                <a:sp3d/>
              </p:spPr>
            </p:cxnSp>
            <p:sp>
              <p:nvSpPr>
                <p:cNvPr id="124" name="文本框 123"/>
                <p:cNvSpPr txBox="1"/>
                <p:nvPr/>
              </p:nvSpPr>
              <p:spPr>
                <a:xfrm>
                  <a:off x="6255643" y="3045210"/>
                  <a:ext cx="1044254" cy="22521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充电完成</a:t>
                  </a:r>
                </a:p>
              </p:txBody>
            </p:sp>
            <p:sp>
              <p:nvSpPr>
                <p:cNvPr id="125" name="文本框 124"/>
                <p:cNvSpPr txBox="1"/>
                <p:nvPr/>
              </p:nvSpPr>
              <p:spPr>
                <a:xfrm>
                  <a:off x="6362229" y="3368734"/>
                  <a:ext cx="817861" cy="22521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扣款</a:t>
                  </a:r>
                  <a:r>
                    <a:rPr lang="en-US" altLang="zh-CN" sz="1100" b="1" kern="0" dirty="0">
                      <a:solidFill>
                        <a:srgbClr val="3C5DEB"/>
                      </a:solidFill>
                      <a:latin typeface="宋体" panose="02010600030101010101" pitchFamily="2" charset="-122"/>
                      <a:ea typeface="宋体" panose="02010600030101010101" pitchFamily="2" charset="-122"/>
                      <a:sym typeface="等线"/>
                    </a:rPr>
                    <a:t>80</a:t>
                  </a:r>
                  <a:r>
                    <a:rPr lang="zh-CN" altLang="en-US" sz="1100" b="1" kern="0" dirty="0">
                      <a:solidFill>
                        <a:srgbClr val="3C5DEB"/>
                      </a:solidFill>
                      <a:latin typeface="宋体" panose="02010600030101010101" pitchFamily="2" charset="-122"/>
                      <a:ea typeface="宋体" panose="02010600030101010101" pitchFamily="2" charset="-122"/>
                      <a:sym typeface="等线"/>
                    </a:rPr>
                    <a:t>元</a:t>
                  </a:r>
                </a:p>
              </p:txBody>
            </p:sp>
            <p:sp>
              <p:nvSpPr>
                <p:cNvPr id="126" name="文本框 125"/>
                <p:cNvSpPr txBox="1"/>
                <p:nvPr/>
              </p:nvSpPr>
              <p:spPr>
                <a:xfrm>
                  <a:off x="8137467" y="3064546"/>
                  <a:ext cx="817861" cy="22521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srgbClr val="3C5DEB"/>
                      </a:solidFill>
                      <a:latin typeface="宋体" panose="02010600030101010101" pitchFamily="2" charset="-122"/>
                      <a:ea typeface="宋体" panose="02010600030101010101" pitchFamily="2" charset="-122"/>
                      <a:sym typeface="等线"/>
                    </a:rPr>
                    <a:t>分账</a:t>
                  </a:r>
                </a:p>
              </p:txBody>
            </p:sp>
          </p:grpSp>
        </p:grpSp>
        <p:sp>
          <p:nvSpPr>
            <p:cNvPr id="110" name="Freeform 129"/>
            <p:cNvSpPr>
              <a:spLocks noEditPoints="1"/>
            </p:cNvSpPr>
            <p:nvPr/>
          </p:nvSpPr>
          <p:spPr bwMode="auto">
            <a:xfrm>
              <a:off x="5250822" y="3396016"/>
              <a:ext cx="464708" cy="417116"/>
            </a:xfrm>
            <a:custGeom>
              <a:avLst/>
              <a:gdLst>
                <a:gd name="T0" fmla="*/ 88 w 176"/>
                <a:gd name="T1" fmla="*/ 136 h 176"/>
                <a:gd name="T2" fmla="*/ 88 w 176"/>
                <a:gd name="T3" fmla="*/ 48 h 176"/>
                <a:gd name="T4" fmla="*/ 88 w 176"/>
                <a:gd name="T5" fmla="*/ 72 h 176"/>
                <a:gd name="T6" fmla="*/ 88 w 176"/>
                <a:gd name="T7" fmla="*/ 48 h 176"/>
                <a:gd name="T8" fmla="*/ 51 w 176"/>
                <a:gd name="T9" fmla="*/ 72 h 176"/>
                <a:gd name="T10" fmla="*/ 84 w 176"/>
                <a:gd name="T11" fmla="*/ 103 h 176"/>
                <a:gd name="T12" fmla="*/ 88 w 176"/>
                <a:gd name="T13" fmla="*/ 80 h 176"/>
                <a:gd name="T14" fmla="*/ 80 w 176"/>
                <a:gd name="T15" fmla="*/ 88 h 176"/>
                <a:gd name="T16" fmla="*/ 92 w 176"/>
                <a:gd name="T17" fmla="*/ 103 h 176"/>
                <a:gd name="T18" fmla="*/ 125 w 176"/>
                <a:gd name="T19" fmla="*/ 72 h 176"/>
                <a:gd name="T20" fmla="*/ 162 w 176"/>
                <a:gd name="T21" fmla="*/ 68 h 176"/>
                <a:gd name="T22" fmla="*/ 159 w 176"/>
                <a:gd name="T23" fmla="*/ 34 h 176"/>
                <a:gd name="T24" fmla="*/ 134 w 176"/>
                <a:gd name="T25" fmla="*/ 17 h 176"/>
                <a:gd name="T26" fmla="*/ 106 w 176"/>
                <a:gd name="T27" fmla="*/ 6 h 176"/>
                <a:gd name="T28" fmla="*/ 70 w 176"/>
                <a:gd name="T29" fmla="*/ 6 h 176"/>
                <a:gd name="T30" fmla="*/ 42 w 176"/>
                <a:gd name="T31" fmla="*/ 17 h 176"/>
                <a:gd name="T32" fmla="*/ 17 w 176"/>
                <a:gd name="T33" fmla="*/ 34 h 176"/>
                <a:gd name="T34" fmla="*/ 14 w 176"/>
                <a:gd name="T35" fmla="*/ 68 h 176"/>
                <a:gd name="T36" fmla="*/ 0 w 176"/>
                <a:gd name="T37" fmla="*/ 100 h 176"/>
                <a:gd name="T38" fmla="*/ 22 w 176"/>
                <a:gd name="T39" fmla="*/ 126 h 176"/>
                <a:gd name="T40" fmla="*/ 34 w 176"/>
                <a:gd name="T41" fmla="*/ 159 h 176"/>
                <a:gd name="T42" fmla="*/ 50 w 176"/>
                <a:gd name="T43" fmla="*/ 154 h 176"/>
                <a:gd name="T44" fmla="*/ 76 w 176"/>
                <a:gd name="T45" fmla="*/ 176 h 176"/>
                <a:gd name="T46" fmla="*/ 108 w 176"/>
                <a:gd name="T47" fmla="*/ 162 h 176"/>
                <a:gd name="T48" fmla="*/ 138 w 176"/>
                <a:gd name="T49" fmla="*/ 160 h 176"/>
                <a:gd name="T50" fmla="*/ 159 w 176"/>
                <a:gd name="T51" fmla="*/ 134 h 176"/>
                <a:gd name="T52" fmla="*/ 170 w 176"/>
                <a:gd name="T53" fmla="*/ 106 h 176"/>
                <a:gd name="T54" fmla="*/ 170 w 176"/>
                <a:gd name="T55" fmla="*/ 70 h 176"/>
                <a:gd name="T56" fmla="*/ 160 w 176"/>
                <a:gd name="T57" fmla="*/ 100 h 176"/>
                <a:gd name="T58" fmla="*/ 147 w 176"/>
                <a:gd name="T59" fmla="*/ 130 h 176"/>
                <a:gd name="T60" fmla="*/ 138 w 176"/>
                <a:gd name="T61" fmla="*/ 152 h 176"/>
                <a:gd name="T62" fmla="*/ 122 w 176"/>
                <a:gd name="T63" fmla="*/ 147 h 176"/>
                <a:gd name="T64" fmla="*/ 98 w 176"/>
                <a:gd name="T65" fmla="*/ 168 h 176"/>
                <a:gd name="T66" fmla="*/ 76 w 176"/>
                <a:gd name="T67" fmla="*/ 160 h 176"/>
                <a:gd name="T68" fmla="*/ 50 w 176"/>
                <a:gd name="T69" fmla="*/ 146 h 176"/>
                <a:gd name="T70" fmla="*/ 38 w 176"/>
                <a:gd name="T71" fmla="*/ 152 h 176"/>
                <a:gd name="T72" fmla="*/ 29 w 176"/>
                <a:gd name="T73" fmla="*/ 122 h 176"/>
                <a:gd name="T74" fmla="*/ 8 w 176"/>
                <a:gd name="T75" fmla="*/ 98 h 176"/>
                <a:gd name="T76" fmla="*/ 16 w 176"/>
                <a:gd name="T77" fmla="*/ 76 h 176"/>
                <a:gd name="T78" fmla="*/ 29 w 176"/>
                <a:gd name="T79" fmla="*/ 46 h 176"/>
                <a:gd name="T80" fmla="*/ 38 w 176"/>
                <a:gd name="T81" fmla="*/ 24 h 176"/>
                <a:gd name="T82" fmla="*/ 54 w 176"/>
                <a:gd name="T83" fmla="*/ 29 h 176"/>
                <a:gd name="T84" fmla="*/ 78 w 176"/>
                <a:gd name="T85" fmla="*/ 8 h 176"/>
                <a:gd name="T86" fmla="*/ 100 w 176"/>
                <a:gd name="T87" fmla="*/ 16 h 176"/>
                <a:gd name="T88" fmla="*/ 126 w 176"/>
                <a:gd name="T89" fmla="*/ 30 h 176"/>
                <a:gd name="T90" fmla="*/ 152 w 176"/>
                <a:gd name="T91" fmla="*/ 38 h 176"/>
                <a:gd name="T92" fmla="*/ 147 w 176"/>
                <a:gd name="T93" fmla="*/ 54 h 176"/>
                <a:gd name="T94" fmla="*/ 168 w 176"/>
                <a:gd name="T95" fmla="*/ 7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moveTo>
                    <a:pt x="88" y="48"/>
                  </a:moveTo>
                  <a:cubicBezTo>
                    <a:pt x="102" y="48"/>
                    <a:pt x="114" y="55"/>
                    <a:pt x="121" y="65"/>
                  </a:cubicBezTo>
                  <a:cubicBezTo>
                    <a:pt x="100" y="77"/>
                    <a:pt x="100" y="77"/>
                    <a:pt x="100" y="77"/>
                  </a:cubicBezTo>
                  <a:cubicBezTo>
                    <a:pt x="97" y="74"/>
                    <a:pt x="93" y="72"/>
                    <a:pt x="88" y="72"/>
                  </a:cubicBezTo>
                  <a:cubicBezTo>
                    <a:pt x="83" y="72"/>
                    <a:pt x="79" y="74"/>
                    <a:pt x="76" y="77"/>
                  </a:cubicBezTo>
                  <a:cubicBezTo>
                    <a:pt x="55" y="65"/>
                    <a:pt x="55" y="65"/>
                    <a:pt x="55" y="65"/>
                  </a:cubicBezTo>
                  <a:cubicBezTo>
                    <a:pt x="62" y="55"/>
                    <a:pt x="74" y="48"/>
                    <a:pt x="88" y="48"/>
                  </a:cubicBezTo>
                  <a:moveTo>
                    <a:pt x="84" y="128"/>
                  </a:moveTo>
                  <a:cubicBezTo>
                    <a:pt x="64" y="126"/>
                    <a:pt x="48" y="109"/>
                    <a:pt x="48" y="88"/>
                  </a:cubicBezTo>
                  <a:cubicBezTo>
                    <a:pt x="48" y="82"/>
                    <a:pt x="49" y="77"/>
                    <a:pt x="51" y="72"/>
                  </a:cubicBezTo>
                  <a:cubicBezTo>
                    <a:pt x="73" y="84"/>
                    <a:pt x="73" y="84"/>
                    <a:pt x="73" y="84"/>
                  </a:cubicBezTo>
                  <a:cubicBezTo>
                    <a:pt x="72" y="85"/>
                    <a:pt x="72" y="87"/>
                    <a:pt x="72" y="88"/>
                  </a:cubicBezTo>
                  <a:cubicBezTo>
                    <a:pt x="72" y="95"/>
                    <a:pt x="77" y="102"/>
                    <a:pt x="84" y="103"/>
                  </a:cubicBezTo>
                  <a:lnTo>
                    <a:pt x="84" y="128"/>
                  </a:lnTo>
                  <a:close/>
                  <a:moveTo>
                    <a:pt x="80" y="88"/>
                  </a:moveTo>
                  <a:cubicBezTo>
                    <a:pt x="80" y="84"/>
                    <a:pt x="84" y="80"/>
                    <a:pt x="88" y="80"/>
                  </a:cubicBezTo>
                  <a:cubicBezTo>
                    <a:pt x="92" y="80"/>
                    <a:pt x="96" y="84"/>
                    <a:pt x="96" y="88"/>
                  </a:cubicBezTo>
                  <a:cubicBezTo>
                    <a:pt x="96" y="92"/>
                    <a:pt x="92" y="96"/>
                    <a:pt x="88" y="96"/>
                  </a:cubicBezTo>
                  <a:cubicBezTo>
                    <a:pt x="84" y="96"/>
                    <a:pt x="80" y="92"/>
                    <a:pt x="80" y="88"/>
                  </a:cubicBezTo>
                  <a:moveTo>
                    <a:pt x="128" y="88"/>
                  </a:moveTo>
                  <a:cubicBezTo>
                    <a:pt x="128" y="109"/>
                    <a:pt x="112" y="126"/>
                    <a:pt x="92" y="128"/>
                  </a:cubicBezTo>
                  <a:cubicBezTo>
                    <a:pt x="92" y="103"/>
                    <a:pt x="92" y="103"/>
                    <a:pt x="92" y="103"/>
                  </a:cubicBezTo>
                  <a:cubicBezTo>
                    <a:pt x="99" y="102"/>
                    <a:pt x="104" y="95"/>
                    <a:pt x="104" y="88"/>
                  </a:cubicBezTo>
                  <a:cubicBezTo>
                    <a:pt x="104" y="87"/>
                    <a:pt x="104" y="85"/>
                    <a:pt x="103" y="84"/>
                  </a:cubicBezTo>
                  <a:cubicBezTo>
                    <a:pt x="125" y="72"/>
                    <a:pt x="125" y="72"/>
                    <a:pt x="125" y="72"/>
                  </a:cubicBezTo>
                  <a:cubicBezTo>
                    <a:pt x="127" y="77"/>
                    <a:pt x="128" y="82"/>
                    <a:pt x="128" y="88"/>
                  </a:cubicBezTo>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path>
              </a:pathLst>
            </a:custGeom>
            <a:solidFill>
              <a:srgbClr val="3C5DEB"/>
            </a:solidFill>
            <a:ln>
              <a:noFill/>
            </a:ln>
          </p:spPr>
          <p:txBody>
            <a:bodyPr vert="horz" wrap="square" lIns="91440" tIns="45720" rIns="91440" bIns="45720" numCol="1" anchor="t" anchorCtr="0" compatLnSpc="1"/>
            <a:lstStyle/>
            <a:p>
              <a:pPr>
                <a:defRPr/>
              </a:pPr>
              <a:endParaRPr lang="en-US" sz="1600">
                <a:solidFill>
                  <a:prstClr val="black"/>
                </a:solidFill>
                <a:latin typeface="宋体" panose="02010600030101010101" pitchFamily="2" charset="-122"/>
                <a:ea typeface="宋体" panose="02010600030101010101" pitchFamily="2" charset="-122"/>
              </a:endParaRPr>
            </a:p>
          </p:txBody>
        </p:sp>
        <p:grpSp>
          <p:nvGrpSpPr>
            <p:cNvPr id="111" name="Google Shape;11621;p38"/>
            <p:cNvGrpSpPr/>
            <p:nvPr/>
          </p:nvGrpSpPr>
          <p:grpSpPr>
            <a:xfrm>
              <a:off x="7104860" y="3403114"/>
              <a:ext cx="562356" cy="502921"/>
              <a:chOff x="3996113" y="4291176"/>
              <a:chExt cx="336512" cy="335048"/>
            </a:xfrm>
            <a:solidFill>
              <a:srgbClr val="3C5DEC"/>
            </a:solidFill>
          </p:grpSpPr>
          <p:sp>
            <p:nvSpPr>
              <p:cNvPr id="115" name="Google Shape;11622;p38"/>
              <p:cNvSpPr/>
              <p:nvPr/>
            </p:nvSpPr>
            <p:spPr>
              <a:xfrm>
                <a:off x="4082143" y="4323386"/>
                <a:ext cx="111810" cy="219833"/>
              </a:xfrm>
              <a:custGeom>
                <a:avLst/>
                <a:gdLst/>
                <a:ahLst/>
                <a:cxnLst/>
                <a:rect l="l" t="t" r="r" b="b"/>
                <a:pathLst>
                  <a:path w="3513" h="6907" extrusionOk="0">
                    <a:moveTo>
                      <a:pt x="1751" y="322"/>
                    </a:moveTo>
                    <a:cubicBezTo>
                      <a:pt x="1846" y="322"/>
                      <a:pt x="1929" y="394"/>
                      <a:pt x="1929" y="501"/>
                    </a:cubicBezTo>
                    <a:lnTo>
                      <a:pt x="1929" y="942"/>
                    </a:lnTo>
                    <a:cubicBezTo>
                      <a:pt x="1929" y="1037"/>
                      <a:pt x="2001" y="1096"/>
                      <a:pt x="2084" y="1096"/>
                    </a:cubicBezTo>
                    <a:cubicBezTo>
                      <a:pt x="2691" y="1108"/>
                      <a:pt x="3179" y="1596"/>
                      <a:pt x="3179" y="2204"/>
                    </a:cubicBezTo>
                    <a:lnTo>
                      <a:pt x="3179" y="2525"/>
                    </a:lnTo>
                    <a:cubicBezTo>
                      <a:pt x="3179" y="2608"/>
                      <a:pt x="3108" y="2704"/>
                      <a:pt x="3001" y="2704"/>
                    </a:cubicBezTo>
                    <a:cubicBezTo>
                      <a:pt x="2917" y="2704"/>
                      <a:pt x="2822" y="2620"/>
                      <a:pt x="2822" y="2525"/>
                    </a:cubicBezTo>
                    <a:lnTo>
                      <a:pt x="2822" y="2204"/>
                    </a:lnTo>
                    <a:cubicBezTo>
                      <a:pt x="2834" y="1787"/>
                      <a:pt x="2501" y="1454"/>
                      <a:pt x="2060" y="1454"/>
                    </a:cubicBezTo>
                    <a:lnTo>
                      <a:pt x="1608" y="1454"/>
                    </a:lnTo>
                    <a:cubicBezTo>
                      <a:pt x="1096" y="1454"/>
                      <a:pt x="679" y="1870"/>
                      <a:pt x="679" y="2370"/>
                    </a:cubicBezTo>
                    <a:cubicBezTo>
                      <a:pt x="679" y="2882"/>
                      <a:pt x="1096" y="3299"/>
                      <a:pt x="1608" y="3299"/>
                    </a:cubicBezTo>
                    <a:lnTo>
                      <a:pt x="1917" y="3299"/>
                    </a:lnTo>
                    <a:cubicBezTo>
                      <a:pt x="2620" y="3299"/>
                      <a:pt x="3191" y="3859"/>
                      <a:pt x="3191" y="4573"/>
                    </a:cubicBezTo>
                    <a:cubicBezTo>
                      <a:pt x="3191" y="5216"/>
                      <a:pt x="2715" y="5764"/>
                      <a:pt x="2084" y="5835"/>
                    </a:cubicBezTo>
                    <a:cubicBezTo>
                      <a:pt x="2001" y="5859"/>
                      <a:pt x="1941" y="5918"/>
                      <a:pt x="1941" y="5990"/>
                    </a:cubicBezTo>
                    <a:lnTo>
                      <a:pt x="1941" y="6454"/>
                    </a:lnTo>
                    <a:cubicBezTo>
                      <a:pt x="1941" y="6538"/>
                      <a:pt x="1870" y="6633"/>
                      <a:pt x="1762" y="6633"/>
                    </a:cubicBezTo>
                    <a:cubicBezTo>
                      <a:pt x="1667" y="6633"/>
                      <a:pt x="1584" y="6549"/>
                      <a:pt x="1584" y="6454"/>
                    </a:cubicBezTo>
                    <a:lnTo>
                      <a:pt x="1584" y="6002"/>
                    </a:lnTo>
                    <a:cubicBezTo>
                      <a:pt x="1584" y="5918"/>
                      <a:pt x="1512" y="5859"/>
                      <a:pt x="1441" y="5859"/>
                    </a:cubicBezTo>
                    <a:cubicBezTo>
                      <a:pt x="834" y="5835"/>
                      <a:pt x="334" y="5347"/>
                      <a:pt x="334" y="4740"/>
                    </a:cubicBezTo>
                    <a:cubicBezTo>
                      <a:pt x="334" y="4644"/>
                      <a:pt x="417" y="4561"/>
                      <a:pt x="512" y="4561"/>
                    </a:cubicBezTo>
                    <a:cubicBezTo>
                      <a:pt x="608" y="4561"/>
                      <a:pt x="691" y="4633"/>
                      <a:pt x="691" y="4740"/>
                    </a:cubicBezTo>
                    <a:cubicBezTo>
                      <a:pt x="691" y="5156"/>
                      <a:pt x="1036" y="5502"/>
                      <a:pt x="1453" y="5502"/>
                    </a:cubicBezTo>
                    <a:lnTo>
                      <a:pt x="1929" y="5502"/>
                    </a:lnTo>
                    <a:cubicBezTo>
                      <a:pt x="2441" y="5502"/>
                      <a:pt x="2858" y="5085"/>
                      <a:pt x="2858" y="4573"/>
                    </a:cubicBezTo>
                    <a:cubicBezTo>
                      <a:pt x="2858" y="4073"/>
                      <a:pt x="2441" y="3656"/>
                      <a:pt x="1929" y="3656"/>
                    </a:cubicBezTo>
                    <a:lnTo>
                      <a:pt x="1608" y="3656"/>
                    </a:lnTo>
                    <a:cubicBezTo>
                      <a:pt x="905" y="3656"/>
                      <a:pt x="322" y="3085"/>
                      <a:pt x="322" y="2370"/>
                    </a:cubicBezTo>
                    <a:cubicBezTo>
                      <a:pt x="322" y="1727"/>
                      <a:pt x="798" y="1180"/>
                      <a:pt x="1441" y="1108"/>
                    </a:cubicBezTo>
                    <a:cubicBezTo>
                      <a:pt x="1512" y="1096"/>
                      <a:pt x="1572" y="1037"/>
                      <a:pt x="1572" y="953"/>
                    </a:cubicBezTo>
                    <a:lnTo>
                      <a:pt x="1572" y="501"/>
                    </a:lnTo>
                    <a:cubicBezTo>
                      <a:pt x="1572" y="406"/>
                      <a:pt x="1643" y="322"/>
                      <a:pt x="1751" y="322"/>
                    </a:cubicBezTo>
                    <a:close/>
                    <a:moveTo>
                      <a:pt x="1762" y="1"/>
                    </a:moveTo>
                    <a:cubicBezTo>
                      <a:pt x="1500" y="1"/>
                      <a:pt x="1274" y="227"/>
                      <a:pt x="1274" y="501"/>
                    </a:cubicBezTo>
                    <a:lnTo>
                      <a:pt x="1274" y="823"/>
                    </a:lnTo>
                    <a:cubicBezTo>
                      <a:pt x="548" y="977"/>
                      <a:pt x="24" y="1608"/>
                      <a:pt x="24" y="2370"/>
                    </a:cubicBezTo>
                    <a:cubicBezTo>
                      <a:pt x="24" y="3251"/>
                      <a:pt x="738" y="3954"/>
                      <a:pt x="1608" y="3954"/>
                    </a:cubicBezTo>
                    <a:lnTo>
                      <a:pt x="1917" y="3954"/>
                    </a:lnTo>
                    <a:cubicBezTo>
                      <a:pt x="2262" y="3954"/>
                      <a:pt x="2524" y="4216"/>
                      <a:pt x="2524" y="4561"/>
                    </a:cubicBezTo>
                    <a:cubicBezTo>
                      <a:pt x="2524" y="4906"/>
                      <a:pt x="2262" y="5168"/>
                      <a:pt x="1917" y="5168"/>
                    </a:cubicBezTo>
                    <a:lnTo>
                      <a:pt x="1441" y="5168"/>
                    </a:lnTo>
                    <a:cubicBezTo>
                      <a:pt x="1191" y="5168"/>
                      <a:pt x="977" y="4966"/>
                      <a:pt x="977" y="4704"/>
                    </a:cubicBezTo>
                    <a:cubicBezTo>
                      <a:pt x="977" y="4442"/>
                      <a:pt x="750" y="4216"/>
                      <a:pt x="488" y="4216"/>
                    </a:cubicBezTo>
                    <a:cubicBezTo>
                      <a:pt x="215" y="4216"/>
                      <a:pt x="0" y="4442"/>
                      <a:pt x="0" y="4704"/>
                    </a:cubicBezTo>
                    <a:cubicBezTo>
                      <a:pt x="0" y="5442"/>
                      <a:pt x="548" y="6037"/>
                      <a:pt x="1250" y="6121"/>
                    </a:cubicBezTo>
                    <a:lnTo>
                      <a:pt x="1250" y="6418"/>
                    </a:lnTo>
                    <a:cubicBezTo>
                      <a:pt x="1250" y="6692"/>
                      <a:pt x="1465" y="6907"/>
                      <a:pt x="1739" y="6907"/>
                    </a:cubicBezTo>
                    <a:cubicBezTo>
                      <a:pt x="2001" y="6907"/>
                      <a:pt x="2227" y="6692"/>
                      <a:pt x="2227" y="6418"/>
                    </a:cubicBezTo>
                    <a:lnTo>
                      <a:pt x="2227" y="6121"/>
                    </a:lnTo>
                    <a:cubicBezTo>
                      <a:pt x="2953" y="5978"/>
                      <a:pt x="3477" y="5335"/>
                      <a:pt x="3477" y="4573"/>
                    </a:cubicBezTo>
                    <a:cubicBezTo>
                      <a:pt x="3477" y="3692"/>
                      <a:pt x="2763" y="3001"/>
                      <a:pt x="1905" y="3001"/>
                    </a:cubicBezTo>
                    <a:lnTo>
                      <a:pt x="1608" y="3001"/>
                    </a:lnTo>
                    <a:cubicBezTo>
                      <a:pt x="1262" y="3001"/>
                      <a:pt x="989" y="2728"/>
                      <a:pt x="989" y="2382"/>
                    </a:cubicBezTo>
                    <a:cubicBezTo>
                      <a:pt x="989" y="2037"/>
                      <a:pt x="1262" y="1775"/>
                      <a:pt x="1608" y="1775"/>
                    </a:cubicBezTo>
                    <a:lnTo>
                      <a:pt x="2084" y="1775"/>
                    </a:lnTo>
                    <a:cubicBezTo>
                      <a:pt x="2334" y="1775"/>
                      <a:pt x="2536" y="1989"/>
                      <a:pt x="2536" y="2239"/>
                    </a:cubicBezTo>
                    <a:lnTo>
                      <a:pt x="2536" y="2549"/>
                    </a:lnTo>
                    <a:cubicBezTo>
                      <a:pt x="2524" y="2799"/>
                      <a:pt x="2751" y="3013"/>
                      <a:pt x="3013" y="3013"/>
                    </a:cubicBezTo>
                    <a:cubicBezTo>
                      <a:pt x="3286" y="3013"/>
                      <a:pt x="3513" y="2787"/>
                      <a:pt x="3513" y="2525"/>
                    </a:cubicBezTo>
                    <a:lnTo>
                      <a:pt x="3513" y="2204"/>
                    </a:lnTo>
                    <a:cubicBezTo>
                      <a:pt x="3513" y="1477"/>
                      <a:pt x="2953" y="882"/>
                      <a:pt x="2262" y="799"/>
                    </a:cubicBezTo>
                    <a:lnTo>
                      <a:pt x="2262" y="501"/>
                    </a:lnTo>
                    <a:cubicBezTo>
                      <a:pt x="2262" y="227"/>
                      <a:pt x="2036" y="1"/>
                      <a:pt x="1762"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sp>
            <p:nvSpPr>
              <p:cNvPr id="116" name="Google Shape;11623;p38"/>
              <p:cNvSpPr/>
              <p:nvPr/>
            </p:nvSpPr>
            <p:spPr>
              <a:xfrm>
                <a:off x="4226894" y="4523485"/>
                <a:ext cx="52324" cy="51942"/>
              </a:xfrm>
              <a:custGeom>
                <a:avLst/>
                <a:gdLst/>
                <a:ahLst/>
                <a:cxnLst/>
                <a:rect l="l" t="t" r="r" b="b"/>
                <a:pathLst>
                  <a:path w="1644" h="1632" extrusionOk="0">
                    <a:moveTo>
                      <a:pt x="822" y="310"/>
                    </a:moveTo>
                    <a:cubicBezTo>
                      <a:pt x="1108" y="310"/>
                      <a:pt x="1322" y="536"/>
                      <a:pt x="1322" y="822"/>
                    </a:cubicBezTo>
                    <a:cubicBezTo>
                      <a:pt x="1322" y="1096"/>
                      <a:pt x="1108" y="1322"/>
                      <a:pt x="822" y="1322"/>
                    </a:cubicBezTo>
                    <a:cubicBezTo>
                      <a:pt x="536" y="1322"/>
                      <a:pt x="310" y="1096"/>
                      <a:pt x="310" y="822"/>
                    </a:cubicBezTo>
                    <a:cubicBezTo>
                      <a:pt x="310" y="536"/>
                      <a:pt x="536" y="310"/>
                      <a:pt x="822" y="310"/>
                    </a:cubicBezTo>
                    <a:close/>
                    <a:moveTo>
                      <a:pt x="822" y="0"/>
                    </a:moveTo>
                    <a:cubicBezTo>
                      <a:pt x="370" y="0"/>
                      <a:pt x="0" y="370"/>
                      <a:pt x="0" y="822"/>
                    </a:cubicBezTo>
                    <a:cubicBezTo>
                      <a:pt x="0" y="1263"/>
                      <a:pt x="370" y="1632"/>
                      <a:pt x="822" y="1632"/>
                    </a:cubicBezTo>
                    <a:cubicBezTo>
                      <a:pt x="1263" y="1632"/>
                      <a:pt x="1644" y="1263"/>
                      <a:pt x="1644" y="822"/>
                    </a:cubicBezTo>
                    <a:cubicBezTo>
                      <a:pt x="1644" y="370"/>
                      <a:pt x="1263" y="0"/>
                      <a:pt x="822" y="0"/>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sp>
            <p:nvSpPr>
              <p:cNvPr id="117" name="Google Shape;11624;p38"/>
              <p:cNvSpPr/>
              <p:nvPr/>
            </p:nvSpPr>
            <p:spPr>
              <a:xfrm>
                <a:off x="3996113" y="4291176"/>
                <a:ext cx="336512" cy="335048"/>
              </a:xfrm>
              <a:custGeom>
                <a:avLst/>
                <a:gdLst/>
                <a:ahLst/>
                <a:cxnLst/>
                <a:rect l="l" t="t" r="r" b="b"/>
                <a:pathLst>
                  <a:path w="10573" h="10527" extrusionOk="0">
                    <a:moveTo>
                      <a:pt x="8216" y="5930"/>
                    </a:moveTo>
                    <a:lnTo>
                      <a:pt x="8335" y="6537"/>
                    </a:lnTo>
                    <a:cubicBezTo>
                      <a:pt x="8359" y="6597"/>
                      <a:pt x="8394" y="6645"/>
                      <a:pt x="8442" y="6657"/>
                    </a:cubicBezTo>
                    <a:cubicBezTo>
                      <a:pt x="8502" y="6668"/>
                      <a:pt x="8549" y="6692"/>
                      <a:pt x="8609" y="6716"/>
                    </a:cubicBezTo>
                    <a:cubicBezTo>
                      <a:pt x="8631" y="6729"/>
                      <a:pt x="8653" y="6734"/>
                      <a:pt x="8674" y="6734"/>
                    </a:cubicBezTo>
                    <a:cubicBezTo>
                      <a:pt x="8710" y="6734"/>
                      <a:pt x="8745" y="6719"/>
                      <a:pt x="8775" y="6704"/>
                    </a:cubicBezTo>
                    <a:lnTo>
                      <a:pt x="9252" y="6311"/>
                    </a:lnTo>
                    <a:lnTo>
                      <a:pt x="9561" y="6585"/>
                    </a:lnTo>
                    <a:lnTo>
                      <a:pt x="9264" y="7121"/>
                    </a:lnTo>
                    <a:cubicBezTo>
                      <a:pt x="9228" y="7157"/>
                      <a:pt x="9228" y="7216"/>
                      <a:pt x="9264" y="7276"/>
                    </a:cubicBezTo>
                    <a:cubicBezTo>
                      <a:pt x="9287" y="7323"/>
                      <a:pt x="9323" y="7371"/>
                      <a:pt x="9347" y="7430"/>
                    </a:cubicBezTo>
                    <a:cubicBezTo>
                      <a:pt x="9383" y="7478"/>
                      <a:pt x="9430" y="7514"/>
                      <a:pt x="9490" y="7514"/>
                    </a:cubicBezTo>
                    <a:lnTo>
                      <a:pt x="10109" y="7538"/>
                    </a:lnTo>
                    <a:lnTo>
                      <a:pt x="10180" y="7942"/>
                    </a:lnTo>
                    <a:lnTo>
                      <a:pt x="9645" y="8157"/>
                    </a:lnTo>
                    <a:cubicBezTo>
                      <a:pt x="9585" y="8181"/>
                      <a:pt x="9561" y="8240"/>
                      <a:pt x="9549" y="8276"/>
                    </a:cubicBezTo>
                    <a:cubicBezTo>
                      <a:pt x="9549" y="8335"/>
                      <a:pt x="9526" y="8383"/>
                      <a:pt x="9514" y="8442"/>
                    </a:cubicBezTo>
                    <a:cubicBezTo>
                      <a:pt x="9502" y="8502"/>
                      <a:pt x="9514" y="8562"/>
                      <a:pt x="9561" y="8597"/>
                    </a:cubicBezTo>
                    <a:lnTo>
                      <a:pt x="10014" y="8990"/>
                    </a:lnTo>
                    <a:lnTo>
                      <a:pt x="9811" y="9347"/>
                    </a:lnTo>
                    <a:lnTo>
                      <a:pt x="9228" y="9157"/>
                    </a:lnTo>
                    <a:cubicBezTo>
                      <a:pt x="9213" y="9154"/>
                      <a:pt x="9198" y="9152"/>
                      <a:pt x="9184" y="9152"/>
                    </a:cubicBezTo>
                    <a:cubicBezTo>
                      <a:pt x="9141" y="9152"/>
                      <a:pt x="9103" y="9166"/>
                      <a:pt x="9085" y="9193"/>
                    </a:cubicBezTo>
                    <a:cubicBezTo>
                      <a:pt x="9037" y="9228"/>
                      <a:pt x="8990" y="9264"/>
                      <a:pt x="8954" y="9288"/>
                    </a:cubicBezTo>
                    <a:cubicBezTo>
                      <a:pt x="8906" y="9324"/>
                      <a:pt x="8871" y="9383"/>
                      <a:pt x="8895" y="9443"/>
                    </a:cubicBezTo>
                    <a:lnTo>
                      <a:pt x="8978" y="10050"/>
                    </a:lnTo>
                    <a:lnTo>
                      <a:pt x="8597" y="10181"/>
                    </a:lnTo>
                    <a:lnTo>
                      <a:pt x="8264" y="9669"/>
                    </a:lnTo>
                    <a:cubicBezTo>
                      <a:pt x="8228" y="9621"/>
                      <a:pt x="8192" y="9585"/>
                      <a:pt x="8133" y="9585"/>
                    </a:cubicBezTo>
                    <a:lnTo>
                      <a:pt x="7954" y="9585"/>
                    </a:lnTo>
                    <a:cubicBezTo>
                      <a:pt x="7894" y="9585"/>
                      <a:pt x="7847" y="9621"/>
                      <a:pt x="7811" y="9669"/>
                    </a:cubicBezTo>
                    <a:lnTo>
                      <a:pt x="7490" y="10181"/>
                    </a:lnTo>
                    <a:lnTo>
                      <a:pt x="7097" y="10050"/>
                    </a:lnTo>
                    <a:lnTo>
                      <a:pt x="7192" y="9443"/>
                    </a:lnTo>
                    <a:cubicBezTo>
                      <a:pt x="7204" y="9383"/>
                      <a:pt x="7180" y="9324"/>
                      <a:pt x="7132" y="9288"/>
                    </a:cubicBezTo>
                    <a:cubicBezTo>
                      <a:pt x="7085" y="9264"/>
                      <a:pt x="7037" y="9216"/>
                      <a:pt x="7001" y="9193"/>
                    </a:cubicBezTo>
                    <a:cubicBezTo>
                      <a:pt x="6970" y="9161"/>
                      <a:pt x="6933" y="9145"/>
                      <a:pt x="6897" y="9145"/>
                    </a:cubicBezTo>
                    <a:cubicBezTo>
                      <a:pt x="6880" y="9145"/>
                      <a:pt x="6863" y="9149"/>
                      <a:pt x="6847" y="9157"/>
                    </a:cubicBezTo>
                    <a:lnTo>
                      <a:pt x="6275" y="9347"/>
                    </a:lnTo>
                    <a:lnTo>
                      <a:pt x="6061" y="8990"/>
                    </a:lnTo>
                    <a:lnTo>
                      <a:pt x="6525" y="8597"/>
                    </a:lnTo>
                    <a:cubicBezTo>
                      <a:pt x="6573" y="8550"/>
                      <a:pt x="6585" y="8502"/>
                      <a:pt x="6573" y="8442"/>
                    </a:cubicBezTo>
                    <a:cubicBezTo>
                      <a:pt x="6549" y="8383"/>
                      <a:pt x="6537" y="8335"/>
                      <a:pt x="6537" y="8276"/>
                    </a:cubicBezTo>
                    <a:cubicBezTo>
                      <a:pt x="6537" y="8216"/>
                      <a:pt x="6489" y="8169"/>
                      <a:pt x="6430" y="8157"/>
                    </a:cubicBezTo>
                    <a:lnTo>
                      <a:pt x="5847" y="7942"/>
                    </a:lnTo>
                    <a:lnTo>
                      <a:pt x="5930" y="7538"/>
                    </a:lnTo>
                    <a:lnTo>
                      <a:pt x="6549" y="7514"/>
                    </a:lnTo>
                    <a:cubicBezTo>
                      <a:pt x="6609" y="7514"/>
                      <a:pt x="6656" y="7490"/>
                      <a:pt x="6680" y="7430"/>
                    </a:cubicBezTo>
                    <a:cubicBezTo>
                      <a:pt x="6716" y="7383"/>
                      <a:pt x="6740" y="7323"/>
                      <a:pt x="6775" y="7276"/>
                    </a:cubicBezTo>
                    <a:cubicBezTo>
                      <a:pt x="6811" y="7240"/>
                      <a:pt x="6811" y="7180"/>
                      <a:pt x="6775" y="7121"/>
                    </a:cubicBezTo>
                    <a:lnTo>
                      <a:pt x="6478" y="6585"/>
                    </a:lnTo>
                    <a:lnTo>
                      <a:pt x="6787" y="6311"/>
                    </a:lnTo>
                    <a:lnTo>
                      <a:pt x="7263" y="6704"/>
                    </a:lnTo>
                    <a:cubicBezTo>
                      <a:pt x="7293" y="6719"/>
                      <a:pt x="7327" y="6729"/>
                      <a:pt x="7363" y="6729"/>
                    </a:cubicBezTo>
                    <a:cubicBezTo>
                      <a:pt x="7385" y="6729"/>
                      <a:pt x="7407" y="6725"/>
                      <a:pt x="7430" y="6716"/>
                    </a:cubicBezTo>
                    <a:cubicBezTo>
                      <a:pt x="7478" y="6704"/>
                      <a:pt x="7537" y="6668"/>
                      <a:pt x="7597" y="6657"/>
                    </a:cubicBezTo>
                    <a:cubicBezTo>
                      <a:pt x="7656" y="6645"/>
                      <a:pt x="7680" y="6597"/>
                      <a:pt x="7704" y="6537"/>
                    </a:cubicBezTo>
                    <a:lnTo>
                      <a:pt x="7823" y="5930"/>
                    </a:lnTo>
                    <a:close/>
                    <a:moveTo>
                      <a:pt x="4454" y="1"/>
                    </a:moveTo>
                    <a:cubicBezTo>
                      <a:pt x="3739" y="1"/>
                      <a:pt x="3025" y="180"/>
                      <a:pt x="2382" y="513"/>
                    </a:cubicBezTo>
                    <a:cubicBezTo>
                      <a:pt x="2310" y="561"/>
                      <a:pt x="2287" y="644"/>
                      <a:pt x="2322" y="715"/>
                    </a:cubicBezTo>
                    <a:cubicBezTo>
                      <a:pt x="2354" y="770"/>
                      <a:pt x="2405" y="799"/>
                      <a:pt x="2458" y="799"/>
                    </a:cubicBezTo>
                    <a:cubicBezTo>
                      <a:pt x="2485" y="799"/>
                      <a:pt x="2512" y="791"/>
                      <a:pt x="2537" y="775"/>
                    </a:cubicBezTo>
                    <a:cubicBezTo>
                      <a:pt x="3132" y="465"/>
                      <a:pt x="3787" y="299"/>
                      <a:pt x="4454" y="299"/>
                    </a:cubicBezTo>
                    <a:cubicBezTo>
                      <a:pt x="6728" y="299"/>
                      <a:pt x="8597" y="2168"/>
                      <a:pt x="8597" y="4442"/>
                    </a:cubicBezTo>
                    <a:cubicBezTo>
                      <a:pt x="8597" y="4847"/>
                      <a:pt x="8537" y="5228"/>
                      <a:pt x="8430" y="5621"/>
                    </a:cubicBezTo>
                    <a:lnTo>
                      <a:pt x="7740" y="5621"/>
                    </a:lnTo>
                    <a:cubicBezTo>
                      <a:pt x="7668" y="5621"/>
                      <a:pt x="7609" y="5656"/>
                      <a:pt x="7597" y="5728"/>
                    </a:cubicBezTo>
                    <a:lnTo>
                      <a:pt x="7466" y="6371"/>
                    </a:lnTo>
                    <a:lnTo>
                      <a:pt x="7442" y="6371"/>
                    </a:lnTo>
                    <a:lnTo>
                      <a:pt x="6942" y="5966"/>
                    </a:lnTo>
                    <a:cubicBezTo>
                      <a:pt x="6912" y="5948"/>
                      <a:pt x="6879" y="5939"/>
                      <a:pt x="6847" y="5939"/>
                    </a:cubicBezTo>
                    <a:cubicBezTo>
                      <a:pt x="6814" y="5939"/>
                      <a:pt x="6781" y="5948"/>
                      <a:pt x="6751" y="5966"/>
                    </a:cubicBezTo>
                    <a:lnTo>
                      <a:pt x="6239" y="6407"/>
                    </a:lnTo>
                    <a:cubicBezTo>
                      <a:pt x="6180" y="6442"/>
                      <a:pt x="6168" y="6537"/>
                      <a:pt x="6216" y="6597"/>
                    </a:cubicBezTo>
                    <a:lnTo>
                      <a:pt x="6525" y="7180"/>
                    </a:lnTo>
                    <a:cubicBezTo>
                      <a:pt x="6525" y="7180"/>
                      <a:pt x="6525" y="7192"/>
                      <a:pt x="6513" y="7192"/>
                    </a:cubicBezTo>
                    <a:lnTo>
                      <a:pt x="5858" y="7204"/>
                    </a:lnTo>
                    <a:cubicBezTo>
                      <a:pt x="5775" y="7204"/>
                      <a:pt x="5716" y="7264"/>
                      <a:pt x="5704" y="7335"/>
                    </a:cubicBezTo>
                    <a:lnTo>
                      <a:pt x="5585" y="7990"/>
                    </a:lnTo>
                    <a:cubicBezTo>
                      <a:pt x="5573" y="8073"/>
                      <a:pt x="5620" y="8145"/>
                      <a:pt x="5680" y="8157"/>
                    </a:cubicBezTo>
                    <a:lnTo>
                      <a:pt x="6013" y="8288"/>
                    </a:lnTo>
                    <a:cubicBezTo>
                      <a:pt x="5525" y="8502"/>
                      <a:pt x="5001" y="8585"/>
                      <a:pt x="4454" y="8585"/>
                    </a:cubicBezTo>
                    <a:cubicBezTo>
                      <a:pt x="2179" y="8585"/>
                      <a:pt x="322" y="6728"/>
                      <a:pt x="322" y="4454"/>
                    </a:cubicBezTo>
                    <a:cubicBezTo>
                      <a:pt x="322" y="3168"/>
                      <a:pt x="894" y="2001"/>
                      <a:pt x="1894" y="1203"/>
                    </a:cubicBezTo>
                    <a:cubicBezTo>
                      <a:pt x="1965" y="1144"/>
                      <a:pt x="1965" y="1061"/>
                      <a:pt x="1929" y="989"/>
                    </a:cubicBezTo>
                    <a:cubicBezTo>
                      <a:pt x="1895" y="942"/>
                      <a:pt x="1850" y="921"/>
                      <a:pt x="1804" y="921"/>
                    </a:cubicBezTo>
                    <a:cubicBezTo>
                      <a:pt x="1769" y="921"/>
                      <a:pt x="1734" y="933"/>
                      <a:pt x="1703" y="953"/>
                    </a:cubicBezTo>
                    <a:cubicBezTo>
                      <a:pt x="632" y="1799"/>
                      <a:pt x="1" y="3085"/>
                      <a:pt x="1" y="4454"/>
                    </a:cubicBezTo>
                    <a:cubicBezTo>
                      <a:pt x="1" y="5645"/>
                      <a:pt x="465" y="6764"/>
                      <a:pt x="1298" y="7597"/>
                    </a:cubicBezTo>
                    <a:cubicBezTo>
                      <a:pt x="2132" y="8431"/>
                      <a:pt x="3251" y="8883"/>
                      <a:pt x="4442" y="8883"/>
                    </a:cubicBezTo>
                    <a:cubicBezTo>
                      <a:pt x="5001" y="8883"/>
                      <a:pt x="5537" y="8788"/>
                      <a:pt x="6049" y="8585"/>
                    </a:cubicBezTo>
                    <a:lnTo>
                      <a:pt x="6049" y="8585"/>
                    </a:lnTo>
                    <a:lnTo>
                      <a:pt x="5775" y="8823"/>
                    </a:lnTo>
                    <a:cubicBezTo>
                      <a:pt x="5716" y="8871"/>
                      <a:pt x="5704" y="8966"/>
                      <a:pt x="5751" y="9026"/>
                    </a:cubicBezTo>
                    <a:lnTo>
                      <a:pt x="6073" y="9585"/>
                    </a:lnTo>
                    <a:cubicBezTo>
                      <a:pt x="6101" y="9632"/>
                      <a:pt x="6158" y="9664"/>
                      <a:pt x="6211" y="9664"/>
                    </a:cubicBezTo>
                    <a:cubicBezTo>
                      <a:pt x="6225" y="9664"/>
                      <a:pt x="6239" y="9662"/>
                      <a:pt x="6251" y="9657"/>
                    </a:cubicBezTo>
                    <a:lnTo>
                      <a:pt x="6882" y="9455"/>
                    </a:lnTo>
                    <a:cubicBezTo>
                      <a:pt x="6882" y="9455"/>
                      <a:pt x="6894" y="9455"/>
                      <a:pt x="6894" y="9466"/>
                    </a:cubicBezTo>
                    <a:lnTo>
                      <a:pt x="6787" y="10121"/>
                    </a:lnTo>
                    <a:cubicBezTo>
                      <a:pt x="6775" y="10193"/>
                      <a:pt x="6823" y="10276"/>
                      <a:pt x="6894" y="10288"/>
                    </a:cubicBezTo>
                    <a:lnTo>
                      <a:pt x="7525" y="10514"/>
                    </a:lnTo>
                    <a:cubicBezTo>
                      <a:pt x="7537" y="10514"/>
                      <a:pt x="7549" y="10526"/>
                      <a:pt x="7585" y="10526"/>
                    </a:cubicBezTo>
                    <a:cubicBezTo>
                      <a:pt x="7644" y="10526"/>
                      <a:pt x="7680" y="10490"/>
                      <a:pt x="7716" y="10455"/>
                    </a:cubicBezTo>
                    <a:lnTo>
                      <a:pt x="8061" y="9883"/>
                    </a:lnTo>
                    <a:lnTo>
                      <a:pt x="8073" y="9883"/>
                    </a:lnTo>
                    <a:lnTo>
                      <a:pt x="8418" y="10455"/>
                    </a:lnTo>
                    <a:cubicBezTo>
                      <a:pt x="8445" y="10499"/>
                      <a:pt x="8497" y="10523"/>
                      <a:pt x="8547" y="10523"/>
                    </a:cubicBezTo>
                    <a:cubicBezTo>
                      <a:pt x="8565" y="10523"/>
                      <a:pt x="8582" y="10520"/>
                      <a:pt x="8597" y="10514"/>
                    </a:cubicBezTo>
                    <a:lnTo>
                      <a:pt x="9216" y="10288"/>
                    </a:lnTo>
                    <a:cubicBezTo>
                      <a:pt x="9287" y="10252"/>
                      <a:pt x="9323" y="10193"/>
                      <a:pt x="9323" y="10121"/>
                    </a:cubicBezTo>
                    <a:lnTo>
                      <a:pt x="9216" y="9466"/>
                    </a:lnTo>
                    <a:cubicBezTo>
                      <a:pt x="9216" y="9466"/>
                      <a:pt x="9228" y="9466"/>
                      <a:pt x="9228" y="9455"/>
                    </a:cubicBezTo>
                    <a:lnTo>
                      <a:pt x="9859" y="9657"/>
                    </a:lnTo>
                    <a:cubicBezTo>
                      <a:pt x="9878" y="9666"/>
                      <a:pt x="9897" y="9671"/>
                      <a:pt x="9916" y="9671"/>
                    </a:cubicBezTo>
                    <a:cubicBezTo>
                      <a:pt x="9966" y="9671"/>
                      <a:pt x="10011" y="9638"/>
                      <a:pt x="10038" y="9585"/>
                    </a:cubicBezTo>
                    <a:lnTo>
                      <a:pt x="10359" y="9026"/>
                    </a:lnTo>
                    <a:cubicBezTo>
                      <a:pt x="10395" y="8966"/>
                      <a:pt x="10395" y="8871"/>
                      <a:pt x="10335" y="8823"/>
                    </a:cubicBezTo>
                    <a:lnTo>
                      <a:pt x="9847" y="8395"/>
                    </a:lnTo>
                    <a:lnTo>
                      <a:pt x="9847" y="8383"/>
                    </a:lnTo>
                    <a:lnTo>
                      <a:pt x="10454" y="8145"/>
                    </a:lnTo>
                    <a:cubicBezTo>
                      <a:pt x="10460" y="8146"/>
                      <a:pt x="10465" y="8146"/>
                      <a:pt x="10470" y="8146"/>
                    </a:cubicBezTo>
                    <a:cubicBezTo>
                      <a:pt x="10532" y="8146"/>
                      <a:pt x="10572" y="8080"/>
                      <a:pt x="10561" y="8014"/>
                    </a:cubicBezTo>
                    <a:lnTo>
                      <a:pt x="10442" y="7359"/>
                    </a:lnTo>
                    <a:cubicBezTo>
                      <a:pt x="10419" y="7288"/>
                      <a:pt x="10359" y="7240"/>
                      <a:pt x="10288" y="7228"/>
                    </a:cubicBezTo>
                    <a:lnTo>
                      <a:pt x="9633" y="7204"/>
                    </a:lnTo>
                    <a:cubicBezTo>
                      <a:pt x="9633" y="7204"/>
                      <a:pt x="9633" y="7192"/>
                      <a:pt x="9621" y="7192"/>
                    </a:cubicBezTo>
                    <a:lnTo>
                      <a:pt x="9930" y="6609"/>
                    </a:lnTo>
                    <a:cubicBezTo>
                      <a:pt x="9966" y="6549"/>
                      <a:pt x="9942" y="6466"/>
                      <a:pt x="9907" y="6418"/>
                    </a:cubicBezTo>
                    <a:lnTo>
                      <a:pt x="9395" y="5990"/>
                    </a:lnTo>
                    <a:cubicBezTo>
                      <a:pt x="9365" y="5966"/>
                      <a:pt x="9332" y="5954"/>
                      <a:pt x="9299" y="5954"/>
                    </a:cubicBezTo>
                    <a:cubicBezTo>
                      <a:pt x="9267" y="5954"/>
                      <a:pt x="9234" y="5966"/>
                      <a:pt x="9204" y="5990"/>
                    </a:cubicBezTo>
                    <a:lnTo>
                      <a:pt x="8692" y="6395"/>
                    </a:lnTo>
                    <a:lnTo>
                      <a:pt x="8680" y="6395"/>
                    </a:lnTo>
                    <a:lnTo>
                      <a:pt x="8609" y="6049"/>
                    </a:lnTo>
                    <a:lnTo>
                      <a:pt x="8609" y="6037"/>
                    </a:lnTo>
                    <a:cubicBezTo>
                      <a:pt x="8799" y="5525"/>
                      <a:pt x="8895" y="5002"/>
                      <a:pt x="8895" y="4454"/>
                    </a:cubicBezTo>
                    <a:cubicBezTo>
                      <a:pt x="8895" y="3263"/>
                      <a:pt x="8430" y="2144"/>
                      <a:pt x="7597" y="1311"/>
                    </a:cubicBezTo>
                    <a:cubicBezTo>
                      <a:pt x="6763" y="477"/>
                      <a:pt x="5644" y="1"/>
                      <a:pt x="4454" y="1"/>
                    </a:cubicBezTo>
                    <a:close/>
                  </a:path>
                </a:pathLst>
              </a:custGeom>
              <a:grpFill/>
              <a:ln>
                <a:noFill/>
              </a:ln>
            </p:spPr>
            <p:txBody>
              <a:bodyPr spcFirstLastPara="1" wrap="square" lIns="82939" tIns="82939" rIns="82939" bIns="82939" anchor="ctr" anchorCtr="0">
                <a:noAutofit/>
              </a:bodyPr>
              <a:lstStyle/>
              <a:p>
                <a:endParaRPr sz="1635">
                  <a:solidFill>
                    <a:prstClr val="black"/>
                  </a:solidFill>
                  <a:latin typeface="宋体" panose="02010600030101010101" pitchFamily="2" charset="-122"/>
                  <a:ea typeface="宋体" panose="02010600030101010101" pitchFamily="2" charset="-122"/>
                </a:endParaRPr>
              </a:p>
            </p:txBody>
          </p:sp>
        </p:grpSp>
        <p:sp>
          <p:nvSpPr>
            <p:cNvPr id="114" name="文本框 113"/>
            <p:cNvSpPr txBox="1"/>
            <p:nvPr/>
          </p:nvSpPr>
          <p:spPr>
            <a:xfrm>
              <a:off x="7159321" y="3905409"/>
              <a:ext cx="681373" cy="238460"/>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200" b="1" kern="0" dirty="0">
                  <a:solidFill>
                    <a:srgbClr val="3C5DEB"/>
                  </a:solidFill>
                  <a:latin typeface="宋体" panose="02010600030101010101" pitchFamily="2" charset="-122"/>
                  <a:ea typeface="宋体" panose="02010600030101010101" pitchFamily="2" charset="-122"/>
                  <a:sym typeface="等线"/>
                </a:rPr>
                <a:t>资金</a:t>
              </a:r>
            </a:p>
          </p:txBody>
        </p:sp>
      </p:grpSp>
    </p:spTree>
    <p:extLst>
      <p:ext uri="{BB962C8B-B14F-4D97-AF65-F5344CB8AC3E}">
        <p14:creationId xmlns:p14="http://schemas.microsoft.com/office/powerpoint/2010/main" val="35668434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3" y="438403"/>
            <a:ext cx="6754154"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a:solidFill>
                  <a:srgbClr val="2F5597"/>
                </a:solidFill>
                <a:latin typeface="+mn-ea"/>
                <a:ea typeface="+mn-ea"/>
                <a:cs typeface="Noto Sans CJK HK"/>
              </a:rPr>
              <a:t>应用场景</a:t>
            </a:r>
            <a:r>
              <a:rPr lang="en-US" altLang="zh-CN" sz="2400" b="1" kern="0" dirty="0" smtClean="0">
                <a:solidFill>
                  <a:srgbClr val="2F5597"/>
                </a:solidFill>
                <a:latin typeface="+mn-ea"/>
                <a:ea typeface="+mn-ea"/>
                <a:cs typeface="Noto Sans CJK HK"/>
              </a:rPr>
              <a:t>——</a:t>
            </a:r>
            <a:r>
              <a:rPr lang="zh-CN" altLang="en-US" sz="2400" b="1" kern="0" dirty="0" smtClean="0">
                <a:solidFill>
                  <a:srgbClr val="2F5597"/>
                </a:solidFill>
                <a:latin typeface="+mn-ea"/>
                <a:ea typeface="+mn-ea"/>
                <a:cs typeface="Noto Sans CJK HK"/>
              </a:rPr>
              <a:t>会员充值（客户平台</a:t>
            </a:r>
            <a:r>
              <a:rPr lang="zh-CN" altLang="en-US" sz="2400" b="1" kern="0" dirty="0" smtClean="0">
                <a:solidFill>
                  <a:srgbClr val="2F5597"/>
                </a:solidFill>
                <a:latin typeface="+mn-ea"/>
                <a:ea typeface="+mn-ea"/>
                <a:cs typeface="Noto Sans CJK HK"/>
              </a:rPr>
              <a:t>需</a:t>
            </a:r>
            <a:r>
              <a:rPr lang="zh-CN" altLang="en-US" sz="2400" b="1" kern="0" dirty="0">
                <a:solidFill>
                  <a:srgbClr val="2F5597"/>
                </a:solidFill>
                <a:latin typeface="+mn-ea"/>
                <a:ea typeface="+mn-ea"/>
                <a:cs typeface="Noto Sans CJK HK"/>
              </a:rPr>
              <a:t>自行</a:t>
            </a:r>
            <a:r>
              <a:rPr lang="zh-CN" altLang="en-US" sz="2400" b="1" kern="0" dirty="0" smtClean="0">
                <a:solidFill>
                  <a:srgbClr val="2F5597"/>
                </a:solidFill>
                <a:latin typeface="+mn-ea"/>
                <a:ea typeface="+mn-ea"/>
                <a:cs typeface="Noto Sans CJK HK"/>
              </a:rPr>
              <a:t>记</a:t>
            </a:r>
            <a:r>
              <a:rPr lang="zh-CN" altLang="en-US" sz="2400" b="1" kern="0" dirty="0" smtClean="0">
                <a:solidFill>
                  <a:srgbClr val="2F5597"/>
                </a:solidFill>
                <a:latin typeface="+mn-ea"/>
                <a:ea typeface="+mn-ea"/>
                <a:cs typeface="Noto Sans CJK HK"/>
              </a:rPr>
              <a:t>个人账）</a:t>
            </a:r>
            <a:endParaRPr lang="zh-CN" altLang="en-US" sz="2400" b="1" kern="0" dirty="0">
              <a:solidFill>
                <a:srgbClr val="2F5597"/>
              </a:solidFill>
              <a:latin typeface="+mn-ea"/>
              <a:ea typeface="+mn-ea"/>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grpSp>
        <p:nvGrpSpPr>
          <p:cNvPr id="70" name="组合 69"/>
          <p:cNvGrpSpPr/>
          <p:nvPr/>
        </p:nvGrpSpPr>
        <p:grpSpPr>
          <a:xfrm>
            <a:off x="527739" y="1044593"/>
            <a:ext cx="11122760" cy="5638387"/>
            <a:chOff x="888364" y="1406821"/>
            <a:chExt cx="10385541" cy="5037024"/>
          </a:xfrm>
        </p:grpSpPr>
        <p:sp>
          <p:nvSpPr>
            <p:cNvPr id="71" name="矩形: 圆角 58"/>
            <p:cNvSpPr/>
            <p:nvPr/>
          </p:nvSpPr>
          <p:spPr>
            <a:xfrm>
              <a:off x="888364" y="2990201"/>
              <a:ext cx="10355580" cy="1935510"/>
            </a:xfrm>
            <a:prstGeom prst="roundRect">
              <a:avLst/>
            </a:prstGeom>
            <a:solidFill>
              <a:srgbClr val="F5F6FA"/>
            </a:solidFill>
            <a:ln w="22860" cap="flat">
              <a:solidFill>
                <a:srgbClr val="D0D2DC"/>
              </a:solidFill>
              <a:prstDash val="sysDash"/>
              <a:miter/>
            </a:ln>
          </p:spPr>
          <p:txBody>
            <a:bodyPr rtlCol="0" anchor="ctr"/>
            <a:lstStyle/>
            <a:p>
              <a:endParaRPr lang="en-US">
                <a:solidFill>
                  <a:prstClr val="black"/>
                </a:solidFill>
                <a:latin typeface="+mn-ea"/>
              </a:endParaRPr>
            </a:p>
          </p:txBody>
        </p:sp>
        <p:sp>
          <p:nvSpPr>
            <p:cNvPr id="72" name="矩形: 圆角 53"/>
            <p:cNvSpPr/>
            <p:nvPr/>
          </p:nvSpPr>
          <p:spPr>
            <a:xfrm>
              <a:off x="5788220" y="3571780"/>
              <a:ext cx="3973825" cy="1234229"/>
            </a:xfrm>
            <a:prstGeom prst="roundRect">
              <a:avLst>
                <a:gd name="adj" fmla="val 6016"/>
              </a:avLst>
            </a:prstGeom>
            <a:solidFill>
              <a:srgbClr val="F5F6FA"/>
            </a:solidFill>
            <a:ln w="19050" cap="flat">
              <a:solidFill>
                <a:sysClr val="window" lastClr="FFFFFF">
                  <a:lumMod val="75000"/>
                </a:sysClr>
              </a:solidFill>
              <a:prstDash val="sysDash"/>
              <a:miter/>
            </a:ln>
          </p:spPr>
          <p:txBody>
            <a:bodyPr rtlCol="0" anchor="ctr"/>
            <a:lstStyle/>
            <a:p>
              <a:pPr>
                <a:defRPr/>
              </a:pPr>
              <a:endParaRPr lang="en-US" kern="0">
                <a:solidFill>
                  <a:prstClr val="black"/>
                </a:solidFill>
                <a:latin typeface="+mn-ea"/>
              </a:endParaRPr>
            </a:p>
          </p:txBody>
        </p:sp>
        <p:sp>
          <p:nvSpPr>
            <p:cNvPr id="105" name="矩形: 圆角 82"/>
            <p:cNvSpPr/>
            <p:nvPr/>
          </p:nvSpPr>
          <p:spPr>
            <a:xfrm>
              <a:off x="888365" y="1406821"/>
              <a:ext cx="10355579" cy="1381491"/>
            </a:xfrm>
            <a:prstGeom prst="roundRect">
              <a:avLst/>
            </a:prstGeom>
            <a:solidFill>
              <a:srgbClr val="F5F6FA"/>
            </a:solidFill>
            <a:ln w="22860" cap="flat">
              <a:solidFill>
                <a:srgbClr val="D0D2DC"/>
              </a:solidFill>
              <a:prstDash val="sysDash"/>
              <a:miter/>
            </a:ln>
          </p:spPr>
          <p:txBody>
            <a:bodyPr rtlCol="0" anchor="ctr"/>
            <a:lstStyle/>
            <a:p>
              <a:endParaRPr lang="en-US">
                <a:solidFill>
                  <a:prstClr val="black"/>
                </a:solidFill>
                <a:latin typeface="+mn-ea"/>
              </a:endParaRPr>
            </a:p>
          </p:txBody>
        </p:sp>
        <p:sp>
          <p:nvSpPr>
            <p:cNvPr id="106" name="文本框 105"/>
            <p:cNvSpPr txBox="1"/>
            <p:nvPr/>
          </p:nvSpPr>
          <p:spPr>
            <a:xfrm>
              <a:off x="1151950" y="1507299"/>
              <a:ext cx="9356518" cy="261203"/>
            </a:xfrm>
            <a:prstGeom prst="rect">
              <a:avLst/>
            </a:prstGeom>
            <a:noFill/>
          </p:spPr>
          <p:txBody>
            <a:bodyPr wrap="none" rtlCol="0">
              <a:spAutoFit/>
            </a:bodyPr>
            <a:lstStyle/>
            <a:p>
              <a:r>
                <a:rPr lang="zh-CN" altLang="en-US" sz="1300" b="1" dirty="0">
                  <a:solidFill>
                    <a:prstClr val="black"/>
                  </a:solidFill>
                  <a:latin typeface="+mn-ea"/>
                  <a:cs typeface="OPPOSans H" panose="00020600040101010101" pitchFamily="18" charset="-122"/>
                </a:rPr>
                <a:t>场景需求：消费者在平台充值一定金额，享受平台活动优惠，后续的充电服务金额在账户余额中抵扣（账户余额需大于最小消费金额）</a:t>
              </a:r>
            </a:p>
          </p:txBody>
        </p:sp>
        <p:grpSp>
          <p:nvGrpSpPr>
            <p:cNvPr id="107" name="组合 106"/>
            <p:cNvGrpSpPr/>
            <p:nvPr/>
          </p:nvGrpSpPr>
          <p:grpSpPr>
            <a:xfrm>
              <a:off x="2648236" y="1903331"/>
              <a:ext cx="2839137" cy="872751"/>
              <a:chOff x="4428440" y="5063009"/>
              <a:chExt cx="2957547" cy="958485"/>
            </a:xfrm>
          </p:grpSpPr>
          <p:cxnSp>
            <p:nvCxnSpPr>
              <p:cNvPr id="231" name="直接箭头连接符 230"/>
              <p:cNvCxnSpPr/>
              <p:nvPr/>
            </p:nvCxnSpPr>
            <p:spPr>
              <a:xfrm flipV="1">
                <a:off x="5059276" y="5379933"/>
                <a:ext cx="1034315" cy="4156"/>
              </a:xfrm>
              <a:prstGeom prst="straightConnector1">
                <a:avLst/>
              </a:prstGeom>
              <a:noFill/>
              <a:ln w="12700" cap="flat">
                <a:solidFill>
                  <a:srgbClr val="4472C4"/>
                </a:solidFill>
                <a:prstDash val="solid"/>
                <a:miter lim="800000"/>
                <a:tailEnd type="triangle"/>
              </a:ln>
              <a:effectLst/>
              <a:sp3d/>
            </p:spPr>
          </p:cxnSp>
          <p:sp>
            <p:nvSpPr>
              <p:cNvPr id="232" name="Freeform 383"/>
              <p:cNvSpPr/>
              <p:nvPr/>
            </p:nvSpPr>
            <p:spPr bwMode="auto">
              <a:xfrm>
                <a:off x="4492437" y="5117230"/>
                <a:ext cx="373640" cy="109819"/>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3" name="Oval 384"/>
              <p:cNvSpPr>
                <a:spLocks noChangeArrowheads="1"/>
              </p:cNvSpPr>
              <p:nvPr/>
            </p:nvSpPr>
            <p:spPr bwMode="auto">
              <a:xfrm>
                <a:off x="4818887"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4" name="Freeform 385"/>
              <p:cNvSpPr/>
              <p:nvPr/>
            </p:nvSpPr>
            <p:spPr bwMode="auto">
              <a:xfrm>
                <a:off x="4790444" y="5340006"/>
                <a:ext cx="139630" cy="231562"/>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5" name="Oval 386"/>
              <p:cNvSpPr>
                <a:spLocks noChangeArrowheads="1"/>
              </p:cNvSpPr>
              <p:nvPr/>
            </p:nvSpPr>
            <p:spPr bwMode="auto">
              <a:xfrm>
                <a:off x="4457529"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6" name="Freeform 387"/>
              <p:cNvSpPr/>
              <p:nvPr/>
            </p:nvSpPr>
            <p:spPr bwMode="auto">
              <a:xfrm>
                <a:off x="4428440" y="5340006"/>
                <a:ext cx="139630" cy="231562"/>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7" name="Oval 388"/>
              <p:cNvSpPr>
                <a:spLocks noChangeArrowheads="1"/>
              </p:cNvSpPr>
              <p:nvPr/>
            </p:nvSpPr>
            <p:spPr bwMode="auto">
              <a:xfrm>
                <a:off x="4626249" y="5183122"/>
                <a:ext cx="106015" cy="102916"/>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8" name="Freeform 389"/>
              <p:cNvSpPr/>
              <p:nvPr/>
            </p:nvSpPr>
            <p:spPr bwMode="auto">
              <a:xfrm>
                <a:off x="4588756" y="5305491"/>
                <a:ext cx="181002" cy="318162"/>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39" name="Freeform 261"/>
              <p:cNvSpPr>
                <a:spLocks noEditPoints="1"/>
              </p:cNvSpPr>
              <p:nvPr/>
            </p:nvSpPr>
            <p:spPr bwMode="auto">
              <a:xfrm>
                <a:off x="6332437" y="5136849"/>
                <a:ext cx="425237" cy="446975"/>
              </a:xfrm>
              <a:custGeom>
                <a:avLst/>
                <a:gdLst>
                  <a:gd name="T0" fmla="*/ 108 w 176"/>
                  <a:gd name="T1" fmla="*/ 64 h 176"/>
                  <a:gd name="T2" fmla="*/ 127 w 176"/>
                  <a:gd name="T3" fmla="*/ 47 h 176"/>
                  <a:gd name="T4" fmla="*/ 124 w 176"/>
                  <a:gd name="T5" fmla="*/ 40 h 176"/>
                  <a:gd name="T6" fmla="*/ 112 w 176"/>
                  <a:gd name="T7" fmla="*/ 50 h 176"/>
                  <a:gd name="T8" fmla="*/ 112 w 176"/>
                  <a:gd name="T9" fmla="*/ 4 h 176"/>
                  <a:gd name="T10" fmla="*/ 104 w 176"/>
                  <a:gd name="T11" fmla="*/ 4 h 176"/>
                  <a:gd name="T12" fmla="*/ 95 w 176"/>
                  <a:gd name="T13" fmla="*/ 41 h 176"/>
                  <a:gd name="T14" fmla="*/ 88 w 176"/>
                  <a:gd name="T15" fmla="*/ 44 h 176"/>
                  <a:gd name="T16" fmla="*/ 105 w 176"/>
                  <a:gd name="T17" fmla="*/ 63 h 176"/>
                  <a:gd name="T18" fmla="*/ 160 w 176"/>
                  <a:gd name="T19" fmla="*/ 149 h 176"/>
                  <a:gd name="T20" fmla="*/ 176 w 176"/>
                  <a:gd name="T21" fmla="*/ 77 h 176"/>
                  <a:gd name="T22" fmla="*/ 172 w 176"/>
                  <a:gd name="T23" fmla="*/ 72 h 176"/>
                  <a:gd name="T24" fmla="*/ 38 w 176"/>
                  <a:gd name="T25" fmla="*/ 51 h 176"/>
                  <a:gd name="T26" fmla="*/ 34 w 176"/>
                  <a:gd name="T27" fmla="*/ 48 h 176"/>
                  <a:gd name="T28" fmla="*/ 0 w 176"/>
                  <a:gd name="T29" fmla="*/ 52 h 176"/>
                  <a:gd name="T30" fmla="*/ 31 w 176"/>
                  <a:gd name="T31" fmla="*/ 56 h 176"/>
                  <a:gd name="T32" fmla="*/ 56 w 176"/>
                  <a:gd name="T33" fmla="*/ 149 h 176"/>
                  <a:gd name="T34" fmla="*/ 56 w 176"/>
                  <a:gd name="T35" fmla="*/ 160 h 176"/>
                  <a:gd name="T36" fmla="*/ 88 w 176"/>
                  <a:gd name="T37" fmla="*/ 160 h 176"/>
                  <a:gd name="T38" fmla="*/ 130 w 176"/>
                  <a:gd name="T39" fmla="*/ 152 h 176"/>
                  <a:gd name="T40" fmla="*/ 144 w 176"/>
                  <a:gd name="T41" fmla="*/ 176 h 176"/>
                  <a:gd name="T42" fmla="*/ 158 w 176"/>
                  <a:gd name="T43" fmla="*/ 152 h 176"/>
                  <a:gd name="T44" fmla="*/ 144 w 176"/>
                  <a:gd name="T45" fmla="*/ 80 h 176"/>
                  <a:gd name="T46" fmla="*/ 163 w 176"/>
                  <a:gd name="T47" fmla="*/ 96 h 176"/>
                  <a:gd name="T48" fmla="*/ 144 w 176"/>
                  <a:gd name="T49" fmla="*/ 80 h 176"/>
                  <a:gd name="T50" fmla="*/ 72 w 176"/>
                  <a:gd name="T51" fmla="*/ 80 h 176"/>
                  <a:gd name="T52" fmla="*/ 50 w 176"/>
                  <a:gd name="T53" fmla="*/ 96 h 176"/>
                  <a:gd name="T54" fmla="*/ 57 w 176"/>
                  <a:gd name="T55" fmla="*/ 120 h 176"/>
                  <a:gd name="T56" fmla="*/ 75 w 176"/>
                  <a:gd name="T57" fmla="*/ 104 h 176"/>
                  <a:gd name="T58" fmla="*/ 57 w 176"/>
                  <a:gd name="T59" fmla="*/ 120 h 176"/>
                  <a:gd name="T60" fmla="*/ 78 w 176"/>
                  <a:gd name="T61" fmla="*/ 128 h 176"/>
                  <a:gd name="T62" fmla="*/ 63 w 176"/>
                  <a:gd name="T63" fmla="*/ 144 h 176"/>
                  <a:gd name="T64" fmla="*/ 72 w 176"/>
                  <a:gd name="T65" fmla="*/ 168 h 176"/>
                  <a:gd name="T66" fmla="*/ 72 w 176"/>
                  <a:gd name="T67" fmla="*/ 152 h 176"/>
                  <a:gd name="T68" fmla="*/ 72 w 176"/>
                  <a:gd name="T69" fmla="*/ 168 h 176"/>
                  <a:gd name="T70" fmla="*/ 88 w 176"/>
                  <a:gd name="T71" fmla="*/ 144 h 176"/>
                  <a:gd name="T72" fmla="*/ 104 w 176"/>
                  <a:gd name="T73" fmla="*/ 128 h 176"/>
                  <a:gd name="T74" fmla="*/ 104 w 176"/>
                  <a:gd name="T75" fmla="*/ 120 h 176"/>
                  <a:gd name="T76" fmla="*/ 83 w 176"/>
                  <a:gd name="T77" fmla="*/ 104 h 176"/>
                  <a:gd name="T78" fmla="*/ 104 w 176"/>
                  <a:gd name="T79" fmla="*/ 120 h 176"/>
                  <a:gd name="T80" fmla="*/ 82 w 176"/>
                  <a:gd name="T81" fmla="*/ 96 h 176"/>
                  <a:gd name="T82" fmla="*/ 104 w 176"/>
                  <a:gd name="T83" fmla="*/ 80 h 176"/>
                  <a:gd name="T84" fmla="*/ 128 w 176"/>
                  <a:gd name="T85" fmla="*/ 144 h 176"/>
                  <a:gd name="T86" fmla="*/ 112 w 176"/>
                  <a:gd name="T87" fmla="*/ 128 h 176"/>
                  <a:gd name="T88" fmla="*/ 128 w 176"/>
                  <a:gd name="T89" fmla="*/ 144 h 176"/>
                  <a:gd name="T90" fmla="*/ 112 w 176"/>
                  <a:gd name="T91" fmla="*/ 120 h 176"/>
                  <a:gd name="T92" fmla="*/ 133 w 176"/>
                  <a:gd name="T93" fmla="*/ 104 h 176"/>
                  <a:gd name="T94" fmla="*/ 134 w 176"/>
                  <a:gd name="T95" fmla="*/ 96 h 176"/>
                  <a:gd name="T96" fmla="*/ 112 w 176"/>
                  <a:gd name="T97" fmla="*/ 80 h 176"/>
                  <a:gd name="T98" fmla="*/ 134 w 176"/>
                  <a:gd name="T99" fmla="*/ 96 h 176"/>
                  <a:gd name="T100" fmla="*/ 136 w 176"/>
                  <a:gd name="T101" fmla="*/ 160 h 176"/>
                  <a:gd name="T102" fmla="*/ 152 w 176"/>
                  <a:gd name="T103" fmla="*/ 160 h 176"/>
                  <a:gd name="T104" fmla="*/ 153 w 176"/>
                  <a:gd name="T105" fmla="*/ 144 h 176"/>
                  <a:gd name="T106" fmla="*/ 138 w 176"/>
                  <a:gd name="T107" fmla="*/ 128 h 176"/>
                  <a:gd name="T108" fmla="*/ 153 w 176"/>
                  <a:gd name="T109" fmla="*/ 144 h 176"/>
                  <a:gd name="T110" fmla="*/ 141 w 176"/>
                  <a:gd name="T111" fmla="*/ 104 h 176"/>
                  <a:gd name="T112" fmla="*/ 158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mn-ea"/>
                </a:endParaRPr>
              </a:p>
            </p:txBody>
          </p:sp>
          <p:sp>
            <p:nvSpPr>
              <p:cNvPr id="240" name="文本框 239"/>
              <p:cNvSpPr txBox="1"/>
              <p:nvPr/>
            </p:nvSpPr>
            <p:spPr>
              <a:xfrm>
                <a:off x="4439487" y="5604923"/>
                <a:ext cx="510304" cy="25666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用户</a:t>
                </a:r>
              </a:p>
            </p:txBody>
          </p:sp>
          <p:sp>
            <p:nvSpPr>
              <p:cNvPr id="241" name="文本框 240"/>
              <p:cNvSpPr txBox="1"/>
              <p:nvPr/>
            </p:nvSpPr>
            <p:spPr>
              <a:xfrm>
                <a:off x="5861458" y="5598752"/>
                <a:ext cx="1524529" cy="42274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defRPr/>
                </a:pPr>
                <a:r>
                  <a:rPr lang="zh-CN" altLang="en-US" sz="1100" b="1" kern="0" dirty="0">
                    <a:solidFill>
                      <a:prstClr val="black"/>
                    </a:solidFill>
                    <a:latin typeface="+mn-ea"/>
                    <a:sym typeface="等线"/>
                  </a:rPr>
                  <a:t>储值卡账户</a:t>
                </a:r>
                <a:endParaRPr lang="en-US" altLang="zh-CN" sz="1100" b="1" kern="0" dirty="0">
                  <a:solidFill>
                    <a:prstClr val="black"/>
                  </a:solidFill>
                  <a:latin typeface="+mn-ea"/>
                  <a:sym typeface="等线"/>
                </a:endParaRPr>
              </a:p>
              <a:p>
                <a:pPr algn="ctr" hangingPunct="0">
                  <a:defRPr/>
                </a:pPr>
                <a:r>
                  <a:rPr lang="zh-CN" altLang="en-US" sz="1100" b="1" kern="0" dirty="0">
                    <a:solidFill>
                      <a:prstClr val="black"/>
                    </a:solidFill>
                    <a:latin typeface="+mn-ea"/>
                    <a:sym typeface="等线"/>
                  </a:rPr>
                  <a:t>余额</a:t>
                </a:r>
                <a:r>
                  <a:rPr lang="en-US" altLang="zh-CN" sz="1100" b="1" kern="0" dirty="0">
                    <a:solidFill>
                      <a:prstClr val="black"/>
                    </a:solidFill>
                    <a:latin typeface="+mn-ea"/>
                    <a:sym typeface="等线"/>
                  </a:rPr>
                  <a:t>+100</a:t>
                </a:r>
                <a:endParaRPr lang="zh-CN" altLang="en-US" sz="1100" b="1" kern="0" dirty="0">
                  <a:solidFill>
                    <a:prstClr val="black"/>
                  </a:solidFill>
                  <a:latin typeface="+mn-ea"/>
                  <a:sym typeface="等线"/>
                </a:endParaRPr>
              </a:p>
            </p:txBody>
          </p:sp>
          <p:sp>
            <p:nvSpPr>
              <p:cNvPr id="242" name="文本框 241"/>
              <p:cNvSpPr txBox="1"/>
              <p:nvPr/>
            </p:nvSpPr>
            <p:spPr>
              <a:xfrm>
                <a:off x="5132618" y="5063009"/>
                <a:ext cx="805042" cy="25666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充值</a:t>
                </a:r>
                <a:r>
                  <a:rPr lang="en-US" altLang="zh-CN" sz="1100" b="1" kern="0" dirty="0">
                    <a:solidFill>
                      <a:prstClr val="black"/>
                    </a:solidFill>
                    <a:latin typeface="+mn-ea"/>
                    <a:sym typeface="等线"/>
                  </a:rPr>
                  <a:t>100</a:t>
                </a:r>
                <a:r>
                  <a:rPr lang="zh-CN" altLang="en-US" sz="1100" b="1" kern="0" dirty="0">
                    <a:solidFill>
                      <a:prstClr val="black"/>
                    </a:solidFill>
                    <a:latin typeface="+mn-ea"/>
                    <a:sym typeface="等线"/>
                  </a:rPr>
                  <a:t>元</a:t>
                </a:r>
              </a:p>
            </p:txBody>
          </p:sp>
        </p:grpSp>
        <p:grpSp>
          <p:nvGrpSpPr>
            <p:cNvPr id="108" name="组合 107"/>
            <p:cNvGrpSpPr/>
            <p:nvPr/>
          </p:nvGrpSpPr>
          <p:grpSpPr>
            <a:xfrm>
              <a:off x="6948567" y="1870829"/>
              <a:ext cx="4325338" cy="881306"/>
              <a:chOff x="2629123" y="2431587"/>
              <a:chExt cx="4325338" cy="881306"/>
            </a:xfrm>
          </p:grpSpPr>
          <p:grpSp>
            <p:nvGrpSpPr>
              <p:cNvPr id="214" name="组合 213"/>
              <p:cNvGrpSpPr/>
              <p:nvPr/>
            </p:nvGrpSpPr>
            <p:grpSpPr>
              <a:xfrm>
                <a:off x="2629123" y="2431587"/>
                <a:ext cx="1638368" cy="727148"/>
                <a:chOff x="4428440" y="5063009"/>
                <a:chExt cx="1706699" cy="798578"/>
              </a:xfrm>
            </p:grpSpPr>
            <p:cxnSp>
              <p:nvCxnSpPr>
                <p:cNvPr id="221" name="直接箭头连接符 220"/>
                <p:cNvCxnSpPr/>
                <p:nvPr/>
              </p:nvCxnSpPr>
              <p:spPr>
                <a:xfrm>
                  <a:off x="5059276" y="5384089"/>
                  <a:ext cx="795123" cy="1925"/>
                </a:xfrm>
                <a:prstGeom prst="straightConnector1">
                  <a:avLst/>
                </a:prstGeom>
                <a:noFill/>
                <a:ln w="12700" cap="flat">
                  <a:solidFill>
                    <a:srgbClr val="4472C4"/>
                  </a:solidFill>
                  <a:prstDash val="solid"/>
                  <a:miter lim="800000"/>
                  <a:tailEnd type="triangle"/>
                </a:ln>
                <a:effectLst/>
                <a:sp3d/>
              </p:spPr>
            </p:cxnSp>
            <p:sp>
              <p:nvSpPr>
                <p:cNvPr id="222" name="Freeform 383"/>
                <p:cNvSpPr/>
                <p:nvPr/>
              </p:nvSpPr>
              <p:spPr bwMode="auto">
                <a:xfrm>
                  <a:off x="4492437" y="5117230"/>
                  <a:ext cx="373640" cy="109819"/>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3" name="Oval 384"/>
                <p:cNvSpPr>
                  <a:spLocks noChangeArrowheads="1"/>
                </p:cNvSpPr>
                <p:nvPr/>
              </p:nvSpPr>
              <p:spPr bwMode="auto">
                <a:xfrm>
                  <a:off x="4818887"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4" name="Freeform 385"/>
                <p:cNvSpPr/>
                <p:nvPr/>
              </p:nvSpPr>
              <p:spPr bwMode="auto">
                <a:xfrm>
                  <a:off x="4790444" y="5340006"/>
                  <a:ext cx="139630" cy="231562"/>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5" name="Oval 386"/>
                <p:cNvSpPr>
                  <a:spLocks noChangeArrowheads="1"/>
                </p:cNvSpPr>
                <p:nvPr/>
              </p:nvSpPr>
              <p:spPr bwMode="auto">
                <a:xfrm>
                  <a:off x="4457529"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6" name="Freeform 387"/>
                <p:cNvSpPr/>
                <p:nvPr/>
              </p:nvSpPr>
              <p:spPr bwMode="auto">
                <a:xfrm>
                  <a:off x="4428440" y="5340006"/>
                  <a:ext cx="139630" cy="231562"/>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7" name="Oval 388"/>
                <p:cNvSpPr>
                  <a:spLocks noChangeArrowheads="1"/>
                </p:cNvSpPr>
                <p:nvPr/>
              </p:nvSpPr>
              <p:spPr bwMode="auto">
                <a:xfrm>
                  <a:off x="4626249" y="5183122"/>
                  <a:ext cx="106015" cy="102916"/>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8" name="Freeform 389"/>
                <p:cNvSpPr/>
                <p:nvPr/>
              </p:nvSpPr>
              <p:spPr bwMode="auto">
                <a:xfrm>
                  <a:off x="4588756" y="5305491"/>
                  <a:ext cx="181002" cy="318162"/>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mn-ea"/>
                  </a:endParaRPr>
                </a:p>
              </p:txBody>
            </p:sp>
            <p:sp>
              <p:nvSpPr>
                <p:cNvPr id="229" name="文本框 228"/>
                <p:cNvSpPr txBox="1"/>
                <p:nvPr/>
              </p:nvSpPr>
              <p:spPr>
                <a:xfrm>
                  <a:off x="4439487" y="5604923"/>
                  <a:ext cx="510304" cy="25666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用户</a:t>
                  </a:r>
                </a:p>
              </p:txBody>
            </p:sp>
            <p:sp>
              <p:nvSpPr>
                <p:cNvPr id="230" name="文本框 229"/>
                <p:cNvSpPr txBox="1"/>
                <p:nvPr/>
              </p:nvSpPr>
              <p:spPr>
                <a:xfrm>
                  <a:off x="5094832" y="5063009"/>
                  <a:ext cx="1040307" cy="256664"/>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开始充电</a:t>
                  </a:r>
                </a:p>
              </p:txBody>
            </p:sp>
          </p:grpSp>
          <p:sp>
            <p:nvSpPr>
              <p:cNvPr id="215" name="Freeform 129"/>
              <p:cNvSpPr>
                <a:spLocks noEditPoints="1"/>
              </p:cNvSpPr>
              <p:nvPr/>
            </p:nvSpPr>
            <p:spPr bwMode="auto">
              <a:xfrm>
                <a:off x="4165311" y="2502577"/>
                <a:ext cx="421463" cy="362466"/>
              </a:xfrm>
              <a:custGeom>
                <a:avLst/>
                <a:gdLst>
                  <a:gd name="T0" fmla="*/ 88 w 176"/>
                  <a:gd name="T1" fmla="*/ 136 h 176"/>
                  <a:gd name="T2" fmla="*/ 88 w 176"/>
                  <a:gd name="T3" fmla="*/ 48 h 176"/>
                  <a:gd name="T4" fmla="*/ 88 w 176"/>
                  <a:gd name="T5" fmla="*/ 72 h 176"/>
                  <a:gd name="T6" fmla="*/ 88 w 176"/>
                  <a:gd name="T7" fmla="*/ 48 h 176"/>
                  <a:gd name="T8" fmla="*/ 51 w 176"/>
                  <a:gd name="T9" fmla="*/ 72 h 176"/>
                  <a:gd name="T10" fmla="*/ 84 w 176"/>
                  <a:gd name="T11" fmla="*/ 103 h 176"/>
                  <a:gd name="T12" fmla="*/ 88 w 176"/>
                  <a:gd name="T13" fmla="*/ 80 h 176"/>
                  <a:gd name="T14" fmla="*/ 80 w 176"/>
                  <a:gd name="T15" fmla="*/ 88 h 176"/>
                  <a:gd name="T16" fmla="*/ 92 w 176"/>
                  <a:gd name="T17" fmla="*/ 103 h 176"/>
                  <a:gd name="T18" fmla="*/ 125 w 176"/>
                  <a:gd name="T19" fmla="*/ 72 h 176"/>
                  <a:gd name="T20" fmla="*/ 162 w 176"/>
                  <a:gd name="T21" fmla="*/ 68 h 176"/>
                  <a:gd name="T22" fmla="*/ 159 w 176"/>
                  <a:gd name="T23" fmla="*/ 34 h 176"/>
                  <a:gd name="T24" fmla="*/ 134 w 176"/>
                  <a:gd name="T25" fmla="*/ 17 h 176"/>
                  <a:gd name="T26" fmla="*/ 106 w 176"/>
                  <a:gd name="T27" fmla="*/ 6 h 176"/>
                  <a:gd name="T28" fmla="*/ 70 w 176"/>
                  <a:gd name="T29" fmla="*/ 6 h 176"/>
                  <a:gd name="T30" fmla="*/ 42 w 176"/>
                  <a:gd name="T31" fmla="*/ 17 h 176"/>
                  <a:gd name="T32" fmla="*/ 17 w 176"/>
                  <a:gd name="T33" fmla="*/ 34 h 176"/>
                  <a:gd name="T34" fmla="*/ 14 w 176"/>
                  <a:gd name="T35" fmla="*/ 68 h 176"/>
                  <a:gd name="T36" fmla="*/ 0 w 176"/>
                  <a:gd name="T37" fmla="*/ 100 h 176"/>
                  <a:gd name="T38" fmla="*/ 22 w 176"/>
                  <a:gd name="T39" fmla="*/ 126 h 176"/>
                  <a:gd name="T40" fmla="*/ 34 w 176"/>
                  <a:gd name="T41" fmla="*/ 159 h 176"/>
                  <a:gd name="T42" fmla="*/ 50 w 176"/>
                  <a:gd name="T43" fmla="*/ 154 h 176"/>
                  <a:gd name="T44" fmla="*/ 76 w 176"/>
                  <a:gd name="T45" fmla="*/ 176 h 176"/>
                  <a:gd name="T46" fmla="*/ 108 w 176"/>
                  <a:gd name="T47" fmla="*/ 162 h 176"/>
                  <a:gd name="T48" fmla="*/ 138 w 176"/>
                  <a:gd name="T49" fmla="*/ 160 h 176"/>
                  <a:gd name="T50" fmla="*/ 159 w 176"/>
                  <a:gd name="T51" fmla="*/ 134 h 176"/>
                  <a:gd name="T52" fmla="*/ 170 w 176"/>
                  <a:gd name="T53" fmla="*/ 106 h 176"/>
                  <a:gd name="T54" fmla="*/ 170 w 176"/>
                  <a:gd name="T55" fmla="*/ 70 h 176"/>
                  <a:gd name="T56" fmla="*/ 160 w 176"/>
                  <a:gd name="T57" fmla="*/ 100 h 176"/>
                  <a:gd name="T58" fmla="*/ 147 w 176"/>
                  <a:gd name="T59" fmla="*/ 130 h 176"/>
                  <a:gd name="T60" fmla="*/ 138 w 176"/>
                  <a:gd name="T61" fmla="*/ 152 h 176"/>
                  <a:gd name="T62" fmla="*/ 122 w 176"/>
                  <a:gd name="T63" fmla="*/ 147 h 176"/>
                  <a:gd name="T64" fmla="*/ 98 w 176"/>
                  <a:gd name="T65" fmla="*/ 168 h 176"/>
                  <a:gd name="T66" fmla="*/ 76 w 176"/>
                  <a:gd name="T67" fmla="*/ 160 h 176"/>
                  <a:gd name="T68" fmla="*/ 50 w 176"/>
                  <a:gd name="T69" fmla="*/ 146 h 176"/>
                  <a:gd name="T70" fmla="*/ 38 w 176"/>
                  <a:gd name="T71" fmla="*/ 152 h 176"/>
                  <a:gd name="T72" fmla="*/ 29 w 176"/>
                  <a:gd name="T73" fmla="*/ 122 h 176"/>
                  <a:gd name="T74" fmla="*/ 8 w 176"/>
                  <a:gd name="T75" fmla="*/ 98 h 176"/>
                  <a:gd name="T76" fmla="*/ 16 w 176"/>
                  <a:gd name="T77" fmla="*/ 76 h 176"/>
                  <a:gd name="T78" fmla="*/ 29 w 176"/>
                  <a:gd name="T79" fmla="*/ 46 h 176"/>
                  <a:gd name="T80" fmla="*/ 38 w 176"/>
                  <a:gd name="T81" fmla="*/ 24 h 176"/>
                  <a:gd name="T82" fmla="*/ 54 w 176"/>
                  <a:gd name="T83" fmla="*/ 29 h 176"/>
                  <a:gd name="T84" fmla="*/ 78 w 176"/>
                  <a:gd name="T85" fmla="*/ 8 h 176"/>
                  <a:gd name="T86" fmla="*/ 100 w 176"/>
                  <a:gd name="T87" fmla="*/ 16 h 176"/>
                  <a:gd name="T88" fmla="*/ 126 w 176"/>
                  <a:gd name="T89" fmla="*/ 30 h 176"/>
                  <a:gd name="T90" fmla="*/ 152 w 176"/>
                  <a:gd name="T91" fmla="*/ 38 h 176"/>
                  <a:gd name="T92" fmla="*/ 147 w 176"/>
                  <a:gd name="T93" fmla="*/ 54 h 176"/>
                  <a:gd name="T94" fmla="*/ 168 w 176"/>
                  <a:gd name="T95" fmla="*/ 7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moveTo>
                      <a:pt x="88" y="48"/>
                    </a:moveTo>
                    <a:cubicBezTo>
                      <a:pt x="102" y="48"/>
                      <a:pt x="114" y="55"/>
                      <a:pt x="121" y="65"/>
                    </a:cubicBezTo>
                    <a:cubicBezTo>
                      <a:pt x="100" y="77"/>
                      <a:pt x="100" y="77"/>
                      <a:pt x="100" y="77"/>
                    </a:cubicBezTo>
                    <a:cubicBezTo>
                      <a:pt x="97" y="74"/>
                      <a:pt x="93" y="72"/>
                      <a:pt x="88" y="72"/>
                    </a:cubicBezTo>
                    <a:cubicBezTo>
                      <a:pt x="83" y="72"/>
                      <a:pt x="79" y="74"/>
                      <a:pt x="76" y="77"/>
                    </a:cubicBezTo>
                    <a:cubicBezTo>
                      <a:pt x="55" y="65"/>
                      <a:pt x="55" y="65"/>
                      <a:pt x="55" y="65"/>
                    </a:cubicBezTo>
                    <a:cubicBezTo>
                      <a:pt x="62" y="55"/>
                      <a:pt x="74" y="48"/>
                      <a:pt x="88" y="48"/>
                    </a:cubicBezTo>
                    <a:moveTo>
                      <a:pt x="84" y="128"/>
                    </a:moveTo>
                    <a:cubicBezTo>
                      <a:pt x="64" y="126"/>
                      <a:pt x="48" y="109"/>
                      <a:pt x="48" y="88"/>
                    </a:cubicBezTo>
                    <a:cubicBezTo>
                      <a:pt x="48" y="82"/>
                      <a:pt x="49" y="77"/>
                      <a:pt x="51" y="72"/>
                    </a:cubicBezTo>
                    <a:cubicBezTo>
                      <a:pt x="73" y="84"/>
                      <a:pt x="73" y="84"/>
                      <a:pt x="73" y="84"/>
                    </a:cubicBezTo>
                    <a:cubicBezTo>
                      <a:pt x="72" y="85"/>
                      <a:pt x="72" y="87"/>
                      <a:pt x="72" y="88"/>
                    </a:cubicBezTo>
                    <a:cubicBezTo>
                      <a:pt x="72" y="95"/>
                      <a:pt x="77" y="102"/>
                      <a:pt x="84" y="103"/>
                    </a:cubicBezTo>
                    <a:lnTo>
                      <a:pt x="84" y="128"/>
                    </a:lnTo>
                    <a:close/>
                    <a:moveTo>
                      <a:pt x="80" y="88"/>
                    </a:moveTo>
                    <a:cubicBezTo>
                      <a:pt x="80" y="84"/>
                      <a:pt x="84" y="80"/>
                      <a:pt x="88" y="80"/>
                    </a:cubicBezTo>
                    <a:cubicBezTo>
                      <a:pt x="92" y="80"/>
                      <a:pt x="96" y="84"/>
                      <a:pt x="96" y="88"/>
                    </a:cubicBezTo>
                    <a:cubicBezTo>
                      <a:pt x="96" y="92"/>
                      <a:pt x="92" y="96"/>
                      <a:pt x="88" y="96"/>
                    </a:cubicBezTo>
                    <a:cubicBezTo>
                      <a:pt x="84" y="96"/>
                      <a:pt x="80" y="92"/>
                      <a:pt x="80" y="88"/>
                    </a:cubicBezTo>
                    <a:moveTo>
                      <a:pt x="128" y="88"/>
                    </a:moveTo>
                    <a:cubicBezTo>
                      <a:pt x="128" y="109"/>
                      <a:pt x="112" y="126"/>
                      <a:pt x="92" y="128"/>
                    </a:cubicBezTo>
                    <a:cubicBezTo>
                      <a:pt x="92" y="103"/>
                      <a:pt x="92" y="103"/>
                      <a:pt x="92" y="103"/>
                    </a:cubicBezTo>
                    <a:cubicBezTo>
                      <a:pt x="99" y="102"/>
                      <a:pt x="104" y="95"/>
                      <a:pt x="104" y="88"/>
                    </a:cubicBezTo>
                    <a:cubicBezTo>
                      <a:pt x="104" y="87"/>
                      <a:pt x="104" y="85"/>
                      <a:pt x="103" y="84"/>
                    </a:cubicBezTo>
                    <a:cubicBezTo>
                      <a:pt x="125" y="72"/>
                      <a:pt x="125" y="72"/>
                      <a:pt x="125" y="72"/>
                    </a:cubicBezTo>
                    <a:cubicBezTo>
                      <a:pt x="127" y="77"/>
                      <a:pt x="128" y="82"/>
                      <a:pt x="128" y="88"/>
                    </a:cubicBezTo>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mn-ea"/>
                </a:endParaRPr>
              </a:p>
            </p:txBody>
          </p:sp>
          <p:sp>
            <p:nvSpPr>
              <p:cNvPr id="216" name="文本框 215"/>
              <p:cNvSpPr txBox="1"/>
              <p:nvPr/>
            </p:nvSpPr>
            <p:spPr>
              <a:xfrm>
                <a:off x="4080912" y="2936817"/>
                <a:ext cx="698884" cy="23370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充电平台</a:t>
                </a:r>
              </a:p>
            </p:txBody>
          </p:sp>
          <p:cxnSp>
            <p:nvCxnSpPr>
              <p:cNvPr id="217" name="直接箭头连接符 216"/>
              <p:cNvCxnSpPr/>
              <p:nvPr/>
            </p:nvCxnSpPr>
            <p:spPr>
              <a:xfrm flipV="1">
                <a:off x="4779796" y="2722918"/>
                <a:ext cx="944481" cy="1028"/>
              </a:xfrm>
              <a:prstGeom prst="straightConnector1">
                <a:avLst/>
              </a:prstGeom>
              <a:noFill/>
              <a:ln w="12700" cap="flat">
                <a:solidFill>
                  <a:srgbClr val="4472C4"/>
                </a:solidFill>
                <a:prstDash val="solid"/>
                <a:miter lim="800000"/>
                <a:tailEnd type="triangle"/>
              </a:ln>
              <a:effectLst/>
              <a:sp3d/>
            </p:spPr>
          </p:cxnSp>
          <p:sp>
            <p:nvSpPr>
              <p:cNvPr id="218" name="文本框 217"/>
              <p:cNvSpPr txBox="1"/>
              <p:nvPr/>
            </p:nvSpPr>
            <p:spPr>
              <a:xfrm>
                <a:off x="4725620" y="2444297"/>
                <a:ext cx="998657" cy="23370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defRPr/>
                </a:pPr>
                <a:r>
                  <a:rPr lang="zh-CN" altLang="en-US" sz="1100" b="1" kern="0" dirty="0">
                    <a:solidFill>
                      <a:prstClr val="black"/>
                    </a:solidFill>
                    <a:latin typeface="+mn-ea"/>
                    <a:sym typeface="等线"/>
                  </a:rPr>
                  <a:t>完成充电</a:t>
                </a:r>
              </a:p>
            </p:txBody>
          </p:sp>
          <p:sp>
            <p:nvSpPr>
              <p:cNvPr id="219" name="Freeform 261"/>
              <p:cNvSpPr>
                <a:spLocks noEditPoints="1"/>
              </p:cNvSpPr>
              <p:nvPr/>
            </p:nvSpPr>
            <p:spPr bwMode="auto">
              <a:xfrm>
                <a:off x="5902790" y="2470761"/>
                <a:ext cx="408212" cy="406995"/>
              </a:xfrm>
              <a:custGeom>
                <a:avLst/>
                <a:gdLst>
                  <a:gd name="T0" fmla="*/ 108 w 176"/>
                  <a:gd name="T1" fmla="*/ 64 h 176"/>
                  <a:gd name="T2" fmla="*/ 127 w 176"/>
                  <a:gd name="T3" fmla="*/ 47 h 176"/>
                  <a:gd name="T4" fmla="*/ 124 w 176"/>
                  <a:gd name="T5" fmla="*/ 40 h 176"/>
                  <a:gd name="T6" fmla="*/ 112 w 176"/>
                  <a:gd name="T7" fmla="*/ 50 h 176"/>
                  <a:gd name="T8" fmla="*/ 112 w 176"/>
                  <a:gd name="T9" fmla="*/ 4 h 176"/>
                  <a:gd name="T10" fmla="*/ 104 w 176"/>
                  <a:gd name="T11" fmla="*/ 4 h 176"/>
                  <a:gd name="T12" fmla="*/ 95 w 176"/>
                  <a:gd name="T13" fmla="*/ 41 h 176"/>
                  <a:gd name="T14" fmla="*/ 88 w 176"/>
                  <a:gd name="T15" fmla="*/ 44 h 176"/>
                  <a:gd name="T16" fmla="*/ 105 w 176"/>
                  <a:gd name="T17" fmla="*/ 63 h 176"/>
                  <a:gd name="T18" fmla="*/ 160 w 176"/>
                  <a:gd name="T19" fmla="*/ 149 h 176"/>
                  <a:gd name="T20" fmla="*/ 176 w 176"/>
                  <a:gd name="T21" fmla="*/ 77 h 176"/>
                  <a:gd name="T22" fmla="*/ 172 w 176"/>
                  <a:gd name="T23" fmla="*/ 72 h 176"/>
                  <a:gd name="T24" fmla="*/ 38 w 176"/>
                  <a:gd name="T25" fmla="*/ 51 h 176"/>
                  <a:gd name="T26" fmla="*/ 34 w 176"/>
                  <a:gd name="T27" fmla="*/ 48 h 176"/>
                  <a:gd name="T28" fmla="*/ 0 w 176"/>
                  <a:gd name="T29" fmla="*/ 52 h 176"/>
                  <a:gd name="T30" fmla="*/ 31 w 176"/>
                  <a:gd name="T31" fmla="*/ 56 h 176"/>
                  <a:gd name="T32" fmla="*/ 56 w 176"/>
                  <a:gd name="T33" fmla="*/ 149 h 176"/>
                  <a:gd name="T34" fmla="*/ 56 w 176"/>
                  <a:gd name="T35" fmla="*/ 160 h 176"/>
                  <a:gd name="T36" fmla="*/ 88 w 176"/>
                  <a:gd name="T37" fmla="*/ 160 h 176"/>
                  <a:gd name="T38" fmla="*/ 130 w 176"/>
                  <a:gd name="T39" fmla="*/ 152 h 176"/>
                  <a:gd name="T40" fmla="*/ 144 w 176"/>
                  <a:gd name="T41" fmla="*/ 176 h 176"/>
                  <a:gd name="T42" fmla="*/ 158 w 176"/>
                  <a:gd name="T43" fmla="*/ 152 h 176"/>
                  <a:gd name="T44" fmla="*/ 144 w 176"/>
                  <a:gd name="T45" fmla="*/ 80 h 176"/>
                  <a:gd name="T46" fmla="*/ 163 w 176"/>
                  <a:gd name="T47" fmla="*/ 96 h 176"/>
                  <a:gd name="T48" fmla="*/ 144 w 176"/>
                  <a:gd name="T49" fmla="*/ 80 h 176"/>
                  <a:gd name="T50" fmla="*/ 72 w 176"/>
                  <a:gd name="T51" fmla="*/ 80 h 176"/>
                  <a:gd name="T52" fmla="*/ 50 w 176"/>
                  <a:gd name="T53" fmla="*/ 96 h 176"/>
                  <a:gd name="T54" fmla="*/ 57 w 176"/>
                  <a:gd name="T55" fmla="*/ 120 h 176"/>
                  <a:gd name="T56" fmla="*/ 75 w 176"/>
                  <a:gd name="T57" fmla="*/ 104 h 176"/>
                  <a:gd name="T58" fmla="*/ 57 w 176"/>
                  <a:gd name="T59" fmla="*/ 120 h 176"/>
                  <a:gd name="T60" fmla="*/ 78 w 176"/>
                  <a:gd name="T61" fmla="*/ 128 h 176"/>
                  <a:gd name="T62" fmla="*/ 63 w 176"/>
                  <a:gd name="T63" fmla="*/ 144 h 176"/>
                  <a:gd name="T64" fmla="*/ 72 w 176"/>
                  <a:gd name="T65" fmla="*/ 168 h 176"/>
                  <a:gd name="T66" fmla="*/ 72 w 176"/>
                  <a:gd name="T67" fmla="*/ 152 h 176"/>
                  <a:gd name="T68" fmla="*/ 72 w 176"/>
                  <a:gd name="T69" fmla="*/ 168 h 176"/>
                  <a:gd name="T70" fmla="*/ 88 w 176"/>
                  <a:gd name="T71" fmla="*/ 144 h 176"/>
                  <a:gd name="T72" fmla="*/ 104 w 176"/>
                  <a:gd name="T73" fmla="*/ 128 h 176"/>
                  <a:gd name="T74" fmla="*/ 104 w 176"/>
                  <a:gd name="T75" fmla="*/ 120 h 176"/>
                  <a:gd name="T76" fmla="*/ 83 w 176"/>
                  <a:gd name="T77" fmla="*/ 104 h 176"/>
                  <a:gd name="T78" fmla="*/ 104 w 176"/>
                  <a:gd name="T79" fmla="*/ 120 h 176"/>
                  <a:gd name="T80" fmla="*/ 82 w 176"/>
                  <a:gd name="T81" fmla="*/ 96 h 176"/>
                  <a:gd name="T82" fmla="*/ 104 w 176"/>
                  <a:gd name="T83" fmla="*/ 80 h 176"/>
                  <a:gd name="T84" fmla="*/ 128 w 176"/>
                  <a:gd name="T85" fmla="*/ 144 h 176"/>
                  <a:gd name="T86" fmla="*/ 112 w 176"/>
                  <a:gd name="T87" fmla="*/ 128 h 176"/>
                  <a:gd name="T88" fmla="*/ 128 w 176"/>
                  <a:gd name="T89" fmla="*/ 144 h 176"/>
                  <a:gd name="T90" fmla="*/ 112 w 176"/>
                  <a:gd name="T91" fmla="*/ 120 h 176"/>
                  <a:gd name="T92" fmla="*/ 133 w 176"/>
                  <a:gd name="T93" fmla="*/ 104 h 176"/>
                  <a:gd name="T94" fmla="*/ 134 w 176"/>
                  <a:gd name="T95" fmla="*/ 96 h 176"/>
                  <a:gd name="T96" fmla="*/ 112 w 176"/>
                  <a:gd name="T97" fmla="*/ 80 h 176"/>
                  <a:gd name="T98" fmla="*/ 134 w 176"/>
                  <a:gd name="T99" fmla="*/ 96 h 176"/>
                  <a:gd name="T100" fmla="*/ 136 w 176"/>
                  <a:gd name="T101" fmla="*/ 160 h 176"/>
                  <a:gd name="T102" fmla="*/ 152 w 176"/>
                  <a:gd name="T103" fmla="*/ 160 h 176"/>
                  <a:gd name="T104" fmla="*/ 153 w 176"/>
                  <a:gd name="T105" fmla="*/ 144 h 176"/>
                  <a:gd name="T106" fmla="*/ 138 w 176"/>
                  <a:gd name="T107" fmla="*/ 128 h 176"/>
                  <a:gd name="T108" fmla="*/ 153 w 176"/>
                  <a:gd name="T109" fmla="*/ 144 h 176"/>
                  <a:gd name="T110" fmla="*/ 141 w 176"/>
                  <a:gd name="T111" fmla="*/ 104 h 176"/>
                  <a:gd name="T112" fmla="*/ 158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mn-ea"/>
                </a:endParaRPr>
              </a:p>
            </p:txBody>
          </p:sp>
          <p:sp>
            <p:nvSpPr>
              <p:cNvPr id="220" name="文本框 219"/>
              <p:cNvSpPr txBox="1"/>
              <p:nvPr/>
            </p:nvSpPr>
            <p:spPr>
              <a:xfrm>
                <a:off x="5442602" y="2927964"/>
                <a:ext cx="1511859" cy="384929"/>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algn="ctr" hangingPunct="0">
                  <a:defRPr/>
                </a:pPr>
                <a:r>
                  <a:rPr lang="zh-CN" altLang="en-US" sz="1100" b="1" kern="0" dirty="0">
                    <a:solidFill>
                      <a:prstClr val="black"/>
                    </a:solidFill>
                    <a:latin typeface="+mn-ea"/>
                    <a:sym typeface="等线"/>
                  </a:rPr>
                  <a:t>储值卡账户</a:t>
                </a:r>
                <a:endParaRPr lang="en-US" altLang="zh-CN" sz="1100" b="1" kern="0" dirty="0">
                  <a:solidFill>
                    <a:prstClr val="black"/>
                  </a:solidFill>
                  <a:latin typeface="+mn-ea"/>
                  <a:sym typeface="等线"/>
                </a:endParaRPr>
              </a:p>
              <a:p>
                <a:pPr algn="ctr" hangingPunct="0">
                  <a:defRPr/>
                </a:pPr>
                <a:r>
                  <a:rPr lang="zh-CN" altLang="en-US" sz="1100" b="1" kern="0" dirty="0">
                    <a:solidFill>
                      <a:prstClr val="black"/>
                    </a:solidFill>
                    <a:latin typeface="+mn-ea"/>
                    <a:sym typeface="等线"/>
                  </a:rPr>
                  <a:t>余额</a:t>
                </a:r>
                <a:r>
                  <a:rPr lang="en-US" altLang="zh-CN" sz="1100" b="1" kern="0" dirty="0">
                    <a:solidFill>
                      <a:prstClr val="black"/>
                    </a:solidFill>
                    <a:latin typeface="+mn-ea"/>
                    <a:sym typeface="等线"/>
                  </a:rPr>
                  <a:t>-80</a:t>
                </a:r>
                <a:endParaRPr lang="zh-CN" altLang="en-US" sz="1100" b="1" kern="0" dirty="0">
                  <a:solidFill>
                    <a:prstClr val="black"/>
                  </a:solidFill>
                  <a:latin typeface="+mn-ea"/>
                  <a:sym typeface="等线"/>
                </a:endParaRPr>
              </a:p>
            </p:txBody>
          </p:sp>
        </p:grpSp>
        <p:grpSp>
          <p:nvGrpSpPr>
            <p:cNvPr id="112" name="图形 2"/>
            <p:cNvGrpSpPr/>
            <p:nvPr/>
          </p:nvGrpSpPr>
          <p:grpSpPr>
            <a:xfrm>
              <a:off x="1243114" y="1980200"/>
              <a:ext cx="1143000" cy="624839"/>
              <a:chOff x="4518660" y="3352800"/>
              <a:chExt cx="1143000" cy="624839"/>
            </a:xfrm>
            <a:effectLst>
              <a:outerShdw blurRad="101600" dist="38100" dir="5400000" algn="t" rotWithShape="0">
                <a:prstClr val="black">
                  <a:alpha val="20000"/>
                </a:prstClr>
              </a:outerShdw>
            </a:effectLst>
          </p:grpSpPr>
          <p:sp>
            <p:nvSpPr>
              <p:cNvPr id="212" name="任意多边形: 形状 77"/>
              <p:cNvSpPr/>
              <p:nvPr/>
            </p:nvSpPr>
            <p:spPr>
              <a:xfrm>
                <a:off x="4518660" y="3352800"/>
                <a:ext cx="1143000" cy="624839"/>
              </a:xfrm>
              <a:prstGeom prst="roundRect">
                <a:avLst/>
              </a:prstGeom>
              <a:gradFill>
                <a:gsLst>
                  <a:gs pos="0">
                    <a:srgbClr val="2976FF"/>
                  </a:gs>
                  <a:gs pos="50000">
                    <a:srgbClr val="1769FC"/>
                  </a:gs>
                  <a:gs pos="100000">
                    <a:srgbClr val="055CF9"/>
                  </a:gs>
                </a:gsLst>
                <a:lin ang="70060" scaled="1"/>
              </a:gradFill>
              <a:ln w="6350" cap="flat">
                <a:noFill/>
                <a:prstDash val="solid"/>
                <a:miter/>
              </a:ln>
            </p:spPr>
            <p:txBody>
              <a:bodyPr rtlCol="0" anchor="ctr"/>
              <a:lstStyle/>
              <a:p>
                <a:endParaRPr lang="en-US">
                  <a:solidFill>
                    <a:prstClr val="black"/>
                  </a:solidFill>
                  <a:latin typeface="+mn-ea"/>
                </a:endParaRPr>
              </a:p>
            </p:txBody>
          </p:sp>
          <p:sp>
            <p:nvSpPr>
              <p:cNvPr id="213" name="任意多边形: 形状 78"/>
              <p:cNvSpPr/>
              <p:nvPr/>
            </p:nvSpPr>
            <p:spPr>
              <a:xfrm>
                <a:off x="4525010" y="3359150"/>
                <a:ext cx="1130300" cy="612139"/>
              </a:xfrm>
              <a:prstGeom prst="roundRect">
                <a:avLst/>
              </a:prstGeom>
              <a:noFill/>
              <a:ln w="12700" cap="flat">
                <a:gradFill>
                  <a:gsLst>
                    <a:gs pos="0">
                      <a:srgbClr val="0050E0"/>
                    </a:gs>
                    <a:gs pos="50000">
                      <a:srgbClr val="0050E0">
                        <a:alpha val="49804"/>
                      </a:srgbClr>
                    </a:gs>
                    <a:gs pos="100000">
                      <a:srgbClr val="0050E0">
                        <a:alpha val="0"/>
                      </a:srgbClr>
                    </a:gs>
                  </a:gsLst>
                  <a:lin ang="5400000" scaled="1"/>
                </a:gradFill>
                <a:prstDash val="solid"/>
                <a:miter/>
              </a:ln>
            </p:spPr>
            <p:txBody>
              <a:bodyPr rtlCol="0" anchor="ctr"/>
              <a:lstStyle/>
              <a:p>
                <a:endParaRPr lang="en-US">
                  <a:solidFill>
                    <a:prstClr val="black"/>
                  </a:solidFill>
                  <a:latin typeface="+mn-ea"/>
                </a:endParaRPr>
              </a:p>
            </p:txBody>
          </p:sp>
        </p:grpSp>
        <p:sp>
          <p:nvSpPr>
            <p:cNvPr id="113" name="文本框 112"/>
            <p:cNvSpPr txBox="1"/>
            <p:nvPr/>
          </p:nvSpPr>
          <p:spPr>
            <a:xfrm>
              <a:off x="1074857" y="2144916"/>
              <a:ext cx="1399546" cy="247456"/>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gn="ctr">
                <a:lnSpc>
                  <a:spcPct val="100000"/>
                </a:lnSpc>
              </a:pPr>
              <a:r>
                <a:rPr lang="en-US" altLang="zh-CN" sz="1200" b="1" dirty="0" smtClean="0">
                  <a:solidFill>
                    <a:prstClr val="white"/>
                  </a:solidFill>
                  <a:latin typeface="+mn-ea"/>
                  <a:ea typeface="+mn-ea"/>
                  <a:cs typeface="OPPOSans H" panose="00020600040101010101" pitchFamily="18" charset="-122"/>
                </a:rPr>
                <a:t>Step 1</a:t>
              </a:r>
              <a:endParaRPr lang="en-US" altLang="zh-CN" sz="1200" b="1" dirty="0">
                <a:solidFill>
                  <a:prstClr val="white"/>
                </a:solidFill>
                <a:latin typeface="+mn-ea"/>
                <a:ea typeface="+mn-ea"/>
                <a:cs typeface="OPPOSans H" panose="00020600040101010101" pitchFamily="18" charset="-122"/>
              </a:endParaRPr>
            </a:p>
          </p:txBody>
        </p:sp>
        <p:grpSp>
          <p:nvGrpSpPr>
            <p:cNvPr id="137" name="图形 2"/>
            <p:cNvGrpSpPr/>
            <p:nvPr/>
          </p:nvGrpSpPr>
          <p:grpSpPr>
            <a:xfrm>
              <a:off x="5554183" y="1910003"/>
              <a:ext cx="1143000" cy="627633"/>
              <a:chOff x="4518660" y="3359150"/>
              <a:chExt cx="1143000" cy="627633"/>
            </a:xfrm>
            <a:effectLst>
              <a:outerShdw blurRad="101600" dist="38100" dir="5400000" algn="t" rotWithShape="0">
                <a:prstClr val="black">
                  <a:alpha val="20000"/>
                </a:prstClr>
              </a:outerShdw>
            </a:effectLst>
          </p:grpSpPr>
          <p:sp>
            <p:nvSpPr>
              <p:cNvPr id="210" name="任意多边形: 形状 77"/>
              <p:cNvSpPr/>
              <p:nvPr/>
            </p:nvSpPr>
            <p:spPr>
              <a:xfrm>
                <a:off x="4518660" y="3361944"/>
                <a:ext cx="1143000" cy="624839"/>
              </a:xfrm>
              <a:prstGeom prst="roundRect">
                <a:avLst/>
              </a:prstGeom>
              <a:gradFill>
                <a:gsLst>
                  <a:gs pos="0">
                    <a:srgbClr val="2976FF"/>
                  </a:gs>
                  <a:gs pos="50000">
                    <a:srgbClr val="1769FC"/>
                  </a:gs>
                  <a:gs pos="100000">
                    <a:srgbClr val="055CF9"/>
                  </a:gs>
                </a:gsLst>
                <a:lin ang="70060" scaled="1"/>
              </a:gradFill>
              <a:ln w="6350" cap="flat">
                <a:noFill/>
                <a:prstDash val="solid"/>
                <a:miter/>
              </a:ln>
            </p:spPr>
            <p:txBody>
              <a:bodyPr rtlCol="0" anchor="ctr"/>
              <a:lstStyle/>
              <a:p>
                <a:endParaRPr lang="en-US">
                  <a:solidFill>
                    <a:prstClr val="black"/>
                  </a:solidFill>
                  <a:latin typeface="+mn-ea"/>
                </a:endParaRPr>
              </a:p>
            </p:txBody>
          </p:sp>
          <p:sp>
            <p:nvSpPr>
              <p:cNvPr id="211" name="任意多边形: 形状 78"/>
              <p:cNvSpPr/>
              <p:nvPr/>
            </p:nvSpPr>
            <p:spPr>
              <a:xfrm>
                <a:off x="4525010" y="3359150"/>
                <a:ext cx="1130300" cy="612139"/>
              </a:xfrm>
              <a:prstGeom prst="roundRect">
                <a:avLst/>
              </a:prstGeom>
              <a:noFill/>
              <a:ln w="12700" cap="flat">
                <a:gradFill>
                  <a:gsLst>
                    <a:gs pos="0">
                      <a:srgbClr val="0050E0"/>
                    </a:gs>
                    <a:gs pos="50000">
                      <a:srgbClr val="0050E0">
                        <a:alpha val="49804"/>
                      </a:srgbClr>
                    </a:gs>
                    <a:gs pos="100000">
                      <a:srgbClr val="0050E0">
                        <a:alpha val="0"/>
                      </a:srgbClr>
                    </a:gs>
                  </a:gsLst>
                  <a:lin ang="5400000" scaled="1"/>
                </a:gradFill>
                <a:prstDash val="solid"/>
                <a:miter/>
              </a:ln>
            </p:spPr>
            <p:txBody>
              <a:bodyPr rtlCol="0" anchor="ctr"/>
              <a:lstStyle/>
              <a:p>
                <a:endParaRPr lang="en-US">
                  <a:solidFill>
                    <a:prstClr val="black"/>
                  </a:solidFill>
                  <a:latin typeface="+mn-ea"/>
                </a:endParaRPr>
              </a:p>
            </p:txBody>
          </p:sp>
        </p:grpSp>
        <p:sp>
          <p:nvSpPr>
            <p:cNvPr id="138" name="文本框 137"/>
            <p:cNvSpPr txBox="1"/>
            <p:nvPr/>
          </p:nvSpPr>
          <p:spPr>
            <a:xfrm>
              <a:off x="5442265" y="2070407"/>
              <a:ext cx="1399546" cy="247456"/>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gn="ctr">
                <a:lnSpc>
                  <a:spcPct val="100000"/>
                </a:lnSpc>
              </a:pPr>
              <a:r>
                <a:rPr lang="en-US" altLang="zh-CN" sz="1200" b="1" dirty="0" smtClean="0">
                  <a:solidFill>
                    <a:prstClr val="white"/>
                  </a:solidFill>
                  <a:latin typeface="+mn-ea"/>
                  <a:ea typeface="+mn-ea"/>
                  <a:cs typeface="OPPOSans H" panose="00020600040101010101" pitchFamily="18" charset="-122"/>
                </a:rPr>
                <a:t>Step 2</a:t>
              </a:r>
              <a:endParaRPr lang="en-US" altLang="zh-CN" sz="1200" b="1" dirty="0">
                <a:solidFill>
                  <a:prstClr val="white"/>
                </a:solidFill>
                <a:latin typeface="+mn-ea"/>
                <a:ea typeface="+mn-ea"/>
                <a:cs typeface="OPPOSans H" panose="00020600040101010101" pitchFamily="18" charset="-122"/>
              </a:endParaRPr>
            </a:p>
          </p:txBody>
        </p:sp>
        <p:sp>
          <p:nvSpPr>
            <p:cNvPr id="139" name="文本框 138"/>
            <p:cNvSpPr txBox="1"/>
            <p:nvPr/>
          </p:nvSpPr>
          <p:spPr>
            <a:xfrm>
              <a:off x="1126071" y="3087002"/>
              <a:ext cx="4842303" cy="261203"/>
            </a:xfrm>
            <a:prstGeom prst="rect">
              <a:avLst/>
            </a:prstGeom>
            <a:noFill/>
          </p:spPr>
          <p:txBody>
            <a:bodyPr wrap="none" rtlCol="0">
              <a:spAutoFit/>
            </a:bodyPr>
            <a:lstStyle/>
            <a:p>
              <a:r>
                <a:rPr lang="zh-CN" altLang="en-US" sz="1300" b="1" dirty="0">
                  <a:solidFill>
                    <a:prstClr val="black"/>
                  </a:solidFill>
                  <a:latin typeface="+mn-ea"/>
                  <a:cs typeface="OPPOSans H" panose="00020600040101010101" pitchFamily="18" charset="-122"/>
                </a:rPr>
                <a:t>解决方案：客户业务系统对接云商通，云商通仅对储值核销进行记账</a:t>
              </a:r>
              <a:endParaRPr lang="en-US" altLang="zh-CN" sz="1300" b="1" dirty="0">
                <a:solidFill>
                  <a:prstClr val="black"/>
                </a:solidFill>
                <a:latin typeface="+mn-ea"/>
                <a:cs typeface="OPPOSans H" panose="00020600040101010101" pitchFamily="18" charset="-122"/>
              </a:endParaRPr>
            </a:p>
          </p:txBody>
        </p:sp>
        <p:sp>
          <p:nvSpPr>
            <p:cNvPr id="140" name="矩形: 圆角 98"/>
            <p:cNvSpPr/>
            <p:nvPr/>
          </p:nvSpPr>
          <p:spPr>
            <a:xfrm>
              <a:off x="3598826" y="4053558"/>
              <a:ext cx="1319883" cy="321952"/>
            </a:xfrm>
            <a:prstGeom prst="roundRect">
              <a:avLst>
                <a:gd name="adj" fmla="val 9553"/>
              </a:avLst>
            </a:prstGeom>
            <a:solidFill>
              <a:srgbClr val="3C5DEC"/>
            </a:solidFill>
            <a:ln w="22860" cap="flat">
              <a:solidFill>
                <a:srgbClr val="101C40">
                  <a:alpha val="16000"/>
                </a:srgbClr>
              </a:solidFill>
              <a:prstDash val="solid"/>
              <a:round/>
            </a:ln>
          </p:spPr>
          <p:txBody>
            <a:bodyPr rtlCol="0" anchor="ctr"/>
            <a:lstStyle/>
            <a:p>
              <a:endParaRPr lang="en-US">
                <a:solidFill>
                  <a:prstClr val="black"/>
                </a:solidFill>
                <a:latin typeface="+mn-ea"/>
              </a:endParaRPr>
            </a:p>
          </p:txBody>
        </p:sp>
        <p:sp>
          <p:nvSpPr>
            <p:cNvPr id="141" name="文本框 140"/>
            <p:cNvSpPr txBox="1"/>
            <p:nvPr/>
          </p:nvSpPr>
          <p:spPr>
            <a:xfrm>
              <a:off x="3738201" y="4084201"/>
              <a:ext cx="1034558" cy="247456"/>
            </a:xfrm>
            <a:prstGeom prst="rect">
              <a:avLst/>
            </a:prstGeom>
            <a:noFill/>
          </p:spPr>
          <p:txBody>
            <a:bodyPr wrap="none" rtlCol="0">
              <a:spAutoFit/>
            </a:bodyPr>
            <a:lstStyle/>
            <a:p>
              <a:pPr algn="ctr"/>
              <a:r>
                <a:rPr lang="zh-CN" altLang="en-US" sz="1200" b="1" dirty="0">
                  <a:solidFill>
                    <a:prstClr val="white"/>
                  </a:solidFill>
                  <a:latin typeface="+mn-ea"/>
                  <a:cs typeface="OPPOSans H" panose="00020600040101010101" pitchFamily="18" charset="-122"/>
                </a:rPr>
                <a:t>平台业务系统</a:t>
              </a:r>
            </a:p>
          </p:txBody>
        </p:sp>
        <p:grpSp>
          <p:nvGrpSpPr>
            <p:cNvPr id="142" name="组合 141"/>
            <p:cNvGrpSpPr/>
            <p:nvPr/>
          </p:nvGrpSpPr>
          <p:grpSpPr>
            <a:xfrm>
              <a:off x="1243114" y="3621301"/>
              <a:ext cx="675956" cy="1152466"/>
              <a:chOff x="4097962" y="1053264"/>
              <a:chExt cx="675956" cy="1152466"/>
            </a:xfrm>
          </p:grpSpPr>
          <p:sp>
            <p:nvSpPr>
              <p:cNvPr id="206" name="矩形: 圆角 78"/>
              <p:cNvSpPr/>
              <p:nvPr/>
            </p:nvSpPr>
            <p:spPr>
              <a:xfrm>
                <a:off x="4097962" y="1053264"/>
                <a:ext cx="675956" cy="1152466"/>
              </a:xfrm>
              <a:prstGeom prst="roundRect">
                <a:avLst>
                  <a:gd name="adj" fmla="val 6117"/>
                </a:avLst>
              </a:prstGeom>
              <a:solidFill>
                <a:srgbClr val="3C5DEC"/>
              </a:solidFill>
              <a:ln w="19050" cap="flat">
                <a:solidFill>
                  <a:sysClr val="window" lastClr="FFFFFF">
                    <a:lumMod val="75000"/>
                  </a:sysClr>
                </a:solidFill>
                <a:prstDash val="solid"/>
                <a:miter/>
              </a:ln>
            </p:spPr>
            <p:txBody>
              <a:bodyPr rtlCol="0" anchor="ctr"/>
              <a:lstStyle/>
              <a:p>
                <a:pPr>
                  <a:defRPr/>
                </a:pPr>
                <a:endParaRPr lang="en-US" kern="0">
                  <a:solidFill>
                    <a:prstClr val="black"/>
                  </a:solidFill>
                  <a:latin typeface="+mn-ea"/>
                </a:endParaRPr>
              </a:p>
            </p:txBody>
          </p:sp>
          <p:sp>
            <p:nvSpPr>
              <p:cNvPr id="207" name="文本框 206"/>
              <p:cNvSpPr txBox="1"/>
              <p:nvPr/>
            </p:nvSpPr>
            <p:spPr>
              <a:xfrm>
                <a:off x="4142174" y="1109844"/>
                <a:ext cx="608238" cy="21996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kern="0" dirty="0" smtClean="0">
                    <a:solidFill>
                      <a:prstClr val="white"/>
                    </a:solidFill>
                    <a:latin typeface="+mn-ea"/>
                    <a:ea typeface="+mn-ea"/>
                  </a:rPr>
                  <a:t>个人</a:t>
                </a:r>
                <a:r>
                  <a:rPr lang="en-US" altLang="zh-CN" kern="0" dirty="0" smtClean="0">
                    <a:solidFill>
                      <a:prstClr val="white"/>
                    </a:solidFill>
                    <a:latin typeface="+mn-ea"/>
                    <a:ea typeface="+mn-ea"/>
                  </a:rPr>
                  <a:t>A</a:t>
                </a:r>
                <a:endParaRPr lang="zh-CN" altLang="en-US" kern="0" dirty="0">
                  <a:solidFill>
                    <a:prstClr val="white"/>
                  </a:solidFill>
                  <a:latin typeface="+mn-ea"/>
                  <a:ea typeface="+mn-ea"/>
                </a:endParaRPr>
              </a:p>
            </p:txBody>
          </p:sp>
          <p:sp>
            <p:nvSpPr>
              <p:cNvPr id="208" name="文本框 207"/>
              <p:cNvSpPr txBox="1"/>
              <p:nvPr/>
            </p:nvSpPr>
            <p:spPr>
              <a:xfrm>
                <a:off x="4128019" y="1516161"/>
                <a:ext cx="608238" cy="21996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kern="0" dirty="0" smtClean="0">
                    <a:solidFill>
                      <a:prstClr val="white"/>
                    </a:solidFill>
                    <a:latin typeface="+mn-ea"/>
                    <a:ea typeface="+mn-ea"/>
                  </a:rPr>
                  <a:t>个人</a:t>
                </a:r>
                <a:r>
                  <a:rPr lang="en-US" altLang="zh-CN" kern="0" dirty="0" smtClean="0">
                    <a:solidFill>
                      <a:prstClr val="white"/>
                    </a:solidFill>
                    <a:latin typeface="+mn-ea"/>
                    <a:ea typeface="+mn-ea"/>
                  </a:rPr>
                  <a:t>B</a:t>
                </a:r>
                <a:endParaRPr lang="zh-CN" altLang="en-US" kern="0" dirty="0">
                  <a:solidFill>
                    <a:prstClr val="white"/>
                  </a:solidFill>
                  <a:latin typeface="+mn-ea"/>
                  <a:ea typeface="+mn-ea"/>
                </a:endParaRPr>
              </a:p>
            </p:txBody>
          </p:sp>
          <p:sp>
            <p:nvSpPr>
              <p:cNvPr id="209" name="文本框 208"/>
              <p:cNvSpPr txBox="1"/>
              <p:nvPr/>
            </p:nvSpPr>
            <p:spPr>
              <a:xfrm>
                <a:off x="4101288" y="1892917"/>
                <a:ext cx="608238" cy="21996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en-US" altLang="zh-CN" kern="0" dirty="0" smtClean="0">
                    <a:solidFill>
                      <a:prstClr val="white"/>
                    </a:solidFill>
                    <a:latin typeface="+mn-ea"/>
                    <a:ea typeface="+mn-ea"/>
                  </a:rPr>
                  <a:t>……</a:t>
                </a:r>
                <a:endParaRPr lang="zh-CN" altLang="en-US" kern="0" dirty="0">
                  <a:solidFill>
                    <a:prstClr val="white"/>
                  </a:solidFill>
                  <a:latin typeface="+mn-ea"/>
                  <a:ea typeface="+mn-ea"/>
                </a:endParaRPr>
              </a:p>
            </p:txBody>
          </p:sp>
        </p:grpSp>
        <p:grpSp>
          <p:nvGrpSpPr>
            <p:cNvPr id="143" name="组合 142"/>
            <p:cNvGrpSpPr/>
            <p:nvPr/>
          </p:nvGrpSpPr>
          <p:grpSpPr>
            <a:xfrm>
              <a:off x="1249464" y="5762380"/>
              <a:ext cx="1810846" cy="681465"/>
              <a:chOff x="960119" y="4720590"/>
              <a:chExt cx="1810846" cy="681465"/>
            </a:xfrm>
          </p:grpSpPr>
          <p:sp>
            <p:nvSpPr>
              <p:cNvPr id="195" name="任意多边形: 形状 30"/>
              <p:cNvSpPr/>
              <p:nvPr/>
            </p:nvSpPr>
            <p:spPr>
              <a:xfrm>
                <a:off x="960119" y="5259324"/>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96" name="任意多边形: 形状 32"/>
              <p:cNvSpPr/>
              <p:nvPr/>
            </p:nvSpPr>
            <p:spPr>
              <a:xfrm>
                <a:off x="967740" y="4785360"/>
                <a:ext cx="38100" cy="236220"/>
              </a:xfrm>
              <a:custGeom>
                <a:avLst/>
                <a:gdLst>
                  <a:gd name="connsiteX0" fmla="*/ 0 w 38100"/>
                  <a:gd name="connsiteY0" fmla="*/ 0 h 236220"/>
                  <a:gd name="connsiteX1" fmla="*/ 38100 w 38100"/>
                  <a:gd name="connsiteY1" fmla="*/ 0 h 236220"/>
                  <a:gd name="connsiteX2" fmla="*/ 38100 w 38100"/>
                  <a:gd name="connsiteY2" fmla="*/ 236220 h 236220"/>
                  <a:gd name="connsiteX3" fmla="*/ 0 w 38100"/>
                  <a:gd name="connsiteY3" fmla="*/ 236220 h 236220"/>
                </a:gdLst>
                <a:ahLst/>
                <a:cxnLst>
                  <a:cxn ang="0">
                    <a:pos x="connsiteX0" y="connsiteY0"/>
                  </a:cxn>
                  <a:cxn ang="0">
                    <a:pos x="connsiteX1" y="connsiteY1"/>
                  </a:cxn>
                  <a:cxn ang="0">
                    <a:pos x="connsiteX2" y="connsiteY2"/>
                  </a:cxn>
                  <a:cxn ang="0">
                    <a:pos x="connsiteX3" y="connsiteY3"/>
                  </a:cxn>
                </a:cxnLst>
                <a:rect l="l" t="t" r="r" b="b"/>
                <a:pathLst>
                  <a:path w="38100" h="236220">
                    <a:moveTo>
                      <a:pt x="0" y="0"/>
                    </a:moveTo>
                    <a:lnTo>
                      <a:pt x="38100" y="0"/>
                    </a:lnTo>
                    <a:lnTo>
                      <a:pt x="38100" y="236220"/>
                    </a:lnTo>
                    <a:lnTo>
                      <a:pt x="0" y="236220"/>
                    </a:ln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97" name="文本框 196"/>
              <p:cNvSpPr txBox="1"/>
              <p:nvPr/>
            </p:nvSpPr>
            <p:spPr>
              <a:xfrm>
                <a:off x="980016" y="4720590"/>
                <a:ext cx="606485" cy="329941"/>
              </a:xfrm>
              <a:prstGeom prst="rect">
                <a:avLst/>
              </a:prstGeom>
              <a:noFill/>
            </p:spPr>
            <p:txBody>
              <a:bodyPr wrap="none" rtlCol="0">
                <a:spAutoFit/>
              </a:bodyPr>
              <a:lstStyle/>
              <a:p>
                <a:r>
                  <a:rPr lang="zh-CN" altLang="en-US" b="1" dirty="0" smtClean="0">
                    <a:solidFill>
                      <a:prstClr val="black"/>
                    </a:solidFill>
                    <a:latin typeface="+mn-ea"/>
                    <a:cs typeface="OPPOSans H" panose="00020600040101010101" pitchFamily="18" charset="-122"/>
                  </a:rPr>
                  <a:t>不足</a:t>
                </a:r>
                <a:endParaRPr lang="zh-CN" altLang="en-US" b="1" dirty="0">
                  <a:solidFill>
                    <a:prstClr val="black"/>
                  </a:solidFill>
                  <a:latin typeface="+mn-ea"/>
                  <a:cs typeface="OPPOSans H" panose="00020600040101010101" pitchFamily="18" charset="-122"/>
                </a:endParaRPr>
              </a:p>
            </p:txBody>
          </p:sp>
          <p:sp>
            <p:nvSpPr>
              <p:cNvPr id="204" name="文本框 203"/>
              <p:cNvSpPr txBox="1"/>
              <p:nvPr/>
            </p:nvSpPr>
            <p:spPr>
              <a:xfrm>
                <a:off x="1017965" y="5154599"/>
                <a:ext cx="1753000" cy="247456"/>
              </a:xfrm>
              <a:prstGeom prst="rect">
                <a:avLst/>
              </a:prstGeom>
              <a:noFill/>
            </p:spPr>
            <p:txBody>
              <a:bodyPr wrap="none" rtlCol="0">
                <a:spAutoFit/>
              </a:bodyPr>
              <a:lstStyle/>
              <a:p>
                <a:r>
                  <a:rPr lang="zh-CN" altLang="en-US" sz="1200" b="1" dirty="0">
                    <a:solidFill>
                      <a:prstClr val="black"/>
                    </a:solidFill>
                    <a:latin typeface="+mn-ea"/>
                    <a:cs typeface="OPPOSans B" panose="00020600040101010101" pitchFamily="18" charset="-122"/>
                  </a:rPr>
                  <a:t>平台企业需自行记个人帐</a:t>
                </a:r>
              </a:p>
            </p:txBody>
          </p:sp>
        </p:grpSp>
        <p:grpSp>
          <p:nvGrpSpPr>
            <p:cNvPr id="144" name="组合 143"/>
            <p:cNvGrpSpPr/>
            <p:nvPr/>
          </p:nvGrpSpPr>
          <p:grpSpPr>
            <a:xfrm>
              <a:off x="1252257" y="4990388"/>
              <a:ext cx="8820211" cy="690609"/>
              <a:chOff x="1252257" y="5273852"/>
              <a:chExt cx="8820211" cy="690609"/>
            </a:xfrm>
          </p:grpSpPr>
          <p:grpSp>
            <p:nvGrpSpPr>
              <p:cNvPr id="184" name="组合 183"/>
              <p:cNvGrpSpPr/>
              <p:nvPr/>
            </p:nvGrpSpPr>
            <p:grpSpPr>
              <a:xfrm>
                <a:off x="1252257" y="5273852"/>
                <a:ext cx="4801072" cy="690609"/>
                <a:chOff x="960119" y="4720590"/>
                <a:chExt cx="4801072" cy="690609"/>
              </a:xfrm>
            </p:grpSpPr>
            <p:sp>
              <p:nvSpPr>
                <p:cNvPr id="188" name="任意多边形: 形状 28"/>
                <p:cNvSpPr/>
                <p:nvPr/>
              </p:nvSpPr>
              <p:spPr>
                <a:xfrm>
                  <a:off x="4058762" y="5265941"/>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89" name="任意多边形: 形状 30"/>
                <p:cNvSpPr/>
                <p:nvPr/>
              </p:nvSpPr>
              <p:spPr>
                <a:xfrm>
                  <a:off x="960119" y="5259324"/>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90" name="任意多边形: 形状 32"/>
                <p:cNvSpPr/>
                <p:nvPr/>
              </p:nvSpPr>
              <p:spPr>
                <a:xfrm>
                  <a:off x="967740" y="4785360"/>
                  <a:ext cx="38100" cy="236220"/>
                </a:xfrm>
                <a:custGeom>
                  <a:avLst/>
                  <a:gdLst>
                    <a:gd name="connsiteX0" fmla="*/ 0 w 38100"/>
                    <a:gd name="connsiteY0" fmla="*/ 0 h 236220"/>
                    <a:gd name="connsiteX1" fmla="*/ 38100 w 38100"/>
                    <a:gd name="connsiteY1" fmla="*/ 0 h 236220"/>
                    <a:gd name="connsiteX2" fmla="*/ 38100 w 38100"/>
                    <a:gd name="connsiteY2" fmla="*/ 236220 h 236220"/>
                    <a:gd name="connsiteX3" fmla="*/ 0 w 38100"/>
                    <a:gd name="connsiteY3" fmla="*/ 236220 h 236220"/>
                  </a:gdLst>
                  <a:ahLst/>
                  <a:cxnLst>
                    <a:cxn ang="0">
                      <a:pos x="connsiteX0" y="connsiteY0"/>
                    </a:cxn>
                    <a:cxn ang="0">
                      <a:pos x="connsiteX1" y="connsiteY1"/>
                    </a:cxn>
                    <a:cxn ang="0">
                      <a:pos x="connsiteX2" y="connsiteY2"/>
                    </a:cxn>
                    <a:cxn ang="0">
                      <a:pos x="connsiteX3" y="connsiteY3"/>
                    </a:cxn>
                  </a:cxnLst>
                  <a:rect l="l" t="t" r="r" b="b"/>
                  <a:pathLst>
                    <a:path w="38100" h="236220">
                      <a:moveTo>
                        <a:pt x="0" y="0"/>
                      </a:moveTo>
                      <a:lnTo>
                        <a:pt x="38100" y="0"/>
                      </a:lnTo>
                      <a:lnTo>
                        <a:pt x="38100" y="236220"/>
                      </a:lnTo>
                      <a:lnTo>
                        <a:pt x="0" y="236220"/>
                      </a:ln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91" name="文本框 190"/>
                <p:cNvSpPr txBox="1"/>
                <p:nvPr/>
              </p:nvSpPr>
              <p:spPr>
                <a:xfrm>
                  <a:off x="980016" y="4720590"/>
                  <a:ext cx="3885062" cy="329941"/>
                </a:xfrm>
                <a:prstGeom prst="rect">
                  <a:avLst/>
                </a:prstGeom>
                <a:noFill/>
              </p:spPr>
              <p:txBody>
                <a:bodyPr wrap="square" rtlCol="0">
                  <a:spAutoFit/>
                </a:bodyPr>
                <a:lstStyle/>
                <a:p>
                  <a:r>
                    <a:rPr lang="zh-CN" altLang="en-US" b="1" dirty="0" smtClean="0">
                      <a:solidFill>
                        <a:prstClr val="black"/>
                      </a:solidFill>
                      <a:latin typeface="+mn-ea"/>
                      <a:cs typeface="OPPOSans H" panose="00020600040101010101" pitchFamily="18" charset="-122"/>
                    </a:rPr>
                    <a:t>优势</a:t>
                  </a:r>
                  <a:endParaRPr lang="zh-CN" altLang="en-US" b="1" dirty="0">
                    <a:solidFill>
                      <a:prstClr val="black"/>
                    </a:solidFill>
                    <a:latin typeface="+mn-ea"/>
                    <a:cs typeface="OPPOSans H" panose="00020600040101010101" pitchFamily="18" charset="-122"/>
                  </a:endParaRPr>
                </a:p>
              </p:txBody>
            </p:sp>
            <p:sp>
              <p:nvSpPr>
                <p:cNvPr id="192" name="文本框 191"/>
                <p:cNvSpPr txBox="1"/>
                <p:nvPr/>
              </p:nvSpPr>
              <p:spPr>
                <a:xfrm>
                  <a:off x="1017965" y="5145455"/>
                  <a:ext cx="1528022" cy="247456"/>
                </a:xfrm>
                <a:prstGeom prst="rect">
                  <a:avLst/>
                </a:prstGeom>
                <a:noFill/>
              </p:spPr>
              <p:txBody>
                <a:bodyPr wrap="square" rtlCol="0">
                  <a:spAutoFit/>
                </a:bodyPr>
                <a:lstStyle/>
                <a:p>
                  <a:r>
                    <a:rPr lang="zh-CN" altLang="en-US" sz="1200" b="1" dirty="0">
                      <a:solidFill>
                        <a:prstClr val="black"/>
                      </a:solidFill>
                      <a:latin typeface="+mn-ea"/>
                      <a:cs typeface="OPPOSans B" panose="00020600040101010101" pitchFamily="18" charset="-122"/>
                    </a:rPr>
                    <a:t>个人无需实名</a:t>
                  </a:r>
                </a:p>
              </p:txBody>
            </p:sp>
            <p:sp>
              <p:nvSpPr>
                <p:cNvPr id="193" name="文本框 192"/>
                <p:cNvSpPr txBox="1"/>
                <p:nvPr/>
              </p:nvSpPr>
              <p:spPr>
                <a:xfrm>
                  <a:off x="4116609" y="5163743"/>
                  <a:ext cx="1644582" cy="247456"/>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nSpc>
                      <a:spcPct val="100000"/>
                    </a:lnSpc>
                  </a:pPr>
                  <a:r>
                    <a:rPr lang="zh-CN" altLang="en-US" sz="1200" b="1" dirty="0" smtClean="0">
                      <a:solidFill>
                        <a:prstClr val="black"/>
                      </a:solidFill>
                      <a:latin typeface="+mn-ea"/>
                      <a:ea typeface="+mn-ea"/>
                    </a:rPr>
                    <a:t>入金支付方式不限</a:t>
                  </a:r>
                  <a:endParaRPr lang="zh-CN" altLang="en-US" sz="1200" b="1" dirty="0">
                    <a:solidFill>
                      <a:prstClr val="black"/>
                    </a:solidFill>
                    <a:latin typeface="+mn-ea"/>
                    <a:ea typeface="+mn-ea"/>
                  </a:endParaRPr>
                </a:p>
              </p:txBody>
            </p:sp>
          </p:grpSp>
          <p:grpSp>
            <p:nvGrpSpPr>
              <p:cNvPr id="185" name="组合 184"/>
              <p:cNvGrpSpPr/>
              <p:nvPr/>
            </p:nvGrpSpPr>
            <p:grpSpPr>
              <a:xfrm>
                <a:off x="7386417" y="5707861"/>
                <a:ext cx="2686051" cy="247456"/>
                <a:chOff x="13405792" y="3578420"/>
                <a:chExt cx="2686051" cy="247456"/>
              </a:xfrm>
            </p:grpSpPr>
            <p:sp>
              <p:nvSpPr>
                <p:cNvPr id="186" name="任意多边形: 形状 28"/>
                <p:cNvSpPr/>
                <p:nvPr/>
              </p:nvSpPr>
              <p:spPr>
                <a:xfrm>
                  <a:off x="13405792" y="3680618"/>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mn-ea"/>
                  </a:endParaRPr>
                </a:p>
              </p:txBody>
            </p:sp>
            <p:sp>
              <p:nvSpPr>
                <p:cNvPr id="187" name="文本框 186"/>
                <p:cNvSpPr txBox="1"/>
                <p:nvPr/>
              </p:nvSpPr>
              <p:spPr>
                <a:xfrm>
                  <a:off x="13463638" y="3578420"/>
                  <a:ext cx="2628205" cy="247456"/>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nSpc>
                      <a:spcPct val="100000"/>
                    </a:lnSpc>
                  </a:pPr>
                  <a:r>
                    <a:rPr lang="zh-CN" altLang="en-US" sz="1200" b="1" dirty="0" smtClean="0">
                      <a:solidFill>
                        <a:prstClr val="black"/>
                      </a:solidFill>
                      <a:latin typeface="+mn-ea"/>
                      <a:ea typeface="+mn-ea"/>
                    </a:rPr>
                    <a:t>功能上线简单快捷，用户体验感佳</a:t>
                  </a:r>
                  <a:endParaRPr lang="zh-CN" altLang="en-US" sz="1200" b="1" dirty="0">
                    <a:solidFill>
                      <a:prstClr val="black"/>
                    </a:solidFill>
                    <a:latin typeface="+mn-ea"/>
                    <a:ea typeface="+mn-ea"/>
                  </a:endParaRPr>
                </a:p>
              </p:txBody>
            </p:sp>
          </p:grpSp>
        </p:grpSp>
        <p:sp>
          <p:nvSpPr>
            <p:cNvPr id="145" name="文本框 144"/>
            <p:cNvSpPr txBox="1"/>
            <p:nvPr/>
          </p:nvSpPr>
          <p:spPr>
            <a:xfrm>
              <a:off x="9160309" y="2191891"/>
              <a:ext cx="998657" cy="23370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mn-ea"/>
                  <a:sym typeface="等线"/>
                </a:rPr>
                <a:t>确认金额</a:t>
              </a:r>
              <a:r>
                <a:rPr lang="en-US" altLang="zh-CN" sz="1100" b="1" kern="0" dirty="0">
                  <a:solidFill>
                    <a:prstClr val="black"/>
                  </a:solidFill>
                  <a:latin typeface="+mn-ea"/>
                  <a:sym typeface="等线"/>
                </a:rPr>
                <a:t>80</a:t>
              </a:r>
              <a:r>
                <a:rPr lang="zh-CN" altLang="en-US" sz="1100" b="1" kern="0" dirty="0">
                  <a:solidFill>
                    <a:prstClr val="black"/>
                  </a:solidFill>
                  <a:latin typeface="+mn-ea"/>
                  <a:sym typeface="等线"/>
                </a:rPr>
                <a:t>元</a:t>
              </a:r>
            </a:p>
          </p:txBody>
        </p:sp>
        <p:sp>
          <p:nvSpPr>
            <p:cNvPr id="146" name="任意多边形: 形状 90"/>
            <p:cNvSpPr/>
            <p:nvPr/>
          </p:nvSpPr>
          <p:spPr>
            <a:xfrm rot="5400000">
              <a:off x="3237607" y="4053970"/>
              <a:ext cx="201222" cy="316548"/>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mn-ea"/>
              </a:endParaRPr>
            </a:p>
          </p:txBody>
        </p:sp>
        <p:sp>
          <p:nvSpPr>
            <p:cNvPr id="147" name="任意多边形: 形状 92"/>
            <p:cNvSpPr/>
            <p:nvPr/>
          </p:nvSpPr>
          <p:spPr>
            <a:xfrm rot="5400000">
              <a:off x="2009411" y="4047727"/>
              <a:ext cx="191360" cy="337458"/>
            </a:xfrm>
            <a:custGeom>
              <a:avLst/>
              <a:gdLst>
                <a:gd name="connsiteX0" fmla="*/ 49530 w 134778"/>
                <a:gd name="connsiteY0" fmla="*/ 330 h 178105"/>
                <a:gd name="connsiteX1" fmla="*/ 83502 w 134778"/>
                <a:gd name="connsiteY1" fmla="*/ 0 h 178105"/>
                <a:gd name="connsiteX2" fmla="*/ 86931 w 134778"/>
                <a:gd name="connsiteY2" fmla="*/ 3436 h 178105"/>
                <a:gd name="connsiteX3" fmla="*/ 87884 w 134778"/>
                <a:gd name="connsiteY3" fmla="*/ 103429 h 178105"/>
                <a:gd name="connsiteX4" fmla="*/ 130111 w 134778"/>
                <a:gd name="connsiteY4" fmla="*/ 85960 h 178105"/>
                <a:gd name="connsiteX5" fmla="*/ 134112 w 134778"/>
                <a:gd name="connsiteY5" fmla="*/ 87065 h 178105"/>
                <a:gd name="connsiteX6" fmla="*/ 134112 w 134778"/>
                <a:gd name="connsiteY6" fmla="*/ 91256 h 178105"/>
                <a:gd name="connsiteX7" fmla="*/ 70929 w 134778"/>
                <a:gd name="connsiteY7" fmla="*/ 176727 h 178105"/>
                <a:gd name="connsiteX8" fmla="*/ 68263 w 134778"/>
                <a:gd name="connsiteY8" fmla="*/ 178105 h 178105"/>
                <a:gd name="connsiteX9" fmla="*/ 65532 w 134778"/>
                <a:gd name="connsiteY9" fmla="*/ 176778 h 178105"/>
                <a:gd name="connsiteX10" fmla="*/ 698 w 134778"/>
                <a:gd name="connsiteY10" fmla="*/ 92539 h 178105"/>
                <a:gd name="connsiteX11" fmla="*/ 0 w 134778"/>
                <a:gd name="connsiteY11" fmla="*/ 90431 h 178105"/>
                <a:gd name="connsiteX12" fmla="*/ 698 w 134778"/>
                <a:gd name="connsiteY12" fmla="*/ 88341 h 178105"/>
                <a:gd name="connsiteX13" fmla="*/ 4635 w 134778"/>
                <a:gd name="connsiteY13" fmla="*/ 87167 h 178105"/>
                <a:gd name="connsiteX14" fmla="*/ 47180 w 134778"/>
                <a:gd name="connsiteY14" fmla="*/ 103829 h 178105"/>
                <a:gd name="connsiteX15" fmla="*/ 46164 w 134778"/>
                <a:gd name="connsiteY15" fmla="*/ 3823 h 178105"/>
                <a:gd name="connsiteX16" fmla="*/ 49530 w 134778"/>
                <a:gd name="connsiteY16" fmla="*/ 330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49530" y="330"/>
                  </a:moveTo>
                  <a:lnTo>
                    <a:pt x="83502" y="0"/>
                  </a:lnTo>
                  <a:cubicBezTo>
                    <a:pt x="85407" y="-13"/>
                    <a:pt x="86931" y="1518"/>
                    <a:pt x="86931" y="3436"/>
                  </a:cubicBezTo>
                  <a:lnTo>
                    <a:pt x="87884" y="103429"/>
                  </a:lnTo>
                  <a:lnTo>
                    <a:pt x="130111" y="85960"/>
                  </a:lnTo>
                  <a:cubicBezTo>
                    <a:pt x="131508" y="85382"/>
                    <a:pt x="133159" y="85827"/>
                    <a:pt x="134112" y="87065"/>
                  </a:cubicBezTo>
                  <a:cubicBezTo>
                    <a:pt x="135001" y="88297"/>
                    <a:pt x="135001" y="90011"/>
                    <a:pt x="134112" y="91256"/>
                  </a:cubicBezTo>
                  <a:lnTo>
                    <a:pt x="70929" y="176727"/>
                  </a:lnTo>
                  <a:cubicBezTo>
                    <a:pt x="70294" y="177584"/>
                    <a:pt x="69278" y="178099"/>
                    <a:pt x="68263" y="178105"/>
                  </a:cubicBezTo>
                  <a:cubicBezTo>
                    <a:pt x="67183" y="178118"/>
                    <a:pt x="66167" y="177622"/>
                    <a:pt x="65532" y="176778"/>
                  </a:cubicBezTo>
                  <a:lnTo>
                    <a:pt x="698" y="92539"/>
                  </a:lnTo>
                  <a:cubicBezTo>
                    <a:pt x="253" y="91923"/>
                    <a:pt x="0" y="91180"/>
                    <a:pt x="0" y="90431"/>
                  </a:cubicBezTo>
                  <a:cubicBezTo>
                    <a:pt x="0" y="89700"/>
                    <a:pt x="190" y="88964"/>
                    <a:pt x="698" y="88341"/>
                  </a:cubicBezTo>
                  <a:cubicBezTo>
                    <a:pt x="1588" y="87091"/>
                    <a:pt x="3175" y="86614"/>
                    <a:pt x="4635" y="87167"/>
                  </a:cubicBezTo>
                  <a:lnTo>
                    <a:pt x="47180" y="103829"/>
                  </a:lnTo>
                  <a:lnTo>
                    <a:pt x="46164" y="3823"/>
                  </a:lnTo>
                  <a:cubicBezTo>
                    <a:pt x="46164" y="1912"/>
                    <a:pt x="47689" y="349"/>
                    <a:pt x="49530" y="330"/>
                  </a:cubicBezTo>
                  <a:close/>
                </a:path>
              </a:pathLst>
            </a:custGeom>
            <a:gradFill>
              <a:gsLst>
                <a:gs pos="0">
                  <a:srgbClr val="527AF1"/>
                </a:gs>
                <a:gs pos="50000">
                  <a:srgbClr val="527AF1">
                    <a:alpha val="49804"/>
                  </a:srgbClr>
                </a:gs>
                <a:gs pos="100000">
                  <a:srgbClr val="527AF1">
                    <a:alpha val="0"/>
                  </a:srgbClr>
                </a:gs>
              </a:gsLst>
              <a:lin ang="16166726" scaled="1"/>
            </a:gradFill>
            <a:ln w="6350" cap="flat">
              <a:noFill/>
              <a:prstDash val="solid"/>
              <a:miter/>
            </a:ln>
          </p:spPr>
          <p:txBody>
            <a:bodyPr rtlCol="0" anchor="ctr"/>
            <a:lstStyle/>
            <a:p>
              <a:endParaRPr lang="en-US">
                <a:solidFill>
                  <a:prstClr val="black"/>
                </a:solidFill>
                <a:latin typeface="+mn-ea"/>
              </a:endParaRPr>
            </a:p>
          </p:txBody>
        </p:sp>
        <p:sp>
          <p:nvSpPr>
            <p:cNvPr id="148" name="文本框 147"/>
            <p:cNvSpPr txBox="1"/>
            <p:nvPr/>
          </p:nvSpPr>
          <p:spPr>
            <a:xfrm>
              <a:off x="2238351" y="4020193"/>
              <a:ext cx="890869" cy="371183"/>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marL="228600" indent="-228600" algn="l">
                <a:buFontTx/>
                <a:buAutoNum type="arabicPeriod"/>
                <a:defRPr/>
              </a:pPr>
              <a:r>
                <a:rPr lang="zh-CN" altLang="en-US" sz="1050" kern="0" dirty="0" smtClean="0">
                  <a:solidFill>
                    <a:prstClr val="black"/>
                  </a:solidFill>
                  <a:latin typeface="+mn-ea"/>
                  <a:ea typeface="+mn-ea"/>
                </a:rPr>
                <a:t>充值</a:t>
              </a:r>
              <a:endParaRPr lang="en-US" altLang="zh-CN" sz="1050" kern="0" dirty="0">
                <a:solidFill>
                  <a:prstClr val="black"/>
                </a:solidFill>
                <a:latin typeface="+mn-ea"/>
                <a:ea typeface="+mn-ea"/>
              </a:endParaRPr>
            </a:p>
            <a:p>
              <a:pPr marL="228600" indent="-228600" algn="l">
                <a:buFontTx/>
                <a:buAutoNum type="arabicPeriod"/>
                <a:defRPr/>
              </a:pPr>
              <a:r>
                <a:rPr lang="zh-CN" altLang="en-US" sz="1050" kern="0" dirty="0" smtClean="0">
                  <a:solidFill>
                    <a:prstClr val="black"/>
                  </a:solidFill>
                  <a:latin typeface="+mn-ea"/>
                  <a:ea typeface="+mn-ea"/>
                </a:rPr>
                <a:t>余额消费</a:t>
              </a:r>
              <a:endParaRPr lang="zh-CN" altLang="en-US" sz="1050" kern="0" dirty="0">
                <a:solidFill>
                  <a:prstClr val="black"/>
                </a:solidFill>
                <a:latin typeface="+mn-ea"/>
                <a:ea typeface="+mn-ea"/>
              </a:endParaRPr>
            </a:p>
          </p:txBody>
        </p:sp>
        <p:grpSp>
          <p:nvGrpSpPr>
            <p:cNvPr id="149" name="组合 148"/>
            <p:cNvGrpSpPr/>
            <p:nvPr/>
          </p:nvGrpSpPr>
          <p:grpSpPr>
            <a:xfrm>
              <a:off x="5000917" y="4094880"/>
              <a:ext cx="1761298" cy="228654"/>
              <a:chOff x="2088762" y="4309753"/>
              <a:chExt cx="1761298" cy="228654"/>
            </a:xfrm>
          </p:grpSpPr>
          <p:sp>
            <p:nvSpPr>
              <p:cNvPr id="181" name="任意多边形: 形状 90"/>
              <p:cNvSpPr/>
              <p:nvPr/>
            </p:nvSpPr>
            <p:spPr>
              <a:xfrm rot="5400000">
                <a:off x="3591175" y="4279522"/>
                <a:ext cx="201222" cy="316548"/>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pPr>
                  <a:defRPr/>
                </a:pPr>
                <a:endParaRPr lang="en-US" kern="0">
                  <a:solidFill>
                    <a:prstClr val="black"/>
                  </a:solidFill>
                  <a:latin typeface="+mn-ea"/>
                </a:endParaRPr>
              </a:p>
            </p:txBody>
          </p:sp>
          <p:sp>
            <p:nvSpPr>
              <p:cNvPr id="182" name="任意多边形: 形状 92"/>
              <p:cNvSpPr/>
              <p:nvPr/>
            </p:nvSpPr>
            <p:spPr>
              <a:xfrm rot="5400000">
                <a:off x="2161811" y="4264135"/>
                <a:ext cx="191360" cy="337458"/>
              </a:xfrm>
              <a:custGeom>
                <a:avLst/>
                <a:gdLst>
                  <a:gd name="connsiteX0" fmla="*/ 49530 w 134778"/>
                  <a:gd name="connsiteY0" fmla="*/ 330 h 178105"/>
                  <a:gd name="connsiteX1" fmla="*/ 83502 w 134778"/>
                  <a:gd name="connsiteY1" fmla="*/ 0 h 178105"/>
                  <a:gd name="connsiteX2" fmla="*/ 86931 w 134778"/>
                  <a:gd name="connsiteY2" fmla="*/ 3436 h 178105"/>
                  <a:gd name="connsiteX3" fmla="*/ 87884 w 134778"/>
                  <a:gd name="connsiteY3" fmla="*/ 103429 h 178105"/>
                  <a:gd name="connsiteX4" fmla="*/ 130111 w 134778"/>
                  <a:gd name="connsiteY4" fmla="*/ 85960 h 178105"/>
                  <a:gd name="connsiteX5" fmla="*/ 134112 w 134778"/>
                  <a:gd name="connsiteY5" fmla="*/ 87065 h 178105"/>
                  <a:gd name="connsiteX6" fmla="*/ 134112 w 134778"/>
                  <a:gd name="connsiteY6" fmla="*/ 91256 h 178105"/>
                  <a:gd name="connsiteX7" fmla="*/ 70929 w 134778"/>
                  <a:gd name="connsiteY7" fmla="*/ 176727 h 178105"/>
                  <a:gd name="connsiteX8" fmla="*/ 68263 w 134778"/>
                  <a:gd name="connsiteY8" fmla="*/ 178105 h 178105"/>
                  <a:gd name="connsiteX9" fmla="*/ 65532 w 134778"/>
                  <a:gd name="connsiteY9" fmla="*/ 176778 h 178105"/>
                  <a:gd name="connsiteX10" fmla="*/ 698 w 134778"/>
                  <a:gd name="connsiteY10" fmla="*/ 92539 h 178105"/>
                  <a:gd name="connsiteX11" fmla="*/ 0 w 134778"/>
                  <a:gd name="connsiteY11" fmla="*/ 90431 h 178105"/>
                  <a:gd name="connsiteX12" fmla="*/ 698 w 134778"/>
                  <a:gd name="connsiteY12" fmla="*/ 88341 h 178105"/>
                  <a:gd name="connsiteX13" fmla="*/ 4635 w 134778"/>
                  <a:gd name="connsiteY13" fmla="*/ 87167 h 178105"/>
                  <a:gd name="connsiteX14" fmla="*/ 47180 w 134778"/>
                  <a:gd name="connsiteY14" fmla="*/ 103829 h 178105"/>
                  <a:gd name="connsiteX15" fmla="*/ 46164 w 134778"/>
                  <a:gd name="connsiteY15" fmla="*/ 3823 h 178105"/>
                  <a:gd name="connsiteX16" fmla="*/ 49530 w 134778"/>
                  <a:gd name="connsiteY16" fmla="*/ 330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49530" y="330"/>
                    </a:moveTo>
                    <a:lnTo>
                      <a:pt x="83502" y="0"/>
                    </a:lnTo>
                    <a:cubicBezTo>
                      <a:pt x="85407" y="-13"/>
                      <a:pt x="86931" y="1518"/>
                      <a:pt x="86931" y="3436"/>
                    </a:cubicBezTo>
                    <a:lnTo>
                      <a:pt x="87884" y="103429"/>
                    </a:lnTo>
                    <a:lnTo>
                      <a:pt x="130111" y="85960"/>
                    </a:lnTo>
                    <a:cubicBezTo>
                      <a:pt x="131508" y="85382"/>
                      <a:pt x="133159" y="85827"/>
                      <a:pt x="134112" y="87065"/>
                    </a:cubicBezTo>
                    <a:cubicBezTo>
                      <a:pt x="135001" y="88297"/>
                      <a:pt x="135001" y="90011"/>
                      <a:pt x="134112" y="91256"/>
                    </a:cubicBezTo>
                    <a:lnTo>
                      <a:pt x="70929" y="176727"/>
                    </a:lnTo>
                    <a:cubicBezTo>
                      <a:pt x="70294" y="177584"/>
                      <a:pt x="69278" y="178099"/>
                      <a:pt x="68263" y="178105"/>
                    </a:cubicBezTo>
                    <a:cubicBezTo>
                      <a:pt x="67183" y="178118"/>
                      <a:pt x="66167" y="177622"/>
                      <a:pt x="65532" y="176778"/>
                    </a:cubicBezTo>
                    <a:lnTo>
                      <a:pt x="698" y="92539"/>
                    </a:lnTo>
                    <a:cubicBezTo>
                      <a:pt x="253" y="91923"/>
                      <a:pt x="0" y="91180"/>
                      <a:pt x="0" y="90431"/>
                    </a:cubicBezTo>
                    <a:cubicBezTo>
                      <a:pt x="0" y="89700"/>
                      <a:pt x="190" y="88964"/>
                      <a:pt x="698" y="88341"/>
                    </a:cubicBezTo>
                    <a:cubicBezTo>
                      <a:pt x="1588" y="87091"/>
                      <a:pt x="3175" y="86614"/>
                      <a:pt x="4635" y="87167"/>
                    </a:cubicBezTo>
                    <a:lnTo>
                      <a:pt x="47180" y="103829"/>
                    </a:lnTo>
                    <a:lnTo>
                      <a:pt x="46164" y="3823"/>
                    </a:lnTo>
                    <a:cubicBezTo>
                      <a:pt x="46164" y="1912"/>
                      <a:pt x="47689" y="349"/>
                      <a:pt x="49530" y="330"/>
                    </a:cubicBezTo>
                    <a:close/>
                  </a:path>
                </a:pathLst>
              </a:custGeom>
              <a:gradFill>
                <a:gsLst>
                  <a:gs pos="0">
                    <a:srgbClr val="527AF1"/>
                  </a:gs>
                  <a:gs pos="50000">
                    <a:srgbClr val="527AF1">
                      <a:alpha val="49804"/>
                    </a:srgbClr>
                  </a:gs>
                  <a:gs pos="100000">
                    <a:srgbClr val="527AF1">
                      <a:alpha val="0"/>
                    </a:srgbClr>
                  </a:gs>
                </a:gsLst>
                <a:lin ang="16166726" scaled="1"/>
              </a:gradFill>
              <a:ln w="6350" cap="flat">
                <a:noFill/>
                <a:prstDash val="solid"/>
                <a:miter/>
              </a:ln>
            </p:spPr>
            <p:txBody>
              <a:bodyPr rtlCol="0" anchor="ctr"/>
              <a:lstStyle/>
              <a:p>
                <a:pPr>
                  <a:defRPr/>
                </a:pPr>
                <a:endParaRPr lang="en-US" kern="0">
                  <a:solidFill>
                    <a:prstClr val="black"/>
                  </a:solidFill>
                  <a:latin typeface="+mn-ea"/>
                </a:endParaRPr>
              </a:p>
            </p:txBody>
          </p:sp>
          <p:sp>
            <p:nvSpPr>
              <p:cNvPr id="183" name="文本框 182"/>
              <p:cNvSpPr txBox="1"/>
              <p:nvPr/>
            </p:nvSpPr>
            <p:spPr>
              <a:xfrm>
                <a:off x="2356983" y="4309753"/>
                <a:ext cx="1241110"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en-US" altLang="zh-CN" sz="1050" kern="0" dirty="0" smtClean="0">
                    <a:solidFill>
                      <a:prstClr val="black"/>
                    </a:solidFill>
                    <a:latin typeface="+mn-ea"/>
                    <a:ea typeface="+mn-ea"/>
                  </a:rPr>
                  <a:t>3. </a:t>
                </a:r>
                <a:r>
                  <a:rPr lang="zh-CN" altLang="en-US" sz="1050" kern="0" dirty="0" smtClean="0">
                    <a:solidFill>
                      <a:prstClr val="black"/>
                    </a:solidFill>
                    <a:latin typeface="+mn-ea"/>
                    <a:ea typeface="+mn-ea"/>
                  </a:rPr>
                  <a:t>储值卡订单核销</a:t>
                </a:r>
                <a:endParaRPr lang="zh-CN" altLang="en-US" sz="1050" kern="0" dirty="0">
                  <a:solidFill>
                    <a:prstClr val="black"/>
                  </a:solidFill>
                  <a:latin typeface="+mn-ea"/>
                  <a:ea typeface="+mn-ea"/>
                </a:endParaRPr>
              </a:p>
            </p:txBody>
          </p:sp>
        </p:grpSp>
        <p:sp>
          <p:nvSpPr>
            <p:cNvPr id="150" name="矩形: 圆角 98"/>
            <p:cNvSpPr/>
            <p:nvPr/>
          </p:nvSpPr>
          <p:spPr>
            <a:xfrm>
              <a:off x="6905678" y="3418256"/>
              <a:ext cx="1319883" cy="321952"/>
            </a:xfrm>
            <a:prstGeom prst="roundRect">
              <a:avLst>
                <a:gd name="adj" fmla="val 9553"/>
              </a:avLst>
            </a:prstGeom>
            <a:solidFill>
              <a:srgbClr val="3C5DEC"/>
            </a:solidFill>
            <a:ln w="22860" cap="flat">
              <a:solidFill>
                <a:srgbClr val="101C40">
                  <a:alpha val="16000"/>
                </a:srgbClr>
              </a:solidFill>
              <a:prstDash val="solid"/>
              <a:round/>
            </a:ln>
          </p:spPr>
          <p:txBody>
            <a:bodyPr rtlCol="0" anchor="ctr"/>
            <a:lstStyle/>
            <a:p>
              <a:endParaRPr lang="en-US">
                <a:solidFill>
                  <a:prstClr val="black"/>
                </a:solidFill>
                <a:latin typeface="+mn-ea"/>
              </a:endParaRPr>
            </a:p>
          </p:txBody>
        </p:sp>
        <p:sp>
          <p:nvSpPr>
            <p:cNvPr id="151" name="文本框 150"/>
            <p:cNvSpPr txBox="1"/>
            <p:nvPr/>
          </p:nvSpPr>
          <p:spPr>
            <a:xfrm>
              <a:off x="7126065" y="3457063"/>
              <a:ext cx="890869" cy="247456"/>
            </a:xfrm>
            <a:prstGeom prst="rect">
              <a:avLst/>
            </a:prstGeom>
            <a:noFill/>
          </p:spPr>
          <p:txBody>
            <a:bodyPr wrap="none" rtlCol="0">
              <a:spAutoFit/>
            </a:bodyPr>
            <a:lstStyle/>
            <a:p>
              <a:pPr algn="ctr"/>
              <a:r>
                <a:rPr lang="zh-CN" altLang="en-US" sz="1200" b="1" dirty="0">
                  <a:solidFill>
                    <a:prstClr val="white"/>
                  </a:solidFill>
                  <a:latin typeface="+mn-ea"/>
                  <a:cs typeface="OPPOSans H" panose="00020600040101010101" pitchFamily="18" charset="-122"/>
                </a:rPr>
                <a:t>云商通体系</a:t>
              </a:r>
            </a:p>
          </p:txBody>
        </p:sp>
        <p:grpSp>
          <p:nvGrpSpPr>
            <p:cNvPr id="152" name="组合 151"/>
            <p:cNvGrpSpPr/>
            <p:nvPr/>
          </p:nvGrpSpPr>
          <p:grpSpPr>
            <a:xfrm>
              <a:off x="7645689" y="3948956"/>
              <a:ext cx="1006809" cy="638553"/>
              <a:chOff x="8143661" y="3348282"/>
              <a:chExt cx="926219" cy="677896"/>
            </a:xfrm>
          </p:grpSpPr>
          <p:cxnSp>
            <p:nvCxnSpPr>
              <p:cNvPr id="177" name="肘形连接符 176"/>
              <p:cNvCxnSpPr/>
              <p:nvPr/>
            </p:nvCxnSpPr>
            <p:spPr>
              <a:xfrm>
                <a:off x="8300211" y="3640087"/>
                <a:ext cx="769669" cy="386091"/>
              </a:xfrm>
              <a:prstGeom prst="bentConnector3">
                <a:avLst/>
              </a:prstGeom>
              <a:noFill/>
              <a:ln w="38100" cap="flat">
                <a:solidFill>
                  <a:srgbClr val="3C5DEB"/>
                </a:solidFill>
                <a:prstDash val="solid"/>
                <a:miter lim="800000"/>
                <a:tailEnd type="triangle"/>
              </a:ln>
              <a:effectLst/>
              <a:sp3d/>
            </p:spPr>
          </p:cxnSp>
          <p:cxnSp>
            <p:nvCxnSpPr>
              <p:cNvPr id="178" name="肘形连接符 177"/>
              <p:cNvCxnSpPr/>
              <p:nvPr/>
            </p:nvCxnSpPr>
            <p:spPr>
              <a:xfrm flipV="1">
                <a:off x="8300211" y="3348282"/>
                <a:ext cx="761102" cy="281942"/>
              </a:xfrm>
              <a:prstGeom prst="bentConnector3">
                <a:avLst/>
              </a:prstGeom>
              <a:noFill/>
              <a:ln w="38100" cap="flat">
                <a:solidFill>
                  <a:srgbClr val="3C5DEB"/>
                </a:solidFill>
                <a:prstDash val="solid"/>
                <a:miter lim="800000"/>
                <a:tailEnd type="triangle"/>
              </a:ln>
              <a:effectLst/>
              <a:sp3d/>
            </p:spPr>
          </p:cxnSp>
          <p:cxnSp>
            <p:nvCxnSpPr>
              <p:cNvPr id="179" name="直接箭头连接符 178"/>
              <p:cNvCxnSpPr/>
              <p:nvPr/>
            </p:nvCxnSpPr>
            <p:spPr>
              <a:xfrm flipV="1">
                <a:off x="8143661" y="3637979"/>
                <a:ext cx="917651" cy="8152"/>
              </a:xfrm>
              <a:prstGeom prst="straightConnector1">
                <a:avLst/>
              </a:prstGeom>
              <a:noFill/>
              <a:ln w="38100" cap="flat">
                <a:solidFill>
                  <a:srgbClr val="3C5DEB"/>
                </a:solidFill>
                <a:prstDash val="solid"/>
                <a:miter lim="800000"/>
                <a:tailEnd type="triangle"/>
              </a:ln>
              <a:effectLst/>
              <a:sp3d/>
            </p:spPr>
          </p:cxnSp>
          <p:sp>
            <p:nvSpPr>
              <p:cNvPr id="180" name="文本框 179"/>
              <p:cNvSpPr txBox="1"/>
              <p:nvPr/>
            </p:nvSpPr>
            <p:spPr>
              <a:xfrm>
                <a:off x="8227093" y="3388588"/>
                <a:ext cx="817861" cy="240809"/>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en-US" altLang="zh-CN" sz="1050" b="1" kern="0" dirty="0">
                    <a:solidFill>
                      <a:prstClr val="black"/>
                    </a:solidFill>
                    <a:latin typeface="+mn-ea"/>
                    <a:sym typeface="等线"/>
                  </a:rPr>
                  <a:t>4. </a:t>
                </a:r>
                <a:r>
                  <a:rPr lang="zh-CN" altLang="en-US" sz="1050" b="1" kern="0" dirty="0">
                    <a:solidFill>
                      <a:prstClr val="black"/>
                    </a:solidFill>
                    <a:latin typeface="+mn-ea"/>
                    <a:sym typeface="等线"/>
                  </a:rPr>
                  <a:t>分账</a:t>
                </a:r>
              </a:p>
            </p:txBody>
          </p:sp>
        </p:grpSp>
        <p:sp>
          <p:nvSpPr>
            <p:cNvPr id="153" name="矩形: 圆角 49"/>
            <p:cNvSpPr/>
            <p:nvPr/>
          </p:nvSpPr>
          <p:spPr>
            <a:xfrm>
              <a:off x="6838106" y="4104044"/>
              <a:ext cx="944880" cy="220979"/>
            </a:xfrm>
            <a:prstGeom prst="roundRect">
              <a:avLst/>
            </a:prstGeom>
            <a:solidFill>
              <a:srgbClr val="FFFFFF"/>
            </a:solidFill>
            <a:ln w="22860" cap="flat">
              <a:solidFill>
                <a:srgbClr val="D8DAE0"/>
              </a:solidFill>
              <a:prstDash val="solid"/>
              <a:miter/>
            </a:ln>
          </p:spPr>
          <p:txBody>
            <a:bodyPr rtlCol="0" anchor="ctr"/>
            <a:lstStyle/>
            <a:p>
              <a:endParaRPr lang="en-US">
                <a:solidFill>
                  <a:prstClr val="black"/>
                </a:solidFill>
                <a:latin typeface="+mn-ea"/>
              </a:endParaRPr>
            </a:p>
          </p:txBody>
        </p:sp>
        <p:sp>
          <p:nvSpPr>
            <p:cNvPr id="154" name="文本框 153"/>
            <p:cNvSpPr txBox="1"/>
            <p:nvPr/>
          </p:nvSpPr>
          <p:spPr>
            <a:xfrm>
              <a:off x="6874913" y="4100713"/>
              <a:ext cx="801063" cy="226835"/>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储值卡账户</a:t>
              </a:r>
              <a:endParaRPr lang="zh-CN" altLang="en-US" sz="1050" kern="0" dirty="0">
                <a:solidFill>
                  <a:prstClr val="black"/>
                </a:solidFill>
                <a:latin typeface="+mn-ea"/>
                <a:ea typeface="+mn-ea"/>
              </a:endParaRPr>
            </a:p>
          </p:txBody>
        </p:sp>
        <p:grpSp>
          <p:nvGrpSpPr>
            <p:cNvPr id="155" name="组合 154"/>
            <p:cNvGrpSpPr/>
            <p:nvPr/>
          </p:nvGrpSpPr>
          <p:grpSpPr>
            <a:xfrm>
              <a:off x="8702661" y="3830637"/>
              <a:ext cx="944880" cy="226834"/>
              <a:chOff x="6816770" y="4253113"/>
              <a:chExt cx="944880" cy="226834"/>
            </a:xfrm>
          </p:grpSpPr>
          <p:sp>
            <p:nvSpPr>
              <p:cNvPr id="175"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76" name="文本框 175"/>
              <p:cNvSpPr txBox="1"/>
              <p:nvPr/>
            </p:nvSpPr>
            <p:spPr>
              <a:xfrm>
                <a:off x="6881011" y="4253113"/>
                <a:ext cx="801064"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运营方账户</a:t>
                </a:r>
                <a:endParaRPr lang="zh-CN" altLang="en-US" sz="1050" kern="0" dirty="0">
                  <a:solidFill>
                    <a:prstClr val="black"/>
                  </a:solidFill>
                  <a:latin typeface="+mn-ea"/>
                  <a:ea typeface="+mn-ea"/>
                </a:endParaRPr>
              </a:p>
            </p:txBody>
          </p:sp>
        </p:grpSp>
        <p:grpSp>
          <p:nvGrpSpPr>
            <p:cNvPr id="156" name="组合 155"/>
            <p:cNvGrpSpPr/>
            <p:nvPr/>
          </p:nvGrpSpPr>
          <p:grpSpPr>
            <a:xfrm>
              <a:off x="8693554" y="4111013"/>
              <a:ext cx="944880" cy="226834"/>
              <a:chOff x="6816770" y="4253113"/>
              <a:chExt cx="944880" cy="226834"/>
            </a:xfrm>
          </p:grpSpPr>
          <p:sp>
            <p:nvSpPr>
              <p:cNvPr id="173"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74" name="文本框 173"/>
              <p:cNvSpPr txBox="1"/>
              <p:nvPr/>
            </p:nvSpPr>
            <p:spPr>
              <a:xfrm>
                <a:off x="6881013" y="4253113"/>
                <a:ext cx="801064"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场地方账户</a:t>
                </a:r>
                <a:endParaRPr lang="zh-CN" altLang="en-US" sz="1050" kern="0" dirty="0">
                  <a:solidFill>
                    <a:prstClr val="black"/>
                  </a:solidFill>
                  <a:latin typeface="+mn-ea"/>
                  <a:ea typeface="+mn-ea"/>
                </a:endParaRPr>
              </a:p>
            </p:txBody>
          </p:sp>
        </p:grpSp>
        <p:grpSp>
          <p:nvGrpSpPr>
            <p:cNvPr id="157" name="组合 156"/>
            <p:cNvGrpSpPr/>
            <p:nvPr/>
          </p:nvGrpSpPr>
          <p:grpSpPr>
            <a:xfrm>
              <a:off x="8651127" y="4419078"/>
              <a:ext cx="1052519" cy="226834"/>
              <a:chOff x="6995319" y="4253113"/>
              <a:chExt cx="1052519" cy="226834"/>
            </a:xfrm>
          </p:grpSpPr>
          <p:sp>
            <p:nvSpPr>
              <p:cNvPr id="171" name="矩形: 圆角 49"/>
              <p:cNvSpPr/>
              <p:nvPr/>
            </p:nvSpPr>
            <p:spPr>
              <a:xfrm>
                <a:off x="703394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72" name="文本框 171"/>
              <p:cNvSpPr txBox="1"/>
              <p:nvPr/>
            </p:nvSpPr>
            <p:spPr>
              <a:xfrm>
                <a:off x="6995319" y="4253113"/>
                <a:ext cx="1052519"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软件服务商账户</a:t>
                </a:r>
                <a:endParaRPr lang="zh-CN" altLang="en-US" sz="1050" kern="0" dirty="0">
                  <a:solidFill>
                    <a:prstClr val="black"/>
                  </a:solidFill>
                  <a:latin typeface="+mn-ea"/>
                  <a:ea typeface="+mn-ea"/>
                </a:endParaRPr>
              </a:p>
            </p:txBody>
          </p:sp>
        </p:grpSp>
        <p:sp>
          <p:nvSpPr>
            <p:cNvPr id="158" name="任意多边形: 形状 90"/>
            <p:cNvSpPr/>
            <p:nvPr/>
          </p:nvSpPr>
          <p:spPr>
            <a:xfrm rot="5400000">
              <a:off x="9738912" y="3614372"/>
              <a:ext cx="230067" cy="648304"/>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mn-ea"/>
              </a:endParaRPr>
            </a:p>
          </p:txBody>
        </p:sp>
        <p:sp>
          <p:nvSpPr>
            <p:cNvPr id="159" name="任意多边形: 形状 90"/>
            <p:cNvSpPr/>
            <p:nvPr/>
          </p:nvSpPr>
          <p:spPr>
            <a:xfrm rot="5400000">
              <a:off x="9712532" y="3925106"/>
              <a:ext cx="242521" cy="658291"/>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mn-ea"/>
              </a:endParaRPr>
            </a:p>
          </p:txBody>
        </p:sp>
        <p:sp>
          <p:nvSpPr>
            <p:cNvPr id="160" name="任意多边形: 形状 90"/>
            <p:cNvSpPr/>
            <p:nvPr/>
          </p:nvSpPr>
          <p:spPr>
            <a:xfrm rot="5400000">
              <a:off x="9724684" y="4253572"/>
              <a:ext cx="230067" cy="648304"/>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mn-ea"/>
              </a:endParaRPr>
            </a:p>
          </p:txBody>
        </p:sp>
        <p:grpSp>
          <p:nvGrpSpPr>
            <p:cNvPr id="161" name="组合 160"/>
            <p:cNvGrpSpPr/>
            <p:nvPr/>
          </p:nvGrpSpPr>
          <p:grpSpPr>
            <a:xfrm>
              <a:off x="10208940" y="3797144"/>
              <a:ext cx="944880" cy="226834"/>
              <a:chOff x="6816770" y="4253113"/>
              <a:chExt cx="944880" cy="226834"/>
            </a:xfrm>
          </p:grpSpPr>
          <p:sp>
            <p:nvSpPr>
              <p:cNvPr id="169"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70" name="文本框 169"/>
              <p:cNvSpPr txBox="1"/>
              <p:nvPr/>
            </p:nvSpPr>
            <p:spPr>
              <a:xfrm>
                <a:off x="6912444" y="4253113"/>
                <a:ext cx="738200"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银行账户</a:t>
                </a:r>
                <a:r>
                  <a:rPr lang="en-US" altLang="zh-CN" sz="1050" kern="0" dirty="0" smtClean="0">
                    <a:solidFill>
                      <a:prstClr val="black"/>
                    </a:solidFill>
                    <a:latin typeface="+mn-ea"/>
                    <a:ea typeface="+mn-ea"/>
                  </a:rPr>
                  <a:t>1</a:t>
                </a:r>
                <a:endParaRPr lang="zh-CN" altLang="en-US" sz="1050" kern="0" dirty="0">
                  <a:solidFill>
                    <a:prstClr val="black"/>
                  </a:solidFill>
                  <a:latin typeface="+mn-ea"/>
                  <a:ea typeface="+mn-ea"/>
                </a:endParaRPr>
              </a:p>
            </p:txBody>
          </p:sp>
        </p:grpSp>
        <p:grpSp>
          <p:nvGrpSpPr>
            <p:cNvPr id="162" name="组合 161"/>
            <p:cNvGrpSpPr/>
            <p:nvPr/>
          </p:nvGrpSpPr>
          <p:grpSpPr>
            <a:xfrm>
              <a:off x="10212703" y="4146096"/>
              <a:ext cx="944880" cy="226834"/>
              <a:chOff x="6816770" y="4253113"/>
              <a:chExt cx="944880" cy="226834"/>
            </a:xfrm>
          </p:grpSpPr>
          <p:sp>
            <p:nvSpPr>
              <p:cNvPr id="167"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68" name="文本框 167"/>
              <p:cNvSpPr txBox="1"/>
              <p:nvPr/>
            </p:nvSpPr>
            <p:spPr>
              <a:xfrm>
                <a:off x="6912444" y="4253113"/>
                <a:ext cx="738200"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银行账户</a:t>
                </a:r>
                <a:r>
                  <a:rPr lang="en-US" altLang="zh-CN" sz="1050" kern="0" dirty="0" smtClean="0">
                    <a:solidFill>
                      <a:prstClr val="black"/>
                    </a:solidFill>
                    <a:latin typeface="+mn-ea"/>
                    <a:ea typeface="+mn-ea"/>
                  </a:rPr>
                  <a:t>2</a:t>
                </a:r>
                <a:endParaRPr lang="zh-CN" altLang="en-US" sz="1050" kern="0" dirty="0">
                  <a:solidFill>
                    <a:prstClr val="black"/>
                  </a:solidFill>
                  <a:latin typeface="+mn-ea"/>
                  <a:ea typeface="+mn-ea"/>
                </a:endParaRPr>
              </a:p>
            </p:txBody>
          </p:sp>
        </p:grpSp>
        <p:grpSp>
          <p:nvGrpSpPr>
            <p:cNvPr id="163" name="组合 162"/>
            <p:cNvGrpSpPr/>
            <p:nvPr/>
          </p:nvGrpSpPr>
          <p:grpSpPr>
            <a:xfrm>
              <a:off x="10193261" y="4476594"/>
              <a:ext cx="944880" cy="226834"/>
              <a:chOff x="6816770" y="4253113"/>
              <a:chExt cx="944880" cy="226834"/>
            </a:xfrm>
          </p:grpSpPr>
          <p:sp>
            <p:nvSpPr>
              <p:cNvPr id="165"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mn-ea"/>
                </a:endParaRPr>
              </a:p>
            </p:txBody>
          </p:sp>
          <p:sp>
            <p:nvSpPr>
              <p:cNvPr id="166" name="文本框 165"/>
              <p:cNvSpPr txBox="1"/>
              <p:nvPr/>
            </p:nvSpPr>
            <p:spPr>
              <a:xfrm>
                <a:off x="6912444" y="4253113"/>
                <a:ext cx="738200" cy="22683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mn-ea"/>
                    <a:ea typeface="+mn-ea"/>
                  </a:rPr>
                  <a:t>银行账户</a:t>
                </a:r>
                <a:r>
                  <a:rPr lang="en-US" altLang="zh-CN" sz="1050" kern="0" dirty="0" smtClean="0">
                    <a:solidFill>
                      <a:prstClr val="black"/>
                    </a:solidFill>
                    <a:latin typeface="+mn-ea"/>
                    <a:ea typeface="+mn-ea"/>
                  </a:rPr>
                  <a:t>3</a:t>
                </a:r>
                <a:endParaRPr lang="zh-CN" altLang="en-US" sz="1050" kern="0" dirty="0">
                  <a:solidFill>
                    <a:prstClr val="black"/>
                  </a:solidFill>
                  <a:latin typeface="+mn-ea"/>
                  <a:ea typeface="+mn-ea"/>
                </a:endParaRPr>
              </a:p>
            </p:txBody>
          </p:sp>
        </p:grpSp>
        <p:sp>
          <p:nvSpPr>
            <p:cNvPr id="164" name="文本框 163"/>
            <p:cNvSpPr txBox="1"/>
            <p:nvPr/>
          </p:nvSpPr>
          <p:spPr>
            <a:xfrm>
              <a:off x="9659637" y="3561603"/>
              <a:ext cx="720025" cy="226833"/>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en-US" altLang="zh-CN" sz="1050" b="1" kern="0" dirty="0">
                  <a:solidFill>
                    <a:prstClr val="black"/>
                  </a:solidFill>
                  <a:latin typeface="+mn-ea"/>
                  <a:sym typeface="等线"/>
                </a:rPr>
                <a:t>5. </a:t>
              </a:r>
              <a:r>
                <a:rPr lang="zh-CN" altLang="en-US" sz="1050" b="1" kern="0" dirty="0">
                  <a:solidFill>
                    <a:prstClr val="black"/>
                  </a:solidFill>
                  <a:latin typeface="+mn-ea"/>
                  <a:sym typeface="等线"/>
                </a:rPr>
                <a:t>提现</a:t>
              </a:r>
            </a:p>
          </p:txBody>
        </p:sp>
      </p:grpSp>
    </p:spTree>
    <p:extLst>
      <p:ext uri="{BB962C8B-B14F-4D97-AF65-F5344CB8AC3E}">
        <p14:creationId xmlns:p14="http://schemas.microsoft.com/office/powerpoint/2010/main" val="255050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3" y="438403"/>
            <a:ext cx="651702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a:solidFill>
                  <a:srgbClr val="2F5597"/>
                </a:solidFill>
                <a:latin typeface="宋体" panose="02010600030101010101" pitchFamily="2" charset="-122"/>
                <a:ea typeface="宋体" panose="02010600030101010101" pitchFamily="2" charset="-122"/>
                <a:cs typeface="Noto Sans CJK HK"/>
              </a:rPr>
              <a:t>应用场景</a:t>
            </a:r>
            <a:r>
              <a:rPr lang="en-US" altLang="zh-CN" sz="2400" b="1" kern="0" dirty="0" smtClean="0">
                <a:solidFill>
                  <a:srgbClr val="2F5597"/>
                </a:solidFill>
                <a:latin typeface="宋体" panose="02010600030101010101" pitchFamily="2" charset="-122"/>
                <a:ea typeface="宋体" panose="02010600030101010101" pitchFamily="2" charset="-122"/>
                <a:cs typeface="Noto Sans CJK HK"/>
              </a:rPr>
              <a:t>——</a:t>
            </a:r>
            <a:r>
              <a:rPr lang="zh-CN" altLang="en-US" sz="2400" b="1" kern="0" dirty="0" smtClean="0">
                <a:solidFill>
                  <a:srgbClr val="2F5597"/>
                </a:solidFill>
                <a:latin typeface="宋体" panose="02010600030101010101" pitchFamily="2" charset="-122"/>
                <a:ea typeface="宋体" panose="02010600030101010101" pitchFamily="2" charset="-122"/>
                <a:cs typeface="Noto Sans CJK HK"/>
              </a:rPr>
              <a:t>会员充值（客户平台无需记个人账）</a:t>
            </a:r>
            <a:endParaRPr lang="zh-CN" altLang="en-US" sz="2400" b="1" kern="0" dirty="0">
              <a:solidFill>
                <a:srgbClr val="2F5597"/>
              </a:solidFill>
              <a:latin typeface="宋体" panose="02010600030101010101" pitchFamily="2" charset="-122"/>
              <a:ea typeface="宋体" panose="02010600030101010101" pitchFamily="2" charset="-122"/>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宋体" panose="02010600030101010101" pitchFamily="2" charset="-122"/>
              <a:ea typeface="宋体" panose="02010600030101010101" pitchFamily="2" charset="-122"/>
            </a:endParaRPr>
          </a:p>
        </p:txBody>
      </p:sp>
      <p:grpSp>
        <p:nvGrpSpPr>
          <p:cNvPr id="115" name="组合 114"/>
          <p:cNvGrpSpPr/>
          <p:nvPr/>
        </p:nvGrpSpPr>
        <p:grpSpPr>
          <a:xfrm>
            <a:off x="440653" y="1000615"/>
            <a:ext cx="11086517" cy="5575190"/>
            <a:chOff x="888364" y="1406821"/>
            <a:chExt cx="10355580" cy="5052795"/>
          </a:xfrm>
        </p:grpSpPr>
        <p:sp>
          <p:nvSpPr>
            <p:cNvPr id="116" name="矩形: 圆角 82"/>
            <p:cNvSpPr/>
            <p:nvPr/>
          </p:nvSpPr>
          <p:spPr>
            <a:xfrm>
              <a:off x="888365" y="1406821"/>
              <a:ext cx="10355579" cy="1381491"/>
            </a:xfrm>
            <a:prstGeom prst="roundRect">
              <a:avLst/>
            </a:prstGeom>
            <a:solidFill>
              <a:srgbClr val="F5F6FA"/>
            </a:solidFill>
            <a:ln w="22860" cap="flat">
              <a:solidFill>
                <a:srgbClr val="D0D2DC"/>
              </a:solidFill>
              <a:prstDash val="sysDash"/>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17" name="文本框 116"/>
            <p:cNvSpPr txBox="1"/>
            <p:nvPr/>
          </p:nvSpPr>
          <p:spPr>
            <a:xfrm>
              <a:off x="1151950" y="1507299"/>
              <a:ext cx="9515746" cy="264991"/>
            </a:xfrm>
            <a:prstGeom prst="rect">
              <a:avLst/>
            </a:prstGeom>
            <a:noFill/>
          </p:spPr>
          <p:txBody>
            <a:bodyPr wrap="none" rtlCol="0">
              <a:spAutoFit/>
            </a:bodyPr>
            <a:lstStyle/>
            <a:p>
              <a:r>
                <a:rPr lang="zh-CN" altLang="en-US" sz="1300" b="1" dirty="0">
                  <a:solidFill>
                    <a:prstClr val="black"/>
                  </a:solidFill>
                  <a:latin typeface="宋体" panose="02010600030101010101" pitchFamily="2" charset="-122"/>
                  <a:ea typeface="宋体" panose="02010600030101010101" pitchFamily="2" charset="-122"/>
                  <a:cs typeface="OPPOSans H" panose="00020600040101010101" pitchFamily="18" charset="-122"/>
                </a:rPr>
                <a:t>场景需求：消费者在平台充值一定金额，享受平台活动优惠，后续的充电服务金额在账户余额中抵扣（ 账户余额需大于最小消费金额） </a:t>
              </a:r>
            </a:p>
          </p:txBody>
        </p:sp>
        <p:grpSp>
          <p:nvGrpSpPr>
            <p:cNvPr id="118" name="组合 117"/>
            <p:cNvGrpSpPr/>
            <p:nvPr/>
          </p:nvGrpSpPr>
          <p:grpSpPr>
            <a:xfrm>
              <a:off x="2648240" y="1903335"/>
              <a:ext cx="2897942" cy="730537"/>
              <a:chOff x="4428440" y="5063009"/>
              <a:chExt cx="3018801" cy="802300"/>
            </a:xfrm>
          </p:grpSpPr>
          <p:cxnSp>
            <p:nvCxnSpPr>
              <p:cNvPr id="309" name="直接箭头连接符 308"/>
              <p:cNvCxnSpPr/>
              <p:nvPr/>
            </p:nvCxnSpPr>
            <p:spPr>
              <a:xfrm>
                <a:off x="5059276" y="5384089"/>
                <a:ext cx="1140356" cy="10871"/>
              </a:xfrm>
              <a:prstGeom prst="straightConnector1">
                <a:avLst/>
              </a:prstGeom>
              <a:noFill/>
              <a:ln w="12700" cap="flat">
                <a:solidFill>
                  <a:srgbClr val="4472C4"/>
                </a:solidFill>
                <a:prstDash val="solid"/>
                <a:miter lim="800000"/>
                <a:tailEnd type="triangle"/>
              </a:ln>
              <a:effectLst/>
              <a:sp3d/>
            </p:spPr>
          </p:cxnSp>
          <p:sp>
            <p:nvSpPr>
              <p:cNvPr id="310" name="Freeform 383"/>
              <p:cNvSpPr/>
              <p:nvPr/>
            </p:nvSpPr>
            <p:spPr bwMode="auto">
              <a:xfrm>
                <a:off x="4492437" y="5117230"/>
                <a:ext cx="373640" cy="109819"/>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1" name="Oval 384"/>
              <p:cNvSpPr>
                <a:spLocks noChangeArrowheads="1"/>
              </p:cNvSpPr>
              <p:nvPr/>
            </p:nvSpPr>
            <p:spPr bwMode="auto">
              <a:xfrm>
                <a:off x="4818887"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2" name="Freeform 385"/>
              <p:cNvSpPr/>
              <p:nvPr/>
            </p:nvSpPr>
            <p:spPr bwMode="auto">
              <a:xfrm>
                <a:off x="4790444" y="5340006"/>
                <a:ext cx="139630" cy="231562"/>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3" name="Oval 386"/>
              <p:cNvSpPr>
                <a:spLocks noChangeArrowheads="1"/>
              </p:cNvSpPr>
              <p:nvPr/>
            </p:nvSpPr>
            <p:spPr bwMode="auto">
              <a:xfrm>
                <a:off x="4457529"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4" name="Freeform 387"/>
              <p:cNvSpPr/>
              <p:nvPr/>
            </p:nvSpPr>
            <p:spPr bwMode="auto">
              <a:xfrm>
                <a:off x="4428440" y="5340006"/>
                <a:ext cx="139630" cy="231562"/>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5" name="Oval 388"/>
              <p:cNvSpPr>
                <a:spLocks noChangeArrowheads="1"/>
              </p:cNvSpPr>
              <p:nvPr/>
            </p:nvSpPr>
            <p:spPr bwMode="auto">
              <a:xfrm>
                <a:off x="4626249" y="5183122"/>
                <a:ext cx="106015" cy="102916"/>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6" name="Freeform 389"/>
              <p:cNvSpPr/>
              <p:nvPr/>
            </p:nvSpPr>
            <p:spPr bwMode="auto">
              <a:xfrm>
                <a:off x="4588756" y="5305491"/>
                <a:ext cx="181002" cy="318162"/>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17" name="Freeform 261"/>
              <p:cNvSpPr>
                <a:spLocks noEditPoints="1"/>
              </p:cNvSpPr>
              <p:nvPr/>
            </p:nvSpPr>
            <p:spPr bwMode="auto">
              <a:xfrm>
                <a:off x="6332437" y="5136849"/>
                <a:ext cx="425237" cy="446975"/>
              </a:xfrm>
              <a:custGeom>
                <a:avLst/>
                <a:gdLst>
                  <a:gd name="T0" fmla="*/ 108 w 176"/>
                  <a:gd name="T1" fmla="*/ 64 h 176"/>
                  <a:gd name="T2" fmla="*/ 127 w 176"/>
                  <a:gd name="T3" fmla="*/ 47 h 176"/>
                  <a:gd name="T4" fmla="*/ 124 w 176"/>
                  <a:gd name="T5" fmla="*/ 40 h 176"/>
                  <a:gd name="T6" fmla="*/ 112 w 176"/>
                  <a:gd name="T7" fmla="*/ 50 h 176"/>
                  <a:gd name="T8" fmla="*/ 112 w 176"/>
                  <a:gd name="T9" fmla="*/ 4 h 176"/>
                  <a:gd name="T10" fmla="*/ 104 w 176"/>
                  <a:gd name="T11" fmla="*/ 4 h 176"/>
                  <a:gd name="T12" fmla="*/ 95 w 176"/>
                  <a:gd name="T13" fmla="*/ 41 h 176"/>
                  <a:gd name="T14" fmla="*/ 88 w 176"/>
                  <a:gd name="T15" fmla="*/ 44 h 176"/>
                  <a:gd name="T16" fmla="*/ 105 w 176"/>
                  <a:gd name="T17" fmla="*/ 63 h 176"/>
                  <a:gd name="T18" fmla="*/ 160 w 176"/>
                  <a:gd name="T19" fmla="*/ 149 h 176"/>
                  <a:gd name="T20" fmla="*/ 176 w 176"/>
                  <a:gd name="T21" fmla="*/ 77 h 176"/>
                  <a:gd name="T22" fmla="*/ 172 w 176"/>
                  <a:gd name="T23" fmla="*/ 72 h 176"/>
                  <a:gd name="T24" fmla="*/ 38 w 176"/>
                  <a:gd name="T25" fmla="*/ 51 h 176"/>
                  <a:gd name="T26" fmla="*/ 34 w 176"/>
                  <a:gd name="T27" fmla="*/ 48 h 176"/>
                  <a:gd name="T28" fmla="*/ 0 w 176"/>
                  <a:gd name="T29" fmla="*/ 52 h 176"/>
                  <a:gd name="T30" fmla="*/ 31 w 176"/>
                  <a:gd name="T31" fmla="*/ 56 h 176"/>
                  <a:gd name="T32" fmla="*/ 56 w 176"/>
                  <a:gd name="T33" fmla="*/ 149 h 176"/>
                  <a:gd name="T34" fmla="*/ 56 w 176"/>
                  <a:gd name="T35" fmla="*/ 160 h 176"/>
                  <a:gd name="T36" fmla="*/ 88 w 176"/>
                  <a:gd name="T37" fmla="*/ 160 h 176"/>
                  <a:gd name="T38" fmla="*/ 130 w 176"/>
                  <a:gd name="T39" fmla="*/ 152 h 176"/>
                  <a:gd name="T40" fmla="*/ 144 w 176"/>
                  <a:gd name="T41" fmla="*/ 176 h 176"/>
                  <a:gd name="T42" fmla="*/ 158 w 176"/>
                  <a:gd name="T43" fmla="*/ 152 h 176"/>
                  <a:gd name="T44" fmla="*/ 144 w 176"/>
                  <a:gd name="T45" fmla="*/ 80 h 176"/>
                  <a:gd name="T46" fmla="*/ 163 w 176"/>
                  <a:gd name="T47" fmla="*/ 96 h 176"/>
                  <a:gd name="T48" fmla="*/ 144 w 176"/>
                  <a:gd name="T49" fmla="*/ 80 h 176"/>
                  <a:gd name="T50" fmla="*/ 72 w 176"/>
                  <a:gd name="T51" fmla="*/ 80 h 176"/>
                  <a:gd name="T52" fmla="*/ 50 w 176"/>
                  <a:gd name="T53" fmla="*/ 96 h 176"/>
                  <a:gd name="T54" fmla="*/ 57 w 176"/>
                  <a:gd name="T55" fmla="*/ 120 h 176"/>
                  <a:gd name="T56" fmla="*/ 75 w 176"/>
                  <a:gd name="T57" fmla="*/ 104 h 176"/>
                  <a:gd name="T58" fmla="*/ 57 w 176"/>
                  <a:gd name="T59" fmla="*/ 120 h 176"/>
                  <a:gd name="T60" fmla="*/ 78 w 176"/>
                  <a:gd name="T61" fmla="*/ 128 h 176"/>
                  <a:gd name="T62" fmla="*/ 63 w 176"/>
                  <a:gd name="T63" fmla="*/ 144 h 176"/>
                  <a:gd name="T64" fmla="*/ 72 w 176"/>
                  <a:gd name="T65" fmla="*/ 168 h 176"/>
                  <a:gd name="T66" fmla="*/ 72 w 176"/>
                  <a:gd name="T67" fmla="*/ 152 h 176"/>
                  <a:gd name="T68" fmla="*/ 72 w 176"/>
                  <a:gd name="T69" fmla="*/ 168 h 176"/>
                  <a:gd name="T70" fmla="*/ 88 w 176"/>
                  <a:gd name="T71" fmla="*/ 144 h 176"/>
                  <a:gd name="T72" fmla="*/ 104 w 176"/>
                  <a:gd name="T73" fmla="*/ 128 h 176"/>
                  <a:gd name="T74" fmla="*/ 104 w 176"/>
                  <a:gd name="T75" fmla="*/ 120 h 176"/>
                  <a:gd name="T76" fmla="*/ 83 w 176"/>
                  <a:gd name="T77" fmla="*/ 104 h 176"/>
                  <a:gd name="T78" fmla="*/ 104 w 176"/>
                  <a:gd name="T79" fmla="*/ 120 h 176"/>
                  <a:gd name="T80" fmla="*/ 82 w 176"/>
                  <a:gd name="T81" fmla="*/ 96 h 176"/>
                  <a:gd name="T82" fmla="*/ 104 w 176"/>
                  <a:gd name="T83" fmla="*/ 80 h 176"/>
                  <a:gd name="T84" fmla="*/ 128 w 176"/>
                  <a:gd name="T85" fmla="*/ 144 h 176"/>
                  <a:gd name="T86" fmla="*/ 112 w 176"/>
                  <a:gd name="T87" fmla="*/ 128 h 176"/>
                  <a:gd name="T88" fmla="*/ 128 w 176"/>
                  <a:gd name="T89" fmla="*/ 144 h 176"/>
                  <a:gd name="T90" fmla="*/ 112 w 176"/>
                  <a:gd name="T91" fmla="*/ 120 h 176"/>
                  <a:gd name="T92" fmla="*/ 133 w 176"/>
                  <a:gd name="T93" fmla="*/ 104 h 176"/>
                  <a:gd name="T94" fmla="*/ 134 w 176"/>
                  <a:gd name="T95" fmla="*/ 96 h 176"/>
                  <a:gd name="T96" fmla="*/ 112 w 176"/>
                  <a:gd name="T97" fmla="*/ 80 h 176"/>
                  <a:gd name="T98" fmla="*/ 134 w 176"/>
                  <a:gd name="T99" fmla="*/ 96 h 176"/>
                  <a:gd name="T100" fmla="*/ 136 w 176"/>
                  <a:gd name="T101" fmla="*/ 160 h 176"/>
                  <a:gd name="T102" fmla="*/ 152 w 176"/>
                  <a:gd name="T103" fmla="*/ 160 h 176"/>
                  <a:gd name="T104" fmla="*/ 153 w 176"/>
                  <a:gd name="T105" fmla="*/ 144 h 176"/>
                  <a:gd name="T106" fmla="*/ 138 w 176"/>
                  <a:gd name="T107" fmla="*/ 128 h 176"/>
                  <a:gd name="T108" fmla="*/ 153 w 176"/>
                  <a:gd name="T109" fmla="*/ 144 h 176"/>
                  <a:gd name="T110" fmla="*/ 141 w 176"/>
                  <a:gd name="T111" fmla="*/ 104 h 176"/>
                  <a:gd name="T112" fmla="*/ 158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宋体" panose="02010600030101010101" pitchFamily="2" charset="-122"/>
                  <a:ea typeface="宋体" panose="02010600030101010101" pitchFamily="2" charset="-122"/>
                </a:endParaRPr>
              </a:p>
            </p:txBody>
          </p:sp>
          <p:sp>
            <p:nvSpPr>
              <p:cNvPr id="318" name="文本框 317"/>
              <p:cNvSpPr txBox="1"/>
              <p:nvPr/>
            </p:nvSpPr>
            <p:spPr>
              <a:xfrm>
                <a:off x="4439487" y="5604923"/>
                <a:ext cx="510304" cy="26038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用户</a:t>
                </a:r>
              </a:p>
            </p:txBody>
          </p:sp>
          <p:sp>
            <p:nvSpPr>
              <p:cNvPr id="319" name="文本框 318"/>
              <p:cNvSpPr txBox="1"/>
              <p:nvPr/>
            </p:nvSpPr>
            <p:spPr>
              <a:xfrm>
                <a:off x="6043506" y="5598752"/>
                <a:ext cx="1403735" cy="26038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账户余额</a:t>
                </a:r>
                <a:r>
                  <a:rPr lang="en-US" altLang="zh-CN" sz="1100" b="1" kern="0" dirty="0">
                    <a:solidFill>
                      <a:prstClr val="black"/>
                    </a:solidFill>
                    <a:latin typeface="宋体" panose="02010600030101010101" pitchFamily="2" charset="-122"/>
                    <a:ea typeface="宋体" panose="02010600030101010101" pitchFamily="2" charset="-122"/>
                    <a:sym typeface="等线"/>
                  </a:rPr>
                  <a:t>+100</a:t>
                </a:r>
                <a:endParaRPr lang="zh-CN" altLang="en-US" sz="1100" b="1" kern="0" dirty="0">
                  <a:solidFill>
                    <a:prstClr val="black"/>
                  </a:solidFill>
                  <a:latin typeface="宋体" panose="02010600030101010101" pitchFamily="2" charset="-122"/>
                  <a:ea typeface="宋体" panose="02010600030101010101" pitchFamily="2" charset="-122"/>
                  <a:sym typeface="等线"/>
                </a:endParaRPr>
              </a:p>
            </p:txBody>
          </p:sp>
          <p:sp>
            <p:nvSpPr>
              <p:cNvPr id="320" name="文本框 319"/>
              <p:cNvSpPr txBox="1"/>
              <p:nvPr/>
            </p:nvSpPr>
            <p:spPr>
              <a:xfrm>
                <a:off x="5180245" y="5063009"/>
                <a:ext cx="805042" cy="26038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充值</a:t>
                </a:r>
                <a:r>
                  <a:rPr lang="en-US" altLang="zh-CN" sz="1100" b="1" kern="0" dirty="0">
                    <a:solidFill>
                      <a:prstClr val="black"/>
                    </a:solidFill>
                    <a:latin typeface="宋体" panose="02010600030101010101" pitchFamily="2" charset="-122"/>
                    <a:ea typeface="宋体" panose="02010600030101010101" pitchFamily="2" charset="-122"/>
                    <a:sym typeface="等线"/>
                  </a:rPr>
                  <a:t>100</a:t>
                </a:r>
                <a:r>
                  <a:rPr lang="zh-CN" altLang="en-US" sz="1100" b="1" kern="0" dirty="0">
                    <a:solidFill>
                      <a:prstClr val="black"/>
                    </a:solidFill>
                    <a:latin typeface="宋体" panose="02010600030101010101" pitchFamily="2" charset="-122"/>
                    <a:ea typeface="宋体" panose="02010600030101010101" pitchFamily="2" charset="-122"/>
                    <a:sym typeface="等线"/>
                  </a:rPr>
                  <a:t>元</a:t>
                </a:r>
              </a:p>
            </p:txBody>
          </p:sp>
        </p:grpSp>
        <p:grpSp>
          <p:nvGrpSpPr>
            <p:cNvPr id="119" name="组合 118"/>
            <p:cNvGrpSpPr/>
            <p:nvPr/>
          </p:nvGrpSpPr>
          <p:grpSpPr>
            <a:xfrm>
              <a:off x="6948570" y="1870829"/>
              <a:ext cx="4248966" cy="742325"/>
              <a:chOff x="2629126" y="2431587"/>
              <a:chExt cx="4248966" cy="742325"/>
            </a:xfrm>
          </p:grpSpPr>
          <p:grpSp>
            <p:nvGrpSpPr>
              <p:cNvPr id="292" name="组合 291"/>
              <p:cNvGrpSpPr/>
              <p:nvPr/>
            </p:nvGrpSpPr>
            <p:grpSpPr>
              <a:xfrm>
                <a:off x="2629126" y="2431587"/>
                <a:ext cx="1700280" cy="730537"/>
                <a:chOff x="4428440" y="5063009"/>
                <a:chExt cx="1771192" cy="802300"/>
              </a:xfrm>
            </p:grpSpPr>
            <p:cxnSp>
              <p:nvCxnSpPr>
                <p:cNvPr id="299" name="直接箭头连接符 298"/>
                <p:cNvCxnSpPr/>
                <p:nvPr/>
              </p:nvCxnSpPr>
              <p:spPr>
                <a:xfrm>
                  <a:off x="5059276" y="5384089"/>
                  <a:ext cx="1140356" cy="10871"/>
                </a:xfrm>
                <a:prstGeom prst="straightConnector1">
                  <a:avLst/>
                </a:prstGeom>
                <a:noFill/>
                <a:ln w="12700" cap="flat">
                  <a:solidFill>
                    <a:srgbClr val="4472C4"/>
                  </a:solidFill>
                  <a:prstDash val="solid"/>
                  <a:miter lim="800000"/>
                  <a:tailEnd type="triangle"/>
                </a:ln>
                <a:effectLst/>
                <a:sp3d/>
              </p:spPr>
            </p:cxnSp>
            <p:sp>
              <p:nvSpPr>
                <p:cNvPr id="300" name="Freeform 383"/>
                <p:cNvSpPr/>
                <p:nvPr/>
              </p:nvSpPr>
              <p:spPr bwMode="auto">
                <a:xfrm>
                  <a:off x="4492437" y="5117230"/>
                  <a:ext cx="373640" cy="109819"/>
                </a:xfrm>
                <a:custGeom>
                  <a:avLst/>
                  <a:gdLst>
                    <a:gd name="T0" fmla="*/ 16 w 850"/>
                    <a:gd name="T1" fmla="*/ 247 h 258"/>
                    <a:gd name="T2" fmla="*/ 58 w 850"/>
                    <a:gd name="T3" fmla="*/ 242 h 258"/>
                    <a:gd name="T4" fmla="*/ 425 w 850"/>
                    <a:gd name="T5" fmla="*/ 60 h 258"/>
                    <a:gd name="T6" fmla="*/ 792 w 850"/>
                    <a:gd name="T7" fmla="*/ 242 h 258"/>
                    <a:gd name="T8" fmla="*/ 816 w 850"/>
                    <a:gd name="T9" fmla="*/ 254 h 258"/>
                    <a:gd name="T10" fmla="*/ 834 w 850"/>
                    <a:gd name="T11" fmla="*/ 247 h 258"/>
                    <a:gd name="T12" fmla="*/ 840 w 850"/>
                    <a:gd name="T13" fmla="*/ 206 h 258"/>
                    <a:gd name="T14" fmla="*/ 425 w 850"/>
                    <a:gd name="T15" fmla="*/ 0 h 258"/>
                    <a:gd name="T16" fmla="*/ 10 w 850"/>
                    <a:gd name="T17" fmla="*/ 206 h 258"/>
                    <a:gd name="T18" fmla="*/ 16 w 850"/>
                    <a:gd name="T19" fmla="*/ 24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258">
                      <a:moveTo>
                        <a:pt x="16" y="247"/>
                      </a:moveTo>
                      <a:cubicBezTo>
                        <a:pt x="29" y="258"/>
                        <a:pt x="48" y="255"/>
                        <a:pt x="58" y="242"/>
                      </a:cubicBezTo>
                      <a:cubicBezTo>
                        <a:pt x="146" y="126"/>
                        <a:pt x="280" y="60"/>
                        <a:pt x="425" y="60"/>
                      </a:cubicBezTo>
                      <a:cubicBezTo>
                        <a:pt x="570" y="60"/>
                        <a:pt x="704" y="126"/>
                        <a:pt x="792" y="242"/>
                      </a:cubicBezTo>
                      <a:cubicBezTo>
                        <a:pt x="798" y="250"/>
                        <a:pt x="807" y="254"/>
                        <a:pt x="816" y="254"/>
                      </a:cubicBezTo>
                      <a:cubicBezTo>
                        <a:pt x="823" y="254"/>
                        <a:pt x="829" y="252"/>
                        <a:pt x="834" y="247"/>
                      </a:cubicBezTo>
                      <a:cubicBezTo>
                        <a:pt x="847" y="237"/>
                        <a:pt x="850" y="219"/>
                        <a:pt x="840" y="206"/>
                      </a:cubicBezTo>
                      <a:cubicBezTo>
                        <a:pt x="740" y="75"/>
                        <a:pt x="589" y="0"/>
                        <a:pt x="425" y="0"/>
                      </a:cubicBezTo>
                      <a:cubicBezTo>
                        <a:pt x="261" y="0"/>
                        <a:pt x="110" y="75"/>
                        <a:pt x="10" y="206"/>
                      </a:cubicBezTo>
                      <a:cubicBezTo>
                        <a:pt x="0" y="219"/>
                        <a:pt x="3" y="237"/>
                        <a:pt x="16" y="247"/>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1" name="Oval 384"/>
                <p:cNvSpPr>
                  <a:spLocks noChangeArrowheads="1"/>
                </p:cNvSpPr>
                <p:nvPr/>
              </p:nvSpPr>
              <p:spPr bwMode="auto">
                <a:xfrm>
                  <a:off x="4818887"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2" name="Freeform 385"/>
                <p:cNvSpPr/>
                <p:nvPr/>
              </p:nvSpPr>
              <p:spPr bwMode="auto">
                <a:xfrm>
                  <a:off x="4790444" y="5340006"/>
                  <a:ext cx="139630" cy="231562"/>
                </a:xfrm>
                <a:custGeom>
                  <a:avLst/>
                  <a:gdLst>
                    <a:gd name="T0" fmla="*/ 254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3 w 318"/>
                    <a:gd name="T13" fmla="*/ 10 h 544"/>
                    <a:gd name="T14" fmla="*/ 0 w 318"/>
                    <a:gd name="T15" fmla="*/ 98 h 544"/>
                    <a:gd name="T16" fmla="*/ 0 w 318"/>
                    <a:gd name="T17" fmla="*/ 239 h 544"/>
                    <a:gd name="T18" fmla="*/ 4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3 w 318"/>
                    <a:gd name="T33" fmla="*/ 254 h 544"/>
                    <a:gd name="T34" fmla="*/ 318 w 318"/>
                    <a:gd name="T35" fmla="*/ 239 h 544"/>
                    <a:gd name="T36" fmla="*/ 318 w 318"/>
                    <a:gd name="T37" fmla="*/ 98 h 544"/>
                    <a:gd name="T38" fmla="*/ 254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4" y="10"/>
                      </a:moveTo>
                      <a:cubicBezTo>
                        <a:pt x="254" y="10"/>
                        <a:pt x="231" y="2"/>
                        <a:pt x="231" y="2"/>
                      </a:cubicBezTo>
                      <a:cubicBezTo>
                        <a:pt x="222" y="0"/>
                        <a:pt x="213" y="1"/>
                        <a:pt x="206" y="7"/>
                      </a:cubicBezTo>
                      <a:cubicBezTo>
                        <a:pt x="159" y="42"/>
                        <a:pt x="159" y="42"/>
                        <a:pt x="159" y="42"/>
                      </a:cubicBezTo>
                      <a:cubicBezTo>
                        <a:pt x="112" y="7"/>
                        <a:pt x="112" y="7"/>
                        <a:pt x="112" y="7"/>
                      </a:cubicBezTo>
                      <a:cubicBezTo>
                        <a:pt x="105" y="1"/>
                        <a:pt x="95" y="0"/>
                        <a:pt x="87" y="2"/>
                      </a:cubicBezTo>
                      <a:cubicBezTo>
                        <a:pt x="87" y="2"/>
                        <a:pt x="63" y="10"/>
                        <a:pt x="63" y="10"/>
                      </a:cubicBezTo>
                      <a:cubicBezTo>
                        <a:pt x="25" y="22"/>
                        <a:pt x="0" y="58"/>
                        <a:pt x="0" y="98"/>
                      </a:cubicBezTo>
                      <a:cubicBezTo>
                        <a:pt x="0" y="239"/>
                        <a:pt x="0" y="239"/>
                        <a:pt x="0" y="239"/>
                      </a:cubicBezTo>
                      <a:cubicBezTo>
                        <a:pt x="0" y="244"/>
                        <a:pt x="1" y="250"/>
                        <a:pt x="4" y="254"/>
                      </a:cubicBezTo>
                      <a:cubicBezTo>
                        <a:pt x="52" y="326"/>
                        <a:pt x="52" y="326"/>
                        <a:pt x="52" y="326"/>
                      </a:cubicBezTo>
                      <a:cubicBezTo>
                        <a:pt x="52" y="516"/>
                        <a:pt x="52" y="516"/>
                        <a:pt x="52" y="516"/>
                      </a:cubicBezTo>
                      <a:cubicBezTo>
                        <a:pt x="52" y="531"/>
                        <a:pt x="64" y="544"/>
                        <a:pt x="80" y="544"/>
                      </a:cubicBezTo>
                      <a:cubicBezTo>
                        <a:pt x="238" y="544"/>
                        <a:pt x="238" y="544"/>
                        <a:pt x="238" y="544"/>
                      </a:cubicBezTo>
                      <a:cubicBezTo>
                        <a:pt x="253" y="544"/>
                        <a:pt x="266" y="531"/>
                        <a:pt x="266" y="516"/>
                      </a:cubicBezTo>
                      <a:cubicBezTo>
                        <a:pt x="266" y="326"/>
                        <a:pt x="266" y="326"/>
                        <a:pt x="266" y="326"/>
                      </a:cubicBezTo>
                      <a:cubicBezTo>
                        <a:pt x="313" y="254"/>
                        <a:pt x="313" y="254"/>
                        <a:pt x="313" y="254"/>
                      </a:cubicBezTo>
                      <a:cubicBezTo>
                        <a:pt x="316" y="250"/>
                        <a:pt x="318" y="244"/>
                        <a:pt x="318" y="239"/>
                      </a:cubicBezTo>
                      <a:cubicBezTo>
                        <a:pt x="318" y="98"/>
                        <a:pt x="318" y="98"/>
                        <a:pt x="318" y="98"/>
                      </a:cubicBezTo>
                      <a:cubicBezTo>
                        <a:pt x="318" y="58"/>
                        <a:pt x="292" y="22"/>
                        <a:pt x="254"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3" name="Oval 386"/>
                <p:cNvSpPr>
                  <a:spLocks noChangeArrowheads="1"/>
                </p:cNvSpPr>
                <p:nvPr/>
              </p:nvSpPr>
              <p:spPr bwMode="auto">
                <a:xfrm>
                  <a:off x="4457529" y="5250896"/>
                  <a:ext cx="82098" cy="79697"/>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4" name="Freeform 387"/>
                <p:cNvSpPr/>
                <p:nvPr/>
              </p:nvSpPr>
              <p:spPr bwMode="auto">
                <a:xfrm>
                  <a:off x="4428440" y="5340006"/>
                  <a:ext cx="139630" cy="231562"/>
                </a:xfrm>
                <a:custGeom>
                  <a:avLst/>
                  <a:gdLst>
                    <a:gd name="T0" fmla="*/ 255 w 318"/>
                    <a:gd name="T1" fmla="*/ 10 h 544"/>
                    <a:gd name="T2" fmla="*/ 231 w 318"/>
                    <a:gd name="T3" fmla="*/ 2 h 544"/>
                    <a:gd name="T4" fmla="*/ 206 w 318"/>
                    <a:gd name="T5" fmla="*/ 7 h 544"/>
                    <a:gd name="T6" fmla="*/ 159 w 318"/>
                    <a:gd name="T7" fmla="*/ 42 h 544"/>
                    <a:gd name="T8" fmla="*/ 112 w 318"/>
                    <a:gd name="T9" fmla="*/ 7 h 544"/>
                    <a:gd name="T10" fmla="*/ 87 w 318"/>
                    <a:gd name="T11" fmla="*/ 2 h 544"/>
                    <a:gd name="T12" fmla="*/ 64 w 318"/>
                    <a:gd name="T13" fmla="*/ 10 h 544"/>
                    <a:gd name="T14" fmla="*/ 0 w 318"/>
                    <a:gd name="T15" fmla="*/ 98 h 544"/>
                    <a:gd name="T16" fmla="*/ 0 w 318"/>
                    <a:gd name="T17" fmla="*/ 239 h 544"/>
                    <a:gd name="T18" fmla="*/ 5 w 318"/>
                    <a:gd name="T19" fmla="*/ 254 h 544"/>
                    <a:gd name="T20" fmla="*/ 52 w 318"/>
                    <a:gd name="T21" fmla="*/ 326 h 544"/>
                    <a:gd name="T22" fmla="*/ 52 w 318"/>
                    <a:gd name="T23" fmla="*/ 516 h 544"/>
                    <a:gd name="T24" fmla="*/ 80 w 318"/>
                    <a:gd name="T25" fmla="*/ 544 h 544"/>
                    <a:gd name="T26" fmla="*/ 238 w 318"/>
                    <a:gd name="T27" fmla="*/ 544 h 544"/>
                    <a:gd name="T28" fmla="*/ 266 w 318"/>
                    <a:gd name="T29" fmla="*/ 516 h 544"/>
                    <a:gd name="T30" fmla="*/ 266 w 318"/>
                    <a:gd name="T31" fmla="*/ 326 h 544"/>
                    <a:gd name="T32" fmla="*/ 314 w 318"/>
                    <a:gd name="T33" fmla="*/ 254 h 544"/>
                    <a:gd name="T34" fmla="*/ 318 w 318"/>
                    <a:gd name="T35" fmla="*/ 239 h 544"/>
                    <a:gd name="T36" fmla="*/ 318 w 318"/>
                    <a:gd name="T37" fmla="*/ 98 h 544"/>
                    <a:gd name="T38" fmla="*/ 255 w 318"/>
                    <a:gd name="T39" fmla="*/ 1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544">
                      <a:moveTo>
                        <a:pt x="255" y="10"/>
                      </a:moveTo>
                      <a:cubicBezTo>
                        <a:pt x="255" y="10"/>
                        <a:pt x="231" y="2"/>
                        <a:pt x="231" y="2"/>
                      </a:cubicBezTo>
                      <a:cubicBezTo>
                        <a:pt x="223" y="0"/>
                        <a:pt x="213" y="1"/>
                        <a:pt x="206" y="7"/>
                      </a:cubicBezTo>
                      <a:cubicBezTo>
                        <a:pt x="159" y="42"/>
                        <a:pt x="159" y="42"/>
                        <a:pt x="159" y="42"/>
                      </a:cubicBezTo>
                      <a:cubicBezTo>
                        <a:pt x="112" y="7"/>
                        <a:pt x="112" y="7"/>
                        <a:pt x="112" y="7"/>
                      </a:cubicBezTo>
                      <a:cubicBezTo>
                        <a:pt x="105" y="1"/>
                        <a:pt x="96" y="0"/>
                        <a:pt x="87" y="2"/>
                      </a:cubicBezTo>
                      <a:cubicBezTo>
                        <a:pt x="87" y="2"/>
                        <a:pt x="64" y="10"/>
                        <a:pt x="64" y="10"/>
                      </a:cubicBezTo>
                      <a:cubicBezTo>
                        <a:pt x="26" y="22"/>
                        <a:pt x="0" y="58"/>
                        <a:pt x="0" y="98"/>
                      </a:cubicBezTo>
                      <a:cubicBezTo>
                        <a:pt x="0" y="239"/>
                        <a:pt x="0" y="239"/>
                        <a:pt x="0" y="239"/>
                      </a:cubicBezTo>
                      <a:cubicBezTo>
                        <a:pt x="0" y="244"/>
                        <a:pt x="2" y="250"/>
                        <a:pt x="5" y="254"/>
                      </a:cubicBezTo>
                      <a:cubicBezTo>
                        <a:pt x="52" y="326"/>
                        <a:pt x="52" y="326"/>
                        <a:pt x="52" y="326"/>
                      </a:cubicBezTo>
                      <a:cubicBezTo>
                        <a:pt x="52" y="516"/>
                        <a:pt x="52" y="516"/>
                        <a:pt x="52" y="516"/>
                      </a:cubicBezTo>
                      <a:cubicBezTo>
                        <a:pt x="52" y="531"/>
                        <a:pt x="65" y="544"/>
                        <a:pt x="80" y="544"/>
                      </a:cubicBezTo>
                      <a:cubicBezTo>
                        <a:pt x="238" y="544"/>
                        <a:pt x="238" y="544"/>
                        <a:pt x="238" y="544"/>
                      </a:cubicBezTo>
                      <a:cubicBezTo>
                        <a:pt x="254" y="544"/>
                        <a:pt x="266" y="531"/>
                        <a:pt x="266" y="516"/>
                      </a:cubicBezTo>
                      <a:cubicBezTo>
                        <a:pt x="266" y="326"/>
                        <a:pt x="266" y="326"/>
                        <a:pt x="266" y="326"/>
                      </a:cubicBezTo>
                      <a:cubicBezTo>
                        <a:pt x="314" y="254"/>
                        <a:pt x="314" y="254"/>
                        <a:pt x="314" y="254"/>
                      </a:cubicBezTo>
                      <a:cubicBezTo>
                        <a:pt x="317" y="250"/>
                        <a:pt x="318" y="244"/>
                        <a:pt x="318" y="239"/>
                      </a:cubicBezTo>
                      <a:cubicBezTo>
                        <a:pt x="318" y="98"/>
                        <a:pt x="318" y="98"/>
                        <a:pt x="318" y="98"/>
                      </a:cubicBezTo>
                      <a:cubicBezTo>
                        <a:pt x="318" y="58"/>
                        <a:pt x="293" y="22"/>
                        <a:pt x="255" y="10"/>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5" name="Oval 388"/>
                <p:cNvSpPr>
                  <a:spLocks noChangeArrowheads="1"/>
                </p:cNvSpPr>
                <p:nvPr/>
              </p:nvSpPr>
              <p:spPr bwMode="auto">
                <a:xfrm>
                  <a:off x="4626249" y="5183122"/>
                  <a:ext cx="106015" cy="102916"/>
                </a:xfrm>
                <a:prstGeom prst="ellipse">
                  <a:avLst/>
                </a:pr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6" name="Freeform 389"/>
                <p:cNvSpPr/>
                <p:nvPr/>
              </p:nvSpPr>
              <p:spPr bwMode="auto">
                <a:xfrm>
                  <a:off x="4588756" y="5305491"/>
                  <a:ext cx="181002" cy="318162"/>
                </a:xfrm>
                <a:custGeom>
                  <a:avLst/>
                  <a:gdLst>
                    <a:gd name="T0" fmla="*/ 338 w 412"/>
                    <a:gd name="T1" fmla="*/ 12 h 746"/>
                    <a:gd name="T2" fmla="*/ 338 w 412"/>
                    <a:gd name="T3" fmla="*/ 12 h 746"/>
                    <a:gd name="T4" fmla="*/ 304 w 412"/>
                    <a:gd name="T5" fmla="*/ 2 h 746"/>
                    <a:gd name="T6" fmla="*/ 291 w 412"/>
                    <a:gd name="T7" fmla="*/ 8 h 746"/>
                    <a:gd name="T8" fmla="*/ 218 w 412"/>
                    <a:gd name="T9" fmla="*/ 207 h 746"/>
                    <a:gd name="T10" fmla="*/ 194 w 412"/>
                    <a:gd name="T11" fmla="*/ 207 h 746"/>
                    <a:gd name="T12" fmla="*/ 121 w 412"/>
                    <a:gd name="T13" fmla="*/ 8 h 746"/>
                    <a:gd name="T14" fmla="*/ 111 w 412"/>
                    <a:gd name="T15" fmla="*/ 1 h 746"/>
                    <a:gd name="T16" fmla="*/ 74 w 412"/>
                    <a:gd name="T17" fmla="*/ 12 h 746"/>
                    <a:gd name="T18" fmla="*/ 0 w 412"/>
                    <a:gd name="T19" fmla="*/ 114 h 746"/>
                    <a:gd name="T20" fmla="*/ 0 w 412"/>
                    <a:gd name="T21" fmla="*/ 324 h 746"/>
                    <a:gd name="T22" fmla="*/ 2 w 412"/>
                    <a:gd name="T23" fmla="*/ 330 h 746"/>
                    <a:gd name="T24" fmla="*/ 78 w 412"/>
                    <a:gd name="T25" fmla="*/ 445 h 746"/>
                    <a:gd name="T26" fmla="*/ 78 w 412"/>
                    <a:gd name="T27" fmla="*/ 735 h 746"/>
                    <a:gd name="T28" fmla="*/ 88 w 412"/>
                    <a:gd name="T29" fmla="*/ 746 h 746"/>
                    <a:gd name="T30" fmla="*/ 324 w 412"/>
                    <a:gd name="T31" fmla="*/ 746 h 746"/>
                    <a:gd name="T32" fmla="*/ 334 w 412"/>
                    <a:gd name="T33" fmla="*/ 735 h 746"/>
                    <a:gd name="T34" fmla="*/ 334 w 412"/>
                    <a:gd name="T35" fmla="*/ 445 h 746"/>
                    <a:gd name="T36" fmla="*/ 410 w 412"/>
                    <a:gd name="T37" fmla="*/ 330 h 746"/>
                    <a:gd name="T38" fmla="*/ 412 w 412"/>
                    <a:gd name="T39" fmla="*/ 324 h 746"/>
                    <a:gd name="T40" fmla="*/ 412 w 412"/>
                    <a:gd name="T41" fmla="*/ 113 h 746"/>
                    <a:gd name="T42" fmla="*/ 338 w 412"/>
                    <a:gd name="T43" fmla="*/ 12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2" h="746">
                      <a:moveTo>
                        <a:pt x="338" y="12"/>
                      </a:moveTo>
                      <a:cubicBezTo>
                        <a:pt x="338" y="12"/>
                        <a:pt x="338" y="12"/>
                        <a:pt x="338" y="12"/>
                      </a:cubicBezTo>
                      <a:cubicBezTo>
                        <a:pt x="304" y="2"/>
                        <a:pt x="304" y="2"/>
                        <a:pt x="304" y="2"/>
                      </a:cubicBezTo>
                      <a:cubicBezTo>
                        <a:pt x="298" y="0"/>
                        <a:pt x="293" y="3"/>
                        <a:pt x="291" y="8"/>
                      </a:cubicBezTo>
                      <a:cubicBezTo>
                        <a:pt x="218" y="207"/>
                        <a:pt x="218" y="207"/>
                        <a:pt x="218" y="207"/>
                      </a:cubicBezTo>
                      <a:cubicBezTo>
                        <a:pt x="214" y="218"/>
                        <a:pt x="198" y="218"/>
                        <a:pt x="194" y="207"/>
                      </a:cubicBezTo>
                      <a:cubicBezTo>
                        <a:pt x="121" y="8"/>
                        <a:pt x="121" y="8"/>
                        <a:pt x="121" y="8"/>
                      </a:cubicBezTo>
                      <a:cubicBezTo>
                        <a:pt x="120" y="4"/>
                        <a:pt x="116" y="1"/>
                        <a:pt x="111" y="1"/>
                      </a:cubicBezTo>
                      <a:cubicBezTo>
                        <a:pt x="110" y="1"/>
                        <a:pt x="74" y="12"/>
                        <a:pt x="74" y="12"/>
                      </a:cubicBezTo>
                      <a:cubicBezTo>
                        <a:pt x="30" y="27"/>
                        <a:pt x="0" y="68"/>
                        <a:pt x="0" y="114"/>
                      </a:cubicBezTo>
                      <a:cubicBezTo>
                        <a:pt x="0" y="324"/>
                        <a:pt x="0" y="324"/>
                        <a:pt x="0" y="324"/>
                      </a:cubicBezTo>
                      <a:cubicBezTo>
                        <a:pt x="0" y="326"/>
                        <a:pt x="1" y="328"/>
                        <a:pt x="2" y="330"/>
                      </a:cubicBezTo>
                      <a:cubicBezTo>
                        <a:pt x="78" y="445"/>
                        <a:pt x="78" y="445"/>
                        <a:pt x="78" y="445"/>
                      </a:cubicBezTo>
                      <a:cubicBezTo>
                        <a:pt x="78" y="735"/>
                        <a:pt x="78" y="735"/>
                        <a:pt x="78" y="735"/>
                      </a:cubicBezTo>
                      <a:cubicBezTo>
                        <a:pt x="78" y="741"/>
                        <a:pt x="83" y="746"/>
                        <a:pt x="88" y="746"/>
                      </a:cubicBezTo>
                      <a:cubicBezTo>
                        <a:pt x="324" y="746"/>
                        <a:pt x="324" y="746"/>
                        <a:pt x="324" y="746"/>
                      </a:cubicBezTo>
                      <a:cubicBezTo>
                        <a:pt x="329" y="746"/>
                        <a:pt x="334" y="741"/>
                        <a:pt x="334" y="735"/>
                      </a:cubicBezTo>
                      <a:cubicBezTo>
                        <a:pt x="334" y="445"/>
                        <a:pt x="334" y="445"/>
                        <a:pt x="334" y="445"/>
                      </a:cubicBezTo>
                      <a:cubicBezTo>
                        <a:pt x="410" y="330"/>
                        <a:pt x="410" y="330"/>
                        <a:pt x="410" y="330"/>
                      </a:cubicBezTo>
                      <a:cubicBezTo>
                        <a:pt x="411" y="328"/>
                        <a:pt x="412" y="326"/>
                        <a:pt x="412" y="324"/>
                      </a:cubicBezTo>
                      <a:cubicBezTo>
                        <a:pt x="412" y="113"/>
                        <a:pt x="412" y="113"/>
                        <a:pt x="412" y="113"/>
                      </a:cubicBezTo>
                      <a:cubicBezTo>
                        <a:pt x="412" y="67"/>
                        <a:pt x="382" y="27"/>
                        <a:pt x="338" y="12"/>
                      </a:cubicBezTo>
                      <a:close/>
                    </a:path>
                  </a:pathLst>
                </a:custGeom>
                <a:gradFill>
                  <a:gsLst>
                    <a:gs pos="16000">
                      <a:srgbClr val="4472C4"/>
                    </a:gs>
                    <a:gs pos="100000">
                      <a:srgbClr val="4472C4">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1600" kern="0">
                    <a:solidFill>
                      <a:prstClr val="black"/>
                    </a:solidFill>
                    <a:latin typeface="宋体" panose="02010600030101010101" pitchFamily="2" charset="-122"/>
                    <a:ea typeface="宋体" panose="02010600030101010101" pitchFamily="2" charset="-122"/>
                  </a:endParaRPr>
                </a:p>
              </p:txBody>
            </p:sp>
            <p:sp>
              <p:nvSpPr>
                <p:cNvPr id="307" name="文本框 306"/>
                <p:cNvSpPr txBox="1"/>
                <p:nvPr/>
              </p:nvSpPr>
              <p:spPr>
                <a:xfrm>
                  <a:off x="4439487" y="5604923"/>
                  <a:ext cx="510304" cy="26038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用户</a:t>
                  </a:r>
                </a:p>
              </p:txBody>
            </p:sp>
            <p:sp>
              <p:nvSpPr>
                <p:cNvPr id="308" name="文本框 307"/>
                <p:cNvSpPr txBox="1"/>
                <p:nvPr/>
              </p:nvSpPr>
              <p:spPr>
                <a:xfrm>
                  <a:off x="5123408" y="5063009"/>
                  <a:ext cx="1040307" cy="260386"/>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余额支付</a:t>
                  </a:r>
                  <a:r>
                    <a:rPr lang="en-US" altLang="zh-CN" sz="1100" b="1" kern="0" dirty="0">
                      <a:solidFill>
                        <a:prstClr val="black"/>
                      </a:solidFill>
                      <a:latin typeface="宋体" panose="02010600030101010101" pitchFamily="2" charset="-122"/>
                      <a:ea typeface="宋体" panose="02010600030101010101" pitchFamily="2" charset="-122"/>
                      <a:sym typeface="等线"/>
                    </a:rPr>
                    <a:t>80</a:t>
                  </a:r>
                  <a:r>
                    <a:rPr lang="zh-CN" altLang="en-US" sz="1100" b="1" kern="0" dirty="0">
                      <a:solidFill>
                        <a:prstClr val="black"/>
                      </a:solidFill>
                      <a:latin typeface="宋体" panose="02010600030101010101" pitchFamily="2" charset="-122"/>
                      <a:ea typeface="宋体" panose="02010600030101010101" pitchFamily="2" charset="-122"/>
                      <a:sym typeface="等线"/>
                    </a:rPr>
                    <a:t>元</a:t>
                  </a:r>
                </a:p>
              </p:txBody>
            </p:sp>
          </p:grpSp>
          <p:sp>
            <p:nvSpPr>
              <p:cNvPr id="293" name="Freeform 129"/>
              <p:cNvSpPr>
                <a:spLocks noEditPoints="1"/>
              </p:cNvSpPr>
              <p:nvPr/>
            </p:nvSpPr>
            <p:spPr bwMode="auto">
              <a:xfrm>
                <a:off x="4476207" y="2502577"/>
                <a:ext cx="421463" cy="362466"/>
              </a:xfrm>
              <a:custGeom>
                <a:avLst/>
                <a:gdLst>
                  <a:gd name="T0" fmla="*/ 88 w 176"/>
                  <a:gd name="T1" fmla="*/ 136 h 176"/>
                  <a:gd name="T2" fmla="*/ 88 w 176"/>
                  <a:gd name="T3" fmla="*/ 48 h 176"/>
                  <a:gd name="T4" fmla="*/ 88 w 176"/>
                  <a:gd name="T5" fmla="*/ 72 h 176"/>
                  <a:gd name="T6" fmla="*/ 88 w 176"/>
                  <a:gd name="T7" fmla="*/ 48 h 176"/>
                  <a:gd name="T8" fmla="*/ 51 w 176"/>
                  <a:gd name="T9" fmla="*/ 72 h 176"/>
                  <a:gd name="T10" fmla="*/ 84 w 176"/>
                  <a:gd name="T11" fmla="*/ 103 h 176"/>
                  <a:gd name="T12" fmla="*/ 88 w 176"/>
                  <a:gd name="T13" fmla="*/ 80 h 176"/>
                  <a:gd name="T14" fmla="*/ 80 w 176"/>
                  <a:gd name="T15" fmla="*/ 88 h 176"/>
                  <a:gd name="T16" fmla="*/ 92 w 176"/>
                  <a:gd name="T17" fmla="*/ 103 h 176"/>
                  <a:gd name="T18" fmla="*/ 125 w 176"/>
                  <a:gd name="T19" fmla="*/ 72 h 176"/>
                  <a:gd name="T20" fmla="*/ 162 w 176"/>
                  <a:gd name="T21" fmla="*/ 68 h 176"/>
                  <a:gd name="T22" fmla="*/ 159 w 176"/>
                  <a:gd name="T23" fmla="*/ 34 h 176"/>
                  <a:gd name="T24" fmla="*/ 134 w 176"/>
                  <a:gd name="T25" fmla="*/ 17 h 176"/>
                  <a:gd name="T26" fmla="*/ 106 w 176"/>
                  <a:gd name="T27" fmla="*/ 6 h 176"/>
                  <a:gd name="T28" fmla="*/ 70 w 176"/>
                  <a:gd name="T29" fmla="*/ 6 h 176"/>
                  <a:gd name="T30" fmla="*/ 42 w 176"/>
                  <a:gd name="T31" fmla="*/ 17 h 176"/>
                  <a:gd name="T32" fmla="*/ 17 w 176"/>
                  <a:gd name="T33" fmla="*/ 34 h 176"/>
                  <a:gd name="T34" fmla="*/ 14 w 176"/>
                  <a:gd name="T35" fmla="*/ 68 h 176"/>
                  <a:gd name="T36" fmla="*/ 0 w 176"/>
                  <a:gd name="T37" fmla="*/ 100 h 176"/>
                  <a:gd name="T38" fmla="*/ 22 w 176"/>
                  <a:gd name="T39" fmla="*/ 126 h 176"/>
                  <a:gd name="T40" fmla="*/ 34 w 176"/>
                  <a:gd name="T41" fmla="*/ 159 h 176"/>
                  <a:gd name="T42" fmla="*/ 50 w 176"/>
                  <a:gd name="T43" fmla="*/ 154 h 176"/>
                  <a:gd name="T44" fmla="*/ 76 w 176"/>
                  <a:gd name="T45" fmla="*/ 176 h 176"/>
                  <a:gd name="T46" fmla="*/ 108 w 176"/>
                  <a:gd name="T47" fmla="*/ 162 h 176"/>
                  <a:gd name="T48" fmla="*/ 138 w 176"/>
                  <a:gd name="T49" fmla="*/ 160 h 176"/>
                  <a:gd name="T50" fmla="*/ 159 w 176"/>
                  <a:gd name="T51" fmla="*/ 134 h 176"/>
                  <a:gd name="T52" fmla="*/ 170 w 176"/>
                  <a:gd name="T53" fmla="*/ 106 h 176"/>
                  <a:gd name="T54" fmla="*/ 170 w 176"/>
                  <a:gd name="T55" fmla="*/ 70 h 176"/>
                  <a:gd name="T56" fmla="*/ 160 w 176"/>
                  <a:gd name="T57" fmla="*/ 100 h 176"/>
                  <a:gd name="T58" fmla="*/ 147 w 176"/>
                  <a:gd name="T59" fmla="*/ 130 h 176"/>
                  <a:gd name="T60" fmla="*/ 138 w 176"/>
                  <a:gd name="T61" fmla="*/ 152 h 176"/>
                  <a:gd name="T62" fmla="*/ 122 w 176"/>
                  <a:gd name="T63" fmla="*/ 147 h 176"/>
                  <a:gd name="T64" fmla="*/ 98 w 176"/>
                  <a:gd name="T65" fmla="*/ 168 h 176"/>
                  <a:gd name="T66" fmla="*/ 76 w 176"/>
                  <a:gd name="T67" fmla="*/ 160 h 176"/>
                  <a:gd name="T68" fmla="*/ 50 w 176"/>
                  <a:gd name="T69" fmla="*/ 146 h 176"/>
                  <a:gd name="T70" fmla="*/ 38 w 176"/>
                  <a:gd name="T71" fmla="*/ 152 h 176"/>
                  <a:gd name="T72" fmla="*/ 29 w 176"/>
                  <a:gd name="T73" fmla="*/ 122 h 176"/>
                  <a:gd name="T74" fmla="*/ 8 w 176"/>
                  <a:gd name="T75" fmla="*/ 98 h 176"/>
                  <a:gd name="T76" fmla="*/ 16 w 176"/>
                  <a:gd name="T77" fmla="*/ 76 h 176"/>
                  <a:gd name="T78" fmla="*/ 29 w 176"/>
                  <a:gd name="T79" fmla="*/ 46 h 176"/>
                  <a:gd name="T80" fmla="*/ 38 w 176"/>
                  <a:gd name="T81" fmla="*/ 24 h 176"/>
                  <a:gd name="T82" fmla="*/ 54 w 176"/>
                  <a:gd name="T83" fmla="*/ 29 h 176"/>
                  <a:gd name="T84" fmla="*/ 78 w 176"/>
                  <a:gd name="T85" fmla="*/ 8 h 176"/>
                  <a:gd name="T86" fmla="*/ 100 w 176"/>
                  <a:gd name="T87" fmla="*/ 16 h 176"/>
                  <a:gd name="T88" fmla="*/ 126 w 176"/>
                  <a:gd name="T89" fmla="*/ 30 h 176"/>
                  <a:gd name="T90" fmla="*/ 152 w 176"/>
                  <a:gd name="T91" fmla="*/ 38 h 176"/>
                  <a:gd name="T92" fmla="*/ 147 w 176"/>
                  <a:gd name="T93" fmla="*/ 54 h 176"/>
                  <a:gd name="T94" fmla="*/ 168 w 176"/>
                  <a:gd name="T95" fmla="*/ 7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76">
                    <a:moveTo>
                      <a:pt x="88" y="40"/>
                    </a:moveTo>
                    <a:cubicBezTo>
                      <a:pt x="61" y="40"/>
                      <a:pt x="40" y="61"/>
                      <a:pt x="40" y="88"/>
                    </a:cubicBezTo>
                    <a:cubicBezTo>
                      <a:pt x="40" y="115"/>
                      <a:pt x="61" y="136"/>
                      <a:pt x="88" y="136"/>
                    </a:cubicBezTo>
                    <a:cubicBezTo>
                      <a:pt x="115" y="136"/>
                      <a:pt x="136" y="115"/>
                      <a:pt x="136" y="88"/>
                    </a:cubicBezTo>
                    <a:cubicBezTo>
                      <a:pt x="136" y="61"/>
                      <a:pt x="115" y="40"/>
                      <a:pt x="88" y="40"/>
                    </a:cubicBezTo>
                    <a:moveTo>
                      <a:pt x="88" y="48"/>
                    </a:moveTo>
                    <a:cubicBezTo>
                      <a:pt x="102" y="48"/>
                      <a:pt x="114" y="55"/>
                      <a:pt x="121" y="65"/>
                    </a:cubicBezTo>
                    <a:cubicBezTo>
                      <a:pt x="100" y="77"/>
                      <a:pt x="100" y="77"/>
                      <a:pt x="100" y="77"/>
                    </a:cubicBezTo>
                    <a:cubicBezTo>
                      <a:pt x="97" y="74"/>
                      <a:pt x="93" y="72"/>
                      <a:pt x="88" y="72"/>
                    </a:cubicBezTo>
                    <a:cubicBezTo>
                      <a:pt x="83" y="72"/>
                      <a:pt x="79" y="74"/>
                      <a:pt x="76" y="77"/>
                    </a:cubicBezTo>
                    <a:cubicBezTo>
                      <a:pt x="55" y="65"/>
                      <a:pt x="55" y="65"/>
                      <a:pt x="55" y="65"/>
                    </a:cubicBezTo>
                    <a:cubicBezTo>
                      <a:pt x="62" y="55"/>
                      <a:pt x="74" y="48"/>
                      <a:pt x="88" y="48"/>
                    </a:cubicBezTo>
                    <a:moveTo>
                      <a:pt x="84" y="128"/>
                    </a:moveTo>
                    <a:cubicBezTo>
                      <a:pt x="64" y="126"/>
                      <a:pt x="48" y="109"/>
                      <a:pt x="48" y="88"/>
                    </a:cubicBezTo>
                    <a:cubicBezTo>
                      <a:pt x="48" y="82"/>
                      <a:pt x="49" y="77"/>
                      <a:pt x="51" y="72"/>
                    </a:cubicBezTo>
                    <a:cubicBezTo>
                      <a:pt x="73" y="84"/>
                      <a:pt x="73" y="84"/>
                      <a:pt x="73" y="84"/>
                    </a:cubicBezTo>
                    <a:cubicBezTo>
                      <a:pt x="72" y="85"/>
                      <a:pt x="72" y="87"/>
                      <a:pt x="72" y="88"/>
                    </a:cubicBezTo>
                    <a:cubicBezTo>
                      <a:pt x="72" y="95"/>
                      <a:pt x="77" y="102"/>
                      <a:pt x="84" y="103"/>
                    </a:cubicBezTo>
                    <a:lnTo>
                      <a:pt x="84" y="128"/>
                    </a:lnTo>
                    <a:close/>
                    <a:moveTo>
                      <a:pt x="80" y="88"/>
                    </a:moveTo>
                    <a:cubicBezTo>
                      <a:pt x="80" y="84"/>
                      <a:pt x="84" y="80"/>
                      <a:pt x="88" y="80"/>
                    </a:cubicBezTo>
                    <a:cubicBezTo>
                      <a:pt x="92" y="80"/>
                      <a:pt x="96" y="84"/>
                      <a:pt x="96" y="88"/>
                    </a:cubicBezTo>
                    <a:cubicBezTo>
                      <a:pt x="96" y="92"/>
                      <a:pt x="92" y="96"/>
                      <a:pt x="88" y="96"/>
                    </a:cubicBezTo>
                    <a:cubicBezTo>
                      <a:pt x="84" y="96"/>
                      <a:pt x="80" y="92"/>
                      <a:pt x="80" y="88"/>
                    </a:cubicBezTo>
                    <a:moveTo>
                      <a:pt x="128" y="88"/>
                    </a:moveTo>
                    <a:cubicBezTo>
                      <a:pt x="128" y="109"/>
                      <a:pt x="112" y="126"/>
                      <a:pt x="92" y="128"/>
                    </a:cubicBezTo>
                    <a:cubicBezTo>
                      <a:pt x="92" y="103"/>
                      <a:pt x="92" y="103"/>
                      <a:pt x="92" y="103"/>
                    </a:cubicBezTo>
                    <a:cubicBezTo>
                      <a:pt x="99" y="102"/>
                      <a:pt x="104" y="95"/>
                      <a:pt x="104" y="88"/>
                    </a:cubicBezTo>
                    <a:cubicBezTo>
                      <a:pt x="104" y="87"/>
                      <a:pt x="104" y="85"/>
                      <a:pt x="103" y="84"/>
                    </a:cubicBezTo>
                    <a:cubicBezTo>
                      <a:pt x="125" y="72"/>
                      <a:pt x="125" y="72"/>
                      <a:pt x="125" y="72"/>
                    </a:cubicBezTo>
                    <a:cubicBezTo>
                      <a:pt x="127" y="77"/>
                      <a:pt x="128" y="82"/>
                      <a:pt x="128" y="88"/>
                    </a:cubicBezTo>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宋体" panose="02010600030101010101" pitchFamily="2" charset="-122"/>
                  <a:ea typeface="宋体" panose="02010600030101010101" pitchFamily="2" charset="-122"/>
                </a:endParaRPr>
              </a:p>
            </p:txBody>
          </p:sp>
          <p:sp>
            <p:nvSpPr>
              <p:cNvPr id="294" name="文本框 293"/>
              <p:cNvSpPr txBox="1"/>
              <p:nvPr/>
            </p:nvSpPr>
            <p:spPr>
              <a:xfrm>
                <a:off x="4336944" y="2936817"/>
                <a:ext cx="698884" cy="237095"/>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充电平台</a:t>
                </a:r>
              </a:p>
            </p:txBody>
          </p:sp>
          <p:cxnSp>
            <p:nvCxnSpPr>
              <p:cNvPr id="295" name="直接箭头连接符 294"/>
              <p:cNvCxnSpPr/>
              <p:nvPr/>
            </p:nvCxnSpPr>
            <p:spPr>
              <a:xfrm flipV="1">
                <a:off x="5069596" y="2731870"/>
                <a:ext cx="769575" cy="3041"/>
              </a:xfrm>
              <a:prstGeom prst="straightConnector1">
                <a:avLst/>
              </a:prstGeom>
              <a:noFill/>
              <a:ln w="12700" cap="flat">
                <a:solidFill>
                  <a:srgbClr val="4472C4"/>
                </a:solidFill>
                <a:prstDash val="solid"/>
                <a:miter lim="800000"/>
                <a:tailEnd type="triangle"/>
              </a:ln>
              <a:effectLst/>
              <a:sp3d/>
            </p:spPr>
          </p:cxnSp>
          <p:sp>
            <p:nvSpPr>
              <p:cNvPr id="296" name="文本框 295"/>
              <p:cNvSpPr txBox="1"/>
              <p:nvPr/>
            </p:nvSpPr>
            <p:spPr>
              <a:xfrm>
                <a:off x="5094609" y="2471729"/>
                <a:ext cx="998657" cy="237095"/>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划拨指令</a:t>
                </a:r>
              </a:p>
            </p:txBody>
          </p:sp>
          <p:sp>
            <p:nvSpPr>
              <p:cNvPr id="297" name="Freeform 261"/>
              <p:cNvSpPr>
                <a:spLocks noEditPoints="1"/>
              </p:cNvSpPr>
              <p:nvPr/>
            </p:nvSpPr>
            <p:spPr bwMode="auto">
              <a:xfrm>
                <a:off x="5961931" y="2470761"/>
                <a:ext cx="408212" cy="406995"/>
              </a:xfrm>
              <a:custGeom>
                <a:avLst/>
                <a:gdLst>
                  <a:gd name="T0" fmla="*/ 108 w 176"/>
                  <a:gd name="T1" fmla="*/ 64 h 176"/>
                  <a:gd name="T2" fmla="*/ 127 w 176"/>
                  <a:gd name="T3" fmla="*/ 47 h 176"/>
                  <a:gd name="T4" fmla="*/ 124 w 176"/>
                  <a:gd name="T5" fmla="*/ 40 h 176"/>
                  <a:gd name="T6" fmla="*/ 112 w 176"/>
                  <a:gd name="T7" fmla="*/ 50 h 176"/>
                  <a:gd name="T8" fmla="*/ 112 w 176"/>
                  <a:gd name="T9" fmla="*/ 4 h 176"/>
                  <a:gd name="T10" fmla="*/ 104 w 176"/>
                  <a:gd name="T11" fmla="*/ 4 h 176"/>
                  <a:gd name="T12" fmla="*/ 95 w 176"/>
                  <a:gd name="T13" fmla="*/ 41 h 176"/>
                  <a:gd name="T14" fmla="*/ 88 w 176"/>
                  <a:gd name="T15" fmla="*/ 44 h 176"/>
                  <a:gd name="T16" fmla="*/ 105 w 176"/>
                  <a:gd name="T17" fmla="*/ 63 h 176"/>
                  <a:gd name="T18" fmla="*/ 160 w 176"/>
                  <a:gd name="T19" fmla="*/ 149 h 176"/>
                  <a:gd name="T20" fmla="*/ 176 w 176"/>
                  <a:gd name="T21" fmla="*/ 77 h 176"/>
                  <a:gd name="T22" fmla="*/ 172 w 176"/>
                  <a:gd name="T23" fmla="*/ 72 h 176"/>
                  <a:gd name="T24" fmla="*/ 38 w 176"/>
                  <a:gd name="T25" fmla="*/ 51 h 176"/>
                  <a:gd name="T26" fmla="*/ 34 w 176"/>
                  <a:gd name="T27" fmla="*/ 48 h 176"/>
                  <a:gd name="T28" fmla="*/ 0 w 176"/>
                  <a:gd name="T29" fmla="*/ 52 h 176"/>
                  <a:gd name="T30" fmla="*/ 31 w 176"/>
                  <a:gd name="T31" fmla="*/ 56 h 176"/>
                  <a:gd name="T32" fmla="*/ 56 w 176"/>
                  <a:gd name="T33" fmla="*/ 149 h 176"/>
                  <a:gd name="T34" fmla="*/ 56 w 176"/>
                  <a:gd name="T35" fmla="*/ 160 h 176"/>
                  <a:gd name="T36" fmla="*/ 88 w 176"/>
                  <a:gd name="T37" fmla="*/ 160 h 176"/>
                  <a:gd name="T38" fmla="*/ 130 w 176"/>
                  <a:gd name="T39" fmla="*/ 152 h 176"/>
                  <a:gd name="T40" fmla="*/ 144 w 176"/>
                  <a:gd name="T41" fmla="*/ 176 h 176"/>
                  <a:gd name="T42" fmla="*/ 158 w 176"/>
                  <a:gd name="T43" fmla="*/ 152 h 176"/>
                  <a:gd name="T44" fmla="*/ 144 w 176"/>
                  <a:gd name="T45" fmla="*/ 80 h 176"/>
                  <a:gd name="T46" fmla="*/ 163 w 176"/>
                  <a:gd name="T47" fmla="*/ 96 h 176"/>
                  <a:gd name="T48" fmla="*/ 144 w 176"/>
                  <a:gd name="T49" fmla="*/ 80 h 176"/>
                  <a:gd name="T50" fmla="*/ 72 w 176"/>
                  <a:gd name="T51" fmla="*/ 80 h 176"/>
                  <a:gd name="T52" fmla="*/ 50 w 176"/>
                  <a:gd name="T53" fmla="*/ 96 h 176"/>
                  <a:gd name="T54" fmla="*/ 57 w 176"/>
                  <a:gd name="T55" fmla="*/ 120 h 176"/>
                  <a:gd name="T56" fmla="*/ 75 w 176"/>
                  <a:gd name="T57" fmla="*/ 104 h 176"/>
                  <a:gd name="T58" fmla="*/ 57 w 176"/>
                  <a:gd name="T59" fmla="*/ 120 h 176"/>
                  <a:gd name="T60" fmla="*/ 78 w 176"/>
                  <a:gd name="T61" fmla="*/ 128 h 176"/>
                  <a:gd name="T62" fmla="*/ 63 w 176"/>
                  <a:gd name="T63" fmla="*/ 144 h 176"/>
                  <a:gd name="T64" fmla="*/ 72 w 176"/>
                  <a:gd name="T65" fmla="*/ 168 h 176"/>
                  <a:gd name="T66" fmla="*/ 72 w 176"/>
                  <a:gd name="T67" fmla="*/ 152 h 176"/>
                  <a:gd name="T68" fmla="*/ 72 w 176"/>
                  <a:gd name="T69" fmla="*/ 168 h 176"/>
                  <a:gd name="T70" fmla="*/ 88 w 176"/>
                  <a:gd name="T71" fmla="*/ 144 h 176"/>
                  <a:gd name="T72" fmla="*/ 104 w 176"/>
                  <a:gd name="T73" fmla="*/ 128 h 176"/>
                  <a:gd name="T74" fmla="*/ 104 w 176"/>
                  <a:gd name="T75" fmla="*/ 120 h 176"/>
                  <a:gd name="T76" fmla="*/ 83 w 176"/>
                  <a:gd name="T77" fmla="*/ 104 h 176"/>
                  <a:gd name="T78" fmla="*/ 104 w 176"/>
                  <a:gd name="T79" fmla="*/ 120 h 176"/>
                  <a:gd name="T80" fmla="*/ 82 w 176"/>
                  <a:gd name="T81" fmla="*/ 96 h 176"/>
                  <a:gd name="T82" fmla="*/ 104 w 176"/>
                  <a:gd name="T83" fmla="*/ 80 h 176"/>
                  <a:gd name="T84" fmla="*/ 128 w 176"/>
                  <a:gd name="T85" fmla="*/ 144 h 176"/>
                  <a:gd name="T86" fmla="*/ 112 w 176"/>
                  <a:gd name="T87" fmla="*/ 128 h 176"/>
                  <a:gd name="T88" fmla="*/ 128 w 176"/>
                  <a:gd name="T89" fmla="*/ 144 h 176"/>
                  <a:gd name="T90" fmla="*/ 112 w 176"/>
                  <a:gd name="T91" fmla="*/ 120 h 176"/>
                  <a:gd name="T92" fmla="*/ 133 w 176"/>
                  <a:gd name="T93" fmla="*/ 104 h 176"/>
                  <a:gd name="T94" fmla="*/ 134 w 176"/>
                  <a:gd name="T95" fmla="*/ 96 h 176"/>
                  <a:gd name="T96" fmla="*/ 112 w 176"/>
                  <a:gd name="T97" fmla="*/ 80 h 176"/>
                  <a:gd name="T98" fmla="*/ 134 w 176"/>
                  <a:gd name="T99" fmla="*/ 96 h 176"/>
                  <a:gd name="T100" fmla="*/ 136 w 176"/>
                  <a:gd name="T101" fmla="*/ 160 h 176"/>
                  <a:gd name="T102" fmla="*/ 152 w 176"/>
                  <a:gd name="T103" fmla="*/ 160 h 176"/>
                  <a:gd name="T104" fmla="*/ 153 w 176"/>
                  <a:gd name="T105" fmla="*/ 144 h 176"/>
                  <a:gd name="T106" fmla="*/ 138 w 176"/>
                  <a:gd name="T107" fmla="*/ 128 h 176"/>
                  <a:gd name="T108" fmla="*/ 153 w 176"/>
                  <a:gd name="T109" fmla="*/ 144 h 176"/>
                  <a:gd name="T110" fmla="*/ 141 w 176"/>
                  <a:gd name="T111" fmla="*/ 104 h 176"/>
                  <a:gd name="T112" fmla="*/ 158 w 176"/>
                  <a:gd name="T11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105" y="63"/>
                    </a:moveTo>
                    <a:cubicBezTo>
                      <a:pt x="106" y="64"/>
                      <a:pt x="107" y="64"/>
                      <a:pt x="108" y="64"/>
                    </a:cubicBezTo>
                    <a:cubicBezTo>
                      <a:pt x="109" y="64"/>
                      <a:pt x="110" y="64"/>
                      <a:pt x="111" y="63"/>
                    </a:cubicBezTo>
                    <a:cubicBezTo>
                      <a:pt x="127" y="47"/>
                      <a:pt x="127" y="47"/>
                      <a:pt x="127" y="47"/>
                    </a:cubicBezTo>
                    <a:cubicBezTo>
                      <a:pt x="128" y="46"/>
                      <a:pt x="128" y="45"/>
                      <a:pt x="128" y="44"/>
                    </a:cubicBezTo>
                    <a:cubicBezTo>
                      <a:pt x="128" y="42"/>
                      <a:pt x="126" y="40"/>
                      <a:pt x="124" y="40"/>
                    </a:cubicBezTo>
                    <a:cubicBezTo>
                      <a:pt x="123" y="40"/>
                      <a:pt x="122" y="40"/>
                      <a:pt x="121" y="41"/>
                    </a:cubicBezTo>
                    <a:cubicBezTo>
                      <a:pt x="112" y="50"/>
                      <a:pt x="112" y="50"/>
                      <a:pt x="112" y="50"/>
                    </a:cubicBezTo>
                    <a:cubicBezTo>
                      <a:pt x="112" y="4"/>
                      <a:pt x="112" y="4"/>
                      <a:pt x="112" y="4"/>
                    </a:cubicBezTo>
                    <a:cubicBezTo>
                      <a:pt x="112" y="4"/>
                      <a:pt x="112" y="4"/>
                      <a:pt x="112" y="4"/>
                    </a:cubicBezTo>
                    <a:cubicBezTo>
                      <a:pt x="112" y="2"/>
                      <a:pt x="110" y="0"/>
                      <a:pt x="108" y="0"/>
                    </a:cubicBezTo>
                    <a:cubicBezTo>
                      <a:pt x="106" y="0"/>
                      <a:pt x="104" y="2"/>
                      <a:pt x="104" y="4"/>
                    </a:cubicBezTo>
                    <a:cubicBezTo>
                      <a:pt x="104" y="50"/>
                      <a:pt x="104" y="50"/>
                      <a:pt x="104" y="50"/>
                    </a:cubicBezTo>
                    <a:cubicBezTo>
                      <a:pt x="95" y="41"/>
                      <a:pt x="95" y="41"/>
                      <a:pt x="95" y="41"/>
                    </a:cubicBezTo>
                    <a:cubicBezTo>
                      <a:pt x="94" y="40"/>
                      <a:pt x="93" y="40"/>
                      <a:pt x="92" y="40"/>
                    </a:cubicBezTo>
                    <a:cubicBezTo>
                      <a:pt x="90" y="40"/>
                      <a:pt x="88" y="42"/>
                      <a:pt x="88" y="44"/>
                    </a:cubicBezTo>
                    <a:cubicBezTo>
                      <a:pt x="88" y="45"/>
                      <a:pt x="88" y="46"/>
                      <a:pt x="89" y="47"/>
                    </a:cubicBezTo>
                    <a:lnTo>
                      <a:pt x="105" y="63"/>
                    </a:lnTo>
                    <a:close/>
                    <a:moveTo>
                      <a:pt x="160" y="149"/>
                    </a:moveTo>
                    <a:cubicBezTo>
                      <a:pt x="160" y="149"/>
                      <a:pt x="160" y="149"/>
                      <a:pt x="160" y="149"/>
                    </a:cubicBezTo>
                    <a:cubicBezTo>
                      <a:pt x="176" y="77"/>
                      <a:pt x="176" y="77"/>
                      <a:pt x="176" y="77"/>
                    </a:cubicBezTo>
                    <a:cubicBezTo>
                      <a:pt x="176" y="77"/>
                      <a:pt x="176" y="77"/>
                      <a:pt x="176" y="77"/>
                    </a:cubicBezTo>
                    <a:cubicBezTo>
                      <a:pt x="176" y="77"/>
                      <a:pt x="176" y="76"/>
                      <a:pt x="176" y="76"/>
                    </a:cubicBezTo>
                    <a:cubicBezTo>
                      <a:pt x="176" y="74"/>
                      <a:pt x="174" y="72"/>
                      <a:pt x="172" y="72"/>
                    </a:cubicBezTo>
                    <a:cubicBezTo>
                      <a:pt x="44" y="72"/>
                      <a:pt x="44" y="72"/>
                      <a:pt x="44" y="72"/>
                    </a:cubicBezTo>
                    <a:cubicBezTo>
                      <a:pt x="38" y="51"/>
                      <a:pt x="38" y="51"/>
                      <a:pt x="38" y="51"/>
                    </a:cubicBezTo>
                    <a:cubicBezTo>
                      <a:pt x="38" y="51"/>
                      <a:pt x="38" y="51"/>
                      <a:pt x="38" y="51"/>
                    </a:cubicBezTo>
                    <a:cubicBezTo>
                      <a:pt x="38" y="49"/>
                      <a:pt x="36" y="48"/>
                      <a:pt x="34" y="48"/>
                    </a:cubicBezTo>
                    <a:cubicBezTo>
                      <a:pt x="4" y="48"/>
                      <a:pt x="4" y="48"/>
                      <a:pt x="4" y="48"/>
                    </a:cubicBezTo>
                    <a:cubicBezTo>
                      <a:pt x="2" y="48"/>
                      <a:pt x="0" y="50"/>
                      <a:pt x="0" y="52"/>
                    </a:cubicBezTo>
                    <a:cubicBezTo>
                      <a:pt x="0" y="54"/>
                      <a:pt x="2" y="56"/>
                      <a:pt x="4" y="56"/>
                    </a:cubicBezTo>
                    <a:cubicBezTo>
                      <a:pt x="31" y="56"/>
                      <a:pt x="31" y="56"/>
                      <a:pt x="31" y="56"/>
                    </a:cubicBezTo>
                    <a:cubicBezTo>
                      <a:pt x="56" y="149"/>
                      <a:pt x="56" y="149"/>
                      <a:pt x="56" y="149"/>
                    </a:cubicBezTo>
                    <a:cubicBezTo>
                      <a:pt x="56" y="149"/>
                      <a:pt x="56" y="149"/>
                      <a:pt x="56" y="149"/>
                    </a:cubicBezTo>
                    <a:cubicBezTo>
                      <a:pt x="57" y="150"/>
                      <a:pt x="57" y="151"/>
                      <a:pt x="58" y="152"/>
                    </a:cubicBezTo>
                    <a:cubicBezTo>
                      <a:pt x="57" y="154"/>
                      <a:pt x="56" y="157"/>
                      <a:pt x="56" y="160"/>
                    </a:cubicBezTo>
                    <a:cubicBezTo>
                      <a:pt x="56" y="169"/>
                      <a:pt x="63" y="176"/>
                      <a:pt x="72" y="176"/>
                    </a:cubicBezTo>
                    <a:cubicBezTo>
                      <a:pt x="81" y="176"/>
                      <a:pt x="88" y="169"/>
                      <a:pt x="88" y="160"/>
                    </a:cubicBezTo>
                    <a:cubicBezTo>
                      <a:pt x="88" y="157"/>
                      <a:pt x="87" y="154"/>
                      <a:pt x="86" y="152"/>
                    </a:cubicBezTo>
                    <a:cubicBezTo>
                      <a:pt x="130" y="152"/>
                      <a:pt x="130" y="152"/>
                      <a:pt x="130" y="152"/>
                    </a:cubicBezTo>
                    <a:cubicBezTo>
                      <a:pt x="129" y="154"/>
                      <a:pt x="128" y="157"/>
                      <a:pt x="128" y="160"/>
                    </a:cubicBezTo>
                    <a:cubicBezTo>
                      <a:pt x="128" y="169"/>
                      <a:pt x="135" y="176"/>
                      <a:pt x="144" y="176"/>
                    </a:cubicBezTo>
                    <a:cubicBezTo>
                      <a:pt x="153" y="176"/>
                      <a:pt x="160" y="169"/>
                      <a:pt x="160" y="160"/>
                    </a:cubicBezTo>
                    <a:cubicBezTo>
                      <a:pt x="160" y="157"/>
                      <a:pt x="159" y="154"/>
                      <a:pt x="158" y="152"/>
                    </a:cubicBezTo>
                    <a:cubicBezTo>
                      <a:pt x="159" y="151"/>
                      <a:pt x="160" y="150"/>
                      <a:pt x="160" y="149"/>
                    </a:cubicBezTo>
                    <a:moveTo>
                      <a:pt x="144" y="80"/>
                    </a:moveTo>
                    <a:cubicBezTo>
                      <a:pt x="167" y="80"/>
                      <a:pt x="167" y="80"/>
                      <a:pt x="167" y="80"/>
                    </a:cubicBezTo>
                    <a:cubicBezTo>
                      <a:pt x="163" y="96"/>
                      <a:pt x="163" y="96"/>
                      <a:pt x="163" y="96"/>
                    </a:cubicBezTo>
                    <a:cubicBezTo>
                      <a:pt x="142" y="96"/>
                      <a:pt x="142" y="96"/>
                      <a:pt x="142" y="96"/>
                    </a:cubicBezTo>
                    <a:lnTo>
                      <a:pt x="144" y="80"/>
                    </a:lnTo>
                    <a:close/>
                    <a:moveTo>
                      <a:pt x="46" y="80"/>
                    </a:moveTo>
                    <a:cubicBezTo>
                      <a:pt x="72" y="80"/>
                      <a:pt x="72" y="80"/>
                      <a:pt x="72" y="80"/>
                    </a:cubicBezTo>
                    <a:cubicBezTo>
                      <a:pt x="74" y="96"/>
                      <a:pt x="74" y="96"/>
                      <a:pt x="74" y="96"/>
                    </a:cubicBezTo>
                    <a:cubicBezTo>
                      <a:pt x="50" y="96"/>
                      <a:pt x="50" y="96"/>
                      <a:pt x="50" y="96"/>
                    </a:cubicBezTo>
                    <a:lnTo>
                      <a:pt x="46" y="80"/>
                    </a:lnTo>
                    <a:close/>
                    <a:moveTo>
                      <a:pt x="57" y="120"/>
                    </a:moveTo>
                    <a:cubicBezTo>
                      <a:pt x="52" y="104"/>
                      <a:pt x="52" y="104"/>
                      <a:pt x="52" y="104"/>
                    </a:cubicBezTo>
                    <a:cubicBezTo>
                      <a:pt x="75" y="104"/>
                      <a:pt x="75" y="104"/>
                      <a:pt x="75" y="104"/>
                    </a:cubicBezTo>
                    <a:cubicBezTo>
                      <a:pt x="77" y="120"/>
                      <a:pt x="77" y="120"/>
                      <a:pt x="77" y="120"/>
                    </a:cubicBezTo>
                    <a:lnTo>
                      <a:pt x="57" y="120"/>
                    </a:lnTo>
                    <a:close/>
                    <a:moveTo>
                      <a:pt x="59" y="128"/>
                    </a:moveTo>
                    <a:cubicBezTo>
                      <a:pt x="78" y="128"/>
                      <a:pt x="78" y="128"/>
                      <a:pt x="78" y="128"/>
                    </a:cubicBezTo>
                    <a:cubicBezTo>
                      <a:pt x="80" y="144"/>
                      <a:pt x="80" y="144"/>
                      <a:pt x="80" y="144"/>
                    </a:cubicBezTo>
                    <a:cubicBezTo>
                      <a:pt x="63" y="144"/>
                      <a:pt x="63" y="144"/>
                      <a:pt x="63" y="144"/>
                    </a:cubicBezTo>
                    <a:lnTo>
                      <a:pt x="59" y="128"/>
                    </a:lnTo>
                    <a:close/>
                    <a:moveTo>
                      <a:pt x="72" y="168"/>
                    </a:moveTo>
                    <a:cubicBezTo>
                      <a:pt x="68" y="168"/>
                      <a:pt x="64" y="164"/>
                      <a:pt x="64" y="160"/>
                    </a:cubicBezTo>
                    <a:cubicBezTo>
                      <a:pt x="64" y="156"/>
                      <a:pt x="68" y="152"/>
                      <a:pt x="72" y="152"/>
                    </a:cubicBezTo>
                    <a:cubicBezTo>
                      <a:pt x="76" y="152"/>
                      <a:pt x="80" y="156"/>
                      <a:pt x="80" y="160"/>
                    </a:cubicBezTo>
                    <a:cubicBezTo>
                      <a:pt x="80" y="164"/>
                      <a:pt x="76" y="168"/>
                      <a:pt x="72" y="168"/>
                    </a:cubicBezTo>
                    <a:moveTo>
                      <a:pt x="104" y="144"/>
                    </a:moveTo>
                    <a:cubicBezTo>
                      <a:pt x="88" y="144"/>
                      <a:pt x="88" y="144"/>
                      <a:pt x="88" y="144"/>
                    </a:cubicBezTo>
                    <a:cubicBezTo>
                      <a:pt x="86" y="128"/>
                      <a:pt x="86" y="128"/>
                      <a:pt x="86" y="128"/>
                    </a:cubicBezTo>
                    <a:cubicBezTo>
                      <a:pt x="104" y="128"/>
                      <a:pt x="104" y="128"/>
                      <a:pt x="104" y="128"/>
                    </a:cubicBezTo>
                    <a:lnTo>
                      <a:pt x="104" y="144"/>
                    </a:lnTo>
                    <a:close/>
                    <a:moveTo>
                      <a:pt x="104" y="120"/>
                    </a:moveTo>
                    <a:cubicBezTo>
                      <a:pt x="85" y="120"/>
                      <a:pt x="85" y="120"/>
                      <a:pt x="85" y="120"/>
                    </a:cubicBezTo>
                    <a:cubicBezTo>
                      <a:pt x="83" y="104"/>
                      <a:pt x="83" y="104"/>
                      <a:pt x="83" y="104"/>
                    </a:cubicBezTo>
                    <a:cubicBezTo>
                      <a:pt x="104" y="104"/>
                      <a:pt x="104" y="104"/>
                      <a:pt x="104" y="104"/>
                    </a:cubicBezTo>
                    <a:lnTo>
                      <a:pt x="104" y="120"/>
                    </a:lnTo>
                    <a:close/>
                    <a:moveTo>
                      <a:pt x="104" y="96"/>
                    </a:moveTo>
                    <a:cubicBezTo>
                      <a:pt x="82" y="96"/>
                      <a:pt x="82" y="96"/>
                      <a:pt x="82" y="96"/>
                    </a:cubicBezTo>
                    <a:cubicBezTo>
                      <a:pt x="80" y="80"/>
                      <a:pt x="80" y="80"/>
                      <a:pt x="80" y="80"/>
                    </a:cubicBezTo>
                    <a:cubicBezTo>
                      <a:pt x="104" y="80"/>
                      <a:pt x="104" y="80"/>
                      <a:pt x="104" y="80"/>
                    </a:cubicBezTo>
                    <a:lnTo>
                      <a:pt x="104" y="96"/>
                    </a:lnTo>
                    <a:close/>
                    <a:moveTo>
                      <a:pt x="128" y="144"/>
                    </a:moveTo>
                    <a:cubicBezTo>
                      <a:pt x="112" y="144"/>
                      <a:pt x="112" y="144"/>
                      <a:pt x="112" y="144"/>
                    </a:cubicBezTo>
                    <a:cubicBezTo>
                      <a:pt x="112" y="128"/>
                      <a:pt x="112" y="128"/>
                      <a:pt x="112" y="128"/>
                    </a:cubicBezTo>
                    <a:cubicBezTo>
                      <a:pt x="130" y="128"/>
                      <a:pt x="130" y="128"/>
                      <a:pt x="130" y="128"/>
                    </a:cubicBezTo>
                    <a:lnTo>
                      <a:pt x="128" y="144"/>
                    </a:lnTo>
                    <a:close/>
                    <a:moveTo>
                      <a:pt x="131" y="120"/>
                    </a:moveTo>
                    <a:cubicBezTo>
                      <a:pt x="112" y="120"/>
                      <a:pt x="112" y="120"/>
                      <a:pt x="112" y="120"/>
                    </a:cubicBezTo>
                    <a:cubicBezTo>
                      <a:pt x="112" y="104"/>
                      <a:pt x="112" y="104"/>
                      <a:pt x="112" y="104"/>
                    </a:cubicBezTo>
                    <a:cubicBezTo>
                      <a:pt x="133" y="104"/>
                      <a:pt x="133" y="104"/>
                      <a:pt x="133" y="104"/>
                    </a:cubicBezTo>
                    <a:lnTo>
                      <a:pt x="131" y="120"/>
                    </a:lnTo>
                    <a:close/>
                    <a:moveTo>
                      <a:pt x="134" y="96"/>
                    </a:moveTo>
                    <a:cubicBezTo>
                      <a:pt x="112" y="96"/>
                      <a:pt x="112" y="96"/>
                      <a:pt x="112" y="96"/>
                    </a:cubicBezTo>
                    <a:cubicBezTo>
                      <a:pt x="112" y="80"/>
                      <a:pt x="112" y="80"/>
                      <a:pt x="112" y="80"/>
                    </a:cubicBezTo>
                    <a:cubicBezTo>
                      <a:pt x="136" y="80"/>
                      <a:pt x="136" y="80"/>
                      <a:pt x="136" y="80"/>
                    </a:cubicBezTo>
                    <a:lnTo>
                      <a:pt x="134" y="96"/>
                    </a:lnTo>
                    <a:close/>
                    <a:moveTo>
                      <a:pt x="144" y="168"/>
                    </a:moveTo>
                    <a:cubicBezTo>
                      <a:pt x="140" y="168"/>
                      <a:pt x="136" y="164"/>
                      <a:pt x="136" y="160"/>
                    </a:cubicBezTo>
                    <a:cubicBezTo>
                      <a:pt x="136" y="156"/>
                      <a:pt x="140" y="152"/>
                      <a:pt x="144" y="152"/>
                    </a:cubicBezTo>
                    <a:cubicBezTo>
                      <a:pt x="148" y="152"/>
                      <a:pt x="152" y="156"/>
                      <a:pt x="152" y="160"/>
                    </a:cubicBezTo>
                    <a:cubicBezTo>
                      <a:pt x="152" y="164"/>
                      <a:pt x="148" y="168"/>
                      <a:pt x="144" y="168"/>
                    </a:cubicBezTo>
                    <a:moveTo>
                      <a:pt x="153" y="144"/>
                    </a:moveTo>
                    <a:cubicBezTo>
                      <a:pt x="136" y="144"/>
                      <a:pt x="136" y="144"/>
                      <a:pt x="136" y="144"/>
                    </a:cubicBezTo>
                    <a:cubicBezTo>
                      <a:pt x="138" y="128"/>
                      <a:pt x="138" y="128"/>
                      <a:pt x="138" y="128"/>
                    </a:cubicBezTo>
                    <a:cubicBezTo>
                      <a:pt x="156" y="128"/>
                      <a:pt x="156" y="128"/>
                      <a:pt x="156" y="128"/>
                    </a:cubicBezTo>
                    <a:lnTo>
                      <a:pt x="153" y="144"/>
                    </a:lnTo>
                    <a:close/>
                    <a:moveTo>
                      <a:pt x="139" y="120"/>
                    </a:moveTo>
                    <a:cubicBezTo>
                      <a:pt x="141" y="104"/>
                      <a:pt x="141" y="104"/>
                      <a:pt x="141" y="104"/>
                    </a:cubicBezTo>
                    <a:cubicBezTo>
                      <a:pt x="162" y="104"/>
                      <a:pt x="162" y="104"/>
                      <a:pt x="162" y="104"/>
                    </a:cubicBezTo>
                    <a:cubicBezTo>
                      <a:pt x="158" y="120"/>
                      <a:pt x="158" y="120"/>
                      <a:pt x="158" y="120"/>
                    </a:cubicBezTo>
                    <a:lnTo>
                      <a:pt x="139" y="120"/>
                    </a:lnTo>
                    <a:close/>
                  </a:path>
                </a:pathLst>
              </a:custGeom>
              <a:solidFill>
                <a:srgbClr val="3C5DEB"/>
              </a:solidFill>
              <a:ln>
                <a:noFill/>
              </a:ln>
            </p:spPr>
            <p:txBody>
              <a:bodyPr vert="horz" wrap="square" lIns="91440" tIns="45720" rIns="91440" bIns="45720" numCol="1" anchor="t" anchorCtr="0" compatLnSpc="1"/>
              <a:lstStyle/>
              <a:p>
                <a:pPr>
                  <a:defRPr/>
                </a:pPr>
                <a:endParaRPr lang="en-US" sz="1600" kern="0">
                  <a:solidFill>
                    <a:prstClr val="black"/>
                  </a:solidFill>
                  <a:latin typeface="宋体" panose="02010600030101010101" pitchFamily="2" charset="-122"/>
                  <a:ea typeface="宋体" panose="02010600030101010101" pitchFamily="2" charset="-122"/>
                </a:endParaRPr>
              </a:p>
            </p:txBody>
          </p:sp>
          <p:sp>
            <p:nvSpPr>
              <p:cNvPr id="298" name="文本框 297"/>
              <p:cNvSpPr txBox="1"/>
              <p:nvPr/>
            </p:nvSpPr>
            <p:spPr>
              <a:xfrm>
                <a:off x="5699726" y="2927964"/>
                <a:ext cx="1178366" cy="237095"/>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zh-CN" altLang="en-US" sz="1100" b="1" kern="0" dirty="0">
                    <a:solidFill>
                      <a:prstClr val="black"/>
                    </a:solidFill>
                    <a:latin typeface="宋体" panose="02010600030101010101" pitchFamily="2" charset="-122"/>
                    <a:ea typeface="宋体" panose="02010600030101010101" pitchFamily="2" charset="-122"/>
                    <a:sym typeface="等线"/>
                  </a:rPr>
                  <a:t>账户余额</a:t>
                </a:r>
                <a:r>
                  <a:rPr lang="en-US" altLang="zh-CN" sz="1100" b="1" kern="0" dirty="0">
                    <a:solidFill>
                      <a:prstClr val="black"/>
                    </a:solidFill>
                    <a:latin typeface="宋体" panose="02010600030101010101" pitchFamily="2" charset="-122"/>
                    <a:ea typeface="宋体" panose="02010600030101010101" pitchFamily="2" charset="-122"/>
                    <a:sym typeface="等线"/>
                  </a:rPr>
                  <a:t>-80</a:t>
                </a:r>
                <a:endParaRPr lang="zh-CN" altLang="en-US" sz="1100" b="1" kern="0" dirty="0">
                  <a:solidFill>
                    <a:prstClr val="black"/>
                  </a:solidFill>
                  <a:latin typeface="宋体" panose="02010600030101010101" pitchFamily="2" charset="-122"/>
                  <a:ea typeface="宋体" panose="02010600030101010101" pitchFamily="2" charset="-122"/>
                  <a:sym typeface="等线"/>
                </a:endParaRPr>
              </a:p>
            </p:txBody>
          </p:sp>
        </p:grpSp>
        <p:grpSp>
          <p:nvGrpSpPr>
            <p:cNvPr id="120" name="图形 2"/>
            <p:cNvGrpSpPr/>
            <p:nvPr/>
          </p:nvGrpSpPr>
          <p:grpSpPr>
            <a:xfrm>
              <a:off x="1243114" y="1980200"/>
              <a:ext cx="1143000" cy="624839"/>
              <a:chOff x="4518660" y="3352800"/>
              <a:chExt cx="1143000" cy="624839"/>
            </a:xfrm>
            <a:effectLst>
              <a:outerShdw blurRad="101600" dist="38100" dir="5400000" algn="t" rotWithShape="0">
                <a:prstClr val="black">
                  <a:alpha val="20000"/>
                </a:prstClr>
              </a:outerShdw>
            </a:effectLst>
          </p:grpSpPr>
          <p:sp>
            <p:nvSpPr>
              <p:cNvPr id="290" name="任意多边形: 形状 77"/>
              <p:cNvSpPr/>
              <p:nvPr/>
            </p:nvSpPr>
            <p:spPr>
              <a:xfrm>
                <a:off x="4518660" y="3352800"/>
                <a:ext cx="1143000" cy="624839"/>
              </a:xfrm>
              <a:prstGeom prst="roundRect">
                <a:avLst/>
              </a:prstGeom>
              <a:gradFill>
                <a:gsLst>
                  <a:gs pos="0">
                    <a:srgbClr val="2976FF"/>
                  </a:gs>
                  <a:gs pos="50000">
                    <a:srgbClr val="1769FC"/>
                  </a:gs>
                  <a:gs pos="100000">
                    <a:srgbClr val="055CF9"/>
                  </a:gs>
                </a:gsLst>
                <a:lin ang="70060"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91" name="任意多边形: 形状 78"/>
              <p:cNvSpPr/>
              <p:nvPr/>
            </p:nvSpPr>
            <p:spPr>
              <a:xfrm>
                <a:off x="4525010" y="3359150"/>
                <a:ext cx="1130300" cy="612139"/>
              </a:xfrm>
              <a:prstGeom prst="roundRect">
                <a:avLst/>
              </a:prstGeom>
              <a:noFill/>
              <a:ln w="12700" cap="flat">
                <a:gradFill>
                  <a:gsLst>
                    <a:gs pos="0">
                      <a:srgbClr val="0050E0"/>
                    </a:gs>
                    <a:gs pos="50000">
                      <a:srgbClr val="0050E0">
                        <a:alpha val="49804"/>
                      </a:srgbClr>
                    </a:gs>
                    <a:gs pos="100000">
                      <a:srgbClr val="0050E0">
                        <a:alpha val="0"/>
                      </a:srgbClr>
                    </a:gs>
                  </a:gsLst>
                  <a:lin ang="5400000" scaled="1"/>
                </a:gra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grpSp>
        <p:sp>
          <p:nvSpPr>
            <p:cNvPr id="121" name="文本框 120"/>
            <p:cNvSpPr txBox="1"/>
            <p:nvPr/>
          </p:nvSpPr>
          <p:spPr>
            <a:xfrm>
              <a:off x="1074857" y="2108340"/>
              <a:ext cx="1399546" cy="251044"/>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gn="ctr">
                <a:lnSpc>
                  <a:spcPct val="100000"/>
                </a:lnSpc>
              </a:pPr>
              <a:r>
                <a:rPr lang="en-US" altLang="zh-CN" sz="1200" b="1" dirty="0" smtClean="0">
                  <a:solidFill>
                    <a:prstClr val="white"/>
                  </a:solidFill>
                  <a:latin typeface="宋体" panose="02010600030101010101" pitchFamily="2" charset="-122"/>
                  <a:ea typeface="宋体" panose="02010600030101010101" pitchFamily="2" charset="-122"/>
                  <a:cs typeface="OPPOSans H" panose="00020600040101010101" pitchFamily="18" charset="-122"/>
                </a:rPr>
                <a:t>Step 1</a:t>
              </a:r>
              <a:endParaRPr lang="en-US" altLang="zh-CN" sz="1200" b="1" dirty="0">
                <a:solidFill>
                  <a:prstClr val="white"/>
                </a:solidFill>
                <a:latin typeface="宋体" panose="02010600030101010101" pitchFamily="2" charset="-122"/>
                <a:ea typeface="宋体" panose="02010600030101010101" pitchFamily="2" charset="-122"/>
                <a:cs typeface="OPPOSans H" panose="00020600040101010101" pitchFamily="18" charset="-122"/>
              </a:endParaRPr>
            </a:p>
          </p:txBody>
        </p:sp>
        <p:grpSp>
          <p:nvGrpSpPr>
            <p:cNvPr id="122" name="图形 2"/>
            <p:cNvGrpSpPr/>
            <p:nvPr/>
          </p:nvGrpSpPr>
          <p:grpSpPr>
            <a:xfrm>
              <a:off x="5554183" y="1910003"/>
              <a:ext cx="1143000" cy="627633"/>
              <a:chOff x="4518660" y="3359150"/>
              <a:chExt cx="1143000" cy="627633"/>
            </a:xfrm>
            <a:effectLst>
              <a:outerShdw blurRad="101600" dist="38100" dir="5400000" algn="t" rotWithShape="0">
                <a:prstClr val="black">
                  <a:alpha val="20000"/>
                </a:prstClr>
              </a:outerShdw>
            </a:effectLst>
          </p:grpSpPr>
          <p:sp>
            <p:nvSpPr>
              <p:cNvPr id="288" name="任意多边形: 形状 77"/>
              <p:cNvSpPr/>
              <p:nvPr/>
            </p:nvSpPr>
            <p:spPr>
              <a:xfrm>
                <a:off x="4518660" y="3361944"/>
                <a:ext cx="1143000" cy="624839"/>
              </a:xfrm>
              <a:prstGeom prst="roundRect">
                <a:avLst/>
              </a:prstGeom>
              <a:gradFill>
                <a:gsLst>
                  <a:gs pos="0">
                    <a:srgbClr val="2976FF"/>
                  </a:gs>
                  <a:gs pos="50000">
                    <a:srgbClr val="1769FC"/>
                  </a:gs>
                  <a:gs pos="100000">
                    <a:srgbClr val="055CF9"/>
                  </a:gs>
                </a:gsLst>
                <a:lin ang="70060"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89" name="任意多边形: 形状 78"/>
              <p:cNvSpPr/>
              <p:nvPr/>
            </p:nvSpPr>
            <p:spPr>
              <a:xfrm>
                <a:off x="4525010" y="3359150"/>
                <a:ext cx="1130300" cy="612139"/>
              </a:xfrm>
              <a:prstGeom prst="roundRect">
                <a:avLst/>
              </a:prstGeom>
              <a:noFill/>
              <a:ln w="12700" cap="flat">
                <a:gradFill>
                  <a:gsLst>
                    <a:gs pos="0">
                      <a:srgbClr val="0050E0"/>
                    </a:gs>
                    <a:gs pos="50000">
                      <a:srgbClr val="0050E0">
                        <a:alpha val="49804"/>
                      </a:srgbClr>
                    </a:gs>
                    <a:gs pos="100000">
                      <a:srgbClr val="0050E0">
                        <a:alpha val="0"/>
                      </a:srgbClr>
                    </a:gs>
                  </a:gsLst>
                  <a:lin ang="5400000" scaled="1"/>
                </a:grad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grpSp>
        <p:sp>
          <p:nvSpPr>
            <p:cNvPr id="123" name="文本框 122"/>
            <p:cNvSpPr txBox="1"/>
            <p:nvPr/>
          </p:nvSpPr>
          <p:spPr>
            <a:xfrm>
              <a:off x="5442265" y="2070407"/>
              <a:ext cx="1399546" cy="251044"/>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gn="ctr">
                <a:lnSpc>
                  <a:spcPct val="100000"/>
                </a:lnSpc>
              </a:pPr>
              <a:r>
                <a:rPr lang="en-US" altLang="zh-CN" sz="1200" b="1" dirty="0" smtClean="0">
                  <a:solidFill>
                    <a:prstClr val="white"/>
                  </a:solidFill>
                  <a:latin typeface="宋体" panose="02010600030101010101" pitchFamily="2" charset="-122"/>
                  <a:ea typeface="宋体" panose="02010600030101010101" pitchFamily="2" charset="-122"/>
                  <a:cs typeface="OPPOSans H" panose="00020600040101010101" pitchFamily="18" charset="-122"/>
                </a:rPr>
                <a:t>Step 2</a:t>
              </a:r>
              <a:endParaRPr lang="en-US" altLang="zh-CN" sz="1200" b="1" dirty="0">
                <a:solidFill>
                  <a:prstClr val="white"/>
                </a:solidFill>
                <a:latin typeface="宋体" panose="02010600030101010101" pitchFamily="2" charset="-122"/>
                <a:ea typeface="宋体" panose="02010600030101010101" pitchFamily="2" charset="-122"/>
                <a:cs typeface="OPPOSans H" panose="00020600040101010101" pitchFamily="18" charset="-122"/>
              </a:endParaRPr>
            </a:p>
          </p:txBody>
        </p:sp>
        <p:grpSp>
          <p:nvGrpSpPr>
            <p:cNvPr id="124" name="组合 123"/>
            <p:cNvGrpSpPr/>
            <p:nvPr/>
          </p:nvGrpSpPr>
          <p:grpSpPr>
            <a:xfrm>
              <a:off x="1243114" y="5774563"/>
              <a:ext cx="7280010" cy="685053"/>
              <a:chOff x="960119" y="4720590"/>
              <a:chExt cx="7280010" cy="685053"/>
            </a:xfrm>
          </p:grpSpPr>
          <p:sp>
            <p:nvSpPr>
              <p:cNvPr id="282" name="任意多边形: 形状 28"/>
              <p:cNvSpPr/>
              <p:nvPr/>
            </p:nvSpPr>
            <p:spPr>
              <a:xfrm>
                <a:off x="5554078" y="5256797"/>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83" name="任意多边形: 形状 30"/>
              <p:cNvSpPr/>
              <p:nvPr/>
            </p:nvSpPr>
            <p:spPr>
              <a:xfrm>
                <a:off x="960119" y="5259324"/>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84" name="任意多边形: 形状 32"/>
              <p:cNvSpPr/>
              <p:nvPr/>
            </p:nvSpPr>
            <p:spPr>
              <a:xfrm>
                <a:off x="967740" y="4785360"/>
                <a:ext cx="38100" cy="236220"/>
              </a:xfrm>
              <a:custGeom>
                <a:avLst/>
                <a:gdLst>
                  <a:gd name="connsiteX0" fmla="*/ 0 w 38100"/>
                  <a:gd name="connsiteY0" fmla="*/ 0 h 236220"/>
                  <a:gd name="connsiteX1" fmla="*/ 38100 w 38100"/>
                  <a:gd name="connsiteY1" fmla="*/ 0 h 236220"/>
                  <a:gd name="connsiteX2" fmla="*/ 38100 w 38100"/>
                  <a:gd name="connsiteY2" fmla="*/ 236220 h 236220"/>
                  <a:gd name="connsiteX3" fmla="*/ 0 w 38100"/>
                  <a:gd name="connsiteY3" fmla="*/ 236220 h 236220"/>
                </a:gdLst>
                <a:ahLst/>
                <a:cxnLst>
                  <a:cxn ang="0">
                    <a:pos x="connsiteX0" y="connsiteY0"/>
                  </a:cxn>
                  <a:cxn ang="0">
                    <a:pos x="connsiteX1" y="connsiteY1"/>
                  </a:cxn>
                  <a:cxn ang="0">
                    <a:pos x="connsiteX2" y="connsiteY2"/>
                  </a:cxn>
                  <a:cxn ang="0">
                    <a:pos x="connsiteX3" y="connsiteY3"/>
                  </a:cxn>
                </a:cxnLst>
                <a:rect l="l" t="t" r="r" b="b"/>
                <a:pathLst>
                  <a:path w="38100" h="236220">
                    <a:moveTo>
                      <a:pt x="0" y="0"/>
                    </a:moveTo>
                    <a:lnTo>
                      <a:pt x="38100" y="0"/>
                    </a:lnTo>
                    <a:lnTo>
                      <a:pt x="38100" y="236220"/>
                    </a:lnTo>
                    <a:lnTo>
                      <a:pt x="0" y="236220"/>
                    </a:ln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85" name="文本框 284"/>
              <p:cNvSpPr txBox="1"/>
              <p:nvPr/>
            </p:nvSpPr>
            <p:spPr>
              <a:xfrm>
                <a:off x="980016" y="4720590"/>
                <a:ext cx="606713" cy="334726"/>
              </a:xfrm>
              <a:prstGeom prst="rect">
                <a:avLst/>
              </a:prstGeom>
              <a:noFill/>
            </p:spPr>
            <p:txBody>
              <a:bodyPr wrap="none" rtlCol="0">
                <a:spAutoFit/>
              </a:bodyPr>
              <a:lstStyle/>
              <a:p>
                <a:r>
                  <a:rPr lang="zh-CN" altLang="en-US" b="1" dirty="0" smtClean="0">
                    <a:solidFill>
                      <a:prstClr val="black"/>
                    </a:solidFill>
                    <a:latin typeface="宋体" panose="02010600030101010101" pitchFamily="2" charset="-122"/>
                    <a:ea typeface="宋体" panose="02010600030101010101" pitchFamily="2" charset="-122"/>
                    <a:cs typeface="OPPOSans H" panose="00020600040101010101" pitchFamily="18" charset="-122"/>
                  </a:rPr>
                  <a:t>不足</a:t>
                </a:r>
                <a:endParaRPr lang="zh-CN" altLang="en-US" b="1" dirty="0">
                  <a:solidFill>
                    <a:prstClr val="black"/>
                  </a:solidFill>
                  <a:latin typeface="宋体" panose="02010600030101010101" pitchFamily="2" charset="-122"/>
                  <a:ea typeface="宋体" panose="02010600030101010101" pitchFamily="2" charset="-122"/>
                  <a:cs typeface="OPPOSans H" panose="00020600040101010101" pitchFamily="18" charset="-122"/>
                </a:endParaRPr>
              </a:p>
            </p:txBody>
          </p:sp>
          <p:sp>
            <p:nvSpPr>
              <p:cNvPr id="286" name="文本框 285"/>
              <p:cNvSpPr txBox="1"/>
              <p:nvPr/>
            </p:nvSpPr>
            <p:spPr>
              <a:xfrm>
                <a:off x="1017965" y="5154599"/>
                <a:ext cx="1897399" cy="251044"/>
              </a:xfrm>
              <a:prstGeom prst="rect">
                <a:avLst/>
              </a:prstGeom>
              <a:noFill/>
            </p:spPr>
            <p:txBody>
              <a:bodyPr wrap="none" rtlCol="0">
                <a:spAutoFit/>
              </a:bodyPr>
              <a:lstStyle/>
              <a:p>
                <a:r>
                  <a:rPr lang="zh-CN" altLang="en-US" sz="1200" b="1" dirty="0">
                    <a:solidFill>
                      <a:prstClr val="black"/>
                    </a:solidFill>
                    <a:latin typeface="宋体" panose="02010600030101010101" pitchFamily="2" charset="-122"/>
                    <a:ea typeface="宋体" panose="02010600030101010101" pitchFamily="2" charset="-122"/>
                    <a:cs typeface="OPPOSans B" panose="00020600040101010101" pitchFamily="18" charset="-122"/>
                  </a:rPr>
                  <a:t>个人有开户操作，操作繁琐</a:t>
                </a:r>
              </a:p>
            </p:txBody>
          </p:sp>
          <p:sp>
            <p:nvSpPr>
              <p:cNvPr id="287" name="文本框 286"/>
              <p:cNvSpPr txBox="1"/>
              <p:nvPr/>
            </p:nvSpPr>
            <p:spPr>
              <a:xfrm>
                <a:off x="5611924" y="5154599"/>
                <a:ext cx="2628205" cy="251044"/>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nSpc>
                    <a:spcPct val="100000"/>
                  </a:lnSpc>
                </a:pPr>
                <a:r>
                  <a:rPr lang="zh-CN" altLang="en-US" sz="1200" b="1" dirty="0" smtClean="0">
                    <a:solidFill>
                      <a:prstClr val="black"/>
                    </a:solidFill>
                    <a:latin typeface="宋体" panose="02010600030101010101" pitchFamily="2" charset="-122"/>
                    <a:ea typeface="宋体" panose="02010600030101010101" pitchFamily="2" charset="-122"/>
                  </a:rPr>
                  <a:t>入金有支付方式限制</a:t>
                </a:r>
                <a:endParaRPr lang="zh-CN" altLang="en-US" sz="1200" b="1" dirty="0">
                  <a:solidFill>
                    <a:prstClr val="black"/>
                  </a:solidFill>
                  <a:latin typeface="宋体" panose="02010600030101010101" pitchFamily="2" charset="-122"/>
                  <a:ea typeface="宋体" panose="02010600030101010101" pitchFamily="2" charset="-122"/>
                </a:endParaRPr>
              </a:p>
            </p:txBody>
          </p:sp>
        </p:grpSp>
        <p:sp>
          <p:nvSpPr>
            <p:cNvPr id="125" name="矩形: 圆角 58"/>
            <p:cNvSpPr/>
            <p:nvPr/>
          </p:nvSpPr>
          <p:spPr>
            <a:xfrm>
              <a:off x="888364" y="2990201"/>
              <a:ext cx="10355580" cy="1909354"/>
            </a:xfrm>
            <a:prstGeom prst="roundRect">
              <a:avLst/>
            </a:prstGeom>
            <a:solidFill>
              <a:srgbClr val="F5F6FA"/>
            </a:solidFill>
            <a:ln w="22860" cap="flat">
              <a:solidFill>
                <a:srgbClr val="D0D2DC"/>
              </a:solidFill>
              <a:prstDash val="sysDash"/>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26" name="文本框 125"/>
            <p:cNvSpPr txBox="1"/>
            <p:nvPr/>
          </p:nvSpPr>
          <p:spPr>
            <a:xfrm>
              <a:off x="1126071" y="3087002"/>
              <a:ext cx="5778444" cy="264991"/>
            </a:xfrm>
            <a:prstGeom prst="rect">
              <a:avLst/>
            </a:prstGeom>
            <a:noFill/>
          </p:spPr>
          <p:txBody>
            <a:bodyPr wrap="none" rtlCol="0">
              <a:spAutoFit/>
            </a:bodyPr>
            <a:lstStyle/>
            <a:p>
              <a:r>
                <a:rPr lang="zh-CN" altLang="en-US" sz="1300" b="1" dirty="0">
                  <a:solidFill>
                    <a:prstClr val="black"/>
                  </a:solidFill>
                  <a:latin typeface="宋体" panose="02010600030101010101" pitchFamily="2" charset="-122"/>
                  <a:ea typeface="宋体" panose="02010600030101010101" pitchFamily="2" charset="-122"/>
                  <a:cs typeface="OPPOSans H" panose="00020600040101010101" pitchFamily="18" charset="-122"/>
                </a:rPr>
                <a:t>解决方案：业务参与方均加入成为云商通会员，云商通对充值与储值核销进行记账</a:t>
              </a:r>
            </a:p>
          </p:txBody>
        </p:sp>
        <p:grpSp>
          <p:nvGrpSpPr>
            <p:cNvPr id="127" name="组合 126"/>
            <p:cNvGrpSpPr/>
            <p:nvPr/>
          </p:nvGrpSpPr>
          <p:grpSpPr>
            <a:xfrm>
              <a:off x="1243114" y="3621301"/>
              <a:ext cx="675956" cy="1152466"/>
              <a:chOff x="4097962" y="1053264"/>
              <a:chExt cx="675956" cy="1152466"/>
            </a:xfrm>
          </p:grpSpPr>
          <p:sp>
            <p:nvSpPr>
              <p:cNvPr id="278" name="矩形: 圆角 78"/>
              <p:cNvSpPr/>
              <p:nvPr/>
            </p:nvSpPr>
            <p:spPr>
              <a:xfrm>
                <a:off x="4097962" y="1053264"/>
                <a:ext cx="675956" cy="1152466"/>
              </a:xfrm>
              <a:prstGeom prst="roundRect">
                <a:avLst>
                  <a:gd name="adj" fmla="val 6117"/>
                </a:avLst>
              </a:prstGeom>
              <a:solidFill>
                <a:srgbClr val="3C5DEC"/>
              </a:solidFill>
              <a:ln w="19050" cap="flat">
                <a:solidFill>
                  <a:sysClr val="window" lastClr="FFFFFF">
                    <a:lumMod val="75000"/>
                  </a:sysClr>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79" name="文本框 278"/>
              <p:cNvSpPr txBox="1"/>
              <p:nvPr/>
            </p:nvSpPr>
            <p:spPr>
              <a:xfrm>
                <a:off x="4142174" y="1109844"/>
                <a:ext cx="608238" cy="22315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kern="0" dirty="0" smtClean="0">
                    <a:solidFill>
                      <a:prstClr val="white"/>
                    </a:solidFill>
                    <a:latin typeface="宋体" panose="02010600030101010101" pitchFamily="2" charset="-122"/>
                    <a:ea typeface="宋体" panose="02010600030101010101" pitchFamily="2" charset="-122"/>
                  </a:rPr>
                  <a:t>个人</a:t>
                </a:r>
                <a:r>
                  <a:rPr lang="en-US" altLang="zh-CN" kern="0" dirty="0" smtClean="0">
                    <a:solidFill>
                      <a:prstClr val="white"/>
                    </a:solidFill>
                    <a:latin typeface="宋体" panose="02010600030101010101" pitchFamily="2" charset="-122"/>
                    <a:ea typeface="宋体" panose="02010600030101010101" pitchFamily="2" charset="-122"/>
                  </a:rPr>
                  <a:t>A</a:t>
                </a:r>
                <a:endParaRPr lang="zh-CN" altLang="en-US" kern="0" dirty="0">
                  <a:solidFill>
                    <a:prstClr val="white"/>
                  </a:solidFill>
                  <a:latin typeface="宋体" panose="02010600030101010101" pitchFamily="2" charset="-122"/>
                  <a:ea typeface="宋体" panose="02010600030101010101" pitchFamily="2" charset="-122"/>
                </a:endParaRPr>
              </a:p>
            </p:txBody>
          </p:sp>
          <p:sp>
            <p:nvSpPr>
              <p:cNvPr id="280" name="文本框 279"/>
              <p:cNvSpPr txBox="1"/>
              <p:nvPr/>
            </p:nvSpPr>
            <p:spPr>
              <a:xfrm>
                <a:off x="4128019" y="1516161"/>
                <a:ext cx="608238" cy="22315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kern="0" dirty="0" smtClean="0">
                    <a:solidFill>
                      <a:prstClr val="white"/>
                    </a:solidFill>
                    <a:latin typeface="宋体" panose="02010600030101010101" pitchFamily="2" charset="-122"/>
                    <a:ea typeface="宋体" panose="02010600030101010101" pitchFamily="2" charset="-122"/>
                  </a:rPr>
                  <a:t>个人</a:t>
                </a:r>
                <a:r>
                  <a:rPr lang="en-US" altLang="zh-CN" kern="0" dirty="0" smtClean="0">
                    <a:solidFill>
                      <a:prstClr val="white"/>
                    </a:solidFill>
                    <a:latin typeface="宋体" panose="02010600030101010101" pitchFamily="2" charset="-122"/>
                    <a:ea typeface="宋体" panose="02010600030101010101" pitchFamily="2" charset="-122"/>
                  </a:rPr>
                  <a:t>B</a:t>
                </a:r>
                <a:endParaRPr lang="zh-CN" altLang="en-US" kern="0" dirty="0">
                  <a:solidFill>
                    <a:prstClr val="white"/>
                  </a:solidFill>
                  <a:latin typeface="宋体" panose="02010600030101010101" pitchFamily="2" charset="-122"/>
                  <a:ea typeface="宋体" panose="02010600030101010101" pitchFamily="2" charset="-122"/>
                </a:endParaRPr>
              </a:p>
            </p:txBody>
          </p:sp>
          <p:sp>
            <p:nvSpPr>
              <p:cNvPr id="281" name="文本框 280"/>
              <p:cNvSpPr txBox="1"/>
              <p:nvPr/>
            </p:nvSpPr>
            <p:spPr>
              <a:xfrm>
                <a:off x="4101288" y="1892917"/>
                <a:ext cx="608238" cy="223150"/>
              </a:xfrm>
              <a:prstGeom prst="rect">
                <a:avLst/>
              </a:prstGeom>
              <a:noFill/>
            </p:spPr>
            <p:txBody>
              <a:bodyPr wrap="squar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en-US" altLang="zh-CN" kern="0" dirty="0" smtClean="0">
                    <a:solidFill>
                      <a:prstClr val="white"/>
                    </a:solidFill>
                    <a:latin typeface="宋体" panose="02010600030101010101" pitchFamily="2" charset="-122"/>
                    <a:ea typeface="宋体" panose="02010600030101010101" pitchFamily="2" charset="-122"/>
                  </a:rPr>
                  <a:t>……</a:t>
                </a:r>
                <a:endParaRPr lang="zh-CN" altLang="en-US" kern="0" dirty="0">
                  <a:solidFill>
                    <a:prstClr val="white"/>
                  </a:solidFill>
                  <a:latin typeface="宋体" panose="02010600030101010101" pitchFamily="2" charset="-122"/>
                  <a:ea typeface="宋体" panose="02010600030101010101" pitchFamily="2" charset="-122"/>
                </a:endParaRPr>
              </a:p>
            </p:txBody>
          </p:sp>
        </p:grpSp>
        <p:sp>
          <p:nvSpPr>
            <p:cNvPr id="128" name="任意多边形: 形状 92"/>
            <p:cNvSpPr/>
            <p:nvPr/>
          </p:nvSpPr>
          <p:spPr>
            <a:xfrm rot="5400000">
              <a:off x="2009411" y="4047727"/>
              <a:ext cx="191360" cy="337458"/>
            </a:xfrm>
            <a:custGeom>
              <a:avLst/>
              <a:gdLst>
                <a:gd name="connsiteX0" fmla="*/ 49530 w 134778"/>
                <a:gd name="connsiteY0" fmla="*/ 330 h 178105"/>
                <a:gd name="connsiteX1" fmla="*/ 83502 w 134778"/>
                <a:gd name="connsiteY1" fmla="*/ 0 h 178105"/>
                <a:gd name="connsiteX2" fmla="*/ 86931 w 134778"/>
                <a:gd name="connsiteY2" fmla="*/ 3436 h 178105"/>
                <a:gd name="connsiteX3" fmla="*/ 87884 w 134778"/>
                <a:gd name="connsiteY3" fmla="*/ 103429 h 178105"/>
                <a:gd name="connsiteX4" fmla="*/ 130111 w 134778"/>
                <a:gd name="connsiteY4" fmla="*/ 85960 h 178105"/>
                <a:gd name="connsiteX5" fmla="*/ 134112 w 134778"/>
                <a:gd name="connsiteY5" fmla="*/ 87065 h 178105"/>
                <a:gd name="connsiteX6" fmla="*/ 134112 w 134778"/>
                <a:gd name="connsiteY6" fmla="*/ 91256 h 178105"/>
                <a:gd name="connsiteX7" fmla="*/ 70929 w 134778"/>
                <a:gd name="connsiteY7" fmla="*/ 176727 h 178105"/>
                <a:gd name="connsiteX8" fmla="*/ 68263 w 134778"/>
                <a:gd name="connsiteY8" fmla="*/ 178105 h 178105"/>
                <a:gd name="connsiteX9" fmla="*/ 65532 w 134778"/>
                <a:gd name="connsiteY9" fmla="*/ 176778 h 178105"/>
                <a:gd name="connsiteX10" fmla="*/ 698 w 134778"/>
                <a:gd name="connsiteY10" fmla="*/ 92539 h 178105"/>
                <a:gd name="connsiteX11" fmla="*/ 0 w 134778"/>
                <a:gd name="connsiteY11" fmla="*/ 90431 h 178105"/>
                <a:gd name="connsiteX12" fmla="*/ 698 w 134778"/>
                <a:gd name="connsiteY12" fmla="*/ 88341 h 178105"/>
                <a:gd name="connsiteX13" fmla="*/ 4635 w 134778"/>
                <a:gd name="connsiteY13" fmla="*/ 87167 h 178105"/>
                <a:gd name="connsiteX14" fmla="*/ 47180 w 134778"/>
                <a:gd name="connsiteY14" fmla="*/ 103829 h 178105"/>
                <a:gd name="connsiteX15" fmla="*/ 46164 w 134778"/>
                <a:gd name="connsiteY15" fmla="*/ 3823 h 178105"/>
                <a:gd name="connsiteX16" fmla="*/ 49530 w 134778"/>
                <a:gd name="connsiteY16" fmla="*/ 330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49530" y="330"/>
                  </a:moveTo>
                  <a:lnTo>
                    <a:pt x="83502" y="0"/>
                  </a:lnTo>
                  <a:cubicBezTo>
                    <a:pt x="85407" y="-13"/>
                    <a:pt x="86931" y="1518"/>
                    <a:pt x="86931" y="3436"/>
                  </a:cubicBezTo>
                  <a:lnTo>
                    <a:pt x="87884" y="103429"/>
                  </a:lnTo>
                  <a:lnTo>
                    <a:pt x="130111" y="85960"/>
                  </a:lnTo>
                  <a:cubicBezTo>
                    <a:pt x="131508" y="85382"/>
                    <a:pt x="133159" y="85827"/>
                    <a:pt x="134112" y="87065"/>
                  </a:cubicBezTo>
                  <a:cubicBezTo>
                    <a:pt x="135001" y="88297"/>
                    <a:pt x="135001" y="90011"/>
                    <a:pt x="134112" y="91256"/>
                  </a:cubicBezTo>
                  <a:lnTo>
                    <a:pt x="70929" y="176727"/>
                  </a:lnTo>
                  <a:cubicBezTo>
                    <a:pt x="70294" y="177584"/>
                    <a:pt x="69278" y="178099"/>
                    <a:pt x="68263" y="178105"/>
                  </a:cubicBezTo>
                  <a:cubicBezTo>
                    <a:pt x="67183" y="178118"/>
                    <a:pt x="66167" y="177622"/>
                    <a:pt x="65532" y="176778"/>
                  </a:cubicBezTo>
                  <a:lnTo>
                    <a:pt x="698" y="92539"/>
                  </a:lnTo>
                  <a:cubicBezTo>
                    <a:pt x="253" y="91923"/>
                    <a:pt x="0" y="91180"/>
                    <a:pt x="0" y="90431"/>
                  </a:cubicBezTo>
                  <a:cubicBezTo>
                    <a:pt x="0" y="89700"/>
                    <a:pt x="190" y="88964"/>
                    <a:pt x="698" y="88341"/>
                  </a:cubicBezTo>
                  <a:cubicBezTo>
                    <a:pt x="1588" y="87091"/>
                    <a:pt x="3175" y="86614"/>
                    <a:pt x="4635" y="87167"/>
                  </a:cubicBezTo>
                  <a:lnTo>
                    <a:pt x="47180" y="103829"/>
                  </a:lnTo>
                  <a:lnTo>
                    <a:pt x="46164" y="3823"/>
                  </a:lnTo>
                  <a:cubicBezTo>
                    <a:pt x="46164" y="1912"/>
                    <a:pt x="47689" y="349"/>
                    <a:pt x="49530" y="330"/>
                  </a:cubicBezTo>
                  <a:close/>
                </a:path>
              </a:pathLst>
            </a:custGeom>
            <a:gradFill>
              <a:gsLst>
                <a:gs pos="0">
                  <a:srgbClr val="527AF1"/>
                </a:gs>
                <a:gs pos="50000">
                  <a:srgbClr val="527AF1">
                    <a:alpha val="49804"/>
                  </a:srgbClr>
                </a:gs>
                <a:gs pos="100000">
                  <a:srgbClr val="527AF1">
                    <a:alpha val="0"/>
                  </a:srgbClr>
                </a:gs>
              </a:gsLst>
              <a:lin ang="16166726"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29" name="矩形: 圆角 53"/>
            <p:cNvSpPr/>
            <p:nvPr/>
          </p:nvSpPr>
          <p:spPr>
            <a:xfrm>
              <a:off x="2754971" y="3571780"/>
              <a:ext cx="6659082" cy="1185229"/>
            </a:xfrm>
            <a:prstGeom prst="roundRect">
              <a:avLst>
                <a:gd name="adj" fmla="val 6016"/>
              </a:avLst>
            </a:prstGeom>
            <a:solidFill>
              <a:srgbClr val="F5F6FA"/>
            </a:solidFill>
            <a:ln w="19050" cap="flat">
              <a:solidFill>
                <a:sysClr val="window" lastClr="FFFFFF">
                  <a:lumMod val="75000"/>
                </a:sysClr>
              </a:solidFill>
              <a:prstDash val="sysDash"/>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130" name="文本框 129"/>
            <p:cNvSpPr txBox="1"/>
            <p:nvPr/>
          </p:nvSpPr>
          <p:spPr>
            <a:xfrm>
              <a:off x="2238351" y="4093345"/>
              <a:ext cx="891202"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marL="228600" indent="-228600" algn="l">
                <a:buFontTx/>
                <a:buAutoNum type="arabicPeriod"/>
                <a:defRPr/>
              </a:pPr>
              <a:r>
                <a:rPr lang="zh-CN" altLang="en-US" sz="1050" kern="0" dirty="0" smtClean="0">
                  <a:solidFill>
                    <a:prstClr val="black"/>
                  </a:solidFill>
                  <a:latin typeface="宋体" panose="02010600030101010101" pitchFamily="2" charset="-122"/>
                  <a:ea typeface="宋体" panose="02010600030101010101" pitchFamily="2" charset="-122"/>
                </a:rPr>
                <a:t>资金充值</a:t>
              </a:r>
              <a:endParaRPr lang="en-US" altLang="zh-CN" sz="1050" kern="0" dirty="0">
                <a:solidFill>
                  <a:prstClr val="black"/>
                </a:solidFill>
                <a:latin typeface="宋体" panose="02010600030101010101" pitchFamily="2" charset="-122"/>
                <a:ea typeface="宋体" panose="02010600030101010101" pitchFamily="2" charset="-122"/>
              </a:endParaRPr>
            </a:p>
          </p:txBody>
        </p:sp>
        <p:sp>
          <p:nvSpPr>
            <p:cNvPr id="131" name="任意多边形: 形状 90"/>
            <p:cNvSpPr/>
            <p:nvPr/>
          </p:nvSpPr>
          <p:spPr>
            <a:xfrm rot="5400000">
              <a:off x="3237607" y="4053970"/>
              <a:ext cx="201222" cy="316548"/>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32" name="矩形: 圆角 98"/>
            <p:cNvSpPr/>
            <p:nvPr/>
          </p:nvSpPr>
          <p:spPr>
            <a:xfrm>
              <a:off x="4842704" y="3418256"/>
              <a:ext cx="2620213" cy="321952"/>
            </a:xfrm>
            <a:prstGeom prst="roundRect">
              <a:avLst>
                <a:gd name="adj" fmla="val 9553"/>
              </a:avLst>
            </a:prstGeom>
            <a:solidFill>
              <a:srgbClr val="3C5DEC"/>
            </a:solidFill>
            <a:ln w="22860" cap="flat">
              <a:solidFill>
                <a:srgbClr val="101C40">
                  <a:alpha val="16000"/>
                </a:srgbClr>
              </a:solidFill>
              <a:prstDash val="solid"/>
              <a:round/>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33" name="文本框 132"/>
            <p:cNvSpPr txBox="1"/>
            <p:nvPr/>
          </p:nvSpPr>
          <p:spPr>
            <a:xfrm>
              <a:off x="5215912" y="3447919"/>
              <a:ext cx="1894080" cy="251044"/>
            </a:xfrm>
            <a:prstGeom prst="rect">
              <a:avLst/>
            </a:prstGeom>
            <a:noFill/>
          </p:spPr>
          <p:txBody>
            <a:bodyPr wrap="square" rtlCol="0">
              <a:spAutoFit/>
            </a:bodyPr>
            <a:lstStyle/>
            <a:p>
              <a:pPr algn="ctr"/>
              <a:r>
                <a:rPr lang="zh-CN" altLang="en-US" sz="1200" b="1" dirty="0">
                  <a:solidFill>
                    <a:prstClr val="white"/>
                  </a:solidFill>
                  <a:latin typeface="宋体" panose="02010600030101010101" pitchFamily="2" charset="-122"/>
                  <a:ea typeface="宋体" panose="02010600030101010101" pitchFamily="2" charset="-122"/>
                  <a:cs typeface="OPPOSans H" panose="00020600040101010101" pitchFamily="18" charset="-122"/>
                </a:rPr>
                <a:t>云商通体系</a:t>
              </a:r>
            </a:p>
          </p:txBody>
        </p:sp>
        <p:grpSp>
          <p:nvGrpSpPr>
            <p:cNvPr id="134" name="组合 133"/>
            <p:cNvGrpSpPr/>
            <p:nvPr/>
          </p:nvGrpSpPr>
          <p:grpSpPr>
            <a:xfrm>
              <a:off x="3555410" y="4076612"/>
              <a:ext cx="1287294" cy="300957"/>
              <a:chOff x="6838106" y="4076612"/>
              <a:chExt cx="1287294" cy="300957"/>
            </a:xfrm>
          </p:grpSpPr>
          <p:sp>
            <p:nvSpPr>
              <p:cNvPr id="276" name="矩形: 圆角 49"/>
              <p:cNvSpPr/>
              <p:nvPr/>
            </p:nvSpPr>
            <p:spPr>
              <a:xfrm>
                <a:off x="6838106" y="4076612"/>
                <a:ext cx="1287294" cy="300957"/>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77" name="文本框 276"/>
              <p:cNvSpPr txBox="1"/>
              <p:nvPr/>
            </p:nvSpPr>
            <p:spPr>
              <a:xfrm>
                <a:off x="6848996" y="4104071"/>
                <a:ext cx="1241574"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会员账户</a:t>
                </a:r>
                <a:r>
                  <a:rPr lang="en-US" altLang="zh-CN" sz="1050" kern="0" dirty="0" smtClean="0">
                    <a:solidFill>
                      <a:prstClr val="black"/>
                    </a:solidFill>
                    <a:latin typeface="宋体" panose="02010600030101010101" pitchFamily="2" charset="-122"/>
                    <a:ea typeface="宋体" panose="02010600030101010101" pitchFamily="2" charset="-122"/>
                  </a:rPr>
                  <a:t>/</a:t>
                </a:r>
                <a:r>
                  <a:rPr lang="zh-CN" altLang="en-US" sz="1050" kern="0" dirty="0" smtClean="0">
                    <a:solidFill>
                      <a:prstClr val="black"/>
                    </a:solidFill>
                    <a:latin typeface="宋体" panose="02010600030101010101" pitchFamily="2" charset="-122"/>
                    <a:ea typeface="宋体" panose="02010600030101010101" pitchFamily="2" charset="-122"/>
                  </a:rPr>
                  <a:t>账户余额</a:t>
                </a:r>
                <a:endParaRPr lang="zh-CN" altLang="en-US" sz="1050" kern="0" dirty="0">
                  <a:solidFill>
                    <a:prstClr val="black"/>
                  </a:solidFill>
                  <a:latin typeface="宋体" panose="02010600030101010101" pitchFamily="2" charset="-122"/>
                  <a:ea typeface="宋体" panose="02010600030101010101" pitchFamily="2" charset="-122"/>
                </a:endParaRPr>
              </a:p>
            </p:txBody>
          </p:sp>
        </p:grpSp>
        <p:sp>
          <p:nvSpPr>
            <p:cNvPr id="135" name="任意多边形: 形状 90"/>
            <p:cNvSpPr/>
            <p:nvPr/>
          </p:nvSpPr>
          <p:spPr>
            <a:xfrm rot="5400000">
              <a:off x="5242070" y="3944153"/>
              <a:ext cx="251290" cy="576377"/>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136" name="文本框 135"/>
            <p:cNvSpPr txBox="1"/>
            <p:nvPr/>
          </p:nvSpPr>
          <p:spPr>
            <a:xfrm>
              <a:off x="4803542" y="3834114"/>
              <a:ext cx="1115800"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lgn="l">
                <a:defRPr/>
              </a:pPr>
              <a:r>
                <a:rPr lang="en-US" altLang="zh-CN" sz="1050" kern="0" dirty="0" smtClean="0">
                  <a:solidFill>
                    <a:prstClr val="black"/>
                  </a:solidFill>
                  <a:latin typeface="宋体" panose="02010600030101010101" pitchFamily="2" charset="-122"/>
                  <a:ea typeface="宋体" panose="02010600030101010101" pitchFamily="2" charset="-122"/>
                </a:rPr>
                <a:t>2. </a:t>
              </a:r>
              <a:r>
                <a:rPr lang="zh-CN" altLang="en-US" sz="1050" kern="0" dirty="0" smtClean="0">
                  <a:solidFill>
                    <a:prstClr val="black"/>
                  </a:solidFill>
                  <a:latin typeface="宋体" panose="02010600030101010101" pitchFamily="2" charset="-122"/>
                  <a:ea typeface="宋体" panose="02010600030101010101" pitchFamily="2" charset="-122"/>
                </a:rPr>
                <a:t>充电服务完成</a:t>
              </a:r>
              <a:endParaRPr lang="en-US" altLang="zh-CN" sz="1050" kern="0" dirty="0">
                <a:solidFill>
                  <a:prstClr val="black"/>
                </a:solidFill>
                <a:latin typeface="宋体" panose="02010600030101010101" pitchFamily="2" charset="-122"/>
                <a:ea typeface="宋体" panose="02010600030101010101" pitchFamily="2" charset="-122"/>
              </a:endParaRPr>
            </a:p>
          </p:txBody>
        </p:sp>
        <p:grpSp>
          <p:nvGrpSpPr>
            <p:cNvPr id="198" name="组合 197"/>
            <p:cNvGrpSpPr/>
            <p:nvPr/>
          </p:nvGrpSpPr>
          <p:grpSpPr>
            <a:xfrm>
              <a:off x="6708476" y="3976878"/>
              <a:ext cx="1465729" cy="638553"/>
              <a:chOff x="8143661" y="3348282"/>
              <a:chExt cx="986369" cy="677896"/>
            </a:xfrm>
          </p:grpSpPr>
          <p:cxnSp>
            <p:nvCxnSpPr>
              <p:cNvPr id="272" name="肘形连接符 271"/>
              <p:cNvCxnSpPr/>
              <p:nvPr/>
            </p:nvCxnSpPr>
            <p:spPr>
              <a:xfrm>
                <a:off x="8300211" y="3640087"/>
                <a:ext cx="769669" cy="386091"/>
              </a:xfrm>
              <a:prstGeom prst="bentConnector3">
                <a:avLst/>
              </a:prstGeom>
              <a:noFill/>
              <a:ln w="38100" cap="flat">
                <a:solidFill>
                  <a:srgbClr val="3C5DEB"/>
                </a:solidFill>
                <a:prstDash val="solid"/>
                <a:miter lim="800000"/>
                <a:tailEnd type="triangle"/>
              </a:ln>
              <a:effectLst/>
              <a:sp3d/>
            </p:spPr>
          </p:cxnSp>
          <p:cxnSp>
            <p:nvCxnSpPr>
              <p:cNvPr id="273" name="肘形连接符 272"/>
              <p:cNvCxnSpPr/>
              <p:nvPr/>
            </p:nvCxnSpPr>
            <p:spPr>
              <a:xfrm flipV="1">
                <a:off x="8300211" y="3348282"/>
                <a:ext cx="761102" cy="281942"/>
              </a:xfrm>
              <a:prstGeom prst="bentConnector3">
                <a:avLst/>
              </a:prstGeom>
              <a:noFill/>
              <a:ln w="38100" cap="flat">
                <a:solidFill>
                  <a:srgbClr val="3C5DEB"/>
                </a:solidFill>
                <a:prstDash val="solid"/>
                <a:miter lim="800000"/>
                <a:tailEnd type="triangle"/>
              </a:ln>
              <a:effectLst/>
              <a:sp3d/>
            </p:spPr>
          </p:cxnSp>
          <p:cxnSp>
            <p:nvCxnSpPr>
              <p:cNvPr id="274" name="直接箭头连接符 273"/>
              <p:cNvCxnSpPr/>
              <p:nvPr/>
            </p:nvCxnSpPr>
            <p:spPr>
              <a:xfrm flipV="1">
                <a:off x="8143661" y="3637979"/>
                <a:ext cx="917651" cy="8152"/>
              </a:xfrm>
              <a:prstGeom prst="straightConnector1">
                <a:avLst/>
              </a:prstGeom>
              <a:noFill/>
              <a:ln w="38100" cap="flat">
                <a:solidFill>
                  <a:srgbClr val="3C5DEB"/>
                </a:solidFill>
                <a:prstDash val="solid"/>
                <a:miter lim="800000"/>
                <a:tailEnd type="triangle"/>
              </a:ln>
              <a:effectLst/>
              <a:sp3d/>
            </p:spPr>
          </p:cxnSp>
          <p:sp>
            <p:nvSpPr>
              <p:cNvPr id="275" name="文本框 274"/>
              <p:cNvSpPr txBox="1"/>
              <p:nvPr/>
            </p:nvSpPr>
            <p:spPr>
              <a:xfrm>
                <a:off x="8312169" y="3388588"/>
                <a:ext cx="817861" cy="244301"/>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en-US" altLang="zh-CN" sz="1050" b="1" kern="0" dirty="0">
                    <a:solidFill>
                      <a:prstClr val="black"/>
                    </a:solidFill>
                    <a:latin typeface="宋体" panose="02010600030101010101" pitchFamily="2" charset="-122"/>
                    <a:ea typeface="宋体" panose="02010600030101010101" pitchFamily="2" charset="-122"/>
                    <a:sym typeface="等线"/>
                  </a:rPr>
                  <a:t>3. </a:t>
                </a:r>
                <a:r>
                  <a:rPr lang="zh-CN" altLang="en-US" sz="1050" b="1" kern="0" dirty="0">
                    <a:solidFill>
                      <a:prstClr val="black"/>
                    </a:solidFill>
                    <a:latin typeface="宋体" panose="02010600030101010101" pitchFamily="2" charset="-122"/>
                    <a:ea typeface="宋体" panose="02010600030101010101" pitchFamily="2" charset="-122"/>
                    <a:sym typeface="等线"/>
                  </a:rPr>
                  <a:t>分账</a:t>
                </a:r>
              </a:p>
            </p:txBody>
          </p:sp>
        </p:grpSp>
        <p:grpSp>
          <p:nvGrpSpPr>
            <p:cNvPr id="199" name="组合 198"/>
            <p:cNvGrpSpPr/>
            <p:nvPr/>
          </p:nvGrpSpPr>
          <p:grpSpPr>
            <a:xfrm>
              <a:off x="5760625" y="4091076"/>
              <a:ext cx="1138036" cy="286494"/>
              <a:chOff x="6838106" y="4076612"/>
              <a:chExt cx="1287294" cy="300957"/>
            </a:xfrm>
          </p:grpSpPr>
          <p:sp>
            <p:nvSpPr>
              <p:cNvPr id="270" name="矩形: 圆角 49"/>
              <p:cNvSpPr/>
              <p:nvPr/>
            </p:nvSpPr>
            <p:spPr>
              <a:xfrm>
                <a:off x="6838106" y="4076612"/>
                <a:ext cx="1287294" cy="300957"/>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71" name="文本框 270"/>
              <p:cNvSpPr txBox="1"/>
              <p:nvPr/>
            </p:nvSpPr>
            <p:spPr>
              <a:xfrm>
                <a:off x="7087692" y="4104071"/>
                <a:ext cx="764196" cy="241741"/>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a:solidFill>
                      <a:prstClr val="black"/>
                    </a:solidFill>
                    <a:latin typeface="宋体" panose="02010600030101010101" pitchFamily="2" charset="-122"/>
                    <a:ea typeface="宋体" panose="02010600030101010101" pitchFamily="2" charset="-122"/>
                  </a:rPr>
                  <a:t>中间</a:t>
                </a:r>
                <a:r>
                  <a:rPr lang="zh-CN" altLang="en-US" sz="1050" kern="0" dirty="0" smtClean="0">
                    <a:solidFill>
                      <a:prstClr val="black"/>
                    </a:solidFill>
                    <a:latin typeface="宋体" panose="02010600030101010101" pitchFamily="2" charset="-122"/>
                    <a:ea typeface="宋体" panose="02010600030101010101" pitchFamily="2" charset="-122"/>
                  </a:rPr>
                  <a:t>账户</a:t>
                </a:r>
                <a:endParaRPr lang="zh-CN" altLang="en-US" sz="1050" kern="0" dirty="0">
                  <a:solidFill>
                    <a:prstClr val="black"/>
                  </a:solidFill>
                  <a:latin typeface="宋体" panose="02010600030101010101" pitchFamily="2" charset="-122"/>
                  <a:ea typeface="宋体" panose="02010600030101010101" pitchFamily="2" charset="-122"/>
                </a:endParaRPr>
              </a:p>
            </p:txBody>
          </p:sp>
        </p:grpSp>
        <p:grpSp>
          <p:nvGrpSpPr>
            <p:cNvPr id="200" name="组合 199"/>
            <p:cNvGrpSpPr/>
            <p:nvPr/>
          </p:nvGrpSpPr>
          <p:grpSpPr>
            <a:xfrm>
              <a:off x="8144877" y="3830637"/>
              <a:ext cx="944880" cy="230124"/>
              <a:chOff x="6816770" y="4253113"/>
              <a:chExt cx="944880" cy="230124"/>
            </a:xfrm>
          </p:grpSpPr>
          <p:sp>
            <p:nvSpPr>
              <p:cNvPr id="268"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69" name="文本框 268"/>
              <p:cNvSpPr txBox="1"/>
              <p:nvPr/>
            </p:nvSpPr>
            <p:spPr>
              <a:xfrm>
                <a:off x="6880861" y="4253113"/>
                <a:ext cx="801364"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运营方账户</a:t>
                </a:r>
                <a:endParaRPr lang="zh-CN" altLang="en-US" sz="1050" kern="0" dirty="0">
                  <a:solidFill>
                    <a:prstClr val="black"/>
                  </a:solidFill>
                  <a:latin typeface="宋体" panose="02010600030101010101" pitchFamily="2" charset="-122"/>
                  <a:ea typeface="宋体" panose="02010600030101010101" pitchFamily="2" charset="-122"/>
                </a:endParaRPr>
              </a:p>
            </p:txBody>
          </p:sp>
        </p:grpSp>
        <p:grpSp>
          <p:nvGrpSpPr>
            <p:cNvPr id="201" name="组合 200"/>
            <p:cNvGrpSpPr/>
            <p:nvPr/>
          </p:nvGrpSpPr>
          <p:grpSpPr>
            <a:xfrm>
              <a:off x="8138056" y="4156733"/>
              <a:ext cx="944880" cy="230124"/>
              <a:chOff x="6816770" y="4253113"/>
              <a:chExt cx="944880" cy="230124"/>
            </a:xfrm>
          </p:grpSpPr>
          <p:sp>
            <p:nvSpPr>
              <p:cNvPr id="266"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67" name="文本框 266"/>
              <p:cNvSpPr txBox="1"/>
              <p:nvPr/>
            </p:nvSpPr>
            <p:spPr>
              <a:xfrm>
                <a:off x="6880863" y="4253113"/>
                <a:ext cx="801364"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场地方账户</a:t>
                </a:r>
                <a:endParaRPr lang="zh-CN" altLang="en-US" sz="1050" kern="0" dirty="0">
                  <a:solidFill>
                    <a:prstClr val="black"/>
                  </a:solidFill>
                  <a:latin typeface="宋体" panose="02010600030101010101" pitchFamily="2" charset="-122"/>
                  <a:ea typeface="宋体" panose="02010600030101010101" pitchFamily="2" charset="-122"/>
                </a:endParaRPr>
              </a:p>
            </p:txBody>
          </p:sp>
        </p:grpSp>
        <p:grpSp>
          <p:nvGrpSpPr>
            <p:cNvPr id="202" name="组合 201"/>
            <p:cNvGrpSpPr/>
            <p:nvPr/>
          </p:nvGrpSpPr>
          <p:grpSpPr>
            <a:xfrm>
              <a:off x="8072572" y="4473942"/>
              <a:ext cx="1052914" cy="230124"/>
              <a:chOff x="6755092" y="4253113"/>
              <a:chExt cx="1052914" cy="230124"/>
            </a:xfrm>
          </p:grpSpPr>
          <p:sp>
            <p:nvSpPr>
              <p:cNvPr id="264"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65" name="文本框 264"/>
              <p:cNvSpPr txBox="1"/>
              <p:nvPr/>
            </p:nvSpPr>
            <p:spPr>
              <a:xfrm>
                <a:off x="6755092" y="4253113"/>
                <a:ext cx="1052914"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软件服务商账户</a:t>
                </a:r>
                <a:endParaRPr lang="zh-CN" altLang="en-US" sz="1050" kern="0" dirty="0">
                  <a:solidFill>
                    <a:prstClr val="black"/>
                  </a:solidFill>
                  <a:latin typeface="宋体" panose="02010600030101010101" pitchFamily="2" charset="-122"/>
                  <a:ea typeface="宋体" panose="02010600030101010101" pitchFamily="2" charset="-122"/>
                </a:endParaRPr>
              </a:p>
            </p:txBody>
          </p:sp>
        </p:grpSp>
        <p:sp>
          <p:nvSpPr>
            <p:cNvPr id="203" name="任意多边形: 形状 90"/>
            <p:cNvSpPr/>
            <p:nvPr/>
          </p:nvSpPr>
          <p:spPr>
            <a:xfrm rot="5400000">
              <a:off x="9487452" y="3614372"/>
              <a:ext cx="230067" cy="648304"/>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43" name="任意多边形: 形状 90"/>
            <p:cNvSpPr/>
            <p:nvPr/>
          </p:nvSpPr>
          <p:spPr>
            <a:xfrm rot="5400000">
              <a:off x="9487452" y="3923872"/>
              <a:ext cx="230067" cy="648304"/>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44" name="任意多边形: 形状 90"/>
            <p:cNvSpPr/>
            <p:nvPr/>
          </p:nvSpPr>
          <p:spPr>
            <a:xfrm rot="5400000">
              <a:off x="9489226" y="4253572"/>
              <a:ext cx="230067" cy="648304"/>
            </a:xfrm>
            <a:custGeom>
              <a:avLst/>
              <a:gdLst>
                <a:gd name="connsiteX0" fmla="*/ 85248 w 134778"/>
                <a:gd name="connsiteY0" fmla="*/ 177775 h 178105"/>
                <a:gd name="connsiteX1" fmla="*/ 51276 w 134778"/>
                <a:gd name="connsiteY1" fmla="*/ 178105 h 178105"/>
                <a:gd name="connsiteX2" fmla="*/ 47848 w 134778"/>
                <a:gd name="connsiteY2" fmla="*/ 174676 h 178105"/>
                <a:gd name="connsiteX3" fmla="*/ 46895 w 134778"/>
                <a:gd name="connsiteY3" fmla="*/ 74676 h 178105"/>
                <a:gd name="connsiteX4" fmla="*/ 4667 w 134778"/>
                <a:gd name="connsiteY4" fmla="*/ 92145 h 178105"/>
                <a:gd name="connsiteX5" fmla="*/ 667 w 134778"/>
                <a:gd name="connsiteY5" fmla="*/ 91046 h 178105"/>
                <a:gd name="connsiteX6" fmla="*/ 667 w 134778"/>
                <a:gd name="connsiteY6" fmla="*/ 86849 h 178105"/>
                <a:gd name="connsiteX7" fmla="*/ 63849 w 134778"/>
                <a:gd name="connsiteY7" fmla="*/ 1384 h 178105"/>
                <a:gd name="connsiteX8" fmla="*/ 66516 w 134778"/>
                <a:gd name="connsiteY8" fmla="*/ 0 h 178105"/>
                <a:gd name="connsiteX9" fmla="*/ 69247 w 134778"/>
                <a:gd name="connsiteY9" fmla="*/ 1327 h 178105"/>
                <a:gd name="connsiteX10" fmla="*/ 134017 w 134778"/>
                <a:gd name="connsiteY10" fmla="*/ 85573 h 178105"/>
                <a:gd name="connsiteX11" fmla="*/ 134779 w 134778"/>
                <a:gd name="connsiteY11" fmla="*/ 87675 h 178105"/>
                <a:gd name="connsiteX12" fmla="*/ 134080 w 134778"/>
                <a:gd name="connsiteY12" fmla="*/ 89770 h 178105"/>
                <a:gd name="connsiteX13" fmla="*/ 130143 w 134778"/>
                <a:gd name="connsiteY13" fmla="*/ 90939 h 178105"/>
                <a:gd name="connsiteX14" fmla="*/ 87598 w 134778"/>
                <a:gd name="connsiteY14" fmla="*/ 74282 h 178105"/>
                <a:gd name="connsiteX15" fmla="*/ 88614 w 134778"/>
                <a:gd name="connsiteY15" fmla="*/ 174282 h 178105"/>
                <a:gd name="connsiteX16" fmla="*/ 85248 w 134778"/>
                <a:gd name="connsiteY16" fmla="*/ 177775 h 17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778" h="178105">
                  <a:moveTo>
                    <a:pt x="85248" y="177775"/>
                  </a:moveTo>
                  <a:lnTo>
                    <a:pt x="51276" y="178105"/>
                  </a:lnTo>
                  <a:cubicBezTo>
                    <a:pt x="49372" y="178124"/>
                    <a:pt x="47848" y="176594"/>
                    <a:pt x="47848" y="174676"/>
                  </a:cubicBezTo>
                  <a:lnTo>
                    <a:pt x="46895" y="74676"/>
                  </a:lnTo>
                  <a:lnTo>
                    <a:pt x="4667" y="92145"/>
                  </a:lnTo>
                  <a:cubicBezTo>
                    <a:pt x="3271" y="92729"/>
                    <a:pt x="1619" y="92285"/>
                    <a:pt x="667" y="91046"/>
                  </a:cubicBezTo>
                  <a:cubicBezTo>
                    <a:pt x="-222" y="89815"/>
                    <a:pt x="-222" y="88100"/>
                    <a:pt x="667" y="86849"/>
                  </a:cubicBezTo>
                  <a:lnTo>
                    <a:pt x="63849" y="1384"/>
                  </a:lnTo>
                  <a:cubicBezTo>
                    <a:pt x="64485" y="521"/>
                    <a:pt x="65500" y="13"/>
                    <a:pt x="66516" y="0"/>
                  </a:cubicBezTo>
                  <a:cubicBezTo>
                    <a:pt x="67596" y="-6"/>
                    <a:pt x="68612" y="483"/>
                    <a:pt x="69247" y="1327"/>
                  </a:cubicBezTo>
                  <a:lnTo>
                    <a:pt x="134017" y="85573"/>
                  </a:lnTo>
                  <a:cubicBezTo>
                    <a:pt x="134525" y="86189"/>
                    <a:pt x="134779" y="86932"/>
                    <a:pt x="134779" y="87675"/>
                  </a:cubicBezTo>
                  <a:cubicBezTo>
                    <a:pt x="134779" y="88411"/>
                    <a:pt x="134588" y="89141"/>
                    <a:pt x="134080" y="89770"/>
                  </a:cubicBezTo>
                  <a:cubicBezTo>
                    <a:pt x="133191" y="91015"/>
                    <a:pt x="131604" y="91497"/>
                    <a:pt x="130143" y="90939"/>
                  </a:cubicBezTo>
                  <a:lnTo>
                    <a:pt x="87598" y="74282"/>
                  </a:lnTo>
                  <a:lnTo>
                    <a:pt x="88614" y="174282"/>
                  </a:lnTo>
                  <a:cubicBezTo>
                    <a:pt x="88614" y="176200"/>
                    <a:pt x="87090" y="177762"/>
                    <a:pt x="85248" y="177775"/>
                  </a:cubicBezTo>
                  <a:close/>
                </a:path>
              </a:pathLst>
            </a:custGeom>
            <a:gradFill>
              <a:gsLst>
                <a:gs pos="0">
                  <a:srgbClr val="527AF1"/>
                </a:gs>
                <a:gs pos="50000">
                  <a:srgbClr val="527AF1">
                    <a:alpha val="49804"/>
                  </a:srgbClr>
                </a:gs>
                <a:gs pos="100000">
                  <a:srgbClr val="527AF1">
                    <a:alpha val="0"/>
                  </a:srgbClr>
                </a:gs>
              </a:gsLst>
              <a:lin ang="5366724" scaled="1"/>
            </a:gra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grpSp>
          <p:nvGrpSpPr>
            <p:cNvPr id="245" name="组合 244"/>
            <p:cNvGrpSpPr/>
            <p:nvPr/>
          </p:nvGrpSpPr>
          <p:grpSpPr>
            <a:xfrm>
              <a:off x="1252257" y="4990388"/>
              <a:ext cx="7270867" cy="685053"/>
              <a:chOff x="1252257" y="5273852"/>
              <a:chExt cx="7270867" cy="685053"/>
            </a:xfrm>
          </p:grpSpPr>
          <p:grpSp>
            <p:nvGrpSpPr>
              <p:cNvPr id="256" name="组合 255"/>
              <p:cNvGrpSpPr/>
              <p:nvPr/>
            </p:nvGrpSpPr>
            <p:grpSpPr>
              <a:xfrm>
                <a:off x="1252257" y="5273852"/>
                <a:ext cx="3904959" cy="685053"/>
                <a:chOff x="960119" y="4720590"/>
                <a:chExt cx="3904959" cy="685053"/>
              </a:xfrm>
            </p:grpSpPr>
            <p:sp>
              <p:nvSpPr>
                <p:cNvPr id="260" name="任意多边形: 形状 30"/>
                <p:cNvSpPr/>
                <p:nvPr/>
              </p:nvSpPr>
              <p:spPr>
                <a:xfrm>
                  <a:off x="960119" y="5259324"/>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61" name="任意多边形: 形状 32"/>
                <p:cNvSpPr/>
                <p:nvPr/>
              </p:nvSpPr>
              <p:spPr>
                <a:xfrm>
                  <a:off x="967740" y="4785360"/>
                  <a:ext cx="38100" cy="236220"/>
                </a:xfrm>
                <a:custGeom>
                  <a:avLst/>
                  <a:gdLst>
                    <a:gd name="connsiteX0" fmla="*/ 0 w 38100"/>
                    <a:gd name="connsiteY0" fmla="*/ 0 h 236220"/>
                    <a:gd name="connsiteX1" fmla="*/ 38100 w 38100"/>
                    <a:gd name="connsiteY1" fmla="*/ 0 h 236220"/>
                    <a:gd name="connsiteX2" fmla="*/ 38100 w 38100"/>
                    <a:gd name="connsiteY2" fmla="*/ 236220 h 236220"/>
                    <a:gd name="connsiteX3" fmla="*/ 0 w 38100"/>
                    <a:gd name="connsiteY3" fmla="*/ 236220 h 236220"/>
                  </a:gdLst>
                  <a:ahLst/>
                  <a:cxnLst>
                    <a:cxn ang="0">
                      <a:pos x="connsiteX0" y="connsiteY0"/>
                    </a:cxn>
                    <a:cxn ang="0">
                      <a:pos x="connsiteX1" y="connsiteY1"/>
                    </a:cxn>
                    <a:cxn ang="0">
                      <a:pos x="connsiteX2" y="connsiteY2"/>
                    </a:cxn>
                    <a:cxn ang="0">
                      <a:pos x="connsiteX3" y="connsiteY3"/>
                    </a:cxn>
                  </a:cxnLst>
                  <a:rect l="l" t="t" r="r" b="b"/>
                  <a:pathLst>
                    <a:path w="38100" h="236220">
                      <a:moveTo>
                        <a:pt x="0" y="0"/>
                      </a:moveTo>
                      <a:lnTo>
                        <a:pt x="38100" y="0"/>
                      </a:lnTo>
                      <a:lnTo>
                        <a:pt x="38100" y="236220"/>
                      </a:lnTo>
                      <a:lnTo>
                        <a:pt x="0" y="236220"/>
                      </a:ln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62" name="文本框 261"/>
                <p:cNvSpPr txBox="1"/>
                <p:nvPr/>
              </p:nvSpPr>
              <p:spPr>
                <a:xfrm>
                  <a:off x="980016" y="4720590"/>
                  <a:ext cx="3885062" cy="334726"/>
                </a:xfrm>
                <a:prstGeom prst="rect">
                  <a:avLst/>
                </a:prstGeom>
                <a:noFill/>
              </p:spPr>
              <p:txBody>
                <a:bodyPr wrap="square" rtlCol="0">
                  <a:spAutoFit/>
                </a:bodyPr>
                <a:lstStyle/>
                <a:p>
                  <a:r>
                    <a:rPr lang="zh-CN" altLang="en-US" b="1" dirty="0" smtClean="0">
                      <a:solidFill>
                        <a:prstClr val="black"/>
                      </a:solidFill>
                      <a:latin typeface="宋体" panose="02010600030101010101" pitchFamily="2" charset="-122"/>
                      <a:ea typeface="宋体" panose="02010600030101010101" pitchFamily="2" charset="-122"/>
                      <a:cs typeface="OPPOSans H" panose="00020600040101010101" pitchFamily="18" charset="-122"/>
                    </a:rPr>
                    <a:t>优势</a:t>
                  </a:r>
                  <a:endParaRPr lang="zh-CN" altLang="en-US" b="1" dirty="0">
                    <a:solidFill>
                      <a:prstClr val="black"/>
                    </a:solidFill>
                    <a:latin typeface="宋体" panose="02010600030101010101" pitchFamily="2" charset="-122"/>
                    <a:ea typeface="宋体" panose="02010600030101010101" pitchFamily="2" charset="-122"/>
                    <a:cs typeface="OPPOSans H" panose="00020600040101010101" pitchFamily="18" charset="-122"/>
                  </a:endParaRPr>
                </a:p>
              </p:txBody>
            </p:sp>
            <p:sp>
              <p:nvSpPr>
                <p:cNvPr id="263" name="文本框 262"/>
                <p:cNvSpPr txBox="1"/>
                <p:nvPr/>
              </p:nvSpPr>
              <p:spPr>
                <a:xfrm>
                  <a:off x="1017964" y="5154599"/>
                  <a:ext cx="2630961" cy="251044"/>
                </a:xfrm>
                <a:prstGeom prst="rect">
                  <a:avLst/>
                </a:prstGeom>
                <a:noFill/>
              </p:spPr>
              <p:txBody>
                <a:bodyPr wrap="square" rtlCol="0">
                  <a:spAutoFit/>
                </a:bodyPr>
                <a:lstStyle/>
                <a:p>
                  <a:r>
                    <a:rPr lang="zh-CN" altLang="en-US" sz="1200" b="1" dirty="0">
                      <a:solidFill>
                        <a:prstClr val="black"/>
                      </a:solidFill>
                      <a:latin typeface="宋体" panose="02010600030101010101" pitchFamily="2" charset="-122"/>
                      <a:ea typeface="宋体" panose="02010600030101010101" pitchFamily="2" charset="-122"/>
                      <a:cs typeface="OPPOSans B" panose="00020600040101010101" pitchFamily="18" charset="-122"/>
                    </a:rPr>
                    <a:t>会员角色覆盖面广，账期清楚</a:t>
                  </a:r>
                </a:p>
              </p:txBody>
            </p:sp>
          </p:grpSp>
          <p:grpSp>
            <p:nvGrpSpPr>
              <p:cNvPr id="257" name="组合 256"/>
              <p:cNvGrpSpPr/>
              <p:nvPr/>
            </p:nvGrpSpPr>
            <p:grpSpPr>
              <a:xfrm>
                <a:off x="5837073" y="5707861"/>
                <a:ext cx="2686051" cy="251044"/>
                <a:chOff x="11856448" y="3578420"/>
                <a:chExt cx="2686051" cy="251044"/>
              </a:xfrm>
            </p:grpSpPr>
            <p:sp>
              <p:nvSpPr>
                <p:cNvPr id="258" name="任意多边形: 形状 28"/>
                <p:cNvSpPr/>
                <p:nvPr/>
              </p:nvSpPr>
              <p:spPr>
                <a:xfrm>
                  <a:off x="11856448" y="3680618"/>
                  <a:ext cx="68580" cy="68579"/>
                </a:xfrm>
                <a:custGeom>
                  <a:avLst/>
                  <a:gdLst>
                    <a:gd name="connsiteX0" fmla="*/ 68580 w 68580"/>
                    <a:gd name="connsiteY0" fmla="*/ 34290 h 68579"/>
                    <a:gd name="connsiteX1" fmla="*/ 34290 w 68580"/>
                    <a:gd name="connsiteY1" fmla="*/ 68580 h 68579"/>
                    <a:gd name="connsiteX2" fmla="*/ 0 w 68580"/>
                    <a:gd name="connsiteY2" fmla="*/ 34290 h 68579"/>
                    <a:gd name="connsiteX3" fmla="*/ 34290 w 68580"/>
                    <a:gd name="connsiteY3" fmla="*/ 0 h 68579"/>
                    <a:gd name="connsiteX4" fmla="*/ 68580 w 68580"/>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055CF9"/>
                </a:solidFill>
                <a:ln w="6350" cap="flat">
                  <a:noFill/>
                  <a:prstDash val="solid"/>
                  <a:miter/>
                </a:ln>
              </p:spPr>
              <p:txBody>
                <a:bodyPr rtlCol="0" anchor="ctr"/>
                <a:lstStyle/>
                <a:p>
                  <a:endParaRPr lang="en-US">
                    <a:solidFill>
                      <a:prstClr val="black"/>
                    </a:solidFill>
                    <a:latin typeface="宋体" panose="02010600030101010101" pitchFamily="2" charset="-122"/>
                    <a:ea typeface="宋体" panose="02010600030101010101" pitchFamily="2" charset="-122"/>
                  </a:endParaRPr>
                </a:p>
              </p:txBody>
            </p:sp>
            <p:sp>
              <p:nvSpPr>
                <p:cNvPr id="259" name="文本框 258"/>
                <p:cNvSpPr txBox="1"/>
                <p:nvPr/>
              </p:nvSpPr>
              <p:spPr>
                <a:xfrm>
                  <a:off x="11914294" y="3578420"/>
                  <a:ext cx="2628205" cy="251044"/>
                </a:xfrm>
                <a:prstGeom prst="rect">
                  <a:avLst/>
                </a:prstGeom>
                <a:noFill/>
              </p:spPr>
              <p:txBody>
                <a:bodyPr wrap="square" rtlCol="0">
                  <a:spAutoFit/>
                </a:bodyPr>
                <a:lstStyle>
                  <a:defPPr>
                    <a:defRPr lang="en-US"/>
                  </a:defPPr>
                  <a:lvl1pPr>
                    <a:lnSpc>
                      <a:spcPct val="130000"/>
                    </a:lnSpc>
                    <a:defRPr sz="1100">
                      <a:latin typeface="OPPOSans B" panose="00020600040101010101" pitchFamily="18" charset="-122"/>
                      <a:ea typeface="OPPOSans B" panose="00020600040101010101" pitchFamily="18" charset="-122"/>
                      <a:cs typeface="OPPOSans B" panose="00020600040101010101" pitchFamily="18" charset="-122"/>
                    </a:defRPr>
                  </a:lvl1pPr>
                </a:lstStyle>
                <a:p>
                  <a:pPr>
                    <a:lnSpc>
                      <a:spcPct val="100000"/>
                    </a:lnSpc>
                  </a:pPr>
                  <a:r>
                    <a:rPr lang="zh-CN" altLang="en-US" sz="1200" b="1" dirty="0">
                      <a:solidFill>
                        <a:prstClr val="black"/>
                      </a:solidFill>
                      <a:latin typeface="宋体" panose="02010600030101010101" pitchFamily="2" charset="-122"/>
                      <a:ea typeface="宋体" panose="02010600030101010101" pitchFamily="2" charset="-122"/>
                    </a:rPr>
                    <a:t>业务流程信息全把控，无风险</a:t>
                  </a:r>
                </a:p>
              </p:txBody>
            </p:sp>
          </p:grpSp>
        </p:grpSp>
        <p:grpSp>
          <p:nvGrpSpPr>
            <p:cNvPr id="246" name="组合 245"/>
            <p:cNvGrpSpPr/>
            <p:nvPr/>
          </p:nvGrpSpPr>
          <p:grpSpPr>
            <a:xfrm>
              <a:off x="9996342" y="3797144"/>
              <a:ext cx="944880" cy="230124"/>
              <a:chOff x="6816770" y="4253113"/>
              <a:chExt cx="944880" cy="230124"/>
            </a:xfrm>
          </p:grpSpPr>
          <p:sp>
            <p:nvSpPr>
              <p:cNvPr id="254"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55" name="文本框 254"/>
              <p:cNvSpPr txBox="1"/>
              <p:nvPr/>
            </p:nvSpPr>
            <p:spPr>
              <a:xfrm>
                <a:off x="6912305" y="4253113"/>
                <a:ext cx="738477"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银行账户</a:t>
                </a:r>
                <a:r>
                  <a:rPr lang="en-US" altLang="zh-CN" sz="1050" kern="0" dirty="0" smtClean="0">
                    <a:solidFill>
                      <a:prstClr val="black"/>
                    </a:solidFill>
                    <a:latin typeface="宋体" panose="02010600030101010101" pitchFamily="2" charset="-122"/>
                    <a:ea typeface="宋体" panose="02010600030101010101" pitchFamily="2" charset="-122"/>
                  </a:rPr>
                  <a:t>1</a:t>
                </a:r>
                <a:endParaRPr lang="zh-CN" altLang="en-US" sz="1050" kern="0" dirty="0">
                  <a:solidFill>
                    <a:prstClr val="black"/>
                  </a:solidFill>
                  <a:latin typeface="宋体" panose="02010600030101010101" pitchFamily="2" charset="-122"/>
                  <a:ea typeface="宋体" panose="02010600030101010101" pitchFamily="2" charset="-122"/>
                </a:endParaRPr>
              </a:p>
            </p:txBody>
          </p:sp>
        </p:grpSp>
        <p:grpSp>
          <p:nvGrpSpPr>
            <p:cNvPr id="247" name="组合 246"/>
            <p:cNvGrpSpPr/>
            <p:nvPr/>
          </p:nvGrpSpPr>
          <p:grpSpPr>
            <a:xfrm>
              <a:off x="9988675" y="4157526"/>
              <a:ext cx="944880" cy="230124"/>
              <a:chOff x="6816770" y="4253113"/>
              <a:chExt cx="944880" cy="230124"/>
            </a:xfrm>
          </p:grpSpPr>
          <p:sp>
            <p:nvSpPr>
              <p:cNvPr id="252"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53" name="文本框 252"/>
              <p:cNvSpPr txBox="1"/>
              <p:nvPr/>
            </p:nvSpPr>
            <p:spPr>
              <a:xfrm>
                <a:off x="6912305" y="4253113"/>
                <a:ext cx="738477"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银行账户</a:t>
                </a:r>
                <a:r>
                  <a:rPr lang="en-US" altLang="zh-CN" sz="1050" kern="0" dirty="0" smtClean="0">
                    <a:solidFill>
                      <a:prstClr val="black"/>
                    </a:solidFill>
                    <a:latin typeface="宋体" panose="02010600030101010101" pitchFamily="2" charset="-122"/>
                    <a:ea typeface="宋体" panose="02010600030101010101" pitchFamily="2" charset="-122"/>
                  </a:rPr>
                  <a:t>2</a:t>
                </a:r>
                <a:endParaRPr lang="zh-CN" altLang="en-US" sz="1050" kern="0" dirty="0">
                  <a:solidFill>
                    <a:prstClr val="black"/>
                  </a:solidFill>
                  <a:latin typeface="宋体" panose="02010600030101010101" pitchFamily="2" charset="-122"/>
                  <a:ea typeface="宋体" panose="02010600030101010101" pitchFamily="2" charset="-122"/>
                </a:endParaRPr>
              </a:p>
            </p:txBody>
          </p:sp>
        </p:grpSp>
        <p:grpSp>
          <p:nvGrpSpPr>
            <p:cNvPr id="248" name="组合 247"/>
            <p:cNvGrpSpPr/>
            <p:nvPr/>
          </p:nvGrpSpPr>
          <p:grpSpPr>
            <a:xfrm>
              <a:off x="9982949" y="4476594"/>
              <a:ext cx="944880" cy="230124"/>
              <a:chOff x="6816770" y="4253113"/>
              <a:chExt cx="944880" cy="230124"/>
            </a:xfrm>
          </p:grpSpPr>
          <p:sp>
            <p:nvSpPr>
              <p:cNvPr id="250" name="矩形: 圆角 49"/>
              <p:cNvSpPr/>
              <p:nvPr/>
            </p:nvSpPr>
            <p:spPr>
              <a:xfrm>
                <a:off x="6816770" y="4256444"/>
                <a:ext cx="944880" cy="220979"/>
              </a:xfrm>
              <a:prstGeom prst="roundRect">
                <a:avLst/>
              </a:prstGeom>
              <a:solidFill>
                <a:srgbClr val="FFFFFF"/>
              </a:solidFill>
              <a:ln w="22860" cap="flat">
                <a:solidFill>
                  <a:srgbClr val="D8DAE0"/>
                </a:solidFill>
                <a:prstDash val="solid"/>
                <a:miter/>
              </a:ln>
            </p:spPr>
            <p:txBody>
              <a:bodyPr rtlCol="0" anchor="ctr"/>
              <a:lstStyle/>
              <a:p>
                <a:pPr>
                  <a:defRPr/>
                </a:pPr>
                <a:endParaRPr lang="en-US" kern="0">
                  <a:solidFill>
                    <a:prstClr val="black"/>
                  </a:solidFill>
                  <a:latin typeface="宋体" panose="02010600030101010101" pitchFamily="2" charset="-122"/>
                  <a:ea typeface="宋体" panose="02010600030101010101" pitchFamily="2" charset="-122"/>
                </a:endParaRPr>
              </a:p>
            </p:txBody>
          </p:sp>
          <p:sp>
            <p:nvSpPr>
              <p:cNvPr id="251" name="文本框 250"/>
              <p:cNvSpPr txBox="1"/>
              <p:nvPr/>
            </p:nvSpPr>
            <p:spPr>
              <a:xfrm>
                <a:off x="6912305" y="4253113"/>
                <a:ext cx="738477" cy="230124"/>
              </a:xfrm>
              <a:prstGeom prst="rect">
                <a:avLst/>
              </a:prstGeom>
              <a:noFill/>
            </p:spPr>
            <p:txBody>
              <a:bodyPr wrap="none" rtlCol="0">
                <a:spAutoFit/>
              </a:bodyPr>
              <a:lstStyle>
                <a:defPPr>
                  <a:defRPr lang="en-US"/>
                </a:defPPr>
                <a:lvl1pPr algn="ctr">
                  <a:defRPr sz="1000" b="1">
                    <a:latin typeface="微软雅黑" panose="020B0503020204020204" pitchFamily="34" charset="-122"/>
                    <a:ea typeface="微软雅黑" panose="020B0503020204020204" pitchFamily="34" charset="-122"/>
                    <a:cs typeface="OPPOSans H" panose="00020600040101010101" pitchFamily="18" charset="-122"/>
                  </a:defRPr>
                </a:lvl1pPr>
              </a:lstStyle>
              <a:p>
                <a:pPr>
                  <a:defRPr/>
                </a:pPr>
                <a:r>
                  <a:rPr lang="zh-CN" altLang="en-US" sz="1050" kern="0" dirty="0" smtClean="0">
                    <a:solidFill>
                      <a:prstClr val="black"/>
                    </a:solidFill>
                    <a:latin typeface="宋体" panose="02010600030101010101" pitchFamily="2" charset="-122"/>
                    <a:ea typeface="宋体" panose="02010600030101010101" pitchFamily="2" charset="-122"/>
                  </a:rPr>
                  <a:t>银行账户</a:t>
                </a:r>
                <a:r>
                  <a:rPr lang="en-US" altLang="zh-CN" sz="1050" kern="0" dirty="0" smtClean="0">
                    <a:solidFill>
                      <a:prstClr val="black"/>
                    </a:solidFill>
                    <a:latin typeface="宋体" panose="02010600030101010101" pitchFamily="2" charset="-122"/>
                    <a:ea typeface="宋体" panose="02010600030101010101" pitchFamily="2" charset="-122"/>
                  </a:rPr>
                  <a:t>3</a:t>
                </a:r>
                <a:endParaRPr lang="zh-CN" altLang="en-US" sz="1050" kern="0" dirty="0">
                  <a:solidFill>
                    <a:prstClr val="black"/>
                  </a:solidFill>
                  <a:latin typeface="宋体" panose="02010600030101010101" pitchFamily="2" charset="-122"/>
                  <a:ea typeface="宋体" panose="02010600030101010101" pitchFamily="2" charset="-122"/>
                </a:endParaRPr>
              </a:p>
            </p:txBody>
          </p:sp>
        </p:grpSp>
        <p:sp>
          <p:nvSpPr>
            <p:cNvPr id="249" name="文本框 248"/>
            <p:cNvSpPr txBox="1"/>
            <p:nvPr/>
          </p:nvSpPr>
          <p:spPr>
            <a:xfrm>
              <a:off x="9453897" y="3561603"/>
              <a:ext cx="720025" cy="230122"/>
            </a:xfrm>
            <a:prstGeom prst="rect">
              <a:avLst/>
            </a:prstGeom>
            <a:noFill/>
            <a:ln w="12700" cap="flat">
              <a:noFill/>
              <a:miter lim="400000"/>
            </a:ln>
            <a:effectLst/>
            <a:sp3d/>
          </p:spPr>
          <p:txBody>
            <a:bodyPr rot="0" spcFirstLastPara="1" vertOverflow="overflow" horzOverflow="overflow" vert="horz" wrap="square" lIns="45719" tIns="45719" rIns="45719" bIns="45719" numCol="1" spcCol="38100" rtlCol="0" anchor="t">
              <a:spAutoFit/>
            </a:bodyPr>
            <a:lstStyle/>
            <a:p>
              <a:pPr hangingPunct="0">
                <a:defRPr/>
              </a:pPr>
              <a:r>
                <a:rPr lang="en-US" altLang="zh-CN" sz="1050" b="1" kern="0" dirty="0">
                  <a:solidFill>
                    <a:prstClr val="black"/>
                  </a:solidFill>
                  <a:latin typeface="宋体" panose="02010600030101010101" pitchFamily="2" charset="-122"/>
                  <a:ea typeface="宋体" panose="02010600030101010101" pitchFamily="2" charset="-122"/>
                  <a:sym typeface="等线"/>
                </a:rPr>
                <a:t>4. </a:t>
              </a:r>
              <a:r>
                <a:rPr lang="zh-CN" altLang="en-US" sz="1050" b="1" kern="0" dirty="0">
                  <a:solidFill>
                    <a:prstClr val="black"/>
                  </a:solidFill>
                  <a:latin typeface="宋体" panose="02010600030101010101" pitchFamily="2" charset="-122"/>
                  <a:ea typeface="宋体" panose="02010600030101010101" pitchFamily="2" charset="-122"/>
                  <a:sym typeface="等线"/>
                </a:rPr>
                <a:t>提现</a:t>
              </a:r>
            </a:p>
          </p:txBody>
        </p:sp>
      </p:grpSp>
    </p:spTree>
    <p:extLst>
      <p:ext uri="{BB962C8B-B14F-4D97-AF65-F5344CB8AC3E}">
        <p14:creationId xmlns:p14="http://schemas.microsoft.com/office/powerpoint/2010/main" val="35514650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宋体" panose="02010600030101010101" pitchFamily="2" charset="-122"/>
            </a:endParaRPr>
          </a:p>
        </p:txBody>
      </p:sp>
      <p:sp>
        <p:nvSpPr>
          <p:cNvPr id="2" name="矩形 1"/>
          <p:cNvSpPr/>
          <p:nvPr/>
        </p:nvSpPr>
        <p:spPr>
          <a:xfrm>
            <a:off x="0" y="0"/>
            <a:ext cx="5390866" cy="685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宋体" panose="02010600030101010101" pitchFamily="2" charset="-122"/>
            </a:endParaRPr>
          </a:p>
        </p:txBody>
      </p:sp>
      <p:sp>
        <p:nvSpPr>
          <p:cNvPr id="3" name="图文框 2"/>
          <p:cNvSpPr/>
          <p:nvPr/>
        </p:nvSpPr>
        <p:spPr>
          <a:xfrm>
            <a:off x="1251142" y="2619000"/>
            <a:ext cx="1620000" cy="1620000"/>
          </a:xfrm>
          <a:prstGeom prst="frame">
            <a:avLst>
              <a:gd name="adj1" fmla="val 728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black"/>
              </a:solidFill>
              <a:latin typeface="宋体" panose="02010600030101010101" pitchFamily="2" charset="-122"/>
            </a:endParaRPr>
          </a:p>
        </p:txBody>
      </p:sp>
      <p:sp>
        <p:nvSpPr>
          <p:cNvPr id="6" name="图文框 5"/>
          <p:cNvSpPr/>
          <p:nvPr/>
        </p:nvSpPr>
        <p:spPr>
          <a:xfrm>
            <a:off x="860203" y="2254565"/>
            <a:ext cx="874648" cy="874648"/>
          </a:xfrm>
          <a:prstGeom prst="frame">
            <a:avLst>
              <a:gd name="adj1" fmla="val 7283"/>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black"/>
              </a:solidFill>
              <a:latin typeface="宋体" panose="02010600030101010101" pitchFamily="2" charset="-122"/>
            </a:endParaRPr>
          </a:p>
        </p:txBody>
      </p:sp>
      <p:sp>
        <p:nvSpPr>
          <p:cNvPr id="11" name="文本框 10"/>
          <p:cNvSpPr txBox="1"/>
          <p:nvPr/>
        </p:nvSpPr>
        <p:spPr>
          <a:xfrm>
            <a:off x="11917542" y="7331243"/>
            <a:ext cx="300082" cy="369332"/>
          </a:xfrm>
          <a:prstGeom prst="rect">
            <a:avLst/>
          </a:prstGeom>
          <a:noFill/>
        </p:spPr>
        <p:txBody>
          <a:bodyPr wrap="none" rtlCol="0">
            <a:spAutoFit/>
          </a:bodyPr>
          <a:lstStyle/>
          <a:p>
            <a:r>
              <a:rPr lang="en-US" altLang="zh-CN" b="1">
                <a:solidFill>
                  <a:prstClr val="black"/>
                </a:solidFill>
                <a:latin typeface="宋体" panose="02010600030101010101" pitchFamily="2" charset="-122"/>
              </a:rPr>
              <a:t>.</a:t>
            </a:r>
            <a:endParaRPr lang="zh-CN" altLang="en-US" b="1">
              <a:solidFill>
                <a:prstClr val="black"/>
              </a:solidFill>
              <a:latin typeface="宋体" panose="02010600030101010101" pitchFamily="2" charset="-122"/>
            </a:endParaRPr>
          </a:p>
        </p:txBody>
      </p:sp>
      <p:sp>
        <p:nvSpPr>
          <p:cNvPr id="12" name="文本框 11"/>
          <p:cNvSpPr txBox="1"/>
          <p:nvPr/>
        </p:nvSpPr>
        <p:spPr>
          <a:xfrm>
            <a:off x="1553734" y="3429000"/>
            <a:ext cx="1005403" cy="584775"/>
          </a:xfrm>
          <a:prstGeom prst="rect">
            <a:avLst/>
          </a:prstGeom>
          <a:noFill/>
        </p:spPr>
        <p:txBody>
          <a:bodyPr wrap="none" rtlCol="0">
            <a:spAutoFit/>
          </a:bodyPr>
          <a:lstStyle/>
          <a:p>
            <a:pPr algn="ctr"/>
            <a:r>
              <a:rPr lang="zh-CN" altLang="en-US" sz="3200" b="1" dirty="0">
                <a:solidFill>
                  <a:prstClr val="white"/>
                </a:solidFill>
                <a:latin typeface="宋体" panose="02010600030101010101" pitchFamily="2" charset="-122"/>
              </a:rPr>
              <a:t>目录</a:t>
            </a:r>
          </a:p>
        </p:txBody>
      </p:sp>
      <p:sp>
        <p:nvSpPr>
          <p:cNvPr id="13" name="KSO_Shape"/>
          <p:cNvSpPr/>
          <p:nvPr/>
        </p:nvSpPr>
        <p:spPr>
          <a:xfrm>
            <a:off x="3434530" y="2512247"/>
            <a:ext cx="1833506" cy="1833506"/>
          </a:xfrm>
          <a:prstGeom prst="diamond">
            <a:avLst/>
          </a:prstGeom>
          <a:solidFill>
            <a:srgbClr val="FF9933"/>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prstClr val="white"/>
              </a:solidFill>
              <a:latin typeface="宋体" panose="02010600030101010101" pitchFamily="2" charset="-122"/>
            </a:endParaRPr>
          </a:p>
        </p:txBody>
      </p:sp>
      <p:sp>
        <p:nvSpPr>
          <p:cNvPr id="14" name="KSO_Shape"/>
          <p:cNvSpPr/>
          <p:nvPr/>
        </p:nvSpPr>
        <p:spPr>
          <a:xfrm>
            <a:off x="9769366" y="2512247"/>
            <a:ext cx="1833506" cy="1833506"/>
          </a:xfrm>
          <a:prstGeom prst="diamond">
            <a:avLst/>
          </a:prstGeom>
          <a:solidFill>
            <a:srgbClr val="FF9933"/>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prstClr val="white"/>
              </a:solidFill>
              <a:latin typeface="宋体" panose="02010600030101010101" pitchFamily="2" charset="-122"/>
            </a:endParaRPr>
          </a:p>
        </p:txBody>
      </p:sp>
      <p:sp>
        <p:nvSpPr>
          <p:cNvPr id="15" name="KSO_Shape"/>
          <p:cNvSpPr/>
          <p:nvPr/>
        </p:nvSpPr>
        <p:spPr>
          <a:xfrm>
            <a:off x="7657754" y="2512247"/>
            <a:ext cx="1833506" cy="1833506"/>
          </a:xfrm>
          <a:prstGeom prst="diamond">
            <a:avLst/>
          </a:prstGeom>
          <a:solidFill>
            <a:srgbClr val="FF9933"/>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prstClr val="white"/>
              </a:solidFill>
              <a:latin typeface="宋体" panose="02010600030101010101" pitchFamily="2" charset="-122"/>
            </a:endParaRPr>
          </a:p>
        </p:txBody>
      </p:sp>
      <p:sp>
        <p:nvSpPr>
          <p:cNvPr id="16" name="KSO_Shape"/>
          <p:cNvSpPr/>
          <p:nvPr/>
        </p:nvSpPr>
        <p:spPr>
          <a:xfrm>
            <a:off x="5546142" y="2512247"/>
            <a:ext cx="1833506" cy="1833506"/>
          </a:xfrm>
          <a:prstGeom prst="diamond">
            <a:avLst/>
          </a:prstGeom>
          <a:solidFill>
            <a:srgbClr val="FF9933"/>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prstClr val="white"/>
              </a:solidFill>
              <a:latin typeface="宋体" panose="02010600030101010101" pitchFamily="2" charset="-122"/>
            </a:endParaRPr>
          </a:p>
        </p:txBody>
      </p:sp>
      <p:sp>
        <p:nvSpPr>
          <p:cNvPr id="17" name="文本框 16"/>
          <p:cNvSpPr txBox="1"/>
          <p:nvPr/>
        </p:nvSpPr>
        <p:spPr>
          <a:xfrm>
            <a:off x="3650635" y="3217830"/>
            <a:ext cx="1422184" cy="461665"/>
          </a:xfrm>
          <a:prstGeom prst="rect">
            <a:avLst/>
          </a:prstGeom>
          <a:noFill/>
        </p:spPr>
        <p:txBody>
          <a:bodyPr wrap="none" rtlCol="0">
            <a:spAutoFit/>
          </a:bodyPr>
          <a:lstStyle/>
          <a:p>
            <a:pPr algn="ctr"/>
            <a:r>
              <a:rPr lang="zh-CN" altLang="en-US" sz="2400" b="1" dirty="0">
                <a:solidFill>
                  <a:prstClr val="white"/>
                </a:solidFill>
                <a:latin typeface="宋体" panose="02010600030101010101" pitchFamily="2" charset="-122"/>
              </a:rPr>
              <a:t>公司简介</a:t>
            </a:r>
          </a:p>
        </p:txBody>
      </p:sp>
      <p:sp>
        <p:nvSpPr>
          <p:cNvPr id="18" name="文本框 17"/>
          <p:cNvSpPr txBox="1"/>
          <p:nvPr/>
        </p:nvSpPr>
        <p:spPr>
          <a:xfrm>
            <a:off x="5759221" y="3202441"/>
            <a:ext cx="1422184" cy="461665"/>
          </a:xfrm>
          <a:prstGeom prst="rect">
            <a:avLst/>
          </a:prstGeom>
          <a:noFill/>
        </p:spPr>
        <p:txBody>
          <a:bodyPr wrap="none" rtlCol="0">
            <a:spAutoFit/>
          </a:bodyPr>
          <a:lstStyle/>
          <a:p>
            <a:pPr algn="ctr"/>
            <a:r>
              <a:rPr lang="zh-CN" altLang="en-US" sz="2400" b="1" dirty="0" smtClean="0">
                <a:solidFill>
                  <a:prstClr val="white"/>
                </a:solidFill>
                <a:latin typeface="宋体" panose="02010600030101010101" pitchFamily="2" charset="-122"/>
              </a:rPr>
              <a:t>行业现状</a:t>
            </a:r>
            <a:endParaRPr lang="zh-CN" altLang="en-US" sz="2400" b="1" dirty="0">
              <a:solidFill>
                <a:prstClr val="white"/>
              </a:solidFill>
              <a:latin typeface="宋体" panose="02010600030101010101" pitchFamily="2" charset="-122"/>
            </a:endParaRPr>
          </a:p>
        </p:txBody>
      </p:sp>
      <p:sp>
        <p:nvSpPr>
          <p:cNvPr id="19" name="文本框 18"/>
          <p:cNvSpPr txBox="1"/>
          <p:nvPr/>
        </p:nvSpPr>
        <p:spPr>
          <a:xfrm>
            <a:off x="7867795" y="3202441"/>
            <a:ext cx="1422184" cy="461665"/>
          </a:xfrm>
          <a:prstGeom prst="rect">
            <a:avLst/>
          </a:prstGeom>
          <a:noFill/>
        </p:spPr>
        <p:txBody>
          <a:bodyPr wrap="none" rtlCol="0">
            <a:spAutoFit/>
          </a:bodyPr>
          <a:lstStyle/>
          <a:p>
            <a:pPr algn="ctr"/>
            <a:r>
              <a:rPr lang="zh-CN" altLang="en-US" sz="2400" b="1" dirty="0" smtClean="0">
                <a:solidFill>
                  <a:prstClr val="white"/>
                </a:solidFill>
                <a:latin typeface="宋体" panose="02010600030101010101" pitchFamily="2" charset="-122"/>
              </a:rPr>
              <a:t>产品介绍</a:t>
            </a:r>
            <a:endParaRPr lang="zh-CN" altLang="en-US" sz="2400" b="1" dirty="0">
              <a:solidFill>
                <a:prstClr val="white"/>
              </a:solidFill>
              <a:latin typeface="宋体" panose="02010600030101010101" pitchFamily="2" charset="-122"/>
            </a:endParaRPr>
          </a:p>
        </p:txBody>
      </p:sp>
      <p:sp>
        <p:nvSpPr>
          <p:cNvPr id="20" name="文本框 19"/>
          <p:cNvSpPr txBox="1"/>
          <p:nvPr/>
        </p:nvSpPr>
        <p:spPr>
          <a:xfrm>
            <a:off x="9976377" y="3202441"/>
            <a:ext cx="1422184" cy="461665"/>
          </a:xfrm>
          <a:prstGeom prst="rect">
            <a:avLst/>
          </a:prstGeom>
          <a:noFill/>
        </p:spPr>
        <p:txBody>
          <a:bodyPr wrap="none" rtlCol="0">
            <a:spAutoFit/>
          </a:bodyPr>
          <a:lstStyle/>
          <a:p>
            <a:pPr algn="ctr"/>
            <a:r>
              <a:rPr lang="zh-CN" altLang="en-US" sz="2400" b="1" dirty="0" smtClean="0">
                <a:solidFill>
                  <a:prstClr val="white"/>
                </a:solidFill>
                <a:latin typeface="宋体" panose="02010600030101010101" pitchFamily="2" charset="-122"/>
              </a:rPr>
              <a:t>客户案例</a:t>
            </a:r>
            <a:endParaRPr lang="zh-CN" altLang="en-US" sz="2400" b="1" dirty="0">
              <a:solidFill>
                <a:prstClr val="white"/>
              </a:solidFill>
              <a:latin typeface="宋体" panose="02010600030101010101" pitchFamily="2" charset="-122"/>
            </a:endParaRPr>
          </a:p>
        </p:txBody>
      </p:sp>
      <p:sp>
        <p:nvSpPr>
          <p:cNvPr id="21" name="文本框 20"/>
          <p:cNvSpPr txBox="1"/>
          <p:nvPr/>
        </p:nvSpPr>
        <p:spPr>
          <a:xfrm>
            <a:off x="3636342" y="1903860"/>
            <a:ext cx="1441420" cy="523220"/>
          </a:xfrm>
          <a:prstGeom prst="rect">
            <a:avLst/>
          </a:prstGeom>
          <a:noFill/>
        </p:spPr>
        <p:txBody>
          <a:bodyPr wrap="none" rtlCol="0">
            <a:spAutoFit/>
          </a:bodyPr>
          <a:lstStyle/>
          <a:p>
            <a:pPr algn="ctr"/>
            <a:r>
              <a:rPr lang="en-US" altLang="zh-CN" sz="2800" b="1" dirty="0">
                <a:solidFill>
                  <a:prstClr val="white"/>
                </a:solidFill>
                <a:latin typeface="宋体" panose="02010600030101010101" pitchFamily="2" charset="-122"/>
                <a:cs typeface="Segoe UI Light" panose="020B0502040204020203" pitchFamily="34" charset="0"/>
              </a:rPr>
              <a:t>Part 01</a:t>
            </a:r>
            <a:endParaRPr lang="zh-CN" altLang="en-US" sz="2800" b="1" dirty="0">
              <a:solidFill>
                <a:prstClr val="white"/>
              </a:solidFill>
              <a:latin typeface="宋体" panose="02010600030101010101" pitchFamily="2" charset="-122"/>
              <a:cs typeface="Segoe UI Light" panose="020B0502040204020203" pitchFamily="34" charset="0"/>
            </a:endParaRPr>
          </a:p>
        </p:txBody>
      </p:sp>
      <p:sp>
        <p:nvSpPr>
          <p:cNvPr id="22" name="文本框 21"/>
          <p:cNvSpPr txBox="1"/>
          <p:nvPr/>
        </p:nvSpPr>
        <p:spPr>
          <a:xfrm>
            <a:off x="5744921" y="1903860"/>
            <a:ext cx="1441420" cy="523220"/>
          </a:xfrm>
          <a:prstGeom prst="rect">
            <a:avLst/>
          </a:prstGeom>
          <a:noFill/>
        </p:spPr>
        <p:txBody>
          <a:bodyPr wrap="none" rtlCol="0">
            <a:spAutoFit/>
          </a:bodyPr>
          <a:lstStyle/>
          <a:p>
            <a:pPr algn="ctr"/>
            <a:r>
              <a:rPr lang="en-US" altLang="zh-CN" sz="2800" b="1">
                <a:solidFill>
                  <a:prstClr val="black"/>
                </a:solidFill>
                <a:latin typeface="宋体" panose="02010600030101010101" pitchFamily="2" charset="-122"/>
                <a:cs typeface="Segoe UI Light" panose="020B0502040204020203" pitchFamily="34" charset="0"/>
              </a:rPr>
              <a:t>Part 02</a:t>
            </a:r>
            <a:endParaRPr lang="zh-CN" altLang="en-US" sz="2800" b="1">
              <a:solidFill>
                <a:prstClr val="black"/>
              </a:solidFill>
              <a:latin typeface="宋体" panose="02010600030101010101" pitchFamily="2" charset="-122"/>
              <a:cs typeface="Segoe UI Light" panose="020B0502040204020203" pitchFamily="34" charset="0"/>
            </a:endParaRPr>
          </a:p>
        </p:txBody>
      </p:sp>
      <p:sp>
        <p:nvSpPr>
          <p:cNvPr id="23" name="文本框 22"/>
          <p:cNvSpPr txBox="1"/>
          <p:nvPr/>
        </p:nvSpPr>
        <p:spPr>
          <a:xfrm>
            <a:off x="7853501" y="1903860"/>
            <a:ext cx="1441420" cy="523220"/>
          </a:xfrm>
          <a:prstGeom prst="rect">
            <a:avLst/>
          </a:prstGeom>
          <a:noFill/>
        </p:spPr>
        <p:txBody>
          <a:bodyPr wrap="none" rtlCol="0">
            <a:spAutoFit/>
          </a:bodyPr>
          <a:lstStyle/>
          <a:p>
            <a:pPr algn="ctr"/>
            <a:r>
              <a:rPr lang="en-US" altLang="zh-CN" sz="2800" b="1">
                <a:solidFill>
                  <a:prstClr val="black"/>
                </a:solidFill>
                <a:latin typeface="宋体" panose="02010600030101010101" pitchFamily="2" charset="-122"/>
                <a:cs typeface="Segoe UI Light" panose="020B0502040204020203" pitchFamily="34" charset="0"/>
              </a:rPr>
              <a:t>Part 03</a:t>
            </a:r>
            <a:endParaRPr lang="zh-CN" altLang="en-US" sz="2800" b="1">
              <a:solidFill>
                <a:prstClr val="black"/>
              </a:solidFill>
              <a:latin typeface="宋体" panose="02010600030101010101" pitchFamily="2" charset="-122"/>
              <a:cs typeface="Segoe UI Light" panose="020B0502040204020203" pitchFamily="34" charset="0"/>
            </a:endParaRPr>
          </a:p>
        </p:txBody>
      </p:sp>
      <p:sp>
        <p:nvSpPr>
          <p:cNvPr id="24" name="文本框 23"/>
          <p:cNvSpPr txBox="1"/>
          <p:nvPr/>
        </p:nvSpPr>
        <p:spPr>
          <a:xfrm>
            <a:off x="9962082" y="1903860"/>
            <a:ext cx="1441420" cy="523220"/>
          </a:xfrm>
          <a:prstGeom prst="rect">
            <a:avLst/>
          </a:prstGeom>
          <a:noFill/>
        </p:spPr>
        <p:txBody>
          <a:bodyPr wrap="none" rtlCol="0">
            <a:spAutoFit/>
          </a:bodyPr>
          <a:lstStyle/>
          <a:p>
            <a:pPr algn="ctr"/>
            <a:r>
              <a:rPr lang="en-US" altLang="zh-CN" sz="2800" b="1">
                <a:solidFill>
                  <a:prstClr val="black"/>
                </a:solidFill>
                <a:latin typeface="宋体" panose="02010600030101010101" pitchFamily="2" charset="-122"/>
                <a:cs typeface="Segoe UI Light" panose="020B0502040204020203" pitchFamily="34" charset="0"/>
              </a:rPr>
              <a:t>Part 04</a:t>
            </a:r>
            <a:endParaRPr lang="zh-CN" altLang="en-US" sz="2800" b="1">
              <a:solidFill>
                <a:prstClr val="black"/>
              </a:solidFill>
              <a:latin typeface="宋体" panose="02010600030101010101" pitchFamily="2" charset="-122"/>
              <a:cs typeface="Segoe UI Light" panose="020B0502040204020203"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35531988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2" y="438403"/>
            <a:ext cx="4879138"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a:solidFill>
                  <a:srgbClr val="2F5597"/>
                </a:solidFill>
                <a:latin typeface="Noto Sans CJK HK"/>
                <a:cs typeface="Noto Sans CJK HK"/>
              </a:rPr>
              <a:t>融易充</a:t>
            </a:r>
            <a:r>
              <a:rPr lang="zh-CN" altLang="en-US" sz="2400" b="1" kern="0" spc="-10" dirty="0" smtClean="0">
                <a:solidFill>
                  <a:srgbClr val="2F5597"/>
                </a:solidFill>
                <a:latin typeface="Noto Sans CJK HK"/>
                <a:cs typeface="Noto Sans CJK HK"/>
              </a:rPr>
              <a:t>优势：</a:t>
            </a:r>
            <a:r>
              <a:rPr lang="zh-CN" altLang="en-US" sz="2400" b="1" spc="-5" dirty="0">
                <a:solidFill>
                  <a:srgbClr val="2F5597"/>
                </a:solidFill>
                <a:latin typeface="Noto Sans CJK HK"/>
                <a:cs typeface="Noto Sans CJK HK"/>
              </a:rPr>
              <a:t>便捷</a:t>
            </a:r>
            <a:r>
              <a:rPr lang="zh-CN" altLang="en-US" sz="2400" b="1" spc="-5" dirty="0" smtClean="0">
                <a:solidFill>
                  <a:srgbClr val="2F5597"/>
                </a:solidFill>
                <a:latin typeface="Noto Sans CJK HK"/>
                <a:cs typeface="Noto Sans CJK HK"/>
              </a:rPr>
              <a:t>的充电支付服务</a:t>
            </a:r>
            <a:endParaRPr lang="zh-CN" altLang="en-US" sz="2400" kern="0" dirty="0">
              <a:solidFill>
                <a:srgbClr val="2F5597"/>
              </a:solidFill>
              <a:latin typeface="Noto Sans CJK HK"/>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3" name="矩形 2"/>
          <p:cNvSpPr/>
          <p:nvPr/>
        </p:nvSpPr>
        <p:spPr>
          <a:xfrm>
            <a:off x="5570219" y="2203704"/>
            <a:ext cx="1973580" cy="768096"/>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09284" y="2212848"/>
            <a:ext cx="720091" cy="707886"/>
          </a:xfrm>
          <a:prstGeom prst="rect">
            <a:avLst/>
          </a:prstGeom>
          <a:noFill/>
        </p:spPr>
        <p:txBody>
          <a:bodyPr wrap="square" rtlCol="0">
            <a:spAutoFit/>
          </a:bodyPr>
          <a:lstStyle/>
          <a:p>
            <a:r>
              <a:rPr lang="en-US" altLang="zh-CN" sz="4000" dirty="0" smtClean="0">
                <a:solidFill>
                  <a:schemeClr val="bg1"/>
                </a:solidFill>
                <a:latin typeface="宋体" panose="02010600030101010101" pitchFamily="2" charset="-122"/>
                <a:ea typeface="宋体" panose="02010600030101010101" pitchFamily="2" charset="-122"/>
              </a:rPr>
              <a:t>01</a:t>
            </a:r>
            <a:endParaRPr lang="zh-CN" altLang="en-US" sz="4000" dirty="0">
              <a:solidFill>
                <a:schemeClr val="bg1"/>
              </a:solidFill>
              <a:latin typeface="宋体" panose="02010600030101010101" pitchFamily="2" charset="-122"/>
              <a:ea typeface="宋体" panose="02010600030101010101" pitchFamily="2" charset="-122"/>
            </a:endParaRPr>
          </a:p>
        </p:txBody>
      </p:sp>
      <p:sp>
        <p:nvSpPr>
          <p:cNvPr id="164" name="文本框 163"/>
          <p:cNvSpPr txBox="1"/>
          <p:nvPr/>
        </p:nvSpPr>
        <p:spPr>
          <a:xfrm>
            <a:off x="6310628" y="2433863"/>
            <a:ext cx="1073406" cy="307777"/>
          </a:xfrm>
          <a:prstGeom prst="rect">
            <a:avLst/>
          </a:prstGeom>
          <a:noFill/>
        </p:spPr>
        <p:txBody>
          <a:bodyPr wrap="square" rtlCol="0">
            <a:spAutoFit/>
          </a:bodyPr>
          <a:lstStyle/>
          <a:p>
            <a:r>
              <a:rPr lang="zh-CN" altLang="en-US" sz="1400" b="1" dirty="0" smtClean="0">
                <a:solidFill>
                  <a:schemeClr val="bg1"/>
                </a:solidFill>
                <a:latin typeface="宋体" panose="02010600030101010101" pitchFamily="2" charset="-122"/>
                <a:ea typeface="宋体" panose="02010600030101010101" pitchFamily="2" charset="-122"/>
              </a:rPr>
              <a:t>多收费场景</a:t>
            </a:r>
            <a:endParaRPr lang="zh-CN" altLang="en-US" sz="1400" b="1" dirty="0">
              <a:solidFill>
                <a:schemeClr val="bg1"/>
              </a:solidFill>
              <a:latin typeface="宋体" panose="02010600030101010101" pitchFamily="2" charset="-122"/>
              <a:ea typeface="宋体" panose="02010600030101010101" pitchFamily="2" charset="-122"/>
            </a:endParaRPr>
          </a:p>
        </p:txBody>
      </p:sp>
      <p:sp>
        <p:nvSpPr>
          <p:cNvPr id="5" name="矩形 4"/>
          <p:cNvSpPr/>
          <p:nvPr/>
        </p:nvSpPr>
        <p:spPr>
          <a:xfrm>
            <a:off x="7543799" y="2212848"/>
            <a:ext cx="3968750" cy="7589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635239" y="2340864"/>
            <a:ext cx="3877309" cy="523220"/>
          </a:xfrm>
          <a:prstGeom prst="rect">
            <a:avLst/>
          </a:prstGeom>
          <a:noFill/>
        </p:spPr>
        <p:txBody>
          <a:bodyPr wrap="square" rtlCol="0">
            <a:spAutoFit/>
          </a:bodyPr>
          <a:lstStyle/>
          <a:p>
            <a:r>
              <a:rPr lang="zh-CN" altLang="en-US" sz="1400" dirty="0" smtClean="0"/>
              <a:t>支持先付后退、先享后付、会员充值三大具体业务场景，满足不同场景下的收费需求</a:t>
            </a:r>
          </a:p>
        </p:txBody>
      </p:sp>
      <p:sp>
        <p:nvSpPr>
          <p:cNvPr id="165" name="矩形 164"/>
          <p:cNvSpPr/>
          <p:nvPr/>
        </p:nvSpPr>
        <p:spPr>
          <a:xfrm>
            <a:off x="5570219" y="3324629"/>
            <a:ext cx="1973580" cy="768096"/>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文本框 165"/>
          <p:cNvSpPr txBox="1"/>
          <p:nvPr/>
        </p:nvSpPr>
        <p:spPr>
          <a:xfrm>
            <a:off x="5709284" y="3333773"/>
            <a:ext cx="720091" cy="707886"/>
          </a:xfrm>
          <a:prstGeom prst="rect">
            <a:avLst/>
          </a:prstGeom>
          <a:noFill/>
        </p:spPr>
        <p:txBody>
          <a:bodyPr wrap="square" rtlCol="0">
            <a:spAutoFit/>
          </a:bodyPr>
          <a:lstStyle/>
          <a:p>
            <a:r>
              <a:rPr lang="en-US" altLang="zh-CN" sz="4000" dirty="0" smtClean="0">
                <a:solidFill>
                  <a:schemeClr val="bg1"/>
                </a:solidFill>
                <a:latin typeface="宋体" panose="02010600030101010101" pitchFamily="2" charset="-122"/>
                <a:ea typeface="宋体" panose="02010600030101010101" pitchFamily="2" charset="-122"/>
              </a:rPr>
              <a:t>02</a:t>
            </a:r>
            <a:endParaRPr lang="zh-CN" altLang="en-US" sz="4000" dirty="0">
              <a:solidFill>
                <a:schemeClr val="bg1"/>
              </a:solidFill>
              <a:latin typeface="宋体" panose="02010600030101010101" pitchFamily="2" charset="-122"/>
              <a:ea typeface="宋体" panose="02010600030101010101" pitchFamily="2" charset="-122"/>
            </a:endParaRPr>
          </a:p>
        </p:txBody>
      </p:sp>
      <p:sp>
        <p:nvSpPr>
          <p:cNvPr id="167" name="文本框 166"/>
          <p:cNvSpPr txBox="1"/>
          <p:nvPr/>
        </p:nvSpPr>
        <p:spPr>
          <a:xfrm>
            <a:off x="6310628" y="3554788"/>
            <a:ext cx="1073406" cy="307777"/>
          </a:xfrm>
          <a:prstGeom prst="rect">
            <a:avLst/>
          </a:prstGeom>
          <a:noFill/>
        </p:spPr>
        <p:txBody>
          <a:bodyPr wrap="square" rtlCol="0">
            <a:spAutoFit/>
          </a:bodyPr>
          <a:lstStyle/>
          <a:p>
            <a:r>
              <a:rPr lang="zh-CN" altLang="en-US" sz="1400" b="1" dirty="0" smtClean="0">
                <a:solidFill>
                  <a:schemeClr val="bg1"/>
                </a:solidFill>
                <a:latin typeface="宋体" panose="02010600030101010101" pitchFamily="2" charset="-122"/>
                <a:ea typeface="宋体" panose="02010600030101010101" pitchFamily="2" charset="-122"/>
              </a:rPr>
              <a:t>多结算账户</a:t>
            </a:r>
            <a:endParaRPr lang="zh-CN" altLang="en-US" sz="1400" b="1" dirty="0">
              <a:solidFill>
                <a:schemeClr val="bg1"/>
              </a:solidFill>
              <a:latin typeface="宋体" panose="02010600030101010101" pitchFamily="2" charset="-122"/>
              <a:ea typeface="宋体" panose="02010600030101010101" pitchFamily="2" charset="-122"/>
            </a:endParaRPr>
          </a:p>
        </p:txBody>
      </p:sp>
      <p:sp>
        <p:nvSpPr>
          <p:cNvPr id="168" name="矩形 167"/>
          <p:cNvSpPr/>
          <p:nvPr/>
        </p:nvSpPr>
        <p:spPr>
          <a:xfrm>
            <a:off x="7543799" y="3333773"/>
            <a:ext cx="3968750" cy="7589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文本框 168"/>
          <p:cNvSpPr txBox="1"/>
          <p:nvPr/>
        </p:nvSpPr>
        <p:spPr>
          <a:xfrm>
            <a:off x="7635239" y="3461789"/>
            <a:ext cx="3877309" cy="523220"/>
          </a:xfrm>
          <a:prstGeom prst="rect">
            <a:avLst/>
          </a:prstGeom>
          <a:noFill/>
        </p:spPr>
        <p:txBody>
          <a:bodyPr wrap="square" rtlCol="0">
            <a:spAutoFit/>
          </a:bodyPr>
          <a:lstStyle/>
          <a:p>
            <a:r>
              <a:rPr lang="zh-CN" altLang="en-US" sz="1400" spc="-5" dirty="0" smtClean="0">
                <a:solidFill>
                  <a:srgbClr val="252525"/>
                </a:solidFill>
                <a:latin typeface="UKIJ CJK"/>
                <a:cs typeface="UKIJ CJK"/>
              </a:rPr>
              <a:t>可接入多个结算账户，收款</a:t>
            </a:r>
            <a:r>
              <a:rPr lang="en-US" altLang="zh-CN" sz="1400" spc="95" dirty="0" smtClean="0">
                <a:solidFill>
                  <a:srgbClr val="252525"/>
                </a:solidFill>
                <a:latin typeface="UKIJ CJK"/>
                <a:cs typeface="UKIJ CJK"/>
              </a:rPr>
              <a:t>T+1</a:t>
            </a:r>
            <a:r>
              <a:rPr lang="zh-CN" altLang="en-US" sz="1400" spc="95" dirty="0" smtClean="0">
                <a:solidFill>
                  <a:srgbClr val="252525"/>
                </a:solidFill>
                <a:latin typeface="UKIJ CJK"/>
                <a:cs typeface="UKIJ CJK"/>
              </a:rPr>
              <a:t>（</a:t>
            </a:r>
            <a:r>
              <a:rPr lang="zh-CN" altLang="en-US" sz="1400" spc="-10" dirty="0" smtClean="0">
                <a:solidFill>
                  <a:srgbClr val="252525"/>
                </a:solidFill>
                <a:latin typeface="UKIJ CJK"/>
                <a:cs typeface="UKIJ CJK"/>
              </a:rPr>
              <a:t>工作日</a:t>
            </a:r>
            <a:r>
              <a:rPr lang="zh-CN" altLang="en-US" sz="1400" spc="-15" dirty="0" smtClean="0">
                <a:solidFill>
                  <a:srgbClr val="252525"/>
                </a:solidFill>
                <a:latin typeface="UKIJ CJK"/>
                <a:cs typeface="UKIJ CJK"/>
              </a:rPr>
              <a:t>）</a:t>
            </a:r>
            <a:r>
              <a:rPr lang="zh-CN" altLang="en-US" sz="1400" spc="-20" dirty="0" smtClean="0">
                <a:solidFill>
                  <a:srgbClr val="252525"/>
                </a:solidFill>
                <a:latin typeface="UKIJ CJK"/>
                <a:cs typeface="UKIJ CJK"/>
              </a:rPr>
              <a:t>到账，支持手动</a:t>
            </a:r>
            <a:r>
              <a:rPr lang="en-US" altLang="zh-CN" sz="1400" spc="-20" dirty="0" smtClean="0">
                <a:solidFill>
                  <a:srgbClr val="252525"/>
                </a:solidFill>
                <a:latin typeface="UKIJ CJK"/>
                <a:cs typeface="UKIJ CJK"/>
              </a:rPr>
              <a:t>/</a:t>
            </a:r>
            <a:r>
              <a:rPr lang="zh-CN" altLang="en-US" sz="1400" spc="-20" dirty="0" smtClean="0">
                <a:solidFill>
                  <a:srgbClr val="252525"/>
                </a:solidFill>
                <a:latin typeface="UKIJ CJK"/>
                <a:cs typeface="UKIJ CJK"/>
              </a:rPr>
              <a:t>自动分账，轻松实现专款专户</a:t>
            </a:r>
            <a:endParaRPr lang="zh-CN" altLang="en-US" sz="1400" dirty="0" smtClean="0"/>
          </a:p>
        </p:txBody>
      </p:sp>
      <p:sp>
        <p:nvSpPr>
          <p:cNvPr id="170" name="矩形 169"/>
          <p:cNvSpPr/>
          <p:nvPr/>
        </p:nvSpPr>
        <p:spPr>
          <a:xfrm>
            <a:off x="5570218" y="4454698"/>
            <a:ext cx="1973580" cy="768096"/>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文本框 170"/>
          <p:cNvSpPr txBox="1"/>
          <p:nvPr/>
        </p:nvSpPr>
        <p:spPr>
          <a:xfrm>
            <a:off x="5709283" y="4463842"/>
            <a:ext cx="720091" cy="707886"/>
          </a:xfrm>
          <a:prstGeom prst="rect">
            <a:avLst/>
          </a:prstGeom>
          <a:noFill/>
        </p:spPr>
        <p:txBody>
          <a:bodyPr wrap="square" rtlCol="0">
            <a:spAutoFit/>
          </a:bodyPr>
          <a:lstStyle/>
          <a:p>
            <a:r>
              <a:rPr lang="en-US" altLang="zh-CN" sz="4000" dirty="0" smtClean="0">
                <a:solidFill>
                  <a:schemeClr val="bg1"/>
                </a:solidFill>
                <a:latin typeface="宋体" panose="02010600030101010101" pitchFamily="2" charset="-122"/>
                <a:ea typeface="宋体" panose="02010600030101010101" pitchFamily="2" charset="-122"/>
              </a:rPr>
              <a:t>03</a:t>
            </a:r>
            <a:endParaRPr lang="zh-CN" altLang="en-US" sz="4000" dirty="0">
              <a:solidFill>
                <a:schemeClr val="bg1"/>
              </a:solidFill>
              <a:latin typeface="宋体" panose="02010600030101010101" pitchFamily="2" charset="-122"/>
              <a:ea typeface="宋体" panose="02010600030101010101" pitchFamily="2" charset="-122"/>
            </a:endParaRPr>
          </a:p>
        </p:txBody>
      </p:sp>
      <p:sp>
        <p:nvSpPr>
          <p:cNvPr id="172" name="文本框 171"/>
          <p:cNvSpPr txBox="1"/>
          <p:nvPr/>
        </p:nvSpPr>
        <p:spPr>
          <a:xfrm>
            <a:off x="6310627" y="4684857"/>
            <a:ext cx="1073406" cy="307777"/>
          </a:xfrm>
          <a:prstGeom prst="rect">
            <a:avLst/>
          </a:prstGeom>
          <a:noFill/>
        </p:spPr>
        <p:txBody>
          <a:bodyPr wrap="square" rtlCol="0">
            <a:spAutoFit/>
          </a:bodyPr>
          <a:lstStyle/>
          <a:p>
            <a:r>
              <a:rPr lang="zh-CN" altLang="en-US" sz="1400" b="1" dirty="0" smtClean="0">
                <a:solidFill>
                  <a:schemeClr val="bg1"/>
                </a:solidFill>
                <a:latin typeface="宋体" panose="02010600030101010101" pitchFamily="2" charset="-122"/>
                <a:ea typeface="宋体" panose="02010600030101010101" pitchFamily="2" charset="-122"/>
              </a:rPr>
              <a:t>多支付方式</a:t>
            </a:r>
            <a:endParaRPr lang="zh-CN" altLang="en-US" sz="1400" b="1" dirty="0">
              <a:solidFill>
                <a:schemeClr val="bg1"/>
              </a:solidFill>
              <a:latin typeface="宋体" panose="02010600030101010101" pitchFamily="2" charset="-122"/>
              <a:ea typeface="宋体" panose="02010600030101010101" pitchFamily="2" charset="-122"/>
            </a:endParaRPr>
          </a:p>
        </p:txBody>
      </p:sp>
      <p:sp>
        <p:nvSpPr>
          <p:cNvPr id="173" name="矩形 172"/>
          <p:cNvSpPr/>
          <p:nvPr/>
        </p:nvSpPr>
        <p:spPr>
          <a:xfrm>
            <a:off x="7543798" y="4463842"/>
            <a:ext cx="3968750" cy="7589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文本框 173"/>
          <p:cNvSpPr txBox="1"/>
          <p:nvPr/>
        </p:nvSpPr>
        <p:spPr>
          <a:xfrm>
            <a:off x="7635238" y="4482130"/>
            <a:ext cx="3877309" cy="738664"/>
          </a:xfrm>
          <a:prstGeom prst="rect">
            <a:avLst/>
          </a:prstGeom>
          <a:noFill/>
        </p:spPr>
        <p:txBody>
          <a:bodyPr wrap="square" rtlCol="0">
            <a:spAutoFit/>
          </a:bodyPr>
          <a:lstStyle/>
          <a:p>
            <a:r>
              <a:rPr lang="zh-CN" altLang="en-US" sz="1400" dirty="0" smtClean="0"/>
              <a:t>微信：零钱、储蓄卡、信用卡；</a:t>
            </a:r>
          </a:p>
          <a:p>
            <a:r>
              <a:rPr lang="zh-CN" altLang="en-US" sz="1400" dirty="0" smtClean="0"/>
              <a:t>支付宝：余额、储蓄卡、信用卡、花呗；</a:t>
            </a:r>
          </a:p>
          <a:p>
            <a:r>
              <a:rPr lang="zh-CN" altLang="en-US" sz="1400" dirty="0" smtClean="0"/>
              <a:t>银行快捷支付：储蓄卡、转账</a:t>
            </a:r>
          </a:p>
        </p:txBody>
      </p:sp>
      <p:sp>
        <p:nvSpPr>
          <p:cNvPr id="175" name="矩形 174"/>
          <p:cNvSpPr/>
          <p:nvPr/>
        </p:nvSpPr>
        <p:spPr>
          <a:xfrm>
            <a:off x="5570218" y="5543630"/>
            <a:ext cx="1973580" cy="768096"/>
          </a:xfrm>
          <a:prstGeom prst="rect">
            <a:avLst/>
          </a:prstGeom>
          <a:solidFill>
            <a:srgbClr val="2F55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文本框 175"/>
          <p:cNvSpPr txBox="1"/>
          <p:nvPr/>
        </p:nvSpPr>
        <p:spPr>
          <a:xfrm>
            <a:off x="5709283" y="5552774"/>
            <a:ext cx="720091" cy="707886"/>
          </a:xfrm>
          <a:prstGeom prst="rect">
            <a:avLst/>
          </a:prstGeom>
          <a:noFill/>
        </p:spPr>
        <p:txBody>
          <a:bodyPr wrap="square" rtlCol="0">
            <a:spAutoFit/>
          </a:bodyPr>
          <a:lstStyle/>
          <a:p>
            <a:r>
              <a:rPr lang="en-US" altLang="zh-CN" sz="4000" dirty="0" smtClean="0">
                <a:solidFill>
                  <a:schemeClr val="bg1"/>
                </a:solidFill>
                <a:latin typeface="宋体" panose="02010600030101010101" pitchFamily="2" charset="-122"/>
                <a:ea typeface="宋体" panose="02010600030101010101" pitchFamily="2" charset="-122"/>
              </a:rPr>
              <a:t>04</a:t>
            </a:r>
            <a:endParaRPr lang="zh-CN" altLang="en-US" sz="4000" dirty="0">
              <a:solidFill>
                <a:schemeClr val="bg1"/>
              </a:solidFill>
              <a:latin typeface="宋体" panose="02010600030101010101" pitchFamily="2" charset="-122"/>
              <a:ea typeface="宋体" panose="02010600030101010101" pitchFamily="2" charset="-122"/>
            </a:endParaRPr>
          </a:p>
        </p:txBody>
      </p:sp>
      <p:sp>
        <p:nvSpPr>
          <p:cNvPr id="177" name="文本框 176"/>
          <p:cNvSpPr txBox="1"/>
          <p:nvPr/>
        </p:nvSpPr>
        <p:spPr>
          <a:xfrm>
            <a:off x="6310627" y="5773789"/>
            <a:ext cx="1073406" cy="307777"/>
          </a:xfrm>
          <a:prstGeom prst="rect">
            <a:avLst/>
          </a:prstGeom>
          <a:noFill/>
        </p:spPr>
        <p:txBody>
          <a:bodyPr wrap="square" rtlCol="0">
            <a:spAutoFit/>
          </a:bodyPr>
          <a:lstStyle/>
          <a:p>
            <a:r>
              <a:rPr lang="zh-CN" altLang="en-US" sz="1400" b="1" dirty="0">
                <a:solidFill>
                  <a:schemeClr val="bg1"/>
                </a:solidFill>
                <a:latin typeface="宋体" panose="02010600030101010101" pitchFamily="2" charset="-122"/>
                <a:ea typeface="宋体" panose="02010600030101010101" pitchFamily="2" charset="-122"/>
              </a:rPr>
              <a:t>一步到位</a:t>
            </a:r>
          </a:p>
        </p:txBody>
      </p:sp>
      <p:sp>
        <p:nvSpPr>
          <p:cNvPr id="178" name="矩形 177"/>
          <p:cNvSpPr/>
          <p:nvPr/>
        </p:nvSpPr>
        <p:spPr>
          <a:xfrm>
            <a:off x="7543798" y="5552774"/>
            <a:ext cx="3968750" cy="7589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文本框 178"/>
          <p:cNvSpPr txBox="1"/>
          <p:nvPr/>
        </p:nvSpPr>
        <p:spPr>
          <a:xfrm>
            <a:off x="7635238" y="5781374"/>
            <a:ext cx="3877309" cy="307777"/>
          </a:xfrm>
          <a:prstGeom prst="rect">
            <a:avLst/>
          </a:prstGeom>
          <a:noFill/>
        </p:spPr>
        <p:txBody>
          <a:bodyPr wrap="square" rtlCol="0">
            <a:spAutoFit/>
          </a:bodyPr>
          <a:lstStyle/>
          <a:p>
            <a:r>
              <a:rPr lang="zh-CN" altLang="en-US" sz="1400" spc="-20" dirty="0" smtClean="0">
                <a:solidFill>
                  <a:srgbClr val="252525"/>
                </a:solidFill>
                <a:latin typeface="UKIJ CJK"/>
                <a:cs typeface="UKIJ CJK"/>
              </a:rPr>
              <a:t>一个平台解决企业收费、退费、管理三大难题</a:t>
            </a:r>
            <a:endParaRPr lang="zh-CN" altLang="en-US" sz="1400" dirty="0" smtClean="0"/>
          </a:p>
        </p:txBody>
      </p:sp>
      <p:sp>
        <p:nvSpPr>
          <p:cNvPr id="182" name="文本框 181"/>
          <p:cNvSpPr txBox="1"/>
          <p:nvPr/>
        </p:nvSpPr>
        <p:spPr>
          <a:xfrm>
            <a:off x="527710" y="1035078"/>
            <a:ext cx="10838282" cy="773289"/>
          </a:xfrm>
          <a:prstGeom prst="rect">
            <a:avLst/>
          </a:prstGeom>
          <a:noFill/>
        </p:spPr>
        <p:txBody>
          <a:bodyPr wrap="square" rtlCol="0">
            <a:spAutoFit/>
          </a:bodyPr>
          <a:lstStyle/>
          <a:p>
            <a:pPr>
              <a:lnSpc>
                <a:spcPct val="150000"/>
              </a:lnSpc>
            </a:pPr>
            <a:r>
              <a:rPr lang="zh-CN" altLang="en-US" sz="1600" dirty="0" smtClean="0">
                <a:latin typeface="+mn-ea"/>
              </a:rPr>
              <a:t>面向充电桩运营商提供一站式费用收缴服务，以互联网</a:t>
            </a:r>
            <a:r>
              <a:rPr lang="en-US" altLang="zh-CN" sz="1600" dirty="0" smtClean="0">
                <a:latin typeface="+mn-ea"/>
              </a:rPr>
              <a:t>+</a:t>
            </a:r>
            <a:r>
              <a:rPr lang="zh-CN" altLang="en-US" sz="1600" dirty="0" smtClean="0">
                <a:latin typeface="+mn-ea"/>
              </a:rPr>
              <a:t>移动支付技术帮助企业完成不同场景下的费用代收缴及费用结余的退回，提升收费效率，缩短收费周期，降低现金流转管理风险</a:t>
            </a:r>
          </a:p>
        </p:txBody>
      </p:sp>
      <p:grpSp>
        <p:nvGrpSpPr>
          <p:cNvPr id="29" name="iṧḷîďe"/>
          <p:cNvGrpSpPr/>
          <p:nvPr/>
        </p:nvGrpSpPr>
        <p:grpSpPr>
          <a:xfrm>
            <a:off x="305689" y="2868308"/>
            <a:ext cx="4955684" cy="2611314"/>
            <a:chOff x="5833777" y="1678421"/>
            <a:chExt cx="5622925" cy="3975101"/>
          </a:xfrm>
        </p:grpSpPr>
        <p:grpSp>
          <p:nvGrpSpPr>
            <p:cNvPr id="30" name="íşļiďê"/>
            <p:cNvGrpSpPr/>
            <p:nvPr/>
          </p:nvGrpSpPr>
          <p:grpSpPr>
            <a:xfrm>
              <a:off x="5833777" y="1678421"/>
              <a:ext cx="5622925" cy="3975101"/>
              <a:chOff x="5833777" y="1678421"/>
              <a:chExt cx="5622925" cy="3975101"/>
            </a:xfrm>
          </p:grpSpPr>
          <p:grpSp>
            <p:nvGrpSpPr>
              <p:cNvPr id="32" name="í$ḻiďê"/>
              <p:cNvGrpSpPr/>
              <p:nvPr/>
            </p:nvGrpSpPr>
            <p:grpSpPr>
              <a:xfrm>
                <a:off x="5833777" y="1678421"/>
                <a:ext cx="5622925" cy="3975101"/>
                <a:chOff x="5833777" y="1678421"/>
                <a:chExt cx="5622925" cy="3975101"/>
              </a:xfrm>
            </p:grpSpPr>
            <p:sp>
              <p:nvSpPr>
                <p:cNvPr id="34" name="i$ḷiḍé"/>
                <p:cNvSpPr/>
                <p:nvPr/>
              </p:nvSpPr>
              <p:spPr bwMode="auto">
                <a:xfrm>
                  <a:off x="6085398" y="2622653"/>
                  <a:ext cx="1176336" cy="157163"/>
                </a:xfrm>
                <a:prstGeom prst="roundRect">
                  <a:avLst>
                    <a:gd name="adj" fmla="val 50000"/>
                  </a:avLst>
                </a:prstGeom>
                <a:solidFill>
                  <a:schemeClr val="accent6"/>
                </a:solidFill>
                <a:ln>
                  <a:noFill/>
                </a:ln>
              </p:spPr>
              <p:txBody>
                <a:bodyPr anchor="ctr"/>
                <a:lstStyle/>
                <a:p>
                  <a:pPr algn="ctr"/>
                  <a:endParaRPr dirty="0"/>
                </a:p>
              </p:txBody>
            </p:sp>
            <p:grpSp>
              <p:nvGrpSpPr>
                <p:cNvPr id="35" name="î$ḻîḋ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nvGrpSpPr>
              <p:grpSpPr>
                <a:xfrm>
                  <a:off x="5833777" y="1678421"/>
                  <a:ext cx="5622925" cy="3975101"/>
                  <a:chOff x="3282950" y="1438275"/>
                  <a:chExt cx="5622925" cy="3975101"/>
                </a:xfrm>
              </p:grpSpPr>
              <p:sp>
                <p:nvSpPr>
                  <p:cNvPr id="36" name="íş1iḑè"/>
                  <p:cNvSpPr/>
                  <p:nvPr/>
                </p:nvSpPr>
                <p:spPr bwMode="auto">
                  <a:xfrm>
                    <a:off x="3698875" y="1438275"/>
                    <a:ext cx="4689475" cy="3592513"/>
                  </a:xfrm>
                  <a:custGeom>
                    <a:avLst/>
                    <a:gdLst>
                      <a:gd name="T0" fmla="*/ 1096 w 1253"/>
                      <a:gd name="T1" fmla="*/ 960 h 960"/>
                      <a:gd name="T2" fmla="*/ 1253 w 1253"/>
                      <a:gd name="T3" fmla="*/ 578 h 960"/>
                      <a:gd name="T4" fmla="*/ 626 w 1253"/>
                      <a:gd name="T5" fmla="*/ 0 h 960"/>
                      <a:gd name="T6" fmla="*/ 0 w 1253"/>
                      <a:gd name="T7" fmla="*/ 578 h 960"/>
                      <a:gd name="T8" fmla="*/ 156 w 1253"/>
                      <a:gd name="T9" fmla="*/ 960 h 960"/>
                      <a:gd name="T10" fmla="*/ 1096 w 1253"/>
                      <a:gd name="T11" fmla="*/ 960 h 960"/>
                    </a:gdLst>
                    <a:ahLst/>
                    <a:cxnLst>
                      <a:cxn ang="0">
                        <a:pos x="T0" y="T1"/>
                      </a:cxn>
                      <a:cxn ang="0">
                        <a:pos x="T2" y="T3"/>
                      </a:cxn>
                      <a:cxn ang="0">
                        <a:pos x="T4" y="T5"/>
                      </a:cxn>
                      <a:cxn ang="0">
                        <a:pos x="T6" y="T7"/>
                      </a:cxn>
                      <a:cxn ang="0">
                        <a:pos x="T8" y="T9"/>
                      </a:cxn>
                      <a:cxn ang="0">
                        <a:pos x="T10" y="T11"/>
                      </a:cxn>
                    </a:cxnLst>
                    <a:rect l="0" t="0" r="r" b="b"/>
                    <a:pathLst>
                      <a:path w="1253" h="960">
                        <a:moveTo>
                          <a:pt x="1096" y="960"/>
                        </a:moveTo>
                        <a:cubicBezTo>
                          <a:pt x="1194" y="858"/>
                          <a:pt x="1253" y="724"/>
                          <a:pt x="1253" y="578"/>
                        </a:cubicBezTo>
                        <a:cubicBezTo>
                          <a:pt x="1253" y="259"/>
                          <a:pt x="972" y="0"/>
                          <a:pt x="626" y="0"/>
                        </a:cubicBezTo>
                        <a:cubicBezTo>
                          <a:pt x="280" y="0"/>
                          <a:pt x="0" y="259"/>
                          <a:pt x="0" y="578"/>
                        </a:cubicBezTo>
                        <a:cubicBezTo>
                          <a:pt x="0" y="724"/>
                          <a:pt x="59" y="858"/>
                          <a:pt x="156" y="960"/>
                        </a:cubicBezTo>
                        <a:cubicBezTo>
                          <a:pt x="1096" y="960"/>
                          <a:pt x="1096" y="960"/>
                          <a:pt x="1096" y="960"/>
                        </a:cubicBez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iSlîḋê"/>
                  <p:cNvSpPr/>
                  <p:nvPr/>
                </p:nvSpPr>
                <p:spPr bwMode="auto">
                  <a:xfrm>
                    <a:off x="4463396" y="1565275"/>
                    <a:ext cx="1603089" cy="157163"/>
                  </a:xfrm>
                  <a:custGeom>
                    <a:avLst/>
                    <a:gdLst>
                      <a:gd name="T0" fmla="*/ 363 w 363"/>
                      <a:gd name="T1" fmla="*/ 21 h 42"/>
                      <a:gd name="T2" fmla="*/ 340 w 363"/>
                      <a:gd name="T3" fmla="*/ 42 h 42"/>
                      <a:gd name="T4" fmla="*/ 24 w 363"/>
                      <a:gd name="T5" fmla="*/ 42 h 42"/>
                      <a:gd name="T6" fmla="*/ 0 w 363"/>
                      <a:gd name="T7" fmla="*/ 21 h 42"/>
                      <a:gd name="T8" fmla="*/ 24 w 363"/>
                      <a:gd name="T9" fmla="*/ 0 h 42"/>
                      <a:gd name="T10" fmla="*/ 340 w 363"/>
                      <a:gd name="T11" fmla="*/ 0 h 42"/>
                      <a:gd name="T12" fmla="*/ 363 w 363"/>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363" h="42">
                        <a:moveTo>
                          <a:pt x="363" y="21"/>
                        </a:moveTo>
                        <a:cubicBezTo>
                          <a:pt x="363" y="33"/>
                          <a:pt x="353" y="42"/>
                          <a:pt x="340" y="42"/>
                        </a:cubicBezTo>
                        <a:cubicBezTo>
                          <a:pt x="24" y="42"/>
                          <a:pt x="24" y="42"/>
                          <a:pt x="24" y="42"/>
                        </a:cubicBezTo>
                        <a:cubicBezTo>
                          <a:pt x="11" y="42"/>
                          <a:pt x="0" y="33"/>
                          <a:pt x="0" y="21"/>
                        </a:cubicBezTo>
                        <a:cubicBezTo>
                          <a:pt x="0" y="9"/>
                          <a:pt x="11" y="0"/>
                          <a:pt x="24" y="0"/>
                        </a:cubicBezTo>
                        <a:cubicBezTo>
                          <a:pt x="340" y="0"/>
                          <a:pt x="340" y="0"/>
                          <a:pt x="340" y="0"/>
                        </a:cubicBezTo>
                        <a:cubicBezTo>
                          <a:pt x="353" y="0"/>
                          <a:pt x="363" y="9"/>
                          <a:pt x="363" y="21"/>
                        </a:cubicBezTo>
                        <a:close/>
                      </a:path>
                    </a:pathLst>
                  </a:custGeom>
                  <a:solidFill>
                    <a:srgbClr val="EE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38" name="îṧľíḑe"/>
                  <p:cNvSpPr/>
                  <p:nvPr/>
                </p:nvSpPr>
                <p:spPr bwMode="auto">
                  <a:xfrm>
                    <a:off x="4295774" y="1721176"/>
                    <a:ext cx="804863" cy="157163"/>
                  </a:xfrm>
                  <a:custGeom>
                    <a:avLst/>
                    <a:gdLst>
                      <a:gd name="T0" fmla="*/ 215 w 215"/>
                      <a:gd name="T1" fmla="*/ 21 h 42"/>
                      <a:gd name="T2" fmla="*/ 196 w 215"/>
                      <a:gd name="T3" fmla="*/ 42 h 42"/>
                      <a:gd name="T4" fmla="*/ 19 w 215"/>
                      <a:gd name="T5" fmla="*/ 42 h 42"/>
                      <a:gd name="T6" fmla="*/ 0 w 215"/>
                      <a:gd name="T7" fmla="*/ 21 h 42"/>
                      <a:gd name="T8" fmla="*/ 19 w 215"/>
                      <a:gd name="T9" fmla="*/ 0 h 42"/>
                      <a:gd name="T10" fmla="*/ 196 w 215"/>
                      <a:gd name="T11" fmla="*/ 0 h 42"/>
                      <a:gd name="T12" fmla="*/ 215 w 215"/>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215" h="42">
                        <a:moveTo>
                          <a:pt x="215" y="21"/>
                        </a:moveTo>
                        <a:cubicBezTo>
                          <a:pt x="215" y="33"/>
                          <a:pt x="207" y="42"/>
                          <a:pt x="196" y="42"/>
                        </a:cubicBezTo>
                        <a:cubicBezTo>
                          <a:pt x="19" y="42"/>
                          <a:pt x="19" y="42"/>
                          <a:pt x="19" y="42"/>
                        </a:cubicBezTo>
                        <a:cubicBezTo>
                          <a:pt x="9" y="42"/>
                          <a:pt x="0" y="33"/>
                          <a:pt x="0" y="21"/>
                        </a:cubicBezTo>
                        <a:cubicBezTo>
                          <a:pt x="0" y="10"/>
                          <a:pt x="9" y="0"/>
                          <a:pt x="19" y="0"/>
                        </a:cubicBezTo>
                        <a:cubicBezTo>
                          <a:pt x="196" y="0"/>
                          <a:pt x="196" y="0"/>
                          <a:pt x="196" y="0"/>
                        </a:cubicBezTo>
                        <a:cubicBezTo>
                          <a:pt x="207" y="0"/>
                          <a:pt x="215" y="10"/>
                          <a:pt x="215" y="21"/>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39" name="iSḻíḓe"/>
                  <p:cNvSpPr/>
                  <p:nvPr/>
                </p:nvSpPr>
                <p:spPr bwMode="auto">
                  <a:xfrm>
                    <a:off x="4733129" y="2233681"/>
                    <a:ext cx="214313" cy="157163"/>
                  </a:xfrm>
                  <a:custGeom>
                    <a:avLst/>
                    <a:gdLst>
                      <a:gd name="T0" fmla="*/ 57 w 57"/>
                      <a:gd name="T1" fmla="*/ 21 h 42"/>
                      <a:gd name="T2" fmla="*/ 38 w 57"/>
                      <a:gd name="T3" fmla="*/ 42 h 42"/>
                      <a:gd name="T4" fmla="*/ 19 w 57"/>
                      <a:gd name="T5" fmla="*/ 42 h 42"/>
                      <a:gd name="T6" fmla="*/ 0 w 57"/>
                      <a:gd name="T7" fmla="*/ 21 h 42"/>
                      <a:gd name="T8" fmla="*/ 19 w 57"/>
                      <a:gd name="T9" fmla="*/ 0 h 42"/>
                      <a:gd name="T10" fmla="*/ 38 w 57"/>
                      <a:gd name="T11" fmla="*/ 0 h 42"/>
                      <a:gd name="T12" fmla="*/ 57 w 57"/>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57" h="42">
                        <a:moveTo>
                          <a:pt x="57" y="21"/>
                        </a:moveTo>
                        <a:cubicBezTo>
                          <a:pt x="57" y="33"/>
                          <a:pt x="49" y="42"/>
                          <a:pt x="38" y="42"/>
                        </a:cubicBezTo>
                        <a:cubicBezTo>
                          <a:pt x="19" y="42"/>
                          <a:pt x="19" y="42"/>
                          <a:pt x="19" y="42"/>
                        </a:cubicBezTo>
                        <a:cubicBezTo>
                          <a:pt x="8" y="42"/>
                          <a:pt x="0" y="33"/>
                          <a:pt x="0" y="21"/>
                        </a:cubicBezTo>
                        <a:cubicBezTo>
                          <a:pt x="0" y="9"/>
                          <a:pt x="8" y="0"/>
                          <a:pt x="19" y="0"/>
                        </a:cubicBezTo>
                        <a:cubicBezTo>
                          <a:pt x="38" y="0"/>
                          <a:pt x="38" y="0"/>
                          <a:pt x="38" y="0"/>
                        </a:cubicBezTo>
                        <a:cubicBezTo>
                          <a:pt x="49" y="0"/>
                          <a:pt x="57" y="9"/>
                          <a:pt x="57" y="21"/>
                        </a:cubicBezTo>
                        <a:close/>
                      </a:path>
                    </a:pathLst>
                  </a:custGeom>
                  <a:solidFill>
                    <a:srgbClr val="EE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40" name="íSlídê"/>
                  <p:cNvSpPr/>
                  <p:nvPr/>
                </p:nvSpPr>
                <p:spPr bwMode="auto">
                  <a:xfrm>
                    <a:off x="3939379" y="2225577"/>
                    <a:ext cx="727075" cy="157163"/>
                  </a:xfrm>
                  <a:prstGeom prst="roundRect">
                    <a:avLst>
                      <a:gd name="adj" fmla="val 50000"/>
                    </a:avLst>
                  </a:prstGeom>
                  <a:solidFill>
                    <a:srgbClr val="EE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41" name="iṧḷîḓê"/>
                  <p:cNvSpPr/>
                  <p:nvPr/>
                </p:nvSpPr>
                <p:spPr bwMode="auto">
                  <a:xfrm>
                    <a:off x="6307138" y="3084513"/>
                    <a:ext cx="584200" cy="595313"/>
                  </a:xfrm>
                  <a:custGeom>
                    <a:avLst/>
                    <a:gdLst>
                      <a:gd name="T0" fmla="*/ 72 w 156"/>
                      <a:gd name="T1" fmla="*/ 159 h 159"/>
                      <a:gd name="T2" fmla="*/ 0 w 156"/>
                      <a:gd name="T3" fmla="*/ 159 h 159"/>
                      <a:gd name="T4" fmla="*/ 0 w 156"/>
                      <a:gd name="T5" fmla="*/ 143 h 159"/>
                      <a:gd name="T6" fmla="*/ 72 w 156"/>
                      <a:gd name="T7" fmla="*/ 143 h 159"/>
                      <a:gd name="T8" fmla="*/ 83 w 156"/>
                      <a:gd name="T9" fmla="*/ 131 h 159"/>
                      <a:gd name="T10" fmla="*/ 83 w 156"/>
                      <a:gd name="T11" fmla="*/ 34 h 159"/>
                      <a:gd name="T12" fmla="*/ 92 w 156"/>
                      <a:gd name="T13" fmla="*/ 8 h 159"/>
                      <a:gd name="T14" fmla="*/ 116 w 156"/>
                      <a:gd name="T15" fmla="*/ 0 h 159"/>
                      <a:gd name="T16" fmla="*/ 156 w 156"/>
                      <a:gd name="T17" fmla="*/ 0 h 159"/>
                      <a:gd name="T18" fmla="*/ 156 w 156"/>
                      <a:gd name="T19" fmla="*/ 16 h 159"/>
                      <a:gd name="T20" fmla="*/ 115 w 156"/>
                      <a:gd name="T21" fmla="*/ 16 h 159"/>
                      <a:gd name="T22" fmla="*/ 103 w 156"/>
                      <a:gd name="T23" fmla="*/ 20 h 159"/>
                      <a:gd name="T24" fmla="*/ 98 w 156"/>
                      <a:gd name="T25" fmla="*/ 34 h 159"/>
                      <a:gd name="T26" fmla="*/ 98 w 156"/>
                      <a:gd name="T27" fmla="*/ 131 h 159"/>
                      <a:gd name="T28" fmla="*/ 72 w 156"/>
                      <a:gd name="T29"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159">
                        <a:moveTo>
                          <a:pt x="72" y="159"/>
                        </a:moveTo>
                        <a:cubicBezTo>
                          <a:pt x="0" y="159"/>
                          <a:pt x="0" y="159"/>
                          <a:pt x="0" y="159"/>
                        </a:cubicBezTo>
                        <a:cubicBezTo>
                          <a:pt x="0" y="143"/>
                          <a:pt x="0" y="143"/>
                          <a:pt x="0" y="143"/>
                        </a:cubicBezTo>
                        <a:cubicBezTo>
                          <a:pt x="72" y="143"/>
                          <a:pt x="72" y="143"/>
                          <a:pt x="72" y="143"/>
                        </a:cubicBezTo>
                        <a:cubicBezTo>
                          <a:pt x="81" y="143"/>
                          <a:pt x="82" y="135"/>
                          <a:pt x="83" y="131"/>
                        </a:cubicBezTo>
                        <a:cubicBezTo>
                          <a:pt x="83" y="34"/>
                          <a:pt x="83" y="34"/>
                          <a:pt x="83" y="34"/>
                        </a:cubicBezTo>
                        <a:cubicBezTo>
                          <a:pt x="83" y="23"/>
                          <a:pt x="86" y="14"/>
                          <a:pt x="92" y="8"/>
                        </a:cubicBezTo>
                        <a:cubicBezTo>
                          <a:pt x="102" y="0"/>
                          <a:pt x="114" y="0"/>
                          <a:pt x="116" y="0"/>
                        </a:cubicBezTo>
                        <a:cubicBezTo>
                          <a:pt x="156" y="0"/>
                          <a:pt x="156" y="0"/>
                          <a:pt x="156" y="0"/>
                        </a:cubicBezTo>
                        <a:cubicBezTo>
                          <a:pt x="156" y="16"/>
                          <a:pt x="156" y="16"/>
                          <a:pt x="156" y="16"/>
                        </a:cubicBezTo>
                        <a:cubicBezTo>
                          <a:pt x="115" y="16"/>
                          <a:pt x="115" y="16"/>
                          <a:pt x="115" y="16"/>
                        </a:cubicBezTo>
                        <a:cubicBezTo>
                          <a:pt x="115" y="16"/>
                          <a:pt x="108" y="15"/>
                          <a:pt x="103" y="20"/>
                        </a:cubicBezTo>
                        <a:cubicBezTo>
                          <a:pt x="100" y="23"/>
                          <a:pt x="98" y="28"/>
                          <a:pt x="98" y="34"/>
                        </a:cubicBezTo>
                        <a:cubicBezTo>
                          <a:pt x="98" y="131"/>
                          <a:pt x="98" y="131"/>
                          <a:pt x="98" y="131"/>
                        </a:cubicBezTo>
                        <a:cubicBezTo>
                          <a:pt x="98" y="143"/>
                          <a:pt x="91" y="159"/>
                          <a:pt x="72" y="159"/>
                        </a:cubicBezTo>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ïṡļîdê"/>
                  <p:cNvSpPr/>
                  <p:nvPr/>
                </p:nvSpPr>
                <p:spPr bwMode="auto">
                  <a:xfrm>
                    <a:off x="6362700" y="3478213"/>
                    <a:ext cx="98425" cy="366713"/>
                  </a:xfrm>
                  <a:custGeom>
                    <a:avLst/>
                    <a:gdLst>
                      <a:gd name="T0" fmla="*/ 26 w 26"/>
                      <a:gd name="T1" fmla="*/ 85 h 98"/>
                      <a:gd name="T2" fmla="*/ 13 w 26"/>
                      <a:gd name="T3" fmla="*/ 98 h 98"/>
                      <a:gd name="T4" fmla="*/ 0 w 26"/>
                      <a:gd name="T5" fmla="*/ 85 h 98"/>
                      <a:gd name="T6" fmla="*/ 0 w 26"/>
                      <a:gd name="T7" fmla="*/ 13 h 98"/>
                      <a:gd name="T8" fmla="*/ 13 w 26"/>
                      <a:gd name="T9" fmla="*/ 0 h 98"/>
                      <a:gd name="T10" fmla="*/ 26 w 26"/>
                      <a:gd name="T11" fmla="*/ 13 h 98"/>
                      <a:gd name="T12" fmla="*/ 26 w 26"/>
                      <a:gd name="T13" fmla="*/ 85 h 98"/>
                    </a:gdLst>
                    <a:ahLst/>
                    <a:cxnLst>
                      <a:cxn ang="0">
                        <a:pos x="T0" y="T1"/>
                      </a:cxn>
                      <a:cxn ang="0">
                        <a:pos x="T2" y="T3"/>
                      </a:cxn>
                      <a:cxn ang="0">
                        <a:pos x="T4" y="T5"/>
                      </a:cxn>
                      <a:cxn ang="0">
                        <a:pos x="T6" y="T7"/>
                      </a:cxn>
                      <a:cxn ang="0">
                        <a:pos x="T8" y="T9"/>
                      </a:cxn>
                      <a:cxn ang="0">
                        <a:pos x="T10" y="T11"/>
                      </a:cxn>
                      <a:cxn ang="0">
                        <a:pos x="T12" y="T13"/>
                      </a:cxn>
                    </a:cxnLst>
                    <a:rect l="0" t="0" r="r" b="b"/>
                    <a:pathLst>
                      <a:path w="26" h="98">
                        <a:moveTo>
                          <a:pt x="26" y="85"/>
                        </a:moveTo>
                        <a:cubicBezTo>
                          <a:pt x="26" y="92"/>
                          <a:pt x="20" y="98"/>
                          <a:pt x="13" y="98"/>
                        </a:cubicBezTo>
                        <a:cubicBezTo>
                          <a:pt x="5" y="98"/>
                          <a:pt x="0" y="92"/>
                          <a:pt x="0" y="85"/>
                        </a:cubicBezTo>
                        <a:cubicBezTo>
                          <a:pt x="0" y="13"/>
                          <a:pt x="0" y="13"/>
                          <a:pt x="0" y="13"/>
                        </a:cubicBezTo>
                        <a:cubicBezTo>
                          <a:pt x="0" y="5"/>
                          <a:pt x="5" y="0"/>
                          <a:pt x="13" y="0"/>
                        </a:cubicBezTo>
                        <a:cubicBezTo>
                          <a:pt x="20" y="0"/>
                          <a:pt x="26" y="5"/>
                          <a:pt x="26" y="13"/>
                        </a:cubicBezTo>
                        <a:cubicBezTo>
                          <a:pt x="26" y="85"/>
                          <a:pt x="26" y="85"/>
                          <a:pt x="26" y="85"/>
                        </a:cubicBezTo>
                      </a:path>
                    </a:pathLst>
                  </a:custGeom>
                  <a:solidFill>
                    <a:srgbClr val="FFD9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îṣḻïḑé"/>
                  <p:cNvSpPr/>
                  <p:nvPr/>
                </p:nvSpPr>
                <p:spPr bwMode="auto">
                  <a:xfrm>
                    <a:off x="6403975" y="3683000"/>
                    <a:ext cx="57150" cy="161925"/>
                  </a:xfrm>
                  <a:custGeom>
                    <a:avLst/>
                    <a:gdLst>
                      <a:gd name="T0" fmla="*/ 15 w 15"/>
                      <a:gd name="T1" fmla="*/ 0 h 43"/>
                      <a:gd name="T2" fmla="*/ 2 w 15"/>
                      <a:gd name="T3" fmla="*/ 13 h 43"/>
                      <a:gd name="T4" fmla="*/ 0 w 15"/>
                      <a:gd name="T5" fmla="*/ 13 h 43"/>
                      <a:gd name="T6" fmla="*/ 0 w 15"/>
                      <a:gd name="T7" fmla="*/ 19 h 43"/>
                      <a:gd name="T8" fmla="*/ 0 w 15"/>
                      <a:gd name="T9" fmla="*/ 19 h 43"/>
                      <a:gd name="T10" fmla="*/ 0 w 15"/>
                      <a:gd name="T11" fmla="*/ 43 h 43"/>
                      <a:gd name="T12" fmla="*/ 2 w 15"/>
                      <a:gd name="T13" fmla="*/ 43 h 43"/>
                      <a:gd name="T14" fmla="*/ 15 w 15"/>
                      <a:gd name="T15" fmla="*/ 30 h 43"/>
                      <a:gd name="T16" fmla="*/ 15 w 1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3">
                        <a:moveTo>
                          <a:pt x="15" y="0"/>
                        </a:moveTo>
                        <a:cubicBezTo>
                          <a:pt x="15" y="7"/>
                          <a:pt x="9" y="13"/>
                          <a:pt x="2" y="13"/>
                        </a:cubicBezTo>
                        <a:cubicBezTo>
                          <a:pt x="1" y="13"/>
                          <a:pt x="0" y="13"/>
                          <a:pt x="0" y="13"/>
                        </a:cubicBezTo>
                        <a:cubicBezTo>
                          <a:pt x="0" y="19"/>
                          <a:pt x="0" y="19"/>
                          <a:pt x="0" y="19"/>
                        </a:cubicBezTo>
                        <a:cubicBezTo>
                          <a:pt x="0" y="19"/>
                          <a:pt x="0" y="19"/>
                          <a:pt x="0" y="19"/>
                        </a:cubicBezTo>
                        <a:cubicBezTo>
                          <a:pt x="0" y="43"/>
                          <a:pt x="0" y="43"/>
                          <a:pt x="0" y="43"/>
                        </a:cubicBezTo>
                        <a:cubicBezTo>
                          <a:pt x="0" y="43"/>
                          <a:pt x="1" y="43"/>
                          <a:pt x="2" y="43"/>
                        </a:cubicBezTo>
                        <a:cubicBezTo>
                          <a:pt x="9" y="43"/>
                          <a:pt x="15" y="37"/>
                          <a:pt x="15" y="30"/>
                        </a:cubicBezTo>
                        <a:cubicBezTo>
                          <a:pt x="15" y="0"/>
                          <a:pt x="15" y="0"/>
                          <a:pt x="15" y="0"/>
                        </a:cubicBezTo>
                      </a:path>
                    </a:pathLst>
                  </a:custGeom>
                  <a:solidFill>
                    <a:srgbClr val="E4C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iṡļïḍe"/>
                  <p:cNvSpPr/>
                  <p:nvPr/>
                </p:nvSpPr>
                <p:spPr bwMode="auto">
                  <a:xfrm>
                    <a:off x="6257925" y="3384550"/>
                    <a:ext cx="146050" cy="554038"/>
                  </a:xfrm>
                  <a:custGeom>
                    <a:avLst/>
                    <a:gdLst>
                      <a:gd name="T0" fmla="*/ 39 w 39"/>
                      <a:gd name="T1" fmla="*/ 129 h 148"/>
                      <a:gd name="T2" fmla="*/ 19 w 39"/>
                      <a:gd name="T3" fmla="*/ 148 h 148"/>
                      <a:gd name="T4" fmla="*/ 0 w 39"/>
                      <a:gd name="T5" fmla="*/ 129 h 148"/>
                      <a:gd name="T6" fmla="*/ 0 w 39"/>
                      <a:gd name="T7" fmla="*/ 19 h 148"/>
                      <a:gd name="T8" fmla="*/ 19 w 39"/>
                      <a:gd name="T9" fmla="*/ 0 h 148"/>
                      <a:gd name="T10" fmla="*/ 39 w 39"/>
                      <a:gd name="T11" fmla="*/ 19 h 148"/>
                      <a:gd name="T12" fmla="*/ 39 w 39"/>
                      <a:gd name="T13" fmla="*/ 129 h 148"/>
                    </a:gdLst>
                    <a:ahLst/>
                    <a:cxnLst>
                      <a:cxn ang="0">
                        <a:pos x="T0" y="T1"/>
                      </a:cxn>
                      <a:cxn ang="0">
                        <a:pos x="T2" y="T3"/>
                      </a:cxn>
                      <a:cxn ang="0">
                        <a:pos x="T4" y="T5"/>
                      </a:cxn>
                      <a:cxn ang="0">
                        <a:pos x="T6" y="T7"/>
                      </a:cxn>
                      <a:cxn ang="0">
                        <a:pos x="T8" y="T9"/>
                      </a:cxn>
                      <a:cxn ang="0">
                        <a:pos x="T10" y="T11"/>
                      </a:cxn>
                      <a:cxn ang="0">
                        <a:pos x="T12" y="T13"/>
                      </a:cxn>
                    </a:cxnLst>
                    <a:rect l="0" t="0" r="r" b="b"/>
                    <a:pathLst>
                      <a:path w="39" h="148">
                        <a:moveTo>
                          <a:pt x="39" y="129"/>
                        </a:moveTo>
                        <a:cubicBezTo>
                          <a:pt x="39" y="139"/>
                          <a:pt x="30" y="148"/>
                          <a:pt x="19" y="148"/>
                        </a:cubicBezTo>
                        <a:cubicBezTo>
                          <a:pt x="9" y="148"/>
                          <a:pt x="0" y="139"/>
                          <a:pt x="0" y="129"/>
                        </a:cubicBezTo>
                        <a:cubicBezTo>
                          <a:pt x="0" y="19"/>
                          <a:pt x="0" y="19"/>
                          <a:pt x="0" y="19"/>
                        </a:cubicBezTo>
                        <a:cubicBezTo>
                          <a:pt x="0" y="8"/>
                          <a:pt x="9" y="0"/>
                          <a:pt x="19" y="0"/>
                        </a:cubicBezTo>
                        <a:cubicBezTo>
                          <a:pt x="30" y="0"/>
                          <a:pt x="39" y="8"/>
                          <a:pt x="39" y="19"/>
                        </a:cubicBezTo>
                        <a:cubicBezTo>
                          <a:pt x="39" y="129"/>
                          <a:pt x="39" y="129"/>
                          <a:pt x="39" y="129"/>
                        </a:cubicBezTo>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ïslïḑé"/>
                  <p:cNvSpPr/>
                  <p:nvPr/>
                </p:nvSpPr>
                <p:spPr bwMode="auto">
                  <a:xfrm>
                    <a:off x="6329363" y="3754438"/>
                    <a:ext cx="74613" cy="184150"/>
                  </a:xfrm>
                  <a:custGeom>
                    <a:avLst/>
                    <a:gdLst>
                      <a:gd name="T0" fmla="*/ 20 w 20"/>
                      <a:gd name="T1" fmla="*/ 0 h 49"/>
                      <a:gd name="T2" fmla="*/ 0 w 20"/>
                      <a:gd name="T3" fmla="*/ 19 h 49"/>
                      <a:gd name="T4" fmla="*/ 0 w 20"/>
                      <a:gd name="T5" fmla="*/ 19 h 49"/>
                      <a:gd name="T6" fmla="*/ 0 w 20"/>
                      <a:gd name="T7" fmla="*/ 49 h 49"/>
                      <a:gd name="T8" fmla="*/ 0 w 20"/>
                      <a:gd name="T9" fmla="*/ 49 h 49"/>
                      <a:gd name="T10" fmla="*/ 20 w 20"/>
                      <a:gd name="T11" fmla="*/ 30 h 49"/>
                      <a:gd name="T12" fmla="*/ 20 w 20"/>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0" h="49">
                        <a:moveTo>
                          <a:pt x="20" y="0"/>
                        </a:moveTo>
                        <a:cubicBezTo>
                          <a:pt x="20" y="10"/>
                          <a:pt x="11" y="19"/>
                          <a:pt x="0" y="19"/>
                        </a:cubicBezTo>
                        <a:cubicBezTo>
                          <a:pt x="0" y="19"/>
                          <a:pt x="0" y="19"/>
                          <a:pt x="0" y="19"/>
                        </a:cubicBezTo>
                        <a:cubicBezTo>
                          <a:pt x="0" y="49"/>
                          <a:pt x="0" y="49"/>
                          <a:pt x="0" y="49"/>
                        </a:cubicBezTo>
                        <a:cubicBezTo>
                          <a:pt x="0" y="49"/>
                          <a:pt x="0" y="49"/>
                          <a:pt x="0" y="49"/>
                        </a:cubicBezTo>
                        <a:cubicBezTo>
                          <a:pt x="11" y="49"/>
                          <a:pt x="20" y="40"/>
                          <a:pt x="20" y="30"/>
                        </a:cubicBezTo>
                        <a:cubicBezTo>
                          <a:pt x="20" y="0"/>
                          <a:pt x="20" y="0"/>
                          <a:pt x="20" y="0"/>
                        </a:cubicBezTo>
                      </a:path>
                    </a:pathLst>
                  </a:custGeom>
                  <a:solidFill>
                    <a:srgbClr val="CD7A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iṧ1íḍè"/>
                  <p:cNvSpPr/>
                  <p:nvPr/>
                </p:nvSpPr>
                <p:spPr bwMode="auto">
                  <a:xfrm>
                    <a:off x="3611563" y="3817938"/>
                    <a:ext cx="2706688" cy="692150"/>
                  </a:xfrm>
                  <a:custGeom>
                    <a:avLst/>
                    <a:gdLst>
                      <a:gd name="T0" fmla="*/ 0 w 723"/>
                      <a:gd name="T1" fmla="*/ 176 h 185"/>
                      <a:gd name="T2" fmla="*/ 348 w 723"/>
                      <a:gd name="T3" fmla="*/ 184 h 185"/>
                      <a:gd name="T4" fmla="*/ 695 w 723"/>
                      <a:gd name="T5" fmla="*/ 184 h 185"/>
                      <a:gd name="T6" fmla="*/ 382 w 723"/>
                      <a:gd name="T7" fmla="*/ 0 h 185"/>
                      <a:gd name="T8" fmla="*/ 0 w 723"/>
                      <a:gd name="T9" fmla="*/ 176 h 185"/>
                    </a:gdLst>
                    <a:ahLst/>
                    <a:cxnLst>
                      <a:cxn ang="0">
                        <a:pos x="T0" y="T1"/>
                      </a:cxn>
                      <a:cxn ang="0">
                        <a:pos x="T2" y="T3"/>
                      </a:cxn>
                      <a:cxn ang="0">
                        <a:pos x="T4" y="T5"/>
                      </a:cxn>
                      <a:cxn ang="0">
                        <a:pos x="T6" y="T7"/>
                      </a:cxn>
                      <a:cxn ang="0">
                        <a:pos x="T8" y="T9"/>
                      </a:cxn>
                    </a:cxnLst>
                    <a:rect l="0" t="0" r="r" b="b"/>
                    <a:pathLst>
                      <a:path w="723" h="185">
                        <a:moveTo>
                          <a:pt x="0" y="176"/>
                        </a:moveTo>
                        <a:cubicBezTo>
                          <a:pt x="0" y="176"/>
                          <a:pt x="223" y="185"/>
                          <a:pt x="348" y="184"/>
                        </a:cubicBezTo>
                        <a:cubicBezTo>
                          <a:pt x="472" y="183"/>
                          <a:pt x="695" y="184"/>
                          <a:pt x="695" y="184"/>
                        </a:cubicBezTo>
                        <a:cubicBezTo>
                          <a:pt x="695" y="184"/>
                          <a:pt x="723" y="0"/>
                          <a:pt x="382" y="0"/>
                        </a:cubicBezTo>
                        <a:cubicBezTo>
                          <a:pt x="41" y="0"/>
                          <a:pt x="7" y="45"/>
                          <a:pt x="0" y="176"/>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iš1íḍe"/>
                  <p:cNvSpPr/>
                  <p:nvPr/>
                </p:nvSpPr>
                <p:spPr bwMode="auto">
                  <a:xfrm>
                    <a:off x="3751263" y="4068763"/>
                    <a:ext cx="885825" cy="887413"/>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îṣḻiḑe"/>
                  <p:cNvSpPr/>
                  <p:nvPr/>
                </p:nvSpPr>
                <p:spPr bwMode="auto">
                  <a:xfrm>
                    <a:off x="3817938" y="4184650"/>
                    <a:ext cx="819150" cy="771525"/>
                  </a:xfrm>
                  <a:custGeom>
                    <a:avLst/>
                    <a:gdLst>
                      <a:gd name="T0" fmla="*/ 180 w 219"/>
                      <a:gd name="T1" fmla="*/ 0 h 206"/>
                      <a:gd name="T2" fmla="*/ 199 w 219"/>
                      <a:gd name="T3" fmla="*/ 63 h 206"/>
                      <a:gd name="T4" fmla="*/ 80 w 219"/>
                      <a:gd name="T5" fmla="*/ 182 h 206"/>
                      <a:gd name="T6" fmla="*/ 0 w 219"/>
                      <a:gd name="T7" fmla="*/ 151 h 206"/>
                      <a:gd name="T8" fmla="*/ 100 w 219"/>
                      <a:gd name="T9" fmla="*/ 206 h 206"/>
                      <a:gd name="T10" fmla="*/ 219 w 219"/>
                      <a:gd name="T11" fmla="*/ 87 h 206"/>
                      <a:gd name="T12" fmla="*/ 180 w 219"/>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219" h="206">
                        <a:moveTo>
                          <a:pt x="180" y="0"/>
                        </a:moveTo>
                        <a:cubicBezTo>
                          <a:pt x="192" y="18"/>
                          <a:pt x="199" y="40"/>
                          <a:pt x="199" y="63"/>
                        </a:cubicBezTo>
                        <a:cubicBezTo>
                          <a:pt x="199" y="129"/>
                          <a:pt x="146" y="182"/>
                          <a:pt x="80" y="182"/>
                        </a:cubicBezTo>
                        <a:cubicBezTo>
                          <a:pt x="49" y="182"/>
                          <a:pt x="21" y="170"/>
                          <a:pt x="0" y="151"/>
                        </a:cubicBezTo>
                        <a:cubicBezTo>
                          <a:pt x="21" y="184"/>
                          <a:pt x="58" y="206"/>
                          <a:pt x="100" y="206"/>
                        </a:cubicBezTo>
                        <a:cubicBezTo>
                          <a:pt x="166" y="206"/>
                          <a:pt x="219" y="153"/>
                          <a:pt x="219" y="87"/>
                        </a:cubicBezTo>
                        <a:cubicBezTo>
                          <a:pt x="219" y="53"/>
                          <a:pt x="204" y="21"/>
                          <a:pt x="180" y="0"/>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iṩľîḋé"/>
                  <p:cNvSpPr/>
                  <p:nvPr/>
                </p:nvSpPr>
                <p:spPr bwMode="auto">
                  <a:xfrm>
                    <a:off x="3971925" y="4289425"/>
                    <a:ext cx="444500" cy="442913"/>
                  </a:xfrm>
                  <a:prstGeom prst="ellipse">
                    <a:avLst/>
                  </a:pr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iṡľíḓé"/>
                  <p:cNvSpPr/>
                  <p:nvPr/>
                </p:nvSpPr>
                <p:spPr bwMode="auto">
                  <a:xfrm>
                    <a:off x="4019550" y="4338638"/>
                    <a:ext cx="349250" cy="344488"/>
                  </a:xfrm>
                  <a:prstGeom prst="ellipse">
                    <a:avLst/>
                  </a:pr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îSḷïḑè"/>
                  <p:cNvSpPr/>
                  <p:nvPr/>
                </p:nvSpPr>
                <p:spPr bwMode="auto">
                  <a:xfrm>
                    <a:off x="3327400" y="2613025"/>
                    <a:ext cx="3001963" cy="1962150"/>
                  </a:xfrm>
                  <a:custGeom>
                    <a:avLst/>
                    <a:gdLst>
                      <a:gd name="T0" fmla="*/ 632 w 802"/>
                      <a:gd name="T1" fmla="*/ 0 h 524"/>
                      <a:gd name="T2" fmla="*/ 382 w 802"/>
                      <a:gd name="T3" fmla="*/ 0 h 524"/>
                      <a:gd name="T4" fmla="*/ 0 w 802"/>
                      <a:gd name="T5" fmla="*/ 443 h 524"/>
                      <a:gd name="T6" fmla="*/ 70 w 802"/>
                      <a:gd name="T7" fmla="*/ 516 h 524"/>
                      <a:gd name="T8" fmla="*/ 90 w 802"/>
                      <a:gd name="T9" fmla="*/ 495 h 524"/>
                      <a:gd name="T10" fmla="*/ 231 w 802"/>
                      <a:gd name="T11" fmla="*/ 366 h 524"/>
                      <a:gd name="T12" fmla="*/ 373 w 802"/>
                      <a:gd name="T13" fmla="*/ 499 h 524"/>
                      <a:gd name="T14" fmla="*/ 412 w 802"/>
                      <a:gd name="T15" fmla="*/ 522 h 524"/>
                      <a:gd name="T16" fmla="*/ 424 w 802"/>
                      <a:gd name="T17" fmla="*/ 522 h 524"/>
                      <a:gd name="T18" fmla="*/ 467 w 802"/>
                      <a:gd name="T19" fmla="*/ 497 h 524"/>
                      <a:gd name="T20" fmla="*/ 609 w 802"/>
                      <a:gd name="T21" fmla="*/ 366 h 524"/>
                      <a:gd name="T22" fmla="*/ 750 w 802"/>
                      <a:gd name="T23" fmla="*/ 507 h 524"/>
                      <a:gd name="T24" fmla="*/ 771 w 802"/>
                      <a:gd name="T25" fmla="*/ 521 h 524"/>
                      <a:gd name="T26" fmla="*/ 802 w 802"/>
                      <a:gd name="T27" fmla="*/ 411 h 524"/>
                      <a:gd name="T28" fmla="*/ 802 w 802"/>
                      <a:gd name="T29" fmla="*/ 220 h 524"/>
                      <a:gd name="T30" fmla="*/ 632 w 802"/>
                      <a:gd name="T3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2" h="524">
                        <a:moveTo>
                          <a:pt x="632" y="0"/>
                        </a:moveTo>
                        <a:cubicBezTo>
                          <a:pt x="382" y="0"/>
                          <a:pt x="382" y="0"/>
                          <a:pt x="382" y="0"/>
                        </a:cubicBezTo>
                        <a:cubicBezTo>
                          <a:pt x="208" y="0"/>
                          <a:pt x="0" y="215"/>
                          <a:pt x="0" y="443"/>
                        </a:cubicBezTo>
                        <a:cubicBezTo>
                          <a:pt x="0" y="513"/>
                          <a:pt x="11" y="516"/>
                          <a:pt x="70" y="516"/>
                        </a:cubicBezTo>
                        <a:cubicBezTo>
                          <a:pt x="91" y="516"/>
                          <a:pt x="90" y="498"/>
                          <a:pt x="90" y="495"/>
                        </a:cubicBezTo>
                        <a:cubicBezTo>
                          <a:pt x="90" y="417"/>
                          <a:pt x="153" y="366"/>
                          <a:pt x="231" y="366"/>
                        </a:cubicBezTo>
                        <a:cubicBezTo>
                          <a:pt x="309" y="366"/>
                          <a:pt x="373" y="421"/>
                          <a:pt x="373" y="499"/>
                        </a:cubicBezTo>
                        <a:cubicBezTo>
                          <a:pt x="373" y="504"/>
                          <a:pt x="375" y="522"/>
                          <a:pt x="412" y="522"/>
                        </a:cubicBezTo>
                        <a:cubicBezTo>
                          <a:pt x="424" y="522"/>
                          <a:pt x="424" y="522"/>
                          <a:pt x="424" y="522"/>
                        </a:cubicBezTo>
                        <a:cubicBezTo>
                          <a:pt x="467" y="522"/>
                          <a:pt x="467" y="502"/>
                          <a:pt x="467" y="497"/>
                        </a:cubicBezTo>
                        <a:cubicBezTo>
                          <a:pt x="467" y="419"/>
                          <a:pt x="531" y="366"/>
                          <a:pt x="609" y="366"/>
                        </a:cubicBezTo>
                        <a:cubicBezTo>
                          <a:pt x="687" y="366"/>
                          <a:pt x="750" y="429"/>
                          <a:pt x="750" y="507"/>
                        </a:cubicBezTo>
                        <a:cubicBezTo>
                          <a:pt x="750" y="512"/>
                          <a:pt x="756" y="524"/>
                          <a:pt x="771" y="521"/>
                        </a:cubicBezTo>
                        <a:cubicBezTo>
                          <a:pt x="800" y="521"/>
                          <a:pt x="802" y="523"/>
                          <a:pt x="802" y="411"/>
                        </a:cubicBezTo>
                        <a:cubicBezTo>
                          <a:pt x="802" y="220"/>
                          <a:pt x="802" y="220"/>
                          <a:pt x="802" y="220"/>
                        </a:cubicBezTo>
                        <a:cubicBezTo>
                          <a:pt x="802" y="109"/>
                          <a:pt x="787" y="0"/>
                          <a:pt x="632" y="0"/>
                        </a:cubicBezTo>
                      </a:path>
                    </a:pathLst>
                  </a:custGeom>
                  <a:solidFill>
                    <a:srgbClr val="FFD9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ïślîďé"/>
                  <p:cNvSpPr/>
                  <p:nvPr/>
                </p:nvSpPr>
                <p:spPr bwMode="auto">
                  <a:xfrm>
                    <a:off x="4019550" y="4338638"/>
                    <a:ext cx="274638" cy="341313"/>
                  </a:xfrm>
                  <a:custGeom>
                    <a:avLst/>
                    <a:gdLst>
                      <a:gd name="T0" fmla="*/ 13 w 73"/>
                      <a:gd name="T1" fmla="*/ 52 h 91"/>
                      <a:gd name="T2" fmla="*/ 60 w 73"/>
                      <a:gd name="T3" fmla="*/ 6 h 91"/>
                      <a:gd name="T4" fmla="*/ 73 w 73"/>
                      <a:gd name="T5" fmla="*/ 8 h 91"/>
                      <a:gd name="T6" fmla="*/ 46 w 73"/>
                      <a:gd name="T7" fmla="*/ 0 h 91"/>
                      <a:gd name="T8" fmla="*/ 0 w 73"/>
                      <a:gd name="T9" fmla="*/ 46 h 91"/>
                      <a:gd name="T10" fmla="*/ 34 w 73"/>
                      <a:gd name="T11" fmla="*/ 91 h 91"/>
                      <a:gd name="T12" fmla="*/ 13 w 73"/>
                      <a:gd name="T13" fmla="*/ 52 h 91"/>
                    </a:gdLst>
                    <a:ahLst/>
                    <a:cxnLst>
                      <a:cxn ang="0">
                        <a:pos x="T0" y="T1"/>
                      </a:cxn>
                      <a:cxn ang="0">
                        <a:pos x="T2" y="T3"/>
                      </a:cxn>
                      <a:cxn ang="0">
                        <a:pos x="T4" y="T5"/>
                      </a:cxn>
                      <a:cxn ang="0">
                        <a:pos x="T6" y="T7"/>
                      </a:cxn>
                      <a:cxn ang="0">
                        <a:pos x="T8" y="T9"/>
                      </a:cxn>
                      <a:cxn ang="0">
                        <a:pos x="T10" y="T11"/>
                      </a:cxn>
                      <a:cxn ang="0">
                        <a:pos x="T12" y="T13"/>
                      </a:cxn>
                    </a:cxnLst>
                    <a:rect l="0" t="0" r="r" b="b"/>
                    <a:pathLst>
                      <a:path w="73" h="91">
                        <a:moveTo>
                          <a:pt x="13" y="52"/>
                        </a:moveTo>
                        <a:cubicBezTo>
                          <a:pt x="13" y="27"/>
                          <a:pt x="34" y="6"/>
                          <a:pt x="60" y="6"/>
                        </a:cubicBezTo>
                        <a:cubicBezTo>
                          <a:pt x="64" y="6"/>
                          <a:pt x="68" y="7"/>
                          <a:pt x="73" y="8"/>
                        </a:cubicBezTo>
                        <a:cubicBezTo>
                          <a:pt x="65" y="3"/>
                          <a:pt x="56" y="0"/>
                          <a:pt x="46" y="0"/>
                        </a:cubicBezTo>
                        <a:cubicBezTo>
                          <a:pt x="21" y="0"/>
                          <a:pt x="0" y="21"/>
                          <a:pt x="0" y="46"/>
                        </a:cubicBezTo>
                        <a:cubicBezTo>
                          <a:pt x="0" y="67"/>
                          <a:pt x="14" y="85"/>
                          <a:pt x="34" y="91"/>
                        </a:cubicBezTo>
                        <a:cubicBezTo>
                          <a:pt x="21" y="82"/>
                          <a:pt x="13" y="68"/>
                          <a:pt x="13" y="52"/>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îṣḻíḋê"/>
                  <p:cNvSpPr/>
                  <p:nvPr/>
                </p:nvSpPr>
                <p:spPr bwMode="auto">
                  <a:xfrm>
                    <a:off x="4129088" y="4443413"/>
                    <a:ext cx="130175" cy="134938"/>
                  </a:xfrm>
                  <a:prstGeom prst="ellipse">
                    <a:avLst/>
                  </a:pr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íšľiḓe"/>
                  <p:cNvSpPr/>
                  <p:nvPr/>
                </p:nvSpPr>
                <p:spPr bwMode="auto">
                  <a:xfrm>
                    <a:off x="3829050" y="4165600"/>
                    <a:ext cx="247650" cy="250825"/>
                  </a:xfrm>
                  <a:custGeom>
                    <a:avLst/>
                    <a:gdLst>
                      <a:gd name="T0" fmla="*/ 7 w 66"/>
                      <a:gd name="T1" fmla="*/ 67 h 67"/>
                      <a:gd name="T2" fmla="*/ 5 w 66"/>
                      <a:gd name="T3" fmla="*/ 67 h 67"/>
                      <a:gd name="T4" fmla="*/ 1 w 66"/>
                      <a:gd name="T5" fmla="*/ 59 h 67"/>
                      <a:gd name="T6" fmla="*/ 57 w 66"/>
                      <a:gd name="T7" fmla="*/ 0 h 67"/>
                      <a:gd name="T8" fmla="*/ 65 w 66"/>
                      <a:gd name="T9" fmla="*/ 5 h 67"/>
                      <a:gd name="T10" fmla="*/ 60 w 66"/>
                      <a:gd name="T11" fmla="*/ 14 h 67"/>
                      <a:gd name="T12" fmla="*/ 14 w 66"/>
                      <a:gd name="T13" fmla="*/ 62 h 67"/>
                      <a:gd name="T14" fmla="*/ 7 w 66"/>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7">
                        <a:moveTo>
                          <a:pt x="7" y="67"/>
                        </a:moveTo>
                        <a:cubicBezTo>
                          <a:pt x="7" y="67"/>
                          <a:pt x="6" y="67"/>
                          <a:pt x="5" y="67"/>
                        </a:cubicBezTo>
                        <a:cubicBezTo>
                          <a:pt x="2" y="66"/>
                          <a:pt x="0" y="62"/>
                          <a:pt x="1" y="59"/>
                        </a:cubicBezTo>
                        <a:cubicBezTo>
                          <a:pt x="14" y="12"/>
                          <a:pt x="55" y="1"/>
                          <a:pt x="57" y="0"/>
                        </a:cubicBezTo>
                        <a:cubicBezTo>
                          <a:pt x="61" y="0"/>
                          <a:pt x="64" y="2"/>
                          <a:pt x="65" y="5"/>
                        </a:cubicBezTo>
                        <a:cubicBezTo>
                          <a:pt x="66" y="9"/>
                          <a:pt x="64" y="13"/>
                          <a:pt x="60" y="14"/>
                        </a:cubicBezTo>
                        <a:cubicBezTo>
                          <a:pt x="59" y="14"/>
                          <a:pt x="25" y="23"/>
                          <a:pt x="14" y="62"/>
                        </a:cubicBezTo>
                        <a:cubicBezTo>
                          <a:pt x="13" y="65"/>
                          <a:pt x="10" y="67"/>
                          <a:pt x="7" y="67"/>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iṡļíḋê"/>
                  <p:cNvSpPr/>
                  <p:nvPr/>
                </p:nvSpPr>
                <p:spPr bwMode="auto">
                  <a:xfrm>
                    <a:off x="3806825" y="4446588"/>
                    <a:ext cx="60325" cy="60325"/>
                  </a:xfrm>
                  <a:prstGeom prst="ellipse">
                    <a:avLst/>
                  </a:pr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iŝ1íḓè"/>
                  <p:cNvSpPr/>
                  <p:nvPr/>
                </p:nvSpPr>
                <p:spPr bwMode="auto">
                  <a:xfrm>
                    <a:off x="5162550" y="4068763"/>
                    <a:ext cx="885825" cy="887413"/>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íṣ1îḋè"/>
                  <p:cNvSpPr/>
                  <p:nvPr/>
                </p:nvSpPr>
                <p:spPr bwMode="auto">
                  <a:xfrm>
                    <a:off x="5232400" y="4184650"/>
                    <a:ext cx="815975" cy="771525"/>
                  </a:xfrm>
                  <a:custGeom>
                    <a:avLst/>
                    <a:gdLst>
                      <a:gd name="T0" fmla="*/ 179 w 218"/>
                      <a:gd name="T1" fmla="*/ 0 h 206"/>
                      <a:gd name="T2" fmla="*/ 198 w 218"/>
                      <a:gd name="T3" fmla="*/ 63 h 206"/>
                      <a:gd name="T4" fmla="*/ 79 w 218"/>
                      <a:gd name="T5" fmla="*/ 182 h 206"/>
                      <a:gd name="T6" fmla="*/ 0 w 218"/>
                      <a:gd name="T7" fmla="*/ 151 h 206"/>
                      <a:gd name="T8" fmla="*/ 100 w 218"/>
                      <a:gd name="T9" fmla="*/ 206 h 206"/>
                      <a:gd name="T10" fmla="*/ 218 w 218"/>
                      <a:gd name="T11" fmla="*/ 87 h 206"/>
                      <a:gd name="T12" fmla="*/ 179 w 218"/>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218" h="206">
                        <a:moveTo>
                          <a:pt x="179" y="0"/>
                        </a:moveTo>
                        <a:cubicBezTo>
                          <a:pt x="191" y="18"/>
                          <a:pt x="198" y="40"/>
                          <a:pt x="198" y="63"/>
                        </a:cubicBezTo>
                        <a:cubicBezTo>
                          <a:pt x="198" y="129"/>
                          <a:pt x="145" y="182"/>
                          <a:pt x="79" y="182"/>
                        </a:cubicBezTo>
                        <a:cubicBezTo>
                          <a:pt x="49" y="182"/>
                          <a:pt x="21" y="170"/>
                          <a:pt x="0" y="151"/>
                        </a:cubicBezTo>
                        <a:cubicBezTo>
                          <a:pt x="21" y="184"/>
                          <a:pt x="58" y="206"/>
                          <a:pt x="100" y="206"/>
                        </a:cubicBezTo>
                        <a:cubicBezTo>
                          <a:pt x="165" y="206"/>
                          <a:pt x="218" y="153"/>
                          <a:pt x="218" y="87"/>
                        </a:cubicBezTo>
                        <a:cubicBezTo>
                          <a:pt x="218" y="53"/>
                          <a:pt x="203" y="21"/>
                          <a:pt x="179" y="0"/>
                        </a:cubicBez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ïṣļîďé"/>
                  <p:cNvSpPr/>
                  <p:nvPr/>
                </p:nvSpPr>
                <p:spPr bwMode="auto">
                  <a:xfrm>
                    <a:off x="5383213" y="4289425"/>
                    <a:ext cx="444500" cy="442913"/>
                  </a:xfrm>
                  <a:prstGeom prst="ellipse">
                    <a:avLst/>
                  </a:pr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ïṧ1îdê"/>
                  <p:cNvSpPr/>
                  <p:nvPr/>
                </p:nvSpPr>
                <p:spPr bwMode="auto">
                  <a:xfrm>
                    <a:off x="5430838" y="4338638"/>
                    <a:ext cx="349250" cy="344488"/>
                  </a:xfrm>
                  <a:prstGeom prst="ellipse">
                    <a:avLst/>
                  </a:pr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iŝlîḓe"/>
                  <p:cNvSpPr/>
                  <p:nvPr/>
                </p:nvSpPr>
                <p:spPr bwMode="auto">
                  <a:xfrm>
                    <a:off x="5430838" y="4338638"/>
                    <a:ext cx="273050" cy="341313"/>
                  </a:xfrm>
                  <a:custGeom>
                    <a:avLst/>
                    <a:gdLst>
                      <a:gd name="T0" fmla="*/ 14 w 73"/>
                      <a:gd name="T1" fmla="*/ 52 h 91"/>
                      <a:gd name="T2" fmla="*/ 60 w 73"/>
                      <a:gd name="T3" fmla="*/ 6 h 91"/>
                      <a:gd name="T4" fmla="*/ 73 w 73"/>
                      <a:gd name="T5" fmla="*/ 8 h 91"/>
                      <a:gd name="T6" fmla="*/ 47 w 73"/>
                      <a:gd name="T7" fmla="*/ 0 h 91"/>
                      <a:gd name="T8" fmla="*/ 0 w 73"/>
                      <a:gd name="T9" fmla="*/ 46 h 91"/>
                      <a:gd name="T10" fmla="*/ 34 w 73"/>
                      <a:gd name="T11" fmla="*/ 91 h 91"/>
                      <a:gd name="T12" fmla="*/ 14 w 73"/>
                      <a:gd name="T13" fmla="*/ 52 h 91"/>
                    </a:gdLst>
                    <a:ahLst/>
                    <a:cxnLst>
                      <a:cxn ang="0">
                        <a:pos x="T0" y="T1"/>
                      </a:cxn>
                      <a:cxn ang="0">
                        <a:pos x="T2" y="T3"/>
                      </a:cxn>
                      <a:cxn ang="0">
                        <a:pos x="T4" y="T5"/>
                      </a:cxn>
                      <a:cxn ang="0">
                        <a:pos x="T6" y="T7"/>
                      </a:cxn>
                      <a:cxn ang="0">
                        <a:pos x="T8" y="T9"/>
                      </a:cxn>
                      <a:cxn ang="0">
                        <a:pos x="T10" y="T11"/>
                      </a:cxn>
                      <a:cxn ang="0">
                        <a:pos x="T12" y="T13"/>
                      </a:cxn>
                    </a:cxnLst>
                    <a:rect l="0" t="0" r="r" b="b"/>
                    <a:pathLst>
                      <a:path w="73" h="91">
                        <a:moveTo>
                          <a:pt x="14" y="52"/>
                        </a:moveTo>
                        <a:cubicBezTo>
                          <a:pt x="14" y="27"/>
                          <a:pt x="34" y="6"/>
                          <a:pt x="60" y="6"/>
                        </a:cubicBezTo>
                        <a:cubicBezTo>
                          <a:pt x="64" y="6"/>
                          <a:pt x="69" y="7"/>
                          <a:pt x="73" y="8"/>
                        </a:cubicBezTo>
                        <a:cubicBezTo>
                          <a:pt x="65" y="3"/>
                          <a:pt x="56" y="0"/>
                          <a:pt x="47" y="0"/>
                        </a:cubicBezTo>
                        <a:cubicBezTo>
                          <a:pt x="21" y="0"/>
                          <a:pt x="0" y="21"/>
                          <a:pt x="0" y="46"/>
                        </a:cubicBezTo>
                        <a:cubicBezTo>
                          <a:pt x="0" y="67"/>
                          <a:pt x="14" y="85"/>
                          <a:pt x="34" y="91"/>
                        </a:cubicBezTo>
                        <a:cubicBezTo>
                          <a:pt x="22" y="82"/>
                          <a:pt x="14" y="68"/>
                          <a:pt x="14" y="52"/>
                        </a:cubicBez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ïṩ1íḍe"/>
                  <p:cNvSpPr/>
                  <p:nvPr/>
                </p:nvSpPr>
                <p:spPr bwMode="auto">
                  <a:xfrm>
                    <a:off x="5540375" y="4443413"/>
                    <a:ext cx="130175" cy="134938"/>
                  </a:xfrm>
                  <a:prstGeom prst="ellipse">
                    <a:avLst/>
                  </a:pr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îśḻîďé"/>
                  <p:cNvSpPr/>
                  <p:nvPr/>
                </p:nvSpPr>
                <p:spPr bwMode="auto">
                  <a:xfrm>
                    <a:off x="5240338" y="4165600"/>
                    <a:ext cx="247650" cy="250825"/>
                  </a:xfrm>
                  <a:custGeom>
                    <a:avLst/>
                    <a:gdLst>
                      <a:gd name="T0" fmla="*/ 7 w 66"/>
                      <a:gd name="T1" fmla="*/ 67 h 67"/>
                      <a:gd name="T2" fmla="*/ 6 w 66"/>
                      <a:gd name="T3" fmla="*/ 67 h 67"/>
                      <a:gd name="T4" fmla="*/ 1 w 66"/>
                      <a:gd name="T5" fmla="*/ 59 h 67"/>
                      <a:gd name="T6" fmla="*/ 57 w 66"/>
                      <a:gd name="T7" fmla="*/ 0 h 67"/>
                      <a:gd name="T8" fmla="*/ 65 w 66"/>
                      <a:gd name="T9" fmla="*/ 5 h 67"/>
                      <a:gd name="T10" fmla="*/ 60 w 66"/>
                      <a:gd name="T11" fmla="*/ 14 h 67"/>
                      <a:gd name="T12" fmla="*/ 14 w 66"/>
                      <a:gd name="T13" fmla="*/ 62 h 67"/>
                      <a:gd name="T14" fmla="*/ 7 w 66"/>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67">
                        <a:moveTo>
                          <a:pt x="7" y="67"/>
                        </a:moveTo>
                        <a:cubicBezTo>
                          <a:pt x="7" y="67"/>
                          <a:pt x="6" y="67"/>
                          <a:pt x="6" y="67"/>
                        </a:cubicBezTo>
                        <a:cubicBezTo>
                          <a:pt x="2" y="66"/>
                          <a:pt x="0" y="62"/>
                          <a:pt x="1" y="59"/>
                        </a:cubicBezTo>
                        <a:cubicBezTo>
                          <a:pt x="14" y="12"/>
                          <a:pt x="55" y="1"/>
                          <a:pt x="57" y="0"/>
                        </a:cubicBezTo>
                        <a:cubicBezTo>
                          <a:pt x="61" y="0"/>
                          <a:pt x="64" y="2"/>
                          <a:pt x="65" y="5"/>
                        </a:cubicBezTo>
                        <a:cubicBezTo>
                          <a:pt x="66" y="9"/>
                          <a:pt x="64" y="13"/>
                          <a:pt x="60" y="14"/>
                        </a:cubicBezTo>
                        <a:cubicBezTo>
                          <a:pt x="59" y="14"/>
                          <a:pt x="25" y="23"/>
                          <a:pt x="14" y="62"/>
                        </a:cubicBezTo>
                        <a:cubicBezTo>
                          <a:pt x="13" y="65"/>
                          <a:pt x="10" y="67"/>
                          <a:pt x="7" y="67"/>
                        </a:cubicBezTo>
                        <a:close/>
                      </a:path>
                    </a:pathLst>
                  </a:cu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îṧḷiḋe"/>
                  <p:cNvSpPr/>
                  <p:nvPr/>
                </p:nvSpPr>
                <p:spPr bwMode="auto">
                  <a:xfrm>
                    <a:off x="5218113" y="4446588"/>
                    <a:ext cx="60325" cy="60325"/>
                  </a:xfrm>
                  <a:prstGeom prst="ellipse">
                    <a:avLst/>
                  </a:prstGeom>
                  <a:solidFill>
                    <a:srgbClr val="E6E7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îṩľïḑè"/>
                  <p:cNvSpPr/>
                  <p:nvPr/>
                </p:nvSpPr>
                <p:spPr bwMode="auto">
                  <a:xfrm>
                    <a:off x="5138738" y="2714625"/>
                    <a:ext cx="989013" cy="695325"/>
                  </a:xfrm>
                  <a:custGeom>
                    <a:avLst/>
                    <a:gdLst>
                      <a:gd name="T0" fmla="*/ 217 w 264"/>
                      <a:gd name="T1" fmla="*/ 23 h 186"/>
                      <a:gd name="T2" fmla="*/ 116 w 264"/>
                      <a:gd name="T3" fmla="*/ 2 h 186"/>
                      <a:gd name="T4" fmla="*/ 0 w 264"/>
                      <a:gd name="T5" fmla="*/ 2 h 186"/>
                      <a:gd name="T6" fmla="*/ 0 w 264"/>
                      <a:gd name="T7" fmla="*/ 186 h 186"/>
                      <a:gd name="T8" fmla="*/ 261 w 264"/>
                      <a:gd name="T9" fmla="*/ 186 h 186"/>
                      <a:gd name="T10" fmla="*/ 217 w 264"/>
                      <a:gd name="T11" fmla="*/ 23 h 186"/>
                    </a:gdLst>
                    <a:ahLst/>
                    <a:cxnLst>
                      <a:cxn ang="0">
                        <a:pos x="T0" y="T1"/>
                      </a:cxn>
                      <a:cxn ang="0">
                        <a:pos x="T2" y="T3"/>
                      </a:cxn>
                      <a:cxn ang="0">
                        <a:pos x="T4" y="T5"/>
                      </a:cxn>
                      <a:cxn ang="0">
                        <a:pos x="T6" y="T7"/>
                      </a:cxn>
                      <a:cxn ang="0">
                        <a:pos x="T8" y="T9"/>
                      </a:cxn>
                      <a:cxn ang="0">
                        <a:pos x="T10" y="T11"/>
                      </a:cxn>
                    </a:cxnLst>
                    <a:rect l="0" t="0" r="r" b="b"/>
                    <a:pathLst>
                      <a:path w="264" h="186">
                        <a:moveTo>
                          <a:pt x="217" y="23"/>
                        </a:moveTo>
                        <a:cubicBezTo>
                          <a:pt x="178" y="0"/>
                          <a:pt x="116" y="2"/>
                          <a:pt x="116" y="2"/>
                        </a:cubicBezTo>
                        <a:cubicBezTo>
                          <a:pt x="0" y="2"/>
                          <a:pt x="0" y="2"/>
                          <a:pt x="0" y="2"/>
                        </a:cubicBezTo>
                        <a:cubicBezTo>
                          <a:pt x="0" y="186"/>
                          <a:pt x="0" y="186"/>
                          <a:pt x="0" y="186"/>
                        </a:cubicBezTo>
                        <a:cubicBezTo>
                          <a:pt x="164" y="186"/>
                          <a:pt x="261" y="186"/>
                          <a:pt x="261" y="186"/>
                        </a:cubicBezTo>
                        <a:cubicBezTo>
                          <a:pt x="261" y="186"/>
                          <a:pt x="264" y="51"/>
                          <a:pt x="217" y="23"/>
                        </a:cubicBezTo>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ïṩļíḋe"/>
                  <p:cNvSpPr/>
                  <p:nvPr/>
                </p:nvSpPr>
                <p:spPr bwMode="auto">
                  <a:xfrm>
                    <a:off x="5138738" y="2714625"/>
                    <a:ext cx="989013" cy="695325"/>
                  </a:xfrm>
                  <a:custGeom>
                    <a:avLst/>
                    <a:gdLst>
                      <a:gd name="T0" fmla="*/ 217 w 264"/>
                      <a:gd name="T1" fmla="*/ 23 h 186"/>
                      <a:gd name="T2" fmla="*/ 116 w 264"/>
                      <a:gd name="T3" fmla="*/ 2 h 186"/>
                      <a:gd name="T4" fmla="*/ 0 w 264"/>
                      <a:gd name="T5" fmla="*/ 2 h 186"/>
                      <a:gd name="T6" fmla="*/ 0 w 264"/>
                      <a:gd name="T7" fmla="*/ 186 h 186"/>
                      <a:gd name="T8" fmla="*/ 261 w 264"/>
                      <a:gd name="T9" fmla="*/ 186 h 186"/>
                      <a:gd name="T10" fmla="*/ 217 w 264"/>
                      <a:gd name="T11" fmla="*/ 23 h 186"/>
                    </a:gdLst>
                    <a:ahLst/>
                    <a:cxnLst>
                      <a:cxn ang="0">
                        <a:pos x="T0" y="T1"/>
                      </a:cxn>
                      <a:cxn ang="0">
                        <a:pos x="T2" y="T3"/>
                      </a:cxn>
                      <a:cxn ang="0">
                        <a:pos x="T4" y="T5"/>
                      </a:cxn>
                      <a:cxn ang="0">
                        <a:pos x="T6" y="T7"/>
                      </a:cxn>
                      <a:cxn ang="0">
                        <a:pos x="T8" y="T9"/>
                      </a:cxn>
                      <a:cxn ang="0">
                        <a:pos x="T10" y="T11"/>
                      </a:cxn>
                    </a:cxnLst>
                    <a:rect l="0" t="0" r="r" b="b"/>
                    <a:pathLst>
                      <a:path w="264" h="186">
                        <a:moveTo>
                          <a:pt x="217" y="23"/>
                        </a:moveTo>
                        <a:cubicBezTo>
                          <a:pt x="178" y="0"/>
                          <a:pt x="116" y="2"/>
                          <a:pt x="116" y="2"/>
                        </a:cubicBezTo>
                        <a:cubicBezTo>
                          <a:pt x="0" y="2"/>
                          <a:pt x="0" y="2"/>
                          <a:pt x="0" y="2"/>
                        </a:cubicBezTo>
                        <a:cubicBezTo>
                          <a:pt x="0" y="186"/>
                          <a:pt x="0" y="186"/>
                          <a:pt x="0" y="186"/>
                        </a:cubicBezTo>
                        <a:cubicBezTo>
                          <a:pt x="164" y="186"/>
                          <a:pt x="261" y="186"/>
                          <a:pt x="261" y="186"/>
                        </a:cubicBezTo>
                        <a:cubicBezTo>
                          <a:pt x="261" y="186"/>
                          <a:pt x="264" y="51"/>
                          <a:pt x="217" y="23"/>
                        </a:cubicBezTo>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išḻïḓê"/>
                  <p:cNvSpPr/>
                  <p:nvPr/>
                </p:nvSpPr>
                <p:spPr bwMode="auto">
                  <a:xfrm>
                    <a:off x="3740150" y="2717800"/>
                    <a:ext cx="1031875" cy="692150"/>
                  </a:xfrm>
                  <a:custGeom>
                    <a:avLst/>
                    <a:gdLst>
                      <a:gd name="T0" fmla="*/ 276 w 276"/>
                      <a:gd name="T1" fmla="*/ 1 h 185"/>
                      <a:gd name="T2" fmla="*/ 269 w 276"/>
                      <a:gd name="T3" fmla="*/ 1 h 185"/>
                      <a:gd name="T4" fmla="*/ 24 w 276"/>
                      <a:gd name="T5" fmla="*/ 153 h 185"/>
                      <a:gd name="T6" fmla="*/ 56 w 276"/>
                      <a:gd name="T7" fmla="*/ 185 h 185"/>
                      <a:gd name="T8" fmla="*/ 276 w 276"/>
                      <a:gd name="T9" fmla="*/ 185 h 185"/>
                      <a:gd name="T10" fmla="*/ 276 w 276"/>
                      <a:gd name="T11" fmla="*/ 1 h 185"/>
                    </a:gdLst>
                    <a:ahLst/>
                    <a:cxnLst>
                      <a:cxn ang="0">
                        <a:pos x="T0" y="T1"/>
                      </a:cxn>
                      <a:cxn ang="0">
                        <a:pos x="T2" y="T3"/>
                      </a:cxn>
                      <a:cxn ang="0">
                        <a:pos x="T4" y="T5"/>
                      </a:cxn>
                      <a:cxn ang="0">
                        <a:pos x="T6" y="T7"/>
                      </a:cxn>
                      <a:cxn ang="0">
                        <a:pos x="T8" y="T9"/>
                      </a:cxn>
                      <a:cxn ang="0">
                        <a:pos x="T10" y="T11"/>
                      </a:cxn>
                    </a:cxnLst>
                    <a:rect l="0" t="0" r="r" b="b"/>
                    <a:pathLst>
                      <a:path w="276" h="185">
                        <a:moveTo>
                          <a:pt x="276" y="1"/>
                        </a:moveTo>
                        <a:cubicBezTo>
                          <a:pt x="269" y="1"/>
                          <a:pt x="269" y="1"/>
                          <a:pt x="269" y="1"/>
                        </a:cubicBezTo>
                        <a:cubicBezTo>
                          <a:pt x="269" y="1"/>
                          <a:pt x="143" y="0"/>
                          <a:pt x="24" y="153"/>
                        </a:cubicBezTo>
                        <a:cubicBezTo>
                          <a:pt x="24" y="153"/>
                          <a:pt x="0" y="185"/>
                          <a:pt x="56" y="185"/>
                        </a:cubicBezTo>
                        <a:cubicBezTo>
                          <a:pt x="81" y="185"/>
                          <a:pt x="123" y="185"/>
                          <a:pt x="276" y="185"/>
                        </a:cubicBezTo>
                        <a:cubicBezTo>
                          <a:pt x="276" y="1"/>
                          <a:pt x="276" y="1"/>
                          <a:pt x="276" y="1"/>
                        </a:cubicBezTo>
                      </a:path>
                    </a:pathLst>
                  </a:custGeom>
                  <a:solidFill>
                    <a:srgbClr val="B5F6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iṥ1ídé"/>
                  <p:cNvSpPr/>
                  <p:nvPr/>
                </p:nvSpPr>
                <p:spPr bwMode="auto">
                  <a:xfrm>
                    <a:off x="3740150" y="3087688"/>
                    <a:ext cx="579438" cy="322263"/>
                  </a:xfrm>
                  <a:custGeom>
                    <a:avLst/>
                    <a:gdLst>
                      <a:gd name="T0" fmla="*/ 153 w 155"/>
                      <a:gd name="T1" fmla="*/ 83 h 86"/>
                      <a:gd name="T2" fmla="*/ 73 w 155"/>
                      <a:gd name="T3" fmla="*/ 0 h 86"/>
                      <a:gd name="T4" fmla="*/ 24 w 155"/>
                      <a:gd name="T5" fmla="*/ 54 h 86"/>
                      <a:gd name="T6" fmla="*/ 56 w 155"/>
                      <a:gd name="T7" fmla="*/ 86 h 86"/>
                      <a:gd name="T8" fmla="*/ 155 w 155"/>
                      <a:gd name="T9" fmla="*/ 86 h 86"/>
                      <a:gd name="T10" fmla="*/ 153 w 155"/>
                      <a:gd name="T11" fmla="*/ 83 h 86"/>
                    </a:gdLst>
                    <a:ahLst/>
                    <a:cxnLst>
                      <a:cxn ang="0">
                        <a:pos x="T0" y="T1"/>
                      </a:cxn>
                      <a:cxn ang="0">
                        <a:pos x="T2" y="T3"/>
                      </a:cxn>
                      <a:cxn ang="0">
                        <a:pos x="T4" y="T5"/>
                      </a:cxn>
                      <a:cxn ang="0">
                        <a:pos x="T6" y="T7"/>
                      </a:cxn>
                      <a:cxn ang="0">
                        <a:pos x="T8" y="T9"/>
                      </a:cxn>
                      <a:cxn ang="0">
                        <a:pos x="T10" y="T11"/>
                      </a:cxn>
                    </a:cxnLst>
                    <a:rect l="0" t="0" r="r" b="b"/>
                    <a:pathLst>
                      <a:path w="155" h="86">
                        <a:moveTo>
                          <a:pt x="153" y="83"/>
                        </a:moveTo>
                        <a:cubicBezTo>
                          <a:pt x="126" y="48"/>
                          <a:pt x="99" y="21"/>
                          <a:pt x="73" y="0"/>
                        </a:cubicBezTo>
                        <a:cubicBezTo>
                          <a:pt x="57" y="16"/>
                          <a:pt x="41" y="34"/>
                          <a:pt x="24" y="54"/>
                        </a:cubicBezTo>
                        <a:cubicBezTo>
                          <a:pt x="24" y="54"/>
                          <a:pt x="0" y="86"/>
                          <a:pt x="56" y="86"/>
                        </a:cubicBezTo>
                        <a:cubicBezTo>
                          <a:pt x="72" y="86"/>
                          <a:pt x="96" y="86"/>
                          <a:pt x="155" y="86"/>
                        </a:cubicBezTo>
                        <a:cubicBezTo>
                          <a:pt x="154" y="84"/>
                          <a:pt x="153" y="83"/>
                          <a:pt x="153" y="83"/>
                        </a:cubicBezTo>
                      </a:path>
                    </a:pathLst>
                  </a:custGeom>
                  <a:solidFill>
                    <a:srgbClr val="8DC9A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ïśḻîďè"/>
                  <p:cNvSpPr/>
                  <p:nvPr/>
                </p:nvSpPr>
                <p:spPr bwMode="auto">
                  <a:xfrm>
                    <a:off x="3740150" y="2717800"/>
                    <a:ext cx="1031875" cy="692150"/>
                  </a:xfrm>
                  <a:custGeom>
                    <a:avLst/>
                    <a:gdLst>
                      <a:gd name="T0" fmla="*/ 276 w 276"/>
                      <a:gd name="T1" fmla="*/ 1 h 185"/>
                      <a:gd name="T2" fmla="*/ 269 w 276"/>
                      <a:gd name="T3" fmla="*/ 1 h 185"/>
                      <a:gd name="T4" fmla="*/ 24 w 276"/>
                      <a:gd name="T5" fmla="*/ 153 h 185"/>
                      <a:gd name="T6" fmla="*/ 56 w 276"/>
                      <a:gd name="T7" fmla="*/ 185 h 185"/>
                      <a:gd name="T8" fmla="*/ 276 w 276"/>
                      <a:gd name="T9" fmla="*/ 185 h 185"/>
                      <a:gd name="T10" fmla="*/ 276 w 276"/>
                      <a:gd name="T11" fmla="*/ 1 h 185"/>
                    </a:gdLst>
                    <a:ahLst/>
                    <a:cxnLst>
                      <a:cxn ang="0">
                        <a:pos x="T0" y="T1"/>
                      </a:cxn>
                      <a:cxn ang="0">
                        <a:pos x="T2" y="T3"/>
                      </a:cxn>
                      <a:cxn ang="0">
                        <a:pos x="T4" y="T5"/>
                      </a:cxn>
                      <a:cxn ang="0">
                        <a:pos x="T6" y="T7"/>
                      </a:cxn>
                      <a:cxn ang="0">
                        <a:pos x="T8" y="T9"/>
                      </a:cxn>
                      <a:cxn ang="0">
                        <a:pos x="T10" y="T11"/>
                      </a:cxn>
                    </a:cxnLst>
                    <a:rect l="0" t="0" r="r" b="b"/>
                    <a:pathLst>
                      <a:path w="276" h="185">
                        <a:moveTo>
                          <a:pt x="276" y="1"/>
                        </a:moveTo>
                        <a:cubicBezTo>
                          <a:pt x="269" y="1"/>
                          <a:pt x="269" y="1"/>
                          <a:pt x="269" y="1"/>
                        </a:cubicBezTo>
                        <a:cubicBezTo>
                          <a:pt x="269" y="1"/>
                          <a:pt x="143" y="0"/>
                          <a:pt x="24" y="153"/>
                        </a:cubicBezTo>
                        <a:cubicBezTo>
                          <a:pt x="24" y="153"/>
                          <a:pt x="0" y="185"/>
                          <a:pt x="56" y="185"/>
                        </a:cubicBezTo>
                        <a:cubicBezTo>
                          <a:pt x="81" y="185"/>
                          <a:pt x="123" y="185"/>
                          <a:pt x="276" y="185"/>
                        </a:cubicBezTo>
                        <a:cubicBezTo>
                          <a:pt x="276" y="1"/>
                          <a:pt x="276" y="1"/>
                          <a:pt x="276" y="1"/>
                        </a:cubicBezTo>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şľidè"/>
                  <p:cNvSpPr/>
                  <p:nvPr/>
                </p:nvSpPr>
                <p:spPr bwMode="auto">
                  <a:xfrm>
                    <a:off x="3740150" y="3087688"/>
                    <a:ext cx="579438" cy="322263"/>
                  </a:xfrm>
                  <a:custGeom>
                    <a:avLst/>
                    <a:gdLst>
                      <a:gd name="T0" fmla="*/ 153 w 155"/>
                      <a:gd name="T1" fmla="*/ 83 h 86"/>
                      <a:gd name="T2" fmla="*/ 73 w 155"/>
                      <a:gd name="T3" fmla="*/ 0 h 86"/>
                      <a:gd name="T4" fmla="*/ 24 w 155"/>
                      <a:gd name="T5" fmla="*/ 54 h 86"/>
                      <a:gd name="T6" fmla="*/ 56 w 155"/>
                      <a:gd name="T7" fmla="*/ 86 h 86"/>
                      <a:gd name="T8" fmla="*/ 155 w 155"/>
                      <a:gd name="T9" fmla="*/ 86 h 86"/>
                      <a:gd name="T10" fmla="*/ 153 w 155"/>
                      <a:gd name="T11" fmla="*/ 83 h 86"/>
                    </a:gdLst>
                    <a:ahLst/>
                    <a:cxnLst>
                      <a:cxn ang="0">
                        <a:pos x="T0" y="T1"/>
                      </a:cxn>
                      <a:cxn ang="0">
                        <a:pos x="T2" y="T3"/>
                      </a:cxn>
                      <a:cxn ang="0">
                        <a:pos x="T4" y="T5"/>
                      </a:cxn>
                      <a:cxn ang="0">
                        <a:pos x="T6" y="T7"/>
                      </a:cxn>
                      <a:cxn ang="0">
                        <a:pos x="T8" y="T9"/>
                      </a:cxn>
                      <a:cxn ang="0">
                        <a:pos x="T10" y="T11"/>
                      </a:cxn>
                    </a:cxnLst>
                    <a:rect l="0" t="0" r="r" b="b"/>
                    <a:pathLst>
                      <a:path w="155" h="86">
                        <a:moveTo>
                          <a:pt x="153" y="83"/>
                        </a:moveTo>
                        <a:cubicBezTo>
                          <a:pt x="126" y="48"/>
                          <a:pt x="99" y="21"/>
                          <a:pt x="73" y="0"/>
                        </a:cubicBezTo>
                        <a:cubicBezTo>
                          <a:pt x="57" y="16"/>
                          <a:pt x="41" y="34"/>
                          <a:pt x="24" y="54"/>
                        </a:cubicBezTo>
                        <a:cubicBezTo>
                          <a:pt x="24" y="54"/>
                          <a:pt x="0" y="86"/>
                          <a:pt x="56" y="86"/>
                        </a:cubicBezTo>
                        <a:cubicBezTo>
                          <a:pt x="72" y="86"/>
                          <a:pt x="96" y="86"/>
                          <a:pt x="155" y="86"/>
                        </a:cubicBezTo>
                        <a:cubicBezTo>
                          <a:pt x="154" y="84"/>
                          <a:pt x="153" y="83"/>
                          <a:pt x="153" y="83"/>
                        </a:cubicBezTo>
                      </a:path>
                    </a:pathLst>
                  </a:custGeom>
                  <a:solidFill>
                    <a:srgbClr val="007C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ïşḷîḍe"/>
                  <p:cNvSpPr/>
                  <p:nvPr/>
                </p:nvSpPr>
                <p:spPr bwMode="auto">
                  <a:xfrm>
                    <a:off x="3806825" y="3338513"/>
                    <a:ext cx="965200" cy="71438"/>
                  </a:xfrm>
                  <a:custGeom>
                    <a:avLst/>
                    <a:gdLst>
                      <a:gd name="T0" fmla="*/ 1 w 258"/>
                      <a:gd name="T1" fmla="*/ 0 h 19"/>
                      <a:gd name="T2" fmla="*/ 38 w 258"/>
                      <a:gd name="T3" fmla="*/ 19 h 19"/>
                      <a:gd name="T4" fmla="*/ 258 w 258"/>
                      <a:gd name="T5" fmla="*/ 19 h 19"/>
                      <a:gd name="T6" fmla="*/ 258 w 258"/>
                      <a:gd name="T7" fmla="*/ 0 h 19"/>
                      <a:gd name="T8" fmla="*/ 1 w 258"/>
                      <a:gd name="T9" fmla="*/ 0 h 19"/>
                    </a:gdLst>
                    <a:ahLst/>
                    <a:cxnLst>
                      <a:cxn ang="0">
                        <a:pos x="T0" y="T1"/>
                      </a:cxn>
                      <a:cxn ang="0">
                        <a:pos x="T2" y="T3"/>
                      </a:cxn>
                      <a:cxn ang="0">
                        <a:pos x="T4" y="T5"/>
                      </a:cxn>
                      <a:cxn ang="0">
                        <a:pos x="T6" y="T7"/>
                      </a:cxn>
                      <a:cxn ang="0">
                        <a:pos x="T8" y="T9"/>
                      </a:cxn>
                    </a:cxnLst>
                    <a:rect l="0" t="0" r="r" b="b"/>
                    <a:pathLst>
                      <a:path w="258" h="19">
                        <a:moveTo>
                          <a:pt x="1" y="0"/>
                        </a:moveTo>
                        <a:cubicBezTo>
                          <a:pt x="0" y="9"/>
                          <a:pt x="6" y="19"/>
                          <a:pt x="38" y="19"/>
                        </a:cubicBezTo>
                        <a:cubicBezTo>
                          <a:pt x="63" y="19"/>
                          <a:pt x="105" y="19"/>
                          <a:pt x="258" y="19"/>
                        </a:cubicBezTo>
                        <a:cubicBezTo>
                          <a:pt x="258" y="0"/>
                          <a:pt x="258" y="0"/>
                          <a:pt x="258" y="0"/>
                        </a:cubicBezTo>
                        <a:cubicBezTo>
                          <a:pt x="1" y="0"/>
                          <a:pt x="1" y="0"/>
                          <a:pt x="1" y="0"/>
                        </a:cubicBezTo>
                      </a:path>
                    </a:pathLst>
                  </a:custGeom>
                  <a:solidFill>
                    <a:srgbClr val="007C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îś1ïḍe"/>
                  <p:cNvSpPr/>
                  <p:nvPr/>
                </p:nvSpPr>
                <p:spPr bwMode="auto">
                  <a:xfrm>
                    <a:off x="4933950" y="2709863"/>
                    <a:ext cx="30163" cy="1857375"/>
                  </a:xfrm>
                  <a:custGeom>
                    <a:avLst/>
                    <a:gdLst>
                      <a:gd name="T0" fmla="*/ 0 w 8"/>
                      <a:gd name="T1" fmla="*/ 496 h 496"/>
                      <a:gd name="T2" fmla="*/ 8 w 8"/>
                      <a:gd name="T3" fmla="*/ 495 h 496"/>
                      <a:gd name="T4" fmla="*/ 8 w 8"/>
                      <a:gd name="T5" fmla="*/ 0 h 496"/>
                      <a:gd name="T6" fmla="*/ 0 w 8"/>
                      <a:gd name="T7" fmla="*/ 0 h 496"/>
                      <a:gd name="T8" fmla="*/ 0 w 8"/>
                      <a:gd name="T9" fmla="*/ 496 h 496"/>
                    </a:gdLst>
                    <a:ahLst/>
                    <a:cxnLst>
                      <a:cxn ang="0">
                        <a:pos x="T0" y="T1"/>
                      </a:cxn>
                      <a:cxn ang="0">
                        <a:pos x="T2" y="T3"/>
                      </a:cxn>
                      <a:cxn ang="0">
                        <a:pos x="T4" y="T5"/>
                      </a:cxn>
                      <a:cxn ang="0">
                        <a:pos x="T6" y="T7"/>
                      </a:cxn>
                      <a:cxn ang="0">
                        <a:pos x="T8" y="T9"/>
                      </a:cxn>
                    </a:cxnLst>
                    <a:rect l="0" t="0" r="r" b="b"/>
                    <a:pathLst>
                      <a:path w="8" h="496">
                        <a:moveTo>
                          <a:pt x="0" y="496"/>
                        </a:moveTo>
                        <a:cubicBezTo>
                          <a:pt x="3" y="496"/>
                          <a:pt x="6" y="495"/>
                          <a:pt x="8" y="495"/>
                        </a:cubicBezTo>
                        <a:cubicBezTo>
                          <a:pt x="8" y="0"/>
                          <a:pt x="8" y="0"/>
                          <a:pt x="8" y="0"/>
                        </a:cubicBezTo>
                        <a:cubicBezTo>
                          <a:pt x="0" y="0"/>
                          <a:pt x="0" y="0"/>
                          <a:pt x="0" y="0"/>
                        </a:cubicBezTo>
                        <a:lnTo>
                          <a:pt x="0" y="496"/>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îṧ1ïďé"/>
                  <p:cNvSpPr/>
                  <p:nvPr/>
                </p:nvSpPr>
                <p:spPr bwMode="auto">
                  <a:xfrm>
                    <a:off x="4772025" y="2687638"/>
                    <a:ext cx="366713" cy="33338"/>
                  </a:xfrm>
                  <a:prstGeom prst="rect">
                    <a:avLst/>
                  </a:prstGeom>
                  <a:solidFill>
                    <a:srgbClr val="FFA6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iSľîdè"/>
                  <p:cNvSpPr/>
                  <p:nvPr/>
                </p:nvSpPr>
                <p:spPr bwMode="auto">
                  <a:xfrm>
                    <a:off x="4772025" y="2687638"/>
                    <a:ext cx="366713"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îśļídè"/>
                  <p:cNvSpPr/>
                  <p:nvPr/>
                </p:nvSpPr>
                <p:spPr bwMode="auto">
                  <a:xfrm>
                    <a:off x="4772025" y="3409950"/>
                    <a:ext cx="366713" cy="33338"/>
                  </a:xfrm>
                  <a:prstGeom prst="rect">
                    <a:avLst/>
                  </a:prstGeom>
                  <a:solidFill>
                    <a:srgbClr val="FFA64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îšḷîdé"/>
                  <p:cNvSpPr/>
                  <p:nvPr/>
                </p:nvSpPr>
                <p:spPr bwMode="auto">
                  <a:xfrm>
                    <a:off x="4772025" y="3409950"/>
                    <a:ext cx="366713" cy="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iṥ1iďê"/>
                  <p:cNvSpPr/>
                  <p:nvPr/>
                </p:nvSpPr>
                <p:spPr bwMode="auto">
                  <a:xfrm>
                    <a:off x="6176963" y="4559300"/>
                    <a:ext cx="96838" cy="7938"/>
                  </a:xfrm>
                  <a:custGeom>
                    <a:avLst/>
                    <a:gdLst>
                      <a:gd name="T0" fmla="*/ 0 w 26"/>
                      <a:gd name="T1" fmla="*/ 1 h 2"/>
                      <a:gd name="T2" fmla="*/ 10 w 26"/>
                      <a:gd name="T3" fmla="*/ 2 h 2"/>
                      <a:gd name="T4" fmla="*/ 26 w 26"/>
                      <a:gd name="T5" fmla="*/ 0 h 2"/>
                      <a:gd name="T6" fmla="*/ 22 w 26"/>
                      <a:gd name="T7" fmla="*/ 1 h 2"/>
                      <a:gd name="T8" fmla="*/ 0 w 26"/>
                      <a:gd name="T9" fmla="*/ 1 h 2"/>
                    </a:gdLst>
                    <a:ahLst/>
                    <a:cxnLst>
                      <a:cxn ang="0">
                        <a:pos x="T0" y="T1"/>
                      </a:cxn>
                      <a:cxn ang="0">
                        <a:pos x="T2" y="T3"/>
                      </a:cxn>
                      <a:cxn ang="0">
                        <a:pos x="T4" y="T5"/>
                      </a:cxn>
                      <a:cxn ang="0">
                        <a:pos x="T6" y="T7"/>
                      </a:cxn>
                      <a:cxn ang="0">
                        <a:pos x="T8" y="T9"/>
                      </a:cxn>
                    </a:cxnLst>
                    <a:rect l="0" t="0" r="r" b="b"/>
                    <a:pathLst>
                      <a:path w="26" h="2">
                        <a:moveTo>
                          <a:pt x="0" y="1"/>
                        </a:moveTo>
                        <a:cubicBezTo>
                          <a:pt x="2" y="2"/>
                          <a:pt x="6" y="2"/>
                          <a:pt x="10" y="2"/>
                        </a:cubicBezTo>
                        <a:cubicBezTo>
                          <a:pt x="16" y="2"/>
                          <a:pt x="22" y="2"/>
                          <a:pt x="26" y="0"/>
                        </a:cubicBezTo>
                        <a:cubicBezTo>
                          <a:pt x="25" y="1"/>
                          <a:pt x="23" y="1"/>
                          <a:pt x="22" y="1"/>
                        </a:cubicBezTo>
                        <a:cubicBezTo>
                          <a:pt x="18" y="1"/>
                          <a:pt x="10" y="1"/>
                          <a:pt x="0" y="1"/>
                        </a:cubicBezTo>
                        <a:close/>
                      </a:path>
                    </a:pathLst>
                  </a:custGeom>
                  <a:solidFill>
                    <a:srgbClr val="FB86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îSḷïďe"/>
                  <p:cNvSpPr/>
                  <p:nvPr/>
                </p:nvSpPr>
                <p:spPr bwMode="auto">
                  <a:xfrm>
                    <a:off x="4818063" y="4562475"/>
                    <a:ext cx="157163" cy="4763"/>
                  </a:xfrm>
                  <a:custGeom>
                    <a:avLst/>
                    <a:gdLst>
                      <a:gd name="T0" fmla="*/ 14 w 42"/>
                      <a:gd name="T1" fmla="*/ 1 h 1"/>
                      <a:gd name="T2" fmla="*/ 26 w 42"/>
                      <a:gd name="T3" fmla="*/ 1 h 1"/>
                      <a:gd name="T4" fmla="*/ 42 w 42"/>
                      <a:gd name="T5" fmla="*/ 0 h 1"/>
                      <a:gd name="T6" fmla="*/ 0 w 42"/>
                      <a:gd name="T7" fmla="*/ 0 h 1"/>
                      <a:gd name="T8" fmla="*/ 14 w 42"/>
                      <a:gd name="T9" fmla="*/ 1 h 1"/>
                    </a:gdLst>
                    <a:ahLst/>
                    <a:cxnLst>
                      <a:cxn ang="0">
                        <a:pos x="T0" y="T1"/>
                      </a:cxn>
                      <a:cxn ang="0">
                        <a:pos x="T2" y="T3"/>
                      </a:cxn>
                      <a:cxn ang="0">
                        <a:pos x="T4" y="T5"/>
                      </a:cxn>
                      <a:cxn ang="0">
                        <a:pos x="T6" y="T7"/>
                      </a:cxn>
                      <a:cxn ang="0">
                        <a:pos x="T8" y="T9"/>
                      </a:cxn>
                    </a:cxnLst>
                    <a:rect l="0" t="0" r="r" b="b"/>
                    <a:pathLst>
                      <a:path w="42" h="1">
                        <a:moveTo>
                          <a:pt x="14" y="1"/>
                        </a:moveTo>
                        <a:cubicBezTo>
                          <a:pt x="26" y="1"/>
                          <a:pt x="26" y="1"/>
                          <a:pt x="26" y="1"/>
                        </a:cubicBezTo>
                        <a:cubicBezTo>
                          <a:pt x="32" y="1"/>
                          <a:pt x="37" y="0"/>
                          <a:pt x="42" y="0"/>
                        </a:cubicBezTo>
                        <a:cubicBezTo>
                          <a:pt x="28" y="0"/>
                          <a:pt x="14" y="0"/>
                          <a:pt x="0" y="0"/>
                        </a:cubicBezTo>
                        <a:cubicBezTo>
                          <a:pt x="4" y="0"/>
                          <a:pt x="9" y="1"/>
                          <a:pt x="14" y="1"/>
                        </a:cubicBezTo>
                        <a:close/>
                      </a:path>
                    </a:pathLst>
                  </a:custGeom>
                  <a:solidFill>
                    <a:srgbClr val="FB86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ś1ïḋe"/>
                  <p:cNvSpPr/>
                  <p:nvPr/>
                </p:nvSpPr>
                <p:spPr bwMode="auto">
                  <a:xfrm>
                    <a:off x="3459163" y="4562475"/>
                    <a:ext cx="168275" cy="7938"/>
                  </a:xfrm>
                  <a:custGeom>
                    <a:avLst/>
                    <a:gdLst>
                      <a:gd name="T0" fmla="*/ 35 w 45"/>
                      <a:gd name="T1" fmla="*/ 2 h 2"/>
                      <a:gd name="T2" fmla="*/ 45 w 45"/>
                      <a:gd name="T3" fmla="*/ 0 h 2"/>
                      <a:gd name="T4" fmla="*/ 0 w 45"/>
                      <a:gd name="T5" fmla="*/ 0 h 2"/>
                      <a:gd name="T6" fmla="*/ 35 w 45"/>
                      <a:gd name="T7" fmla="*/ 2 h 2"/>
                    </a:gdLst>
                    <a:ahLst/>
                    <a:cxnLst>
                      <a:cxn ang="0">
                        <a:pos x="T0" y="T1"/>
                      </a:cxn>
                      <a:cxn ang="0">
                        <a:pos x="T2" y="T3"/>
                      </a:cxn>
                      <a:cxn ang="0">
                        <a:pos x="T4" y="T5"/>
                      </a:cxn>
                      <a:cxn ang="0">
                        <a:pos x="T6" y="T7"/>
                      </a:cxn>
                    </a:cxnLst>
                    <a:rect l="0" t="0" r="r" b="b"/>
                    <a:pathLst>
                      <a:path w="45" h="2">
                        <a:moveTo>
                          <a:pt x="35" y="2"/>
                        </a:moveTo>
                        <a:cubicBezTo>
                          <a:pt x="39" y="2"/>
                          <a:pt x="43" y="1"/>
                          <a:pt x="45" y="0"/>
                        </a:cubicBezTo>
                        <a:cubicBezTo>
                          <a:pt x="21" y="0"/>
                          <a:pt x="5" y="0"/>
                          <a:pt x="0" y="0"/>
                        </a:cubicBezTo>
                        <a:cubicBezTo>
                          <a:pt x="10" y="1"/>
                          <a:pt x="21" y="2"/>
                          <a:pt x="35" y="2"/>
                        </a:cubicBezTo>
                        <a:close/>
                      </a:path>
                    </a:pathLst>
                  </a:custGeom>
                  <a:solidFill>
                    <a:srgbClr val="FB864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ïsḻíde"/>
                  <p:cNvSpPr/>
                  <p:nvPr/>
                </p:nvSpPr>
                <p:spPr bwMode="auto">
                  <a:xfrm>
                    <a:off x="6022975" y="4184650"/>
                    <a:ext cx="441325" cy="377825"/>
                  </a:xfrm>
                  <a:custGeom>
                    <a:avLst/>
                    <a:gdLst>
                      <a:gd name="T0" fmla="*/ 97 w 118"/>
                      <a:gd name="T1" fmla="*/ 0 h 101"/>
                      <a:gd name="T2" fmla="*/ 82 w 118"/>
                      <a:gd name="T3" fmla="*/ 0 h 101"/>
                      <a:gd name="T4" fmla="*/ 0 w 118"/>
                      <a:gd name="T5" fmla="*/ 0 h 101"/>
                      <a:gd name="T6" fmla="*/ 30 w 118"/>
                      <a:gd name="T7" fmla="*/ 87 h 101"/>
                      <a:gd name="T8" fmla="*/ 41 w 118"/>
                      <a:gd name="T9" fmla="*/ 101 h 101"/>
                      <a:gd name="T10" fmla="*/ 63 w 118"/>
                      <a:gd name="T11" fmla="*/ 101 h 101"/>
                      <a:gd name="T12" fmla="*/ 67 w 118"/>
                      <a:gd name="T13" fmla="*/ 100 h 101"/>
                      <a:gd name="T14" fmla="*/ 97 w 118"/>
                      <a:gd name="T15" fmla="*/ 0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1">
                        <a:moveTo>
                          <a:pt x="97" y="0"/>
                        </a:moveTo>
                        <a:cubicBezTo>
                          <a:pt x="82" y="0"/>
                          <a:pt x="82" y="0"/>
                          <a:pt x="82" y="0"/>
                        </a:cubicBezTo>
                        <a:cubicBezTo>
                          <a:pt x="0" y="0"/>
                          <a:pt x="0" y="0"/>
                          <a:pt x="0" y="0"/>
                        </a:cubicBezTo>
                        <a:cubicBezTo>
                          <a:pt x="19" y="24"/>
                          <a:pt x="30" y="55"/>
                          <a:pt x="30" y="87"/>
                        </a:cubicBezTo>
                        <a:cubicBezTo>
                          <a:pt x="30" y="91"/>
                          <a:pt x="33" y="98"/>
                          <a:pt x="41" y="101"/>
                        </a:cubicBezTo>
                        <a:cubicBezTo>
                          <a:pt x="51" y="101"/>
                          <a:pt x="59" y="101"/>
                          <a:pt x="63" y="101"/>
                        </a:cubicBezTo>
                        <a:cubicBezTo>
                          <a:pt x="64" y="101"/>
                          <a:pt x="66" y="101"/>
                          <a:pt x="67" y="100"/>
                        </a:cubicBezTo>
                        <a:cubicBezTo>
                          <a:pt x="118" y="96"/>
                          <a:pt x="97" y="0"/>
                          <a:pt x="97" y="0"/>
                        </a:cubicBezTo>
                        <a:close/>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î$lïdé"/>
                  <p:cNvSpPr/>
                  <p:nvPr/>
                </p:nvSpPr>
                <p:spPr bwMode="auto">
                  <a:xfrm>
                    <a:off x="4625975" y="4184650"/>
                    <a:ext cx="542925" cy="377825"/>
                  </a:xfrm>
                  <a:custGeom>
                    <a:avLst/>
                    <a:gdLst>
                      <a:gd name="T0" fmla="*/ 120 w 145"/>
                      <a:gd name="T1" fmla="*/ 77 h 101"/>
                      <a:gd name="T2" fmla="*/ 145 w 145"/>
                      <a:gd name="T3" fmla="*/ 0 h 101"/>
                      <a:gd name="T4" fmla="*/ 0 w 145"/>
                      <a:gd name="T5" fmla="*/ 0 h 101"/>
                      <a:gd name="T6" fmla="*/ 26 w 145"/>
                      <a:gd name="T7" fmla="*/ 79 h 101"/>
                      <a:gd name="T8" fmla="*/ 51 w 145"/>
                      <a:gd name="T9" fmla="*/ 101 h 101"/>
                      <a:gd name="T10" fmla="*/ 93 w 145"/>
                      <a:gd name="T11" fmla="*/ 101 h 101"/>
                      <a:gd name="T12" fmla="*/ 120 w 145"/>
                      <a:gd name="T13" fmla="*/ 77 h 101"/>
                    </a:gdLst>
                    <a:ahLst/>
                    <a:cxnLst>
                      <a:cxn ang="0">
                        <a:pos x="T0" y="T1"/>
                      </a:cxn>
                      <a:cxn ang="0">
                        <a:pos x="T2" y="T3"/>
                      </a:cxn>
                      <a:cxn ang="0">
                        <a:pos x="T4" y="T5"/>
                      </a:cxn>
                      <a:cxn ang="0">
                        <a:pos x="T6" y="T7"/>
                      </a:cxn>
                      <a:cxn ang="0">
                        <a:pos x="T8" y="T9"/>
                      </a:cxn>
                      <a:cxn ang="0">
                        <a:pos x="T10" y="T11"/>
                      </a:cxn>
                      <a:cxn ang="0">
                        <a:pos x="T12" y="T13"/>
                      </a:cxn>
                    </a:cxnLst>
                    <a:rect l="0" t="0" r="r" b="b"/>
                    <a:pathLst>
                      <a:path w="145" h="101">
                        <a:moveTo>
                          <a:pt x="120" y="77"/>
                        </a:moveTo>
                        <a:cubicBezTo>
                          <a:pt x="120" y="47"/>
                          <a:pt x="129" y="21"/>
                          <a:pt x="145" y="0"/>
                        </a:cubicBezTo>
                        <a:cubicBezTo>
                          <a:pt x="0" y="0"/>
                          <a:pt x="0" y="0"/>
                          <a:pt x="0" y="0"/>
                        </a:cubicBezTo>
                        <a:cubicBezTo>
                          <a:pt x="16" y="22"/>
                          <a:pt x="26" y="49"/>
                          <a:pt x="26" y="79"/>
                        </a:cubicBezTo>
                        <a:cubicBezTo>
                          <a:pt x="26" y="83"/>
                          <a:pt x="27" y="97"/>
                          <a:pt x="51" y="101"/>
                        </a:cubicBezTo>
                        <a:cubicBezTo>
                          <a:pt x="65" y="101"/>
                          <a:pt x="79" y="101"/>
                          <a:pt x="93" y="101"/>
                        </a:cubicBezTo>
                        <a:cubicBezTo>
                          <a:pt x="120" y="96"/>
                          <a:pt x="120" y="81"/>
                          <a:pt x="120" y="77"/>
                        </a:cubicBezTo>
                        <a:close/>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íSḷíďè"/>
                  <p:cNvSpPr/>
                  <p:nvPr/>
                </p:nvSpPr>
                <p:spPr bwMode="auto">
                  <a:xfrm>
                    <a:off x="3282950" y="4184650"/>
                    <a:ext cx="471488" cy="390525"/>
                  </a:xfrm>
                  <a:custGeom>
                    <a:avLst/>
                    <a:gdLst>
                      <a:gd name="T0" fmla="*/ 126 w 126"/>
                      <a:gd name="T1" fmla="*/ 0 h 104"/>
                      <a:gd name="T2" fmla="*/ 13 w 126"/>
                      <a:gd name="T3" fmla="*/ 0 h 104"/>
                      <a:gd name="T4" fmla="*/ 0 w 126"/>
                      <a:gd name="T5" fmla="*/ 0 h 104"/>
                      <a:gd name="T6" fmla="*/ 46 w 126"/>
                      <a:gd name="T7" fmla="*/ 101 h 104"/>
                      <a:gd name="T8" fmla="*/ 47 w 126"/>
                      <a:gd name="T9" fmla="*/ 101 h 104"/>
                      <a:gd name="T10" fmla="*/ 92 w 126"/>
                      <a:gd name="T11" fmla="*/ 101 h 104"/>
                      <a:gd name="T12" fmla="*/ 102 w 126"/>
                      <a:gd name="T13" fmla="*/ 75 h 104"/>
                      <a:gd name="T14" fmla="*/ 126 w 126"/>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104">
                        <a:moveTo>
                          <a:pt x="126" y="0"/>
                        </a:moveTo>
                        <a:cubicBezTo>
                          <a:pt x="13" y="0"/>
                          <a:pt x="13" y="0"/>
                          <a:pt x="13" y="0"/>
                        </a:cubicBezTo>
                        <a:cubicBezTo>
                          <a:pt x="0" y="0"/>
                          <a:pt x="0" y="0"/>
                          <a:pt x="0" y="0"/>
                        </a:cubicBezTo>
                        <a:cubicBezTo>
                          <a:pt x="0" y="104"/>
                          <a:pt x="46" y="101"/>
                          <a:pt x="46" y="101"/>
                        </a:cubicBezTo>
                        <a:cubicBezTo>
                          <a:pt x="46" y="101"/>
                          <a:pt x="46" y="101"/>
                          <a:pt x="47" y="101"/>
                        </a:cubicBezTo>
                        <a:cubicBezTo>
                          <a:pt x="52" y="101"/>
                          <a:pt x="68" y="101"/>
                          <a:pt x="92" y="101"/>
                        </a:cubicBezTo>
                        <a:cubicBezTo>
                          <a:pt x="103" y="94"/>
                          <a:pt x="102" y="78"/>
                          <a:pt x="102" y="75"/>
                        </a:cubicBezTo>
                        <a:cubicBezTo>
                          <a:pt x="102" y="46"/>
                          <a:pt x="111" y="21"/>
                          <a:pt x="126" y="0"/>
                        </a:cubicBezTo>
                        <a:close/>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îş1îdê"/>
                  <p:cNvSpPr/>
                  <p:nvPr/>
                </p:nvSpPr>
                <p:spPr bwMode="auto">
                  <a:xfrm>
                    <a:off x="4649788" y="3065463"/>
                    <a:ext cx="122238" cy="344488"/>
                  </a:xfrm>
                  <a:custGeom>
                    <a:avLst/>
                    <a:gdLst>
                      <a:gd name="T0" fmla="*/ 33 w 33"/>
                      <a:gd name="T1" fmla="*/ 92 h 92"/>
                      <a:gd name="T2" fmla="*/ 33 w 33"/>
                      <a:gd name="T3" fmla="*/ 0 h 92"/>
                      <a:gd name="T4" fmla="*/ 30 w 33"/>
                      <a:gd name="T5" fmla="*/ 0 h 92"/>
                      <a:gd name="T6" fmla="*/ 0 w 33"/>
                      <a:gd name="T7" fmla="*/ 30 h 92"/>
                      <a:gd name="T8" fmla="*/ 0 w 33"/>
                      <a:gd name="T9" fmla="*/ 92 h 92"/>
                      <a:gd name="T10" fmla="*/ 33 w 33"/>
                      <a:gd name="T11" fmla="*/ 92 h 92"/>
                    </a:gdLst>
                    <a:ahLst/>
                    <a:cxnLst>
                      <a:cxn ang="0">
                        <a:pos x="T0" y="T1"/>
                      </a:cxn>
                      <a:cxn ang="0">
                        <a:pos x="T2" y="T3"/>
                      </a:cxn>
                      <a:cxn ang="0">
                        <a:pos x="T4" y="T5"/>
                      </a:cxn>
                      <a:cxn ang="0">
                        <a:pos x="T6" y="T7"/>
                      </a:cxn>
                      <a:cxn ang="0">
                        <a:pos x="T8" y="T9"/>
                      </a:cxn>
                      <a:cxn ang="0">
                        <a:pos x="T10" y="T11"/>
                      </a:cxn>
                    </a:cxnLst>
                    <a:rect l="0" t="0" r="r" b="b"/>
                    <a:pathLst>
                      <a:path w="33" h="92">
                        <a:moveTo>
                          <a:pt x="33" y="92"/>
                        </a:moveTo>
                        <a:cubicBezTo>
                          <a:pt x="33" y="0"/>
                          <a:pt x="33" y="0"/>
                          <a:pt x="33" y="0"/>
                        </a:cubicBezTo>
                        <a:cubicBezTo>
                          <a:pt x="32" y="0"/>
                          <a:pt x="31" y="0"/>
                          <a:pt x="30" y="0"/>
                        </a:cubicBezTo>
                        <a:cubicBezTo>
                          <a:pt x="13" y="0"/>
                          <a:pt x="0" y="14"/>
                          <a:pt x="0" y="30"/>
                        </a:cubicBezTo>
                        <a:cubicBezTo>
                          <a:pt x="0" y="92"/>
                          <a:pt x="0" y="92"/>
                          <a:pt x="0" y="92"/>
                        </a:cubicBezTo>
                        <a:cubicBezTo>
                          <a:pt x="10" y="92"/>
                          <a:pt x="21" y="92"/>
                          <a:pt x="33" y="92"/>
                        </a:cubicBezTo>
                      </a:path>
                    </a:pathLst>
                  </a:custGeom>
                  <a:solidFill>
                    <a:srgbClr val="007C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îṧľídê"/>
                  <p:cNvSpPr/>
                  <p:nvPr/>
                </p:nvSpPr>
                <p:spPr bwMode="auto">
                  <a:xfrm>
                    <a:off x="5138738" y="3338513"/>
                    <a:ext cx="977900" cy="71438"/>
                  </a:xfrm>
                  <a:custGeom>
                    <a:avLst/>
                    <a:gdLst>
                      <a:gd name="T0" fmla="*/ 0 w 261"/>
                      <a:gd name="T1" fmla="*/ 19 h 19"/>
                      <a:gd name="T2" fmla="*/ 261 w 261"/>
                      <a:gd name="T3" fmla="*/ 19 h 19"/>
                      <a:gd name="T4" fmla="*/ 261 w 261"/>
                      <a:gd name="T5" fmla="*/ 0 h 19"/>
                      <a:gd name="T6" fmla="*/ 0 w 261"/>
                      <a:gd name="T7" fmla="*/ 0 h 19"/>
                      <a:gd name="T8" fmla="*/ 0 w 261"/>
                      <a:gd name="T9" fmla="*/ 19 h 19"/>
                    </a:gdLst>
                    <a:ahLst/>
                    <a:cxnLst>
                      <a:cxn ang="0">
                        <a:pos x="T0" y="T1"/>
                      </a:cxn>
                      <a:cxn ang="0">
                        <a:pos x="T2" y="T3"/>
                      </a:cxn>
                      <a:cxn ang="0">
                        <a:pos x="T4" y="T5"/>
                      </a:cxn>
                      <a:cxn ang="0">
                        <a:pos x="T6" y="T7"/>
                      </a:cxn>
                      <a:cxn ang="0">
                        <a:pos x="T8" y="T9"/>
                      </a:cxn>
                    </a:cxnLst>
                    <a:rect l="0" t="0" r="r" b="b"/>
                    <a:pathLst>
                      <a:path w="261" h="19">
                        <a:moveTo>
                          <a:pt x="0" y="19"/>
                        </a:moveTo>
                        <a:cubicBezTo>
                          <a:pt x="164" y="19"/>
                          <a:pt x="261" y="19"/>
                          <a:pt x="261" y="19"/>
                        </a:cubicBezTo>
                        <a:cubicBezTo>
                          <a:pt x="261" y="19"/>
                          <a:pt x="261" y="12"/>
                          <a:pt x="261" y="0"/>
                        </a:cubicBezTo>
                        <a:cubicBezTo>
                          <a:pt x="0" y="0"/>
                          <a:pt x="0" y="0"/>
                          <a:pt x="0" y="0"/>
                        </a:cubicBezTo>
                        <a:cubicBezTo>
                          <a:pt x="0" y="19"/>
                          <a:pt x="0" y="19"/>
                          <a:pt x="0" y="19"/>
                        </a:cubicBezTo>
                      </a:path>
                    </a:pathLst>
                  </a:custGeom>
                  <a:solidFill>
                    <a:srgbClr val="007C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iṧḷïḓê"/>
                  <p:cNvSpPr/>
                  <p:nvPr/>
                </p:nvSpPr>
                <p:spPr bwMode="auto">
                  <a:xfrm>
                    <a:off x="4637088" y="3506788"/>
                    <a:ext cx="250825" cy="117475"/>
                  </a:xfrm>
                  <a:custGeom>
                    <a:avLst/>
                    <a:gdLst>
                      <a:gd name="T0" fmla="*/ 67 w 67"/>
                      <a:gd name="T1" fmla="*/ 15 h 31"/>
                      <a:gd name="T2" fmla="*/ 54 w 67"/>
                      <a:gd name="T3" fmla="*/ 31 h 31"/>
                      <a:gd name="T4" fmla="*/ 14 w 67"/>
                      <a:gd name="T5" fmla="*/ 31 h 31"/>
                      <a:gd name="T6" fmla="*/ 0 w 67"/>
                      <a:gd name="T7" fmla="*/ 15 h 31"/>
                      <a:gd name="T8" fmla="*/ 14 w 67"/>
                      <a:gd name="T9" fmla="*/ 0 h 31"/>
                      <a:gd name="T10" fmla="*/ 54 w 67"/>
                      <a:gd name="T11" fmla="*/ 0 h 31"/>
                      <a:gd name="T12" fmla="*/ 67 w 67"/>
                      <a:gd name="T13" fmla="*/ 15 h 31"/>
                    </a:gdLst>
                    <a:ahLst/>
                    <a:cxnLst>
                      <a:cxn ang="0">
                        <a:pos x="T0" y="T1"/>
                      </a:cxn>
                      <a:cxn ang="0">
                        <a:pos x="T2" y="T3"/>
                      </a:cxn>
                      <a:cxn ang="0">
                        <a:pos x="T4" y="T5"/>
                      </a:cxn>
                      <a:cxn ang="0">
                        <a:pos x="T6" y="T7"/>
                      </a:cxn>
                      <a:cxn ang="0">
                        <a:pos x="T8" y="T9"/>
                      </a:cxn>
                      <a:cxn ang="0">
                        <a:pos x="T10" y="T11"/>
                      </a:cxn>
                      <a:cxn ang="0">
                        <a:pos x="T12" y="T13"/>
                      </a:cxn>
                    </a:cxnLst>
                    <a:rect l="0" t="0" r="r" b="b"/>
                    <a:pathLst>
                      <a:path w="67" h="31">
                        <a:moveTo>
                          <a:pt x="67" y="15"/>
                        </a:moveTo>
                        <a:cubicBezTo>
                          <a:pt x="67" y="24"/>
                          <a:pt x="61" y="31"/>
                          <a:pt x="54" y="31"/>
                        </a:cubicBezTo>
                        <a:cubicBezTo>
                          <a:pt x="14" y="31"/>
                          <a:pt x="14" y="31"/>
                          <a:pt x="14" y="31"/>
                        </a:cubicBezTo>
                        <a:cubicBezTo>
                          <a:pt x="6" y="31"/>
                          <a:pt x="0" y="24"/>
                          <a:pt x="0" y="15"/>
                        </a:cubicBezTo>
                        <a:cubicBezTo>
                          <a:pt x="0" y="7"/>
                          <a:pt x="6" y="0"/>
                          <a:pt x="14" y="0"/>
                        </a:cubicBezTo>
                        <a:cubicBezTo>
                          <a:pt x="54" y="0"/>
                          <a:pt x="54" y="0"/>
                          <a:pt x="54" y="0"/>
                        </a:cubicBezTo>
                        <a:cubicBezTo>
                          <a:pt x="61" y="0"/>
                          <a:pt x="67" y="7"/>
                          <a:pt x="67" y="15"/>
                        </a:cubicBezTo>
                        <a:close/>
                      </a:path>
                    </a:pathLst>
                  </a:custGeom>
                  <a:solidFill>
                    <a:srgbClr val="F1692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ïṥľïḑé"/>
                  <p:cNvSpPr/>
                  <p:nvPr/>
                </p:nvSpPr>
                <p:spPr bwMode="auto">
                  <a:xfrm>
                    <a:off x="4637088" y="3560763"/>
                    <a:ext cx="250825" cy="63500"/>
                  </a:xfrm>
                  <a:custGeom>
                    <a:avLst/>
                    <a:gdLst>
                      <a:gd name="T0" fmla="*/ 0 w 67"/>
                      <a:gd name="T1" fmla="*/ 0 h 17"/>
                      <a:gd name="T2" fmla="*/ 0 w 67"/>
                      <a:gd name="T3" fmla="*/ 1 h 17"/>
                      <a:gd name="T4" fmla="*/ 14 w 67"/>
                      <a:gd name="T5" fmla="*/ 17 h 17"/>
                      <a:gd name="T6" fmla="*/ 54 w 67"/>
                      <a:gd name="T7" fmla="*/ 17 h 17"/>
                      <a:gd name="T8" fmla="*/ 67 w 67"/>
                      <a:gd name="T9" fmla="*/ 1 h 17"/>
                      <a:gd name="T10" fmla="*/ 67 w 67"/>
                      <a:gd name="T11" fmla="*/ 0 h 17"/>
                      <a:gd name="T12" fmla="*/ 0 w 67"/>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67" h="17">
                        <a:moveTo>
                          <a:pt x="0" y="0"/>
                        </a:moveTo>
                        <a:cubicBezTo>
                          <a:pt x="0" y="0"/>
                          <a:pt x="0" y="1"/>
                          <a:pt x="0" y="1"/>
                        </a:cubicBezTo>
                        <a:cubicBezTo>
                          <a:pt x="0" y="10"/>
                          <a:pt x="6" y="17"/>
                          <a:pt x="14" y="17"/>
                        </a:cubicBezTo>
                        <a:cubicBezTo>
                          <a:pt x="54" y="17"/>
                          <a:pt x="54" y="17"/>
                          <a:pt x="54" y="17"/>
                        </a:cubicBezTo>
                        <a:cubicBezTo>
                          <a:pt x="61" y="17"/>
                          <a:pt x="67" y="10"/>
                          <a:pt x="67" y="1"/>
                        </a:cubicBezTo>
                        <a:cubicBezTo>
                          <a:pt x="67" y="1"/>
                          <a:pt x="67" y="0"/>
                          <a:pt x="67" y="0"/>
                        </a:cubicBezTo>
                        <a:lnTo>
                          <a:pt x="0" y="0"/>
                        </a:lnTo>
                        <a:close/>
                      </a:path>
                    </a:pathLst>
                  </a:custGeom>
                  <a:solidFill>
                    <a:srgbClr val="F1472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îṧḻiḍê"/>
                  <p:cNvSpPr/>
                  <p:nvPr/>
                </p:nvSpPr>
                <p:spPr bwMode="auto">
                  <a:xfrm>
                    <a:off x="3360738" y="3533775"/>
                    <a:ext cx="280988" cy="427038"/>
                  </a:xfrm>
                  <a:custGeom>
                    <a:avLst/>
                    <a:gdLst>
                      <a:gd name="T0" fmla="*/ 41 w 75"/>
                      <a:gd name="T1" fmla="*/ 114 h 114"/>
                      <a:gd name="T2" fmla="*/ 71 w 75"/>
                      <a:gd name="T3" fmla="*/ 51 h 114"/>
                      <a:gd name="T4" fmla="*/ 41 w 75"/>
                      <a:gd name="T5" fmla="*/ 0 h 114"/>
                      <a:gd name="T6" fmla="*/ 0 w 75"/>
                      <a:gd name="T7" fmla="*/ 114 h 114"/>
                      <a:gd name="T8" fmla="*/ 41 w 75"/>
                      <a:gd name="T9" fmla="*/ 114 h 114"/>
                    </a:gdLst>
                    <a:ahLst/>
                    <a:cxnLst>
                      <a:cxn ang="0">
                        <a:pos x="T0" y="T1"/>
                      </a:cxn>
                      <a:cxn ang="0">
                        <a:pos x="T2" y="T3"/>
                      </a:cxn>
                      <a:cxn ang="0">
                        <a:pos x="T4" y="T5"/>
                      </a:cxn>
                      <a:cxn ang="0">
                        <a:pos x="T6" y="T7"/>
                      </a:cxn>
                      <a:cxn ang="0">
                        <a:pos x="T8" y="T9"/>
                      </a:cxn>
                    </a:cxnLst>
                    <a:rect l="0" t="0" r="r" b="b"/>
                    <a:pathLst>
                      <a:path w="75" h="114">
                        <a:moveTo>
                          <a:pt x="41" y="114"/>
                        </a:moveTo>
                        <a:cubicBezTo>
                          <a:pt x="75" y="114"/>
                          <a:pt x="71" y="93"/>
                          <a:pt x="71" y="51"/>
                        </a:cubicBezTo>
                        <a:cubicBezTo>
                          <a:pt x="71" y="24"/>
                          <a:pt x="53" y="8"/>
                          <a:pt x="41" y="0"/>
                        </a:cubicBezTo>
                        <a:cubicBezTo>
                          <a:pt x="23" y="36"/>
                          <a:pt x="9" y="74"/>
                          <a:pt x="0" y="114"/>
                        </a:cubicBezTo>
                        <a:cubicBezTo>
                          <a:pt x="13" y="114"/>
                          <a:pt x="28" y="114"/>
                          <a:pt x="41" y="114"/>
                        </a:cubicBezTo>
                      </a:path>
                    </a:pathLst>
                  </a:custGeom>
                  <a:solidFill>
                    <a:srgbClr val="F9A4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íṧľîḋe"/>
                  <p:cNvSpPr/>
                  <p:nvPr/>
                </p:nvSpPr>
                <p:spPr bwMode="auto">
                  <a:xfrm>
                    <a:off x="3371850" y="3567113"/>
                    <a:ext cx="236538" cy="355600"/>
                  </a:xfrm>
                  <a:custGeom>
                    <a:avLst/>
                    <a:gdLst>
                      <a:gd name="T0" fmla="*/ 23 w 63"/>
                      <a:gd name="T1" fmla="*/ 95 h 95"/>
                      <a:gd name="T2" fmla="*/ 57 w 63"/>
                      <a:gd name="T3" fmla="*/ 39 h 95"/>
                      <a:gd name="T4" fmla="*/ 34 w 63"/>
                      <a:gd name="T5" fmla="*/ 0 h 95"/>
                      <a:gd name="T6" fmla="*/ 0 w 63"/>
                      <a:gd name="T7" fmla="*/ 95 h 95"/>
                      <a:gd name="T8" fmla="*/ 23 w 63"/>
                      <a:gd name="T9" fmla="*/ 95 h 95"/>
                    </a:gdLst>
                    <a:ahLst/>
                    <a:cxnLst>
                      <a:cxn ang="0">
                        <a:pos x="T0" y="T1"/>
                      </a:cxn>
                      <a:cxn ang="0">
                        <a:pos x="T2" y="T3"/>
                      </a:cxn>
                      <a:cxn ang="0">
                        <a:pos x="T4" y="T5"/>
                      </a:cxn>
                      <a:cxn ang="0">
                        <a:pos x="T6" y="T7"/>
                      </a:cxn>
                      <a:cxn ang="0">
                        <a:pos x="T8" y="T9"/>
                      </a:cxn>
                    </a:cxnLst>
                    <a:rect l="0" t="0" r="r" b="b"/>
                    <a:pathLst>
                      <a:path w="63" h="95">
                        <a:moveTo>
                          <a:pt x="23" y="95"/>
                        </a:moveTo>
                        <a:cubicBezTo>
                          <a:pt x="63" y="95"/>
                          <a:pt x="57" y="76"/>
                          <a:pt x="57" y="39"/>
                        </a:cubicBezTo>
                        <a:cubicBezTo>
                          <a:pt x="57" y="20"/>
                          <a:pt x="46" y="8"/>
                          <a:pt x="34" y="0"/>
                        </a:cubicBezTo>
                        <a:cubicBezTo>
                          <a:pt x="19" y="30"/>
                          <a:pt x="7" y="62"/>
                          <a:pt x="0" y="95"/>
                        </a:cubicBezTo>
                        <a:cubicBezTo>
                          <a:pt x="8" y="95"/>
                          <a:pt x="16" y="95"/>
                          <a:pt x="23" y="95"/>
                        </a:cubicBezTo>
                      </a:path>
                    </a:pathLst>
                  </a:custGeom>
                  <a:solidFill>
                    <a:srgbClr val="FFF29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8" name="ïṡḻïďè"/>
                  <p:cNvSpPr/>
                  <p:nvPr/>
                </p:nvSpPr>
                <p:spPr bwMode="auto">
                  <a:xfrm>
                    <a:off x="3371850" y="3705225"/>
                    <a:ext cx="214313" cy="217488"/>
                  </a:xfrm>
                  <a:prstGeom prst="rect">
                    <a:avLst/>
                  </a:prstGeom>
                  <a:solidFill>
                    <a:srgbClr val="DF932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î$1íḑè"/>
                  <p:cNvSpPr/>
                  <p:nvPr/>
                </p:nvSpPr>
                <p:spPr bwMode="auto">
                  <a:xfrm>
                    <a:off x="3371850" y="3594100"/>
                    <a:ext cx="217488" cy="328613"/>
                  </a:xfrm>
                  <a:custGeom>
                    <a:avLst/>
                    <a:gdLst>
                      <a:gd name="T0" fmla="*/ 43 w 58"/>
                      <a:gd name="T1" fmla="*/ 0 h 88"/>
                      <a:gd name="T2" fmla="*/ 45 w 58"/>
                      <a:gd name="T3" fmla="*/ 14 h 88"/>
                      <a:gd name="T4" fmla="*/ 11 w 58"/>
                      <a:gd name="T5" fmla="*/ 70 h 88"/>
                      <a:gd name="T6" fmla="*/ 4 w 58"/>
                      <a:gd name="T7" fmla="*/ 70 h 88"/>
                      <a:gd name="T8" fmla="*/ 0 w 58"/>
                      <a:gd name="T9" fmla="*/ 87 h 88"/>
                      <a:gd name="T10" fmla="*/ 0 w 58"/>
                      <a:gd name="T11" fmla="*/ 88 h 88"/>
                      <a:gd name="T12" fmla="*/ 23 w 58"/>
                      <a:gd name="T13" fmla="*/ 88 h 88"/>
                      <a:gd name="T14" fmla="*/ 58 w 58"/>
                      <a:gd name="T15" fmla="*/ 54 h 88"/>
                      <a:gd name="T16" fmla="*/ 57 w 58"/>
                      <a:gd name="T17" fmla="*/ 32 h 88"/>
                      <a:gd name="T18" fmla="*/ 57 w 58"/>
                      <a:gd name="T19" fmla="*/ 32 h 88"/>
                      <a:gd name="T20" fmla="*/ 57 w 58"/>
                      <a:gd name="T21" fmla="*/ 32 h 88"/>
                      <a:gd name="T22" fmla="*/ 57 w 58"/>
                      <a:gd name="T23" fmla="*/ 32 h 88"/>
                      <a:gd name="T24" fmla="*/ 57 w 58"/>
                      <a:gd name="T25" fmla="*/ 32 h 88"/>
                      <a:gd name="T26" fmla="*/ 57 w 58"/>
                      <a:gd name="T27" fmla="*/ 32 h 88"/>
                      <a:gd name="T28" fmla="*/ 57 w 58"/>
                      <a:gd name="T29" fmla="*/ 31 h 88"/>
                      <a:gd name="T30" fmla="*/ 57 w 58"/>
                      <a:gd name="T31" fmla="*/ 31 h 88"/>
                      <a:gd name="T32" fmla="*/ 57 w 58"/>
                      <a:gd name="T33" fmla="*/ 31 h 88"/>
                      <a:gd name="T34" fmla="*/ 57 w 58"/>
                      <a:gd name="T35" fmla="*/ 31 h 88"/>
                      <a:gd name="T36" fmla="*/ 57 w 58"/>
                      <a:gd name="T37" fmla="*/ 31 h 88"/>
                      <a:gd name="T38" fmla="*/ 57 w 58"/>
                      <a:gd name="T39" fmla="*/ 31 h 88"/>
                      <a:gd name="T40" fmla="*/ 57 w 58"/>
                      <a:gd name="T41" fmla="*/ 31 h 88"/>
                      <a:gd name="T42" fmla="*/ 57 w 58"/>
                      <a:gd name="T43" fmla="*/ 31 h 88"/>
                      <a:gd name="T44" fmla="*/ 57 w 58"/>
                      <a:gd name="T45" fmla="*/ 31 h 88"/>
                      <a:gd name="T46" fmla="*/ 57 w 58"/>
                      <a:gd name="T47" fmla="*/ 31 h 88"/>
                      <a:gd name="T48" fmla="*/ 57 w 58"/>
                      <a:gd name="T49" fmla="*/ 31 h 88"/>
                      <a:gd name="T50" fmla="*/ 57 w 58"/>
                      <a:gd name="T51" fmla="*/ 31 h 88"/>
                      <a:gd name="T52" fmla="*/ 57 w 58"/>
                      <a:gd name="T53" fmla="*/ 30 h 88"/>
                      <a:gd name="T54" fmla="*/ 57 w 58"/>
                      <a:gd name="T55" fmla="*/ 30 h 88"/>
                      <a:gd name="T56" fmla="*/ 57 w 58"/>
                      <a:gd name="T57" fmla="*/ 30 h 88"/>
                      <a:gd name="T58" fmla="*/ 57 w 58"/>
                      <a:gd name="T59" fmla="*/ 30 h 88"/>
                      <a:gd name="T60" fmla="*/ 43 w 58"/>
                      <a:gd name="T6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88">
                        <a:moveTo>
                          <a:pt x="43" y="0"/>
                        </a:moveTo>
                        <a:cubicBezTo>
                          <a:pt x="44" y="4"/>
                          <a:pt x="45" y="9"/>
                          <a:pt x="45" y="14"/>
                        </a:cubicBezTo>
                        <a:cubicBezTo>
                          <a:pt x="45" y="51"/>
                          <a:pt x="51" y="70"/>
                          <a:pt x="11" y="70"/>
                        </a:cubicBezTo>
                        <a:cubicBezTo>
                          <a:pt x="9" y="70"/>
                          <a:pt x="7" y="70"/>
                          <a:pt x="4" y="70"/>
                        </a:cubicBezTo>
                        <a:cubicBezTo>
                          <a:pt x="3" y="76"/>
                          <a:pt x="1" y="81"/>
                          <a:pt x="0" y="87"/>
                        </a:cubicBezTo>
                        <a:cubicBezTo>
                          <a:pt x="0" y="87"/>
                          <a:pt x="0" y="88"/>
                          <a:pt x="0" y="88"/>
                        </a:cubicBezTo>
                        <a:cubicBezTo>
                          <a:pt x="8" y="88"/>
                          <a:pt x="16" y="88"/>
                          <a:pt x="23" y="88"/>
                        </a:cubicBezTo>
                        <a:cubicBezTo>
                          <a:pt x="54" y="88"/>
                          <a:pt x="58" y="76"/>
                          <a:pt x="58" y="54"/>
                        </a:cubicBezTo>
                        <a:cubicBezTo>
                          <a:pt x="58" y="48"/>
                          <a:pt x="57" y="40"/>
                          <a:pt x="57" y="32"/>
                        </a:cubicBezTo>
                        <a:cubicBezTo>
                          <a:pt x="57" y="32"/>
                          <a:pt x="57" y="32"/>
                          <a:pt x="57" y="32"/>
                        </a:cubicBezTo>
                        <a:cubicBezTo>
                          <a:pt x="57" y="32"/>
                          <a:pt x="57" y="32"/>
                          <a:pt x="57" y="32"/>
                        </a:cubicBezTo>
                        <a:cubicBezTo>
                          <a:pt x="57" y="32"/>
                          <a:pt x="57" y="32"/>
                          <a:pt x="57" y="32"/>
                        </a:cubicBezTo>
                        <a:cubicBezTo>
                          <a:pt x="57" y="32"/>
                          <a:pt x="57" y="32"/>
                          <a:pt x="57" y="32"/>
                        </a:cubicBezTo>
                        <a:cubicBezTo>
                          <a:pt x="57" y="32"/>
                          <a:pt x="57" y="32"/>
                          <a:pt x="57" y="32"/>
                        </a:cubicBezTo>
                        <a:cubicBezTo>
                          <a:pt x="57" y="32"/>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1"/>
                          <a:pt x="57" y="31"/>
                        </a:cubicBezTo>
                        <a:cubicBezTo>
                          <a:pt x="57" y="31"/>
                          <a:pt x="57" y="30"/>
                          <a:pt x="57" y="30"/>
                        </a:cubicBezTo>
                        <a:cubicBezTo>
                          <a:pt x="57" y="30"/>
                          <a:pt x="57" y="30"/>
                          <a:pt x="57" y="30"/>
                        </a:cubicBezTo>
                        <a:cubicBezTo>
                          <a:pt x="57" y="30"/>
                          <a:pt x="57" y="30"/>
                          <a:pt x="57" y="30"/>
                        </a:cubicBezTo>
                        <a:cubicBezTo>
                          <a:pt x="57" y="30"/>
                          <a:pt x="57" y="30"/>
                          <a:pt x="57" y="30"/>
                        </a:cubicBezTo>
                        <a:cubicBezTo>
                          <a:pt x="57" y="17"/>
                          <a:pt x="51" y="8"/>
                          <a:pt x="43" y="0"/>
                        </a:cubicBezTo>
                      </a:path>
                    </a:pathLst>
                  </a:custGeom>
                  <a:solidFill>
                    <a:srgbClr val="E4D9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0" name="ïṥlîḑè"/>
                  <p:cNvSpPr/>
                  <p:nvPr/>
                </p:nvSpPr>
                <p:spPr bwMode="auto">
                  <a:xfrm>
                    <a:off x="3338513" y="4021138"/>
                    <a:ext cx="250825" cy="80963"/>
                  </a:xfrm>
                  <a:custGeom>
                    <a:avLst/>
                    <a:gdLst>
                      <a:gd name="T0" fmla="*/ 41 w 67"/>
                      <a:gd name="T1" fmla="*/ 22 h 22"/>
                      <a:gd name="T2" fmla="*/ 65 w 67"/>
                      <a:gd name="T3" fmla="*/ 0 h 22"/>
                      <a:gd name="T4" fmla="*/ 3 w 67"/>
                      <a:gd name="T5" fmla="*/ 0 h 22"/>
                      <a:gd name="T6" fmla="*/ 0 w 67"/>
                      <a:gd name="T7" fmla="*/ 22 h 22"/>
                      <a:gd name="T8" fmla="*/ 41 w 67"/>
                      <a:gd name="T9" fmla="*/ 22 h 22"/>
                    </a:gdLst>
                    <a:ahLst/>
                    <a:cxnLst>
                      <a:cxn ang="0">
                        <a:pos x="T0" y="T1"/>
                      </a:cxn>
                      <a:cxn ang="0">
                        <a:pos x="T2" y="T3"/>
                      </a:cxn>
                      <a:cxn ang="0">
                        <a:pos x="T4" y="T5"/>
                      </a:cxn>
                      <a:cxn ang="0">
                        <a:pos x="T6" y="T7"/>
                      </a:cxn>
                      <a:cxn ang="0">
                        <a:pos x="T8" y="T9"/>
                      </a:cxn>
                    </a:cxnLst>
                    <a:rect l="0" t="0" r="r" b="b"/>
                    <a:pathLst>
                      <a:path w="67" h="22">
                        <a:moveTo>
                          <a:pt x="41" y="22"/>
                        </a:moveTo>
                        <a:cubicBezTo>
                          <a:pt x="67" y="22"/>
                          <a:pt x="65" y="0"/>
                          <a:pt x="65" y="0"/>
                        </a:cubicBezTo>
                        <a:cubicBezTo>
                          <a:pt x="3" y="0"/>
                          <a:pt x="3" y="0"/>
                          <a:pt x="3" y="0"/>
                        </a:cubicBezTo>
                        <a:cubicBezTo>
                          <a:pt x="2" y="7"/>
                          <a:pt x="1" y="15"/>
                          <a:pt x="0" y="22"/>
                        </a:cubicBezTo>
                        <a:cubicBezTo>
                          <a:pt x="12" y="22"/>
                          <a:pt x="27" y="22"/>
                          <a:pt x="41" y="22"/>
                        </a:cubicBezTo>
                        <a:close/>
                      </a:path>
                    </a:pathLst>
                  </a:custGeom>
                  <a:solidFill>
                    <a:srgbClr val="F9A4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1" name="iŝľíďè"/>
                  <p:cNvSpPr/>
                  <p:nvPr/>
                </p:nvSpPr>
                <p:spPr bwMode="auto">
                  <a:xfrm>
                    <a:off x="6153150" y="4021138"/>
                    <a:ext cx="176213" cy="80963"/>
                  </a:xfrm>
                  <a:custGeom>
                    <a:avLst/>
                    <a:gdLst>
                      <a:gd name="T0" fmla="*/ 47 w 47"/>
                      <a:gd name="T1" fmla="*/ 21 h 22"/>
                      <a:gd name="T2" fmla="*/ 47 w 47"/>
                      <a:gd name="T3" fmla="*/ 0 h 22"/>
                      <a:gd name="T4" fmla="*/ 0 w 47"/>
                      <a:gd name="T5" fmla="*/ 0 h 22"/>
                      <a:gd name="T6" fmla="*/ 0 w 47"/>
                      <a:gd name="T7" fmla="*/ 22 h 22"/>
                      <a:gd name="T8" fmla="*/ 39 w 47"/>
                      <a:gd name="T9" fmla="*/ 22 h 22"/>
                      <a:gd name="T10" fmla="*/ 47 w 47"/>
                      <a:gd name="T11" fmla="*/ 21 h 22"/>
                    </a:gdLst>
                    <a:ahLst/>
                    <a:cxnLst>
                      <a:cxn ang="0">
                        <a:pos x="T0" y="T1"/>
                      </a:cxn>
                      <a:cxn ang="0">
                        <a:pos x="T2" y="T3"/>
                      </a:cxn>
                      <a:cxn ang="0">
                        <a:pos x="T4" y="T5"/>
                      </a:cxn>
                      <a:cxn ang="0">
                        <a:pos x="T6" y="T7"/>
                      </a:cxn>
                      <a:cxn ang="0">
                        <a:pos x="T8" y="T9"/>
                      </a:cxn>
                      <a:cxn ang="0">
                        <a:pos x="T10" y="T11"/>
                      </a:cxn>
                    </a:cxnLst>
                    <a:rect l="0" t="0" r="r" b="b"/>
                    <a:pathLst>
                      <a:path w="47" h="22">
                        <a:moveTo>
                          <a:pt x="47" y="21"/>
                        </a:moveTo>
                        <a:cubicBezTo>
                          <a:pt x="47" y="0"/>
                          <a:pt x="47" y="0"/>
                          <a:pt x="47" y="0"/>
                        </a:cubicBezTo>
                        <a:cubicBezTo>
                          <a:pt x="0" y="0"/>
                          <a:pt x="0" y="0"/>
                          <a:pt x="0" y="0"/>
                        </a:cubicBezTo>
                        <a:cubicBezTo>
                          <a:pt x="0" y="22"/>
                          <a:pt x="0" y="22"/>
                          <a:pt x="0" y="22"/>
                        </a:cubicBezTo>
                        <a:cubicBezTo>
                          <a:pt x="0" y="22"/>
                          <a:pt x="13" y="22"/>
                          <a:pt x="39" y="22"/>
                        </a:cubicBezTo>
                        <a:cubicBezTo>
                          <a:pt x="42" y="22"/>
                          <a:pt x="44" y="22"/>
                          <a:pt x="47" y="21"/>
                        </a:cubicBezTo>
                        <a:close/>
                      </a:path>
                    </a:pathLst>
                  </a:custGeom>
                  <a:solidFill>
                    <a:srgbClr val="F9A43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2" name="iṡľîďè"/>
                  <p:cNvSpPr/>
                  <p:nvPr/>
                </p:nvSpPr>
                <p:spPr bwMode="auto">
                  <a:xfrm>
                    <a:off x="5948363" y="3035300"/>
                    <a:ext cx="171450" cy="374650"/>
                  </a:xfrm>
                  <a:custGeom>
                    <a:avLst/>
                    <a:gdLst>
                      <a:gd name="T0" fmla="*/ 0 w 46"/>
                      <a:gd name="T1" fmla="*/ 30 h 100"/>
                      <a:gd name="T2" fmla="*/ 0 w 46"/>
                      <a:gd name="T3" fmla="*/ 100 h 100"/>
                      <a:gd name="T4" fmla="*/ 45 w 46"/>
                      <a:gd name="T5" fmla="*/ 100 h 100"/>
                      <a:gd name="T6" fmla="*/ 35 w 46"/>
                      <a:gd name="T7" fmla="*/ 0 h 100"/>
                      <a:gd name="T8" fmla="*/ 31 w 46"/>
                      <a:gd name="T9" fmla="*/ 0 h 100"/>
                      <a:gd name="T10" fmla="*/ 0 w 46"/>
                      <a:gd name="T11" fmla="*/ 30 h 100"/>
                    </a:gdLst>
                    <a:ahLst/>
                    <a:cxnLst>
                      <a:cxn ang="0">
                        <a:pos x="T0" y="T1"/>
                      </a:cxn>
                      <a:cxn ang="0">
                        <a:pos x="T2" y="T3"/>
                      </a:cxn>
                      <a:cxn ang="0">
                        <a:pos x="T4" y="T5"/>
                      </a:cxn>
                      <a:cxn ang="0">
                        <a:pos x="T6" y="T7"/>
                      </a:cxn>
                      <a:cxn ang="0">
                        <a:pos x="T8" y="T9"/>
                      </a:cxn>
                      <a:cxn ang="0">
                        <a:pos x="T10" y="T11"/>
                      </a:cxn>
                    </a:cxnLst>
                    <a:rect l="0" t="0" r="r" b="b"/>
                    <a:pathLst>
                      <a:path w="46" h="100">
                        <a:moveTo>
                          <a:pt x="0" y="30"/>
                        </a:moveTo>
                        <a:cubicBezTo>
                          <a:pt x="0" y="100"/>
                          <a:pt x="0" y="100"/>
                          <a:pt x="0" y="100"/>
                        </a:cubicBezTo>
                        <a:cubicBezTo>
                          <a:pt x="29" y="100"/>
                          <a:pt x="45" y="100"/>
                          <a:pt x="45" y="100"/>
                        </a:cubicBezTo>
                        <a:cubicBezTo>
                          <a:pt x="45" y="100"/>
                          <a:pt x="46" y="47"/>
                          <a:pt x="35" y="0"/>
                        </a:cubicBezTo>
                        <a:cubicBezTo>
                          <a:pt x="34" y="0"/>
                          <a:pt x="32" y="0"/>
                          <a:pt x="31" y="0"/>
                        </a:cubicBezTo>
                        <a:cubicBezTo>
                          <a:pt x="14" y="0"/>
                          <a:pt x="0" y="13"/>
                          <a:pt x="0" y="30"/>
                        </a:cubicBezTo>
                      </a:path>
                    </a:pathLst>
                  </a:custGeom>
                  <a:solidFill>
                    <a:srgbClr val="007C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3" name="íṣļíďè"/>
                  <p:cNvSpPr/>
                  <p:nvPr/>
                </p:nvSpPr>
                <p:spPr bwMode="auto">
                  <a:xfrm>
                    <a:off x="4989513" y="3556000"/>
                    <a:ext cx="471488" cy="465138"/>
                  </a:xfrm>
                  <a:custGeom>
                    <a:avLst/>
                    <a:gdLst>
                      <a:gd name="T0" fmla="*/ 13 w 126"/>
                      <a:gd name="T1" fmla="*/ 124 h 124"/>
                      <a:gd name="T2" fmla="*/ 116 w 126"/>
                      <a:gd name="T3" fmla="*/ 0 h 124"/>
                      <a:gd name="T4" fmla="*/ 13 w 126"/>
                      <a:gd name="T5" fmla="*/ 124 h 124"/>
                    </a:gdLst>
                    <a:ahLst/>
                    <a:cxnLst>
                      <a:cxn ang="0">
                        <a:pos x="T0" y="T1"/>
                      </a:cxn>
                      <a:cxn ang="0">
                        <a:pos x="T2" y="T3"/>
                      </a:cxn>
                      <a:cxn ang="0">
                        <a:pos x="T4" y="T5"/>
                      </a:cxn>
                    </a:cxnLst>
                    <a:rect l="0" t="0" r="r" b="b"/>
                    <a:pathLst>
                      <a:path w="126" h="124">
                        <a:moveTo>
                          <a:pt x="13" y="124"/>
                        </a:moveTo>
                        <a:cubicBezTo>
                          <a:pt x="13" y="124"/>
                          <a:pt x="0" y="22"/>
                          <a:pt x="116" y="0"/>
                        </a:cubicBezTo>
                        <a:cubicBezTo>
                          <a:pt x="116" y="0"/>
                          <a:pt x="126" y="114"/>
                          <a:pt x="13" y="124"/>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4" name="ïšļïdè"/>
                  <p:cNvSpPr/>
                  <p:nvPr/>
                </p:nvSpPr>
                <p:spPr bwMode="auto">
                  <a:xfrm>
                    <a:off x="5038725" y="3556000"/>
                    <a:ext cx="422275" cy="465138"/>
                  </a:xfrm>
                  <a:custGeom>
                    <a:avLst/>
                    <a:gdLst>
                      <a:gd name="T0" fmla="*/ 103 w 113"/>
                      <a:gd name="T1" fmla="*/ 0 h 124"/>
                      <a:gd name="T2" fmla="*/ 0 w 113"/>
                      <a:gd name="T3" fmla="*/ 124 h 124"/>
                      <a:gd name="T4" fmla="*/ 103 w 113"/>
                      <a:gd name="T5" fmla="*/ 0 h 124"/>
                    </a:gdLst>
                    <a:ahLst/>
                    <a:cxnLst>
                      <a:cxn ang="0">
                        <a:pos x="T0" y="T1"/>
                      </a:cxn>
                      <a:cxn ang="0">
                        <a:pos x="T2" y="T3"/>
                      </a:cxn>
                      <a:cxn ang="0">
                        <a:pos x="T4" y="T5"/>
                      </a:cxn>
                    </a:cxnLst>
                    <a:rect l="0" t="0" r="r" b="b"/>
                    <a:pathLst>
                      <a:path w="113" h="124">
                        <a:moveTo>
                          <a:pt x="103" y="0"/>
                        </a:moveTo>
                        <a:cubicBezTo>
                          <a:pt x="0" y="124"/>
                          <a:pt x="0" y="124"/>
                          <a:pt x="0" y="124"/>
                        </a:cubicBezTo>
                        <a:cubicBezTo>
                          <a:pt x="113" y="114"/>
                          <a:pt x="103" y="0"/>
                          <a:pt x="103" y="0"/>
                        </a:cubicBezTo>
                        <a:close/>
                      </a:path>
                    </a:pathLst>
                  </a:custGeom>
                  <a:solidFill>
                    <a:srgbClr val="39B5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5" name="î$lîḋê"/>
                  <p:cNvSpPr/>
                  <p:nvPr/>
                </p:nvSpPr>
                <p:spPr bwMode="auto">
                  <a:xfrm>
                    <a:off x="5413375" y="3600450"/>
                    <a:ext cx="452438" cy="434975"/>
                  </a:xfrm>
                  <a:custGeom>
                    <a:avLst/>
                    <a:gdLst>
                      <a:gd name="T0" fmla="*/ 0 w 121"/>
                      <a:gd name="T1" fmla="*/ 73 h 116"/>
                      <a:gd name="T2" fmla="*/ 121 w 121"/>
                      <a:gd name="T3" fmla="*/ 36 h 116"/>
                      <a:gd name="T4" fmla="*/ 0 w 121"/>
                      <a:gd name="T5" fmla="*/ 73 h 116"/>
                    </a:gdLst>
                    <a:ahLst/>
                    <a:cxnLst>
                      <a:cxn ang="0">
                        <a:pos x="T0" y="T1"/>
                      </a:cxn>
                      <a:cxn ang="0">
                        <a:pos x="T2" y="T3"/>
                      </a:cxn>
                      <a:cxn ang="0">
                        <a:pos x="T4" y="T5"/>
                      </a:cxn>
                    </a:cxnLst>
                    <a:rect l="0" t="0" r="r" b="b"/>
                    <a:pathLst>
                      <a:path w="121" h="116">
                        <a:moveTo>
                          <a:pt x="0" y="73"/>
                        </a:moveTo>
                        <a:cubicBezTo>
                          <a:pt x="0" y="73"/>
                          <a:pt x="36" y="0"/>
                          <a:pt x="121" y="36"/>
                        </a:cubicBezTo>
                        <a:cubicBezTo>
                          <a:pt x="121" y="36"/>
                          <a:pt x="78" y="116"/>
                          <a:pt x="0" y="73"/>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6" name="îŝliḑé"/>
                  <p:cNvSpPr/>
                  <p:nvPr/>
                </p:nvSpPr>
                <p:spPr bwMode="auto">
                  <a:xfrm>
                    <a:off x="5413375" y="3735388"/>
                    <a:ext cx="452438" cy="300038"/>
                  </a:xfrm>
                  <a:custGeom>
                    <a:avLst/>
                    <a:gdLst>
                      <a:gd name="T0" fmla="*/ 121 w 121"/>
                      <a:gd name="T1" fmla="*/ 0 h 80"/>
                      <a:gd name="T2" fmla="*/ 0 w 121"/>
                      <a:gd name="T3" fmla="*/ 37 h 80"/>
                      <a:gd name="T4" fmla="*/ 121 w 121"/>
                      <a:gd name="T5" fmla="*/ 0 h 80"/>
                    </a:gdLst>
                    <a:ahLst/>
                    <a:cxnLst>
                      <a:cxn ang="0">
                        <a:pos x="T0" y="T1"/>
                      </a:cxn>
                      <a:cxn ang="0">
                        <a:pos x="T2" y="T3"/>
                      </a:cxn>
                      <a:cxn ang="0">
                        <a:pos x="T4" y="T5"/>
                      </a:cxn>
                    </a:cxnLst>
                    <a:rect l="0" t="0" r="r" b="b"/>
                    <a:pathLst>
                      <a:path w="121" h="80">
                        <a:moveTo>
                          <a:pt x="121" y="0"/>
                        </a:moveTo>
                        <a:cubicBezTo>
                          <a:pt x="0" y="37"/>
                          <a:pt x="0" y="37"/>
                          <a:pt x="0" y="37"/>
                        </a:cubicBezTo>
                        <a:cubicBezTo>
                          <a:pt x="78" y="80"/>
                          <a:pt x="121" y="0"/>
                          <a:pt x="121" y="0"/>
                        </a:cubicBezTo>
                        <a:close/>
                      </a:path>
                    </a:pathLst>
                  </a:custGeom>
                  <a:solidFill>
                    <a:srgbClr val="39B5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7" name="ïṩľîďé"/>
                  <p:cNvSpPr/>
                  <p:nvPr/>
                </p:nvSpPr>
                <p:spPr bwMode="auto">
                  <a:xfrm>
                    <a:off x="5487988" y="3484563"/>
                    <a:ext cx="209550" cy="195263"/>
                  </a:xfrm>
                  <a:custGeom>
                    <a:avLst/>
                    <a:gdLst>
                      <a:gd name="T0" fmla="*/ 0 w 56"/>
                      <a:gd name="T1" fmla="*/ 45 h 52"/>
                      <a:gd name="T2" fmla="*/ 56 w 56"/>
                      <a:gd name="T3" fmla="*/ 3 h 52"/>
                      <a:gd name="T4" fmla="*/ 0 w 56"/>
                      <a:gd name="T5" fmla="*/ 45 h 52"/>
                    </a:gdLst>
                    <a:ahLst/>
                    <a:cxnLst>
                      <a:cxn ang="0">
                        <a:pos x="T0" y="T1"/>
                      </a:cxn>
                      <a:cxn ang="0">
                        <a:pos x="T2" y="T3"/>
                      </a:cxn>
                      <a:cxn ang="0">
                        <a:pos x="T4" y="T5"/>
                      </a:cxn>
                    </a:cxnLst>
                    <a:rect l="0" t="0" r="r" b="b"/>
                    <a:pathLst>
                      <a:path w="56" h="52">
                        <a:moveTo>
                          <a:pt x="0" y="45"/>
                        </a:moveTo>
                        <a:cubicBezTo>
                          <a:pt x="0" y="45"/>
                          <a:pt x="5" y="0"/>
                          <a:pt x="56" y="3"/>
                        </a:cubicBezTo>
                        <a:cubicBezTo>
                          <a:pt x="56" y="3"/>
                          <a:pt x="49" y="52"/>
                          <a:pt x="0" y="45"/>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8" name="islîdê"/>
                  <p:cNvSpPr/>
                  <p:nvPr/>
                </p:nvSpPr>
                <p:spPr bwMode="auto">
                  <a:xfrm>
                    <a:off x="5487988" y="3495675"/>
                    <a:ext cx="209550" cy="184150"/>
                  </a:xfrm>
                  <a:custGeom>
                    <a:avLst/>
                    <a:gdLst>
                      <a:gd name="T0" fmla="*/ 56 w 56"/>
                      <a:gd name="T1" fmla="*/ 0 h 49"/>
                      <a:gd name="T2" fmla="*/ 0 w 56"/>
                      <a:gd name="T3" fmla="*/ 42 h 49"/>
                      <a:gd name="T4" fmla="*/ 56 w 56"/>
                      <a:gd name="T5" fmla="*/ 0 h 49"/>
                    </a:gdLst>
                    <a:ahLst/>
                    <a:cxnLst>
                      <a:cxn ang="0">
                        <a:pos x="T0" y="T1"/>
                      </a:cxn>
                      <a:cxn ang="0">
                        <a:pos x="T2" y="T3"/>
                      </a:cxn>
                      <a:cxn ang="0">
                        <a:pos x="T4" y="T5"/>
                      </a:cxn>
                    </a:cxnLst>
                    <a:rect l="0" t="0" r="r" b="b"/>
                    <a:pathLst>
                      <a:path w="56" h="49">
                        <a:moveTo>
                          <a:pt x="56" y="0"/>
                        </a:moveTo>
                        <a:cubicBezTo>
                          <a:pt x="0" y="42"/>
                          <a:pt x="0" y="42"/>
                          <a:pt x="0" y="42"/>
                        </a:cubicBezTo>
                        <a:cubicBezTo>
                          <a:pt x="49" y="49"/>
                          <a:pt x="56" y="0"/>
                          <a:pt x="56" y="0"/>
                        </a:cubicBezTo>
                        <a:close/>
                      </a:path>
                    </a:pathLst>
                  </a:custGeom>
                  <a:solidFill>
                    <a:srgbClr val="39B5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9" name="ïṩḷïḓé"/>
                  <p:cNvSpPr/>
                  <p:nvPr/>
                </p:nvSpPr>
                <p:spPr bwMode="auto">
                  <a:xfrm>
                    <a:off x="5734050" y="3478213"/>
                    <a:ext cx="214313" cy="201613"/>
                  </a:xfrm>
                  <a:custGeom>
                    <a:avLst/>
                    <a:gdLst>
                      <a:gd name="T0" fmla="*/ 0 w 57"/>
                      <a:gd name="T1" fmla="*/ 31 h 54"/>
                      <a:gd name="T2" fmla="*/ 57 w 57"/>
                      <a:gd name="T3" fmla="*/ 21 h 54"/>
                      <a:gd name="T4" fmla="*/ 0 w 57"/>
                      <a:gd name="T5" fmla="*/ 31 h 54"/>
                    </a:gdLst>
                    <a:ahLst/>
                    <a:cxnLst>
                      <a:cxn ang="0">
                        <a:pos x="T0" y="T1"/>
                      </a:cxn>
                      <a:cxn ang="0">
                        <a:pos x="T2" y="T3"/>
                      </a:cxn>
                      <a:cxn ang="0">
                        <a:pos x="T4" y="T5"/>
                      </a:cxn>
                    </a:cxnLst>
                    <a:rect l="0" t="0" r="r" b="b"/>
                    <a:pathLst>
                      <a:path w="57" h="54">
                        <a:moveTo>
                          <a:pt x="0" y="31"/>
                        </a:moveTo>
                        <a:cubicBezTo>
                          <a:pt x="0" y="31"/>
                          <a:pt x="20" y="0"/>
                          <a:pt x="57" y="21"/>
                        </a:cubicBezTo>
                        <a:cubicBezTo>
                          <a:pt x="57" y="21"/>
                          <a:pt x="33" y="54"/>
                          <a:pt x="0" y="31"/>
                        </a:cubicBezTo>
                        <a:close/>
                      </a:path>
                    </a:pathLst>
                  </a:custGeom>
                  <a:solidFill>
                    <a:srgbClr val="8DC6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îSļiďê"/>
                  <p:cNvSpPr/>
                  <p:nvPr/>
                </p:nvSpPr>
                <p:spPr bwMode="auto">
                  <a:xfrm>
                    <a:off x="5734050" y="3556000"/>
                    <a:ext cx="214313" cy="123825"/>
                  </a:xfrm>
                  <a:custGeom>
                    <a:avLst/>
                    <a:gdLst>
                      <a:gd name="T0" fmla="*/ 57 w 57"/>
                      <a:gd name="T1" fmla="*/ 0 h 33"/>
                      <a:gd name="T2" fmla="*/ 0 w 57"/>
                      <a:gd name="T3" fmla="*/ 10 h 33"/>
                      <a:gd name="T4" fmla="*/ 57 w 57"/>
                      <a:gd name="T5" fmla="*/ 0 h 33"/>
                    </a:gdLst>
                    <a:ahLst/>
                    <a:cxnLst>
                      <a:cxn ang="0">
                        <a:pos x="T0" y="T1"/>
                      </a:cxn>
                      <a:cxn ang="0">
                        <a:pos x="T2" y="T3"/>
                      </a:cxn>
                      <a:cxn ang="0">
                        <a:pos x="T4" y="T5"/>
                      </a:cxn>
                    </a:cxnLst>
                    <a:rect l="0" t="0" r="r" b="b"/>
                    <a:pathLst>
                      <a:path w="57" h="33">
                        <a:moveTo>
                          <a:pt x="57" y="0"/>
                        </a:moveTo>
                        <a:cubicBezTo>
                          <a:pt x="0" y="10"/>
                          <a:pt x="0" y="10"/>
                          <a:pt x="0" y="10"/>
                        </a:cubicBezTo>
                        <a:cubicBezTo>
                          <a:pt x="33" y="33"/>
                          <a:pt x="57" y="0"/>
                          <a:pt x="57" y="0"/>
                        </a:cubicBezTo>
                        <a:close/>
                      </a:path>
                    </a:pathLst>
                  </a:custGeom>
                  <a:solidFill>
                    <a:srgbClr val="39B54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1" name="iṩ1íde"/>
                  <p:cNvSpPr/>
                  <p:nvPr/>
                </p:nvSpPr>
                <p:spPr bwMode="auto">
                  <a:xfrm>
                    <a:off x="5105400" y="2687638"/>
                    <a:ext cx="1052513" cy="755650"/>
                  </a:xfrm>
                  <a:custGeom>
                    <a:avLst/>
                    <a:gdLst>
                      <a:gd name="T0" fmla="*/ 230 w 281"/>
                      <a:gd name="T1" fmla="*/ 22 h 202"/>
                      <a:gd name="T2" fmla="*/ 130 w 281"/>
                      <a:gd name="T3" fmla="*/ 0 h 202"/>
                      <a:gd name="T4" fmla="*/ 125 w 281"/>
                      <a:gd name="T5" fmla="*/ 0 h 202"/>
                      <a:gd name="T6" fmla="*/ 0 w 281"/>
                      <a:gd name="T7" fmla="*/ 0 h 202"/>
                      <a:gd name="T8" fmla="*/ 0 w 281"/>
                      <a:gd name="T9" fmla="*/ 202 h 202"/>
                      <a:gd name="T10" fmla="*/ 279 w 281"/>
                      <a:gd name="T11" fmla="*/ 202 h 202"/>
                      <a:gd name="T12" fmla="*/ 279 w 281"/>
                      <a:gd name="T13" fmla="*/ 193 h 202"/>
                      <a:gd name="T14" fmla="*/ 230 w 281"/>
                      <a:gd name="T15" fmla="*/ 22 h 202"/>
                      <a:gd name="T16" fmla="*/ 270 w 281"/>
                      <a:gd name="T17" fmla="*/ 193 h 202"/>
                      <a:gd name="T18" fmla="*/ 9 w 281"/>
                      <a:gd name="T19" fmla="*/ 193 h 202"/>
                      <a:gd name="T20" fmla="*/ 9 w 281"/>
                      <a:gd name="T21" fmla="*/ 9 h 202"/>
                      <a:gd name="T22" fmla="*/ 125 w 281"/>
                      <a:gd name="T23" fmla="*/ 9 h 202"/>
                      <a:gd name="T24" fmla="*/ 226 w 281"/>
                      <a:gd name="T25" fmla="*/ 30 h 202"/>
                      <a:gd name="T26" fmla="*/ 270 w 281"/>
                      <a:gd name="T27" fmla="*/ 19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202">
                        <a:moveTo>
                          <a:pt x="230" y="22"/>
                        </a:moveTo>
                        <a:cubicBezTo>
                          <a:pt x="196" y="2"/>
                          <a:pt x="145" y="0"/>
                          <a:pt x="130" y="0"/>
                        </a:cubicBezTo>
                        <a:cubicBezTo>
                          <a:pt x="127" y="0"/>
                          <a:pt x="125" y="0"/>
                          <a:pt x="125" y="0"/>
                        </a:cubicBezTo>
                        <a:cubicBezTo>
                          <a:pt x="0" y="0"/>
                          <a:pt x="0" y="0"/>
                          <a:pt x="0" y="0"/>
                        </a:cubicBezTo>
                        <a:cubicBezTo>
                          <a:pt x="0" y="202"/>
                          <a:pt x="0" y="202"/>
                          <a:pt x="0" y="202"/>
                        </a:cubicBezTo>
                        <a:cubicBezTo>
                          <a:pt x="279" y="202"/>
                          <a:pt x="279" y="202"/>
                          <a:pt x="279" y="202"/>
                        </a:cubicBezTo>
                        <a:cubicBezTo>
                          <a:pt x="279" y="193"/>
                          <a:pt x="279" y="193"/>
                          <a:pt x="279" y="193"/>
                        </a:cubicBezTo>
                        <a:cubicBezTo>
                          <a:pt x="280" y="179"/>
                          <a:pt x="281" y="51"/>
                          <a:pt x="230" y="22"/>
                        </a:cubicBezTo>
                        <a:moveTo>
                          <a:pt x="270" y="193"/>
                        </a:moveTo>
                        <a:cubicBezTo>
                          <a:pt x="270" y="193"/>
                          <a:pt x="173" y="193"/>
                          <a:pt x="9" y="193"/>
                        </a:cubicBezTo>
                        <a:cubicBezTo>
                          <a:pt x="9" y="9"/>
                          <a:pt x="9" y="9"/>
                          <a:pt x="9" y="9"/>
                        </a:cubicBezTo>
                        <a:cubicBezTo>
                          <a:pt x="125" y="9"/>
                          <a:pt x="125" y="9"/>
                          <a:pt x="125" y="9"/>
                        </a:cubicBezTo>
                        <a:cubicBezTo>
                          <a:pt x="125" y="9"/>
                          <a:pt x="187" y="7"/>
                          <a:pt x="226" y="30"/>
                        </a:cubicBezTo>
                        <a:cubicBezTo>
                          <a:pt x="273" y="58"/>
                          <a:pt x="270" y="193"/>
                          <a:pt x="270" y="193"/>
                        </a:cubicBezTo>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2" name="isḻiḑè"/>
                  <p:cNvSpPr/>
                  <p:nvPr/>
                </p:nvSpPr>
                <p:spPr bwMode="auto">
                  <a:xfrm>
                    <a:off x="3740150" y="2687638"/>
                    <a:ext cx="1066800" cy="755650"/>
                  </a:xfrm>
                  <a:custGeom>
                    <a:avLst/>
                    <a:gdLst>
                      <a:gd name="T0" fmla="*/ 269 w 285"/>
                      <a:gd name="T1" fmla="*/ 0 h 202"/>
                      <a:gd name="T2" fmla="*/ 72 w 285"/>
                      <a:gd name="T3" fmla="*/ 95 h 202"/>
                      <a:gd name="T4" fmla="*/ 72 w 285"/>
                      <a:gd name="T5" fmla="*/ 95 h 202"/>
                      <a:gd name="T6" fmla="*/ 66 w 285"/>
                      <a:gd name="T7" fmla="*/ 101 h 202"/>
                      <a:gd name="T8" fmla="*/ 65 w 285"/>
                      <a:gd name="T9" fmla="*/ 102 h 202"/>
                      <a:gd name="T10" fmla="*/ 55 w 285"/>
                      <a:gd name="T11" fmla="*/ 112 h 202"/>
                      <a:gd name="T12" fmla="*/ 53 w 285"/>
                      <a:gd name="T13" fmla="*/ 114 h 202"/>
                      <a:gd name="T14" fmla="*/ 42 w 285"/>
                      <a:gd name="T15" fmla="*/ 126 h 202"/>
                      <a:gd name="T16" fmla="*/ 41 w 285"/>
                      <a:gd name="T17" fmla="*/ 127 h 202"/>
                      <a:gd name="T18" fmla="*/ 29 w 285"/>
                      <a:gd name="T19" fmla="*/ 141 h 202"/>
                      <a:gd name="T20" fmla="*/ 29 w 285"/>
                      <a:gd name="T21" fmla="*/ 141 h 202"/>
                      <a:gd name="T22" fmla="*/ 17 w 285"/>
                      <a:gd name="T23" fmla="*/ 156 h 202"/>
                      <a:gd name="T24" fmla="*/ 12 w 285"/>
                      <a:gd name="T25" fmla="*/ 186 h 202"/>
                      <a:gd name="T26" fmla="*/ 56 w 285"/>
                      <a:gd name="T27" fmla="*/ 202 h 202"/>
                      <a:gd name="T28" fmla="*/ 171 w 285"/>
                      <a:gd name="T29" fmla="*/ 202 h 202"/>
                      <a:gd name="T30" fmla="*/ 285 w 285"/>
                      <a:gd name="T31" fmla="*/ 202 h 202"/>
                      <a:gd name="T32" fmla="*/ 285 w 285"/>
                      <a:gd name="T33" fmla="*/ 0 h 202"/>
                      <a:gd name="T34" fmla="*/ 269 w 285"/>
                      <a:gd name="T35" fmla="*/ 0 h 202"/>
                      <a:gd name="T36" fmla="*/ 276 w 285"/>
                      <a:gd name="T37" fmla="*/ 193 h 202"/>
                      <a:gd name="T38" fmla="*/ 56 w 285"/>
                      <a:gd name="T39" fmla="*/ 193 h 202"/>
                      <a:gd name="T40" fmla="*/ 24 w 285"/>
                      <a:gd name="T41" fmla="*/ 161 h 202"/>
                      <a:gd name="T42" fmla="*/ 269 w 285"/>
                      <a:gd name="T43" fmla="*/ 9 h 202"/>
                      <a:gd name="T44" fmla="*/ 276 w 285"/>
                      <a:gd name="T45" fmla="*/ 9 h 202"/>
                      <a:gd name="T46" fmla="*/ 276 w 285"/>
                      <a:gd name="T47" fmla="*/ 19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02">
                        <a:moveTo>
                          <a:pt x="269" y="0"/>
                        </a:moveTo>
                        <a:cubicBezTo>
                          <a:pt x="265" y="0"/>
                          <a:pt x="173" y="1"/>
                          <a:pt x="72" y="95"/>
                        </a:cubicBezTo>
                        <a:cubicBezTo>
                          <a:pt x="72" y="95"/>
                          <a:pt x="72" y="95"/>
                          <a:pt x="72" y="95"/>
                        </a:cubicBezTo>
                        <a:cubicBezTo>
                          <a:pt x="66" y="101"/>
                          <a:pt x="66" y="101"/>
                          <a:pt x="66" y="101"/>
                        </a:cubicBezTo>
                        <a:cubicBezTo>
                          <a:pt x="66" y="101"/>
                          <a:pt x="65" y="102"/>
                          <a:pt x="65" y="102"/>
                        </a:cubicBezTo>
                        <a:cubicBezTo>
                          <a:pt x="61" y="106"/>
                          <a:pt x="58" y="109"/>
                          <a:pt x="55" y="112"/>
                        </a:cubicBezTo>
                        <a:cubicBezTo>
                          <a:pt x="54" y="113"/>
                          <a:pt x="53" y="114"/>
                          <a:pt x="53" y="114"/>
                        </a:cubicBezTo>
                        <a:cubicBezTo>
                          <a:pt x="49" y="118"/>
                          <a:pt x="45" y="122"/>
                          <a:pt x="42" y="126"/>
                        </a:cubicBezTo>
                        <a:cubicBezTo>
                          <a:pt x="41" y="127"/>
                          <a:pt x="41" y="127"/>
                          <a:pt x="41" y="127"/>
                        </a:cubicBezTo>
                        <a:cubicBezTo>
                          <a:pt x="37" y="132"/>
                          <a:pt x="33" y="136"/>
                          <a:pt x="29" y="141"/>
                        </a:cubicBezTo>
                        <a:cubicBezTo>
                          <a:pt x="29" y="141"/>
                          <a:pt x="29" y="141"/>
                          <a:pt x="29" y="141"/>
                        </a:cubicBezTo>
                        <a:cubicBezTo>
                          <a:pt x="25" y="146"/>
                          <a:pt x="21" y="151"/>
                          <a:pt x="17" y="156"/>
                        </a:cubicBezTo>
                        <a:cubicBezTo>
                          <a:pt x="16" y="157"/>
                          <a:pt x="5" y="172"/>
                          <a:pt x="12" y="186"/>
                        </a:cubicBezTo>
                        <a:cubicBezTo>
                          <a:pt x="18" y="197"/>
                          <a:pt x="32" y="202"/>
                          <a:pt x="56" y="202"/>
                        </a:cubicBezTo>
                        <a:cubicBezTo>
                          <a:pt x="171" y="202"/>
                          <a:pt x="171" y="202"/>
                          <a:pt x="171" y="202"/>
                        </a:cubicBezTo>
                        <a:cubicBezTo>
                          <a:pt x="285" y="202"/>
                          <a:pt x="285" y="202"/>
                          <a:pt x="285" y="202"/>
                        </a:cubicBezTo>
                        <a:cubicBezTo>
                          <a:pt x="285" y="0"/>
                          <a:pt x="285" y="0"/>
                          <a:pt x="285" y="0"/>
                        </a:cubicBezTo>
                        <a:cubicBezTo>
                          <a:pt x="269" y="0"/>
                          <a:pt x="269" y="0"/>
                          <a:pt x="269" y="0"/>
                        </a:cubicBezTo>
                        <a:moveTo>
                          <a:pt x="276" y="193"/>
                        </a:moveTo>
                        <a:cubicBezTo>
                          <a:pt x="123" y="193"/>
                          <a:pt x="81" y="193"/>
                          <a:pt x="56" y="193"/>
                        </a:cubicBezTo>
                        <a:cubicBezTo>
                          <a:pt x="0" y="193"/>
                          <a:pt x="24" y="161"/>
                          <a:pt x="24" y="161"/>
                        </a:cubicBezTo>
                        <a:cubicBezTo>
                          <a:pt x="143" y="8"/>
                          <a:pt x="269" y="9"/>
                          <a:pt x="269" y="9"/>
                        </a:cubicBezTo>
                        <a:cubicBezTo>
                          <a:pt x="276" y="9"/>
                          <a:pt x="276" y="9"/>
                          <a:pt x="276" y="9"/>
                        </a:cubicBezTo>
                        <a:cubicBezTo>
                          <a:pt x="276" y="193"/>
                          <a:pt x="276" y="193"/>
                          <a:pt x="276" y="193"/>
                        </a:cubicBezTo>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3" name="ïśḻiďe"/>
                  <p:cNvSpPr/>
                  <p:nvPr/>
                </p:nvSpPr>
                <p:spPr bwMode="auto">
                  <a:xfrm>
                    <a:off x="4289425" y="2732088"/>
                    <a:ext cx="363538" cy="606425"/>
                  </a:xfrm>
                  <a:custGeom>
                    <a:avLst/>
                    <a:gdLst>
                      <a:gd name="T0" fmla="*/ 97 w 97"/>
                      <a:gd name="T1" fmla="*/ 0 h 162"/>
                      <a:gd name="T2" fmla="*/ 60 w 97"/>
                      <a:gd name="T3" fmla="*/ 10 h 162"/>
                      <a:gd name="T4" fmla="*/ 0 w 97"/>
                      <a:gd name="T5" fmla="*/ 162 h 162"/>
                      <a:gd name="T6" fmla="*/ 29 w 97"/>
                      <a:gd name="T7" fmla="*/ 162 h 162"/>
                      <a:gd name="T8" fmla="*/ 97 w 97"/>
                      <a:gd name="T9" fmla="*/ 0 h 162"/>
                    </a:gdLst>
                    <a:ahLst/>
                    <a:cxnLst>
                      <a:cxn ang="0">
                        <a:pos x="T0" y="T1"/>
                      </a:cxn>
                      <a:cxn ang="0">
                        <a:pos x="T2" y="T3"/>
                      </a:cxn>
                      <a:cxn ang="0">
                        <a:pos x="T4" y="T5"/>
                      </a:cxn>
                      <a:cxn ang="0">
                        <a:pos x="T6" y="T7"/>
                      </a:cxn>
                      <a:cxn ang="0">
                        <a:pos x="T8" y="T9"/>
                      </a:cxn>
                    </a:cxnLst>
                    <a:rect l="0" t="0" r="r" b="b"/>
                    <a:pathLst>
                      <a:path w="97" h="162">
                        <a:moveTo>
                          <a:pt x="97" y="0"/>
                        </a:moveTo>
                        <a:cubicBezTo>
                          <a:pt x="87" y="2"/>
                          <a:pt x="74" y="5"/>
                          <a:pt x="60" y="10"/>
                        </a:cubicBezTo>
                        <a:cubicBezTo>
                          <a:pt x="0" y="162"/>
                          <a:pt x="0" y="162"/>
                          <a:pt x="0" y="162"/>
                        </a:cubicBezTo>
                        <a:cubicBezTo>
                          <a:pt x="29" y="162"/>
                          <a:pt x="29" y="162"/>
                          <a:pt x="29" y="162"/>
                        </a:cubicBezTo>
                        <a:cubicBezTo>
                          <a:pt x="97" y="0"/>
                          <a:pt x="97" y="0"/>
                          <a:pt x="97"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4" name="iš1íďê"/>
                  <p:cNvSpPr/>
                  <p:nvPr/>
                </p:nvSpPr>
                <p:spPr bwMode="auto">
                  <a:xfrm>
                    <a:off x="4264025" y="3338513"/>
                    <a:ext cx="134938" cy="71438"/>
                  </a:xfrm>
                  <a:custGeom>
                    <a:avLst/>
                    <a:gdLst>
                      <a:gd name="T0" fmla="*/ 36 w 36"/>
                      <a:gd name="T1" fmla="*/ 0 h 19"/>
                      <a:gd name="T2" fmla="*/ 7 w 36"/>
                      <a:gd name="T3" fmla="*/ 0 h 19"/>
                      <a:gd name="T4" fmla="*/ 0 w 36"/>
                      <a:gd name="T5" fmla="*/ 19 h 19"/>
                      <a:gd name="T6" fmla="*/ 28 w 36"/>
                      <a:gd name="T7" fmla="*/ 19 h 19"/>
                      <a:gd name="T8" fmla="*/ 36 w 36"/>
                      <a:gd name="T9" fmla="*/ 0 h 19"/>
                    </a:gdLst>
                    <a:ahLst/>
                    <a:cxnLst>
                      <a:cxn ang="0">
                        <a:pos x="T0" y="T1"/>
                      </a:cxn>
                      <a:cxn ang="0">
                        <a:pos x="T2" y="T3"/>
                      </a:cxn>
                      <a:cxn ang="0">
                        <a:pos x="T4" y="T5"/>
                      </a:cxn>
                      <a:cxn ang="0">
                        <a:pos x="T6" y="T7"/>
                      </a:cxn>
                      <a:cxn ang="0">
                        <a:pos x="T8" y="T9"/>
                      </a:cxn>
                    </a:cxnLst>
                    <a:rect l="0" t="0" r="r" b="b"/>
                    <a:pathLst>
                      <a:path w="36" h="19">
                        <a:moveTo>
                          <a:pt x="36" y="0"/>
                        </a:moveTo>
                        <a:cubicBezTo>
                          <a:pt x="7" y="0"/>
                          <a:pt x="7" y="0"/>
                          <a:pt x="7" y="0"/>
                        </a:cubicBezTo>
                        <a:cubicBezTo>
                          <a:pt x="0" y="19"/>
                          <a:pt x="0" y="19"/>
                          <a:pt x="0" y="19"/>
                        </a:cubicBezTo>
                        <a:cubicBezTo>
                          <a:pt x="8" y="19"/>
                          <a:pt x="18" y="19"/>
                          <a:pt x="28" y="19"/>
                        </a:cubicBezTo>
                        <a:cubicBezTo>
                          <a:pt x="36" y="0"/>
                          <a:pt x="36" y="0"/>
                          <a:pt x="36"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5" name="iŝ1íḑé"/>
                  <p:cNvSpPr/>
                  <p:nvPr/>
                </p:nvSpPr>
                <p:spPr bwMode="auto">
                  <a:xfrm>
                    <a:off x="4506913" y="2720975"/>
                    <a:ext cx="265113" cy="617538"/>
                  </a:xfrm>
                  <a:custGeom>
                    <a:avLst/>
                    <a:gdLst>
                      <a:gd name="T0" fmla="*/ 71 w 71"/>
                      <a:gd name="T1" fmla="*/ 0 h 165"/>
                      <a:gd name="T2" fmla="*/ 69 w 71"/>
                      <a:gd name="T3" fmla="*/ 0 h 165"/>
                      <a:gd name="T4" fmla="*/ 0 w 71"/>
                      <a:gd name="T5" fmla="*/ 165 h 165"/>
                      <a:gd name="T6" fmla="*/ 38 w 71"/>
                      <a:gd name="T7" fmla="*/ 165 h 165"/>
                      <a:gd name="T8" fmla="*/ 38 w 71"/>
                      <a:gd name="T9" fmla="*/ 122 h 165"/>
                      <a:gd name="T10" fmla="*/ 68 w 71"/>
                      <a:gd name="T11" fmla="*/ 92 h 165"/>
                      <a:gd name="T12" fmla="*/ 71 w 71"/>
                      <a:gd name="T13" fmla="*/ 92 h 165"/>
                      <a:gd name="T14" fmla="*/ 71 w 71"/>
                      <a:gd name="T15" fmla="*/ 0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65">
                        <a:moveTo>
                          <a:pt x="71" y="0"/>
                        </a:moveTo>
                        <a:cubicBezTo>
                          <a:pt x="69" y="0"/>
                          <a:pt x="69" y="0"/>
                          <a:pt x="69" y="0"/>
                        </a:cubicBezTo>
                        <a:cubicBezTo>
                          <a:pt x="0" y="165"/>
                          <a:pt x="0" y="165"/>
                          <a:pt x="0" y="165"/>
                        </a:cubicBezTo>
                        <a:cubicBezTo>
                          <a:pt x="38" y="165"/>
                          <a:pt x="38" y="165"/>
                          <a:pt x="38" y="165"/>
                        </a:cubicBezTo>
                        <a:cubicBezTo>
                          <a:pt x="38" y="122"/>
                          <a:pt x="38" y="122"/>
                          <a:pt x="38" y="122"/>
                        </a:cubicBezTo>
                        <a:cubicBezTo>
                          <a:pt x="38" y="106"/>
                          <a:pt x="51" y="92"/>
                          <a:pt x="68" y="92"/>
                        </a:cubicBezTo>
                        <a:cubicBezTo>
                          <a:pt x="69" y="92"/>
                          <a:pt x="70" y="92"/>
                          <a:pt x="71" y="92"/>
                        </a:cubicBezTo>
                        <a:cubicBezTo>
                          <a:pt x="71" y="0"/>
                          <a:pt x="71" y="0"/>
                          <a:pt x="71"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6" name="ïŝļîḑè"/>
                  <p:cNvSpPr/>
                  <p:nvPr/>
                </p:nvSpPr>
                <p:spPr bwMode="auto">
                  <a:xfrm>
                    <a:off x="4476750" y="3338513"/>
                    <a:ext cx="173038" cy="71438"/>
                  </a:xfrm>
                  <a:custGeom>
                    <a:avLst/>
                    <a:gdLst>
                      <a:gd name="T0" fmla="*/ 46 w 46"/>
                      <a:gd name="T1" fmla="*/ 0 h 19"/>
                      <a:gd name="T2" fmla="*/ 8 w 46"/>
                      <a:gd name="T3" fmla="*/ 0 h 19"/>
                      <a:gd name="T4" fmla="*/ 0 w 46"/>
                      <a:gd name="T5" fmla="*/ 19 h 19"/>
                      <a:gd name="T6" fmla="*/ 46 w 46"/>
                      <a:gd name="T7" fmla="*/ 19 h 19"/>
                      <a:gd name="T8" fmla="*/ 46 w 46"/>
                      <a:gd name="T9" fmla="*/ 0 h 19"/>
                    </a:gdLst>
                    <a:ahLst/>
                    <a:cxnLst>
                      <a:cxn ang="0">
                        <a:pos x="T0" y="T1"/>
                      </a:cxn>
                      <a:cxn ang="0">
                        <a:pos x="T2" y="T3"/>
                      </a:cxn>
                      <a:cxn ang="0">
                        <a:pos x="T4" y="T5"/>
                      </a:cxn>
                      <a:cxn ang="0">
                        <a:pos x="T6" y="T7"/>
                      </a:cxn>
                      <a:cxn ang="0">
                        <a:pos x="T8" y="T9"/>
                      </a:cxn>
                    </a:cxnLst>
                    <a:rect l="0" t="0" r="r" b="b"/>
                    <a:pathLst>
                      <a:path w="46" h="19">
                        <a:moveTo>
                          <a:pt x="46" y="0"/>
                        </a:moveTo>
                        <a:cubicBezTo>
                          <a:pt x="8" y="0"/>
                          <a:pt x="8" y="0"/>
                          <a:pt x="8" y="0"/>
                        </a:cubicBezTo>
                        <a:cubicBezTo>
                          <a:pt x="0" y="19"/>
                          <a:pt x="0" y="19"/>
                          <a:pt x="0" y="19"/>
                        </a:cubicBezTo>
                        <a:cubicBezTo>
                          <a:pt x="14" y="19"/>
                          <a:pt x="29" y="19"/>
                          <a:pt x="46" y="19"/>
                        </a:cubicBezTo>
                        <a:cubicBezTo>
                          <a:pt x="46" y="0"/>
                          <a:pt x="46" y="0"/>
                          <a:pt x="46"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9" name="íṥ1iḍê"/>
                  <p:cNvSpPr/>
                  <p:nvPr/>
                </p:nvSpPr>
                <p:spPr bwMode="auto">
                  <a:xfrm>
                    <a:off x="4649788" y="3065463"/>
                    <a:ext cx="122238" cy="344488"/>
                  </a:xfrm>
                  <a:custGeom>
                    <a:avLst/>
                    <a:gdLst>
                      <a:gd name="T0" fmla="*/ 30 w 33"/>
                      <a:gd name="T1" fmla="*/ 0 h 92"/>
                      <a:gd name="T2" fmla="*/ 0 w 33"/>
                      <a:gd name="T3" fmla="*/ 30 h 92"/>
                      <a:gd name="T4" fmla="*/ 0 w 33"/>
                      <a:gd name="T5" fmla="*/ 73 h 92"/>
                      <a:gd name="T6" fmla="*/ 0 w 33"/>
                      <a:gd name="T7" fmla="*/ 92 h 92"/>
                      <a:gd name="T8" fmla="*/ 33 w 33"/>
                      <a:gd name="T9" fmla="*/ 92 h 92"/>
                      <a:gd name="T10" fmla="*/ 33 w 33"/>
                      <a:gd name="T11" fmla="*/ 0 h 92"/>
                      <a:gd name="T12" fmla="*/ 33 w 33"/>
                      <a:gd name="T13" fmla="*/ 0 h 92"/>
                      <a:gd name="T14" fmla="*/ 30 w 33"/>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2">
                        <a:moveTo>
                          <a:pt x="30" y="0"/>
                        </a:moveTo>
                        <a:cubicBezTo>
                          <a:pt x="13" y="0"/>
                          <a:pt x="0" y="14"/>
                          <a:pt x="0" y="30"/>
                        </a:cubicBezTo>
                        <a:cubicBezTo>
                          <a:pt x="0" y="73"/>
                          <a:pt x="0" y="73"/>
                          <a:pt x="0" y="73"/>
                        </a:cubicBezTo>
                        <a:cubicBezTo>
                          <a:pt x="0" y="92"/>
                          <a:pt x="0" y="92"/>
                          <a:pt x="0" y="92"/>
                        </a:cubicBezTo>
                        <a:cubicBezTo>
                          <a:pt x="10" y="92"/>
                          <a:pt x="21" y="92"/>
                          <a:pt x="33" y="92"/>
                        </a:cubicBezTo>
                        <a:cubicBezTo>
                          <a:pt x="33" y="0"/>
                          <a:pt x="33" y="0"/>
                          <a:pt x="33" y="0"/>
                        </a:cubicBezTo>
                        <a:cubicBezTo>
                          <a:pt x="33" y="0"/>
                          <a:pt x="33" y="0"/>
                          <a:pt x="33" y="0"/>
                        </a:cubicBezTo>
                        <a:cubicBezTo>
                          <a:pt x="32" y="0"/>
                          <a:pt x="31" y="0"/>
                          <a:pt x="30"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0" name="ïŝḷiďè"/>
                  <p:cNvSpPr/>
                  <p:nvPr/>
                </p:nvSpPr>
                <p:spPr bwMode="auto">
                  <a:xfrm>
                    <a:off x="5562600" y="2747963"/>
                    <a:ext cx="336550" cy="590550"/>
                  </a:xfrm>
                  <a:custGeom>
                    <a:avLst/>
                    <a:gdLst>
                      <a:gd name="T0" fmla="*/ 67 w 90"/>
                      <a:gd name="T1" fmla="*/ 0 h 158"/>
                      <a:gd name="T2" fmla="*/ 0 w 90"/>
                      <a:gd name="T3" fmla="*/ 158 h 158"/>
                      <a:gd name="T4" fmla="*/ 28 w 90"/>
                      <a:gd name="T5" fmla="*/ 158 h 158"/>
                      <a:gd name="T6" fmla="*/ 90 w 90"/>
                      <a:gd name="T7" fmla="*/ 7 h 158"/>
                      <a:gd name="T8" fmla="*/ 67 w 90"/>
                      <a:gd name="T9" fmla="*/ 0 h 158"/>
                    </a:gdLst>
                    <a:ahLst/>
                    <a:cxnLst>
                      <a:cxn ang="0">
                        <a:pos x="T0" y="T1"/>
                      </a:cxn>
                      <a:cxn ang="0">
                        <a:pos x="T2" y="T3"/>
                      </a:cxn>
                      <a:cxn ang="0">
                        <a:pos x="T4" y="T5"/>
                      </a:cxn>
                      <a:cxn ang="0">
                        <a:pos x="T6" y="T7"/>
                      </a:cxn>
                      <a:cxn ang="0">
                        <a:pos x="T8" y="T9"/>
                      </a:cxn>
                    </a:cxnLst>
                    <a:rect l="0" t="0" r="r" b="b"/>
                    <a:pathLst>
                      <a:path w="90" h="158">
                        <a:moveTo>
                          <a:pt x="67" y="0"/>
                        </a:moveTo>
                        <a:cubicBezTo>
                          <a:pt x="0" y="158"/>
                          <a:pt x="0" y="158"/>
                          <a:pt x="0" y="158"/>
                        </a:cubicBezTo>
                        <a:cubicBezTo>
                          <a:pt x="28" y="158"/>
                          <a:pt x="28" y="158"/>
                          <a:pt x="28" y="158"/>
                        </a:cubicBezTo>
                        <a:cubicBezTo>
                          <a:pt x="90" y="7"/>
                          <a:pt x="90" y="7"/>
                          <a:pt x="90" y="7"/>
                        </a:cubicBezTo>
                        <a:cubicBezTo>
                          <a:pt x="82" y="4"/>
                          <a:pt x="75" y="2"/>
                          <a:pt x="67"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1" name="ïṥ1îďê"/>
                  <p:cNvSpPr/>
                  <p:nvPr/>
                </p:nvSpPr>
                <p:spPr bwMode="auto">
                  <a:xfrm>
                    <a:off x="5532438" y="3338513"/>
                    <a:ext cx="134938" cy="71438"/>
                  </a:xfrm>
                  <a:custGeom>
                    <a:avLst/>
                    <a:gdLst>
                      <a:gd name="T0" fmla="*/ 36 w 36"/>
                      <a:gd name="T1" fmla="*/ 0 h 19"/>
                      <a:gd name="T2" fmla="*/ 8 w 36"/>
                      <a:gd name="T3" fmla="*/ 0 h 19"/>
                      <a:gd name="T4" fmla="*/ 0 w 36"/>
                      <a:gd name="T5" fmla="*/ 19 h 19"/>
                      <a:gd name="T6" fmla="*/ 29 w 36"/>
                      <a:gd name="T7" fmla="*/ 19 h 19"/>
                      <a:gd name="T8" fmla="*/ 36 w 36"/>
                      <a:gd name="T9" fmla="*/ 0 h 19"/>
                    </a:gdLst>
                    <a:ahLst/>
                    <a:cxnLst>
                      <a:cxn ang="0">
                        <a:pos x="T0" y="T1"/>
                      </a:cxn>
                      <a:cxn ang="0">
                        <a:pos x="T2" y="T3"/>
                      </a:cxn>
                      <a:cxn ang="0">
                        <a:pos x="T4" y="T5"/>
                      </a:cxn>
                      <a:cxn ang="0">
                        <a:pos x="T6" y="T7"/>
                      </a:cxn>
                      <a:cxn ang="0">
                        <a:pos x="T8" y="T9"/>
                      </a:cxn>
                    </a:cxnLst>
                    <a:rect l="0" t="0" r="r" b="b"/>
                    <a:pathLst>
                      <a:path w="36" h="19">
                        <a:moveTo>
                          <a:pt x="36" y="0"/>
                        </a:moveTo>
                        <a:cubicBezTo>
                          <a:pt x="8" y="0"/>
                          <a:pt x="8" y="0"/>
                          <a:pt x="8" y="0"/>
                        </a:cubicBezTo>
                        <a:cubicBezTo>
                          <a:pt x="0" y="19"/>
                          <a:pt x="0" y="19"/>
                          <a:pt x="0" y="19"/>
                        </a:cubicBezTo>
                        <a:cubicBezTo>
                          <a:pt x="10" y="19"/>
                          <a:pt x="19" y="19"/>
                          <a:pt x="29" y="19"/>
                        </a:cubicBezTo>
                        <a:cubicBezTo>
                          <a:pt x="36" y="0"/>
                          <a:pt x="36" y="0"/>
                          <a:pt x="36"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3" name="îṧļíḋè"/>
                  <p:cNvSpPr/>
                  <p:nvPr/>
                </p:nvSpPr>
                <p:spPr bwMode="auto">
                  <a:xfrm>
                    <a:off x="5775325" y="2825750"/>
                    <a:ext cx="303213" cy="512763"/>
                  </a:xfrm>
                  <a:custGeom>
                    <a:avLst/>
                    <a:gdLst>
                      <a:gd name="T0" fmla="*/ 56 w 81"/>
                      <a:gd name="T1" fmla="*/ 0 h 137"/>
                      <a:gd name="T2" fmla="*/ 0 w 81"/>
                      <a:gd name="T3" fmla="*/ 137 h 137"/>
                      <a:gd name="T4" fmla="*/ 46 w 81"/>
                      <a:gd name="T5" fmla="*/ 137 h 137"/>
                      <a:gd name="T6" fmla="*/ 46 w 81"/>
                      <a:gd name="T7" fmla="*/ 86 h 137"/>
                      <a:gd name="T8" fmla="*/ 77 w 81"/>
                      <a:gd name="T9" fmla="*/ 56 h 137"/>
                      <a:gd name="T10" fmla="*/ 81 w 81"/>
                      <a:gd name="T11" fmla="*/ 56 h 137"/>
                      <a:gd name="T12" fmla="*/ 56 w 81"/>
                      <a:gd name="T13" fmla="*/ 0 h 137"/>
                    </a:gdLst>
                    <a:ahLst/>
                    <a:cxnLst>
                      <a:cxn ang="0">
                        <a:pos x="T0" y="T1"/>
                      </a:cxn>
                      <a:cxn ang="0">
                        <a:pos x="T2" y="T3"/>
                      </a:cxn>
                      <a:cxn ang="0">
                        <a:pos x="T4" y="T5"/>
                      </a:cxn>
                      <a:cxn ang="0">
                        <a:pos x="T6" y="T7"/>
                      </a:cxn>
                      <a:cxn ang="0">
                        <a:pos x="T8" y="T9"/>
                      </a:cxn>
                      <a:cxn ang="0">
                        <a:pos x="T10" y="T11"/>
                      </a:cxn>
                      <a:cxn ang="0">
                        <a:pos x="T12" y="T13"/>
                      </a:cxn>
                    </a:cxnLst>
                    <a:rect l="0" t="0" r="r" b="b"/>
                    <a:pathLst>
                      <a:path w="81" h="137">
                        <a:moveTo>
                          <a:pt x="56" y="0"/>
                        </a:moveTo>
                        <a:cubicBezTo>
                          <a:pt x="0" y="137"/>
                          <a:pt x="0" y="137"/>
                          <a:pt x="0" y="137"/>
                        </a:cubicBezTo>
                        <a:cubicBezTo>
                          <a:pt x="46" y="137"/>
                          <a:pt x="46" y="137"/>
                          <a:pt x="46" y="137"/>
                        </a:cubicBezTo>
                        <a:cubicBezTo>
                          <a:pt x="46" y="86"/>
                          <a:pt x="46" y="86"/>
                          <a:pt x="46" y="86"/>
                        </a:cubicBezTo>
                        <a:cubicBezTo>
                          <a:pt x="46" y="69"/>
                          <a:pt x="60" y="56"/>
                          <a:pt x="77" y="56"/>
                        </a:cubicBezTo>
                        <a:cubicBezTo>
                          <a:pt x="78" y="56"/>
                          <a:pt x="80" y="56"/>
                          <a:pt x="81" y="56"/>
                        </a:cubicBezTo>
                        <a:cubicBezTo>
                          <a:pt x="76" y="33"/>
                          <a:pt x="68" y="13"/>
                          <a:pt x="56"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4" name="iṧļídê"/>
                  <p:cNvSpPr/>
                  <p:nvPr/>
                </p:nvSpPr>
                <p:spPr bwMode="auto">
                  <a:xfrm>
                    <a:off x="5745163" y="3338513"/>
                    <a:ext cx="203200" cy="71438"/>
                  </a:xfrm>
                  <a:custGeom>
                    <a:avLst/>
                    <a:gdLst>
                      <a:gd name="T0" fmla="*/ 54 w 54"/>
                      <a:gd name="T1" fmla="*/ 0 h 19"/>
                      <a:gd name="T2" fmla="*/ 8 w 54"/>
                      <a:gd name="T3" fmla="*/ 0 h 19"/>
                      <a:gd name="T4" fmla="*/ 0 w 54"/>
                      <a:gd name="T5" fmla="*/ 19 h 19"/>
                      <a:gd name="T6" fmla="*/ 54 w 54"/>
                      <a:gd name="T7" fmla="*/ 19 h 19"/>
                      <a:gd name="T8" fmla="*/ 54 w 54"/>
                      <a:gd name="T9" fmla="*/ 0 h 19"/>
                    </a:gdLst>
                    <a:ahLst/>
                    <a:cxnLst>
                      <a:cxn ang="0">
                        <a:pos x="T0" y="T1"/>
                      </a:cxn>
                      <a:cxn ang="0">
                        <a:pos x="T2" y="T3"/>
                      </a:cxn>
                      <a:cxn ang="0">
                        <a:pos x="T4" y="T5"/>
                      </a:cxn>
                      <a:cxn ang="0">
                        <a:pos x="T6" y="T7"/>
                      </a:cxn>
                      <a:cxn ang="0">
                        <a:pos x="T8" y="T9"/>
                      </a:cxn>
                    </a:cxnLst>
                    <a:rect l="0" t="0" r="r" b="b"/>
                    <a:pathLst>
                      <a:path w="54" h="19">
                        <a:moveTo>
                          <a:pt x="54" y="0"/>
                        </a:moveTo>
                        <a:cubicBezTo>
                          <a:pt x="8" y="0"/>
                          <a:pt x="8" y="0"/>
                          <a:pt x="8" y="0"/>
                        </a:cubicBezTo>
                        <a:cubicBezTo>
                          <a:pt x="0" y="19"/>
                          <a:pt x="0" y="19"/>
                          <a:pt x="0" y="19"/>
                        </a:cubicBezTo>
                        <a:cubicBezTo>
                          <a:pt x="21" y="19"/>
                          <a:pt x="40" y="19"/>
                          <a:pt x="54" y="19"/>
                        </a:cubicBezTo>
                        <a:cubicBezTo>
                          <a:pt x="54" y="0"/>
                          <a:pt x="54" y="0"/>
                          <a:pt x="54"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5" name="ïṩḷîḑè"/>
                  <p:cNvSpPr/>
                  <p:nvPr/>
                </p:nvSpPr>
                <p:spPr bwMode="auto">
                  <a:xfrm>
                    <a:off x="6111875" y="3297238"/>
                    <a:ext cx="4763" cy="112713"/>
                  </a:xfrm>
                  <a:custGeom>
                    <a:avLst/>
                    <a:gdLst>
                      <a:gd name="T0" fmla="*/ 1 w 1"/>
                      <a:gd name="T1" fmla="*/ 30 h 30"/>
                      <a:gd name="T2" fmla="*/ 1 w 1"/>
                      <a:gd name="T3" fmla="*/ 30 h 30"/>
                      <a:gd name="T4" fmla="*/ 1 w 1"/>
                      <a:gd name="T5" fmla="*/ 30 h 30"/>
                      <a:gd name="T6" fmla="*/ 1 w 1"/>
                      <a:gd name="T7" fmla="*/ 30 h 30"/>
                      <a:gd name="T8" fmla="*/ 1 w 1"/>
                      <a:gd name="T9" fmla="*/ 30 h 30"/>
                      <a:gd name="T10" fmla="*/ 1 w 1"/>
                      <a:gd name="T11" fmla="*/ 30 h 30"/>
                      <a:gd name="T12" fmla="*/ 1 w 1"/>
                      <a:gd name="T13" fmla="*/ 30 h 30"/>
                      <a:gd name="T14" fmla="*/ 1 w 1"/>
                      <a:gd name="T15" fmla="*/ 30 h 30"/>
                      <a:gd name="T16" fmla="*/ 1 w 1"/>
                      <a:gd name="T17" fmla="*/ 30 h 30"/>
                      <a:gd name="T18" fmla="*/ 1 w 1"/>
                      <a:gd name="T19" fmla="*/ 30 h 30"/>
                      <a:gd name="T20" fmla="*/ 1 w 1"/>
                      <a:gd name="T21" fmla="*/ 30 h 30"/>
                      <a:gd name="T22" fmla="*/ 1 w 1"/>
                      <a:gd name="T23" fmla="*/ 30 h 30"/>
                      <a:gd name="T24" fmla="*/ 1 w 1"/>
                      <a:gd name="T25" fmla="*/ 30 h 30"/>
                      <a:gd name="T26" fmla="*/ 1 w 1"/>
                      <a:gd name="T27" fmla="*/ 30 h 30"/>
                      <a:gd name="T28" fmla="*/ 1 w 1"/>
                      <a:gd name="T29" fmla="*/ 30 h 30"/>
                      <a:gd name="T30" fmla="*/ 1 w 1"/>
                      <a:gd name="T31" fmla="*/ 30 h 30"/>
                      <a:gd name="T32" fmla="*/ 1 w 1"/>
                      <a:gd name="T33" fmla="*/ 30 h 30"/>
                      <a:gd name="T34" fmla="*/ 1 w 1"/>
                      <a:gd name="T35" fmla="*/ 30 h 30"/>
                      <a:gd name="T36" fmla="*/ 0 w 1"/>
                      <a:gd name="T37" fmla="*/ 0 h 30"/>
                      <a:gd name="T38" fmla="*/ 1 w 1"/>
                      <a:gd name="T39" fmla="*/ 30 h 30"/>
                      <a:gd name="T40" fmla="*/ 0 w 1"/>
                      <a:gd name="T41" fmla="*/ 0 h 30"/>
                      <a:gd name="T42" fmla="*/ 0 w 1"/>
                      <a:gd name="T43" fmla="*/ 0 h 30"/>
                      <a:gd name="T44" fmla="*/ 0 w 1"/>
                      <a:gd name="T45" fmla="*/ 0 h 30"/>
                      <a:gd name="T46" fmla="*/ 0 w 1"/>
                      <a:gd name="T4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 h="30">
                        <a:moveTo>
                          <a:pt x="1" y="30"/>
                        </a:move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moveTo>
                          <a:pt x="1" y="30"/>
                        </a:moveTo>
                        <a:cubicBezTo>
                          <a:pt x="1" y="30"/>
                          <a:pt x="1" y="30"/>
                          <a:pt x="1" y="30"/>
                        </a:cubicBezTo>
                        <a:cubicBezTo>
                          <a:pt x="1" y="30"/>
                          <a:pt x="1" y="30"/>
                          <a:pt x="1" y="30"/>
                        </a:cubicBezTo>
                        <a:cubicBezTo>
                          <a:pt x="1" y="30"/>
                          <a:pt x="1" y="30"/>
                          <a:pt x="1" y="30"/>
                        </a:cubicBezTo>
                        <a:cubicBezTo>
                          <a:pt x="1" y="30"/>
                          <a:pt x="1" y="30"/>
                          <a:pt x="1" y="30"/>
                        </a:cubicBezTo>
                        <a:moveTo>
                          <a:pt x="1" y="30"/>
                        </a:moveTo>
                        <a:cubicBezTo>
                          <a:pt x="1" y="30"/>
                          <a:pt x="1" y="30"/>
                          <a:pt x="1" y="30"/>
                        </a:cubicBezTo>
                        <a:cubicBezTo>
                          <a:pt x="1" y="30"/>
                          <a:pt x="1" y="30"/>
                          <a:pt x="1" y="30"/>
                        </a:cubicBezTo>
                        <a:moveTo>
                          <a:pt x="1" y="30"/>
                        </a:moveTo>
                        <a:cubicBezTo>
                          <a:pt x="1" y="30"/>
                          <a:pt x="1" y="30"/>
                          <a:pt x="1" y="30"/>
                        </a:cubicBezTo>
                        <a:cubicBezTo>
                          <a:pt x="1" y="30"/>
                          <a:pt x="1" y="30"/>
                          <a:pt x="1" y="30"/>
                        </a:cubicBezTo>
                        <a:moveTo>
                          <a:pt x="0" y="0"/>
                        </a:moveTo>
                        <a:cubicBezTo>
                          <a:pt x="1" y="17"/>
                          <a:pt x="1" y="29"/>
                          <a:pt x="1" y="30"/>
                        </a:cubicBezTo>
                        <a:cubicBezTo>
                          <a:pt x="1" y="29"/>
                          <a:pt x="1" y="17"/>
                          <a:pt x="0" y="0"/>
                        </a:cubicBezTo>
                        <a:moveTo>
                          <a:pt x="0" y="0"/>
                        </a:moveTo>
                        <a:cubicBezTo>
                          <a:pt x="0" y="0"/>
                          <a:pt x="0" y="0"/>
                          <a:pt x="0" y="0"/>
                        </a:cubicBezTo>
                        <a:cubicBezTo>
                          <a:pt x="0" y="0"/>
                          <a:pt x="0" y="0"/>
                          <a:pt x="0"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6" name="ïSľiḋe"/>
                  <p:cNvSpPr/>
                  <p:nvPr/>
                </p:nvSpPr>
                <p:spPr bwMode="auto">
                  <a:xfrm>
                    <a:off x="6116638" y="3409950"/>
                    <a:ext cx="1588" cy="1588"/>
                  </a:xfrm>
                  <a:prstGeom prst="rect">
                    <a:avLst/>
                  </a:prstGeom>
                  <a:solidFill>
                    <a:srgbClr val="00969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7" name="ïşḷîḓê"/>
                  <p:cNvSpPr/>
                  <p:nvPr/>
                </p:nvSpPr>
                <p:spPr bwMode="auto">
                  <a:xfrm>
                    <a:off x="6116638" y="340995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8" name="íṩḷîďê"/>
                  <p:cNvSpPr/>
                  <p:nvPr/>
                </p:nvSpPr>
                <p:spPr bwMode="auto">
                  <a:xfrm>
                    <a:off x="5948363" y="3035300"/>
                    <a:ext cx="168275" cy="374650"/>
                  </a:xfrm>
                  <a:custGeom>
                    <a:avLst/>
                    <a:gdLst>
                      <a:gd name="T0" fmla="*/ 31 w 45"/>
                      <a:gd name="T1" fmla="*/ 0 h 100"/>
                      <a:gd name="T2" fmla="*/ 0 w 45"/>
                      <a:gd name="T3" fmla="*/ 30 h 100"/>
                      <a:gd name="T4" fmla="*/ 0 w 45"/>
                      <a:gd name="T5" fmla="*/ 81 h 100"/>
                      <a:gd name="T6" fmla="*/ 0 w 45"/>
                      <a:gd name="T7" fmla="*/ 100 h 100"/>
                      <a:gd name="T8" fmla="*/ 45 w 45"/>
                      <a:gd name="T9" fmla="*/ 100 h 100"/>
                      <a:gd name="T10" fmla="*/ 45 w 45"/>
                      <a:gd name="T11" fmla="*/ 100 h 100"/>
                      <a:gd name="T12" fmla="*/ 45 w 45"/>
                      <a:gd name="T13" fmla="*/ 100 h 100"/>
                      <a:gd name="T14" fmla="*/ 45 w 45"/>
                      <a:gd name="T15" fmla="*/ 100 h 100"/>
                      <a:gd name="T16" fmla="*/ 45 w 45"/>
                      <a:gd name="T17" fmla="*/ 100 h 100"/>
                      <a:gd name="T18" fmla="*/ 45 w 45"/>
                      <a:gd name="T19" fmla="*/ 100 h 100"/>
                      <a:gd name="T20" fmla="*/ 45 w 45"/>
                      <a:gd name="T21" fmla="*/ 100 h 100"/>
                      <a:gd name="T22" fmla="*/ 45 w 45"/>
                      <a:gd name="T23" fmla="*/ 100 h 100"/>
                      <a:gd name="T24" fmla="*/ 45 w 45"/>
                      <a:gd name="T25" fmla="*/ 100 h 100"/>
                      <a:gd name="T26" fmla="*/ 45 w 45"/>
                      <a:gd name="T27" fmla="*/ 100 h 100"/>
                      <a:gd name="T28" fmla="*/ 45 w 45"/>
                      <a:gd name="T29" fmla="*/ 100 h 100"/>
                      <a:gd name="T30" fmla="*/ 44 w 45"/>
                      <a:gd name="T31" fmla="*/ 70 h 100"/>
                      <a:gd name="T32" fmla="*/ 44 w 45"/>
                      <a:gd name="T33" fmla="*/ 70 h 100"/>
                      <a:gd name="T34" fmla="*/ 44 w 45"/>
                      <a:gd name="T35" fmla="*/ 70 h 100"/>
                      <a:gd name="T36" fmla="*/ 35 w 45"/>
                      <a:gd name="T37" fmla="*/ 0 h 100"/>
                      <a:gd name="T38" fmla="*/ 31 w 45"/>
                      <a:gd name="T3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100">
                        <a:moveTo>
                          <a:pt x="31" y="0"/>
                        </a:moveTo>
                        <a:cubicBezTo>
                          <a:pt x="14" y="0"/>
                          <a:pt x="0" y="13"/>
                          <a:pt x="0" y="30"/>
                        </a:cubicBezTo>
                        <a:cubicBezTo>
                          <a:pt x="0" y="81"/>
                          <a:pt x="0" y="81"/>
                          <a:pt x="0" y="81"/>
                        </a:cubicBezTo>
                        <a:cubicBezTo>
                          <a:pt x="0" y="100"/>
                          <a:pt x="0" y="100"/>
                          <a:pt x="0" y="100"/>
                        </a:cubicBezTo>
                        <a:cubicBezTo>
                          <a:pt x="30"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100"/>
                          <a:pt x="45" y="100"/>
                          <a:pt x="45" y="100"/>
                        </a:cubicBezTo>
                        <a:cubicBezTo>
                          <a:pt x="45" y="99"/>
                          <a:pt x="45" y="87"/>
                          <a:pt x="44" y="70"/>
                        </a:cubicBezTo>
                        <a:cubicBezTo>
                          <a:pt x="44" y="70"/>
                          <a:pt x="44" y="70"/>
                          <a:pt x="44" y="70"/>
                        </a:cubicBezTo>
                        <a:cubicBezTo>
                          <a:pt x="44" y="70"/>
                          <a:pt x="44" y="70"/>
                          <a:pt x="44" y="70"/>
                        </a:cubicBezTo>
                        <a:cubicBezTo>
                          <a:pt x="43" y="50"/>
                          <a:pt x="41" y="24"/>
                          <a:pt x="35" y="0"/>
                        </a:cubicBezTo>
                        <a:cubicBezTo>
                          <a:pt x="34" y="0"/>
                          <a:pt x="32" y="0"/>
                          <a:pt x="31" y="0"/>
                        </a:cubicBezTo>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9" name="ï$lîďé"/>
                  <p:cNvSpPr/>
                  <p:nvPr/>
                </p:nvSpPr>
                <p:spPr bwMode="auto">
                  <a:xfrm>
                    <a:off x="6116638" y="34099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FB8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0" name="íṥļïḋè"/>
                  <p:cNvSpPr/>
                  <p:nvPr/>
                </p:nvSpPr>
                <p:spPr bwMode="auto">
                  <a:xfrm>
                    <a:off x="5138738" y="2714625"/>
                    <a:ext cx="884238" cy="163513"/>
                  </a:xfrm>
                  <a:custGeom>
                    <a:avLst/>
                    <a:gdLst>
                      <a:gd name="T0" fmla="*/ 236 w 236"/>
                      <a:gd name="T1" fmla="*/ 44 h 44"/>
                      <a:gd name="T2" fmla="*/ 217 w 236"/>
                      <a:gd name="T3" fmla="*/ 23 h 44"/>
                      <a:gd name="T4" fmla="*/ 116 w 236"/>
                      <a:gd name="T5" fmla="*/ 2 h 44"/>
                      <a:gd name="T6" fmla="*/ 0 w 236"/>
                      <a:gd name="T7" fmla="*/ 2 h 44"/>
                      <a:gd name="T8" fmla="*/ 0 w 236"/>
                      <a:gd name="T9" fmla="*/ 30 h 44"/>
                      <a:gd name="T10" fmla="*/ 116 w 236"/>
                      <a:gd name="T11" fmla="*/ 30 h 44"/>
                      <a:gd name="T12" fmla="*/ 236 w 236"/>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236" h="44">
                        <a:moveTo>
                          <a:pt x="236" y="44"/>
                        </a:moveTo>
                        <a:cubicBezTo>
                          <a:pt x="231" y="35"/>
                          <a:pt x="224" y="27"/>
                          <a:pt x="217" y="23"/>
                        </a:cubicBezTo>
                        <a:cubicBezTo>
                          <a:pt x="178" y="0"/>
                          <a:pt x="116" y="2"/>
                          <a:pt x="116" y="2"/>
                        </a:cubicBezTo>
                        <a:cubicBezTo>
                          <a:pt x="0" y="2"/>
                          <a:pt x="0" y="2"/>
                          <a:pt x="0" y="2"/>
                        </a:cubicBezTo>
                        <a:cubicBezTo>
                          <a:pt x="0" y="30"/>
                          <a:pt x="0" y="30"/>
                          <a:pt x="0" y="30"/>
                        </a:cubicBezTo>
                        <a:cubicBezTo>
                          <a:pt x="116" y="30"/>
                          <a:pt x="116" y="30"/>
                          <a:pt x="116" y="30"/>
                        </a:cubicBezTo>
                        <a:cubicBezTo>
                          <a:pt x="116" y="30"/>
                          <a:pt x="193" y="28"/>
                          <a:pt x="236"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1" name="î$ḻîḑê"/>
                  <p:cNvSpPr/>
                  <p:nvPr/>
                </p:nvSpPr>
                <p:spPr bwMode="auto">
                  <a:xfrm>
                    <a:off x="3784600" y="2717800"/>
                    <a:ext cx="987425" cy="669925"/>
                  </a:xfrm>
                  <a:custGeom>
                    <a:avLst/>
                    <a:gdLst>
                      <a:gd name="T0" fmla="*/ 257 w 264"/>
                      <a:gd name="T1" fmla="*/ 1 h 179"/>
                      <a:gd name="T2" fmla="*/ 12 w 264"/>
                      <a:gd name="T3" fmla="*/ 153 h 179"/>
                      <a:gd name="T4" fmla="*/ 14 w 264"/>
                      <a:gd name="T5" fmla="*/ 179 h 179"/>
                      <a:gd name="T6" fmla="*/ 257 w 264"/>
                      <a:gd name="T7" fmla="*/ 29 h 179"/>
                      <a:gd name="T8" fmla="*/ 264 w 264"/>
                      <a:gd name="T9" fmla="*/ 29 h 179"/>
                      <a:gd name="T10" fmla="*/ 264 w 264"/>
                      <a:gd name="T11" fmla="*/ 1 h 179"/>
                      <a:gd name="T12" fmla="*/ 257 w 264"/>
                      <a:gd name="T13" fmla="*/ 1 h 179"/>
                    </a:gdLst>
                    <a:ahLst/>
                    <a:cxnLst>
                      <a:cxn ang="0">
                        <a:pos x="T0" y="T1"/>
                      </a:cxn>
                      <a:cxn ang="0">
                        <a:pos x="T2" y="T3"/>
                      </a:cxn>
                      <a:cxn ang="0">
                        <a:pos x="T4" y="T5"/>
                      </a:cxn>
                      <a:cxn ang="0">
                        <a:pos x="T6" y="T7"/>
                      </a:cxn>
                      <a:cxn ang="0">
                        <a:pos x="T8" y="T9"/>
                      </a:cxn>
                      <a:cxn ang="0">
                        <a:pos x="T10" y="T11"/>
                      </a:cxn>
                      <a:cxn ang="0">
                        <a:pos x="T12" y="T13"/>
                      </a:cxn>
                    </a:cxnLst>
                    <a:rect l="0" t="0" r="r" b="b"/>
                    <a:pathLst>
                      <a:path w="264" h="179">
                        <a:moveTo>
                          <a:pt x="257" y="1"/>
                        </a:moveTo>
                        <a:cubicBezTo>
                          <a:pt x="257" y="1"/>
                          <a:pt x="132" y="0"/>
                          <a:pt x="12" y="153"/>
                        </a:cubicBezTo>
                        <a:cubicBezTo>
                          <a:pt x="12" y="153"/>
                          <a:pt x="0" y="170"/>
                          <a:pt x="14" y="179"/>
                        </a:cubicBezTo>
                        <a:cubicBezTo>
                          <a:pt x="132" y="27"/>
                          <a:pt x="257" y="29"/>
                          <a:pt x="257" y="29"/>
                        </a:cubicBezTo>
                        <a:cubicBezTo>
                          <a:pt x="264" y="29"/>
                          <a:pt x="264" y="29"/>
                          <a:pt x="264" y="29"/>
                        </a:cubicBezTo>
                        <a:cubicBezTo>
                          <a:pt x="264" y="1"/>
                          <a:pt x="264" y="1"/>
                          <a:pt x="264" y="1"/>
                        </a:cubicBezTo>
                        <a:lnTo>
                          <a:pt x="257"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2" name="îṥļíḋè"/>
                  <p:cNvSpPr/>
                  <p:nvPr/>
                </p:nvSpPr>
                <p:spPr bwMode="auto">
                  <a:xfrm>
                    <a:off x="3933825" y="3148013"/>
                    <a:ext cx="63500" cy="295275"/>
                  </a:xfrm>
                  <a:custGeom>
                    <a:avLst/>
                    <a:gdLst>
                      <a:gd name="T0" fmla="*/ 0 w 17"/>
                      <a:gd name="T1" fmla="*/ 0 h 79"/>
                      <a:gd name="T2" fmla="*/ 0 w 17"/>
                      <a:gd name="T3" fmla="*/ 79 h 79"/>
                      <a:gd name="T4" fmla="*/ 14 w 17"/>
                      <a:gd name="T5" fmla="*/ 40 h 79"/>
                      <a:gd name="T6" fmla="*/ 0 w 17"/>
                      <a:gd name="T7" fmla="*/ 0 h 79"/>
                    </a:gdLst>
                    <a:ahLst/>
                    <a:cxnLst>
                      <a:cxn ang="0">
                        <a:pos x="T0" y="T1"/>
                      </a:cxn>
                      <a:cxn ang="0">
                        <a:pos x="T2" y="T3"/>
                      </a:cxn>
                      <a:cxn ang="0">
                        <a:pos x="T4" y="T5"/>
                      </a:cxn>
                      <a:cxn ang="0">
                        <a:pos x="T6" y="T7"/>
                      </a:cxn>
                    </a:cxnLst>
                    <a:rect l="0" t="0" r="r" b="b"/>
                    <a:pathLst>
                      <a:path w="17" h="79">
                        <a:moveTo>
                          <a:pt x="0" y="0"/>
                        </a:moveTo>
                        <a:cubicBezTo>
                          <a:pt x="0" y="79"/>
                          <a:pt x="0" y="79"/>
                          <a:pt x="0" y="79"/>
                        </a:cubicBezTo>
                        <a:cubicBezTo>
                          <a:pt x="17" y="76"/>
                          <a:pt x="14" y="60"/>
                          <a:pt x="14" y="40"/>
                        </a:cubicBezTo>
                        <a:cubicBezTo>
                          <a:pt x="14" y="20"/>
                          <a:pt x="17" y="4"/>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3" name="îṥ1îďé"/>
                  <p:cNvSpPr/>
                  <p:nvPr/>
                </p:nvSpPr>
                <p:spPr bwMode="auto">
                  <a:xfrm>
                    <a:off x="3743325" y="3148013"/>
                    <a:ext cx="201613" cy="300038"/>
                  </a:xfrm>
                  <a:custGeom>
                    <a:avLst/>
                    <a:gdLst>
                      <a:gd name="T0" fmla="*/ 51 w 54"/>
                      <a:gd name="T1" fmla="*/ 79 h 80"/>
                      <a:gd name="T2" fmla="*/ 51 w 54"/>
                      <a:gd name="T3" fmla="*/ 0 h 80"/>
                      <a:gd name="T4" fmla="*/ 54 w 54"/>
                      <a:gd name="T5" fmla="*/ 1 h 80"/>
                      <a:gd name="T6" fmla="*/ 44 w 54"/>
                      <a:gd name="T7" fmla="*/ 0 h 80"/>
                      <a:gd name="T8" fmla="*/ 0 w 54"/>
                      <a:gd name="T9" fmla="*/ 55 h 80"/>
                      <a:gd name="T10" fmla="*/ 44 w 54"/>
                      <a:gd name="T11" fmla="*/ 80 h 80"/>
                      <a:gd name="T12" fmla="*/ 54 w 54"/>
                      <a:gd name="T13" fmla="*/ 79 h 80"/>
                      <a:gd name="T14" fmla="*/ 51 w 54"/>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80">
                        <a:moveTo>
                          <a:pt x="51" y="79"/>
                        </a:moveTo>
                        <a:cubicBezTo>
                          <a:pt x="51" y="0"/>
                          <a:pt x="51" y="0"/>
                          <a:pt x="51" y="0"/>
                        </a:cubicBezTo>
                        <a:cubicBezTo>
                          <a:pt x="52" y="1"/>
                          <a:pt x="53" y="1"/>
                          <a:pt x="54" y="1"/>
                        </a:cubicBezTo>
                        <a:cubicBezTo>
                          <a:pt x="52" y="0"/>
                          <a:pt x="48" y="0"/>
                          <a:pt x="44" y="0"/>
                        </a:cubicBezTo>
                        <a:cubicBezTo>
                          <a:pt x="20" y="0"/>
                          <a:pt x="0" y="33"/>
                          <a:pt x="0" y="55"/>
                        </a:cubicBezTo>
                        <a:cubicBezTo>
                          <a:pt x="0" y="77"/>
                          <a:pt x="20" y="80"/>
                          <a:pt x="44" y="80"/>
                        </a:cubicBezTo>
                        <a:cubicBezTo>
                          <a:pt x="48" y="80"/>
                          <a:pt x="52" y="80"/>
                          <a:pt x="54" y="79"/>
                        </a:cubicBezTo>
                        <a:cubicBezTo>
                          <a:pt x="53" y="79"/>
                          <a:pt x="52" y="79"/>
                          <a:pt x="51" y="79"/>
                        </a:cubicBezTo>
                        <a:close/>
                      </a:path>
                    </a:pathLst>
                  </a:custGeom>
                  <a:solidFill>
                    <a:srgbClr val="D64A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4" name="iśļïḓè"/>
                  <p:cNvSpPr/>
                  <p:nvPr/>
                </p:nvSpPr>
                <p:spPr bwMode="auto">
                  <a:xfrm>
                    <a:off x="6969125" y="2732088"/>
                    <a:ext cx="68263" cy="101600"/>
                  </a:xfrm>
                  <a:custGeom>
                    <a:avLst/>
                    <a:gdLst>
                      <a:gd name="T0" fmla="*/ 1 w 18"/>
                      <a:gd name="T1" fmla="*/ 5 h 27"/>
                      <a:gd name="T2" fmla="*/ 3 w 18"/>
                      <a:gd name="T3" fmla="*/ 1 h 27"/>
                      <a:gd name="T4" fmla="*/ 8 w 18"/>
                      <a:gd name="T5" fmla="*/ 2 h 27"/>
                      <a:gd name="T6" fmla="*/ 17 w 18"/>
                      <a:gd name="T7" fmla="*/ 21 h 27"/>
                      <a:gd name="T8" fmla="*/ 15 w 18"/>
                      <a:gd name="T9" fmla="*/ 26 h 27"/>
                      <a:gd name="T10" fmla="*/ 10 w 18"/>
                      <a:gd name="T11" fmla="*/ 24 h 27"/>
                      <a:gd name="T12" fmla="*/ 1 w 18"/>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1" y="5"/>
                        </a:moveTo>
                        <a:cubicBezTo>
                          <a:pt x="0" y="4"/>
                          <a:pt x="1" y="2"/>
                          <a:pt x="3" y="1"/>
                        </a:cubicBezTo>
                        <a:cubicBezTo>
                          <a:pt x="5" y="0"/>
                          <a:pt x="7" y="0"/>
                          <a:pt x="8" y="2"/>
                        </a:cubicBezTo>
                        <a:cubicBezTo>
                          <a:pt x="17" y="21"/>
                          <a:pt x="17" y="21"/>
                          <a:pt x="17" y="21"/>
                        </a:cubicBezTo>
                        <a:cubicBezTo>
                          <a:pt x="18" y="23"/>
                          <a:pt x="17" y="25"/>
                          <a:pt x="15" y="26"/>
                        </a:cubicBezTo>
                        <a:cubicBezTo>
                          <a:pt x="13" y="27"/>
                          <a:pt x="11" y="26"/>
                          <a:pt x="10" y="24"/>
                        </a:cubicBezTo>
                        <a:lnTo>
                          <a:pt x="1" y="5"/>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5" name="í$1îḓê"/>
                  <p:cNvSpPr/>
                  <p:nvPr/>
                </p:nvSpPr>
                <p:spPr bwMode="auto">
                  <a:xfrm>
                    <a:off x="6929438" y="2643188"/>
                    <a:ext cx="47625" cy="66675"/>
                  </a:xfrm>
                  <a:custGeom>
                    <a:avLst/>
                    <a:gdLst>
                      <a:gd name="T0" fmla="*/ 1 w 13"/>
                      <a:gd name="T1" fmla="*/ 6 h 18"/>
                      <a:gd name="T2" fmla="*/ 3 w 13"/>
                      <a:gd name="T3" fmla="*/ 1 h 18"/>
                      <a:gd name="T4" fmla="*/ 8 w 13"/>
                      <a:gd name="T5" fmla="*/ 3 h 18"/>
                      <a:gd name="T6" fmla="*/ 13 w 13"/>
                      <a:gd name="T7" fmla="*/ 13 h 18"/>
                      <a:gd name="T8" fmla="*/ 11 w 13"/>
                      <a:gd name="T9" fmla="*/ 18 h 18"/>
                      <a:gd name="T10" fmla="*/ 6 w 13"/>
                      <a:gd name="T11" fmla="*/ 16 h 18"/>
                      <a:gd name="T12" fmla="*/ 1 w 13"/>
                      <a:gd name="T13" fmla="*/ 6 h 18"/>
                    </a:gdLst>
                    <a:ahLst/>
                    <a:cxnLst>
                      <a:cxn ang="0">
                        <a:pos x="T0" y="T1"/>
                      </a:cxn>
                      <a:cxn ang="0">
                        <a:pos x="T2" y="T3"/>
                      </a:cxn>
                      <a:cxn ang="0">
                        <a:pos x="T4" y="T5"/>
                      </a:cxn>
                      <a:cxn ang="0">
                        <a:pos x="T6" y="T7"/>
                      </a:cxn>
                      <a:cxn ang="0">
                        <a:pos x="T8" y="T9"/>
                      </a:cxn>
                      <a:cxn ang="0">
                        <a:pos x="T10" y="T11"/>
                      </a:cxn>
                      <a:cxn ang="0">
                        <a:pos x="T12" y="T13"/>
                      </a:cxn>
                    </a:cxnLst>
                    <a:rect l="0" t="0" r="r" b="b"/>
                    <a:pathLst>
                      <a:path w="13" h="18">
                        <a:moveTo>
                          <a:pt x="1" y="6"/>
                        </a:moveTo>
                        <a:cubicBezTo>
                          <a:pt x="0" y="4"/>
                          <a:pt x="1" y="2"/>
                          <a:pt x="3" y="1"/>
                        </a:cubicBezTo>
                        <a:cubicBezTo>
                          <a:pt x="5" y="0"/>
                          <a:pt x="7" y="1"/>
                          <a:pt x="8" y="3"/>
                        </a:cubicBezTo>
                        <a:cubicBezTo>
                          <a:pt x="13" y="13"/>
                          <a:pt x="13" y="13"/>
                          <a:pt x="13" y="13"/>
                        </a:cubicBezTo>
                        <a:cubicBezTo>
                          <a:pt x="13" y="15"/>
                          <a:pt x="13" y="17"/>
                          <a:pt x="11" y="18"/>
                        </a:cubicBezTo>
                        <a:cubicBezTo>
                          <a:pt x="9" y="18"/>
                          <a:pt x="6" y="18"/>
                          <a:pt x="6" y="16"/>
                        </a:cubicBezTo>
                        <a:lnTo>
                          <a:pt x="1" y="6"/>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6" name="íSļíďè"/>
                  <p:cNvSpPr/>
                  <p:nvPr/>
                </p:nvSpPr>
                <p:spPr bwMode="auto">
                  <a:xfrm>
                    <a:off x="6819900" y="2732088"/>
                    <a:ext cx="146050" cy="169863"/>
                  </a:xfrm>
                  <a:custGeom>
                    <a:avLst/>
                    <a:gdLst>
                      <a:gd name="T0" fmla="*/ 1 w 39"/>
                      <a:gd name="T1" fmla="*/ 6 h 45"/>
                      <a:gd name="T2" fmla="*/ 2 w 39"/>
                      <a:gd name="T3" fmla="*/ 1 h 45"/>
                      <a:gd name="T4" fmla="*/ 7 w 39"/>
                      <a:gd name="T5" fmla="*/ 1 h 45"/>
                      <a:gd name="T6" fmla="*/ 38 w 39"/>
                      <a:gd name="T7" fmla="*/ 38 h 45"/>
                      <a:gd name="T8" fmla="*/ 37 w 39"/>
                      <a:gd name="T9" fmla="*/ 43 h 45"/>
                      <a:gd name="T10" fmla="*/ 32 w 39"/>
                      <a:gd name="T11" fmla="*/ 43 h 45"/>
                      <a:gd name="T12" fmla="*/ 1 w 39"/>
                      <a:gd name="T13" fmla="*/ 6 h 45"/>
                    </a:gdLst>
                    <a:ahLst/>
                    <a:cxnLst>
                      <a:cxn ang="0">
                        <a:pos x="T0" y="T1"/>
                      </a:cxn>
                      <a:cxn ang="0">
                        <a:pos x="T2" y="T3"/>
                      </a:cxn>
                      <a:cxn ang="0">
                        <a:pos x="T4" y="T5"/>
                      </a:cxn>
                      <a:cxn ang="0">
                        <a:pos x="T6" y="T7"/>
                      </a:cxn>
                      <a:cxn ang="0">
                        <a:pos x="T8" y="T9"/>
                      </a:cxn>
                      <a:cxn ang="0">
                        <a:pos x="T10" y="T11"/>
                      </a:cxn>
                      <a:cxn ang="0">
                        <a:pos x="T12" y="T13"/>
                      </a:cxn>
                    </a:cxnLst>
                    <a:rect l="0" t="0" r="r" b="b"/>
                    <a:pathLst>
                      <a:path w="39" h="45">
                        <a:moveTo>
                          <a:pt x="1" y="6"/>
                        </a:moveTo>
                        <a:cubicBezTo>
                          <a:pt x="0" y="5"/>
                          <a:pt x="0" y="3"/>
                          <a:pt x="2" y="1"/>
                        </a:cubicBezTo>
                        <a:cubicBezTo>
                          <a:pt x="3" y="0"/>
                          <a:pt x="6" y="0"/>
                          <a:pt x="7" y="1"/>
                        </a:cubicBezTo>
                        <a:cubicBezTo>
                          <a:pt x="38" y="38"/>
                          <a:pt x="38" y="38"/>
                          <a:pt x="38" y="38"/>
                        </a:cubicBezTo>
                        <a:cubicBezTo>
                          <a:pt x="39" y="39"/>
                          <a:pt x="39" y="42"/>
                          <a:pt x="37" y="43"/>
                        </a:cubicBezTo>
                        <a:cubicBezTo>
                          <a:pt x="35" y="45"/>
                          <a:pt x="33" y="45"/>
                          <a:pt x="32" y="43"/>
                        </a:cubicBezTo>
                        <a:lnTo>
                          <a:pt x="1" y="6"/>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7" name="išḷïdè"/>
                  <p:cNvSpPr/>
                  <p:nvPr/>
                </p:nvSpPr>
                <p:spPr bwMode="auto">
                  <a:xfrm>
                    <a:off x="6753225" y="2657475"/>
                    <a:ext cx="58738" cy="63500"/>
                  </a:xfrm>
                  <a:custGeom>
                    <a:avLst/>
                    <a:gdLst>
                      <a:gd name="T0" fmla="*/ 1 w 16"/>
                      <a:gd name="T1" fmla="*/ 7 h 17"/>
                      <a:gd name="T2" fmla="*/ 2 w 16"/>
                      <a:gd name="T3" fmla="*/ 2 h 17"/>
                      <a:gd name="T4" fmla="*/ 7 w 16"/>
                      <a:gd name="T5" fmla="*/ 2 h 17"/>
                      <a:gd name="T6" fmla="*/ 15 w 16"/>
                      <a:gd name="T7" fmla="*/ 10 h 17"/>
                      <a:gd name="T8" fmla="*/ 14 w 16"/>
                      <a:gd name="T9" fmla="*/ 15 h 17"/>
                      <a:gd name="T10" fmla="*/ 9 w 16"/>
                      <a:gd name="T11" fmla="*/ 15 h 17"/>
                      <a:gd name="T12" fmla="*/ 1 w 16"/>
                      <a:gd name="T13" fmla="*/ 7 h 17"/>
                    </a:gdLst>
                    <a:ahLst/>
                    <a:cxnLst>
                      <a:cxn ang="0">
                        <a:pos x="T0" y="T1"/>
                      </a:cxn>
                      <a:cxn ang="0">
                        <a:pos x="T2" y="T3"/>
                      </a:cxn>
                      <a:cxn ang="0">
                        <a:pos x="T4" y="T5"/>
                      </a:cxn>
                      <a:cxn ang="0">
                        <a:pos x="T6" y="T7"/>
                      </a:cxn>
                      <a:cxn ang="0">
                        <a:pos x="T8" y="T9"/>
                      </a:cxn>
                      <a:cxn ang="0">
                        <a:pos x="T10" y="T11"/>
                      </a:cxn>
                      <a:cxn ang="0">
                        <a:pos x="T12" y="T13"/>
                      </a:cxn>
                    </a:cxnLst>
                    <a:rect l="0" t="0" r="r" b="b"/>
                    <a:pathLst>
                      <a:path w="16" h="17">
                        <a:moveTo>
                          <a:pt x="1" y="7"/>
                        </a:moveTo>
                        <a:cubicBezTo>
                          <a:pt x="0" y="6"/>
                          <a:pt x="1" y="3"/>
                          <a:pt x="2" y="2"/>
                        </a:cubicBezTo>
                        <a:cubicBezTo>
                          <a:pt x="4" y="0"/>
                          <a:pt x="6" y="0"/>
                          <a:pt x="7" y="2"/>
                        </a:cubicBezTo>
                        <a:cubicBezTo>
                          <a:pt x="15" y="10"/>
                          <a:pt x="15" y="10"/>
                          <a:pt x="15" y="10"/>
                        </a:cubicBezTo>
                        <a:cubicBezTo>
                          <a:pt x="16" y="11"/>
                          <a:pt x="16" y="14"/>
                          <a:pt x="14" y="15"/>
                        </a:cubicBezTo>
                        <a:cubicBezTo>
                          <a:pt x="13" y="17"/>
                          <a:pt x="10" y="17"/>
                          <a:pt x="9" y="15"/>
                        </a:cubicBezTo>
                        <a:lnTo>
                          <a:pt x="1" y="7"/>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8" name="íśḻïdè"/>
                  <p:cNvSpPr/>
                  <p:nvPr/>
                </p:nvSpPr>
                <p:spPr bwMode="auto">
                  <a:xfrm>
                    <a:off x="6969125" y="3368675"/>
                    <a:ext cx="68263" cy="101600"/>
                  </a:xfrm>
                  <a:custGeom>
                    <a:avLst/>
                    <a:gdLst>
                      <a:gd name="T0" fmla="*/ 1 w 18"/>
                      <a:gd name="T1" fmla="*/ 21 h 27"/>
                      <a:gd name="T2" fmla="*/ 3 w 18"/>
                      <a:gd name="T3" fmla="*/ 26 h 27"/>
                      <a:gd name="T4" fmla="*/ 8 w 18"/>
                      <a:gd name="T5" fmla="*/ 25 h 27"/>
                      <a:gd name="T6" fmla="*/ 17 w 18"/>
                      <a:gd name="T7" fmla="*/ 6 h 27"/>
                      <a:gd name="T8" fmla="*/ 15 w 18"/>
                      <a:gd name="T9" fmla="*/ 1 h 27"/>
                      <a:gd name="T10" fmla="*/ 10 w 18"/>
                      <a:gd name="T11" fmla="*/ 2 h 27"/>
                      <a:gd name="T12" fmla="*/ 1 w 18"/>
                      <a:gd name="T13" fmla="*/ 21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1" y="21"/>
                        </a:moveTo>
                        <a:cubicBezTo>
                          <a:pt x="0" y="23"/>
                          <a:pt x="1" y="25"/>
                          <a:pt x="3" y="26"/>
                        </a:cubicBezTo>
                        <a:cubicBezTo>
                          <a:pt x="5" y="27"/>
                          <a:pt x="7" y="26"/>
                          <a:pt x="8" y="25"/>
                        </a:cubicBezTo>
                        <a:cubicBezTo>
                          <a:pt x="17" y="6"/>
                          <a:pt x="17" y="6"/>
                          <a:pt x="17" y="6"/>
                        </a:cubicBezTo>
                        <a:cubicBezTo>
                          <a:pt x="18" y="4"/>
                          <a:pt x="17" y="2"/>
                          <a:pt x="15" y="1"/>
                        </a:cubicBezTo>
                        <a:cubicBezTo>
                          <a:pt x="13" y="0"/>
                          <a:pt x="11" y="1"/>
                          <a:pt x="10" y="2"/>
                        </a:cubicBezTo>
                        <a:lnTo>
                          <a:pt x="1" y="21"/>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9" name="îṧļïḓe"/>
                  <p:cNvSpPr/>
                  <p:nvPr/>
                </p:nvSpPr>
                <p:spPr bwMode="auto">
                  <a:xfrm>
                    <a:off x="6929438" y="3489325"/>
                    <a:ext cx="47625" cy="66675"/>
                  </a:xfrm>
                  <a:custGeom>
                    <a:avLst/>
                    <a:gdLst>
                      <a:gd name="T0" fmla="*/ 1 w 13"/>
                      <a:gd name="T1" fmla="*/ 13 h 18"/>
                      <a:gd name="T2" fmla="*/ 3 w 13"/>
                      <a:gd name="T3" fmla="*/ 17 h 18"/>
                      <a:gd name="T4" fmla="*/ 8 w 13"/>
                      <a:gd name="T5" fmla="*/ 16 h 18"/>
                      <a:gd name="T6" fmla="*/ 13 w 13"/>
                      <a:gd name="T7" fmla="*/ 6 h 18"/>
                      <a:gd name="T8" fmla="*/ 11 w 13"/>
                      <a:gd name="T9" fmla="*/ 1 h 18"/>
                      <a:gd name="T10" fmla="*/ 6 w 13"/>
                      <a:gd name="T11" fmla="*/ 2 h 18"/>
                      <a:gd name="T12" fmla="*/ 1 w 13"/>
                      <a:gd name="T13" fmla="*/ 13 h 18"/>
                    </a:gdLst>
                    <a:ahLst/>
                    <a:cxnLst>
                      <a:cxn ang="0">
                        <a:pos x="T0" y="T1"/>
                      </a:cxn>
                      <a:cxn ang="0">
                        <a:pos x="T2" y="T3"/>
                      </a:cxn>
                      <a:cxn ang="0">
                        <a:pos x="T4" y="T5"/>
                      </a:cxn>
                      <a:cxn ang="0">
                        <a:pos x="T6" y="T7"/>
                      </a:cxn>
                      <a:cxn ang="0">
                        <a:pos x="T8" y="T9"/>
                      </a:cxn>
                      <a:cxn ang="0">
                        <a:pos x="T10" y="T11"/>
                      </a:cxn>
                      <a:cxn ang="0">
                        <a:pos x="T12" y="T13"/>
                      </a:cxn>
                    </a:cxnLst>
                    <a:rect l="0" t="0" r="r" b="b"/>
                    <a:pathLst>
                      <a:path w="13" h="18">
                        <a:moveTo>
                          <a:pt x="1" y="13"/>
                        </a:moveTo>
                        <a:cubicBezTo>
                          <a:pt x="0" y="14"/>
                          <a:pt x="1" y="16"/>
                          <a:pt x="3" y="17"/>
                        </a:cubicBezTo>
                        <a:cubicBezTo>
                          <a:pt x="5" y="18"/>
                          <a:pt x="7" y="18"/>
                          <a:pt x="8" y="16"/>
                        </a:cubicBezTo>
                        <a:cubicBezTo>
                          <a:pt x="13" y="6"/>
                          <a:pt x="13" y="6"/>
                          <a:pt x="13" y="6"/>
                        </a:cubicBezTo>
                        <a:cubicBezTo>
                          <a:pt x="13" y="4"/>
                          <a:pt x="13" y="2"/>
                          <a:pt x="11" y="1"/>
                        </a:cubicBezTo>
                        <a:cubicBezTo>
                          <a:pt x="9" y="0"/>
                          <a:pt x="6" y="1"/>
                          <a:pt x="6" y="2"/>
                        </a:cubicBezTo>
                        <a:lnTo>
                          <a:pt x="1" y="13"/>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0" name="ïṧľíḋè"/>
                  <p:cNvSpPr/>
                  <p:nvPr/>
                </p:nvSpPr>
                <p:spPr bwMode="auto">
                  <a:xfrm>
                    <a:off x="6819900" y="3302000"/>
                    <a:ext cx="146050" cy="168275"/>
                  </a:xfrm>
                  <a:custGeom>
                    <a:avLst/>
                    <a:gdLst>
                      <a:gd name="T0" fmla="*/ 1 w 39"/>
                      <a:gd name="T1" fmla="*/ 39 h 45"/>
                      <a:gd name="T2" fmla="*/ 2 w 39"/>
                      <a:gd name="T3" fmla="*/ 44 h 45"/>
                      <a:gd name="T4" fmla="*/ 7 w 39"/>
                      <a:gd name="T5" fmla="*/ 44 h 45"/>
                      <a:gd name="T6" fmla="*/ 38 w 39"/>
                      <a:gd name="T7" fmla="*/ 7 h 45"/>
                      <a:gd name="T8" fmla="*/ 37 w 39"/>
                      <a:gd name="T9" fmla="*/ 1 h 45"/>
                      <a:gd name="T10" fmla="*/ 32 w 39"/>
                      <a:gd name="T11" fmla="*/ 1 h 45"/>
                      <a:gd name="T12" fmla="*/ 1 w 39"/>
                      <a:gd name="T13" fmla="*/ 39 h 45"/>
                    </a:gdLst>
                    <a:ahLst/>
                    <a:cxnLst>
                      <a:cxn ang="0">
                        <a:pos x="T0" y="T1"/>
                      </a:cxn>
                      <a:cxn ang="0">
                        <a:pos x="T2" y="T3"/>
                      </a:cxn>
                      <a:cxn ang="0">
                        <a:pos x="T4" y="T5"/>
                      </a:cxn>
                      <a:cxn ang="0">
                        <a:pos x="T6" y="T7"/>
                      </a:cxn>
                      <a:cxn ang="0">
                        <a:pos x="T8" y="T9"/>
                      </a:cxn>
                      <a:cxn ang="0">
                        <a:pos x="T10" y="T11"/>
                      </a:cxn>
                      <a:cxn ang="0">
                        <a:pos x="T12" y="T13"/>
                      </a:cxn>
                    </a:cxnLst>
                    <a:rect l="0" t="0" r="r" b="b"/>
                    <a:pathLst>
                      <a:path w="39" h="45">
                        <a:moveTo>
                          <a:pt x="1" y="39"/>
                        </a:moveTo>
                        <a:cubicBezTo>
                          <a:pt x="0" y="40"/>
                          <a:pt x="0" y="42"/>
                          <a:pt x="2" y="44"/>
                        </a:cubicBezTo>
                        <a:cubicBezTo>
                          <a:pt x="3" y="45"/>
                          <a:pt x="6" y="45"/>
                          <a:pt x="7" y="44"/>
                        </a:cubicBezTo>
                        <a:cubicBezTo>
                          <a:pt x="38" y="7"/>
                          <a:pt x="38" y="7"/>
                          <a:pt x="38" y="7"/>
                        </a:cubicBezTo>
                        <a:cubicBezTo>
                          <a:pt x="39" y="5"/>
                          <a:pt x="39" y="3"/>
                          <a:pt x="37" y="1"/>
                        </a:cubicBezTo>
                        <a:cubicBezTo>
                          <a:pt x="35" y="0"/>
                          <a:pt x="33" y="0"/>
                          <a:pt x="32" y="1"/>
                        </a:cubicBezTo>
                        <a:lnTo>
                          <a:pt x="1" y="39"/>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1" name="ïṧḷîďe"/>
                  <p:cNvSpPr/>
                  <p:nvPr/>
                </p:nvSpPr>
                <p:spPr bwMode="auto">
                  <a:xfrm>
                    <a:off x="6753225" y="3481388"/>
                    <a:ext cx="58738" cy="60325"/>
                  </a:xfrm>
                  <a:custGeom>
                    <a:avLst/>
                    <a:gdLst>
                      <a:gd name="T0" fmla="*/ 1 w 16"/>
                      <a:gd name="T1" fmla="*/ 10 h 16"/>
                      <a:gd name="T2" fmla="*/ 2 w 16"/>
                      <a:gd name="T3" fmla="*/ 15 h 16"/>
                      <a:gd name="T4" fmla="*/ 7 w 16"/>
                      <a:gd name="T5" fmla="*/ 15 h 16"/>
                      <a:gd name="T6" fmla="*/ 15 w 16"/>
                      <a:gd name="T7" fmla="*/ 7 h 16"/>
                      <a:gd name="T8" fmla="*/ 14 w 16"/>
                      <a:gd name="T9" fmla="*/ 2 h 16"/>
                      <a:gd name="T10" fmla="*/ 9 w 16"/>
                      <a:gd name="T11" fmla="*/ 1 h 16"/>
                      <a:gd name="T12" fmla="*/ 1 w 16"/>
                      <a:gd name="T13" fmla="*/ 1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0"/>
                        </a:moveTo>
                        <a:cubicBezTo>
                          <a:pt x="0" y="11"/>
                          <a:pt x="1" y="13"/>
                          <a:pt x="2" y="15"/>
                        </a:cubicBezTo>
                        <a:cubicBezTo>
                          <a:pt x="4" y="16"/>
                          <a:pt x="6" y="16"/>
                          <a:pt x="7" y="15"/>
                        </a:cubicBezTo>
                        <a:cubicBezTo>
                          <a:pt x="15" y="7"/>
                          <a:pt x="15" y="7"/>
                          <a:pt x="15" y="7"/>
                        </a:cubicBezTo>
                        <a:cubicBezTo>
                          <a:pt x="16" y="5"/>
                          <a:pt x="16" y="3"/>
                          <a:pt x="14" y="2"/>
                        </a:cubicBezTo>
                        <a:cubicBezTo>
                          <a:pt x="13" y="0"/>
                          <a:pt x="10" y="0"/>
                          <a:pt x="9" y="1"/>
                        </a:cubicBezTo>
                        <a:lnTo>
                          <a:pt x="1" y="10"/>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2" name="îśḷîḑe"/>
                  <p:cNvSpPr/>
                  <p:nvPr/>
                </p:nvSpPr>
                <p:spPr bwMode="auto">
                  <a:xfrm>
                    <a:off x="6835775" y="3028950"/>
                    <a:ext cx="179388" cy="47625"/>
                  </a:xfrm>
                  <a:custGeom>
                    <a:avLst/>
                    <a:gdLst>
                      <a:gd name="T0" fmla="*/ 5 w 48"/>
                      <a:gd name="T1" fmla="*/ 13 h 13"/>
                      <a:gd name="T2" fmla="*/ 0 w 48"/>
                      <a:gd name="T3" fmla="*/ 7 h 13"/>
                      <a:gd name="T4" fmla="*/ 5 w 48"/>
                      <a:gd name="T5" fmla="*/ 0 h 13"/>
                      <a:gd name="T6" fmla="*/ 43 w 48"/>
                      <a:gd name="T7" fmla="*/ 0 h 13"/>
                      <a:gd name="T8" fmla="*/ 48 w 48"/>
                      <a:gd name="T9" fmla="*/ 7 h 13"/>
                      <a:gd name="T10" fmla="*/ 43 w 48"/>
                      <a:gd name="T11" fmla="*/ 13 h 13"/>
                      <a:gd name="T12" fmla="*/ 5 w 48"/>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8" h="13">
                        <a:moveTo>
                          <a:pt x="5" y="13"/>
                        </a:moveTo>
                        <a:cubicBezTo>
                          <a:pt x="2" y="13"/>
                          <a:pt x="0" y="10"/>
                          <a:pt x="0" y="7"/>
                        </a:cubicBezTo>
                        <a:cubicBezTo>
                          <a:pt x="0" y="3"/>
                          <a:pt x="2" y="0"/>
                          <a:pt x="5" y="0"/>
                        </a:cubicBezTo>
                        <a:cubicBezTo>
                          <a:pt x="43" y="0"/>
                          <a:pt x="43" y="0"/>
                          <a:pt x="43" y="0"/>
                        </a:cubicBezTo>
                        <a:cubicBezTo>
                          <a:pt x="46" y="0"/>
                          <a:pt x="48" y="3"/>
                          <a:pt x="48" y="7"/>
                        </a:cubicBezTo>
                        <a:cubicBezTo>
                          <a:pt x="48" y="10"/>
                          <a:pt x="46" y="13"/>
                          <a:pt x="43" y="13"/>
                        </a:cubicBezTo>
                        <a:lnTo>
                          <a:pt x="5" y="13"/>
                        </a:lnTo>
                        <a:close/>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3" name="ïślíḑè"/>
                  <p:cNvSpPr/>
                  <p:nvPr/>
                </p:nvSpPr>
                <p:spPr bwMode="auto">
                  <a:xfrm>
                    <a:off x="6835775" y="3136900"/>
                    <a:ext cx="179388" cy="52388"/>
                  </a:xfrm>
                  <a:custGeom>
                    <a:avLst/>
                    <a:gdLst>
                      <a:gd name="T0" fmla="*/ 5 w 48"/>
                      <a:gd name="T1" fmla="*/ 14 h 14"/>
                      <a:gd name="T2" fmla="*/ 0 w 48"/>
                      <a:gd name="T3" fmla="*/ 7 h 14"/>
                      <a:gd name="T4" fmla="*/ 5 w 48"/>
                      <a:gd name="T5" fmla="*/ 0 h 14"/>
                      <a:gd name="T6" fmla="*/ 43 w 48"/>
                      <a:gd name="T7" fmla="*/ 0 h 14"/>
                      <a:gd name="T8" fmla="*/ 48 w 48"/>
                      <a:gd name="T9" fmla="*/ 7 h 14"/>
                      <a:gd name="T10" fmla="*/ 43 w 48"/>
                      <a:gd name="T11" fmla="*/ 14 h 14"/>
                      <a:gd name="T12" fmla="*/ 5 w 4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5" y="14"/>
                        </a:moveTo>
                        <a:cubicBezTo>
                          <a:pt x="2" y="14"/>
                          <a:pt x="0" y="11"/>
                          <a:pt x="0" y="7"/>
                        </a:cubicBezTo>
                        <a:cubicBezTo>
                          <a:pt x="0" y="3"/>
                          <a:pt x="2" y="0"/>
                          <a:pt x="5" y="0"/>
                        </a:cubicBezTo>
                        <a:cubicBezTo>
                          <a:pt x="43" y="0"/>
                          <a:pt x="43" y="0"/>
                          <a:pt x="43" y="0"/>
                        </a:cubicBezTo>
                        <a:cubicBezTo>
                          <a:pt x="46" y="0"/>
                          <a:pt x="48" y="3"/>
                          <a:pt x="48" y="7"/>
                        </a:cubicBezTo>
                        <a:cubicBezTo>
                          <a:pt x="48" y="11"/>
                          <a:pt x="46" y="14"/>
                          <a:pt x="43" y="14"/>
                        </a:cubicBezTo>
                        <a:cubicBezTo>
                          <a:pt x="5" y="14"/>
                          <a:pt x="5" y="14"/>
                          <a:pt x="5" y="14"/>
                        </a:cubicBezTo>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4" name="îṩ1ïde"/>
                  <p:cNvSpPr/>
                  <p:nvPr/>
                </p:nvSpPr>
                <p:spPr bwMode="auto">
                  <a:xfrm>
                    <a:off x="6756400" y="2982913"/>
                    <a:ext cx="127000" cy="255588"/>
                  </a:xfrm>
                  <a:custGeom>
                    <a:avLst/>
                    <a:gdLst>
                      <a:gd name="T0" fmla="*/ 34 w 34"/>
                      <a:gd name="T1" fmla="*/ 5 h 68"/>
                      <a:gd name="T2" fmla="*/ 34 w 34"/>
                      <a:gd name="T3" fmla="*/ 0 h 68"/>
                      <a:gd name="T4" fmla="*/ 0 w 34"/>
                      <a:gd name="T5" fmla="*/ 34 h 68"/>
                      <a:gd name="T6" fmla="*/ 34 w 34"/>
                      <a:gd name="T7" fmla="*/ 68 h 68"/>
                      <a:gd name="T8" fmla="*/ 34 w 34"/>
                      <a:gd name="T9" fmla="*/ 5 h 68"/>
                    </a:gdLst>
                    <a:ahLst/>
                    <a:cxnLst>
                      <a:cxn ang="0">
                        <a:pos x="T0" y="T1"/>
                      </a:cxn>
                      <a:cxn ang="0">
                        <a:pos x="T2" y="T3"/>
                      </a:cxn>
                      <a:cxn ang="0">
                        <a:pos x="T4" y="T5"/>
                      </a:cxn>
                      <a:cxn ang="0">
                        <a:pos x="T6" y="T7"/>
                      </a:cxn>
                      <a:cxn ang="0">
                        <a:pos x="T8" y="T9"/>
                      </a:cxn>
                    </a:cxnLst>
                    <a:rect l="0" t="0" r="r" b="b"/>
                    <a:pathLst>
                      <a:path w="34" h="68">
                        <a:moveTo>
                          <a:pt x="34" y="5"/>
                        </a:moveTo>
                        <a:cubicBezTo>
                          <a:pt x="34" y="3"/>
                          <a:pt x="34" y="1"/>
                          <a:pt x="34" y="0"/>
                        </a:cubicBezTo>
                        <a:cubicBezTo>
                          <a:pt x="15" y="2"/>
                          <a:pt x="0" y="16"/>
                          <a:pt x="0" y="34"/>
                        </a:cubicBezTo>
                        <a:cubicBezTo>
                          <a:pt x="0" y="51"/>
                          <a:pt x="15" y="66"/>
                          <a:pt x="34" y="68"/>
                        </a:cubicBezTo>
                        <a:cubicBezTo>
                          <a:pt x="34" y="5"/>
                          <a:pt x="34" y="5"/>
                          <a:pt x="34" y="5"/>
                        </a:cubicBezTo>
                      </a:path>
                    </a:pathLst>
                  </a:custGeom>
                  <a:solidFill>
                    <a:srgbClr val="FFD9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5" name="iṥlîḍe"/>
                  <p:cNvSpPr/>
                  <p:nvPr/>
                </p:nvSpPr>
                <p:spPr bwMode="auto">
                  <a:xfrm>
                    <a:off x="6756400" y="3081338"/>
                    <a:ext cx="96838" cy="149225"/>
                  </a:xfrm>
                  <a:custGeom>
                    <a:avLst/>
                    <a:gdLst>
                      <a:gd name="T0" fmla="*/ 1 w 26"/>
                      <a:gd name="T1" fmla="*/ 0 h 40"/>
                      <a:gd name="T2" fmla="*/ 0 w 26"/>
                      <a:gd name="T3" fmla="*/ 8 h 40"/>
                      <a:gd name="T4" fmla="*/ 0 w 26"/>
                      <a:gd name="T5" fmla="*/ 8 h 40"/>
                      <a:gd name="T6" fmla="*/ 26 w 26"/>
                      <a:gd name="T7" fmla="*/ 40 h 40"/>
                      <a:gd name="T8" fmla="*/ 26 w 26"/>
                      <a:gd name="T9" fmla="*/ 25 h 40"/>
                      <a:gd name="T10" fmla="*/ 1 w 26"/>
                      <a:gd name="T11" fmla="*/ 0 h 40"/>
                    </a:gdLst>
                    <a:ahLst/>
                    <a:cxnLst>
                      <a:cxn ang="0">
                        <a:pos x="T0" y="T1"/>
                      </a:cxn>
                      <a:cxn ang="0">
                        <a:pos x="T2" y="T3"/>
                      </a:cxn>
                      <a:cxn ang="0">
                        <a:pos x="T4" y="T5"/>
                      </a:cxn>
                      <a:cxn ang="0">
                        <a:pos x="T6" y="T7"/>
                      </a:cxn>
                      <a:cxn ang="0">
                        <a:pos x="T8" y="T9"/>
                      </a:cxn>
                      <a:cxn ang="0">
                        <a:pos x="T10" y="T11"/>
                      </a:cxn>
                    </a:cxnLst>
                    <a:rect l="0" t="0" r="r" b="b"/>
                    <a:pathLst>
                      <a:path w="26" h="40">
                        <a:moveTo>
                          <a:pt x="1" y="0"/>
                        </a:moveTo>
                        <a:cubicBezTo>
                          <a:pt x="1" y="3"/>
                          <a:pt x="0" y="5"/>
                          <a:pt x="0" y="8"/>
                        </a:cubicBezTo>
                        <a:cubicBezTo>
                          <a:pt x="0" y="8"/>
                          <a:pt x="0" y="8"/>
                          <a:pt x="0" y="8"/>
                        </a:cubicBezTo>
                        <a:cubicBezTo>
                          <a:pt x="0" y="23"/>
                          <a:pt x="11" y="36"/>
                          <a:pt x="26" y="40"/>
                        </a:cubicBezTo>
                        <a:cubicBezTo>
                          <a:pt x="26" y="25"/>
                          <a:pt x="26" y="25"/>
                          <a:pt x="26" y="25"/>
                        </a:cubicBezTo>
                        <a:cubicBezTo>
                          <a:pt x="14" y="21"/>
                          <a:pt x="4" y="12"/>
                          <a:pt x="1" y="0"/>
                        </a:cubicBezTo>
                      </a:path>
                    </a:pathLst>
                  </a:custGeom>
                  <a:solidFill>
                    <a:srgbClr val="E4C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6" name="iṥļídè"/>
                  <p:cNvSpPr/>
                  <p:nvPr/>
                </p:nvSpPr>
                <p:spPr bwMode="auto">
                  <a:xfrm>
                    <a:off x="6853238" y="2960688"/>
                    <a:ext cx="68263" cy="300038"/>
                  </a:xfrm>
                  <a:custGeom>
                    <a:avLst/>
                    <a:gdLst>
                      <a:gd name="T0" fmla="*/ 18 w 18"/>
                      <a:gd name="T1" fmla="*/ 72 h 80"/>
                      <a:gd name="T2" fmla="*/ 9 w 18"/>
                      <a:gd name="T3" fmla="*/ 80 h 80"/>
                      <a:gd name="T4" fmla="*/ 0 w 18"/>
                      <a:gd name="T5" fmla="*/ 72 h 80"/>
                      <a:gd name="T6" fmla="*/ 0 w 18"/>
                      <a:gd name="T7" fmla="*/ 7 h 80"/>
                      <a:gd name="T8" fmla="*/ 9 w 18"/>
                      <a:gd name="T9" fmla="*/ 0 h 80"/>
                      <a:gd name="T10" fmla="*/ 18 w 18"/>
                      <a:gd name="T11" fmla="*/ 7 h 80"/>
                      <a:gd name="T12" fmla="*/ 18 w 18"/>
                      <a:gd name="T13" fmla="*/ 72 h 80"/>
                    </a:gdLst>
                    <a:ahLst/>
                    <a:cxnLst>
                      <a:cxn ang="0">
                        <a:pos x="T0" y="T1"/>
                      </a:cxn>
                      <a:cxn ang="0">
                        <a:pos x="T2" y="T3"/>
                      </a:cxn>
                      <a:cxn ang="0">
                        <a:pos x="T4" y="T5"/>
                      </a:cxn>
                      <a:cxn ang="0">
                        <a:pos x="T6" y="T7"/>
                      </a:cxn>
                      <a:cxn ang="0">
                        <a:pos x="T8" y="T9"/>
                      </a:cxn>
                      <a:cxn ang="0">
                        <a:pos x="T10" y="T11"/>
                      </a:cxn>
                      <a:cxn ang="0">
                        <a:pos x="T12" y="T13"/>
                      </a:cxn>
                    </a:cxnLst>
                    <a:rect l="0" t="0" r="r" b="b"/>
                    <a:pathLst>
                      <a:path w="18" h="80">
                        <a:moveTo>
                          <a:pt x="18" y="72"/>
                        </a:moveTo>
                        <a:cubicBezTo>
                          <a:pt x="18" y="77"/>
                          <a:pt x="14" y="80"/>
                          <a:pt x="9" y="80"/>
                        </a:cubicBezTo>
                        <a:cubicBezTo>
                          <a:pt x="4" y="80"/>
                          <a:pt x="0" y="77"/>
                          <a:pt x="0" y="72"/>
                        </a:cubicBezTo>
                        <a:cubicBezTo>
                          <a:pt x="0" y="7"/>
                          <a:pt x="0" y="7"/>
                          <a:pt x="0" y="7"/>
                        </a:cubicBezTo>
                        <a:cubicBezTo>
                          <a:pt x="0" y="3"/>
                          <a:pt x="4" y="0"/>
                          <a:pt x="9" y="0"/>
                        </a:cubicBezTo>
                        <a:cubicBezTo>
                          <a:pt x="14" y="0"/>
                          <a:pt x="18" y="3"/>
                          <a:pt x="18" y="7"/>
                        </a:cubicBezTo>
                        <a:cubicBezTo>
                          <a:pt x="18" y="72"/>
                          <a:pt x="18" y="72"/>
                          <a:pt x="18" y="72"/>
                        </a:cubicBezTo>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7" name="îṥlîdê"/>
                  <p:cNvSpPr/>
                  <p:nvPr/>
                </p:nvSpPr>
                <p:spPr bwMode="auto">
                  <a:xfrm>
                    <a:off x="6853238" y="3170238"/>
                    <a:ext cx="68263" cy="90488"/>
                  </a:xfrm>
                  <a:custGeom>
                    <a:avLst/>
                    <a:gdLst>
                      <a:gd name="T0" fmla="*/ 18 w 18"/>
                      <a:gd name="T1" fmla="*/ 0 h 24"/>
                      <a:gd name="T2" fmla="*/ 9 w 18"/>
                      <a:gd name="T3" fmla="*/ 8 h 24"/>
                      <a:gd name="T4" fmla="*/ 0 w 18"/>
                      <a:gd name="T5" fmla="*/ 0 h 24"/>
                      <a:gd name="T6" fmla="*/ 0 w 18"/>
                      <a:gd name="T7" fmla="*/ 16 h 24"/>
                      <a:gd name="T8" fmla="*/ 9 w 18"/>
                      <a:gd name="T9" fmla="*/ 24 h 24"/>
                      <a:gd name="T10" fmla="*/ 18 w 18"/>
                      <a:gd name="T11" fmla="*/ 16 h 24"/>
                      <a:gd name="T12" fmla="*/ 18 w 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8" h="24">
                        <a:moveTo>
                          <a:pt x="18" y="0"/>
                        </a:moveTo>
                        <a:cubicBezTo>
                          <a:pt x="18" y="5"/>
                          <a:pt x="14" y="8"/>
                          <a:pt x="9" y="8"/>
                        </a:cubicBezTo>
                        <a:cubicBezTo>
                          <a:pt x="4" y="8"/>
                          <a:pt x="0" y="5"/>
                          <a:pt x="0" y="0"/>
                        </a:cubicBezTo>
                        <a:cubicBezTo>
                          <a:pt x="0" y="16"/>
                          <a:pt x="0" y="16"/>
                          <a:pt x="0" y="16"/>
                        </a:cubicBezTo>
                        <a:cubicBezTo>
                          <a:pt x="0" y="21"/>
                          <a:pt x="4" y="24"/>
                          <a:pt x="9" y="24"/>
                        </a:cubicBezTo>
                        <a:cubicBezTo>
                          <a:pt x="14" y="24"/>
                          <a:pt x="18" y="21"/>
                          <a:pt x="18" y="16"/>
                        </a:cubicBezTo>
                        <a:cubicBezTo>
                          <a:pt x="18" y="0"/>
                          <a:pt x="18" y="0"/>
                          <a:pt x="18" y="0"/>
                        </a:cubicBezTo>
                      </a:path>
                    </a:pathLst>
                  </a:custGeom>
                  <a:solidFill>
                    <a:srgbClr val="CD7A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8" name="îSlîdé"/>
                  <p:cNvSpPr/>
                  <p:nvPr/>
                </p:nvSpPr>
                <p:spPr bwMode="auto">
                  <a:xfrm>
                    <a:off x="7418388" y="2152650"/>
                    <a:ext cx="865188" cy="1436688"/>
                  </a:xfrm>
                  <a:custGeom>
                    <a:avLst/>
                    <a:gdLst>
                      <a:gd name="T0" fmla="*/ 231 w 231"/>
                      <a:gd name="T1" fmla="*/ 384 h 384"/>
                      <a:gd name="T2" fmla="*/ 231 w 231"/>
                      <a:gd name="T3" fmla="*/ 34 h 384"/>
                      <a:gd name="T4" fmla="*/ 192 w 231"/>
                      <a:gd name="T5" fmla="*/ 0 h 384"/>
                      <a:gd name="T6" fmla="*/ 38 w 231"/>
                      <a:gd name="T7" fmla="*/ 0 h 384"/>
                      <a:gd name="T8" fmla="*/ 0 w 231"/>
                      <a:gd name="T9" fmla="*/ 34 h 384"/>
                      <a:gd name="T10" fmla="*/ 0 w 231"/>
                      <a:gd name="T11" fmla="*/ 384 h 384"/>
                      <a:gd name="T12" fmla="*/ 231 w 231"/>
                      <a:gd name="T13" fmla="*/ 384 h 384"/>
                    </a:gdLst>
                    <a:ahLst/>
                    <a:cxnLst>
                      <a:cxn ang="0">
                        <a:pos x="T0" y="T1"/>
                      </a:cxn>
                      <a:cxn ang="0">
                        <a:pos x="T2" y="T3"/>
                      </a:cxn>
                      <a:cxn ang="0">
                        <a:pos x="T4" y="T5"/>
                      </a:cxn>
                      <a:cxn ang="0">
                        <a:pos x="T6" y="T7"/>
                      </a:cxn>
                      <a:cxn ang="0">
                        <a:pos x="T8" y="T9"/>
                      </a:cxn>
                      <a:cxn ang="0">
                        <a:pos x="T10" y="T11"/>
                      </a:cxn>
                      <a:cxn ang="0">
                        <a:pos x="T12" y="T13"/>
                      </a:cxn>
                    </a:cxnLst>
                    <a:rect l="0" t="0" r="r" b="b"/>
                    <a:pathLst>
                      <a:path w="231" h="384">
                        <a:moveTo>
                          <a:pt x="231" y="384"/>
                        </a:moveTo>
                        <a:cubicBezTo>
                          <a:pt x="231" y="34"/>
                          <a:pt x="231" y="34"/>
                          <a:pt x="231" y="34"/>
                        </a:cubicBezTo>
                        <a:cubicBezTo>
                          <a:pt x="231" y="15"/>
                          <a:pt x="213" y="0"/>
                          <a:pt x="192" y="0"/>
                        </a:cubicBezTo>
                        <a:cubicBezTo>
                          <a:pt x="38" y="0"/>
                          <a:pt x="38" y="0"/>
                          <a:pt x="38" y="0"/>
                        </a:cubicBezTo>
                        <a:cubicBezTo>
                          <a:pt x="17" y="0"/>
                          <a:pt x="0" y="15"/>
                          <a:pt x="0" y="34"/>
                        </a:cubicBezTo>
                        <a:cubicBezTo>
                          <a:pt x="0" y="384"/>
                          <a:pt x="0" y="384"/>
                          <a:pt x="0" y="384"/>
                        </a:cubicBezTo>
                        <a:cubicBezTo>
                          <a:pt x="231" y="384"/>
                          <a:pt x="231" y="384"/>
                          <a:pt x="231" y="384"/>
                        </a:cubicBezTo>
                      </a:path>
                    </a:pathLst>
                  </a:custGeom>
                  <a:solidFill>
                    <a:srgbClr val="D64A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9" name="ïṣlïďê"/>
                  <p:cNvSpPr/>
                  <p:nvPr/>
                </p:nvSpPr>
                <p:spPr bwMode="auto">
                  <a:xfrm>
                    <a:off x="8126413" y="2279650"/>
                    <a:ext cx="157163" cy="93663"/>
                  </a:xfrm>
                  <a:custGeom>
                    <a:avLst/>
                    <a:gdLst>
                      <a:gd name="T0" fmla="*/ 42 w 42"/>
                      <a:gd name="T1" fmla="*/ 0 h 25"/>
                      <a:gd name="T2" fmla="*/ 0 w 42"/>
                      <a:gd name="T3" fmla="*/ 0 h 25"/>
                      <a:gd name="T4" fmla="*/ 0 w 42"/>
                      <a:gd name="T5" fmla="*/ 25 h 25"/>
                      <a:gd name="T6" fmla="*/ 9 w 42"/>
                      <a:gd name="T7" fmla="*/ 25 h 25"/>
                      <a:gd name="T8" fmla="*/ 9 w 42"/>
                      <a:gd name="T9" fmla="*/ 25 h 25"/>
                      <a:gd name="T10" fmla="*/ 34 w 42"/>
                      <a:gd name="T11" fmla="*/ 25 h 25"/>
                      <a:gd name="T12" fmla="*/ 42 w 42"/>
                      <a:gd name="T13" fmla="*/ 25 h 25"/>
                      <a:gd name="T14" fmla="*/ 42 w 42"/>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5">
                        <a:moveTo>
                          <a:pt x="42" y="0"/>
                        </a:moveTo>
                        <a:cubicBezTo>
                          <a:pt x="0" y="0"/>
                          <a:pt x="0" y="0"/>
                          <a:pt x="0" y="0"/>
                        </a:cubicBezTo>
                        <a:cubicBezTo>
                          <a:pt x="0" y="25"/>
                          <a:pt x="0" y="25"/>
                          <a:pt x="0" y="25"/>
                        </a:cubicBezTo>
                        <a:cubicBezTo>
                          <a:pt x="9" y="25"/>
                          <a:pt x="9" y="25"/>
                          <a:pt x="9" y="25"/>
                        </a:cubicBezTo>
                        <a:cubicBezTo>
                          <a:pt x="9" y="25"/>
                          <a:pt x="9" y="25"/>
                          <a:pt x="9" y="25"/>
                        </a:cubicBezTo>
                        <a:cubicBezTo>
                          <a:pt x="34" y="25"/>
                          <a:pt x="34" y="25"/>
                          <a:pt x="34" y="25"/>
                        </a:cubicBezTo>
                        <a:cubicBezTo>
                          <a:pt x="36" y="25"/>
                          <a:pt x="39" y="25"/>
                          <a:pt x="42" y="25"/>
                        </a:cubicBezTo>
                        <a:cubicBezTo>
                          <a:pt x="42" y="0"/>
                          <a:pt x="42" y="0"/>
                          <a:pt x="42" y="0"/>
                        </a:cubicBezTo>
                      </a:path>
                    </a:pathLst>
                  </a:custGeom>
                  <a:solidFill>
                    <a:srgbClr val="C04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0" name="işḷîḑè"/>
                  <p:cNvSpPr/>
                  <p:nvPr/>
                </p:nvSpPr>
                <p:spPr bwMode="auto">
                  <a:xfrm>
                    <a:off x="7112000" y="2894013"/>
                    <a:ext cx="96838" cy="381000"/>
                  </a:xfrm>
                  <a:custGeom>
                    <a:avLst/>
                    <a:gdLst>
                      <a:gd name="T0" fmla="*/ 0 w 26"/>
                      <a:gd name="T1" fmla="*/ 89 h 102"/>
                      <a:gd name="T2" fmla="*/ 13 w 26"/>
                      <a:gd name="T3" fmla="*/ 102 h 102"/>
                      <a:gd name="T4" fmla="*/ 26 w 26"/>
                      <a:gd name="T5" fmla="*/ 89 h 102"/>
                      <a:gd name="T6" fmla="*/ 26 w 26"/>
                      <a:gd name="T7" fmla="*/ 14 h 102"/>
                      <a:gd name="T8" fmla="*/ 13 w 26"/>
                      <a:gd name="T9" fmla="*/ 0 h 102"/>
                      <a:gd name="T10" fmla="*/ 0 w 26"/>
                      <a:gd name="T11" fmla="*/ 14 h 102"/>
                      <a:gd name="T12" fmla="*/ 0 w 26"/>
                      <a:gd name="T13" fmla="*/ 89 h 102"/>
                    </a:gdLst>
                    <a:ahLst/>
                    <a:cxnLst>
                      <a:cxn ang="0">
                        <a:pos x="T0" y="T1"/>
                      </a:cxn>
                      <a:cxn ang="0">
                        <a:pos x="T2" y="T3"/>
                      </a:cxn>
                      <a:cxn ang="0">
                        <a:pos x="T4" y="T5"/>
                      </a:cxn>
                      <a:cxn ang="0">
                        <a:pos x="T6" y="T7"/>
                      </a:cxn>
                      <a:cxn ang="0">
                        <a:pos x="T8" y="T9"/>
                      </a:cxn>
                      <a:cxn ang="0">
                        <a:pos x="T10" y="T11"/>
                      </a:cxn>
                      <a:cxn ang="0">
                        <a:pos x="T12" y="T13"/>
                      </a:cxn>
                    </a:cxnLst>
                    <a:rect l="0" t="0" r="r" b="b"/>
                    <a:pathLst>
                      <a:path w="26" h="102">
                        <a:moveTo>
                          <a:pt x="0" y="89"/>
                        </a:moveTo>
                        <a:cubicBezTo>
                          <a:pt x="0" y="96"/>
                          <a:pt x="6" y="102"/>
                          <a:pt x="13" y="102"/>
                        </a:cubicBezTo>
                        <a:cubicBezTo>
                          <a:pt x="20" y="102"/>
                          <a:pt x="26" y="96"/>
                          <a:pt x="26" y="89"/>
                        </a:cubicBezTo>
                        <a:cubicBezTo>
                          <a:pt x="26" y="14"/>
                          <a:pt x="26" y="14"/>
                          <a:pt x="26" y="14"/>
                        </a:cubicBezTo>
                        <a:cubicBezTo>
                          <a:pt x="26" y="6"/>
                          <a:pt x="20" y="0"/>
                          <a:pt x="13" y="0"/>
                        </a:cubicBezTo>
                        <a:cubicBezTo>
                          <a:pt x="6" y="0"/>
                          <a:pt x="0" y="6"/>
                          <a:pt x="0" y="14"/>
                        </a:cubicBezTo>
                        <a:cubicBezTo>
                          <a:pt x="0" y="89"/>
                          <a:pt x="0" y="89"/>
                          <a:pt x="0" y="89"/>
                        </a:cubicBezTo>
                      </a:path>
                    </a:pathLst>
                  </a:custGeom>
                  <a:solidFill>
                    <a:srgbClr val="FFD9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1" name="ïsḻîḑê"/>
                  <p:cNvSpPr/>
                  <p:nvPr/>
                </p:nvSpPr>
                <p:spPr bwMode="auto">
                  <a:xfrm>
                    <a:off x="7112000" y="3111500"/>
                    <a:ext cx="55563" cy="163513"/>
                  </a:xfrm>
                  <a:custGeom>
                    <a:avLst/>
                    <a:gdLst>
                      <a:gd name="T0" fmla="*/ 0 w 15"/>
                      <a:gd name="T1" fmla="*/ 0 h 44"/>
                      <a:gd name="T2" fmla="*/ 0 w 15"/>
                      <a:gd name="T3" fmla="*/ 31 h 44"/>
                      <a:gd name="T4" fmla="*/ 13 w 15"/>
                      <a:gd name="T5" fmla="*/ 44 h 44"/>
                      <a:gd name="T6" fmla="*/ 15 w 15"/>
                      <a:gd name="T7" fmla="*/ 44 h 44"/>
                      <a:gd name="T8" fmla="*/ 15 w 15"/>
                      <a:gd name="T9" fmla="*/ 13 h 44"/>
                      <a:gd name="T10" fmla="*/ 13 w 15"/>
                      <a:gd name="T11" fmla="*/ 13 h 44"/>
                      <a:gd name="T12" fmla="*/ 0 w 15"/>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15" h="44">
                        <a:moveTo>
                          <a:pt x="0" y="0"/>
                        </a:moveTo>
                        <a:cubicBezTo>
                          <a:pt x="0" y="31"/>
                          <a:pt x="0" y="31"/>
                          <a:pt x="0" y="31"/>
                        </a:cubicBezTo>
                        <a:cubicBezTo>
                          <a:pt x="0" y="38"/>
                          <a:pt x="6" y="44"/>
                          <a:pt x="13" y="44"/>
                        </a:cubicBezTo>
                        <a:cubicBezTo>
                          <a:pt x="14" y="44"/>
                          <a:pt x="14" y="44"/>
                          <a:pt x="15" y="44"/>
                        </a:cubicBezTo>
                        <a:cubicBezTo>
                          <a:pt x="15" y="13"/>
                          <a:pt x="15" y="13"/>
                          <a:pt x="15" y="13"/>
                        </a:cubicBezTo>
                        <a:cubicBezTo>
                          <a:pt x="14" y="13"/>
                          <a:pt x="14" y="13"/>
                          <a:pt x="13" y="13"/>
                        </a:cubicBezTo>
                        <a:cubicBezTo>
                          <a:pt x="6" y="13"/>
                          <a:pt x="0" y="7"/>
                          <a:pt x="0" y="0"/>
                        </a:cubicBezTo>
                      </a:path>
                    </a:pathLst>
                  </a:custGeom>
                  <a:solidFill>
                    <a:srgbClr val="E4C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2" name="íṩlïḓe"/>
                  <p:cNvSpPr/>
                  <p:nvPr/>
                </p:nvSpPr>
                <p:spPr bwMode="auto">
                  <a:xfrm>
                    <a:off x="7167563" y="2795588"/>
                    <a:ext cx="150813" cy="577850"/>
                  </a:xfrm>
                  <a:custGeom>
                    <a:avLst/>
                    <a:gdLst>
                      <a:gd name="T0" fmla="*/ 0 w 40"/>
                      <a:gd name="T1" fmla="*/ 134 h 154"/>
                      <a:gd name="T2" fmla="*/ 20 w 40"/>
                      <a:gd name="T3" fmla="*/ 154 h 154"/>
                      <a:gd name="T4" fmla="*/ 40 w 40"/>
                      <a:gd name="T5" fmla="*/ 134 h 154"/>
                      <a:gd name="T6" fmla="*/ 40 w 40"/>
                      <a:gd name="T7" fmla="*/ 21 h 154"/>
                      <a:gd name="T8" fmla="*/ 20 w 40"/>
                      <a:gd name="T9" fmla="*/ 0 h 154"/>
                      <a:gd name="T10" fmla="*/ 0 w 40"/>
                      <a:gd name="T11" fmla="*/ 21 h 154"/>
                      <a:gd name="T12" fmla="*/ 0 w 40"/>
                      <a:gd name="T13" fmla="*/ 134 h 154"/>
                    </a:gdLst>
                    <a:ahLst/>
                    <a:cxnLst>
                      <a:cxn ang="0">
                        <a:pos x="T0" y="T1"/>
                      </a:cxn>
                      <a:cxn ang="0">
                        <a:pos x="T2" y="T3"/>
                      </a:cxn>
                      <a:cxn ang="0">
                        <a:pos x="T4" y="T5"/>
                      </a:cxn>
                      <a:cxn ang="0">
                        <a:pos x="T6" y="T7"/>
                      </a:cxn>
                      <a:cxn ang="0">
                        <a:pos x="T8" y="T9"/>
                      </a:cxn>
                      <a:cxn ang="0">
                        <a:pos x="T10" y="T11"/>
                      </a:cxn>
                      <a:cxn ang="0">
                        <a:pos x="T12" y="T13"/>
                      </a:cxn>
                    </a:cxnLst>
                    <a:rect l="0" t="0" r="r" b="b"/>
                    <a:pathLst>
                      <a:path w="40" h="154">
                        <a:moveTo>
                          <a:pt x="0" y="134"/>
                        </a:moveTo>
                        <a:cubicBezTo>
                          <a:pt x="0" y="145"/>
                          <a:pt x="9" y="154"/>
                          <a:pt x="20" y="154"/>
                        </a:cubicBezTo>
                        <a:cubicBezTo>
                          <a:pt x="31" y="154"/>
                          <a:pt x="40" y="145"/>
                          <a:pt x="40" y="134"/>
                        </a:cubicBezTo>
                        <a:cubicBezTo>
                          <a:pt x="40" y="21"/>
                          <a:pt x="40" y="21"/>
                          <a:pt x="40" y="21"/>
                        </a:cubicBezTo>
                        <a:cubicBezTo>
                          <a:pt x="40" y="9"/>
                          <a:pt x="31" y="0"/>
                          <a:pt x="20" y="0"/>
                        </a:cubicBezTo>
                        <a:cubicBezTo>
                          <a:pt x="9" y="0"/>
                          <a:pt x="0" y="9"/>
                          <a:pt x="0" y="21"/>
                        </a:cubicBezTo>
                        <a:cubicBezTo>
                          <a:pt x="0" y="134"/>
                          <a:pt x="0" y="134"/>
                          <a:pt x="0" y="134"/>
                        </a:cubicBezTo>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3" name="išlíḋe"/>
                  <p:cNvSpPr/>
                  <p:nvPr/>
                </p:nvSpPr>
                <p:spPr bwMode="auto">
                  <a:xfrm>
                    <a:off x="7167563" y="3181350"/>
                    <a:ext cx="76200" cy="192088"/>
                  </a:xfrm>
                  <a:custGeom>
                    <a:avLst/>
                    <a:gdLst>
                      <a:gd name="T0" fmla="*/ 0 w 20"/>
                      <a:gd name="T1" fmla="*/ 0 h 51"/>
                      <a:gd name="T2" fmla="*/ 0 w 20"/>
                      <a:gd name="T3" fmla="*/ 31 h 51"/>
                      <a:gd name="T4" fmla="*/ 20 w 20"/>
                      <a:gd name="T5" fmla="*/ 51 h 51"/>
                      <a:gd name="T6" fmla="*/ 20 w 20"/>
                      <a:gd name="T7" fmla="*/ 20 h 51"/>
                      <a:gd name="T8" fmla="*/ 0 w 20"/>
                      <a:gd name="T9" fmla="*/ 0 h 51"/>
                    </a:gdLst>
                    <a:ahLst/>
                    <a:cxnLst>
                      <a:cxn ang="0">
                        <a:pos x="T0" y="T1"/>
                      </a:cxn>
                      <a:cxn ang="0">
                        <a:pos x="T2" y="T3"/>
                      </a:cxn>
                      <a:cxn ang="0">
                        <a:pos x="T4" y="T5"/>
                      </a:cxn>
                      <a:cxn ang="0">
                        <a:pos x="T6" y="T7"/>
                      </a:cxn>
                      <a:cxn ang="0">
                        <a:pos x="T8" y="T9"/>
                      </a:cxn>
                    </a:cxnLst>
                    <a:rect l="0" t="0" r="r" b="b"/>
                    <a:pathLst>
                      <a:path w="20" h="51">
                        <a:moveTo>
                          <a:pt x="0" y="0"/>
                        </a:moveTo>
                        <a:cubicBezTo>
                          <a:pt x="0" y="31"/>
                          <a:pt x="0" y="31"/>
                          <a:pt x="0" y="31"/>
                        </a:cubicBezTo>
                        <a:cubicBezTo>
                          <a:pt x="0" y="42"/>
                          <a:pt x="9" y="51"/>
                          <a:pt x="20" y="51"/>
                        </a:cubicBezTo>
                        <a:cubicBezTo>
                          <a:pt x="20" y="20"/>
                          <a:pt x="20" y="20"/>
                          <a:pt x="20" y="20"/>
                        </a:cubicBezTo>
                        <a:cubicBezTo>
                          <a:pt x="9" y="20"/>
                          <a:pt x="0" y="11"/>
                          <a:pt x="0" y="0"/>
                        </a:cubicBezTo>
                      </a:path>
                    </a:pathLst>
                  </a:custGeom>
                  <a:solidFill>
                    <a:srgbClr val="CD7A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4" name="ïṣľîďê"/>
                  <p:cNvSpPr/>
                  <p:nvPr/>
                </p:nvSpPr>
                <p:spPr bwMode="auto">
                  <a:xfrm>
                    <a:off x="7243763" y="2373313"/>
                    <a:ext cx="1212850" cy="2335213"/>
                  </a:xfrm>
                  <a:custGeom>
                    <a:avLst/>
                    <a:gdLst>
                      <a:gd name="T0" fmla="*/ 324 w 324"/>
                      <a:gd name="T1" fmla="*/ 624 h 624"/>
                      <a:gd name="T2" fmla="*/ 324 w 324"/>
                      <a:gd name="T3" fmla="*/ 54 h 624"/>
                      <a:gd name="T4" fmla="*/ 270 w 324"/>
                      <a:gd name="T5" fmla="*/ 0 h 624"/>
                      <a:gd name="T6" fmla="*/ 54 w 324"/>
                      <a:gd name="T7" fmla="*/ 0 h 624"/>
                      <a:gd name="T8" fmla="*/ 0 w 324"/>
                      <a:gd name="T9" fmla="*/ 54 h 624"/>
                      <a:gd name="T10" fmla="*/ 0 w 324"/>
                      <a:gd name="T11" fmla="*/ 624 h 624"/>
                      <a:gd name="T12" fmla="*/ 324 w 324"/>
                      <a:gd name="T13" fmla="*/ 624 h 624"/>
                    </a:gdLst>
                    <a:ahLst/>
                    <a:cxnLst>
                      <a:cxn ang="0">
                        <a:pos x="T0" y="T1"/>
                      </a:cxn>
                      <a:cxn ang="0">
                        <a:pos x="T2" y="T3"/>
                      </a:cxn>
                      <a:cxn ang="0">
                        <a:pos x="T4" y="T5"/>
                      </a:cxn>
                      <a:cxn ang="0">
                        <a:pos x="T6" y="T7"/>
                      </a:cxn>
                      <a:cxn ang="0">
                        <a:pos x="T8" y="T9"/>
                      </a:cxn>
                      <a:cxn ang="0">
                        <a:pos x="T10" y="T11"/>
                      </a:cxn>
                      <a:cxn ang="0">
                        <a:pos x="T12" y="T13"/>
                      </a:cxn>
                    </a:cxnLst>
                    <a:rect l="0" t="0" r="r" b="b"/>
                    <a:pathLst>
                      <a:path w="324" h="624">
                        <a:moveTo>
                          <a:pt x="324" y="624"/>
                        </a:moveTo>
                        <a:cubicBezTo>
                          <a:pt x="324" y="54"/>
                          <a:pt x="324" y="54"/>
                          <a:pt x="324" y="54"/>
                        </a:cubicBezTo>
                        <a:cubicBezTo>
                          <a:pt x="324" y="24"/>
                          <a:pt x="300" y="0"/>
                          <a:pt x="270" y="0"/>
                        </a:cubicBezTo>
                        <a:cubicBezTo>
                          <a:pt x="54" y="0"/>
                          <a:pt x="54" y="0"/>
                          <a:pt x="54" y="0"/>
                        </a:cubicBezTo>
                        <a:cubicBezTo>
                          <a:pt x="24" y="0"/>
                          <a:pt x="0" y="24"/>
                          <a:pt x="0" y="54"/>
                        </a:cubicBezTo>
                        <a:cubicBezTo>
                          <a:pt x="0" y="624"/>
                          <a:pt x="0" y="624"/>
                          <a:pt x="0" y="624"/>
                        </a:cubicBezTo>
                        <a:cubicBezTo>
                          <a:pt x="324" y="624"/>
                          <a:pt x="324" y="624"/>
                          <a:pt x="324" y="624"/>
                        </a:cubicBezTo>
                      </a:path>
                    </a:pathLst>
                  </a:custGeom>
                  <a:solidFill>
                    <a:srgbClr val="FFD95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5" name="ïsļîḋe"/>
                  <p:cNvSpPr/>
                  <p:nvPr/>
                </p:nvSpPr>
                <p:spPr bwMode="auto">
                  <a:xfrm>
                    <a:off x="8159750" y="2373313"/>
                    <a:ext cx="296863" cy="2130425"/>
                  </a:xfrm>
                  <a:custGeom>
                    <a:avLst/>
                    <a:gdLst>
                      <a:gd name="T0" fmla="*/ 25 w 79"/>
                      <a:gd name="T1" fmla="*/ 0 h 569"/>
                      <a:gd name="T2" fmla="*/ 0 w 79"/>
                      <a:gd name="T3" fmla="*/ 0 h 569"/>
                      <a:gd name="T4" fmla="*/ 55 w 79"/>
                      <a:gd name="T5" fmla="*/ 54 h 569"/>
                      <a:gd name="T6" fmla="*/ 55 w 79"/>
                      <a:gd name="T7" fmla="*/ 64 h 569"/>
                      <a:gd name="T8" fmla="*/ 61 w 79"/>
                      <a:gd name="T9" fmla="*/ 89 h 569"/>
                      <a:gd name="T10" fmla="*/ 61 w 79"/>
                      <a:gd name="T11" fmla="*/ 262 h 569"/>
                      <a:gd name="T12" fmla="*/ 55 w 79"/>
                      <a:gd name="T13" fmla="*/ 262 h 569"/>
                      <a:gd name="T14" fmla="*/ 55 w 79"/>
                      <a:gd name="T15" fmla="*/ 568 h 569"/>
                      <a:gd name="T16" fmla="*/ 70 w 79"/>
                      <a:gd name="T17" fmla="*/ 568 h 569"/>
                      <a:gd name="T18" fmla="*/ 79 w 79"/>
                      <a:gd name="T19" fmla="*/ 569 h 569"/>
                      <a:gd name="T20" fmla="*/ 79 w 79"/>
                      <a:gd name="T21" fmla="*/ 54 h 569"/>
                      <a:gd name="T22" fmla="*/ 25 w 79"/>
                      <a:gd name="T23" fmla="*/ 0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569">
                        <a:moveTo>
                          <a:pt x="25" y="0"/>
                        </a:moveTo>
                        <a:cubicBezTo>
                          <a:pt x="0" y="0"/>
                          <a:pt x="0" y="0"/>
                          <a:pt x="0" y="0"/>
                        </a:cubicBezTo>
                        <a:cubicBezTo>
                          <a:pt x="30" y="0"/>
                          <a:pt x="55" y="24"/>
                          <a:pt x="55" y="54"/>
                        </a:cubicBezTo>
                        <a:cubicBezTo>
                          <a:pt x="55" y="64"/>
                          <a:pt x="55" y="64"/>
                          <a:pt x="55" y="64"/>
                        </a:cubicBezTo>
                        <a:cubicBezTo>
                          <a:pt x="59" y="72"/>
                          <a:pt x="61" y="80"/>
                          <a:pt x="61" y="89"/>
                        </a:cubicBezTo>
                        <a:cubicBezTo>
                          <a:pt x="61" y="262"/>
                          <a:pt x="61" y="262"/>
                          <a:pt x="61" y="262"/>
                        </a:cubicBezTo>
                        <a:cubicBezTo>
                          <a:pt x="55" y="262"/>
                          <a:pt x="55" y="262"/>
                          <a:pt x="55" y="262"/>
                        </a:cubicBezTo>
                        <a:cubicBezTo>
                          <a:pt x="55" y="568"/>
                          <a:pt x="55" y="568"/>
                          <a:pt x="55" y="568"/>
                        </a:cubicBezTo>
                        <a:cubicBezTo>
                          <a:pt x="70" y="568"/>
                          <a:pt x="70" y="568"/>
                          <a:pt x="70" y="568"/>
                        </a:cubicBezTo>
                        <a:cubicBezTo>
                          <a:pt x="73" y="568"/>
                          <a:pt x="76" y="568"/>
                          <a:pt x="79" y="569"/>
                        </a:cubicBezTo>
                        <a:cubicBezTo>
                          <a:pt x="79" y="54"/>
                          <a:pt x="79" y="54"/>
                          <a:pt x="79" y="54"/>
                        </a:cubicBezTo>
                        <a:cubicBezTo>
                          <a:pt x="79" y="24"/>
                          <a:pt x="55" y="0"/>
                          <a:pt x="25" y="0"/>
                        </a:cubicBezTo>
                      </a:path>
                    </a:pathLst>
                  </a:custGeom>
                  <a:solidFill>
                    <a:srgbClr val="FEC5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6" name="îšḻïḓe"/>
                  <p:cNvSpPr/>
                  <p:nvPr/>
                </p:nvSpPr>
                <p:spPr bwMode="auto">
                  <a:xfrm>
                    <a:off x="7131050" y="4498975"/>
                    <a:ext cx="1436688" cy="236538"/>
                  </a:xfrm>
                  <a:custGeom>
                    <a:avLst/>
                    <a:gdLst>
                      <a:gd name="T0" fmla="*/ 384 w 384"/>
                      <a:gd name="T1" fmla="*/ 63 h 63"/>
                      <a:gd name="T2" fmla="*/ 384 w 384"/>
                      <a:gd name="T3" fmla="*/ 57 h 63"/>
                      <a:gd name="T4" fmla="*/ 345 w 384"/>
                      <a:gd name="T5" fmla="*/ 0 h 63"/>
                      <a:gd name="T6" fmla="*/ 36 w 384"/>
                      <a:gd name="T7" fmla="*/ 0 h 63"/>
                      <a:gd name="T8" fmla="*/ 0 w 384"/>
                      <a:gd name="T9" fmla="*/ 57 h 63"/>
                      <a:gd name="T10" fmla="*/ 0 w 384"/>
                      <a:gd name="T11" fmla="*/ 63 h 63"/>
                      <a:gd name="T12" fmla="*/ 384 w 38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84" h="63">
                        <a:moveTo>
                          <a:pt x="384" y="63"/>
                        </a:moveTo>
                        <a:cubicBezTo>
                          <a:pt x="384" y="61"/>
                          <a:pt x="384" y="59"/>
                          <a:pt x="384" y="57"/>
                        </a:cubicBezTo>
                        <a:cubicBezTo>
                          <a:pt x="384" y="25"/>
                          <a:pt x="374" y="0"/>
                          <a:pt x="345" y="0"/>
                        </a:cubicBezTo>
                        <a:cubicBezTo>
                          <a:pt x="36" y="0"/>
                          <a:pt x="36" y="0"/>
                          <a:pt x="36" y="0"/>
                        </a:cubicBezTo>
                        <a:cubicBezTo>
                          <a:pt x="6" y="0"/>
                          <a:pt x="0" y="25"/>
                          <a:pt x="0" y="57"/>
                        </a:cubicBezTo>
                        <a:cubicBezTo>
                          <a:pt x="0" y="59"/>
                          <a:pt x="0" y="61"/>
                          <a:pt x="0" y="63"/>
                        </a:cubicBezTo>
                        <a:cubicBezTo>
                          <a:pt x="384" y="63"/>
                          <a:pt x="384" y="63"/>
                          <a:pt x="384" y="63"/>
                        </a:cubicBezTo>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7" name="ïSļídé"/>
                  <p:cNvSpPr/>
                  <p:nvPr/>
                </p:nvSpPr>
                <p:spPr bwMode="auto">
                  <a:xfrm>
                    <a:off x="8220075" y="4498975"/>
                    <a:ext cx="347663" cy="209550"/>
                  </a:xfrm>
                  <a:custGeom>
                    <a:avLst/>
                    <a:gdLst>
                      <a:gd name="T0" fmla="*/ 54 w 93"/>
                      <a:gd name="T1" fmla="*/ 0 h 56"/>
                      <a:gd name="T2" fmla="*/ 0 w 93"/>
                      <a:gd name="T3" fmla="*/ 0 h 56"/>
                      <a:gd name="T4" fmla="*/ 39 w 93"/>
                      <a:gd name="T5" fmla="*/ 55 h 56"/>
                      <a:gd name="T6" fmla="*/ 82 w 93"/>
                      <a:gd name="T7" fmla="*/ 55 h 56"/>
                      <a:gd name="T8" fmla="*/ 93 w 93"/>
                      <a:gd name="T9" fmla="*/ 56 h 56"/>
                      <a:gd name="T10" fmla="*/ 54 w 93"/>
                      <a:gd name="T11" fmla="*/ 0 h 56"/>
                    </a:gdLst>
                    <a:ahLst/>
                    <a:cxnLst>
                      <a:cxn ang="0">
                        <a:pos x="T0" y="T1"/>
                      </a:cxn>
                      <a:cxn ang="0">
                        <a:pos x="T2" y="T3"/>
                      </a:cxn>
                      <a:cxn ang="0">
                        <a:pos x="T4" y="T5"/>
                      </a:cxn>
                      <a:cxn ang="0">
                        <a:pos x="T6" y="T7"/>
                      </a:cxn>
                      <a:cxn ang="0">
                        <a:pos x="T8" y="T9"/>
                      </a:cxn>
                      <a:cxn ang="0">
                        <a:pos x="T10" y="T11"/>
                      </a:cxn>
                    </a:cxnLst>
                    <a:rect l="0" t="0" r="r" b="b"/>
                    <a:pathLst>
                      <a:path w="93" h="56">
                        <a:moveTo>
                          <a:pt x="54" y="0"/>
                        </a:moveTo>
                        <a:cubicBezTo>
                          <a:pt x="0" y="0"/>
                          <a:pt x="0" y="0"/>
                          <a:pt x="0" y="0"/>
                        </a:cubicBezTo>
                        <a:cubicBezTo>
                          <a:pt x="29" y="0"/>
                          <a:pt x="39" y="24"/>
                          <a:pt x="39" y="55"/>
                        </a:cubicBezTo>
                        <a:cubicBezTo>
                          <a:pt x="82" y="55"/>
                          <a:pt x="82" y="55"/>
                          <a:pt x="82" y="55"/>
                        </a:cubicBezTo>
                        <a:cubicBezTo>
                          <a:pt x="86" y="55"/>
                          <a:pt x="89" y="55"/>
                          <a:pt x="93" y="56"/>
                        </a:cubicBezTo>
                        <a:cubicBezTo>
                          <a:pt x="93" y="25"/>
                          <a:pt x="83" y="0"/>
                          <a:pt x="54" y="0"/>
                        </a:cubicBezTo>
                      </a:path>
                    </a:pathLst>
                  </a:custGeom>
                  <a:solidFill>
                    <a:srgbClr val="CD7A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8" name="íṧḻiḓe"/>
                  <p:cNvSpPr/>
                  <p:nvPr/>
                </p:nvSpPr>
                <p:spPr bwMode="auto">
                  <a:xfrm>
                    <a:off x="7235825" y="2073275"/>
                    <a:ext cx="1227138" cy="206375"/>
                  </a:xfrm>
                  <a:custGeom>
                    <a:avLst/>
                    <a:gdLst>
                      <a:gd name="T0" fmla="*/ 328 w 328"/>
                      <a:gd name="T1" fmla="*/ 55 h 55"/>
                      <a:gd name="T2" fmla="*/ 328 w 328"/>
                      <a:gd name="T3" fmla="*/ 49 h 55"/>
                      <a:gd name="T4" fmla="*/ 295 w 328"/>
                      <a:gd name="T5" fmla="*/ 0 h 55"/>
                      <a:gd name="T6" fmla="*/ 30 w 328"/>
                      <a:gd name="T7" fmla="*/ 0 h 55"/>
                      <a:gd name="T8" fmla="*/ 0 w 328"/>
                      <a:gd name="T9" fmla="*/ 49 h 55"/>
                      <a:gd name="T10" fmla="*/ 0 w 328"/>
                      <a:gd name="T11" fmla="*/ 55 h 55"/>
                      <a:gd name="T12" fmla="*/ 328 w 328"/>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28" h="55">
                        <a:moveTo>
                          <a:pt x="328" y="55"/>
                        </a:moveTo>
                        <a:cubicBezTo>
                          <a:pt x="328" y="53"/>
                          <a:pt x="328" y="51"/>
                          <a:pt x="328" y="49"/>
                        </a:cubicBezTo>
                        <a:cubicBezTo>
                          <a:pt x="328" y="22"/>
                          <a:pt x="320" y="0"/>
                          <a:pt x="295" y="0"/>
                        </a:cubicBezTo>
                        <a:cubicBezTo>
                          <a:pt x="30" y="0"/>
                          <a:pt x="30" y="0"/>
                          <a:pt x="30" y="0"/>
                        </a:cubicBezTo>
                        <a:cubicBezTo>
                          <a:pt x="5" y="0"/>
                          <a:pt x="0" y="22"/>
                          <a:pt x="0" y="49"/>
                        </a:cubicBezTo>
                        <a:cubicBezTo>
                          <a:pt x="0" y="51"/>
                          <a:pt x="0" y="53"/>
                          <a:pt x="0" y="55"/>
                        </a:cubicBezTo>
                        <a:cubicBezTo>
                          <a:pt x="328" y="55"/>
                          <a:pt x="328" y="55"/>
                          <a:pt x="328" y="55"/>
                        </a:cubicBezTo>
                      </a:path>
                    </a:pathLst>
                  </a:custGeom>
                  <a:solidFill>
                    <a:srgbClr val="E5883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9" name="îšḷîďê"/>
                  <p:cNvSpPr/>
                  <p:nvPr/>
                </p:nvSpPr>
                <p:spPr bwMode="auto">
                  <a:xfrm>
                    <a:off x="8167688" y="2073275"/>
                    <a:ext cx="295275" cy="206375"/>
                  </a:xfrm>
                  <a:custGeom>
                    <a:avLst/>
                    <a:gdLst>
                      <a:gd name="T0" fmla="*/ 46 w 79"/>
                      <a:gd name="T1" fmla="*/ 0 h 55"/>
                      <a:gd name="T2" fmla="*/ 0 w 79"/>
                      <a:gd name="T3" fmla="*/ 0 h 55"/>
                      <a:gd name="T4" fmla="*/ 33 w 79"/>
                      <a:gd name="T5" fmla="*/ 49 h 55"/>
                      <a:gd name="T6" fmla="*/ 33 w 79"/>
                      <a:gd name="T7" fmla="*/ 55 h 55"/>
                      <a:gd name="T8" fmla="*/ 79 w 79"/>
                      <a:gd name="T9" fmla="*/ 55 h 55"/>
                      <a:gd name="T10" fmla="*/ 79 w 79"/>
                      <a:gd name="T11" fmla="*/ 49 h 55"/>
                      <a:gd name="T12" fmla="*/ 46 w 7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79" h="55">
                        <a:moveTo>
                          <a:pt x="46" y="0"/>
                        </a:moveTo>
                        <a:cubicBezTo>
                          <a:pt x="0" y="0"/>
                          <a:pt x="0" y="0"/>
                          <a:pt x="0" y="0"/>
                        </a:cubicBezTo>
                        <a:cubicBezTo>
                          <a:pt x="25" y="0"/>
                          <a:pt x="33" y="22"/>
                          <a:pt x="33" y="49"/>
                        </a:cubicBezTo>
                        <a:cubicBezTo>
                          <a:pt x="33" y="51"/>
                          <a:pt x="33" y="53"/>
                          <a:pt x="33" y="55"/>
                        </a:cubicBezTo>
                        <a:cubicBezTo>
                          <a:pt x="79" y="55"/>
                          <a:pt x="79" y="55"/>
                          <a:pt x="79" y="55"/>
                        </a:cubicBezTo>
                        <a:cubicBezTo>
                          <a:pt x="79" y="53"/>
                          <a:pt x="79" y="51"/>
                          <a:pt x="79" y="49"/>
                        </a:cubicBezTo>
                        <a:cubicBezTo>
                          <a:pt x="79" y="22"/>
                          <a:pt x="71" y="0"/>
                          <a:pt x="46" y="0"/>
                        </a:cubicBezTo>
                      </a:path>
                    </a:pathLst>
                  </a:custGeom>
                  <a:solidFill>
                    <a:srgbClr val="CD7A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0" name="i$liḑè"/>
                  <p:cNvSpPr/>
                  <p:nvPr/>
                </p:nvSpPr>
                <p:spPr bwMode="auto">
                  <a:xfrm>
                    <a:off x="6999288" y="4705350"/>
                    <a:ext cx="1700213" cy="258763"/>
                  </a:xfrm>
                  <a:custGeom>
                    <a:avLst/>
                    <a:gdLst>
                      <a:gd name="T0" fmla="*/ 454 w 454"/>
                      <a:gd name="T1" fmla="*/ 69 h 69"/>
                      <a:gd name="T2" fmla="*/ 454 w 454"/>
                      <a:gd name="T3" fmla="*/ 62 h 69"/>
                      <a:gd name="T4" fmla="*/ 408 w 454"/>
                      <a:gd name="T5" fmla="*/ 0 h 69"/>
                      <a:gd name="T6" fmla="*/ 42 w 454"/>
                      <a:gd name="T7" fmla="*/ 0 h 69"/>
                      <a:gd name="T8" fmla="*/ 0 w 454"/>
                      <a:gd name="T9" fmla="*/ 62 h 69"/>
                      <a:gd name="T10" fmla="*/ 0 w 454"/>
                      <a:gd name="T11" fmla="*/ 69 h 69"/>
                      <a:gd name="T12" fmla="*/ 454 w 454"/>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454" h="69">
                        <a:moveTo>
                          <a:pt x="454" y="69"/>
                        </a:moveTo>
                        <a:cubicBezTo>
                          <a:pt x="454" y="66"/>
                          <a:pt x="454" y="64"/>
                          <a:pt x="454" y="62"/>
                        </a:cubicBezTo>
                        <a:cubicBezTo>
                          <a:pt x="454" y="27"/>
                          <a:pt x="443" y="0"/>
                          <a:pt x="408" y="0"/>
                        </a:cubicBezTo>
                        <a:cubicBezTo>
                          <a:pt x="42" y="0"/>
                          <a:pt x="42" y="0"/>
                          <a:pt x="42" y="0"/>
                        </a:cubicBezTo>
                        <a:cubicBezTo>
                          <a:pt x="7" y="0"/>
                          <a:pt x="0" y="27"/>
                          <a:pt x="0" y="62"/>
                        </a:cubicBezTo>
                        <a:cubicBezTo>
                          <a:pt x="0" y="64"/>
                          <a:pt x="0" y="66"/>
                          <a:pt x="0" y="69"/>
                        </a:cubicBezTo>
                        <a:cubicBezTo>
                          <a:pt x="454" y="69"/>
                          <a:pt x="454" y="69"/>
                          <a:pt x="454" y="6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1" name="íŝliḍê"/>
                  <p:cNvSpPr/>
                  <p:nvPr/>
                </p:nvSpPr>
                <p:spPr bwMode="auto">
                  <a:xfrm>
                    <a:off x="8324850" y="4705350"/>
                    <a:ext cx="374650" cy="258763"/>
                  </a:xfrm>
                  <a:custGeom>
                    <a:avLst/>
                    <a:gdLst>
                      <a:gd name="T0" fmla="*/ 54 w 100"/>
                      <a:gd name="T1" fmla="*/ 0 h 69"/>
                      <a:gd name="T2" fmla="*/ 0 w 100"/>
                      <a:gd name="T3" fmla="*/ 0 h 69"/>
                      <a:gd name="T4" fmla="*/ 46 w 100"/>
                      <a:gd name="T5" fmla="*/ 62 h 69"/>
                      <a:gd name="T6" fmla="*/ 46 w 100"/>
                      <a:gd name="T7" fmla="*/ 69 h 69"/>
                      <a:gd name="T8" fmla="*/ 100 w 100"/>
                      <a:gd name="T9" fmla="*/ 69 h 69"/>
                      <a:gd name="T10" fmla="*/ 100 w 100"/>
                      <a:gd name="T11" fmla="*/ 62 h 69"/>
                      <a:gd name="T12" fmla="*/ 54 w 100"/>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100" h="69">
                        <a:moveTo>
                          <a:pt x="54" y="0"/>
                        </a:moveTo>
                        <a:cubicBezTo>
                          <a:pt x="0" y="0"/>
                          <a:pt x="0" y="0"/>
                          <a:pt x="0" y="0"/>
                        </a:cubicBezTo>
                        <a:cubicBezTo>
                          <a:pt x="35" y="0"/>
                          <a:pt x="46" y="27"/>
                          <a:pt x="46" y="62"/>
                        </a:cubicBezTo>
                        <a:cubicBezTo>
                          <a:pt x="46" y="64"/>
                          <a:pt x="46" y="66"/>
                          <a:pt x="46" y="69"/>
                        </a:cubicBezTo>
                        <a:cubicBezTo>
                          <a:pt x="100" y="69"/>
                          <a:pt x="100" y="69"/>
                          <a:pt x="100" y="69"/>
                        </a:cubicBezTo>
                        <a:cubicBezTo>
                          <a:pt x="100" y="66"/>
                          <a:pt x="100" y="64"/>
                          <a:pt x="100" y="62"/>
                        </a:cubicBezTo>
                        <a:cubicBezTo>
                          <a:pt x="100" y="27"/>
                          <a:pt x="89" y="0"/>
                          <a:pt x="54" y="0"/>
                        </a:cubicBezTo>
                      </a:path>
                    </a:pathLst>
                  </a:custGeom>
                  <a:solidFill>
                    <a:srgbClr val="C0422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2" name="iṡ1íḍe"/>
                  <p:cNvSpPr/>
                  <p:nvPr/>
                </p:nvSpPr>
                <p:spPr bwMode="auto">
                  <a:xfrm>
                    <a:off x="7310438" y="2511425"/>
                    <a:ext cx="1077913" cy="842963"/>
                  </a:xfrm>
                  <a:custGeom>
                    <a:avLst/>
                    <a:gdLst>
                      <a:gd name="T0" fmla="*/ 235 w 288"/>
                      <a:gd name="T1" fmla="*/ 0 h 225"/>
                      <a:gd name="T2" fmla="*/ 53 w 288"/>
                      <a:gd name="T3" fmla="*/ 0 h 225"/>
                      <a:gd name="T4" fmla="*/ 0 w 288"/>
                      <a:gd name="T5" fmla="*/ 52 h 225"/>
                      <a:gd name="T6" fmla="*/ 0 w 288"/>
                      <a:gd name="T7" fmla="*/ 225 h 225"/>
                      <a:gd name="T8" fmla="*/ 288 w 288"/>
                      <a:gd name="T9" fmla="*/ 225 h 225"/>
                      <a:gd name="T10" fmla="*/ 288 w 288"/>
                      <a:gd name="T11" fmla="*/ 52 h 225"/>
                      <a:gd name="T12" fmla="*/ 235 w 288"/>
                      <a:gd name="T13" fmla="*/ 0 h 225"/>
                    </a:gdLst>
                    <a:ahLst/>
                    <a:cxnLst>
                      <a:cxn ang="0">
                        <a:pos x="T0" y="T1"/>
                      </a:cxn>
                      <a:cxn ang="0">
                        <a:pos x="T2" y="T3"/>
                      </a:cxn>
                      <a:cxn ang="0">
                        <a:pos x="T4" y="T5"/>
                      </a:cxn>
                      <a:cxn ang="0">
                        <a:pos x="T6" y="T7"/>
                      </a:cxn>
                      <a:cxn ang="0">
                        <a:pos x="T8" y="T9"/>
                      </a:cxn>
                      <a:cxn ang="0">
                        <a:pos x="T10" y="T11"/>
                      </a:cxn>
                      <a:cxn ang="0">
                        <a:pos x="T12" y="T13"/>
                      </a:cxn>
                    </a:cxnLst>
                    <a:rect l="0" t="0" r="r" b="b"/>
                    <a:pathLst>
                      <a:path w="288" h="225">
                        <a:moveTo>
                          <a:pt x="235" y="0"/>
                        </a:moveTo>
                        <a:cubicBezTo>
                          <a:pt x="53" y="0"/>
                          <a:pt x="53" y="0"/>
                          <a:pt x="53" y="0"/>
                        </a:cubicBezTo>
                        <a:cubicBezTo>
                          <a:pt x="24" y="0"/>
                          <a:pt x="0" y="23"/>
                          <a:pt x="0" y="52"/>
                        </a:cubicBezTo>
                        <a:cubicBezTo>
                          <a:pt x="0" y="225"/>
                          <a:pt x="0" y="225"/>
                          <a:pt x="0" y="225"/>
                        </a:cubicBezTo>
                        <a:cubicBezTo>
                          <a:pt x="288" y="225"/>
                          <a:pt x="288" y="225"/>
                          <a:pt x="288" y="225"/>
                        </a:cubicBezTo>
                        <a:cubicBezTo>
                          <a:pt x="288" y="52"/>
                          <a:pt x="288" y="52"/>
                          <a:pt x="288" y="52"/>
                        </a:cubicBezTo>
                        <a:cubicBezTo>
                          <a:pt x="288" y="23"/>
                          <a:pt x="264" y="0"/>
                          <a:pt x="235" y="0"/>
                        </a:cubicBezTo>
                      </a:path>
                    </a:pathLst>
                  </a:cu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3" name="îṩľîḍe"/>
                  <p:cNvSpPr/>
                  <p:nvPr/>
                </p:nvSpPr>
                <p:spPr bwMode="auto">
                  <a:xfrm>
                    <a:off x="7351713" y="2546350"/>
                    <a:ext cx="995363" cy="769938"/>
                  </a:xfrm>
                  <a:custGeom>
                    <a:avLst/>
                    <a:gdLst>
                      <a:gd name="T0" fmla="*/ 221 w 266"/>
                      <a:gd name="T1" fmla="*/ 0 h 206"/>
                      <a:gd name="T2" fmla="*/ 45 w 266"/>
                      <a:gd name="T3" fmla="*/ 0 h 206"/>
                      <a:gd name="T4" fmla="*/ 0 w 266"/>
                      <a:gd name="T5" fmla="*/ 45 h 206"/>
                      <a:gd name="T6" fmla="*/ 0 w 266"/>
                      <a:gd name="T7" fmla="*/ 206 h 206"/>
                      <a:gd name="T8" fmla="*/ 266 w 266"/>
                      <a:gd name="T9" fmla="*/ 206 h 206"/>
                      <a:gd name="T10" fmla="*/ 266 w 266"/>
                      <a:gd name="T11" fmla="*/ 45 h 206"/>
                      <a:gd name="T12" fmla="*/ 221 w 266"/>
                      <a:gd name="T13" fmla="*/ 0 h 206"/>
                    </a:gdLst>
                    <a:ahLst/>
                    <a:cxnLst>
                      <a:cxn ang="0">
                        <a:pos x="T0" y="T1"/>
                      </a:cxn>
                      <a:cxn ang="0">
                        <a:pos x="T2" y="T3"/>
                      </a:cxn>
                      <a:cxn ang="0">
                        <a:pos x="T4" y="T5"/>
                      </a:cxn>
                      <a:cxn ang="0">
                        <a:pos x="T6" y="T7"/>
                      </a:cxn>
                      <a:cxn ang="0">
                        <a:pos x="T8" y="T9"/>
                      </a:cxn>
                      <a:cxn ang="0">
                        <a:pos x="T10" y="T11"/>
                      </a:cxn>
                      <a:cxn ang="0">
                        <a:pos x="T12" y="T13"/>
                      </a:cxn>
                    </a:cxnLst>
                    <a:rect l="0" t="0" r="r" b="b"/>
                    <a:pathLst>
                      <a:path w="266" h="206">
                        <a:moveTo>
                          <a:pt x="221" y="0"/>
                        </a:moveTo>
                        <a:cubicBezTo>
                          <a:pt x="45" y="0"/>
                          <a:pt x="45" y="0"/>
                          <a:pt x="45" y="0"/>
                        </a:cubicBezTo>
                        <a:cubicBezTo>
                          <a:pt x="20" y="0"/>
                          <a:pt x="0" y="20"/>
                          <a:pt x="0" y="45"/>
                        </a:cubicBezTo>
                        <a:cubicBezTo>
                          <a:pt x="0" y="206"/>
                          <a:pt x="0" y="206"/>
                          <a:pt x="0" y="206"/>
                        </a:cubicBezTo>
                        <a:cubicBezTo>
                          <a:pt x="266" y="206"/>
                          <a:pt x="266" y="206"/>
                          <a:pt x="266" y="206"/>
                        </a:cubicBezTo>
                        <a:cubicBezTo>
                          <a:pt x="266" y="45"/>
                          <a:pt x="266" y="45"/>
                          <a:pt x="266" y="45"/>
                        </a:cubicBezTo>
                        <a:cubicBezTo>
                          <a:pt x="266" y="20"/>
                          <a:pt x="246" y="0"/>
                          <a:pt x="221" y="0"/>
                        </a:cubicBezTo>
                      </a:path>
                    </a:pathLst>
                  </a:custGeom>
                  <a:solidFill>
                    <a:srgbClr val="00A79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4" name="ïšľíḋè"/>
                  <p:cNvSpPr/>
                  <p:nvPr/>
                </p:nvSpPr>
                <p:spPr bwMode="auto">
                  <a:xfrm>
                    <a:off x="7351713" y="3186113"/>
                    <a:ext cx="995363" cy="130175"/>
                  </a:xfrm>
                  <a:prstGeom prst="rect">
                    <a:avLst/>
                  </a:prstGeom>
                  <a:solidFill>
                    <a:srgbClr val="00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5" name="íSḻiḓé"/>
                  <p:cNvSpPr/>
                  <p:nvPr/>
                </p:nvSpPr>
                <p:spPr bwMode="auto">
                  <a:xfrm>
                    <a:off x="7351713" y="3186113"/>
                    <a:ext cx="995363"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6" name="ïṧľiďè"/>
                  <p:cNvSpPr/>
                  <p:nvPr/>
                </p:nvSpPr>
                <p:spPr bwMode="auto">
                  <a:xfrm>
                    <a:off x="7467600" y="2662238"/>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7" name="í$ľiďè"/>
                  <p:cNvSpPr/>
                  <p:nvPr/>
                </p:nvSpPr>
                <p:spPr bwMode="auto">
                  <a:xfrm>
                    <a:off x="7467600" y="2795588"/>
                    <a:ext cx="212725" cy="65088"/>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iśľîďè"/>
                  <p:cNvSpPr/>
                  <p:nvPr/>
                </p:nvSpPr>
                <p:spPr bwMode="auto">
                  <a:xfrm>
                    <a:off x="7467600" y="2930525"/>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9" name="íṩḷiḋê"/>
                  <p:cNvSpPr/>
                  <p:nvPr/>
                </p:nvSpPr>
                <p:spPr bwMode="auto">
                  <a:xfrm>
                    <a:off x="7467600" y="3065463"/>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0" name="ïšļïďè"/>
                  <p:cNvSpPr/>
                  <p:nvPr/>
                </p:nvSpPr>
                <p:spPr bwMode="auto">
                  <a:xfrm>
                    <a:off x="7745413" y="2795588"/>
                    <a:ext cx="212725" cy="65088"/>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1" name="ïsḷîḍé"/>
                  <p:cNvSpPr/>
                  <p:nvPr/>
                </p:nvSpPr>
                <p:spPr bwMode="auto">
                  <a:xfrm>
                    <a:off x="7745413" y="2795588"/>
                    <a:ext cx="212725" cy="6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2" name="ïṩľiḋe"/>
                  <p:cNvSpPr/>
                  <p:nvPr/>
                </p:nvSpPr>
                <p:spPr bwMode="auto">
                  <a:xfrm>
                    <a:off x="7745413" y="2930525"/>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3" name="îṧḻiḍê"/>
                  <p:cNvSpPr/>
                  <p:nvPr/>
                </p:nvSpPr>
                <p:spPr bwMode="auto">
                  <a:xfrm>
                    <a:off x="7745413" y="2930525"/>
                    <a:ext cx="212725"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ïṥ1îḑe"/>
                  <p:cNvSpPr/>
                  <p:nvPr/>
                </p:nvSpPr>
                <p:spPr bwMode="auto">
                  <a:xfrm>
                    <a:off x="7745413" y="3065463"/>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îṣļîḋe"/>
                  <p:cNvSpPr/>
                  <p:nvPr/>
                </p:nvSpPr>
                <p:spPr bwMode="auto">
                  <a:xfrm>
                    <a:off x="7745413" y="3065463"/>
                    <a:ext cx="212725"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ïṥľiḋê"/>
                  <p:cNvSpPr/>
                  <p:nvPr/>
                </p:nvSpPr>
                <p:spPr bwMode="auto">
                  <a:xfrm>
                    <a:off x="8018463" y="2930525"/>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îṩḷîďé"/>
                  <p:cNvSpPr/>
                  <p:nvPr/>
                </p:nvSpPr>
                <p:spPr bwMode="auto">
                  <a:xfrm>
                    <a:off x="8018463" y="2930525"/>
                    <a:ext cx="212725"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5" name="ïṩlîḑé"/>
                  <p:cNvSpPr/>
                  <p:nvPr/>
                </p:nvSpPr>
                <p:spPr bwMode="auto">
                  <a:xfrm>
                    <a:off x="8018463" y="3065463"/>
                    <a:ext cx="212725" cy="63500"/>
                  </a:xfrm>
                  <a:prstGeom prst="rect">
                    <a:avLst/>
                  </a:prstGeom>
                  <a:solidFill>
                    <a:srgbClr val="FFD9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6" name="ïšľîdè"/>
                  <p:cNvSpPr/>
                  <p:nvPr/>
                </p:nvSpPr>
                <p:spPr bwMode="auto">
                  <a:xfrm>
                    <a:off x="8018463" y="3065463"/>
                    <a:ext cx="212725"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7" name="íśļîďê"/>
                  <p:cNvSpPr/>
                  <p:nvPr/>
                </p:nvSpPr>
                <p:spPr bwMode="auto">
                  <a:xfrm>
                    <a:off x="7773988" y="2546350"/>
                    <a:ext cx="382588" cy="519113"/>
                  </a:xfrm>
                  <a:custGeom>
                    <a:avLst/>
                    <a:gdLst>
                      <a:gd name="T0" fmla="*/ 241 w 241"/>
                      <a:gd name="T1" fmla="*/ 0 h 327"/>
                      <a:gd name="T2" fmla="*/ 140 w 241"/>
                      <a:gd name="T3" fmla="*/ 0 h 327"/>
                      <a:gd name="T4" fmla="*/ 74 w 241"/>
                      <a:gd name="T5" fmla="*/ 157 h 327"/>
                      <a:gd name="T6" fmla="*/ 116 w 241"/>
                      <a:gd name="T7" fmla="*/ 157 h 327"/>
                      <a:gd name="T8" fmla="*/ 116 w 241"/>
                      <a:gd name="T9" fmla="*/ 198 h 327"/>
                      <a:gd name="T10" fmla="*/ 57 w 241"/>
                      <a:gd name="T11" fmla="*/ 198 h 327"/>
                      <a:gd name="T12" fmla="*/ 38 w 241"/>
                      <a:gd name="T13" fmla="*/ 242 h 327"/>
                      <a:gd name="T14" fmla="*/ 116 w 241"/>
                      <a:gd name="T15" fmla="*/ 242 h 327"/>
                      <a:gd name="T16" fmla="*/ 116 w 241"/>
                      <a:gd name="T17" fmla="*/ 282 h 327"/>
                      <a:gd name="T18" fmla="*/ 22 w 241"/>
                      <a:gd name="T19" fmla="*/ 282 h 327"/>
                      <a:gd name="T20" fmla="*/ 0 w 241"/>
                      <a:gd name="T21" fmla="*/ 327 h 327"/>
                      <a:gd name="T22" fmla="*/ 107 w 241"/>
                      <a:gd name="T23" fmla="*/ 327 h 327"/>
                      <a:gd name="T24" fmla="*/ 241 w 241"/>
                      <a:gd name="T2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327">
                        <a:moveTo>
                          <a:pt x="241" y="0"/>
                        </a:moveTo>
                        <a:lnTo>
                          <a:pt x="140" y="0"/>
                        </a:lnTo>
                        <a:lnTo>
                          <a:pt x="74" y="157"/>
                        </a:lnTo>
                        <a:lnTo>
                          <a:pt x="116" y="157"/>
                        </a:lnTo>
                        <a:lnTo>
                          <a:pt x="116" y="198"/>
                        </a:lnTo>
                        <a:lnTo>
                          <a:pt x="57" y="198"/>
                        </a:lnTo>
                        <a:lnTo>
                          <a:pt x="38" y="242"/>
                        </a:lnTo>
                        <a:lnTo>
                          <a:pt x="116" y="242"/>
                        </a:lnTo>
                        <a:lnTo>
                          <a:pt x="116" y="282"/>
                        </a:lnTo>
                        <a:lnTo>
                          <a:pt x="22" y="282"/>
                        </a:lnTo>
                        <a:lnTo>
                          <a:pt x="0" y="327"/>
                        </a:lnTo>
                        <a:lnTo>
                          <a:pt x="107" y="327"/>
                        </a:lnTo>
                        <a:lnTo>
                          <a:pt x="241" y="0"/>
                        </a:lnTo>
                        <a:close/>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8" name="i$1ídé"/>
                  <p:cNvSpPr/>
                  <p:nvPr/>
                </p:nvSpPr>
                <p:spPr bwMode="auto">
                  <a:xfrm>
                    <a:off x="7773988" y="2546350"/>
                    <a:ext cx="382588" cy="519113"/>
                  </a:xfrm>
                  <a:custGeom>
                    <a:avLst/>
                    <a:gdLst>
                      <a:gd name="T0" fmla="*/ 241 w 241"/>
                      <a:gd name="T1" fmla="*/ 0 h 327"/>
                      <a:gd name="T2" fmla="*/ 140 w 241"/>
                      <a:gd name="T3" fmla="*/ 0 h 327"/>
                      <a:gd name="T4" fmla="*/ 74 w 241"/>
                      <a:gd name="T5" fmla="*/ 157 h 327"/>
                      <a:gd name="T6" fmla="*/ 116 w 241"/>
                      <a:gd name="T7" fmla="*/ 157 h 327"/>
                      <a:gd name="T8" fmla="*/ 116 w 241"/>
                      <a:gd name="T9" fmla="*/ 198 h 327"/>
                      <a:gd name="T10" fmla="*/ 57 w 241"/>
                      <a:gd name="T11" fmla="*/ 198 h 327"/>
                      <a:gd name="T12" fmla="*/ 38 w 241"/>
                      <a:gd name="T13" fmla="*/ 242 h 327"/>
                      <a:gd name="T14" fmla="*/ 116 w 241"/>
                      <a:gd name="T15" fmla="*/ 242 h 327"/>
                      <a:gd name="T16" fmla="*/ 116 w 241"/>
                      <a:gd name="T17" fmla="*/ 282 h 327"/>
                      <a:gd name="T18" fmla="*/ 22 w 241"/>
                      <a:gd name="T19" fmla="*/ 282 h 327"/>
                      <a:gd name="T20" fmla="*/ 0 w 241"/>
                      <a:gd name="T21" fmla="*/ 327 h 327"/>
                      <a:gd name="T22" fmla="*/ 107 w 241"/>
                      <a:gd name="T23" fmla="*/ 327 h 327"/>
                      <a:gd name="T24" fmla="*/ 241 w 241"/>
                      <a:gd name="T2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327">
                        <a:moveTo>
                          <a:pt x="241" y="0"/>
                        </a:moveTo>
                        <a:lnTo>
                          <a:pt x="140" y="0"/>
                        </a:lnTo>
                        <a:lnTo>
                          <a:pt x="74" y="157"/>
                        </a:lnTo>
                        <a:lnTo>
                          <a:pt x="116" y="157"/>
                        </a:lnTo>
                        <a:lnTo>
                          <a:pt x="116" y="198"/>
                        </a:lnTo>
                        <a:lnTo>
                          <a:pt x="57" y="198"/>
                        </a:lnTo>
                        <a:lnTo>
                          <a:pt x="38" y="242"/>
                        </a:lnTo>
                        <a:lnTo>
                          <a:pt x="116" y="242"/>
                        </a:lnTo>
                        <a:lnTo>
                          <a:pt x="116" y="282"/>
                        </a:lnTo>
                        <a:lnTo>
                          <a:pt x="22" y="282"/>
                        </a:lnTo>
                        <a:lnTo>
                          <a:pt x="0" y="327"/>
                        </a:lnTo>
                        <a:lnTo>
                          <a:pt x="107" y="327"/>
                        </a:lnTo>
                        <a:lnTo>
                          <a:pt x="2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9" name="ïṣľïḍê"/>
                  <p:cNvSpPr/>
                  <p:nvPr/>
                </p:nvSpPr>
                <p:spPr bwMode="auto">
                  <a:xfrm>
                    <a:off x="7864475" y="2795588"/>
                    <a:ext cx="93663" cy="65088"/>
                  </a:xfrm>
                  <a:custGeom>
                    <a:avLst/>
                    <a:gdLst>
                      <a:gd name="T0" fmla="*/ 59 w 59"/>
                      <a:gd name="T1" fmla="*/ 0 h 41"/>
                      <a:gd name="T2" fmla="*/ 17 w 59"/>
                      <a:gd name="T3" fmla="*/ 0 h 41"/>
                      <a:gd name="T4" fmla="*/ 0 w 59"/>
                      <a:gd name="T5" fmla="*/ 41 h 41"/>
                      <a:gd name="T6" fmla="*/ 59 w 59"/>
                      <a:gd name="T7" fmla="*/ 41 h 41"/>
                      <a:gd name="T8" fmla="*/ 59 w 59"/>
                      <a:gd name="T9" fmla="*/ 0 h 41"/>
                    </a:gdLst>
                    <a:ahLst/>
                    <a:cxnLst>
                      <a:cxn ang="0">
                        <a:pos x="T0" y="T1"/>
                      </a:cxn>
                      <a:cxn ang="0">
                        <a:pos x="T2" y="T3"/>
                      </a:cxn>
                      <a:cxn ang="0">
                        <a:pos x="T4" y="T5"/>
                      </a:cxn>
                      <a:cxn ang="0">
                        <a:pos x="T6" y="T7"/>
                      </a:cxn>
                      <a:cxn ang="0">
                        <a:pos x="T8" y="T9"/>
                      </a:cxn>
                    </a:cxnLst>
                    <a:rect l="0" t="0" r="r" b="b"/>
                    <a:pathLst>
                      <a:path w="59" h="41">
                        <a:moveTo>
                          <a:pt x="59" y="0"/>
                        </a:moveTo>
                        <a:lnTo>
                          <a:pt x="17" y="0"/>
                        </a:lnTo>
                        <a:lnTo>
                          <a:pt x="0" y="41"/>
                        </a:lnTo>
                        <a:lnTo>
                          <a:pt x="59" y="41"/>
                        </a:lnTo>
                        <a:lnTo>
                          <a:pt x="59" y="0"/>
                        </a:lnTo>
                        <a:close/>
                      </a:path>
                    </a:pathLst>
                  </a:custGeom>
                  <a:solidFill>
                    <a:srgbClr val="FFE1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0" name="isļíḑe"/>
                  <p:cNvSpPr/>
                  <p:nvPr/>
                </p:nvSpPr>
                <p:spPr bwMode="auto">
                  <a:xfrm>
                    <a:off x="7864475" y="2795588"/>
                    <a:ext cx="93663" cy="65088"/>
                  </a:xfrm>
                  <a:custGeom>
                    <a:avLst/>
                    <a:gdLst>
                      <a:gd name="T0" fmla="*/ 59 w 59"/>
                      <a:gd name="T1" fmla="*/ 0 h 41"/>
                      <a:gd name="T2" fmla="*/ 17 w 59"/>
                      <a:gd name="T3" fmla="*/ 0 h 41"/>
                      <a:gd name="T4" fmla="*/ 0 w 59"/>
                      <a:gd name="T5" fmla="*/ 41 h 41"/>
                      <a:gd name="T6" fmla="*/ 59 w 59"/>
                      <a:gd name="T7" fmla="*/ 41 h 41"/>
                      <a:gd name="T8" fmla="*/ 59 w 59"/>
                      <a:gd name="T9" fmla="*/ 0 h 41"/>
                    </a:gdLst>
                    <a:ahLst/>
                    <a:cxnLst>
                      <a:cxn ang="0">
                        <a:pos x="T0" y="T1"/>
                      </a:cxn>
                      <a:cxn ang="0">
                        <a:pos x="T2" y="T3"/>
                      </a:cxn>
                      <a:cxn ang="0">
                        <a:pos x="T4" y="T5"/>
                      </a:cxn>
                      <a:cxn ang="0">
                        <a:pos x="T6" y="T7"/>
                      </a:cxn>
                      <a:cxn ang="0">
                        <a:pos x="T8" y="T9"/>
                      </a:cxn>
                    </a:cxnLst>
                    <a:rect l="0" t="0" r="r" b="b"/>
                    <a:pathLst>
                      <a:path w="59" h="41">
                        <a:moveTo>
                          <a:pt x="59" y="0"/>
                        </a:moveTo>
                        <a:lnTo>
                          <a:pt x="17" y="0"/>
                        </a:lnTo>
                        <a:lnTo>
                          <a:pt x="0" y="41"/>
                        </a:lnTo>
                        <a:lnTo>
                          <a:pt x="59" y="41"/>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1" name="ïS1iḑè"/>
                  <p:cNvSpPr/>
                  <p:nvPr/>
                </p:nvSpPr>
                <p:spPr bwMode="auto">
                  <a:xfrm>
                    <a:off x="7726363" y="3128963"/>
                    <a:ext cx="190500" cy="57150"/>
                  </a:xfrm>
                  <a:custGeom>
                    <a:avLst/>
                    <a:gdLst>
                      <a:gd name="T0" fmla="*/ 120 w 120"/>
                      <a:gd name="T1" fmla="*/ 0 h 36"/>
                      <a:gd name="T2" fmla="*/ 14 w 120"/>
                      <a:gd name="T3" fmla="*/ 0 h 36"/>
                      <a:gd name="T4" fmla="*/ 0 w 120"/>
                      <a:gd name="T5" fmla="*/ 36 h 36"/>
                      <a:gd name="T6" fmla="*/ 106 w 120"/>
                      <a:gd name="T7" fmla="*/ 36 h 36"/>
                      <a:gd name="T8" fmla="*/ 120 w 120"/>
                      <a:gd name="T9" fmla="*/ 0 h 36"/>
                    </a:gdLst>
                    <a:ahLst/>
                    <a:cxnLst>
                      <a:cxn ang="0">
                        <a:pos x="T0" y="T1"/>
                      </a:cxn>
                      <a:cxn ang="0">
                        <a:pos x="T2" y="T3"/>
                      </a:cxn>
                      <a:cxn ang="0">
                        <a:pos x="T4" y="T5"/>
                      </a:cxn>
                      <a:cxn ang="0">
                        <a:pos x="T6" y="T7"/>
                      </a:cxn>
                      <a:cxn ang="0">
                        <a:pos x="T8" y="T9"/>
                      </a:cxn>
                    </a:cxnLst>
                    <a:rect l="0" t="0" r="r" b="b"/>
                    <a:pathLst>
                      <a:path w="120" h="36">
                        <a:moveTo>
                          <a:pt x="120" y="0"/>
                        </a:moveTo>
                        <a:lnTo>
                          <a:pt x="14" y="0"/>
                        </a:lnTo>
                        <a:lnTo>
                          <a:pt x="0" y="36"/>
                        </a:lnTo>
                        <a:lnTo>
                          <a:pt x="106" y="36"/>
                        </a:lnTo>
                        <a:lnTo>
                          <a:pt x="120" y="0"/>
                        </a:lnTo>
                        <a:close/>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2" name="îśľiḑe"/>
                  <p:cNvSpPr/>
                  <p:nvPr/>
                </p:nvSpPr>
                <p:spPr bwMode="auto">
                  <a:xfrm>
                    <a:off x="7726363" y="3128963"/>
                    <a:ext cx="190500" cy="57150"/>
                  </a:xfrm>
                  <a:custGeom>
                    <a:avLst/>
                    <a:gdLst>
                      <a:gd name="T0" fmla="*/ 120 w 120"/>
                      <a:gd name="T1" fmla="*/ 0 h 36"/>
                      <a:gd name="T2" fmla="*/ 14 w 120"/>
                      <a:gd name="T3" fmla="*/ 0 h 36"/>
                      <a:gd name="T4" fmla="*/ 0 w 120"/>
                      <a:gd name="T5" fmla="*/ 36 h 36"/>
                      <a:gd name="T6" fmla="*/ 106 w 120"/>
                      <a:gd name="T7" fmla="*/ 36 h 36"/>
                      <a:gd name="T8" fmla="*/ 120 w 120"/>
                      <a:gd name="T9" fmla="*/ 0 h 36"/>
                    </a:gdLst>
                    <a:ahLst/>
                    <a:cxnLst>
                      <a:cxn ang="0">
                        <a:pos x="T0" y="T1"/>
                      </a:cxn>
                      <a:cxn ang="0">
                        <a:pos x="T2" y="T3"/>
                      </a:cxn>
                      <a:cxn ang="0">
                        <a:pos x="T4" y="T5"/>
                      </a:cxn>
                      <a:cxn ang="0">
                        <a:pos x="T6" y="T7"/>
                      </a:cxn>
                      <a:cxn ang="0">
                        <a:pos x="T8" y="T9"/>
                      </a:cxn>
                    </a:cxnLst>
                    <a:rect l="0" t="0" r="r" b="b"/>
                    <a:pathLst>
                      <a:path w="120" h="36">
                        <a:moveTo>
                          <a:pt x="120" y="0"/>
                        </a:moveTo>
                        <a:lnTo>
                          <a:pt x="14" y="0"/>
                        </a:lnTo>
                        <a:lnTo>
                          <a:pt x="0" y="36"/>
                        </a:lnTo>
                        <a:lnTo>
                          <a:pt x="106" y="36"/>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3" name="ísļïḑé"/>
                  <p:cNvSpPr/>
                  <p:nvPr/>
                </p:nvSpPr>
                <p:spPr bwMode="auto">
                  <a:xfrm>
                    <a:off x="7669213" y="3186113"/>
                    <a:ext cx="225425" cy="130175"/>
                  </a:xfrm>
                  <a:custGeom>
                    <a:avLst/>
                    <a:gdLst>
                      <a:gd name="T0" fmla="*/ 142 w 142"/>
                      <a:gd name="T1" fmla="*/ 0 h 82"/>
                      <a:gd name="T2" fmla="*/ 36 w 142"/>
                      <a:gd name="T3" fmla="*/ 0 h 82"/>
                      <a:gd name="T4" fmla="*/ 0 w 142"/>
                      <a:gd name="T5" fmla="*/ 82 h 82"/>
                      <a:gd name="T6" fmla="*/ 109 w 142"/>
                      <a:gd name="T7" fmla="*/ 82 h 82"/>
                      <a:gd name="T8" fmla="*/ 142 w 142"/>
                      <a:gd name="T9" fmla="*/ 0 h 82"/>
                    </a:gdLst>
                    <a:ahLst/>
                    <a:cxnLst>
                      <a:cxn ang="0">
                        <a:pos x="T0" y="T1"/>
                      </a:cxn>
                      <a:cxn ang="0">
                        <a:pos x="T2" y="T3"/>
                      </a:cxn>
                      <a:cxn ang="0">
                        <a:pos x="T4" y="T5"/>
                      </a:cxn>
                      <a:cxn ang="0">
                        <a:pos x="T6" y="T7"/>
                      </a:cxn>
                      <a:cxn ang="0">
                        <a:pos x="T8" y="T9"/>
                      </a:cxn>
                    </a:cxnLst>
                    <a:rect l="0" t="0" r="r" b="b"/>
                    <a:pathLst>
                      <a:path w="142" h="82">
                        <a:moveTo>
                          <a:pt x="142" y="0"/>
                        </a:moveTo>
                        <a:lnTo>
                          <a:pt x="36" y="0"/>
                        </a:lnTo>
                        <a:lnTo>
                          <a:pt x="0" y="82"/>
                        </a:lnTo>
                        <a:lnTo>
                          <a:pt x="109" y="82"/>
                        </a:lnTo>
                        <a:lnTo>
                          <a:pt x="142" y="0"/>
                        </a:lnTo>
                        <a:close/>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4" name="íṣlîḓê"/>
                  <p:cNvSpPr/>
                  <p:nvPr/>
                </p:nvSpPr>
                <p:spPr bwMode="auto">
                  <a:xfrm>
                    <a:off x="7669213" y="3186113"/>
                    <a:ext cx="225425" cy="130175"/>
                  </a:xfrm>
                  <a:custGeom>
                    <a:avLst/>
                    <a:gdLst>
                      <a:gd name="T0" fmla="*/ 142 w 142"/>
                      <a:gd name="T1" fmla="*/ 0 h 82"/>
                      <a:gd name="T2" fmla="*/ 36 w 142"/>
                      <a:gd name="T3" fmla="*/ 0 h 82"/>
                      <a:gd name="T4" fmla="*/ 0 w 142"/>
                      <a:gd name="T5" fmla="*/ 82 h 82"/>
                      <a:gd name="T6" fmla="*/ 109 w 142"/>
                      <a:gd name="T7" fmla="*/ 82 h 82"/>
                      <a:gd name="T8" fmla="*/ 142 w 142"/>
                      <a:gd name="T9" fmla="*/ 0 h 82"/>
                    </a:gdLst>
                    <a:ahLst/>
                    <a:cxnLst>
                      <a:cxn ang="0">
                        <a:pos x="T0" y="T1"/>
                      </a:cxn>
                      <a:cxn ang="0">
                        <a:pos x="T2" y="T3"/>
                      </a:cxn>
                      <a:cxn ang="0">
                        <a:pos x="T4" y="T5"/>
                      </a:cxn>
                      <a:cxn ang="0">
                        <a:pos x="T6" y="T7"/>
                      </a:cxn>
                      <a:cxn ang="0">
                        <a:pos x="T8" y="T9"/>
                      </a:cxn>
                    </a:cxnLst>
                    <a:rect l="0" t="0" r="r" b="b"/>
                    <a:pathLst>
                      <a:path w="142" h="82">
                        <a:moveTo>
                          <a:pt x="142" y="0"/>
                        </a:moveTo>
                        <a:lnTo>
                          <a:pt x="36" y="0"/>
                        </a:lnTo>
                        <a:lnTo>
                          <a:pt x="0" y="82"/>
                        </a:lnTo>
                        <a:lnTo>
                          <a:pt x="109" y="82"/>
                        </a:lnTo>
                        <a:lnTo>
                          <a:pt x="1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5" name="iSľíḍê"/>
                  <p:cNvSpPr/>
                  <p:nvPr/>
                </p:nvSpPr>
                <p:spPr bwMode="auto">
                  <a:xfrm>
                    <a:off x="7808913" y="2930525"/>
                    <a:ext cx="149225" cy="63500"/>
                  </a:xfrm>
                  <a:custGeom>
                    <a:avLst/>
                    <a:gdLst>
                      <a:gd name="T0" fmla="*/ 94 w 94"/>
                      <a:gd name="T1" fmla="*/ 0 h 40"/>
                      <a:gd name="T2" fmla="*/ 16 w 94"/>
                      <a:gd name="T3" fmla="*/ 0 h 40"/>
                      <a:gd name="T4" fmla="*/ 0 w 94"/>
                      <a:gd name="T5" fmla="*/ 40 h 40"/>
                      <a:gd name="T6" fmla="*/ 94 w 94"/>
                      <a:gd name="T7" fmla="*/ 40 h 40"/>
                      <a:gd name="T8" fmla="*/ 94 w 94"/>
                      <a:gd name="T9" fmla="*/ 0 h 40"/>
                    </a:gdLst>
                    <a:ahLst/>
                    <a:cxnLst>
                      <a:cxn ang="0">
                        <a:pos x="T0" y="T1"/>
                      </a:cxn>
                      <a:cxn ang="0">
                        <a:pos x="T2" y="T3"/>
                      </a:cxn>
                      <a:cxn ang="0">
                        <a:pos x="T4" y="T5"/>
                      </a:cxn>
                      <a:cxn ang="0">
                        <a:pos x="T6" y="T7"/>
                      </a:cxn>
                      <a:cxn ang="0">
                        <a:pos x="T8" y="T9"/>
                      </a:cxn>
                    </a:cxnLst>
                    <a:rect l="0" t="0" r="r" b="b"/>
                    <a:pathLst>
                      <a:path w="94" h="40">
                        <a:moveTo>
                          <a:pt x="94" y="0"/>
                        </a:moveTo>
                        <a:lnTo>
                          <a:pt x="16" y="0"/>
                        </a:lnTo>
                        <a:lnTo>
                          <a:pt x="0" y="40"/>
                        </a:lnTo>
                        <a:lnTo>
                          <a:pt x="94" y="40"/>
                        </a:lnTo>
                        <a:lnTo>
                          <a:pt x="94" y="0"/>
                        </a:lnTo>
                        <a:close/>
                      </a:path>
                    </a:pathLst>
                  </a:custGeom>
                  <a:solidFill>
                    <a:srgbClr val="FFE1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6" name="îşļîḓê"/>
                  <p:cNvSpPr/>
                  <p:nvPr/>
                </p:nvSpPr>
                <p:spPr bwMode="auto">
                  <a:xfrm>
                    <a:off x="7808913" y="2930525"/>
                    <a:ext cx="149225" cy="63500"/>
                  </a:xfrm>
                  <a:custGeom>
                    <a:avLst/>
                    <a:gdLst>
                      <a:gd name="T0" fmla="*/ 94 w 94"/>
                      <a:gd name="T1" fmla="*/ 0 h 40"/>
                      <a:gd name="T2" fmla="*/ 16 w 94"/>
                      <a:gd name="T3" fmla="*/ 0 h 40"/>
                      <a:gd name="T4" fmla="*/ 0 w 94"/>
                      <a:gd name="T5" fmla="*/ 40 h 40"/>
                      <a:gd name="T6" fmla="*/ 94 w 94"/>
                      <a:gd name="T7" fmla="*/ 40 h 40"/>
                      <a:gd name="T8" fmla="*/ 94 w 94"/>
                      <a:gd name="T9" fmla="*/ 0 h 40"/>
                    </a:gdLst>
                    <a:ahLst/>
                    <a:cxnLst>
                      <a:cxn ang="0">
                        <a:pos x="T0" y="T1"/>
                      </a:cxn>
                      <a:cxn ang="0">
                        <a:pos x="T2" y="T3"/>
                      </a:cxn>
                      <a:cxn ang="0">
                        <a:pos x="T4" y="T5"/>
                      </a:cxn>
                      <a:cxn ang="0">
                        <a:pos x="T6" y="T7"/>
                      </a:cxn>
                      <a:cxn ang="0">
                        <a:pos x="T8" y="T9"/>
                      </a:cxn>
                    </a:cxnLst>
                    <a:rect l="0" t="0" r="r" b="b"/>
                    <a:pathLst>
                      <a:path w="94" h="40">
                        <a:moveTo>
                          <a:pt x="94" y="0"/>
                        </a:moveTo>
                        <a:lnTo>
                          <a:pt x="16" y="0"/>
                        </a:lnTo>
                        <a:lnTo>
                          <a:pt x="0" y="40"/>
                        </a:lnTo>
                        <a:lnTo>
                          <a:pt x="94" y="40"/>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7" name="îsļïḑê"/>
                  <p:cNvSpPr/>
                  <p:nvPr/>
                </p:nvSpPr>
                <p:spPr bwMode="auto">
                  <a:xfrm>
                    <a:off x="7748588" y="3065463"/>
                    <a:ext cx="195263" cy="63500"/>
                  </a:xfrm>
                  <a:custGeom>
                    <a:avLst/>
                    <a:gdLst>
                      <a:gd name="T0" fmla="*/ 123 w 123"/>
                      <a:gd name="T1" fmla="*/ 0 h 40"/>
                      <a:gd name="T2" fmla="*/ 16 w 123"/>
                      <a:gd name="T3" fmla="*/ 0 h 40"/>
                      <a:gd name="T4" fmla="*/ 0 w 123"/>
                      <a:gd name="T5" fmla="*/ 40 h 40"/>
                      <a:gd name="T6" fmla="*/ 106 w 123"/>
                      <a:gd name="T7" fmla="*/ 40 h 40"/>
                      <a:gd name="T8" fmla="*/ 123 w 123"/>
                      <a:gd name="T9" fmla="*/ 0 h 40"/>
                    </a:gdLst>
                    <a:ahLst/>
                    <a:cxnLst>
                      <a:cxn ang="0">
                        <a:pos x="T0" y="T1"/>
                      </a:cxn>
                      <a:cxn ang="0">
                        <a:pos x="T2" y="T3"/>
                      </a:cxn>
                      <a:cxn ang="0">
                        <a:pos x="T4" y="T5"/>
                      </a:cxn>
                      <a:cxn ang="0">
                        <a:pos x="T6" y="T7"/>
                      </a:cxn>
                      <a:cxn ang="0">
                        <a:pos x="T8" y="T9"/>
                      </a:cxn>
                    </a:cxnLst>
                    <a:rect l="0" t="0" r="r" b="b"/>
                    <a:pathLst>
                      <a:path w="123" h="40">
                        <a:moveTo>
                          <a:pt x="123" y="0"/>
                        </a:moveTo>
                        <a:lnTo>
                          <a:pt x="16" y="0"/>
                        </a:lnTo>
                        <a:lnTo>
                          <a:pt x="0" y="40"/>
                        </a:lnTo>
                        <a:lnTo>
                          <a:pt x="106" y="40"/>
                        </a:lnTo>
                        <a:lnTo>
                          <a:pt x="123" y="0"/>
                        </a:lnTo>
                        <a:close/>
                      </a:path>
                    </a:pathLst>
                  </a:custGeom>
                  <a:solidFill>
                    <a:srgbClr val="FFE1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8" name="iṧ1íḑè"/>
                  <p:cNvSpPr/>
                  <p:nvPr/>
                </p:nvSpPr>
                <p:spPr bwMode="auto">
                  <a:xfrm>
                    <a:off x="7748588" y="3065463"/>
                    <a:ext cx="195263" cy="63500"/>
                  </a:xfrm>
                  <a:custGeom>
                    <a:avLst/>
                    <a:gdLst>
                      <a:gd name="T0" fmla="*/ 123 w 123"/>
                      <a:gd name="T1" fmla="*/ 0 h 40"/>
                      <a:gd name="T2" fmla="*/ 16 w 123"/>
                      <a:gd name="T3" fmla="*/ 0 h 40"/>
                      <a:gd name="T4" fmla="*/ 0 w 123"/>
                      <a:gd name="T5" fmla="*/ 40 h 40"/>
                      <a:gd name="T6" fmla="*/ 106 w 123"/>
                      <a:gd name="T7" fmla="*/ 40 h 40"/>
                      <a:gd name="T8" fmla="*/ 123 w 123"/>
                      <a:gd name="T9" fmla="*/ 0 h 40"/>
                    </a:gdLst>
                    <a:ahLst/>
                    <a:cxnLst>
                      <a:cxn ang="0">
                        <a:pos x="T0" y="T1"/>
                      </a:cxn>
                      <a:cxn ang="0">
                        <a:pos x="T2" y="T3"/>
                      </a:cxn>
                      <a:cxn ang="0">
                        <a:pos x="T4" y="T5"/>
                      </a:cxn>
                      <a:cxn ang="0">
                        <a:pos x="T6" y="T7"/>
                      </a:cxn>
                      <a:cxn ang="0">
                        <a:pos x="T8" y="T9"/>
                      </a:cxn>
                    </a:cxnLst>
                    <a:rect l="0" t="0" r="r" b="b"/>
                    <a:pathLst>
                      <a:path w="123" h="40">
                        <a:moveTo>
                          <a:pt x="123" y="0"/>
                        </a:moveTo>
                        <a:lnTo>
                          <a:pt x="16" y="0"/>
                        </a:lnTo>
                        <a:lnTo>
                          <a:pt x="0" y="40"/>
                        </a:lnTo>
                        <a:lnTo>
                          <a:pt x="106" y="40"/>
                        </a:lnTo>
                        <a:lnTo>
                          <a:pt x="1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9" name="íśļïde"/>
                  <p:cNvSpPr/>
                  <p:nvPr/>
                </p:nvSpPr>
                <p:spPr bwMode="auto">
                  <a:xfrm>
                    <a:off x="8347075" y="2709863"/>
                    <a:ext cx="0" cy="606425"/>
                  </a:xfrm>
                  <a:custGeom>
                    <a:avLst/>
                    <a:gdLst>
                      <a:gd name="T0" fmla="*/ 1 h 162"/>
                      <a:gd name="T1" fmla="*/ 1 h 162"/>
                      <a:gd name="T2" fmla="*/ 127 h 162"/>
                      <a:gd name="T3" fmla="*/ 162 h 162"/>
                      <a:gd name="T4" fmla="*/ 1 h 162"/>
                      <a:gd name="T5" fmla="*/ 1 h 162"/>
                      <a:gd name="T6" fmla="*/ 1 h 162"/>
                      <a:gd name="T7" fmla="*/ 1 h 162"/>
                      <a:gd name="T8" fmla="*/ 1 h 162"/>
                      <a:gd name="T9" fmla="*/ 1 h 162"/>
                      <a:gd name="T10" fmla="*/ 1 h 162"/>
                      <a:gd name="T11" fmla="*/ 1 h 162"/>
                      <a:gd name="T12" fmla="*/ 1 h 162"/>
                      <a:gd name="T13" fmla="*/ 1 h 162"/>
                      <a:gd name="T14" fmla="*/ 1 h 162"/>
                      <a:gd name="T15" fmla="*/ 0 h 162"/>
                      <a:gd name="T16" fmla="*/ 0 h 162"/>
                      <a:gd name="T17" fmla="*/ 0 h 16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62">
                        <a:moveTo>
                          <a:pt x="0" y="1"/>
                        </a:moveTo>
                        <a:cubicBezTo>
                          <a:pt x="0" y="1"/>
                          <a:pt x="0" y="1"/>
                          <a:pt x="0" y="1"/>
                        </a:cubicBezTo>
                        <a:cubicBezTo>
                          <a:pt x="0" y="127"/>
                          <a:pt x="0" y="127"/>
                          <a:pt x="0" y="127"/>
                        </a:cubicBezTo>
                        <a:cubicBezTo>
                          <a:pt x="0" y="162"/>
                          <a:pt x="0" y="162"/>
                          <a:pt x="0" y="162"/>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FFB86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0" name="îslíďé"/>
                  <p:cNvSpPr/>
                  <p:nvPr/>
                </p:nvSpPr>
                <p:spPr bwMode="auto">
                  <a:xfrm>
                    <a:off x="8062913" y="2601913"/>
                    <a:ext cx="284163" cy="584200"/>
                  </a:xfrm>
                  <a:custGeom>
                    <a:avLst/>
                    <a:gdLst>
                      <a:gd name="T0" fmla="*/ 64 w 76"/>
                      <a:gd name="T1" fmla="*/ 0 h 156"/>
                      <a:gd name="T2" fmla="*/ 28 w 76"/>
                      <a:gd name="T3" fmla="*/ 88 h 156"/>
                      <a:gd name="T4" fmla="*/ 45 w 76"/>
                      <a:gd name="T5" fmla="*/ 88 h 156"/>
                      <a:gd name="T6" fmla="*/ 45 w 76"/>
                      <a:gd name="T7" fmla="*/ 105 h 156"/>
                      <a:gd name="T8" fmla="*/ 21 w 76"/>
                      <a:gd name="T9" fmla="*/ 105 h 156"/>
                      <a:gd name="T10" fmla="*/ 13 w 76"/>
                      <a:gd name="T11" fmla="*/ 124 h 156"/>
                      <a:gd name="T12" fmla="*/ 45 w 76"/>
                      <a:gd name="T13" fmla="*/ 124 h 156"/>
                      <a:gd name="T14" fmla="*/ 45 w 76"/>
                      <a:gd name="T15" fmla="*/ 141 h 156"/>
                      <a:gd name="T16" fmla="*/ 7 w 76"/>
                      <a:gd name="T17" fmla="*/ 141 h 156"/>
                      <a:gd name="T18" fmla="*/ 0 w 76"/>
                      <a:gd name="T19" fmla="*/ 156 h 156"/>
                      <a:gd name="T20" fmla="*/ 76 w 76"/>
                      <a:gd name="T21" fmla="*/ 156 h 156"/>
                      <a:gd name="T22" fmla="*/ 76 w 76"/>
                      <a:gd name="T23" fmla="*/ 30 h 156"/>
                      <a:gd name="T24" fmla="*/ 76 w 76"/>
                      <a:gd name="T25" fmla="*/ 30 h 156"/>
                      <a:gd name="T26" fmla="*/ 76 w 76"/>
                      <a:gd name="T27" fmla="*/ 30 h 156"/>
                      <a:gd name="T28" fmla="*/ 76 w 76"/>
                      <a:gd name="T29" fmla="*/ 30 h 156"/>
                      <a:gd name="T30" fmla="*/ 76 w 76"/>
                      <a:gd name="T31" fmla="*/ 30 h 156"/>
                      <a:gd name="T32" fmla="*/ 76 w 76"/>
                      <a:gd name="T33" fmla="*/ 30 h 156"/>
                      <a:gd name="T34" fmla="*/ 76 w 76"/>
                      <a:gd name="T35" fmla="*/ 30 h 156"/>
                      <a:gd name="T36" fmla="*/ 76 w 76"/>
                      <a:gd name="T37" fmla="*/ 30 h 156"/>
                      <a:gd name="T38" fmla="*/ 76 w 76"/>
                      <a:gd name="T39" fmla="*/ 29 h 156"/>
                      <a:gd name="T40" fmla="*/ 76 w 76"/>
                      <a:gd name="T41" fmla="*/ 29 h 156"/>
                      <a:gd name="T42" fmla="*/ 64 w 76"/>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56">
                        <a:moveTo>
                          <a:pt x="64" y="0"/>
                        </a:moveTo>
                        <a:cubicBezTo>
                          <a:pt x="28" y="88"/>
                          <a:pt x="28" y="88"/>
                          <a:pt x="28" y="88"/>
                        </a:cubicBezTo>
                        <a:cubicBezTo>
                          <a:pt x="45" y="88"/>
                          <a:pt x="45" y="88"/>
                          <a:pt x="45" y="88"/>
                        </a:cubicBezTo>
                        <a:cubicBezTo>
                          <a:pt x="45" y="105"/>
                          <a:pt x="45" y="105"/>
                          <a:pt x="45" y="105"/>
                        </a:cubicBezTo>
                        <a:cubicBezTo>
                          <a:pt x="21" y="105"/>
                          <a:pt x="21" y="105"/>
                          <a:pt x="21" y="105"/>
                        </a:cubicBezTo>
                        <a:cubicBezTo>
                          <a:pt x="13" y="124"/>
                          <a:pt x="13" y="124"/>
                          <a:pt x="13" y="124"/>
                        </a:cubicBezTo>
                        <a:cubicBezTo>
                          <a:pt x="45" y="124"/>
                          <a:pt x="45" y="124"/>
                          <a:pt x="45" y="124"/>
                        </a:cubicBezTo>
                        <a:cubicBezTo>
                          <a:pt x="45" y="141"/>
                          <a:pt x="45" y="141"/>
                          <a:pt x="45" y="141"/>
                        </a:cubicBezTo>
                        <a:cubicBezTo>
                          <a:pt x="7" y="141"/>
                          <a:pt x="7" y="141"/>
                          <a:pt x="7" y="141"/>
                        </a:cubicBezTo>
                        <a:cubicBezTo>
                          <a:pt x="0" y="156"/>
                          <a:pt x="0" y="156"/>
                          <a:pt x="0" y="156"/>
                        </a:cubicBezTo>
                        <a:cubicBezTo>
                          <a:pt x="76" y="156"/>
                          <a:pt x="76" y="156"/>
                          <a:pt x="76" y="156"/>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29"/>
                          <a:pt x="76" y="29"/>
                        </a:cubicBezTo>
                        <a:cubicBezTo>
                          <a:pt x="76" y="29"/>
                          <a:pt x="76" y="29"/>
                          <a:pt x="76" y="29"/>
                        </a:cubicBezTo>
                        <a:cubicBezTo>
                          <a:pt x="76" y="18"/>
                          <a:pt x="71" y="8"/>
                          <a:pt x="64" y="0"/>
                        </a:cubicBezTo>
                      </a:path>
                    </a:pathLst>
                  </a:custGeom>
                  <a:solidFill>
                    <a:srgbClr val="00B9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1" name="ï$ḷîḍé"/>
                  <p:cNvSpPr/>
                  <p:nvPr/>
                </p:nvSpPr>
                <p:spPr bwMode="auto">
                  <a:xfrm>
                    <a:off x="8010525" y="3186113"/>
                    <a:ext cx="336550" cy="130175"/>
                  </a:xfrm>
                  <a:custGeom>
                    <a:avLst/>
                    <a:gdLst>
                      <a:gd name="T0" fmla="*/ 212 w 212"/>
                      <a:gd name="T1" fmla="*/ 0 h 82"/>
                      <a:gd name="T2" fmla="*/ 212 w 212"/>
                      <a:gd name="T3" fmla="*/ 0 h 82"/>
                      <a:gd name="T4" fmla="*/ 33 w 212"/>
                      <a:gd name="T5" fmla="*/ 0 h 82"/>
                      <a:gd name="T6" fmla="*/ 0 w 212"/>
                      <a:gd name="T7" fmla="*/ 82 h 82"/>
                      <a:gd name="T8" fmla="*/ 212 w 212"/>
                      <a:gd name="T9" fmla="*/ 82 h 82"/>
                      <a:gd name="T10" fmla="*/ 212 w 212"/>
                      <a:gd name="T11" fmla="*/ 0 h 82"/>
                    </a:gdLst>
                    <a:ahLst/>
                    <a:cxnLst>
                      <a:cxn ang="0">
                        <a:pos x="T0" y="T1"/>
                      </a:cxn>
                      <a:cxn ang="0">
                        <a:pos x="T2" y="T3"/>
                      </a:cxn>
                      <a:cxn ang="0">
                        <a:pos x="T4" y="T5"/>
                      </a:cxn>
                      <a:cxn ang="0">
                        <a:pos x="T6" y="T7"/>
                      </a:cxn>
                      <a:cxn ang="0">
                        <a:pos x="T8" y="T9"/>
                      </a:cxn>
                      <a:cxn ang="0">
                        <a:pos x="T10" y="T11"/>
                      </a:cxn>
                    </a:cxnLst>
                    <a:rect l="0" t="0" r="r" b="b"/>
                    <a:pathLst>
                      <a:path w="212" h="82">
                        <a:moveTo>
                          <a:pt x="212" y="0"/>
                        </a:moveTo>
                        <a:lnTo>
                          <a:pt x="212" y="0"/>
                        </a:lnTo>
                        <a:lnTo>
                          <a:pt x="33" y="0"/>
                        </a:lnTo>
                        <a:lnTo>
                          <a:pt x="0" y="82"/>
                        </a:lnTo>
                        <a:lnTo>
                          <a:pt x="212" y="82"/>
                        </a:lnTo>
                        <a:lnTo>
                          <a:pt x="212" y="0"/>
                        </a:lnTo>
                        <a:close/>
                      </a:path>
                    </a:pathLst>
                  </a:custGeom>
                  <a:solidFill>
                    <a:srgbClr val="00969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2" name="íṧľîdè"/>
                  <p:cNvSpPr/>
                  <p:nvPr/>
                </p:nvSpPr>
                <p:spPr bwMode="auto">
                  <a:xfrm>
                    <a:off x="8010525" y="3186113"/>
                    <a:ext cx="336550" cy="130175"/>
                  </a:xfrm>
                  <a:custGeom>
                    <a:avLst/>
                    <a:gdLst>
                      <a:gd name="T0" fmla="*/ 212 w 212"/>
                      <a:gd name="T1" fmla="*/ 0 h 82"/>
                      <a:gd name="T2" fmla="*/ 212 w 212"/>
                      <a:gd name="T3" fmla="*/ 0 h 82"/>
                      <a:gd name="T4" fmla="*/ 33 w 212"/>
                      <a:gd name="T5" fmla="*/ 0 h 82"/>
                      <a:gd name="T6" fmla="*/ 0 w 212"/>
                      <a:gd name="T7" fmla="*/ 82 h 82"/>
                      <a:gd name="T8" fmla="*/ 212 w 212"/>
                      <a:gd name="T9" fmla="*/ 82 h 82"/>
                      <a:gd name="T10" fmla="*/ 212 w 212"/>
                      <a:gd name="T11" fmla="*/ 0 h 82"/>
                    </a:gdLst>
                    <a:ahLst/>
                    <a:cxnLst>
                      <a:cxn ang="0">
                        <a:pos x="T0" y="T1"/>
                      </a:cxn>
                      <a:cxn ang="0">
                        <a:pos x="T2" y="T3"/>
                      </a:cxn>
                      <a:cxn ang="0">
                        <a:pos x="T4" y="T5"/>
                      </a:cxn>
                      <a:cxn ang="0">
                        <a:pos x="T6" y="T7"/>
                      </a:cxn>
                      <a:cxn ang="0">
                        <a:pos x="T8" y="T9"/>
                      </a:cxn>
                      <a:cxn ang="0">
                        <a:pos x="T10" y="T11"/>
                      </a:cxn>
                    </a:cxnLst>
                    <a:rect l="0" t="0" r="r" b="b"/>
                    <a:pathLst>
                      <a:path w="212" h="82">
                        <a:moveTo>
                          <a:pt x="212" y="0"/>
                        </a:moveTo>
                        <a:lnTo>
                          <a:pt x="212" y="0"/>
                        </a:lnTo>
                        <a:lnTo>
                          <a:pt x="33" y="0"/>
                        </a:lnTo>
                        <a:lnTo>
                          <a:pt x="0" y="82"/>
                        </a:lnTo>
                        <a:lnTo>
                          <a:pt x="212" y="82"/>
                        </a:lnTo>
                        <a:lnTo>
                          <a:pt x="2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3" name="iṣḻíḑe"/>
                  <p:cNvSpPr/>
                  <p:nvPr/>
                </p:nvSpPr>
                <p:spPr bwMode="auto">
                  <a:xfrm>
                    <a:off x="8142288" y="2930525"/>
                    <a:ext cx="88900" cy="63500"/>
                  </a:xfrm>
                  <a:custGeom>
                    <a:avLst/>
                    <a:gdLst>
                      <a:gd name="T0" fmla="*/ 56 w 56"/>
                      <a:gd name="T1" fmla="*/ 0 h 40"/>
                      <a:gd name="T2" fmla="*/ 16 w 56"/>
                      <a:gd name="T3" fmla="*/ 0 h 40"/>
                      <a:gd name="T4" fmla="*/ 0 w 56"/>
                      <a:gd name="T5" fmla="*/ 40 h 40"/>
                      <a:gd name="T6" fmla="*/ 56 w 56"/>
                      <a:gd name="T7" fmla="*/ 40 h 40"/>
                      <a:gd name="T8" fmla="*/ 56 w 56"/>
                      <a:gd name="T9" fmla="*/ 0 h 40"/>
                    </a:gdLst>
                    <a:ahLst/>
                    <a:cxnLst>
                      <a:cxn ang="0">
                        <a:pos x="T0" y="T1"/>
                      </a:cxn>
                      <a:cxn ang="0">
                        <a:pos x="T2" y="T3"/>
                      </a:cxn>
                      <a:cxn ang="0">
                        <a:pos x="T4" y="T5"/>
                      </a:cxn>
                      <a:cxn ang="0">
                        <a:pos x="T6" y="T7"/>
                      </a:cxn>
                      <a:cxn ang="0">
                        <a:pos x="T8" y="T9"/>
                      </a:cxn>
                    </a:cxnLst>
                    <a:rect l="0" t="0" r="r" b="b"/>
                    <a:pathLst>
                      <a:path w="56" h="40">
                        <a:moveTo>
                          <a:pt x="56" y="0"/>
                        </a:moveTo>
                        <a:lnTo>
                          <a:pt x="16" y="0"/>
                        </a:lnTo>
                        <a:lnTo>
                          <a:pt x="0" y="40"/>
                        </a:lnTo>
                        <a:lnTo>
                          <a:pt x="56" y="40"/>
                        </a:lnTo>
                        <a:lnTo>
                          <a:pt x="56" y="0"/>
                        </a:lnTo>
                        <a:close/>
                      </a:path>
                    </a:pathLst>
                  </a:custGeom>
                  <a:solidFill>
                    <a:srgbClr val="FFE1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4" name="ïṥľide"/>
                  <p:cNvSpPr/>
                  <p:nvPr/>
                </p:nvSpPr>
                <p:spPr bwMode="auto">
                  <a:xfrm>
                    <a:off x="8142288" y="2930525"/>
                    <a:ext cx="88900" cy="63500"/>
                  </a:xfrm>
                  <a:custGeom>
                    <a:avLst/>
                    <a:gdLst>
                      <a:gd name="T0" fmla="*/ 56 w 56"/>
                      <a:gd name="T1" fmla="*/ 0 h 40"/>
                      <a:gd name="T2" fmla="*/ 16 w 56"/>
                      <a:gd name="T3" fmla="*/ 0 h 40"/>
                      <a:gd name="T4" fmla="*/ 0 w 56"/>
                      <a:gd name="T5" fmla="*/ 40 h 40"/>
                      <a:gd name="T6" fmla="*/ 56 w 56"/>
                      <a:gd name="T7" fmla="*/ 40 h 40"/>
                      <a:gd name="T8" fmla="*/ 56 w 56"/>
                      <a:gd name="T9" fmla="*/ 0 h 40"/>
                    </a:gdLst>
                    <a:ahLst/>
                    <a:cxnLst>
                      <a:cxn ang="0">
                        <a:pos x="T0" y="T1"/>
                      </a:cxn>
                      <a:cxn ang="0">
                        <a:pos x="T2" y="T3"/>
                      </a:cxn>
                      <a:cxn ang="0">
                        <a:pos x="T4" y="T5"/>
                      </a:cxn>
                      <a:cxn ang="0">
                        <a:pos x="T6" y="T7"/>
                      </a:cxn>
                      <a:cxn ang="0">
                        <a:pos x="T8" y="T9"/>
                      </a:cxn>
                    </a:cxnLst>
                    <a:rect l="0" t="0" r="r" b="b"/>
                    <a:pathLst>
                      <a:path w="56" h="40">
                        <a:moveTo>
                          <a:pt x="56" y="0"/>
                        </a:moveTo>
                        <a:lnTo>
                          <a:pt x="16" y="0"/>
                        </a:lnTo>
                        <a:lnTo>
                          <a:pt x="0" y="40"/>
                        </a:lnTo>
                        <a:lnTo>
                          <a:pt x="56" y="40"/>
                        </a:lnTo>
                        <a:lnTo>
                          <a:pt x="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5" name="íŝḻîḓé"/>
                  <p:cNvSpPr/>
                  <p:nvPr/>
                </p:nvSpPr>
                <p:spPr bwMode="auto">
                  <a:xfrm>
                    <a:off x="8089900" y="3065463"/>
                    <a:ext cx="141288" cy="63500"/>
                  </a:xfrm>
                  <a:custGeom>
                    <a:avLst/>
                    <a:gdLst>
                      <a:gd name="T0" fmla="*/ 89 w 89"/>
                      <a:gd name="T1" fmla="*/ 0 h 40"/>
                      <a:gd name="T2" fmla="*/ 14 w 89"/>
                      <a:gd name="T3" fmla="*/ 0 h 40"/>
                      <a:gd name="T4" fmla="*/ 0 w 89"/>
                      <a:gd name="T5" fmla="*/ 40 h 40"/>
                      <a:gd name="T6" fmla="*/ 89 w 89"/>
                      <a:gd name="T7" fmla="*/ 40 h 40"/>
                      <a:gd name="T8" fmla="*/ 89 w 89"/>
                      <a:gd name="T9" fmla="*/ 0 h 40"/>
                    </a:gdLst>
                    <a:ahLst/>
                    <a:cxnLst>
                      <a:cxn ang="0">
                        <a:pos x="T0" y="T1"/>
                      </a:cxn>
                      <a:cxn ang="0">
                        <a:pos x="T2" y="T3"/>
                      </a:cxn>
                      <a:cxn ang="0">
                        <a:pos x="T4" y="T5"/>
                      </a:cxn>
                      <a:cxn ang="0">
                        <a:pos x="T6" y="T7"/>
                      </a:cxn>
                      <a:cxn ang="0">
                        <a:pos x="T8" y="T9"/>
                      </a:cxn>
                    </a:cxnLst>
                    <a:rect l="0" t="0" r="r" b="b"/>
                    <a:pathLst>
                      <a:path w="89" h="40">
                        <a:moveTo>
                          <a:pt x="89" y="0"/>
                        </a:moveTo>
                        <a:lnTo>
                          <a:pt x="14" y="0"/>
                        </a:lnTo>
                        <a:lnTo>
                          <a:pt x="0" y="40"/>
                        </a:lnTo>
                        <a:lnTo>
                          <a:pt x="89" y="40"/>
                        </a:lnTo>
                        <a:lnTo>
                          <a:pt x="89" y="0"/>
                        </a:lnTo>
                        <a:close/>
                      </a:path>
                    </a:pathLst>
                  </a:custGeom>
                  <a:solidFill>
                    <a:srgbClr val="FFE1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6" name="îṩliďè"/>
                  <p:cNvSpPr/>
                  <p:nvPr/>
                </p:nvSpPr>
                <p:spPr bwMode="auto">
                  <a:xfrm>
                    <a:off x="8089900" y="3065463"/>
                    <a:ext cx="141288" cy="63500"/>
                  </a:xfrm>
                  <a:custGeom>
                    <a:avLst/>
                    <a:gdLst>
                      <a:gd name="T0" fmla="*/ 89 w 89"/>
                      <a:gd name="T1" fmla="*/ 0 h 40"/>
                      <a:gd name="T2" fmla="*/ 14 w 89"/>
                      <a:gd name="T3" fmla="*/ 0 h 40"/>
                      <a:gd name="T4" fmla="*/ 0 w 89"/>
                      <a:gd name="T5" fmla="*/ 40 h 40"/>
                      <a:gd name="T6" fmla="*/ 89 w 89"/>
                      <a:gd name="T7" fmla="*/ 40 h 40"/>
                      <a:gd name="T8" fmla="*/ 89 w 89"/>
                      <a:gd name="T9" fmla="*/ 0 h 40"/>
                    </a:gdLst>
                    <a:ahLst/>
                    <a:cxnLst>
                      <a:cxn ang="0">
                        <a:pos x="T0" y="T1"/>
                      </a:cxn>
                      <a:cxn ang="0">
                        <a:pos x="T2" y="T3"/>
                      </a:cxn>
                      <a:cxn ang="0">
                        <a:pos x="T4" y="T5"/>
                      </a:cxn>
                      <a:cxn ang="0">
                        <a:pos x="T6" y="T7"/>
                      </a:cxn>
                      <a:cxn ang="0">
                        <a:pos x="T8" y="T9"/>
                      </a:cxn>
                    </a:cxnLst>
                    <a:rect l="0" t="0" r="r" b="b"/>
                    <a:pathLst>
                      <a:path w="89" h="40">
                        <a:moveTo>
                          <a:pt x="89" y="0"/>
                        </a:moveTo>
                        <a:lnTo>
                          <a:pt x="14" y="0"/>
                        </a:lnTo>
                        <a:lnTo>
                          <a:pt x="0" y="40"/>
                        </a:lnTo>
                        <a:lnTo>
                          <a:pt x="89" y="40"/>
                        </a:lnTo>
                        <a:lnTo>
                          <a:pt x="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7" name="iṣľídê"/>
                  <p:cNvSpPr/>
                  <p:nvPr/>
                </p:nvSpPr>
                <p:spPr bwMode="auto">
                  <a:xfrm>
                    <a:off x="7332663" y="3398838"/>
                    <a:ext cx="52388" cy="647700"/>
                  </a:xfrm>
                  <a:custGeom>
                    <a:avLst/>
                    <a:gdLst>
                      <a:gd name="T0" fmla="*/ 14 w 14"/>
                      <a:gd name="T1" fmla="*/ 167 h 173"/>
                      <a:gd name="T2" fmla="*/ 7 w 14"/>
                      <a:gd name="T3" fmla="*/ 173 h 173"/>
                      <a:gd name="T4" fmla="*/ 0 w 14"/>
                      <a:gd name="T5" fmla="*/ 167 h 173"/>
                      <a:gd name="T6" fmla="*/ 0 w 14"/>
                      <a:gd name="T7" fmla="*/ 6 h 173"/>
                      <a:gd name="T8" fmla="*/ 7 w 14"/>
                      <a:gd name="T9" fmla="*/ 0 h 173"/>
                      <a:gd name="T10" fmla="*/ 14 w 14"/>
                      <a:gd name="T11" fmla="*/ 6 h 173"/>
                      <a:gd name="T12" fmla="*/ 14 w 14"/>
                      <a:gd name="T13" fmla="*/ 167 h 173"/>
                    </a:gdLst>
                    <a:ahLst/>
                    <a:cxnLst>
                      <a:cxn ang="0">
                        <a:pos x="T0" y="T1"/>
                      </a:cxn>
                      <a:cxn ang="0">
                        <a:pos x="T2" y="T3"/>
                      </a:cxn>
                      <a:cxn ang="0">
                        <a:pos x="T4" y="T5"/>
                      </a:cxn>
                      <a:cxn ang="0">
                        <a:pos x="T6" y="T7"/>
                      </a:cxn>
                      <a:cxn ang="0">
                        <a:pos x="T8" y="T9"/>
                      </a:cxn>
                      <a:cxn ang="0">
                        <a:pos x="T10" y="T11"/>
                      </a:cxn>
                      <a:cxn ang="0">
                        <a:pos x="T12" y="T13"/>
                      </a:cxn>
                    </a:cxnLst>
                    <a:rect l="0" t="0" r="r" b="b"/>
                    <a:pathLst>
                      <a:path w="14" h="173">
                        <a:moveTo>
                          <a:pt x="14" y="167"/>
                        </a:moveTo>
                        <a:cubicBezTo>
                          <a:pt x="14" y="170"/>
                          <a:pt x="11" y="173"/>
                          <a:pt x="7" y="173"/>
                        </a:cubicBezTo>
                        <a:cubicBezTo>
                          <a:pt x="3" y="173"/>
                          <a:pt x="0" y="170"/>
                          <a:pt x="0" y="167"/>
                        </a:cubicBezTo>
                        <a:cubicBezTo>
                          <a:pt x="0" y="6"/>
                          <a:pt x="0" y="6"/>
                          <a:pt x="0" y="6"/>
                        </a:cubicBezTo>
                        <a:cubicBezTo>
                          <a:pt x="0" y="2"/>
                          <a:pt x="3" y="0"/>
                          <a:pt x="7" y="0"/>
                        </a:cubicBezTo>
                        <a:cubicBezTo>
                          <a:pt x="11" y="0"/>
                          <a:pt x="14" y="2"/>
                          <a:pt x="14" y="6"/>
                        </a:cubicBezTo>
                        <a:lnTo>
                          <a:pt x="14" y="1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8" name="ïṧ1iďè"/>
                  <p:cNvSpPr/>
                  <p:nvPr/>
                </p:nvSpPr>
                <p:spPr bwMode="auto">
                  <a:xfrm>
                    <a:off x="7332663" y="4102100"/>
                    <a:ext cx="52388" cy="128588"/>
                  </a:xfrm>
                  <a:custGeom>
                    <a:avLst/>
                    <a:gdLst>
                      <a:gd name="T0" fmla="*/ 14 w 14"/>
                      <a:gd name="T1" fmla="*/ 27 h 34"/>
                      <a:gd name="T2" fmla="*/ 7 w 14"/>
                      <a:gd name="T3" fmla="*/ 34 h 34"/>
                      <a:gd name="T4" fmla="*/ 0 w 14"/>
                      <a:gd name="T5" fmla="*/ 27 h 34"/>
                      <a:gd name="T6" fmla="*/ 0 w 14"/>
                      <a:gd name="T7" fmla="*/ 6 h 34"/>
                      <a:gd name="T8" fmla="*/ 7 w 14"/>
                      <a:gd name="T9" fmla="*/ 0 h 34"/>
                      <a:gd name="T10" fmla="*/ 14 w 14"/>
                      <a:gd name="T11" fmla="*/ 6 h 34"/>
                      <a:gd name="T12" fmla="*/ 14 w 14"/>
                      <a:gd name="T13" fmla="*/ 27 h 34"/>
                    </a:gdLst>
                    <a:ahLst/>
                    <a:cxnLst>
                      <a:cxn ang="0">
                        <a:pos x="T0" y="T1"/>
                      </a:cxn>
                      <a:cxn ang="0">
                        <a:pos x="T2" y="T3"/>
                      </a:cxn>
                      <a:cxn ang="0">
                        <a:pos x="T4" y="T5"/>
                      </a:cxn>
                      <a:cxn ang="0">
                        <a:pos x="T6" y="T7"/>
                      </a:cxn>
                      <a:cxn ang="0">
                        <a:pos x="T8" y="T9"/>
                      </a:cxn>
                      <a:cxn ang="0">
                        <a:pos x="T10" y="T11"/>
                      </a:cxn>
                      <a:cxn ang="0">
                        <a:pos x="T12" y="T13"/>
                      </a:cxn>
                    </a:cxnLst>
                    <a:rect l="0" t="0" r="r" b="b"/>
                    <a:pathLst>
                      <a:path w="14" h="34">
                        <a:moveTo>
                          <a:pt x="14" y="27"/>
                        </a:moveTo>
                        <a:cubicBezTo>
                          <a:pt x="14" y="31"/>
                          <a:pt x="11" y="34"/>
                          <a:pt x="7" y="34"/>
                        </a:cubicBezTo>
                        <a:cubicBezTo>
                          <a:pt x="3" y="34"/>
                          <a:pt x="0" y="31"/>
                          <a:pt x="0" y="27"/>
                        </a:cubicBezTo>
                        <a:cubicBezTo>
                          <a:pt x="0" y="6"/>
                          <a:pt x="0" y="6"/>
                          <a:pt x="0" y="6"/>
                        </a:cubicBezTo>
                        <a:cubicBezTo>
                          <a:pt x="0" y="3"/>
                          <a:pt x="3" y="0"/>
                          <a:pt x="7" y="0"/>
                        </a:cubicBezTo>
                        <a:cubicBezTo>
                          <a:pt x="11" y="0"/>
                          <a:pt x="14" y="3"/>
                          <a:pt x="14" y="6"/>
                        </a:cubicBezTo>
                        <a:lnTo>
                          <a:pt x="14"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9" name="iśļiḍè"/>
                  <p:cNvSpPr/>
                  <p:nvPr/>
                </p:nvSpPr>
                <p:spPr bwMode="auto">
                  <a:xfrm>
                    <a:off x="7550150" y="3563938"/>
                    <a:ext cx="598488" cy="595313"/>
                  </a:xfrm>
                  <a:prstGeom prst="ellipse">
                    <a:avLst/>
                  </a:prstGeom>
                  <a:solidFill>
                    <a:srgbClr val="FFA6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0" name="iŝlîḋé"/>
                  <p:cNvSpPr/>
                  <p:nvPr/>
                </p:nvSpPr>
                <p:spPr bwMode="auto">
                  <a:xfrm>
                    <a:off x="7710488" y="3676650"/>
                    <a:ext cx="277813" cy="411163"/>
                  </a:xfrm>
                  <a:custGeom>
                    <a:avLst/>
                    <a:gdLst>
                      <a:gd name="T0" fmla="*/ 85 w 175"/>
                      <a:gd name="T1" fmla="*/ 0 h 259"/>
                      <a:gd name="T2" fmla="*/ 175 w 175"/>
                      <a:gd name="T3" fmla="*/ 9 h 259"/>
                      <a:gd name="T4" fmla="*/ 104 w 175"/>
                      <a:gd name="T5" fmla="*/ 103 h 259"/>
                      <a:gd name="T6" fmla="*/ 163 w 175"/>
                      <a:gd name="T7" fmla="*/ 108 h 259"/>
                      <a:gd name="T8" fmla="*/ 15 w 175"/>
                      <a:gd name="T9" fmla="*/ 259 h 259"/>
                      <a:gd name="T10" fmla="*/ 71 w 175"/>
                      <a:gd name="T11" fmla="*/ 141 h 259"/>
                      <a:gd name="T12" fmla="*/ 0 w 175"/>
                      <a:gd name="T13" fmla="*/ 134 h 259"/>
                      <a:gd name="T14" fmla="*/ 85 w 175"/>
                      <a:gd name="T15" fmla="*/ 0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259">
                        <a:moveTo>
                          <a:pt x="85" y="0"/>
                        </a:moveTo>
                        <a:lnTo>
                          <a:pt x="175" y="9"/>
                        </a:lnTo>
                        <a:lnTo>
                          <a:pt x="104" y="103"/>
                        </a:lnTo>
                        <a:lnTo>
                          <a:pt x="163" y="108"/>
                        </a:lnTo>
                        <a:lnTo>
                          <a:pt x="15" y="259"/>
                        </a:lnTo>
                        <a:lnTo>
                          <a:pt x="71" y="141"/>
                        </a:lnTo>
                        <a:lnTo>
                          <a:pt x="0" y="134"/>
                        </a:lnTo>
                        <a:lnTo>
                          <a:pt x="8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1" name="ïŝ1ïďé"/>
                  <p:cNvSpPr/>
                  <p:nvPr/>
                </p:nvSpPr>
                <p:spPr bwMode="auto">
                  <a:xfrm>
                    <a:off x="7710488" y="3676650"/>
                    <a:ext cx="277813" cy="411163"/>
                  </a:xfrm>
                  <a:custGeom>
                    <a:avLst/>
                    <a:gdLst>
                      <a:gd name="T0" fmla="*/ 85 w 175"/>
                      <a:gd name="T1" fmla="*/ 0 h 259"/>
                      <a:gd name="T2" fmla="*/ 175 w 175"/>
                      <a:gd name="T3" fmla="*/ 9 h 259"/>
                      <a:gd name="T4" fmla="*/ 104 w 175"/>
                      <a:gd name="T5" fmla="*/ 103 h 259"/>
                      <a:gd name="T6" fmla="*/ 163 w 175"/>
                      <a:gd name="T7" fmla="*/ 108 h 259"/>
                      <a:gd name="T8" fmla="*/ 15 w 175"/>
                      <a:gd name="T9" fmla="*/ 259 h 259"/>
                      <a:gd name="T10" fmla="*/ 71 w 175"/>
                      <a:gd name="T11" fmla="*/ 141 h 259"/>
                      <a:gd name="T12" fmla="*/ 0 w 175"/>
                      <a:gd name="T13" fmla="*/ 134 h 259"/>
                      <a:gd name="T14" fmla="*/ 85 w 175"/>
                      <a:gd name="T15" fmla="*/ 0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259">
                        <a:moveTo>
                          <a:pt x="85" y="0"/>
                        </a:moveTo>
                        <a:lnTo>
                          <a:pt x="175" y="9"/>
                        </a:lnTo>
                        <a:lnTo>
                          <a:pt x="104" y="103"/>
                        </a:lnTo>
                        <a:lnTo>
                          <a:pt x="163" y="108"/>
                        </a:lnTo>
                        <a:lnTo>
                          <a:pt x="15" y="259"/>
                        </a:lnTo>
                        <a:lnTo>
                          <a:pt x="71" y="141"/>
                        </a:lnTo>
                        <a:lnTo>
                          <a:pt x="0" y="134"/>
                        </a:lnTo>
                        <a:lnTo>
                          <a:pt x="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işḷîḍê"/>
                  <p:cNvSpPr/>
                  <p:nvPr/>
                </p:nvSpPr>
                <p:spPr bwMode="auto">
                  <a:xfrm>
                    <a:off x="7845425" y="3856038"/>
                    <a:ext cx="303213" cy="303213"/>
                  </a:xfrm>
                  <a:custGeom>
                    <a:avLst/>
                    <a:gdLst>
                      <a:gd name="T0" fmla="*/ 1 w 81"/>
                      <a:gd name="T1" fmla="*/ 81 h 81"/>
                      <a:gd name="T2" fmla="*/ 1 w 81"/>
                      <a:gd name="T3" fmla="*/ 81 h 81"/>
                      <a:gd name="T4" fmla="*/ 1 w 81"/>
                      <a:gd name="T5" fmla="*/ 81 h 81"/>
                      <a:gd name="T6" fmla="*/ 1 w 81"/>
                      <a:gd name="T7" fmla="*/ 81 h 81"/>
                      <a:gd name="T8" fmla="*/ 1 w 81"/>
                      <a:gd name="T9" fmla="*/ 81 h 81"/>
                      <a:gd name="T10" fmla="*/ 1 w 81"/>
                      <a:gd name="T11" fmla="*/ 81 h 81"/>
                      <a:gd name="T12" fmla="*/ 1 w 81"/>
                      <a:gd name="T13" fmla="*/ 81 h 81"/>
                      <a:gd name="T14" fmla="*/ 1 w 81"/>
                      <a:gd name="T15" fmla="*/ 81 h 81"/>
                      <a:gd name="T16" fmla="*/ 1 w 81"/>
                      <a:gd name="T17" fmla="*/ 81 h 81"/>
                      <a:gd name="T18" fmla="*/ 0 w 81"/>
                      <a:gd name="T19" fmla="*/ 81 h 81"/>
                      <a:gd name="T20" fmla="*/ 1 w 81"/>
                      <a:gd name="T21" fmla="*/ 81 h 81"/>
                      <a:gd name="T22" fmla="*/ 0 w 81"/>
                      <a:gd name="T23" fmla="*/ 81 h 81"/>
                      <a:gd name="T24" fmla="*/ 0 w 81"/>
                      <a:gd name="T25" fmla="*/ 81 h 81"/>
                      <a:gd name="T26" fmla="*/ 0 w 81"/>
                      <a:gd name="T27" fmla="*/ 81 h 81"/>
                      <a:gd name="T28" fmla="*/ 0 w 81"/>
                      <a:gd name="T29" fmla="*/ 81 h 81"/>
                      <a:gd name="T30" fmla="*/ 0 w 81"/>
                      <a:gd name="T31" fmla="*/ 81 h 81"/>
                      <a:gd name="T32" fmla="*/ 0 w 81"/>
                      <a:gd name="T33" fmla="*/ 81 h 81"/>
                      <a:gd name="T34" fmla="*/ 0 w 81"/>
                      <a:gd name="T35" fmla="*/ 81 h 81"/>
                      <a:gd name="T36" fmla="*/ 81 w 81"/>
                      <a:gd name="T37" fmla="*/ 1 h 81"/>
                      <a:gd name="T38" fmla="*/ 81 w 81"/>
                      <a:gd name="T39" fmla="*/ 1 h 81"/>
                      <a:gd name="T40" fmla="*/ 81 w 81"/>
                      <a:gd name="T41" fmla="*/ 1 h 81"/>
                      <a:gd name="T42" fmla="*/ 81 w 81"/>
                      <a:gd name="T43" fmla="*/ 1 h 81"/>
                      <a:gd name="T44" fmla="*/ 81 w 81"/>
                      <a:gd name="T45" fmla="*/ 1 h 81"/>
                      <a:gd name="T46" fmla="*/ 81 w 81"/>
                      <a:gd name="T47" fmla="*/ 1 h 81"/>
                      <a:gd name="T48" fmla="*/ 81 w 81"/>
                      <a:gd name="T49" fmla="*/ 1 h 81"/>
                      <a:gd name="T50" fmla="*/ 81 w 81"/>
                      <a:gd name="T51" fmla="*/ 1 h 81"/>
                      <a:gd name="T52" fmla="*/ 81 w 81"/>
                      <a:gd name="T53" fmla="*/ 1 h 81"/>
                      <a:gd name="T54" fmla="*/ 81 w 81"/>
                      <a:gd name="T55" fmla="*/ 1 h 81"/>
                      <a:gd name="T56" fmla="*/ 81 w 81"/>
                      <a:gd name="T57" fmla="*/ 1 h 81"/>
                      <a:gd name="T58" fmla="*/ 81 w 81"/>
                      <a:gd name="T59" fmla="*/ 1 h 81"/>
                      <a:gd name="T60" fmla="*/ 81 w 81"/>
                      <a:gd name="T61" fmla="*/ 1 h 81"/>
                      <a:gd name="T62" fmla="*/ 81 w 81"/>
                      <a:gd name="T63" fmla="*/ 1 h 81"/>
                      <a:gd name="T64" fmla="*/ 81 w 81"/>
                      <a:gd name="T65" fmla="*/ 1 h 81"/>
                      <a:gd name="T66" fmla="*/ 81 w 81"/>
                      <a:gd name="T67" fmla="*/ 0 h 81"/>
                      <a:gd name="T68" fmla="*/ 81 w 81"/>
                      <a:gd name="T69" fmla="*/ 0 h 81"/>
                      <a:gd name="T70" fmla="*/ 81 w 81"/>
                      <a:gd name="T7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1">
                        <a:moveTo>
                          <a:pt x="1" y="81"/>
                        </a:moveTo>
                        <a:cubicBezTo>
                          <a:pt x="1" y="81"/>
                          <a:pt x="1" y="81"/>
                          <a:pt x="1" y="81"/>
                        </a:cubicBezTo>
                        <a:cubicBezTo>
                          <a:pt x="1" y="81"/>
                          <a:pt x="1" y="81"/>
                          <a:pt x="1" y="81"/>
                        </a:cubicBezTo>
                        <a:moveTo>
                          <a:pt x="1" y="81"/>
                        </a:moveTo>
                        <a:cubicBezTo>
                          <a:pt x="1" y="81"/>
                          <a:pt x="1" y="81"/>
                          <a:pt x="1" y="81"/>
                        </a:cubicBezTo>
                        <a:cubicBezTo>
                          <a:pt x="1" y="81"/>
                          <a:pt x="1" y="81"/>
                          <a:pt x="1" y="81"/>
                        </a:cubicBezTo>
                        <a:moveTo>
                          <a:pt x="1" y="81"/>
                        </a:moveTo>
                        <a:cubicBezTo>
                          <a:pt x="1" y="81"/>
                          <a:pt x="1" y="81"/>
                          <a:pt x="1" y="81"/>
                        </a:cubicBezTo>
                        <a:cubicBezTo>
                          <a:pt x="1" y="81"/>
                          <a:pt x="1" y="81"/>
                          <a:pt x="1" y="81"/>
                        </a:cubicBezTo>
                        <a:moveTo>
                          <a:pt x="0" y="81"/>
                        </a:moveTo>
                        <a:cubicBezTo>
                          <a:pt x="1" y="81"/>
                          <a:pt x="1" y="81"/>
                          <a:pt x="1" y="81"/>
                        </a:cubicBezTo>
                        <a:cubicBezTo>
                          <a:pt x="1" y="81"/>
                          <a:pt x="0" y="81"/>
                          <a:pt x="0" y="81"/>
                        </a:cubicBezTo>
                        <a:moveTo>
                          <a:pt x="0" y="81"/>
                        </a:moveTo>
                        <a:cubicBezTo>
                          <a:pt x="0" y="81"/>
                          <a:pt x="0" y="81"/>
                          <a:pt x="0" y="81"/>
                        </a:cubicBezTo>
                        <a:cubicBezTo>
                          <a:pt x="0" y="81"/>
                          <a:pt x="0" y="81"/>
                          <a:pt x="0" y="81"/>
                        </a:cubicBezTo>
                        <a:moveTo>
                          <a:pt x="0" y="81"/>
                        </a:moveTo>
                        <a:cubicBezTo>
                          <a:pt x="0" y="81"/>
                          <a:pt x="0" y="81"/>
                          <a:pt x="0" y="81"/>
                        </a:cubicBezTo>
                        <a:cubicBezTo>
                          <a:pt x="0" y="81"/>
                          <a:pt x="0" y="81"/>
                          <a:pt x="0" y="81"/>
                        </a:cubicBezTo>
                        <a:moveTo>
                          <a:pt x="81" y="1"/>
                        </a:moveTo>
                        <a:cubicBezTo>
                          <a:pt x="81" y="1"/>
                          <a:pt x="81" y="1"/>
                          <a:pt x="81" y="1"/>
                        </a:cubicBezTo>
                        <a:cubicBezTo>
                          <a:pt x="81" y="1"/>
                          <a:pt x="81" y="1"/>
                          <a:pt x="81" y="1"/>
                        </a:cubicBezTo>
                        <a:moveTo>
                          <a:pt x="81" y="1"/>
                        </a:moveTo>
                        <a:cubicBezTo>
                          <a:pt x="81" y="1"/>
                          <a:pt x="81" y="1"/>
                          <a:pt x="81" y="1"/>
                        </a:cubicBezTo>
                        <a:cubicBezTo>
                          <a:pt x="81" y="1"/>
                          <a:pt x="81" y="1"/>
                          <a:pt x="81" y="1"/>
                        </a:cubicBezTo>
                        <a:moveTo>
                          <a:pt x="81" y="1"/>
                        </a:moveTo>
                        <a:cubicBezTo>
                          <a:pt x="81" y="1"/>
                          <a:pt x="81" y="1"/>
                          <a:pt x="81" y="1"/>
                        </a:cubicBezTo>
                        <a:cubicBezTo>
                          <a:pt x="81" y="1"/>
                          <a:pt x="81" y="1"/>
                          <a:pt x="81" y="1"/>
                        </a:cubicBezTo>
                        <a:moveTo>
                          <a:pt x="81" y="1"/>
                        </a:moveTo>
                        <a:cubicBezTo>
                          <a:pt x="81" y="1"/>
                          <a:pt x="81" y="1"/>
                          <a:pt x="81" y="1"/>
                        </a:cubicBezTo>
                        <a:cubicBezTo>
                          <a:pt x="81" y="1"/>
                          <a:pt x="81" y="1"/>
                          <a:pt x="81" y="1"/>
                        </a:cubicBezTo>
                        <a:moveTo>
                          <a:pt x="81" y="1"/>
                        </a:moveTo>
                        <a:cubicBezTo>
                          <a:pt x="81" y="1"/>
                          <a:pt x="81" y="1"/>
                          <a:pt x="81" y="1"/>
                        </a:cubicBezTo>
                        <a:cubicBezTo>
                          <a:pt x="81" y="1"/>
                          <a:pt x="81" y="1"/>
                          <a:pt x="81" y="1"/>
                        </a:cubicBezTo>
                        <a:moveTo>
                          <a:pt x="81" y="0"/>
                        </a:moveTo>
                        <a:cubicBezTo>
                          <a:pt x="81" y="0"/>
                          <a:pt x="81" y="0"/>
                          <a:pt x="81" y="0"/>
                        </a:cubicBezTo>
                        <a:cubicBezTo>
                          <a:pt x="81" y="0"/>
                          <a:pt x="81" y="0"/>
                          <a:pt x="81" y="0"/>
                        </a:cubicBezTo>
                      </a:path>
                    </a:pathLst>
                  </a:custGeom>
                  <a:solidFill>
                    <a:srgbClr val="E4C3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3" name="îṩľîḍè"/>
                  <p:cNvSpPr/>
                  <p:nvPr/>
                </p:nvSpPr>
                <p:spPr bwMode="auto">
                  <a:xfrm>
                    <a:off x="7624763" y="3638550"/>
                    <a:ext cx="523875" cy="520700"/>
                  </a:xfrm>
                  <a:custGeom>
                    <a:avLst/>
                    <a:gdLst>
                      <a:gd name="T0" fmla="*/ 113 w 140"/>
                      <a:gd name="T1" fmla="*/ 0 h 139"/>
                      <a:gd name="T2" fmla="*/ 93 w 140"/>
                      <a:gd name="T3" fmla="*/ 19 h 139"/>
                      <a:gd name="T4" fmla="*/ 67 w 140"/>
                      <a:gd name="T5" fmla="*/ 54 h 139"/>
                      <a:gd name="T6" fmla="*/ 92 w 140"/>
                      <a:gd name="T7" fmla="*/ 56 h 139"/>
                      <a:gd name="T8" fmla="*/ 29 w 140"/>
                      <a:gd name="T9" fmla="*/ 120 h 139"/>
                      <a:gd name="T10" fmla="*/ 53 w 140"/>
                      <a:gd name="T11" fmla="*/ 70 h 139"/>
                      <a:gd name="T12" fmla="*/ 43 w 140"/>
                      <a:gd name="T13" fmla="*/ 69 h 139"/>
                      <a:gd name="T14" fmla="*/ 0 w 140"/>
                      <a:gd name="T15" fmla="*/ 112 h 139"/>
                      <a:gd name="T16" fmla="*/ 59 w 140"/>
                      <a:gd name="T17" fmla="*/ 139 h 139"/>
                      <a:gd name="T18" fmla="*/ 59 w 140"/>
                      <a:gd name="T19" fmla="*/ 139 h 139"/>
                      <a:gd name="T20" fmla="*/ 59 w 140"/>
                      <a:gd name="T21" fmla="*/ 139 h 139"/>
                      <a:gd name="T22" fmla="*/ 59 w 140"/>
                      <a:gd name="T23" fmla="*/ 139 h 139"/>
                      <a:gd name="T24" fmla="*/ 59 w 140"/>
                      <a:gd name="T25" fmla="*/ 139 h 139"/>
                      <a:gd name="T26" fmla="*/ 60 w 140"/>
                      <a:gd name="T27" fmla="*/ 139 h 139"/>
                      <a:gd name="T28" fmla="*/ 60 w 140"/>
                      <a:gd name="T29" fmla="*/ 139 h 139"/>
                      <a:gd name="T30" fmla="*/ 60 w 140"/>
                      <a:gd name="T31" fmla="*/ 139 h 139"/>
                      <a:gd name="T32" fmla="*/ 60 w 140"/>
                      <a:gd name="T33" fmla="*/ 139 h 139"/>
                      <a:gd name="T34" fmla="*/ 60 w 140"/>
                      <a:gd name="T35" fmla="*/ 139 h 139"/>
                      <a:gd name="T36" fmla="*/ 60 w 140"/>
                      <a:gd name="T37" fmla="*/ 139 h 139"/>
                      <a:gd name="T38" fmla="*/ 60 w 140"/>
                      <a:gd name="T39" fmla="*/ 139 h 139"/>
                      <a:gd name="T40" fmla="*/ 60 w 140"/>
                      <a:gd name="T41" fmla="*/ 139 h 139"/>
                      <a:gd name="T42" fmla="*/ 140 w 140"/>
                      <a:gd name="T43" fmla="*/ 59 h 139"/>
                      <a:gd name="T44" fmla="*/ 140 w 140"/>
                      <a:gd name="T45" fmla="*/ 59 h 139"/>
                      <a:gd name="T46" fmla="*/ 140 w 140"/>
                      <a:gd name="T47" fmla="*/ 59 h 139"/>
                      <a:gd name="T48" fmla="*/ 140 w 140"/>
                      <a:gd name="T49" fmla="*/ 59 h 139"/>
                      <a:gd name="T50" fmla="*/ 140 w 140"/>
                      <a:gd name="T51" fmla="*/ 59 h 139"/>
                      <a:gd name="T52" fmla="*/ 140 w 140"/>
                      <a:gd name="T53" fmla="*/ 59 h 139"/>
                      <a:gd name="T54" fmla="*/ 140 w 140"/>
                      <a:gd name="T55" fmla="*/ 59 h 139"/>
                      <a:gd name="T56" fmla="*/ 140 w 140"/>
                      <a:gd name="T57" fmla="*/ 59 h 139"/>
                      <a:gd name="T58" fmla="*/ 140 w 140"/>
                      <a:gd name="T59" fmla="*/ 59 h 139"/>
                      <a:gd name="T60" fmla="*/ 140 w 140"/>
                      <a:gd name="T61" fmla="*/ 59 h 139"/>
                      <a:gd name="T62" fmla="*/ 140 w 140"/>
                      <a:gd name="T63" fmla="*/ 59 h 139"/>
                      <a:gd name="T64" fmla="*/ 140 w 140"/>
                      <a:gd name="T65" fmla="*/ 59 h 139"/>
                      <a:gd name="T66" fmla="*/ 140 w 140"/>
                      <a:gd name="T67" fmla="*/ 58 h 139"/>
                      <a:gd name="T68" fmla="*/ 140 w 140"/>
                      <a:gd name="T69" fmla="*/ 58 h 139"/>
                      <a:gd name="T70" fmla="*/ 113 w 140"/>
                      <a:gd name="T7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0" h="139">
                        <a:moveTo>
                          <a:pt x="113" y="0"/>
                        </a:moveTo>
                        <a:cubicBezTo>
                          <a:pt x="93" y="19"/>
                          <a:pt x="93" y="19"/>
                          <a:pt x="93" y="19"/>
                        </a:cubicBezTo>
                        <a:cubicBezTo>
                          <a:pt x="67" y="54"/>
                          <a:pt x="67" y="54"/>
                          <a:pt x="67" y="54"/>
                        </a:cubicBezTo>
                        <a:cubicBezTo>
                          <a:pt x="92" y="56"/>
                          <a:pt x="92" y="56"/>
                          <a:pt x="92" y="56"/>
                        </a:cubicBezTo>
                        <a:cubicBezTo>
                          <a:pt x="29" y="120"/>
                          <a:pt x="29" y="120"/>
                          <a:pt x="29" y="120"/>
                        </a:cubicBezTo>
                        <a:cubicBezTo>
                          <a:pt x="53" y="70"/>
                          <a:pt x="53" y="70"/>
                          <a:pt x="53" y="70"/>
                        </a:cubicBezTo>
                        <a:cubicBezTo>
                          <a:pt x="43" y="69"/>
                          <a:pt x="43" y="69"/>
                          <a:pt x="43" y="69"/>
                        </a:cubicBezTo>
                        <a:cubicBezTo>
                          <a:pt x="0" y="112"/>
                          <a:pt x="0" y="112"/>
                          <a:pt x="0" y="112"/>
                        </a:cubicBezTo>
                        <a:cubicBezTo>
                          <a:pt x="15" y="128"/>
                          <a:pt x="36" y="139"/>
                          <a:pt x="59" y="139"/>
                        </a:cubicBezTo>
                        <a:cubicBezTo>
                          <a:pt x="59" y="139"/>
                          <a:pt x="59" y="139"/>
                          <a:pt x="59" y="139"/>
                        </a:cubicBezTo>
                        <a:cubicBezTo>
                          <a:pt x="59" y="139"/>
                          <a:pt x="59" y="139"/>
                          <a:pt x="59" y="139"/>
                        </a:cubicBezTo>
                        <a:cubicBezTo>
                          <a:pt x="59" y="139"/>
                          <a:pt x="59" y="139"/>
                          <a:pt x="59" y="139"/>
                        </a:cubicBezTo>
                        <a:cubicBezTo>
                          <a:pt x="59" y="139"/>
                          <a:pt x="59" y="139"/>
                          <a:pt x="59" y="139"/>
                        </a:cubicBezTo>
                        <a:cubicBezTo>
                          <a:pt x="59" y="139"/>
                          <a:pt x="60" y="139"/>
                          <a:pt x="60" y="139"/>
                        </a:cubicBezTo>
                        <a:cubicBezTo>
                          <a:pt x="60" y="139"/>
                          <a:pt x="60" y="139"/>
                          <a:pt x="60" y="139"/>
                        </a:cubicBezTo>
                        <a:cubicBezTo>
                          <a:pt x="60" y="139"/>
                          <a:pt x="60" y="139"/>
                          <a:pt x="60" y="139"/>
                        </a:cubicBezTo>
                        <a:cubicBezTo>
                          <a:pt x="60" y="139"/>
                          <a:pt x="60" y="139"/>
                          <a:pt x="60" y="139"/>
                        </a:cubicBezTo>
                        <a:cubicBezTo>
                          <a:pt x="60" y="139"/>
                          <a:pt x="60" y="139"/>
                          <a:pt x="60" y="139"/>
                        </a:cubicBezTo>
                        <a:cubicBezTo>
                          <a:pt x="60" y="139"/>
                          <a:pt x="60" y="139"/>
                          <a:pt x="60" y="139"/>
                        </a:cubicBezTo>
                        <a:cubicBezTo>
                          <a:pt x="60" y="139"/>
                          <a:pt x="60" y="139"/>
                          <a:pt x="60" y="139"/>
                        </a:cubicBezTo>
                        <a:cubicBezTo>
                          <a:pt x="60" y="139"/>
                          <a:pt x="60" y="139"/>
                          <a:pt x="60" y="139"/>
                        </a:cubicBezTo>
                        <a:cubicBezTo>
                          <a:pt x="104" y="139"/>
                          <a:pt x="140" y="103"/>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9"/>
                          <a:pt x="140" y="59"/>
                        </a:cubicBezTo>
                        <a:cubicBezTo>
                          <a:pt x="140" y="59"/>
                          <a:pt x="140" y="58"/>
                          <a:pt x="140" y="58"/>
                        </a:cubicBezTo>
                        <a:cubicBezTo>
                          <a:pt x="140" y="58"/>
                          <a:pt x="140" y="58"/>
                          <a:pt x="140" y="58"/>
                        </a:cubicBezTo>
                        <a:cubicBezTo>
                          <a:pt x="140" y="35"/>
                          <a:pt x="129" y="14"/>
                          <a:pt x="113" y="0"/>
                        </a:cubicBezTo>
                      </a:path>
                    </a:pathLst>
                  </a:custGeom>
                  <a:solidFill>
                    <a:srgbClr val="E495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4" name="isḻíḑè"/>
                  <p:cNvSpPr/>
                  <p:nvPr/>
                </p:nvSpPr>
                <p:spPr bwMode="auto">
                  <a:xfrm>
                    <a:off x="7734300" y="3709988"/>
                    <a:ext cx="238125" cy="377825"/>
                  </a:xfrm>
                  <a:custGeom>
                    <a:avLst/>
                    <a:gdLst>
                      <a:gd name="T0" fmla="*/ 150 w 150"/>
                      <a:gd name="T1" fmla="*/ 0 h 238"/>
                      <a:gd name="T2" fmla="*/ 33 w 150"/>
                      <a:gd name="T3" fmla="*/ 118 h 238"/>
                      <a:gd name="T4" fmla="*/ 56 w 150"/>
                      <a:gd name="T5" fmla="*/ 120 h 238"/>
                      <a:gd name="T6" fmla="*/ 0 w 150"/>
                      <a:gd name="T7" fmla="*/ 238 h 238"/>
                      <a:gd name="T8" fmla="*/ 148 w 150"/>
                      <a:gd name="T9" fmla="*/ 87 h 238"/>
                      <a:gd name="T10" fmla="*/ 89 w 150"/>
                      <a:gd name="T11" fmla="*/ 82 h 238"/>
                      <a:gd name="T12" fmla="*/ 150 w 150"/>
                      <a:gd name="T13" fmla="*/ 0 h 238"/>
                    </a:gdLst>
                    <a:ahLst/>
                    <a:cxnLst>
                      <a:cxn ang="0">
                        <a:pos x="T0" y="T1"/>
                      </a:cxn>
                      <a:cxn ang="0">
                        <a:pos x="T2" y="T3"/>
                      </a:cxn>
                      <a:cxn ang="0">
                        <a:pos x="T4" y="T5"/>
                      </a:cxn>
                      <a:cxn ang="0">
                        <a:pos x="T6" y="T7"/>
                      </a:cxn>
                      <a:cxn ang="0">
                        <a:pos x="T8" y="T9"/>
                      </a:cxn>
                      <a:cxn ang="0">
                        <a:pos x="T10" y="T11"/>
                      </a:cxn>
                      <a:cxn ang="0">
                        <a:pos x="T12" y="T13"/>
                      </a:cxn>
                    </a:cxnLst>
                    <a:rect l="0" t="0" r="r" b="b"/>
                    <a:pathLst>
                      <a:path w="150" h="238">
                        <a:moveTo>
                          <a:pt x="150" y="0"/>
                        </a:moveTo>
                        <a:lnTo>
                          <a:pt x="33" y="118"/>
                        </a:lnTo>
                        <a:lnTo>
                          <a:pt x="56" y="120"/>
                        </a:lnTo>
                        <a:lnTo>
                          <a:pt x="0" y="238"/>
                        </a:lnTo>
                        <a:lnTo>
                          <a:pt x="148" y="87"/>
                        </a:lnTo>
                        <a:lnTo>
                          <a:pt x="89" y="82"/>
                        </a:lnTo>
                        <a:lnTo>
                          <a:pt x="150" y="0"/>
                        </a:lnTo>
                        <a:close/>
                      </a:path>
                    </a:pathLst>
                  </a:custGeom>
                  <a:solidFill>
                    <a:srgbClr val="E4E5E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5" name="ïṩ1îďe"/>
                  <p:cNvSpPr/>
                  <p:nvPr/>
                </p:nvSpPr>
                <p:spPr bwMode="auto">
                  <a:xfrm>
                    <a:off x="7734300" y="3709988"/>
                    <a:ext cx="238125" cy="377825"/>
                  </a:xfrm>
                  <a:custGeom>
                    <a:avLst/>
                    <a:gdLst>
                      <a:gd name="T0" fmla="*/ 150 w 150"/>
                      <a:gd name="T1" fmla="*/ 0 h 238"/>
                      <a:gd name="T2" fmla="*/ 33 w 150"/>
                      <a:gd name="T3" fmla="*/ 118 h 238"/>
                      <a:gd name="T4" fmla="*/ 56 w 150"/>
                      <a:gd name="T5" fmla="*/ 120 h 238"/>
                      <a:gd name="T6" fmla="*/ 0 w 150"/>
                      <a:gd name="T7" fmla="*/ 238 h 238"/>
                      <a:gd name="T8" fmla="*/ 148 w 150"/>
                      <a:gd name="T9" fmla="*/ 87 h 238"/>
                      <a:gd name="T10" fmla="*/ 89 w 150"/>
                      <a:gd name="T11" fmla="*/ 82 h 238"/>
                      <a:gd name="T12" fmla="*/ 150 w 150"/>
                      <a:gd name="T13" fmla="*/ 0 h 238"/>
                    </a:gdLst>
                    <a:ahLst/>
                    <a:cxnLst>
                      <a:cxn ang="0">
                        <a:pos x="T0" y="T1"/>
                      </a:cxn>
                      <a:cxn ang="0">
                        <a:pos x="T2" y="T3"/>
                      </a:cxn>
                      <a:cxn ang="0">
                        <a:pos x="T4" y="T5"/>
                      </a:cxn>
                      <a:cxn ang="0">
                        <a:pos x="T6" y="T7"/>
                      </a:cxn>
                      <a:cxn ang="0">
                        <a:pos x="T8" y="T9"/>
                      </a:cxn>
                      <a:cxn ang="0">
                        <a:pos x="T10" y="T11"/>
                      </a:cxn>
                      <a:cxn ang="0">
                        <a:pos x="T12" y="T13"/>
                      </a:cxn>
                    </a:cxnLst>
                    <a:rect l="0" t="0" r="r" b="b"/>
                    <a:pathLst>
                      <a:path w="150" h="238">
                        <a:moveTo>
                          <a:pt x="150" y="0"/>
                        </a:moveTo>
                        <a:lnTo>
                          <a:pt x="33" y="118"/>
                        </a:lnTo>
                        <a:lnTo>
                          <a:pt x="56" y="120"/>
                        </a:lnTo>
                        <a:lnTo>
                          <a:pt x="0" y="238"/>
                        </a:lnTo>
                        <a:lnTo>
                          <a:pt x="148" y="87"/>
                        </a:lnTo>
                        <a:lnTo>
                          <a:pt x="89" y="82"/>
                        </a:lnTo>
                        <a:lnTo>
                          <a:pt x="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6" name="iṩľïḑè"/>
                  <p:cNvSpPr/>
                  <p:nvPr/>
                </p:nvSpPr>
                <p:spPr bwMode="auto">
                  <a:xfrm>
                    <a:off x="8655050" y="5256213"/>
                    <a:ext cx="215900" cy="157163"/>
                  </a:xfrm>
                  <a:custGeom>
                    <a:avLst/>
                    <a:gdLst>
                      <a:gd name="T0" fmla="*/ 58 w 58"/>
                      <a:gd name="T1" fmla="*/ 21 h 42"/>
                      <a:gd name="T2" fmla="*/ 39 w 58"/>
                      <a:gd name="T3" fmla="*/ 42 h 42"/>
                      <a:gd name="T4" fmla="*/ 19 w 58"/>
                      <a:gd name="T5" fmla="*/ 42 h 42"/>
                      <a:gd name="T6" fmla="*/ 0 w 58"/>
                      <a:gd name="T7" fmla="*/ 21 h 42"/>
                      <a:gd name="T8" fmla="*/ 19 w 58"/>
                      <a:gd name="T9" fmla="*/ 0 h 42"/>
                      <a:gd name="T10" fmla="*/ 39 w 58"/>
                      <a:gd name="T11" fmla="*/ 0 h 42"/>
                      <a:gd name="T12" fmla="*/ 58 w 58"/>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8" y="21"/>
                        </a:moveTo>
                        <a:cubicBezTo>
                          <a:pt x="58" y="32"/>
                          <a:pt x="49" y="42"/>
                          <a:pt x="39" y="42"/>
                        </a:cubicBezTo>
                        <a:cubicBezTo>
                          <a:pt x="19" y="42"/>
                          <a:pt x="19" y="42"/>
                          <a:pt x="19" y="42"/>
                        </a:cubicBezTo>
                        <a:cubicBezTo>
                          <a:pt x="9" y="42"/>
                          <a:pt x="0" y="32"/>
                          <a:pt x="0" y="21"/>
                        </a:cubicBezTo>
                        <a:cubicBezTo>
                          <a:pt x="0" y="9"/>
                          <a:pt x="9" y="0"/>
                          <a:pt x="19" y="0"/>
                        </a:cubicBezTo>
                        <a:cubicBezTo>
                          <a:pt x="39" y="0"/>
                          <a:pt x="39" y="0"/>
                          <a:pt x="39" y="0"/>
                        </a:cubicBezTo>
                        <a:cubicBezTo>
                          <a:pt x="49" y="0"/>
                          <a:pt x="58" y="9"/>
                          <a:pt x="58"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7" name="ïşḷíďê"/>
                  <p:cNvSpPr/>
                  <p:nvPr/>
                </p:nvSpPr>
                <p:spPr bwMode="auto">
                  <a:xfrm>
                    <a:off x="3481388" y="5256213"/>
                    <a:ext cx="217488" cy="157163"/>
                  </a:xfrm>
                  <a:custGeom>
                    <a:avLst/>
                    <a:gdLst>
                      <a:gd name="T0" fmla="*/ 58 w 58"/>
                      <a:gd name="T1" fmla="*/ 21 h 42"/>
                      <a:gd name="T2" fmla="*/ 39 w 58"/>
                      <a:gd name="T3" fmla="*/ 42 h 42"/>
                      <a:gd name="T4" fmla="*/ 19 w 58"/>
                      <a:gd name="T5" fmla="*/ 42 h 42"/>
                      <a:gd name="T6" fmla="*/ 0 w 58"/>
                      <a:gd name="T7" fmla="*/ 21 h 42"/>
                      <a:gd name="T8" fmla="*/ 19 w 58"/>
                      <a:gd name="T9" fmla="*/ 0 h 42"/>
                      <a:gd name="T10" fmla="*/ 39 w 58"/>
                      <a:gd name="T11" fmla="*/ 0 h 42"/>
                      <a:gd name="T12" fmla="*/ 58 w 58"/>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8" y="21"/>
                        </a:moveTo>
                        <a:cubicBezTo>
                          <a:pt x="58" y="32"/>
                          <a:pt x="49" y="42"/>
                          <a:pt x="39" y="42"/>
                        </a:cubicBezTo>
                        <a:cubicBezTo>
                          <a:pt x="19" y="42"/>
                          <a:pt x="19" y="42"/>
                          <a:pt x="19" y="42"/>
                        </a:cubicBezTo>
                        <a:cubicBezTo>
                          <a:pt x="9" y="42"/>
                          <a:pt x="0" y="32"/>
                          <a:pt x="0" y="21"/>
                        </a:cubicBezTo>
                        <a:cubicBezTo>
                          <a:pt x="0" y="9"/>
                          <a:pt x="9" y="0"/>
                          <a:pt x="19" y="0"/>
                        </a:cubicBezTo>
                        <a:cubicBezTo>
                          <a:pt x="39" y="0"/>
                          <a:pt x="39" y="0"/>
                          <a:pt x="39" y="0"/>
                        </a:cubicBezTo>
                        <a:cubicBezTo>
                          <a:pt x="49" y="0"/>
                          <a:pt x="58" y="9"/>
                          <a:pt x="58"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8" name="îṥḻîḑê"/>
                  <p:cNvSpPr/>
                  <p:nvPr/>
                </p:nvSpPr>
                <p:spPr bwMode="auto">
                  <a:xfrm>
                    <a:off x="3862388" y="5105400"/>
                    <a:ext cx="4627563" cy="157163"/>
                  </a:xfrm>
                  <a:custGeom>
                    <a:avLst/>
                    <a:gdLst>
                      <a:gd name="T0" fmla="*/ 1217 w 1236"/>
                      <a:gd name="T1" fmla="*/ 21 h 42"/>
                      <a:gd name="T2" fmla="*/ 1236 w 1236"/>
                      <a:gd name="T3" fmla="*/ 0 h 42"/>
                      <a:gd name="T4" fmla="*/ 0 w 1236"/>
                      <a:gd name="T5" fmla="*/ 0 h 42"/>
                      <a:gd name="T6" fmla="*/ 19 w 1236"/>
                      <a:gd name="T7" fmla="*/ 21 h 42"/>
                      <a:gd name="T8" fmla="*/ 0 w 1236"/>
                      <a:gd name="T9" fmla="*/ 42 h 42"/>
                      <a:gd name="T10" fmla="*/ 1236 w 1236"/>
                      <a:gd name="T11" fmla="*/ 42 h 42"/>
                      <a:gd name="T12" fmla="*/ 1217 w 1236"/>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1236" h="42">
                        <a:moveTo>
                          <a:pt x="1217" y="21"/>
                        </a:moveTo>
                        <a:cubicBezTo>
                          <a:pt x="1217" y="10"/>
                          <a:pt x="1225" y="0"/>
                          <a:pt x="1236" y="0"/>
                        </a:cubicBezTo>
                        <a:cubicBezTo>
                          <a:pt x="0" y="0"/>
                          <a:pt x="0" y="0"/>
                          <a:pt x="0" y="0"/>
                        </a:cubicBezTo>
                        <a:cubicBezTo>
                          <a:pt x="10" y="0"/>
                          <a:pt x="19" y="10"/>
                          <a:pt x="19" y="21"/>
                        </a:cubicBezTo>
                        <a:cubicBezTo>
                          <a:pt x="19" y="33"/>
                          <a:pt x="10" y="42"/>
                          <a:pt x="0" y="42"/>
                        </a:cubicBezTo>
                        <a:cubicBezTo>
                          <a:pt x="1236" y="42"/>
                          <a:pt x="1236" y="42"/>
                          <a:pt x="1236" y="42"/>
                        </a:cubicBezTo>
                        <a:cubicBezTo>
                          <a:pt x="1225" y="42"/>
                          <a:pt x="1217" y="33"/>
                          <a:pt x="1217" y="2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9" name="iṣlïḍe"/>
                  <p:cNvSpPr/>
                  <p:nvPr/>
                </p:nvSpPr>
                <p:spPr bwMode="auto">
                  <a:xfrm>
                    <a:off x="3286125" y="4959350"/>
                    <a:ext cx="5619750" cy="157163"/>
                  </a:xfrm>
                  <a:custGeom>
                    <a:avLst/>
                    <a:gdLst>
                      <a:gd name="T0" fmla="*/ 1501 w 1501"/>
                      <a:gd name="T1" fmla="*/ 21 h 42"/>
                      <a:gd name="T2" fmla="*/ 1478 w 1501"/>
                      <a:gd name="T3" fmla="*/ 42 h 42"/>
                      <a:gd name="T4" fmla="*/ 23 w 1501"/>
                      <a:gd name="T5" fmla="*/ 42 h 42"/>
                      <a:gd name="T6" fmla="*/ 0 w 1501"/>
                      <a:gd name="T7" fmla="*/ 21 h 42"/>
                      <a:gd name="T8" fmla="*/ 23 w 1501"/>
                      <a:gd name="T9" fmla="*/ 0 h 42"/>
                      <a:gd name="T10" fmla="*/ 1478 w 1501"/>
                      <a:gd name="T11" fmla="*/ 0 h 42"/>
                      <a:gd name="T12" fmla="*/ 1501 w 1501"/>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1501" h="42">
                        <a:moveTo>
                          <a:pt x="1501" y="21"/>
                        </a:moveTo>
                        <a:cubicBezTo>
                          <a:pt x="1501" y="32"/>
                          <a:pt x="1491" y="42"/>
                          <a:pt x="1478" y="42"/>
                        </a:cubicBezTo>
                        <a:cubicBezTo>
                          <a:pt x="23" y="42"/>
                          <a:pt x="23" y="42"/>
                          <a:pt x="23" y="42"/>
                        </a:cubicBezTo>
                        <a:cubicBezTo>
                          <a:pt x="10" y="42"/>
                          <a:pt x="0" y="32"/>
                          <a:pt x="0" y="21"/>
                        </a:cubicBezTo>
                        <a:cubicBezTo>
                          <a:pt x="0" y="9"/>
                          <a:pt x="10" y="0"/>
                          <a:pt x="23" y="0"/>
                        </a:cubicBezTo>
                        <a:cubicBezTo>
                          <a:pt x="1478" y="0"/>
                          <a:pt x="1478" y="0"/>
                          <a:pt x="1478" y="0"/>
                        </a:cubicBezTo>
                        <a:cubicBezTo>
                          <a:pt x="1491" y="0"/>
                          <a:pt x="1501" y="9"/>
                          <a:pt x="1501"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0" name="ïṡlîďé"/>
                  <p:cNvSpPr/>
                  <p:nvPr/>
                </p:nvSpPr>
                <p:spPr bwMode="auto">
                  <a:xfrm>
                    <a:off x="3784600" y="5256213"/>
                    <a:ext cx="4802188" cy="157163"/>
                  </a:xfrm>
                  <a:custGeom>
                    <a:avLst/>
                    <a:gdLst>
                      <a:gd name="T0" fmla="*/ 1283 w 1283"/>
                      <a:gd name="T1" fmla="*/ 21 h 42"/>
                      <a:gd name="T2" fmla="*/ 1264 w 1283"/>
                      <a:gd name="T3" fmla="*/ 42 h 42"/>
                      <a:gd name="T4" fmla="*/ 19 w 1283"/>
                      <a:gd name="T5" fmla="*/ 42 h 42"/>
                      <a:gd name="T6" fmla="*/ 0 w 1283"/>
                      <a:gd name="T7" fmla="*/ 21 h 42"/>
                      <a:gd name="T8" fmla="*/ 19 w 1283"/>
                      <a:gd name="T9" fmla="*/ 0 h 42"/>
                      <a:gd name="T10" fmla="*/ 1264 w 1283"/>
                      <a:gd name="T11" fmla="*/ 0 h 42"/>
                      <a:gd name="T12" fmla="*/ 1283 w 1283"/>
                      <a:gd name="T13" fmla="*/ 21 h 42"/>
                    </a:gdLst>
                    <a:ahLst/>
                    <a:cxnLst>
                      <a:cxn ang="0">
                        <a:pos x="T0" y="T1"/>
                      </a:cxn>
                      <a:cxn ang="0">
                        <a:pos x="T2" y="T3"/>
                      </a:cxn>
                      <a:cxn ang="0">
                        <a:pos x="T4" y="T5"/>
                      </a:cxn>
                      <a:cxn ang="0">
                        <a:pos x="T6" y="T7"/>
                      </a:cxn>
                      <a:cxn ang="0">
                        <a:pos x="T8" y="T9"/>
                      </a:cxn>
                      <a:cxn ang="0">
                        <a:pos x="T10" y="T11"/>
                      </a:cxn>
                      <a:cxn ang="0">
                        <a:pos x="T12" y="T13"/>
                      </a:cxn>
                    </a:cxnLst>
                    <a:rect l="0" t="0" r="r" b="b"/>
                    <a:pathLst>
                      <a:path w="1283" h="42">
                        <a:moveTo>
                          <a:pt x="1283" y="21"/>
                        </a:moveTo>
                        <a:cubicBezTo>
                          <a:pt x="1283" y="32"/>
                          <a:pt x="1275" y="42"/>
                          <a:pt x="1264" y="42"/>
                        </a:cubicBezTo>
                        <a:cubicBezTo>
                          <a:pt x="19" y="42"/>
                          <a:pt x="19" y="42"/>
                          <a:pt x="19" y="42"/>
                        </a:cubicBezTo>
                        <a:cubicBezTo>
                          <a:pt x="9" y="42"/>
                          <a:pt x="0" y="32"/>
                          <a:pt x="0" y="21"/>
                        </a:cubicBezTo>
                        <a:cubicBezTo>
                          <a:pt x="0" y="9"/>
                          <a:pt x="9" y="0"/>
                          <a:pt x="19" y="0"/>
                        </a:cubicBezTo>
                        <a:cubicBezTo>
                          <a:pt x="1264" y="0"/>
                          <a:pt x="1264" y="0"/>
                          <a:pt x="1264" y="0"/>
                        </a:cubicBezTo>
                        <a:cubicBezTo>
                          <a:pt x="1275" y="0"/>
                          <a:pt x="1283" y="9"/>
                          <a:pt x="1283" y="2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sp>
            <p:nvSpPr>
              <p:cNvPr id="33" name="îṥḻîḍê"/>
              <p:cNvSpPr/>
              <p:nvPr/>
            </p:nvSpPr>
            <p:spPr bwMode="auto">
              <a:xfrm>
                <a:off x="7409084" y="1961322"/>
                <a:ext cx="804863" cy="157163"/>
              </a:xfrm>
              <a:prstGeom prst="roundRect">
                <a:avLst>
                  <a:gd name="adj" fmla="val 50000"/>
                </a:avLst>
              </a:prstGeom>
              <a:solidFill>
                <a:srgbClr val="92EA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grpSp>
        <p:sp>
          <p:nvSpPr>
            <p:cNvPr id="31" name="îŝḻiḓè"/>
            <p:cNvSpPr/>
            <p:nvPr/>
          </p:nvSpPr>
          <p:spPr bwMode="auto">
            <a:xfrm>
              <a:off x="9590737" y="1987992"/>
              <a:ext cx="668053" cy="139263"/>
            </a:xfrm>
            <a:prstGeom prst="roundRect">
              <a:avLst>
                <a:gd name="adj" fmla="val 50000"/>
              </a:avLst>
            </a:prstGeom>
            <a:solidFill>
              <a:srgbClr val="EEFFFF"/>
            </a:solidFill>
            <a:ln>
              <a:noFill/>
            </a:ln>
          </p:spPr>
          <p:txBody>
            <a:bodyPr anchor="ctr"/>
            <a:lstStyle/>
            <a:p>
              <a:pPr algn="ctr"/>
              <a:endParaRPr dirty="0"/>
            </a:p>
          </p:txBody>
        </p:sp>
      </p:grpSp>
    </p:spTree>
    <p:extLst>
      <p:ext uri="{BB962C8B-B14F-4D97-AF65-F5344CB8AC3E}">
        <p14:creationId xmlns:p14="http://schemas.microsoft.com/office/powerpoint/2010/main" val="12342178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object 2"/>
          <p:cNvSpPr/>
          <p:nvPr/>
        </p:nvSpPr>
        <p:spPr>
          <a:xfrm>
            <a:off x="0" y="2144267"/>
            <a:ext cx="12192000" cy="4714240"/>
          </a:xfrm>
          <a:custGeom>
            <a:avLst/>
            <a:gdLst/>
            <a:ahLst/>
            <a:cxnLst/>
            <a:rect l="l" t="t" r="r" b="b"/>
            <a:pathLst>
              <a:path w="12192000" h="4714240">
                <a:moveTo>
                  <a:pt x="12192000" y="0"/>
                </a:moveTo>
                <a:lnTo>
                  <a:pt x="0" y="0"/>
                </a:lnTo>
                <a:lnTo>
                  <a:pt x="0" y="4713729"/>
                </a:lnTo>
                <a:lnTo>
                  <a:pt x="12192000" y="4713729"/>
                </a:lnTo>
                <a:lnTo>
                  <a:pt x="12192000"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91" name="object 4"/>
          <p:cNvSpPr txBox="1">
            <a:spLocks/>
          </p:cNvSpPr>
          <p:nvPr/>
        </p:nvSpPr>
        <p:spPr>
          <a:xfrm>
            <a:off x="614882" y="438402"/>
            <a:ext cx="739526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smtClean="0">
                <a:solidFill>
                  <a:srgbClr val="2F5597"/>
                </a:solidFill>
                <a:latin typeface="Noto Sans CJK HK"/>
                <a:cs typeface="Noto Sans CJK HK"/>
              </a:rPr>
              <a:t>融</a:t>
            </a:r>
            <a:r>
              <a:rPr lang="zh-CN" altLang="en-US" sz="2400" b="1" kern="0" spc="-10" dirty="0">
                <a:solidFill>
                  <a:srgbClr val="2F5597"/>
                </a:solidFill>
                <a:latin typeface="Noto Sans CJK HK"/>
                <a:cs typeface="Noto Sans CJK HK"/>
              </a:rPr>
              <a:t>易充优势：</a:t>
            </a:r>
            <a:r>
              <a:rPr lang="zh-CN" altLang="en-US" sz="2400" b="1" spc="-5" dirty="0">
                <a:solidFill>
                  <a:srgbClr val="2F5597"/>
                </a:solidFill>
                <a:latin typeface="Noto Sans CJK HK"/>
                <a:cs typeface="Noto Sans CJK HK"/>
              </a:rPr>
              <a:t>合规的账户和资金</a:t>
            </a:r>
            <a:r>
              <a:rPr lang="zh-CN" altLang="en-US" sz="2400" b="1" spc="-5" dirty="0" smtClean="0">
                <a:solidFill>
                  <a:srgbClr val="2F5597"/>
                </a:solidFill>
                <a:latin typeface="Noto Sans CJK HK"/>
                <a:cs typeface="Noto Sans CJK HK"/>
              </a:rPr>
              <a:t>管理</a:t>
            </a:r>
            <a:endParaRPr lang="zh-CN" altLang="en-US" sz="2400" kern="0" dirty="0">
              <a:solidFill>
                <a:srgbClr val="2F5597"/>
              </a:solidFill>
              <a:latin typeface="Noto Sans CJK HK"/>
              <a:cs typeface="Noto Sans CJK HK"/>
            </a:endParaRPr>
          </a:p>
        </p:txBody>
      </p:sp>
      <p:sp>
        <p:nvSpPr>
          <p:cNvPr id="192" name="object 5"/>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93" name="object 6"/>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194" name="object 7"/>
          <p:cNvSpPr txBox="1"/>
          <p:nvPr/>
        </p:nvSpPr>
        <p:spPr>
          <a:xfrm>
            <a:off x="182118" y="889888"/>
            <a:ext cx="11193780" cy="875240"/>
          </a:xfrm>
          <a:prstGeom prst="rect">
            <a:avLst/>
          </a:prstGeom>
        </p:spPr>
        <p:txBody>
          <a:bodyPr vert="horz" wrap="square" lIns="0" tIns="135255" rIns="0" bIns="0" rtlCol="0">
            <a:spAutoFit/>
          </a:bodyPr>
          <a:lstStyle/>
          <a:p>
            <a:pPr marL="469900">
              <a:lnSpc>
                <a:spcPct val="150000"/>
              </a:lnSpc>
              <a:spcBef>
                <a:spcPts val="1065"/>
              </a:spcBef>
            </a:pPr>
            <a:r>
              <a:rPr lang="zh-CN" altLang="en-US" sz="1600" kern="0" spc="-25" dirty="0" smtClean="0">
                <a:solidFill>
                  <a:srgbClr val="0D0D0D"/>
                </a:solidFill>
                <a:latin typeface="+mn-ea"/>
                <a:cs typeface="UKIJ CJK"/>
              </a:rPr>
              <a:t>基于通联</a:t>
            </a:r>
            <a:r>
              <a:rPr lang="zh-CN" altLang="en-US" sz="1600" b="1" kern="0" spc="-25" dirty="0" smtClean="0">
                <a:solidFill>
                  <a:srgbClr val="0D0D0D"/>
                </a:solidFill>
                <a:latin typeface="+mn-ea"/>
                <a:cs typeface="UKIJ CJK"/>
              </a:rPr>
              <a:t>“云商通” 虚拟记账系统打造的一套一站式收缴服务平台</a:t>
            </a:r>
            <a:r>
              <a:rPr lang="zh-CN" altLang="en-US" sz="1600" kern="0" spc="-25" dirty="0" smtClean="0">
                <a:solidFill>
                  <a:srgbClr val="0D0D0D"/>
                </a:solidFill>
                <a:latin typeface="+mn-ea"/>
                <a:cs typeface="UKIJ CJK"/>
              </a:rPr>
              <a:t>，充电运营商可灵活设置充电桩制造商</a:t>
            </a:r>
            <a:r>
              <a:rPr lang="en-US" altLang="zh-CN" sz="1600" kern="0" spc="-25" dirty="0" smtClean="0">
                <a:solidFill>
                  <a:srgbClr val="0D0D0D"/>
                </a:solidFill>
                <a:latin typeface="+mn-ea"/>
                <a:cs typeface="UKIJ CJK"/>
              </a:rPr>
              <a:t>/</a:t>
            </a:r>
            <a:r>
              <a:rPr lang="zh-CN" altLang="en-US" sz="1600" kern="0" spc="-25" dirty="0" smtClean="0">
                <a:solidFill>
                  <a:srgbClr val="0D0D0D"/>
                </a:solidFill>
                <a:latin typeface="+mn-ea"/>
                <a:cs typeface="UKIJ CJK"/>
              </a:rPr>
              <a:t>场地提供方等合作机构多层级账户体系，可自定义资金分发、结算流程</a:t>
            </a:r>
            <a:endParaRPr sz="1600" kern="0" dirty="0">
              <a:solidFill>
                <a:sysClr val="windowText" lastClr="000000"/>
              </a:solidFill>
              <a:latin typeface="+mn-ea"/>
              <a:cs typeface="UKIJ CJK"/>
            </a:endParaRPr>
          </a:p>
        </p:txBody>
      </p:sp>
      <p:sp>
        <p:nvSpPr>
          <p:cNvPr id="236" name="object 49"/>
          <p:cNvSpPr/>
          <p:nvPr/>
        </p:nvSpPr>
        <p:spPr>
          <a:xfrm>
            <a:off x="5225569" y="2651025"/>
            <a:ext cx="40640" cy="3672204"/>
          </a:xfrm>
          <a:custGeom>
            <a:avLst/>
            <a:gdLst/>
            <a:ahLst/>
            <a:cxnLst/>
            <a:rect l="l" t="t" r="r" b="b"/>
            <a:pathLst>
              <a:path w="40640" h="3672204">
                <a:moveTo>
                  <a:pt x="0" y="0"/>
                </a:moveTo>
                <a:lnTo>
                  <a:pt x="40639" y="3672001"/>
                </a:lnTo>
              </a:path>
            </a:pathLst>
          </a:custGeom>
          <a:ln w="6350">
            <a:solidFill>
              <a:srgbClr val="FFFFFF"/>
            </a:solidFill>
            <a:prstDash val="sysDash"/>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pic>
        <p:nvPicPr>
          <p:cNvPr id="249" name="图片 248"/>
          <p:cNvPicPr>
            <a:picLocks noChangeAspect="1"/>
          </p:cNvPicPr>
          <p:nvPr/>
        </p:nvPicPr>
        <p:blipFill>
          <a:blip r:embed="rId2">
            <a:lum bright="70000" contrast="-70000"/>
          </a:blip>
          <a:stretch>
            <a:fillRect/>
          </a:stretch>
        </p:blipFill>
        <p:spPr>
          <a:xfrm>
            <a:off x="5398244" y="2555924"/>
            <a:ext cx="6854697" cy="3890925"/>
          </a:xfrm>
          <a:prstGeom prst="rect">
            <a:avLst/>
          </a:prstGeom>
        </p:spPr>
      </p:pic>
      <p:grpSp>
        <p:nvGrpSpPr>
          <p:cNvPr id="2" name="组合 1"/>
          <p:cNvGrpSpPr/>
          <p:nvPr/>
        </p:nvGrpSpPr>
        <p:grpSpPr>
          <a:xfrm>
            <a:off x="455257" y="2316891"/>
            <a:ext cx="4633584" cy="4368992"/>
            <a:chOff x="7331545" y="2318004"/>
            <a:chExt cx="4633584" cy="4368992"/>
          </a:xfrm>
        </p:grpSpPr>
        <p:pic>
          <p:nvPicPr>
            <p:cNvPr id="44" name="图片 43"/>
            <p:cNvPicPr>
              <a:picLocks noChangeAspect="1"/>
            </p:cNvPicPr>
            <p:nvPr/>
          </p:nvPicPr>
          <p:blipFill>
            <a:blip r:embed="rId3" cstate="print"/>
            <a:stretch>
              <a:fillRect/>
            </a:stretch>
          </p:blipFill>
          <p:spPr>
            <a:xfrm>
              <a:off x="9714439" y="2336293"/>
              <a:ext cx="1935018" cy="3406140"/>
            </a:xfrm>
            <a:prstGeom prst="rect">
              <a:avLst/>
            </a:prstGeom>
          </p:spPr>
        </p:pic>
        <p:pic>
          <p:nvPicPr>
            <p:cNvPr id="45" name="图片 44"/>
            <p:cNvPicPr>
              <a:picLocks noChangeAspect="1"/>
            </p:cNvPicPr>
            <p:nvPr/>
          </p:nvPicPr>
          <p:blipFill>
            <a:blip r:embed="rId4"/>
            <a:stretch>
              <a:fillRect/>
            </a:stretch>
          </p:blipFill>
          <p:spPr>
            <a:xfrm>
              <a:off x="7412932" y="2318004"/>
              <a:ext cx="1991672" cy="3424428"/>
            </a:xfrm>
            <a:prstGeom prst="rect">
              <a:avLst/>
            </a:prstGeom>
          </p:spPr>
        </p:pic>
        <p:sp>
          <p:nvSpPr>
            <p:cNvPr id="48" name="文本框 7"/>
            <p:cNvSpPr txBox="1"/>
            <p:nvPr/>
          </p:nvSpPr>
          <p:spPr>
            <a:xfrm>
              <a:off x="7331545" y="5832915"/>
              <a:ext cx="2382894" cy="8242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fontAlgn="auto">
                <a:lnSpc>
                  <a:spcPct val="150000"/>
                </a:lnSpc>
                <a:buFont typeface="Wingdings" panose="05000000000000000000" charset="0"/>
                <a:buChar char="Ø"/>
              </a:pPr>
              <a:r>
                <a:rPr lang="zh-CN" altLang="en-US" sz="1100" dirty="0">
                  <a:solidFill>
                    <a:schemeClr val="bg1"/>
                  </a:solidFill>
                  <a:latin typeface="微软雅黑" panose="020B0503020204020204" pitchFamily="34" charset="-122"/>
                  <a:ea typeface="微软雅黑" panose="020B0503020204020204" pitchFamily="34" charset="-122"/>
                </a:rPr>
                <a:t>通联支付</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云商通</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系统于</a:t>
              </a:r>
              <a:r>
                <a:rPr lang="en-US" altLang="zh-CN" sz="1100" dirty="0">
                  <a:solidFill>
                    <a:schemeClr val="bg1"/>
                  </a:solidFill>
                  <a:latin typeface="微软雅黑" panose="020B0503020204020204" pitchFamily="34" charset="-122"/>
                  <a:ea typeface="微软雅黑" panose="020B0503020204020204" pitchFamily="34" charset="-122"/>
                </a:rPr>
                <a:t>2021</a:t>
              </a:r>
              <a:r>
                <a:rPr lang="zh-CN" altLang="en-US" sz="1100" dirty="0">
                  <a:solidFill>
                    <a:schemeClr val="bg1"/>
                  </a:solidFill>
                  <a:latin typeface="微软雅黑" panose="020B0503020204020204" pitchFamily="34" charset="-122"/>
                  <a:ea typeface="微软雅黑" panose="020B0503020204020204" pitchFamily="34" charset="-122"/>
                </a:rPr>
                <a:t>年</a:t>
              </a: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a:t>
              </a:r>
              <a:r>
                <a:rPr lang="en-US" altLang="zh-CN" sz="1100" dirty="0">
                  <a:solidFill>
                    <a:schemeClr val="bg1"/>
                  </a:solidFill>
                  <a:latin typeface="微软雅黑" panose="020B0503020204020204" pitchFamily="34" charset="-122"/>
                  <a:ea typeface="微软雅黑" panose="020B0503020204020204" pitchFamily="34" charset="-122"/>
                </a:rPr>
                <a:t>29</a:t>
              </a:r>
              <a:r>
                <a:rPr lang="zh-CN" altLang="en-US" sz="1100" dirty="0">
                  <a:solidFill>
                    <a:schemeClr val="bg1"/>
                  </a:solidFill>
                  <a:latin typeface="微软雅黑" panose="020B0503020204020204" pitchFamily="34" charset="-122"/>
                  <a:ea typeface="微软雅黑" panose="020B0503020204020204" pitchFamily="34" charset="-122"/>
                </a:rPr>
                <a:t>日入选上海市金融科技创新监管试点创新应用。</a:t>
              </a:r>
            </a:p>
          </p:txBody>
        </p:sp>
        <p:sp>
          <p:nvSpPr>
            <p:cNvPr id="49" name="文本框 8"/>
            <p:cNvSpPr txBox="1"/>
            <p:nvPr/>
          </p:nvSpPr>
          <p:spPr>
            <a:xfrm>
              <a:off x="9646920" y="5832916"/>
              <a:ext cx="2318209" cy="85408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fontAlgn="auto">
                <a:lnSpc>
                  <a:spcPct val="150000"/>
                </a:lnSpc>
                <a:buFont typeface="Wingdings" panose="05000000000000000000" charset="0"/>
                <a:buChar char="Ø"/>
              </a:pPr>
              <a:r>
                <a:rPr lang="zh-CN" altLang="en-US" sz="1100" dirty="0">
                  <a:solidFill>
                    <a:schemeClr val="bg1"/>
                  </a:solidFill>
                  <a:latin typeface="微软雅黑" panose="020B0503020204020204" pitchFamily="34" charset="-122"/>
                  <a:ea typeface="微软雅黑" panose="020B0503020204020204" pitchFamily="34" charset="-122"/>
                </a:rPr>
                <a:t>上海市金融科技创新监管工具创新应用测试公告：通联支付“云商通”系统成功完成测试。</a:t>
              </a:r>
            </a:p>
          </p:txBody>
        </p:sp>
      </p:grpSp>
      <p:sp>
        <p:nvSpPr>
          <p:cNvPr id="3" name="矩形 2"/>
          <p:cNvSpPr/>
          <p:nvPr/>
        </p:nvSpPr>
        <p:spPr>
          <a:xfrm>
            <a:off x="5398244" y="3776472"/>
            <a:ext cx="6616972" cy="128016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23437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084851"/>
            <a:ext cx="12192000" cy="27843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4" name="文本框 5">
            <a:extLst>
              <a:ext uri="{FF2B5EF4-FFF2-40B4-BE49-F238E27FC236}">
                <a16:creationId xmlns="" xmlns:a16="http://schemas.microsoft.com/office/drawing/2014/main" id="{3DEEF964-8BE3-491E-9AF9-76C719EE4FE8}"/>
              </a:ext>
            </a:extLst>
          </p:cNvPr>
          <p:cNvSpPr txBox="1"/>
          <p:nvPr/>
        </p:nvSpPr>
        <p:spPr bwMode="auto">
          <a:xfrm>
            <a:off x="5570243" y="1283536"/>
            <a:ext cx="5323875" cy="41857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en-US" altLang="zh-CN" sz="26600" dirty="0" smtClean="0">
                <a:solidFill>
                  <a:prstClr val="white">
                    <a:alpha val="16000"/>
                  </a:prstClr>
                </a:solidFill>
                <a:latin typeface="Century Gothic" panose="020B0502020202020204" pitchFamily="34" charset="0"/>
              </a:rPr>
              <a:t>04</a:t>
            </a:r>
            <a:endParaRPr lang="zh-CN" altLang="en-US" sz="26600" dirty="0">
              <a:solidFill>
                <a:prstClr val="white">
                  <a:alpha val="16000"/>
                </a:prstClr>
              </a:solidFill>
              <a:latin typeface="Century Gothic" panose="020B0502020202020204" pitchFamily="34" charset="0"/>
            </a:endParaRPr>
          </a:p>
        </p:txBody>
      </p:sp>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1" y="1028734"/>
            <a:ext cx="4435447" cy="4395124"/>
          </a:xfrm>
          <a:prstGeom prst="rect">
            <a:avLst/>
          </a:prstGeom>
        </p:spPr>
      </p:pic>
      <p:sp>
        <p:nvSpPr>
          <p:cNvPr id="53" name="文本框 5">
            <a:extLst>
              <a:ext uri="{FF2B5EF4-FFF2-40B4-BE49-F238E27FC236}">
                <a16:creationId xmlns="" xmlns:a16="http://schemas.microsoft.com/office/drawing/2014/main" id="{3DEEF964-8BE3-491E-9AF9-76C719EE4FE8}"/>
              </a:ext>
            </a:extLst>
          </p:cNvPr>
          <p:cNvSpPr txBox="1"/>
          <p:nvPr/>
        </p:nvSpPr>
        <p:spPr bwMode="auto">
          <a:xfrm>
            <a:off x="5734816" y="2878811"/>
            <a:ext cx="5323875" cy="99520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5867" dirty="0">
                <a:solidFill>
                  <a:prstClr val="white"/>
                </a:solidFill>
                <a:latin typeface="+mj-ea"/>
                <a:ea typeface="+mj-ea"/>
              </a:rPr>
              <a:t>客户案例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317982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5"/>
          <p:cNvSpPr txBox="1">
            <a:spLocks/>
          </p:cNvSpPr>
          <p:nvPr/>
        </p:nvSpPr>
        <p:spPr>
          <a:xfrm>
            <a:off x="614882" y="438403"/>
            <a:ext cx="9608110"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smtClean="0">
                <a:solidFill>
                  <a:srgbClr val="2F5597"/>
                </a:solidFill>
                <a:latin typeface="+mn-ea"/>
                <a:ea typeface="+mn-ea"/>
                <a:cs typeface="Noto Sans CJK HK"/>
              </a:rPr>
              <a:t>融易充：优质服务，</a:t>
            </a:r>
            <a:r>
              <a:rPr lang="zh-CN" altLang="en-US" sz="2400" b="1" kern="0" spc="-10" dirty="0">
                <a:solidFill>
                  <a:srgbClr val="2F5597"/>
                </a:solidFill>
                <a:latin typeface="+mn-ea"/>
                <a:ea typeface="+mn-ea"/>
                <a:cs typeface="Noto Sans CJK HK"/>
              </a:rPr>
              <a:t>全国众多</a:t>
            </a:r>
            <a:r>
              <a:rPr lang="zh-CN" altLang="en-US" sz="2400" b="1" kern="0" spc="-10" dirty="0" smtClean="0">
                <a:solidFill>
                  <a:srgbClr val="2F5597"/>
                </a:solidFill>
                <a:latin typeface="+mn-ea"/>
                <a:ea typeface="+mn-ea"/>
                <a:cs typeface="Noto Sans CJK HK"/>
              </a:rPr>
              <a:t>知名车企</a:t>
            </a:r>
            <a:r>
              <a:rPr lang="en-US" altLang="zh-CN" sz="2400" b="1" kern="0" spc="-10" dirty="0" smtClean="0">
                <a:solidFill>
                  <a:srgbClr val="2F5597"/>
                </a:solidFill>
                <a:latin typeface="+mn-ea"/>
                <a:ea typeface="+mn-ea"/>
                <a:cs typeface="Noto Sans CJK HK"/>
              </a:rPr>
              <a:t>/</a:t>
            </a:r>
            <a:r>
              <a:rPr lang="zh-CN" altLang="en-US" sz="2400" b="1" kern="0" spc="-10" dirty="0" smtClean="0">
                <a:solidFill>
                  <a:srgbClr val="2F5597"/>
                </a:solidFill>
                <a:latin typeface="+mn-ea"/>
                <a:ea typeface="+mn-ea"/>
                <a:cs typeface="Noto Sans CJK HK"/>
              </a:rPr>
              <a:t>桩企</a:t>
            </a:r>
            <a:r>
              <a:rPr lang="en-US" altLang="zh-CN" sz="2400" b="1" kern="0" spc="-10" dirty="0" smtClean="0">
                <a:solidFill>
                  <a:srgbClr val="2F5597"/>
                </a:solidFill>
                <a:latin typeface="+mn-ea"/>
                <a:ea typeface="+mn-ea"/>
                <a:cs typeface="Noto Sans CJK HK"/>
              </a:rPr>
              <a:t>/</a:t>
            </a:r>
            <a:r>
              <a:rPr lang="zh-CN" altLang="en-US" sz="2400" b="1" kern="0" spc="-10" dirty="0" smtClean="0">
                <a:solidFill>
                  <a:srgbClr val="2F5597"/>
                </a:solidFill>
                <a:latin typeface="+mn-ea"/>
                <a:ea typeface="+mn-ea"/>
                <a:cs typeface="Noto Sans CJK HK"/>
              </a:rPr>
              <a:t>运营商启用</a:t>
            </a:r>
            <a:endParaRPr lang="zh-CN" altLang="en-US" sz="2400" b="1" kern="0" spc="-10" dirty="0">
              <a:solidFill>
                <a:srgbClr val="2F5597"/>
              </a:solidFill>
              <a:latin typeface="+mn-ea"/>
              <a:ea typeface="+mn-ea"/>
              <a:cs typeface="Noto Sans CJK HK"/>
            </a:endParaRPr>
          </a:p>
        </p:txBody>
      </p:sp>
      <p:sp>
        <p:nvSpPr>
          <p:cNvPr id="9"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0"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grpSp>
        <p:nvGrpSpPr>
          <p:cNvPr id="4" name="组合 3"/>
          <p:cNvGrpSpPr/>
          <p:nvPr/>
        </p:nvGrpSpPr>
        <p:grpSpPr>
          <a:xfrm>
            <a:off x="1370076" y="1498092"/>
            <a:ext cx="9118092" cy="3357372"/>
            <a:chOff x="1946148" y="1516380"/>
            <a:chExt cx="8616696" cy="2916936"/>
          </a:xfrm>
        </p:grpSpPr>
        <p:pic>
          <p:nvPicPr>
            <p:cNvPr id="14" name="object 7"/>
            <p:cNvPicPr/>
            <p:nvPr/>
          </p:nvPicPr>
          <p:blipFill>
            <a:blip r:embed="rId2" cstate="print"/>
            <a:stretch>
              <a:fillRect/>
            </a:stretch>
          </p:blipFill>
          <p:spPr>
            <a:xfrm>
              <a:off x="2668524" y="1525524"/>
              <a:ext cx="1420368" cy="1632203"/>
            </a:xfrm>
            <a:prstGeom prst="rect">
              <a:avLst/>
            </a:prstGeom>
          </p:spPr>
        </p:pic>
        <p:sp>
          <p:nvSpPr>
            <p:cNvPr id="15" name="object 8"/>
            <p:cNvSpPr/>
            <p:nvPr/>
          </p:nvSpPr>
          <p:spPr>
            <a:xfrm>
              <a:off x="2694432" y="1551432"/>
              <a:ext cx="1306195" cy="1515110"/>
            </a:xfrm>
            <a:custGeom>
              <a:avLst/>
              <a:gdLst/>
              <a:ahLst/>
              <a:cxnLst/>
              <a:rect l="l" t="t" r="r" b="b"/>
              <a:pathLst>
                <a:path w="1306195" h="1515110">
                  <a:moveTo>
                    <a:pt x="653033" y="0"/>
                  </a:moveTo>
                  <a:lnTo>
                    <a:pt x="0" y="326516"/>
                  </a:lnTo>
                  <a:lnTo>
                    <a:pt x="0" y="1188339"/>
                  </a:lnTo>
                  <a:lnTo>
                    <a:pt x="653033" y="1514855"/>
                  </a:lnTo>
                  <a:lnTo>
                    <a:pt x="1306068" y="1188339"/>
                  </a:lnTo>
                  <a:lnTo>
                    <a:pt x="1306068" y="326516"/>
                  </a:lnTo>
                  <a:lnTo>
                    <a:pt x="653033"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16" name="object 9"/>
            <p:cNvPicPr/>
            <p:nvPr/>
          </p:nvPicPr>
          <p:blipFill>
            <a:blip r:embed="rId3" cstate="print"/>
            <a:stretch>
              <a:fillRect/>
            </a:stretch>
          </p:blipFill>
          <p:spPr>
            <a:xfrm>
              <a:off x="4114800" y="1525524"/>
              <a:ext cx="1418844" cy="1632203"/>
            </a:xfrm>
            <a:prstGeom prst="rect">
              <a:avLst/>
            </a:prstGeom>
          </p:spPr>
        </p:pic>
        <p:sp>
          <p:nvSpPr>
            <p:cNvPr id="17" name="object 10"/>
            <p:cNvSpPr/>
            <p:nvPr/>
          </p:nvSpPr>
          <p:spPr>
            <a:xfrm>
              <a:off x="4140708" y="1551432"/>
              <a:ext cx="1304925" cy="1515110"/>
            </a:xfrm>
            <a:custGeom>
              <a:avLst/>
              <a:gdLst/>
              <a:ahLst/>
              <a:cxnLst/>
              <a:rect l="l" t="t" r="r" b="b"/>
              <a:pathLst>
                <a:path w="1304925" h="1515110">
                  <a:moveTo>
                    <a:pt x="652271" y="0"/>
                  </a:moveTo>
                  <a:lnTo>
                    <a:pt x="0" y="326135"/>
                  </a:lnTo>
                  <a:lnTo>
                    <a:pt x="0" y="1188719"/>
                  </a:lnTo>
                  <a:lnTo>
                    <a:pt x="652271" y="1514855"/>
                  </a:lnTo>
                  <a:lnTo>
                    <a:pt x="1304543" y="1188719"/>
                  </a:lnTo>
                  <a:lnTo>
                    <a:pt x="1304543" y="326135"/>
                  </a:lnTo>
                  <a:lnTo>
                    <a:pt x="652271"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18" name="object 11"/>
            <p:cNvPicPr/>
            <p:nvPr/>
          </p:nvPicPr>
          <p:blipFill>
            <a:blip r:embed="rId4" cstate="print"/>
            <a:stretch>
              <a:fillRect/>
            </a:stretch>
          </p:blipFill>
          <p:spPr>
            <a:xfrm>
              <a:off x="5559551" y="1516380"/>
              <a:ext cx="1420368" cy="1630680"/>
            </a:xfrm>
            <a:prstGeom prst="rect">
              <a:avLst/>
            </a:prstGeom>
          </p:spPr>
        </p:pic>
        <p:sp>
          <p:nvSpPr>
            <p:cNvPr id="19" name="object 12"/>
            <p:cNvSpPr/>
            <p:nvPr/>
          </p:nvSpPr>
          <p:spPr>
            <a:xfrm>
              <a:off x="5585460" y="1542288"/>
              <a:ext cx="1306195" cy="1513840"/>
            </a:xfrm>
            <a:custGeom>
              <a:avLst/>
              <a:gdLst/>
              <a:ahLst/>
              <a:cxnLst/>
              <a:rect l="l" t="t" r="r" b="b"/>
              <a:pathLst>
                <a:path w="1306195" h="1513839">
                  <a:moveTo>
                    <a:pt x="653034" y="0"/>
                  </a:moveTo>
                  <a:lnTo>
                    <a:pt x="0" y="326516"/>
                  </a:lnTo>
                  <a:lnTo>
                    <a:pt x="0" y="1186814"/>
                  </a:lnTo>
                  <a:lnTo>
                    <a:pt x="653034" y="1513332"/>
                  </a:lnTo>
                  <a:lnTo>
                    <a:pt x="1306067" y="1186814"/>
                  </a:lnTo>
                  <a:lnTo>
                    <a:pt x="1306067" y="326516"/>
                  </a:lnTo>
                  <a:lnTo>
                    <a:pt x="653034"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20" name="object 13"/>
            <p:cNvPicPr/>
            <p:nvPr/>
          </p:nvPicPr>
          <p:blipFill>
            <a:blip r:embed="rId5" cstate="print"/>
            <a:stretch>
              <a:fillRect/>
            </a:stretch>
          </p:blipFill>
          <p:spPr>
            <a:xfrm>
              <a:off x="7005827" y="1516380"/>
              <a:ext cx="1418844" cy="1630680"/>
            </a:xfrm>
            <a:prstGeom prst="rect">
              <a:avLst/>
            </a:prstGeom>
          </p:spPr>
        </p:pic>
        <p:sp>
          <p:nvSpPr>
            <p:cNvPr id="21" name="object 14"/>
            <p:cNvSpPr/>
            <p:nvPr/>
          </p:nvSpPr>
          <p:spPr>
            <a:xfrm>
              <a:off x="7031736" y="1542288"/>
              <a:ext cx="1304925" cy="1513840"/>
            </a:xfrm>
            <a:custGeom>
              <a:avLst/>
              <a:gdLst/>
              <a:ahLst/>
              <a:cxnLst/>
              <a:rect l="l" t="t" r="r" b="b"/>
              <a:pathLst>
                <a:path w="1304925" h="1513839">
                  <a:moveTo>
                    <a:pt x="652272" y="0"/>
                  </a:moveTo>
                  <a:lnTo>
                    <a:pt x="0" y="326136"/>
                  </a:lnTo>
                  <a:lnTo>
                    <a:pt x="0" y="1187196"/>
                  </a:lnTo>
                  <a:lnTo>
                    <a:pt x="652272" y="1513332"/>
                  </a:lnTo>
                  <a:lnTo>
                    <a:pt x="1304544" y="1187196"/>
                  </a:lnTo>
                  <a:lnTo>
                    <a:pt x="1304544" y="326136"/>
                  </a:lnTo>
                  <a:lnTo>
                    <a:pt x="652272"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22" name="object 15"/>
            <p:cNvPicPr/>
            <p:nvPr/>
          </p:nvPicPr>
          <p:blipFill>
            <a:blip r:embed="rId4" cstate="print"/>
            <a:stretch>
              <a:fillRect/>
            </a:stretch>
          </p:blipFill>
          <p:spPr>
            <a:xfrm>
              <a:off x="8450579" y="1516380"/>
              <a:ext cx="1420368" cy="1630680"/>
            </a:xfrm>
            <a:prstGeom prst="rect">
              <a:avLst/>
            </a:prstGeom>
          </p:spPr>
        </p:pic>
        <p:sp>
          <p:nvSpPr>
            <p:cNvPr id="23" name="object 16"/>
            <p:cNvSpPr/>
            <p:nvPr/>
          </p:nvSpPr>
          <p:spPr>
            <a:xfrm>
              <a:off x="8476488" y="1542288"/>
              <a:ext cx="1306195" cy="1513840"/>
            </a:xfrm>
            <a:custGeom>
              <a:avLst/>
              <a:gdLst/>
              <a:ahLst/>
              <a:cxnLst/>
              <a:rect l="l" t="t" r="r" b="b"/>
              <a:pathLst>
                <a:path w="1306195" h="1513839">
                  <a:moveTo>
                    <a:pt x="653033" y="0"/>
                  </a:moveTo>
                  <a:lnTo>
                    <a:pt x="0" y="326516"/>
                  </a:lnTo>
                  <a:lnTo>
                    <a:pt x="0" y="1186814"/>
                  </a:lnTo>
                  <a:lnTo>
                    <a:pt x="653033" y="1513332"/>
                  </a:lnTo>
                  <a:lnTo>
                    <a:pt x="1306067" y="1186814"/>
                  </a:lnTo>
                  <a:lnTo>
                    <a:pt x="1306067" y="326516"/>
                  </a:lnTo>
                  <a:lnTo>
                    <a:pt x="653033"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24" name="object 17"/>
            <p:cNvPicPr/>
            <p:nvPr/>
          </p:nvPicPr>
          <p:blipFill>
            <a:blip r:embed="rId2" cstate="print"/>
            <a:stretch>
              <a:fillRect/>
            </a:stretch>
          </p:blipFill>
          <p:spPr>
            <a:xfrm>
              <a:off x="1946148" y="2801112"/>
              <a:ext cx="1420368" cy="1632204"/>
            </a:xfrm>
            <a:prstGeom prst="rect">
              <a:avLst/>
            </a:prstGeom>
          </p:spPr>
        </p:pic>
        <p:sp>
          <p:nvSpPr>
            <p:cNvPr id="25" name="object 18"/>
            <p:cNvSpPr/>
            <p:nvPr/>
          </p:nvSpPr>
          <p:spPr>
            <a:xfrm>
              <a:off x="1972056" y="2827019"/>
              <a:ext cx="1306195" cy="1515110"/>
            </a:xfrm>
            <a:custGeom>
              <a:avLst/>
              <a:gdLst/>
              <a:ahLst/>
              <a:cxnLst/>
              <a:rect l="l" t="t" r="r" b="b"/>
              <a:pathLst>
                <a:path w="1306195" h="1515110">
                  <a:moveTo>
                    <a:pt x="653033" y="0"/>
                  </a:moveTo>
                  <a:lnTo>
                    <a:pt x="0" y="326516"/>
                  </a:lnTo>
                  <a:lnTo>
                    <a:pt x="0" y="1188338"/>
                  </a:lnTo>
                  <a:lnTo>
                    <a:pt x="653033" y="1514855"/>
                  </a:lnTo>
                  <a:lnTo>
                    <a:pt x="1306068" y="1188338"/>
                  </a:lnTo>
                  <a:lnTo>
                    <a:pt x="1306068" y="326516"/>
                  </a:lnTo>
                  <a:lnTo>
                    <a:pt x="653033"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26" name="object 19"/>
            <p:cNvPicPr/>
            <p:nvPr/>
          </p:nvPicPr>
          <p:blipFill>
            <a:blip r:embed="rId2" cstate="print"/>
            <a:stretch>
              <a:fillRect/>
            </a:stretch>
          </p:blipFill>
          <p:spPr>
            <a:xfrm>
              <a:off x="3390900" y="2801112"/>
              <a:ext cx="1420368" cy="1632204"/>
            </a:xfrm>
            <a:prstGeom prst="rect">
              <a:avLst/>
            </a:prstGeom>
          </p:spPr>
        </p:pic>
        <p:sp>
          <p:nvSpPr>
            <p:cNvPr id="27" name="object 20"/>
            <p:cNvSpPr/>
            <p:nvPr/>
          </p:nvSpPr>
          <p:spPr>
            <a:xfrm>
              <a:off x="3416808" y="2827019"/>
              <a:ext cx="1306195" cy="1515110"/>
            </a:xfrm>
            <a:custGeom>
              <a:avLst/>
              <a:gdLst/>
              <a:ahLst/>
              <a:cxnLst/>
              <a:rect l="l" t="t" r="r" b="b"/>
              <a:pathLst>
                <a:path w="1306195" h="1515110">
                  <a:moveTo>
                    <a:pt x="653033" y="0"/>
                  </a:moveTo>
                  <a:lnTo>
                    <a:pt x="0" y="326516"/>
                  </a:lnTo>
                  <a:lnTo>
                    <a:pt x="0" y="1188338"/>
                  </a:lnTo>
                  <a:lnTo>
                    <a:pt x="653033" y="1514855"/>
                  </a:lnTo>
                  <a:lnTo>
                    <a:pt x="1306067" y="1188338"/>
                  </a:lnTo>
                  <a:lnTo>
                    <a:pt x="1306067" y="326516"/>
                  </a:lnTo>
                  <a:lnTo>
                    <a:pt x="653033"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28" name="object 21"/>
            <p:cNvPicPr/>
            <p:nvPr/>
          </p:nvPicPr>
          <p:blipFill>
            <a:blip r:embed="rId4" cstate="print"/>
            <a:stretch>
              <a:fillRect/>
            </a:stretch>
          </p:blipFill>
          <p:spPr>
            <a:xfrm>
              <a:off x="4837176" y="2791968"/>
              <a:ext cx="1420368" cy="1630679"/>
            </a:xfrm>
            <a:prstGeom prst="rect">
              <a:avLst/>
            </a:prstGeom>
          </p:spPr>
        </p:pic>
        <p:sp>
          <p:nvSpPr>
            <p:cNvPr id="29" name="object 22"/>
            <p:cNvSpPr/>
            <p:nvPr/>
          </p:nvSpPr>
          <p:spPr>
            <a:xfrm>
              <a:off x="4863083" y="2817876"/>
              <a:ext cx="1306195" cy="1513840"/>
            </a:xfrm>
            <a:custGeom>
              <a:avLst/>
              <a:gdLst/>
              <a:ahLst/>
              <a:cxnLst/>
              <a:rect l="l" t="t" r="r" b="b"/>
              <a:pathLst>
                <a:path w="1306195" h="1513839">
                  <a:moveTo>
                    <a:pt x="653033" y="0"/>
                  </a:moveTo>
                  <a:lnTo>
                    <a:pt x="0" y="326516"/>
                  </a:lnTo>
                  <a:lnTo>
                    <a:pt x="0" y="1186815"/>
                  </a:lnTo>
                  <a:lnTo>
                    <a:pt x="653033" y="1513332"/>
                  </a:lnTo>
                  <a:lnTo>
                    <a:pt x="1306067" y="1186815"/>
                  </a:lnTo>
                  <a:lnTo>
                    <a:pt x="1306067" y="326516"/>
                  </a:lnTo>
                  <a:lnTo>
                    <a:pt x="653033"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30" name="object 23"/>
            <p:cNvPicPr/>
            <p:nvPr/>
          </p:nvPicPr>
          <p:blipFill>
            <a:blip r:embed="rId4" cstate="print"/>
            <a:stretch>
              <a:fillRect/>
            </a:stretch>
          </p:blipFill>
          <p:spPr>
            <a:xfrm>
              <a:off x="6281927" y="2791968"/>
              <a:ext cx="1420368" cy="1630679"/>
            </a:xfrm>
            <a:prstGeom prst="rect">
              <a:avLst/>
            </a:prstGeom>
          </p:spPr>
        </p:pic>
        <p:sp>
          <p:nvSpPr>
            <p:cNvPr id="31" name="object 24"/>
            <p:cNvSpPr/>
            <p:nvPr/>
          </p:nvSpPr>
          <p:spPr>
            <a:xfrm>
              <a:off x="6307836" y="2817876"/>
              <a:ext cx="1306195" cy="1513840"/>
            </a:xfrm>
            <a:custGeom>
              <a:avLst/>
              <a:gdLst/>
              <a:ahLst/>
              <a:cxnLst/>
              <a:rect l="l" t="t" r="r" b="b"/>
              <a:pathLst>
                <a:path w="1306195" h="1513839">
                  <a:moveTo>
                    <a:pt x="653034" y="0"/>
                  </a:moveTo>
                  <a:lnTo>
                    <a:pt x="0" y="326516"/>
                  </a:lnTo>
                  <a:lnTo>
                    <a:pt x="0" y="1186815"/>
                  </a:lnTo>
                  <a:lnTo>
                    <a:pt x="653034" y="1513332"/>
                  </a:lnTo>
                  <a:lnTo>
                    <a:pt x="1306067" y="1186815"/>
                  </a:lnTo>
                  <a:lnTo>
                    <a:pt x="1306067" y="326516"/>
                  </a:lnTo>
                  <a:lnTo>
                    <a:pt x="653034"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32" name="object 25"/>
            <p:cNvPicPr/>
            <p:nvPr/>
          </p:nvPicPr>
          <p:blipFill>
            <a:blip r:embed="rId5" cstate="print"/>
            <a:stretch>
              <a:fillRect/>
            </a:stretch>
          </p:blipFill>
          <p:spPr>
            <a:xfrm>
              <a:off x="7728204" y="2791968"/>
              <a:ext cx="1418844" cy="1630679"/>
            </a:xfrm>
            <a:prstGeom prst="rect">
              <a:avLst/>
            </a:prstGeom>
          </p:spPr>
        </p:pic>
        <p:sp>
          <p:nvSpPr>
            <p:cNvPr id="33" name="object 26"/>
            <p:cNvSpPr/>
            <p:nvPr/>
          </p:nvSpPr>
          <p:spPr>
            <a:xfrm>
              <a:off x="7754112" y="2817876"/>
              <a:ext cx="1304925" cy="1513840"/>
            </a:xfrm>
            <a:custGeom>
              <a:avLst/>
              <a:gdLst/>
              <a:ahLst/>
              <a:cxnLst/>
              <a:rect l="l" t="t" r="r" b="b"/>
              <a:pathLst>
                <a:path w="1304925" h="1513839">
                  <a:moveTo>
                    <a:pt x="652272" y="0"/>
                  </a:moveTo>
                  <a:lnTo>
                    <a:pt x="0" y="326136"/>
                  </a:lnTo>
                  <a:lnTo>
                    <a:pt x="0" y="1187196"/>
                  </a:lnTo>
                  <a:lnTo>
                    <a:pt x="652272" y="1513332"/>
                  </a:lnTo>
                  <a:lnTo>
                    <a:pt x="1304544" y="1187196"/>
                  </a:lnTo>
                  <a:lnTo>
                    <a:pt x="1304544" y="326136"/>
                  </a:lnTo>
                  <a:lnTo>
                    <a:pt x="652272" y="0"/>
                  </a:lnTo>
                  <a:close/>
                </a:path>
              </a:pathLst>
            </a:custGeom>
            <a:solidFill>
              <a:srgbClr val="FFFFFF"/>
            </a:solidFill>
          </p:spPr>
          <p:txBody>
            <a:bodyPr wrap="square" lIns="0" tIns="0" rIns="0" bIns="0" rtlCol="0"/>
            <a:lstStyle/>
            <a:p>
              <a:endParaRPr kern="0">
                <a:solidFill>
                  <a:sysClr val="windowText" lastClr="000000"/>
                </a:solidFill>
              </a:endParaRPr>
            </a:p>
          </p:txBody>
        </p:sp>
        <p:pic>
          <p:nvPicPr>
            <p:cNvPr id="34" name="object 27"/>
            <p:cNvPicPr/>
            <p:nvPr/>
          </p:nvPicPr>
          <p:blipFill>
            <a:blip r:embed="rId3" cstate="print"/>
            <a:stretch>
              <a:fillRect/>
            </a:stretch>
          </p:blipFill>
          <p:spPr>
            <a:xfrm>
              <a:off x="9144000" y="2801112"/>
              <a:ext cx="1418844" cy="1632204"/>
            </a:xfrm>
            <a:prstGeom prst="rect">
              <a:avLst/>
            </a:prstGeom>
          </p:spPr>
        </p:pic>
        <p:sp>
          <p:nvSpPr>
            <p:cNvPr id="35" name="object 28"/>
            <p:cNvSpPr/>
            <p:nvPr/>
          </p:nvSpPr>
          <p:spPr>
            <a:xfrm>
              <a:off x="9169907" y="2827019"/>
              <a:ext cx="1304925" cy="1515110"/>
            </a:xfrm>
            <a:custGeom>
              <a:avLst/>
              <a:gdLst/>
              <a:ahLst/>
              <a:cxnLst/>
              <a:rect l="l" t="t" r="r" b="b"/>
              <a:pathLst>
                <a:path w="1304925" h="1515110">
                  <a:moveTo>
                    <a:pt x="652272" y="0"/>
                  </a:moveTo>
                  <a:lnTo>
                    <a:pt x="0" y="326135"/>
                  </a:lnTo>
                  <a:lnTo>
                    <a:pt x="0" y="1188719"/>
                  </a:lnTo>
                  <a:lnTo>
                    <a:pt x="652272" y="1514855"/>
                  </a:lnTo>
                  <a:lnTo>
                    <a:pt x="1304544" y="1188719"/>
                  </a:lnTo>
                  <a:lnTo>
                    <a:pt x="1304544" y="326135"/>
                  </a:lnTo>
                  <a:lnTo>
                    <a:pt x="652272" y="0"/>
                  </a:lnTo>
                  <a:close/>
                </a:path>
              </a:pathLst>
            </a:custGeom>
            <a:solidFill>
              <a:srgbClr val="FFFFFF"/>
            </a:solidFill>
          </p:spPr>
          <p:txBody>
            <a:bodyPr wrap="square" lIns="0" tIns="0" rIns="0" bIns="0" rtlCol="0"/>
            <a:lstStyle/>
            <a:p>
              <a:endParaRPr kern="0">
                <a:solidFill>
                  <a:sysClr val="windowText" lastClr="000000"/>
                </a:solidFill>
              </a:endParaRPr>
            </a:p>
          </p:txBody>
        </p:sp>
        <p:sp>
          <p:nvSpPr>
            <p:cNvPr id="45" name="object 38"/>
            <p:cNvSpPr/>
            <p:nvPr/>
          </p:nvSpPr>
          <p:spPr>
            <a:xfrm>
              <a:off x="9186225" y="2850387"/>
              <a:ext cx="1306195" cy="1513840"/>
            </a:xfrm>
            <a:custGeom>
              <a:avLst/>
              <a:gdLst/>
              <a:ahLst/>
              <a:cxnLst/>
              <a:rect l="l" t="t" r="r" b="b"/>
              <a:pathLst>
                <a:path w="1306195" h="1513839">
                  <a:moveTo>
                    <a:pt x="653033" y="0"/>
                  </a:moveTo>
                  <a:lnTo>
                    <a:pt x="0" y="326517"/>
                  </a:lnTo>
                  <a:lnTo>
                    <a:pt x="0" y="1186815"/>
                  </a:lnTo>
                  <a:lnTo>
                    <a:pt x="653033" y="1513332"/>
                  </a:lnTo>
                  <a:lnTo>
                    <a:pt x="1306067" y="1186815"/>
                  </a:lnTo>
                  <a:lnTo>
                    <a:pt x="1306067" y="326517"/>
                  </a:lnTo>
                  <a:lnTo>
                    <a:pt x="653033" y="0"/>
                  </a:lnTo>
                  <a:close/>
                </a:path>
              </a:pathLst>
            </a:custGeom>
            <a:solidFill>
              <a:srgbClr val="2F5597"/>
            </a:solidFill>
          </p:spPr>
          <p:txBody>
            <a:bodyPr wrap="square" lIns="0" tIns="0" rIns="0" bIns="0" rtlCol="0"/>
            <a:lstStyle/>
            <a:p>
              <a:endParaRPr kern="0">
                <a:solidFill>
                  <a:sysClr val="windowText" lastClr="000000"/>
                </a:solidFill>
              </a:endParaRPr>
            </a:p>
          </p:txBody>
        </p:sp>
        <p:grpSp>
          <p:nvGrpSpPr>
            <p:cNvPr id="2" name="组合 1"/>
            <p:cNvGrpSpPr/>
            <p:nvPr/>
          </p:nvGrpSpPr>
          <p:grpSpPr>
            <a:xfrm>
              <a:off x="9653016" y="3528059"/>
              <a:ext cx="353568" cy="76200"/>
              <a:chOff x="8958072" y="4844795"/>
              <a:chExt cx="353568" cy="76200"/>
            </a:xfrm>
          </p:grpSpPr>
          <p:pic>
            <p:nvPicPr>
              <p:cNvPr id="61" name="object 54"/>
              <p:cNvPicPr/>
              <p:nvPr/>
            </p:nvPicPr>
            <p:blipFill>
              <a:blip r:embed="rId6" cstate="print"/>
              <a:stretch>
                <a:fillRect/>
              </a:stretch>
            </p:blipFill>
            <p:spPr>
              <a:xfrm>
                <a:off x="8958072" y="4844795"/>
                <a:ext cx="71627" cy="71628"/>
              </a:xfrm>
              <a:prstGeom prst="rect">
                <a:avLst/>
              </a:prstGeom>
            </p:spPr>
          </p:pic>
          <p:pic>
            <p:nvPicPr>
              <p:cNvPr id="62" name="object 55"/>
              <p:cNvPicPr/>
              <p:nvPr/>
            </p:nvPicPr>
            <p:blipFill>
              <a:blip r:embed="rId7" cstate="print"/>
              <a:stretch>
                <a:fillRect/>
              </a:stretch>
            </p:blipFill>
            <p:spPr>
              <a:xfrm>
                <a:off x="9096755" y="4849368"/>
                <a:ext cx="73151" cy="71627"/>
              </a:xfrm>
              <a:prstGeom prst="rect">
                <a:avLst/>
              </a:prstGeom>
            </p:spPr>
          </p:pic>
          <p:pic>
            <p:nvPicPr>
              <p:cNvPr id="63" name="object 56"/>
              <p:cNvPicPr/>
              <p:nvPr/>
            </p:nvPicPr>
            <p:blipFill>
              <a:blip r:embed="rId6" cstate="print"/>
              <a:stretch>
                <a:fillRect/>
              </a:stretch>
            </p:blipFill>
            <p:spPr>
              <a:xfrm>
                <a:off x="9240012" y="4849368"/>
                <a:ext cx="71628" cy="71627"/>
              </a:xfrm>
              <a:prstGeom prst="rect">
                <a:avLst/>
              </a:prstGeom>
            </p:spPr>
          </p:pic>
        </p:grpSp>
        <p:pic>
          <p:nvPicPr>
            <p:cNvPr id="65" name="图片 6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6017" y="2161935"/>
              <a:ext cx="710501" cy="315831"/>
            </a:xfrm>
            <a:prstGeom prst="rect">
              <a:avLst/>
            </a:prstGeom>
          </p:spPr>
        </p:pic>
        <p:pic>
          <p:nvPicPr>
            <p:cNvPr id="66" name="图片 65" descr="fb699cff606a740d5f5f15abaf14e618"/>
            <p:cNvPicPr>
              <a:picLocks noChangeAspect="1"/>
            </p:cNvPicPr>
            <p:nvPr/>
          </p:nvPicPr>
          <p:blipFill>
            <a:blip r:embed="rId9"/>
            <a:srcRect t="35626" b="39103"/>
            <a:stretch>
              <a:fillRect/>
            </a:stretch>
          </p:blipFill>
          <p:spPr>
            <a:xfrm>
              <a:off x="5585333" y="2154890"/>
              <a:ext cx="1204723" cy="304323"/>
            </a:xfrm>
            <a:prstGeom prst="rect">
              <a:avLst/>
            </a:prstGeom>
          </p:spPr>
        </p:pic>
        <p:pic>
          <p:nvPicPr>
            <p:cNvPr id="67" name="图片 66" descr="6ca5702e41ecf5f5e9920dc7e79c3dba"/>
            <p:cNvPicPr>
              <a:picLocks noChangeAspect="1"/>
            </p:cNvPicPr>
            <p:nvPr/>
          </p:nvPicPr>
          <p:blipFill>
            <a:blip r:embed="rId10"/>
            <a:stretch>
              <a:fillRect/>
            </a:stretch>
          </p:blipFill>
          <p:spPr>
            <a:xfrm>
              <a:off x="7193121" y="2116126"/>
              <a:ext cx="841819" cy="428953"/>
            </a:xfrm>
            <a:prstGeom prst="rect">
              <a:avLst/>
            </a:prstGeom>
          </p:spPr>
        </p:pic>
        <p:pic>
          <p:nvPicPr>
            <p:cNvPr id="68" name="图片 67" descr="b0bf6dbed6f73212ee903b7fce850c7e"/>
            <p:cNvPicPr>
              <a:picLocks noChangeAspect="1"/>
            </p:cNvPicPr>
            <p:nvPr/>
          </p:nvPicPr>
          <p:blipFill>
            <a:blip r:embed="rId11"/>
            <a:stretch>
              <a:fillRect/>
            </a:stretch>
          </p:blipFill>
          <p:spPr>
            <a:xfrm>
              <a:off x="8782431" y="2139696"/>
              <a:ext cx="553212" cy="368808"/>
            </a:xfrm>
            <a:prstGeom prst="rect">
              <a:avLst/>
            </a:prstGeom>
          </p:spPr>
        </p:pic>
        <p:pic>
          <p:nvPicPr>
            <p:cNvPr id="69" name="Picture 2"/>
            <p:cNvPicPr>
              <a:picLocks noChangeAspect="1" noChangeArrowheads="1"/>
            </p:cNvPicPr>
            <p:nvPr/>
          </p:nvPicPr>
          <p:blipFill>
            <a:blip r:embed="rId12"/>
            <a:srcRect/>
            <a:stretch>
              <a:fillRect/>
            </a:stretch>
          </p:blipFill>
          <p:spPr bwMode="auto">
            <a:xfrm>
              <a:off x="2148569" y="3418750"/>
              <a:ext cx="920005" cy="324446"/>
            </a:xfrm>
            <a:prstGeom prst="rect">
              <a:avLst/>
            </a:prstGeom>
            <a:noFill/>
            <a:ln w="9525">
              <a:noFill/>
              <a:miter lim="800000"/>
              <a:headEnd/>
              <a:tailEnd/>
            </a:ln>
            <a:effectLst/>
          </p:spPr>
        </p:pic>
        <p:pic>
          <p:nvPicPr>
            <p:cNvPr id="70" name="图片 6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589288" y="3389994"/>
              <a:ext cx="947391" cy="434828"/>
            </a:xfrm>
            <a:prstGeom prst="rect">
              <a:avLst/>
            </a:prstGeom>
          </p:spPr>
        </p:pic>
        <p:pic>
          <p:nvPicPr>
            <p:cNvPr id="71" name="图片 7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030476" y="3433252"/>
              <a:ext cx="903980" cy="310017"/>
            </a:xfrm>
            <a:prstGeom prst="rect">
              <a:avLst/>
            </a:prstGeom>
          </p:spPr>
        </p:pic>
        <p:pic>
          <p:nvPicPr>
            <p:cNvPr id="72" name="图片 71" descr="272c0a3a20ad653c07033489b79be9ed"/>
            <p:cNvPicPr>
              <a:picLocks noChangeAspect="1"/>
            </p:cNvPicPr>
            <p:nvPr/>
          </p:nvPicPr>
          <p:blipFill>
            <a:blip r:embed="rId15"/>
            <a:stretch>
              <a:fillRect/>
            </a:stretch>
          </p:blipFill>
          <p:spPr>
            <a:xfrm>
              <a:off x="6689153" y="3316733"/>
              <a:ext cx="529717" cy="529717"/>
            </a:xfrm>
            <a:prstGeom prst="rect">
              <a:avLst/>
            </a:prstGeom>
          </p:spPr>
        </p:pic>
        <p:pic>
          <p:nvPicPr>
            <p:cNvPr id="73" name="图片 72" descr="21e10a631e3f0def6e4fbae15f43b927-2"/>
            <p:cNvPicPr>
              <a:picLocks noChangeAspect="1"/>
            </p:cNvPicPr>
            <p:nvPr/>
          </p:nvPicPr>
          <p:blipFill>
            <a:blip r:embed="rId16"/>
            <a:stretch>
              <a:fillRect/>
            </a:stretch>
          </p:blipFill>
          <p:spPr>
            <a:xfrm>
              <a:off x="8108440" y="3272029"/>
              <a:ext cx="632461" cy="632461"/>
            </a:xfrm>
            <a:prstGeom prst="rect">
              <a:avLst/>
            </a:prstGeom>
          </p:spPr>
        </p:pic>
      </p:grpSp>
      <p:sp>
        <p:nvSpPr>
          <p:cNvPr id="76" name="object 57"/>
          <p:cNvSpPr/>
          <p:nvPr/>
        </p:nvSpPr>
        <p:spPr>
          <a:xfrm>
            <a:off x="3182112" y="5653249"/>
            <a:ext cx="5804651" cy="563526"/>
          </a:xfrm>
          <a:custGeom>
            <a:avLst/>
            <a:gdLst/>
            <a:ahLst/>
            <a:cxnLst/>
            <a:rect l="l" t="t" r="r" b="b"/>
            <a:pathLst>
              <a:path w="5401309" h="230504">
                <a:moveTo>
                  <a:pt x="5401056" y="0"/>
                </a:moveTo>
                <a:lnTo>
                  <a:pt x="0" y="0"/>
                </a:lnTo>
                <a:lnTo>
                  <a:pt x="0" y="230124"/>
                </a:lnTo>
                <a:lnTo>
                  <a:pt x="5401056" y="230124"/>
                </a:lnTo>
                <a:lnTo>
                  <a:pt x="540105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77" name="object 58"/>
          <p:cNvSpPr txBox="1"/>
          <p:nvPr/>
        </p:nvSpPr>
        <p:spPr>
          <a:xfrm>
            <a:off x="3683000" y="5792825"/>
            <a:ext cx="4994656" cy="289823"/>
          </a:xfrm>
          <a:prstGeom prst="rect">
            <a:avLst/>
          </a:prstGeom>
        </p:spPr>
        <p:txBody>
          <a:bodyPr vert="horz" wrap="square" lIns="0" tIns="12700" rIns="0" bIns="0" rtlCol="0">
            <a:spAutoFit/>
          </a:bodyPr>
          <a:lstStyle/>
          <a:p>
            <a:pPr marL="12700">
              <a:spcBef>
                <a:spcPts val="100"/>
              </a:spcBef>
            </a:pPr>
            <a:r>
              <a:rPr lang="zh-CN" altLang="en-US" b="1" kern="0" spc="-5" dirty="0">
                <a:solidFill>
                  <a:srgbClr val="252525"/>
                </a:solidFill>
                <a:latin typeface="+mj-ea"/>
                <a:ea typeface="+mj-ea"/>
                <a:cs typeface="Noto Sans CJK HK"/>
              </a:rPr>
              <a:t>获</a:t>
            </a:r>
            <a:r>
              <a:rPr lang="zh-CN" altLang="en-US" b="1" kern="0" spc="-5" dirty="0" smtClean="0">
                <a:solidFill>
                  <a:srgbClr val="252525"/>
                </a:solidFill>
                <a:latin typeface="+mj-ea"/>
                <a:ea typeface="+mj-ea"/>
                <a:cs typeface="Noto Sans CJK HK"/>
              </a:rPr>
              <a:t>高度认可</a:t>
            </a:r>
            <a:r>
              <a:rPr b="1" kern="0" spc="-5" dirty="0" smtClean="0">
                <a:solidFill>
                  <a:srgbClr val="252525"/>
                </a:solidFill>
                <a:latin typeface="+mj-ea"/>
                <a:ea typeface="+mj-ea"/>
                <a:cs typeface="Noto Sans CJK HK"/>
              </a:rPr>
              <a:t>，</a:t>
            </a:r>
            <a:r>
              <a:rPr lang="zh-CN" altLang="en-US" b="1" kern="0" spc="-5" dirty="0">
                <a:solidFill>
                  <a:srgbClr val="252525"/>
                </a:solidFill>
                <a:latin typeface="+mj-ea"/>
                <a:ea typeface="+mj-ea"/>
                <a:cs typeface="Noto Sans CJK HK"/>
              </a:rPr>
              <a:t>为充电桩企业的支付系统保驾护航</a:t>
            </a:r>
            <a:endParaRPr b="1" kern="0" dirty="0">
              <a:solidFill>
                <a:sysClr val="windowText" lastClr="000000"/>
              </a:solidFill>
              <a:latin typeface="+mj-ea"/>
              <a:ea typeface="+mj-ea"/>
              <a:cs typeface="Noto Sans CJK HK"/>
            </a:endParaRPr>
          </a:p>
        </p:txBody>
      </p:sp>
      <p:pic>
        <p:nvPicPr>
          <p:cNvPr id="1026" name="Picture 2" descr="雅迪电动车logo_素材中国sccnn.com"/>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158743" y="1882407"/>
            <a:ext cx="1428701" cy="1033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5597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084851"/>
            <a:ext cx="12192000" cy="27843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1" y="1028734"/>
            <a:ext cx="4435447" cy="4395124"/>
          </a:xfrm>
          <a:prstGeom prst="rect">
            <a:avLst/>
          </a:prstGeom>
        </p:spPr>
      </p:pic>
      <p:sp>
        <p:nvSpPr>
          <p:cNvPr id="53" name="文本框 5">
            <a:extLst>
              <a:ext uri="{FF2B5EF4-FFF2-40B4-BE49-F238E27FC236}">
                <a16:creationId xmlns="" xmlns:a16="http://schemas.microsoft.com/office/drawing/2014/main" id="{3DEEF964-8BE3-491E-9AF9-76C719EE4FE8}"/>
              </a:ext>
            </a:extLst>
          </p:cNvPr>
          <p:cNvSpPr txBox="1"/>
          <p:nvPr/>
        </p:nvSpPr>
        <p:spPr bwMode="auto">
          <a:xfrm>
            <a:off x="5716528" y="2444186"/>
            <a:ext cx="5323875" cy="99520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5867" dirty="0" smtClean="0">
                <a:solidFill>
                  <a:prstClr val="white"/>
                </a:solidFill>
                <a:latin typeface="+mj-ea"/>
                <a:ea typeface="+mj-ea"/>
              </a:rPr>
              <a:t>联系我们</a:t>
            </a:r>
            <a:endParaRPr lang="zh-CN" altLang="en-US" sz="5867" dirty="0">
              <a:solidFill>
                <a:prstClr val="white"/>
              </a:solidFill>
              <a:latin typeface="+mj-ea"/>
              <a:ea typeface="+mj-ea"/>
            </a:endParaRPr>
          </a:p>
        </p:txBody>
      </p:sp>
      <p:sp>
        <p:nvSpPr>
          <p:cNvPr id="2" name="矩形 1"/>
          <p:cNvSpPr/>
          <p:nvPr/>
        </p:nvSpPr>
        <p:spPr>
          <a:xfrm>
            <a:off x="5806870" y="3572799"/>
            <a:ext cx="6096000" cy="774571"/>
          </a:xfrm>
          <a:prstGeom prst="rect">
            <a:avLst/>
          </a:prstGeom>
        </p:spPr>
        <p:txBody>
          <a:bodyPr>
            <a:spAutoFit/>
          </a:bodyPr>
          <a:lstStyle/>
          <a:p>
            <a:pPr marL="12700">
              <a:lnSpc>
                <a:spcPct val="100000"/>
              </a:lnSpc>
              <a:spcBef>
                <a:spcPts val="965"/>
              </a:spcBef>
            </a:pPr>
            <a:r>
              <a:rPr lang="zh-CN" altLang="en-US" b="1" spc="-25" dirty="0" smtClean="0">
                <a:solidFill>
                  <a:srgbClr val="FFFFFF"/>
                </a:solidFill>
                <a:latin typeface="Noto Sans CJK HK"/>
                <a:cs typeface="Noto Sans CJK HK"/>
              </a:rPr>
              <a:t>官方网址：</a:t>
            </a:r>
            <a:r>
              <a:rPr lang="en-US" altLang="zh-CN" b="1" spc="-25" dirty="0" smtClean="0">
                <a:solidFill>
                  <a:srgbClr val="FFFFFF"/>
                </a:solidFill>
                <a:latin typeface="Noto Sans CJK HK"/>
                <a:cs typeface="Noto Sans CJK HK"/>
              </a:rPr>
              <a:t>https://www.allinpay.com/</a:t>
            </a:r>
          </a:p>
          <a:p>
            <a:pPr marL="12700">
              <a:lnSpc>
                <a:spcPct val="100000"/>
              </a:lnSpc>
              <a:spcBef>
                <a:spcPts val="965"/>
              </a:spcBef>
            </a:pPr>
            <a:r>
              <a:rPr lang="zh-CN" altLang="en-US" b="1" spc="-25" dirty="0" smtClean="0">
                <a:solidFill>
                  <a:srgbClr val="FFFFFF"/>
                </a:solidFill>
                <a:latin typeface="Noto Sans CJK HK"/>
                <a:cs typeface="Noto Sans CJK HK"/>
              </a:rPr>
              <a:t>地址：中国（上海）自由贸易试验区金沪路</a:t>
            </a:r>
            <a:r>
              <a:rPr lang="en-US" altLang="zh-CN" b="1" spc="-25" dirty="0" smtClean="0">
                <a:solidFill>
                  <a:srgbClr val="FFFFFF"/>
                </a:solidFill>
                <a:latin typeface="Noto Sans CJK HK"/>
                <a:cs typeface="Noto Sans CJK HK"/>
              </a:rPr>
              <a:t>55</a:t>
            </a:r>
            <a:r>
              <a:rPr lang="zh-CN" altLang="en-US" b="1" spc="-25" dirty="0" smtClean="0">
                <a:solidFill>
                  <a:srgbClr val="FFFFFF"/>
                </a:solidFill>
                <a:latin typeface="Noto Sans CJK HK"/>
                <a:cs typeface="Noto Sans CJK HK"/>
              </a:rPr>
              <a:t>号</a:t>
            </a:r>
            <a:endParaRPr lang="zh-CN" altLang="en-US" dirty="0">
              <a:latin typeface="Noto Sans CJK HK"/>
              <a:cs typeface="Noto Sans CJK HK"/>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4209" y="5871421"/>
            <a:ext cx="1118661" cy="355096"/>
          </a:xfrm>
          <a:prstGeom prst="rect">
            <a:avLst/>
          </a:prstGeom>
        </p:spPr>
      </p:pic>
    </p:spTree>
    <p:extLst>
      <p:ext uri="{BB962C8B-B14F-4D97-AF65-F5344CB8AC3E}">
        <p14:creationId xmlns:p14="http://schemas.microsoft.com/office/powerpoint/2010/main" val="1331439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084851"/>
            <a:ext cx="12192000" cy="27843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4" name="文本框 5">
            <a:extLst>
              <a:ext uri="{FF2B5EF4-FFF2-40B4-BE49-F238E27FC236}">
                <a16:creationId xmlns="" xmlns:a16="http://schemas.microsoft.com/office/drawing/2014/main" id="{3DEEF964-8BE3-491E-9AF9-76C719EE4FE8}"/>
              </a:ext>
            </a:extLst>
          </p:cNvPr>
          <p:cNvSpPr txBox="1"/>
          <p:nvPr/>
        </p:nvSpPr>
        <p:spPr bwMode="auto">
          <a:xfrm>
            <a:off x="5570243" y="1283536"/>
            <a:ext cx="5323875" cy="41857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en-US" altLang="zh-CN" sz="26600" dirty="0">
                <a:solidFill>
                  <a:prstClr val="white">
                    <a:alpha val="16000"/>
                  </a:prstClr>
                </a:solidFill>
                <a:latin typeface="Century Gothic" panose="020B0502020202020204" pitchFamily="34" charset="0"/>
              </a:rPr>
              <a:t>01</a:t>
            </a:r>
            <a:endParaRPr lang="zh-CN" altLang="en-US" sz="26600" dirty="0">
              <a:solidFill>
                <a:prstClr val="white">
                  <a:alpha val="16000"/>
                </a:prstClr>
              </a:solidFill>
              <a:latin typeface="Century Gothic" panose="020B0502020202020204" pitchFamily="34" charset="0"/>
            </a:endParaRPr>
          </a:p>
        </p:txBody>
      </p:sp>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1" y="1028734"/>
            <a:ext cx="4435447" cy="4395124"/>
          </a:xfrm>
          <a:prstGeom prst="rect">
            <a:avLst/>
          </a:prstGeom>
        </p:spPr>
      </p:pic>
      <p:sp>
        <p:nvSpPr>
          <p:cNvPr id="53" name="文本框 5">
            <a:extLst>
              <a:ext uri="{FF2B5EF4-FFF2-40B4-BE49-F238E27FC236}">
                <a16:creationId xmlns="" xmlns:a16="http://schemas.microsoft.com/office/drawing/2014/main" id="{3DEEF964-8BE3-491E-9AF9-76C719EE4FE8}"/>
              </a:ext>
            </a:extLst>
          </p:cNvPr>
          <p:cNvSpPr txBox="1"/>
          <p:nvPr/>
        </p:nvSpPr>
        <p:spPr bwMode="auto">
          <a:xfrm>
            <a:off x="5734816" y="2878811"/>
            <a:ext cx="5323875" cy="99520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5867" dirty="0" smtClean="0">
                <a:solidFill>
                  <a:prstClr val="white"/>
                </a:solidFill>
                <a:latin typeface="+mj-ea"/>
                <a:ea typeface="+mj-ea"/>
              </a:rPr>
              <a:t>公司简介</a:t>
            </a:r>
            <a:endParaRPr lang="zh-CN" altLang="en-US" sz="5867" dirty="0">
              <a:solidFill>
                <a:prstClr val="white"/>
              </a:solidFill>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4022426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3"/>
          <p:cNvSpPr/>
          <p:nvPr/>
        </p:nvSpPr>
        <p:spPr>
          <a:xfrm>
            <a:off x="7513319" y="0"/>
            <a:ext cx="4678680" cy="6858000"/>
          </a:xfrm>
          <a:custGeom>
            <a:avLst/>
            <a:gdLst/>
            <a:ahLst/>
            <a:cxnLst/>
            <a:rect l="l" t="t" r="r" b="b"/>
            <a:pathLst>
              <a:path w="4678680" h="6858000">
                <a:moveTo>
                  <a:pt x="4678680" y="0"/>
                </a:moveTo>
                <a:lnTo>
                  <a:pt x="0" y="0"/>
                </a:lnTo>
                <a:lnTo>
                  <a:pt x="0" y="6858000"/>
                </a:lnTo>
                <a:lnTo>
                  <a:pt x="4678680" y="6858000"/>
                </a:lnTo>
                <a:lnTo>
                  <a:pt x="4678680"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6" name="object 6"/>
          <p:cNvSpPr txBox="1">
            <a:spLocks/>
          </p:cNvSpPr>
          <p:nvPr/>
        </p:nvSpPr>
        <p:spPr>
          <a:xfrm>
            <a:off x="614883" y="438403"/>
            <a:ext cx="1854200"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smtClean="0">
                <a:solidFill>
                  <a:srgbClr val="2F5597"/>
                </a:solidFill>
                <a:latin typeface="+mn-ea"/>
                <a:ea typeface="+mn-ea"/>
                <a:cs typeface="Noto Sans CJK HK"/>
              </a:rPr>
              <a:t>通联支付简介</a:t>
            </a:r>
            <a:endParaRPr lang="zh-CN" altLang="en-US" sz="2400" kern="0" dirty="0">
              <a:solidFill>
                <a:srgbClr val="2F5597"/>
              </a:solidFill>
              <a:latin typeface="+mn-ea"/>
              <a:ea typeface="+mn-ea"/>
              <a:cs typeface="Noto Sans CJK HK"/>
            </a:endParaRPr>
          </a:p>
        </p:txBody>
      </p:sp>
      <p:sp>
        <p:nvSpPr>
          <p:cNvPr id="18" name="object 8"/>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 name="object 9"/>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pic>
        <p:nvPicPr>
          <p:cNvPr id="21" name="Picture 3" descr="C:\Users\wangxx4\Desktop\图片5.jpg"/>
          <p:cNvPicPr>
            <a:picLocks noChangeAspect="1" noChangeArrowheads="1"/>
          </p:cNvPicPr>
          <p:nvPr/>
        </p:nvPicPr>
        <p:blipFill>
          <a:blip r:embed="rId2"/>
          <a:srcRect t="8333" b="5556"/>
          <a:stretch>
            <a:fillRect/>
          </a:stretch>
        </p:blipFill>
        <p:spPr bwMode="auto">
          <a:xfrm>
            <a:off x="8194675" y="1476102"/>
            <a:ext cx="3274729" cy="4181200"/>
          </a:xfrm>
          <a:prstGeom prst="rect">
            <a:avLst/>
          </a:prstGeom>
          <a:blipFill>
            <a:blip r:embed="rId3" cstate="print"/>
            <a:stretch>
              <a:fillRect/>
            </a:stretch>
          </a:blipFill>
          <a:ln w="47625">
            <a:solidFill>
              <a:sysClr val="window" lastClr="FFFFFF"/>
            </a:solidFill>
            <a:miter lim="800000"/>
            <a:headEnd/>
            <a:tailEnd/>
          </a:ln>
          <a:effectLst>
            <a:outerShdw dist="107763" dir="18900000" algn="ctr" rotWithShape="0">
              <a:srgbClr val="999999">
                <a:alpha val="50000"/>
              </a:srgbClr>
            </a:outerShdw>
          </a:effectLst>
        </p:spPr>
      </p:pic>
      <p:grpSp>
        <p:nvGrpSpPr>
          <p:cNvPr id="41" name="组合 40"/>
          <p:cNvGrpSpPr/>
          <p:nvPr/>
        </p:nvGrpSpPr>
        <p:grpSpPr>
          <a:xfrm>
            <a:off x="305689" y="1823546"/>
            <a:ext cx="6981665" cy="4608855"/>
            <a:chOff x="305689" y="1496974"/>
            <a:chExt cx="6981665" cy="4608855"/>
          </a:xfrm>
        </p:grpSpPr>
        <p:sp>
          <p:nvSpPr>
            <p:cNvPr id="31" name="TextBox 6"/>
            <p:cNvSpPr txBox="1"/>
            <p:nvPr/>
          </p:nvSpPr>
          <p:spPr>
            <a:xfrm>
              <a:off x="305689" y="1496974"/>
              <a:ext cx="6981665" cy="1708160"/>
            </a:xfrm>
            <a:prstGeom prst="rect">
              <a:avLst/>
            </a:prstGeom>
            <a:noFill/>
          </p:spPr>
          <p:txBody>
            <a:bodyPr wrap="square" rtlCol="0">
              <a:spAutoFit/>
            </a:bodyPr>
            <a:lstStyle/>
            <a:p>
              <a:pPr indent="302260" algn="just">
                <a:lnSpc>
                  <a:spcPct val="150000"/>
                </a:lnSpc>
              </a:pPr>
              <a:r>
                <a:rPr lang="en-US" altLang="zh-CN" sz="1400" dirty="0" smtClean="0">
                  <a:solidFill>
                    <a:prstClr val="black">
                      <a:lumMod val="65000"/>
                      <a:lumOff val="35000"/>
                    </a:prstClr>
                  </a:solidFill>
                  <a:latin typeface="+mn-ea"/>
                </a:rPr>
                <a:t>【</a:t>
              </a:r>
              <a:r>
                <a:rPr lang="zh-CN" altLang="en-US" sz="1400" dirty="0" smtClean="0">
                  <a:solidFill>
                    <a:prstClr val="black">
                      <a:lumMod val="65000"/>
                      <a:lumOff val="35000"/>
                    </a:prstClr>
                  </a:solidFill>
                  <a:latin typeface="+mn-ea"/>
                </a:rPr>
                <a:t>通联支付网络服务股份有限公司</a:t>
              </a:r>
              <a:r>
                <a:rPr lang="en-US" altLang="zh-CN" sz="1400" dirty="0" smtClean="0">
                  <a:solidFill>
                    <a:prstClr val="black">
                      <a:lumMod val="65000"/>
                      <a:lumOff val="35000"/>
                    </a:prstClr>
                  </a:solidFill>
                  <a:latin typeface="+mn-ea"/>
                </a:rPr>
                <a:t>】</a:t>
              </a:r>
              <a:r>
                <a:rPr lang="zh-CN" altLang="en-US" sz="1400" dirty="0" smtClean="0">
                  <a:solidFill>
                    <a:prstClr val="black">
                      <a:lumMod val="65000"/>
                      <a:lumOff val="35000"/>
                    </a:prstClr>
                  </a:solidFill>
                  <a:latin typeface="+mn-ea"/>
                </a:rPr>
                <a:t>（</a:t>
              </a:r>
              <a:r>
                <a:rPr lang="zh-CN" altLang="en-US" sz="1400" dirty="0">
                  <a:solidFill>
                    <a:prstClr val="black">
                      <a:lumMod val="65000"/>
                      <a:lumOff val="35000"/>
                    </a:prstClr>
                  </a:solidFill>
                  <a:latin typeface="+mn-ea"/>
                </a:rPr>
                <a:t>简称“通联支付”）成立于</a:t>
              </a:r>
              <a:r>
                <a:rPr lang="en-US" sz="1400" dirty="0">
                  <a:solidFill>
                    <a:prstClr val="black">
                      <a:lumMod val="65000"/>
                      <a:lumOff val="35000"/>
                    </a:prstClr>
                  </a:solidFill>
                  <a:latin typeface="+mn-ea"/>
                </a:rPr>
                <a:t>2008</a:t>
              </a:r>
              <a:r>
                <a:rPr lang="zh-CN" altLang="en-US" sz="1400" dirty="0">
                  <a:solidFill>
                    <a:prstClr val="black">
                      <a:lumMod val="65000"/>
                      <a:lumOff val="35000"/>
                    </a:prstClr>
                  </a:solidFill>
                  <a:latin typeface="+mn-ea"/>
                </a:rPr>
                <a:t>年</a:t>
              </a:r>
              <a:r>
                <a:rPr lang="en-US" sz="1400" dirty="0">
                  <a:solidFill>
                    <a:prstClr val="black">
                      <a:lumMod val="65000"/>
                      <a:lumOff val="35000"/>
                    </a:prstClr>
                  </a:solidFill>
                  <a:latin typeface="+mn-ea"/>
                </a:rPr>
                <a:t>10</a:t>
              </a:r>
              <a:r>
                <a:rPr lang="zh-CN" altLang="en-US" sz="1400" dirty="0">
                  <a:solidFill>
                    <a:prstClr val="black">
                      <a:lumMod val="65000"/>
                      <a:lumOff val="35000"/>
                    </a:prstClr>
                  </a:solidFill>
                  <a:latin typeface="+mn-ea"/>
                </a:rPr>
                <a:t>月，总部位于上海，十余年来已经发展成为行业领先的</a:t>
              </a:r>
              <a:r>
                <a:rPr lang="zh-CN" altLang="en-US" sz="1400" b="1" dirty="0">
                  <a:solidFill>
                    <a:srgbClr val="FFC000"/>
                  </a:solidFill>
                  <a:latin typeface="+mn-ea"/>
                </a:rPr>
                <a:t>基于第三方支付的金融科技服务企业</a:t>
              </a:r>
              <a:r>
                <a:rPr lang="zh-CN" altLang="en-US" sz="1400" dirty="0">
                  <a:solidFill>
                    <a:prstClr val="black">
                      <a:lumMod val="65000"/>
                      <a:lumOff val="35000"/>
                    </a:prstClr>
                  </a:solidFill>
                  <a:latin typeface="+mn-ea"/>
                </a:rPr>
                <a:t>。通联支付构建通商云开放平台，致力于打造</a:t>
              </a:r>
              <a:r>
                <a:rPr lang="zh-CN" altLang="en-US" sz="1400" b="1" dirty="0">
                  <a:solidFill>
                    <a:srgbClr val="FFC000"/>
                  </a:solidFill>
                  <a:latin typeface="+mn-ea"/>
                </a:rPr>
                <a:t>基于行业场景的综合支付服务体系和基于支付的金融科技服务生态，提供全方位、定制化的专业解决方案</a:t>
              </a:r>
              <a:r>
                <a:rPr lang="zh-CN" altLang="en-US" sz="1400" dirty="0">
                  <a:solidFill>
                    <a:prstClr val="black">
                      <a:lumMod val="65000"/>
                      <a:lumOff val="35000"/>
                    </a:prstClr>
                  </a:solidFill>
                  <a:latin typeface="+mn-ea"/>
                </a:rPr>
                <a:t>，推动企业数字化转型，在价值互联的产业生态网络中促进多方共赢。</a:t>
              </a:r>
              <a:endParaRPr lang="en-US" altLang="zh-CN" sz="1400" dirty="0">
                <a:solidFill>
                  <a:prstClr val="black">
                    <a:lumMod val="65000"/>
                    <a:lumOff val="35000"/>
                  </a:prstClr>
                </a:solidFill>
                <a:latin typeface="+mn-ea"/>
              </a:endParaRPr>
            </a:p>
          </p:txBody>
        </p:sp>
        <p:sp>
          <p:nvSpPr>
            <p:cNvPr id="32" name="矩形 31"/>
            <p:cNvSpPr/>
            <p:nvPr/>
          </p:nvSpPr>
          <p:spPr>
            <a:xfrm>
              <a:off x="477234" y="3301305"/>
              <a:ext cx="3002084" cy="1568450"/>
            </a:xfrm>
            <a:prstGeom prst="rect">
              <a:avLst/>
            </a:prstGeom>
          </p:spPr>
          <p:txBody>
            <a:bodyPr wrap="square">
              <a:spAutoFit/>
            </a:bodyPr>
            <a:lstStyle/>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中国支付清算协会副会长单位</a:t>
              </a:r>
              <a:endParaRPr lang="en-US" altLang="zh-CN" sz="1200" dirty="0">
                <a:solidFill>
                  <a:prstClr val="white">
                    <a:lumMod val="50000"/>
                  </a:prstClr>
                </a:solidFill>
                <a:latin typeface="+mn-ea"/>
              </a:endParaRPr>
            </a:p>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上海支付清算协会副会长单位</a:t>
              </a:r>
              <a:endParaRPr lang="en-US" altLang="zh-CN" sz="1200" dirty="0">
                <a:solidFill>
                  <a:prstClr val="white">
                    <a:lumMod val="50000"/>
                  </a:prstClr>
                </a:solidFill>
                <a:latin typeface="+mn-ea"/>
              </a:endParaRPr>
            </a:p>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中国商业联合会副会长单位</a:t>
              </a:r>
              <a:endParaRPr lang="en-US" altLang="zh-CN" sz="1200" dirty="0">
                <a:solidFill>
                  <a:prstClr val="white">
                    <a:lumMod val="50000"/>
                  </a:prstClr>
                </a:solidFill>
                <a:latin typeface="+mn-ea"/>
              </a:endParaRPr>
            </a:p>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上海市著名商标</a:t>
              </a:r>
              <a:endParaRPr lang="en-US" altLang="zh-CN" sz="1200" dirty="0">
                <a:solidFill>
                  <a:prstClr val="white">
                    <a:lumMod val="50000"/>
                  </a:prstClr>
                </a:solidFill>
                <a:latin typeface="+mn-ea"/>
              </a:endParaRPr>
            </a:p>
          </p:txBody>
        </p:sp>
        <p:sp>
          <p:nvSpPr>
            <p:cNvPr id="33" name="矩形 32"/>
            <p:cNvSpPr/>
            <p:nvPr/>
          </p:nvSpPr>
          <p:spPr>
            <a:xfrm>
              <a:off x="3633707" y="3301305"/>
              <a:ext cx="3002084" cy="1133965"/>
            </a:xfrm>
            <a:prstGeom prst="rect">
              <a:avLst/>
            </a:prstGeom>
          </p:spPr>
          <p:txBody>
            <a:bodyPr wrap="square">
              <a:spAutoFit/>
            </a:bodyPr>
            <a:lstStyle/>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高新技术企业</a:t>
              </a:r>
            </a:p>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上海市企业技术中心</a:t>
              </a:r>
              <a:endParaRPr lang="en-US" altLang="zh-CN" sz="1200" dirty="0">
                <a:solidFill>
                  <a:prstClr val="white">
                    <a:lumMod val="50000"/>
                  </a:prstClr>
                </a:solidFill>
                <a:latin typeface="+mn-ea"/>
              </a:endParaRPr>
            </a:p>
            <a:p>
              <a:pPr algn="just">
                <a:lnSpc>
                  <a:spcPct val="200000"/>
                </a:lnSpc>
              </a:pPr>
              <a:r>
                <a:rPr lang="en-US" altLang="zh-CN" sz="1200" dirty="0">
                  <a:solidFill>
                    <a:prstClr val="white">
                      <a:lumMod val="50000"/>
                    </a:prstClr>
                  </a:solidFill>
                  <a:latin typeface="+mn-ea"/>
                </a:rPr>
                <a:t>· </a:t>
              </a:r>
              <a:r>
                <a:rPr lang="zh-CN" altLang="en-US" sz="1200" dirty="0">
                  <a:solidFill>
                    <a:prstClr val="white">
                      <a:lumMod val="50000"/>
                    </a:prstClr>
                  </a:solidFill>
                  <a:latin typeface="+mn-ea"/>
                </a:rPr>
                <a:t>上海市重点软件企业</a:t>
              </a:r>
              <a:endParaRPr lang="en-US" altLang="zh-CN" sz="1200" dirty="0">
                <a:solidFill>
                  <a:prstClr val="white">
                    <a:lumMod val="50000"/>
                  </a:prstClr>
                </a:solidFill>
                <a:latin typeface="+mn-ea"/>
              </a:endParaRPr>
            </a:p>
          </p:txBody>
        </p:sp>
        <p:cxnSp>
          <p:nvCxnSpPr>
            <p:cNvPr id="34" name="直接连接符 33"/>
            <p:cNvCxnSpPr/>
            <p:nvPr/>
          </p:nvCxnSpPr>
          <p:spPr>
            <a:xfrm>
              <a:off x="477235" y="3294816"/>
              <a:ext cx="5663269" cy="0"/>
            </a:xfrm>
            <a:prstGeom prst="line">
              <a:avLst/>
            </a:prstGeom>
            <a:noFill/>
            <a:ln w="25400" cap="flat" cmpd="sng" algn="ctr">
              <a:solidFill>
                <a:srgbClr val="171E28">
                  <a:lumMod val="60000"/>
                  <a:lumOff val="40000"/>
                </a:srgbClr>
              </a:solidFill>
              <a:prstDash val="sysDot"/>
              <a:miter lim="800000"/>
            </a:ln>
            <a:effectLst/>
          </p:spPr>
        </p:cxnSp>
        <p:cxnSp>
          <p:nvCxnSpPr>
            <p:cNvPr id="35" name="直接连接符 34"/>
            <p:cNvCxnSpPr/>
            <p:nvPr/>
          </p:nvCxnSpPr>
          <p:spPr>
            <a:xfrm>
              <a:off x="477235" y="6105829"/>
              <a:ext cx="5663269" cy="0"/>
            </a:xfrm>
            <a:prstGeom prst="line">
              <a:avLst/>
            </a:prstGeom>
            <a:noFill/>
            <a:ln w="25400" cap="flat" cmpd="sng" algn="ctr">
              <a:solidFill>
                <a:srgbClr val="171E28">
                  <a:lumMod val="60000"/>
                  <a:lumOff val="40000"/>
                </a:srgbClr>
              </a:solidFill>
              <a:prstDash val="sysDot"/>
              <a:miter lim="800000"/>
            </a:ln>
            <a:effectLst/>
          </p:spPr>
        </p:cxnSp>
        <p:pic>
          <p:nvPicPr>
            <p:cNvPr id="36" name="Picture 2" descr="E:\sunny本地通联\通联文件\常用宣传资料\公司领导图片\万总(1).jpg"/>
            <p:cNvPicPr>
              <a:picLocks noChangeAspect="1" noChangeArrowheads="1"/>
            </p:cNvPicPr>
            <p:nvPr/>
          </p:nvPicPr>
          <p:blipFill>
            <a:blip r:embed="rId4"/>
            <a:stretch>
              <a:fillRect/>
            </a:stretch>
          </p:blipFill>
          <p:spPr bwMode="auto">
            <a:xfrm>
              <a:off x="477235" y="4822778"/>
              <a:ext cx="1455704" cy="1060804"/>
            </a:xfrm>
            <a:prstGeom prst="rect">
              <a:avLst/>
            </a:prstGeom>
            <a:noFill/>
          </p:spPr>
        </p:pic>
        <p:pic>
          <p:nvPicPr>
            <p:cNvPr id="37" name="Picture 2" descr="E:\sunny本地通联\通联文件\常用宣传资料\公司领导图片\万总(1).jpg"/>
            <p:cNvPicPr>
              <a:picLocks noChangeAspect="1" noChangeArrowheads="1"/>
            </p:cNvPicPr>
            <p:nvPr/>
          </p:nvPicPr>
          <p:blipFill>
            <a:blip r:embed="rId5" cstate="print"/>
            <a:stretch>
              <a:fillRect/>
            </a:stretch>
          </p:blipFill>
          <p:spPr bwMode="auto">
            <a:xfrm>
              <a:off x="4022452" y="4878236"/>
              <a:ext cx="735584" cy="1080960"/>
            </a:xfrm>
            <a:prstGeom prst="rect">
              <a:avLst/>
            </a:prstGeom>
            <a:noFill/>
          </p:spPr>
        </p:pic>
        <p:pic>
          <p:nvPicPr>
            <p:cNvPr id="38" name="Picture 2" descr="E:\sunny本地通联\通联文件\常用宣传资料\公司领导图片\万总(1).jpg"/>
            <p:cNvPicPr>
              <a:picLocks noChangeAspect="1" noChangeArrowheads="1"/>
            </p:cNvPicPr>
            <p:nvPr/>
          </p:nvPicPr>
          <p:blipFill>
            <a:blip r:embed="rId6" cstate="print"/>
            <a:stretch>
              <a:fillRect/>
            </a:stretch>
          </p:blipFill>
          <p:spPr bwMode="auto">
            <a:xfrm>
              <a:off x="2118155" y="4878236"/>
              <a:ext cx="1477202" cy="1044676"/>
            </a:xfrm>
            <a:prstGeom prst="rect">
              <a:avLst/>
            </a:prstGeom>
            <a:noFill/>
          </p:spPr>
        </p:pic>
        <p:pic>
          <p:nvPicPr>
            <p:cNvPr id="39" name="Picture 2" descr="E:\sunny本地通联\通联文件\常用宣传资料\公司领导图片\万总(1).jpg"/>
            <p:cNvPicPr>
              <a:picLocks noChangeAspect="1" noChangeArrowheads="1"/>
            </p:cNvPicPr>
            <p:nvPr/>
          </p:nvPicPr>
          <p:blipFill>
            <a:blip r:embed="rId7" cstate="print"/>
            <a:stretch>
              <a:fillRect/>
            </a:stretch>
          </p:blipFill>
          <p:spPr bwMode="auto">
            <a:xfrm>
              <a:off x="5225958" y="4854199"/>
              <a:ext cx="681146" cy="1176301"/>
            </a:xfrm>
            <a:prstGeom prst="rect">
              <a:avLst/>
            </a:prstGeom>
            <a:noFill/>
          </p:spPr>
        </p:pic>
      </p:grpSp>
      <p:pic>
        <p:nvPicPr>
          <p:cNvPr id="42" name="图片 4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28488" y="1062966"/>
            <a:ext cx="1612431" cy="679371"/>
          </a:xfrm>
          <a:prstGeom prst="rect">
            <a:avLst/>
          </a:prstGeom>
        </p:spPr>
      </p:pic>
    </p:spTree>
    <p:extLst>
      <p:ext uri="{BB962C8B-B14F-4D97-AF65-F5344CB8AC3E}">
        <p14:creationId xmlns:p14="http://schemas.microsoft.com/office/powerpoint/2010/main" val="42346284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6"/>
          <p:cNvSpPr txBox="1">
            <a:spLocks/>
          </p:cNvSpPr>
          <p:nvPr/>
        </p:nvSpPr>
        <p:spPr>
          <a:xfrm>
            <a:off x="614883" y="438403"/>
            <a:ext cx="1854200"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a:solidFill>
                  <a:srgbClr val="2F5597"/>
                </a:solidFill>
                <a:latin typeface="+mn-ea"/>
                <a:ea typeface="+mn-ea"/>
                <a:cs typeface="Noto Sans CJK HK"/>
              </a:rPr>
              <a:t>公司</a:t>
            </a:r>
            <a:r>
              <a:rPr lang="zh-CN" altLang="en-US" sz="2400" b="1" kern="0" spc="-10" dirty="0" smtClean="0">
                <a:solidFill>
                  <a:srgbClr val="2F5597"/>
                </a:solidFill>
                <a:latin typeface="+mn-ea"/>
                <a:ea typeface="+mn-ea"/>
                <a:cs typeface="Noto Sans CJK HK"/>
              </a:rPr>
              <a:t>服务</a:t>
            </a:r>
            <a:endParaRPr lang="zh-CN" altLang="en-US" sz="2400" kern="0" dirty="0">
              <a:solidFill>
                <a:srgbClr val="2F5597"/>
              </a:solidFill>
              <a:latin typeface="+mn-ea"/>
              <a:ea typeface="+mn-ea"/>
              <a:cs typeface="Noto Sans CJK HK"/>
            </a:endParaRPr>
          </a:p>
        </p:txBody>
      </p:sp>
      <p:sp>
        <p:nvSpPr>
          <p:cNvPr id="18" name="object 8"/>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 name="object 9"/>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grpSp>
        <p:nvGrpSpPr>
          <p:cNvPr id="2" name="组合 1"/>
          <p:cNvGrpSpPr/>
          <p:nvPr/>
        </p:nvGrpSpPr>
        <p:grpSpPr>
          <a:xfrm>
            <a:off x="828444" y="1279725"/>
            <a:ext cx="10612441" cy="4801629"/>
            <a:chOff x="2004499" y="1553925"/>
            <a:chExt cx="9738024" cy="4536504"/>
          </a:xfrm>
        </p:grpSpPr>
        <p:grpSp>
          <p:nvGrpSpPr>
            <p:cNvPr id="22" name="组合 21"/>
            <p:cNvGrpSpPr/>
            <p:nvPr/>
          </p:nvGrpSpPr>
          <p:grpSpPr>
            <a:xfrm>
              <a:off x="2004499" y="1553925"/>
              <a:ext cx="6012829" cy="4536504"/>
              <a:chOff x="5939636" y="2178297"/>
              <a:chExt cx="5240337" cy="3999110"/>
            </a:xfrm>
          </p:grpSpPr>
          <p:sp>
            <p:nvSpPr>
              <p:cNvPr id="23" name="圆角矩形 22"/>
              <p:cNvSpPr/>
              <p:nvPr/>
            </p:nvSpPr>
            <p:spPr>
              <a:xfrm>
                <a:off x="6230792" y="5877050"/>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24" name="文本框 23"/>
              <p:cNvSpPr txBox="1"/>
              <p:nvPr/>
            </p:nvSpPr>
            <p:spPr>
              <a:xfrm>
                <a:off x="6339578" y="5880530"/>
                <a:ext cx="786823" cy="271318"/>
              </a:xfrm>
              <a:prstGeom prst="rect">
                <a:avLst/>
              </a:prstGeom>
              <a:noFill/>
            </p:spPr>
            <p:txBody>
              <a:bodyPr wrap="none" rtlCol="0">
                <a:spAutoFit/>
              </a:bodyPr>
              <a:lstStyle/>
              <a:p>
                <a:pPr algn="ctr"/>
                <a:r>
                  <a:rPr lang="zh-CN" altLang="en-US" sz="1400" b="1" dirty="0">
                    <a:solidFill>
                      <a:schemeClr val="bg1"/>
                    </a:solidFill>
                    <a:latin typeface="+mn-ea"/>
                  </a:rPr>
                  <a:t>统一对账</a:t>
                </a:r>
              </a:p>
            </p:txBody>
          </p:sp>
          <p:sp>
            <p:nvSpPr>
              <p:cNvPr id="25" name="圆角矩形 24"/>
              <p:cNvSpPr/>
              <p:nvPr/>
            </p:nvSpPr>
            <p:spPr>
              <a:xfrm>
                <a:off x="7503004" y="5877050"/>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26" name="文本框 25"/>
              <p:cNvSpPr txBox="1"/>
              <p:nvPr/>
            </p:nvSpPr>
            <p:spPr>
              <a:xfrm>
                <a:off x="7611790" y="5880530"/>
                <a:ext cx="786823" cy="271318"/>
              </a:xfrm>
              <a:prstGeom prst="rect">
                <a:avLst/>
              </a:prstGeom>
              <a:noFill/>
            </p:spPr>
            <p:txBody>
              <a:bodyPr wrap="none" rtlCol="0">
                <a:spAutoFit/>
              </a:bodyPr>
              <a:lstStyle/>
              <a:p>
                <a:pPr algn="ctr"/>
                <a:r>
                  <a:rPr lang="zh-CN" altLang="en-US" sz="1400" b="1" dirty="0">
                    <a:solidFill>
                      <a:schemeClr val="bg1"/>
                    </a:solidFill>
                    <a:latin typeface="+mn-ea"/>
                  </a:rPr>
                  <a:t>智能簿记</a:t>
                </a:r>
              </a:p>
            </p:txBody>
          </p:sp>
          <p:sp>
            <p:nvSpPr>
              <p:cNvPr id="27" name="圆角矩形 26"/>
              <p:cNvSpPr/>
              <p:nvPr/>
            </p:nvSpPr>
            <p:spPr>
              <a:xfrm>
                <a:off x="8794392" y="5873570"/>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28" name="文本框 27"/>
              <p:cNvSpPr txBox="1"/>
              <p:nvPr/>
            </p:nvSpPr>
            <p:spPr>
              <a:xfrm>
                <a:off x="8903178" y="5877050"/>
                <a:ext cx="786823" cy="271318"/>
              </a:xfrm>
              <a:prstGeom prst="rect">
                <a:avLst/>
              </a:prstGeom>
              <a:noFill/>
            </p:spPr>
            <p:txBody>
              <a:bodyPr wrap="none" rtlCol="0">
                <a:spAutoFit/>
              </a:bodyPr>
              <a:lstStyle/>
              <a:p>
                <a:pPr algn="ctr"/>
                <a:r>
                  <a:rPr lang="zh-CN" altLang="en-US" sz="1400" b="1" dirty="0">
                    <a:solidFill>
                      <a:schemeClr val="bg1"/>
                    </a:solidFill>
                    <a:latin typeface="+mn-ea"/>
                  </a:rPr>
                  <a:t>特色清算</a:t>
                </a:r>
              </a:p>
            </p:txBody>
          </p:sp>
          <p:sp>
            <p:nvSpPr>
              <p:cNvPr id="29" name="圆角矩形 28"/>
              <p:cNvSpPr/>
              <p:nvPr/>
            </p:nvSpPr>
            <p:spPr>
              <a:xfrm>
                <a:off x="10066604" y="5873570"/>
                <a:ext cx="1004398" cy="300357"/>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30" name="文本框 29"/>
              <p:cNvSpPr txBox="1"/>
              <p:nvPr/>
            </p:nvSpPr>
            <p:spPr>
              <a:xfrm>
                <a:off x="10175391" y="5877050"/>
                <a:ext cx="786823" cy="271318"/>
              </a:xfrm>
              <a:prstGeom prst="rect">
                <a:avLst/>
              </a:prstGeom>
              <a:noFill/>
            </p:spPr>
            <p:txBody>
              <a:bodyPr wrap="none" rtlCol="0">
                <a:spAutoFit/>
              </a:bodyPr>
              <a:lstStyle/>
              <a:p>
                <a:pPr algn="ctr"/>
                <a:r>
                  <a:rPr lang="zh-CN" altLang="en-US" sz="1400" b="1" dirty="0">
                    <a:solidFill>
                      <a:schemeClr val="bg1"/>
                    </a:solidFill>
                    <a:latin typeface="+mn-ea"/>
                  </a:rPr>
                  <a:t>增值服务</a:t>
                </a:r>
              </a:p>
            </p:txBody>
          </p:sp>
          <p:grpSp>
            <p:nvGrpSpPr>
              <p:cNvPr id="40" name="组合 39"/>
              <p:cNvGrpSpPr/>
              <p:nvPr/>
            </p:nvGrpSpPr>
            <p:grpSpPr>
              <a:xfrm>
                <a:off x="5939636" y="2178297"/>
                <a:ext cx="5240337" cy="3521476"/>
                <a:chOff x="5939636" y="2178297"/>
                <a:chExt cx="5240337" cy="3521476"/>
              </a:xfrm>
            </p:grpSpPr>
            <p:grpSp>
              <p:nvGrpSpPr>
                <p:cNvPr id="43" name="组合 42"/>
                <p:cNvGrpSpPr/>
                <p:nvPr/>
              </p:nvGrpSpPr>
              <p:grpSpPr>
                <a:xfrm>
                  <a:off x="5939636" y="2178297"/>
                  <a:ext cx="5240337" cy="3521476"/>
                  <a:chOff x="6291973" y="2478732"/>
                  <a:chExt cx="5240337" cy="3521476"/>
                </a:xfrm>
              </p:grpSpPr>
              <p:sp>
                <p:nvSpPr>
                  <p:cNvPr id="48" name="îSḻiďê">
                    <a:extLst>
                      <a:ext uri="{FF2B5EF4-FFF2-40B4-BE49-F238E27FC236}">
                        <a16:creationId xmlns="" xmlns:a16="http://schemas.microsoft.com/office/drawing/2014/main" id="{2DC28E63-905F-4371-928B-07B6FCB99516}"/>
                      </a:ext>
                    </a:extLst>
                  </p:cNvPr>
                  <p:cNvSpPr txBox="1"/>
                  <p:nvPr/>
                </p:nvSpPr>
                <p:spPr>
                  <a:xfrm>
                    <a:off x="8500502" y="4226741"/>
                    <a:ext cx="1231261" cy="471820"/>
                  </a:xfrm>
                  <a:prstGeom prst="rect">
                    <a:avLst/>
                  </a:prstGeom>
                  <a:noFill/>
                </p:spPr>
                <p:txBody>
                  <a:bodyPr wrap="none" rtlCol="0" anchor="ctr">
                    <a:normAutofit/>
                  </a:bodyPr>
                  <a:lstStyle/>
                  <a:p>
                    <a:r>
                      <a:rPr lang="zh-CN" altLang="en-US" sz="1400" b="1">
                        <a:solidFill>
                          <a:srgbClr val="2F5597"/>
                        </a:solidFill>
                        <a:latin typeface="+mj-ea"/>
                        <a:ea typeface="+mj-ea"/>
                      </a:rPr>
                      <a:t>综合支付</a:t>
                    </a:r>
                  </a:p>
                </p:txBody>
              </p:sp>
              <p:sp>
                <p:nvSpPr>
                  <p:cNvPr id="49" name="curved-up-arrow_20901"/>
                  <p:cNvSpPr>
                    <a:spLocks noChangeAspect="1"/>
                  </p:cNvSpPr>
                  <p:nvPr/>
                </p:nvSpPr>
                <p:spPr bwMode="auto">
                  <a:xfrm rot="16456165">
                    <a:off x="8241985" y="3165730"/>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txBody>
                  <a:bodyPr/>
                  <a:lstStyle/>
                  <a:p>
                    <a:endParaRPr lang="zh-CN" altLang="en-US">
                      <a:solidFill>
                        <a:srgbClr val="2F5597"/>
                      </a:solidFill>
                    </a:endParaRPr>
                  </a:p>
                </p:txBody>
              </p:sp>
              <p:sp>
                <p:nvSpPr>
                  <p:cNvPr id="50" name="圆角矩形 49"/>
                  <p:cNvSpPr/>
                  <p:nvPr/>
                </p:nvSpPr>
                <p:spPr>
                  <a:xfrm>
                    <a:off x="6291973" y="2482484"/>
                    <a:ext cx="1820991" cy="115125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pic>
                <p:nvPicPr>
                  <p:cNvPr id="51" name="图片 50"/>
                  <p:cNvPicPr>
                    <a:picLocks noChangeAspect="1"/>
                  </p:cNvPicPr>
                  <p:nvPr/>
                </p:nvPicPr>
                <p:blipFill>
                  <a:blip r:embed="rId2"/>
                  <a:stretch>
                    <a:fillRect/>
                  </a:stretch>
                </p:blipFill>
                <p:spPr>
                  <a:xfrm>
                    <a:off x="7404127" y="2598454"/>
                    <a:ext cx="378997" cy="378997"/>
                  </a:xfrm>
                  <a:prstGeom prst="rect">
                    <a:avLst/>
                  </a:prstGeom>
                </p:spPr>
              </p:pic>
              <p:sp>
                <p:nvSpPr>
                  <p:cNvPr id="52" name="îSḻiďê">
                    <a:extLst>
                      <a:ext uri="{FF2B5EF4-FFF2-40B4-BE49-F238E27FC236}">
                        <a16:creationId xmlns="" xmlns:a16="http://schemas.microsoft.com/office/drawing/2014/main" id="{2DC28E63-905F-4371-928B-07B6FCB99516}"/>
                      </a:ext>
                    </a:extLst>
                  </p:cNvPr>
                  <p:cNvSpPr txBox="1"/>
                  <p:nvPr/>
                </p:nvSpPr>
                <p:spPr>
                  <a:xfrm>
                    <a:off x="6524122" y="3637213"/>
                    <a:ext cx="1231261" cy="471820"/>
                  </a:xfrm>
                  <a:prstGeom prst="rect">
                    <a:avLst/>
                  </a:prstGeom>
                  <a:noFill/>
                </p:spPr>
                <p:txBody>
                  <a:bodyPr wrap="none" rtlCol="0" anchor="ctr">
                    <a:normAutofit/>
                  </a:bodyPr>
                  <a:lstStyle/>
                  <a:p>
                    <a:r>
                      <a:rPr lang="zh-CN" altLang="en-US" sz="1400" b="1">
                        <a:solidFill>
                          <a:srgbClr val="2F5597"/>
                        </a:solidFill>
                        <a:latin typeface="+mn-ea"/>
                      </a:rPr>
                      <a:t>聚合主流支付方式</a:t>
                    </a:r>
                  </a:p>
                </p:txBody>
              </p:sp>
              <p:sp>
                <p:nvSpPr>
                  <p:cNvPr id="53" name="圆角矩形 52"/>
                  <p:cNvSpPr/>
                  <p:nvPr/>
                </p:nvSpPr>
                <p:spPr>
                  <a:xfrm>
                    <a:off x="9711319" y="2478732"/>
                    <a:ext cx="1820991" cy="1151250"/>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54" name="îSḻiďê">
                    <a:extLst>
                      <a:ext uri="{FF2B5EF4-FFF2-40B4-BE49-F238E27FC236}">
                        <a16:creationId xmlns="" xmlns:a16="http://schemas.microsoft.com/office/drawing/2014/main" id="{2DC28E63-905F-4371-928B-07B6FCB99516}"/>
                      </a:ext>
                    </a:extLst>
                  </p:cNvPr>
                  <p:cNvSpPr txBox="1"/>
                  <p:nvPr/>
                </p:nvSpPr>
                <p:spPr>
                  <a:xfrm>
                    <a:off x="9912098" y="3642261"/>
                    <a:ext cx="1231261" cy="471820"/>
                  </a:xfrm>
                  <a:prstGeom prst="rect">
                    <a:avLst/>
                  </a:prstGeom>
                  <a:noFill/>
                </p:spPr>
                <p:txBody>
                  <a:bodyPr wrap="none" rtlCol="0" anchor="ctr">
                    <a:normAutofit/>
                  </a:bodyPr>
                  <a:lstStyle/>
                  <a:p>
                    <a:r>
                      <a:rPr lang="zh-CN" altLang="en-US" sz="1400" b="1">
                        <a:solidFill>
                          <a:srgbClr val="2F5597"/>
                        </a:solidFill>
                        <a:latin typeface="+mn-ea"/>
                      </a:rPr>
                      <a:t>丰富多元的支付设备</a:t>
                    </a:r>
                  </a:p>
                </p:txBody>
              </p:sp>
              <p:sp>
                <p:nvSpPr>
                  <p:cNvPr id="55" name="curved-up-arrow_20901"/>
                  <p:cNvSpPr>
                    <a:spLocks noChangeAspect="1"/>
                  </p:cNvSpPr>
                  <p:nvPr/>
                </p:nvSpPr>
                <p:spPr bwMode="auto">
                  <a:xfrm rot="15162517" flipV="1">
                    <a:off x="9276567" y="3169549"/>
                    <a:ext cx="311111" cy="404779"/>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txBody>
                  <a:bodyPr/>
                  <a:lstStyle/>
                  <a:p>
                    <a:endParaRPr lang="zh-CN" altLang="en-US">
                      <a:solidFill>
                        <a:srgbClr val="2F5597"/>
                      </a:solidFill>
                    </a:endParaRPr>
                  </a:p>
                </p:txBody>
              </p:sp>
              <p:sp>
                <p:nvSpPr>
                  <p:cNvPr id="56" name="圆角矩形 55"/>
                  <p:cNvSpPr/>
                  <p:nvPr/>
                </p:nvSpPr>
                <p:spPr>
                  <a:xfrm>
                    <a:off x="10005684" y="2604051"/>
                    <a:ext cx="442225"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57" name="îSḻiďê">
                    <a:extLst>
                      <a:ext uri="{FF2B5EF4-FFF2-40B4-BE49-F238E27FC236}">
                        <a16:creationId xmlns="" xmlns:a16="http://schemas.microsoft.com/office/drawing/2014/main" id="{2DC28E63-905F-4371-928B-07B6FCB99516}"/>
                      </a:ext>
                    </a:extLst>
                  </p:cNvPr>
                  <p:cNvSpPr txBox="1"/>
                  <p:nvPr/>
                </p:nvSpPr>
                <p:spPr>
                  <a:xfrm>
                    <a:off x="10005684" y="2597176"/>
                    <a:ext cx="443974" cy="471820"/>
                  </a:xfrm>
                  <a:prstGeom prst="rect">
                    <a:avLst/>
                  </a:prstGeom>
                  <a:noFill/>
                </p:spPr>
                <p:txBody>
                  <a:bodyPr wrap="none" rtlCol="0" anchor="ctr">
                    <a:normAutofit/>
                  </a:bodyPr>
                  <a:lstStyle/>
                  <a:p>
                    <a:pPr algn="ctr"/>
                    <a:r>
                      <a:rPr lang="zh-CN" altLang="en-US" sz="1100" b="1" dirty="0">
                        <a:solidFill>
                          <a:schemeClr val="bg1"/>
                        </a:solidFill>
                        <a:latin typeface="+mn-ea"/>
                      </a:rPr>
                      <a:t>智能</a:t>
                    </a:r>
                    <a:endParaRPr lang="en-US" altLang="zh-CN" sz="1100" b="1" dirty="0">
                      <a:solidFill>
                        <a:schemeClr val="bg1"/>
                      </a:solidFill>
                      <a:latin typeface="+mn-ea"/>
                    </a:endParaRPr>
                  </a:p>
                  <a:p>
                    <a:pPr algn="ctr"/>
                    <a:r>
                      <a:rPr lang="en-US" altLang="zh-CN" sz="1100" b="1" dirty="0">
                        <a:solidFill>
                          <a:schemeClr val="bg1"/>
                        </a:solidFill>
                        <a:latin typeface="+mn-ea"/>
                      </a:rPr>
                      <a:t>POS</a:t>
                    </a:r>
                    <a:endParaRPr lang="zh-CN" altLang="en-US" sz="1100" b="1" dirty="0">
                      <a:solidFill>
                        <a:schemeClr val="bg1"/>
                      </a:solidFill>
                      <a:latin typeface="+mn-ea"/>
                    </a:endParaRPr>
                  </a:p>
                </p:txBody>
              </p:sp>
              <p:sp>
                <p:nvSpPr>
                  <p:cNvPr id="58" name="圆角矩形 57"/>
                  <p:cNvSpPr/>
                  <p:nvPr/>
                </p:nvSpPr>
                <p:spPr>
                  <a:xfrm>
                    <a:off x="10746428" y="260701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59" name="îSḻiďê">
                    <a:extLst>
                      <a:ext uri="{FF2B5EF4-FFF2-40B4-BE49-F238E27FC236}">
                        <a16:creationId xmlns="" xmlns:a16="http://schemas.microsoft.com/office/drawing/2014/main" id="{2DC28E63-905F-4371-928B-07B6FCB99516}"/>
                      </a:ext>
                    </a:extLst>
                  </p:cNvPr>
                  <p:cNvSpPr txBox="1"/>
                  <p:nvPr/>
                </p:nvSpPr>
                <p:spPr>
                  <a:xfrm>
                    <a:off x="10751281" y="2606510"/>
                    <a:ext cx="443974" cy="471820"/>
                  </a:xfrm>
                  <a:prstGeom prst="rect">
                    <a:avLst/>
                  </a:prstGeom>
                  <a:noFill/>
                </p:spPr>
                <p:txBody>
                  <a:bodyPr wrap="none" rtlCol="0" anchor="ctr">
                    <a:normAutofit/>
                  </a:bodyPr>
                  <a:lstStyle/>
                  <a:p>
                    <a:pPr algn="ctr"/>
                    <a:r>
                      <a:rPr lang="zh-CN" altLang="en-US" sz="1100" b="1" dirty="0">
                        <a:solidFill>
                          <a:schemeClr val="bg1"/>
                        </a:solidFill>
                        <a:latin typeface="+mn-ea"/>
                      </a:rPr>
                      <a:t>码牌</a:t>
                    </a:r>
                  </a:p>
                </p:txBody>
              </p:sp>
              <p:sp>
                <p:nvSpPr>
                  <p:cNvPr id="60" name="圆角矩形 59"/>
                  <p:cNvSpPr/>
                  <p:nvPr/>
                </p:nvSpPr>
                <p:spPr>
                  <a:xfrm>
                    <a:off x="10000741" y="3106668"/>
                    <a:ext cx="442225" cy="442225"/>
                  </a:xfrm>
                  <a:prstGeom prst="roundRect">
                    <a:avLst/>
                  </a:prstGeom>
                  <a:solidFill>
                    <a:srgbClr val="07497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61" name="îSḻiďê">
                    <a:extLst>
                      <a:ext uri="{FF2B5EF4-FFF2-40B4-BE49-F238E27FC236}">
                        <a16:creationId xmlns="" xmlns:a16="http://schemas.microsoft.com/office/drawing/2014/main" id="{2DC28E63-905F-4371-928B-07B6FCB99516}"/>
                      </a:ext>
                    </a:extLst>
                  </p:cNvPr>
                  <p:cNvSpPr txBox="1"/>
                  <p:nvPr/>
                </p:nvSpPr>
                <p:spPr>
                  <a:xfrm>
                    <a:off x="10019976" y="3096447"/>
                    <a:ext cx="443974" cy="471820"/>
                  </a:xfrm>
                  <a:prstGeom prst="rect">
                    <a:avLst/>
                  </a:prstGeom>
                  <a:noFill/>
                </p:spPr>
                <p:txBody>
                  <a:bodyPr wrap="none" rtlCol="0" anchor="ctr">
                    <a:normAutofit/>
                  </a:bodyPr>
                  <a:lstStyle/>
                  <a:p>
                    <a:pPr algn="ctr"/>
                    <a:r>
                      <a:rPr lang="zh-CN" altLang="en-US" sz="1100" b="1" dirty="0">
                        <a:solidFill>
                          <a:schemeClr val="bg1"/>
                        </a:solidFill>
                        <a:latin typeface="+mn-ea"/>
                      </a:rPr>
                      <a:t>支付</a:t>
                    </a:r>
                    <a:endParaRPr lang="en-US" altLang="zh-CN" sz="1100" b="1" dirty="0">
                      <a:solidFill>
                        <a:schemeClr val="bg1"/>
                      </a:solidFill>
                      <a:latin typeface="+mn-ea"/>
                    </a:endParaRPr>
                  </a:p>
                  <a:p>
                    <a:pPr algn="ctr"/>
                    <a:r>
                      <a:rPr lang="zh-CN" altLang="en-US" sz="1100" b="1" dirty="0">
                        <a:solidFill>
                          <a:schemeClr val="bg1"/>
                        </a:solidFill>
                        <a:latin typeface="+mn-ea"/>
                      </a:rPr>
                      <a:t>盒子</a:t>
                    </a:r>
                  </a:p>
                </p:txBody>
              </p:sp>
              <p:sp>
                <p:nvSpPr>
                  <p:cNvPr id="62" name="圆角矩形 61"/>
                  <p:cNvSpPr/>
                  <p:nvPr/>
                </p:nvSpPr>
                <p:spPr>
                  <a:xfrm>
                    <a:off x="10682055" y="3103322"/>
                    <a:ext cx="562412" cy="442225"/>
                  </a:xfrm>
                  <a:prstGeom prst="roundRect">
                    <a:avLst/>
                  </a:pr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63" name="îSḻiďê">
                    <a:extLst>
                      <a:ext uri="{FF2B5EF4-FFF2-40B4-BE49-F238E27FC236}">
                        <a16:creationId xmlns="" xmlns:a16="http://schemas.microsoft.com/office/drawing/2014/main" id="{2DC28E63-905F-4371-928B-07B6FCB99516}"/>
                      </a:ext>
                    </a:extLst>
                  </p:cNvPr>
                  <p:cNvSpPr txBox="1"/>
                  <p:nvPr/>
                </p:nvSpPr>
                <p:spPr>
                  <a:xfrm>
                    <a:off x="10682055" y="3096447"/>
                    <a:ext cx="564636" cy="471820"/>
                  </a:xfrm>
                  <a:prstGeom prst="rect">
                    <a:avLst/>
                  </a:prstGeom>
                  <a:noFill/>
                </p:spPr>
                <p:txBody>
                  <a:bodyPr wrap="none" rtlCol="0" anchor="ctr">
                    <a:normAutofit/>
                  </a:bodyPr>
                  <a:lstStyle/>
                  <a:p>
                    <a:pPr algn="ctr"/>
                    <a:r>
                      <a:rPr lang="zh-CN" altLang="en-US" sz="1100" b="1" dirty="0">
                        <a:solidFill>
                          <a:schemeClr val="bg1"/>
                        </a:solidFill>
                        <a:latin typeface="+mn-ea"/>
                      </a:rPr>
                      <a:t>智能</a:t>
                    </a:r>
                    <a:endParaRPr lang="en-US" altLang="zh-CN" sz="1100" b="1" dirty="0">
                      <a:solidFill>
                        <a:schemeClr val="bg1"/>
                      </a:solidFill>
                      <a:latin typeface="+mn-ea"/>
                    </a:endParaRPr>
                  </a:p>
                  <a:p>
                    <a:pPr algn="ctr"/>
                    <a:r>
                      <a:rPr lang="zh-CN" altLang="en-US" sz="1100" b="1" dirty="0">
                        <a:solidFill>
                          <a:schemeClr val="bg1"/>
                        </a:solidFill>
                        <a:latin typeface="+mn-ea"/>
                      </a:rPr>
                      <a:t>刷脸设备</a:t>
                    </a:r>
                  </a:p>
                </p:txBody>
              </p:sp>
              <p:sp>
                <p:nvSpPr>
                  <p:cNvPr id="64" name="curved-up-arrow_20901"/>
                  <p:cNvSpPr>
                    <a:spLocks noChangeAspect="1"/>
                  </p:cNvSpPr>
                  <p:nvPr/>
                </p:nvSpPr>
                <p:spPr bwMode="auto">
                  <a:xfrm rot="11708071">
                    <a:off x="8525355" y="4770237"/>
                    <a:ext cx="326217" cy="387804"/>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07497D">
                      <a:alpha val="50000"/>
                    </a:srgbClr>
                  </a:solidFill>
                  <a:ln>
                    <a:noFill/>
                  </a:ln>
                </p:spPr>
                <p:txBody>
                  <a:bodyPr/>
                  <a:lstStyle/>
                  <a:p>
                    <a:endParaRPr lang="zh-CN" altLang="en-US">
                      <a:solidFill>
                        <a:srgbClr val="2F5597"/>
                      </a:solidFill>
                    </a:endParaRPr>
                  </a:p>
                </p:txBody>
              </p:sp>
              <p:sp>
                <p:nvSpPr>
                  <p:cNvPr id="65" name="圆角矩形 64"/>
                  <p:cNvSpPr/>
                  <p:nvPr/>
                </p:nvSpPr>
                <p:spPr>
                  <a:xfrm>
                    <a:off x="6659396" y="5242280"/>
                    <a:ext cx="1561827" cy="671702"/>
                  </a:xfrm>
                  <a:prstGeom prst="roundRect">
                    <a:avLst/>
                  </a:prstGeom>
                  <a:noFill/>
                  <a:ln w="28575">
                    <a:solidFill>
                      <a:srgbClr val="07497D">
                        <a:alpha val="34902"/>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597"/>
                      </a:solidFill>
                    </a:endParaRPr>
                  </a:p>
                </p:txBody>
              </p:sp>
              <p:sp>
                <p:nvSpPr>
                  <p:cNvPr id="66" name="îSḻiďê">
                    <a:extLst>
                      <a:ext uri="{FF2B5EF4-FFF2-40B4-BE49-F238E27FC236}">
                        <a16:creationId xmlns="" xmlns:a16="http://schemas.microsoft.com/office/drawing/2014/main" id="{2DC28E63-905F-4371-928B-07B6FCB99516}"/>
                      </a:ext>
                    </a:extLst>
                  </p:cNvPr>
                  <p:cNvSpPr txBox="1"/>
                  <p:nvPr/>
                </p:nvSpPr>
                <p:spPr>
                  <a:xfrm>
                    <a:off x="8292948" y="5147117"/>
                    <a:ext cx="2902306" cy="853091"/>
                  </a:xfrm>
                  <a:prstGeom prst="rect">
                    <a:avLst/>
                  </a:prstGeom>
                  <a:noFill/>
                </p:spPr>
                <p:txBody>
                  <a:bodyPr wrap="none" rtlCol="0" anchor="ctr">
                    <a:normAutofit/>
                  </a:bodyPr>
                  <a:lstStyle/>
                  <a:p>
                    <a:pPr>
                      <a:lnSpc>
                        <a:spcPct val="150000"/>
                      </a:lnSpc>
                    </a:pPr>
                    <a:r>
                      <a:rPr lang="zh-CN" altLang="en-US" sz="1400" b="1">
                        <a:solidFill>
                          <a:srgbClr val="2F5597"/>
                        </a:solidFill>
                        <a:latin typeface="+mn-ea"/>
                      </a:rPr>
                      <a:t>开放的智能终端</a:t>
                    </a:r>
                    <a:r>
                      <a:rPr lang="en-US" altLang="zh-CN" sz="1400" b="1">
                        <a:solidFill>
                          <a:srgbClr val="2F5597"/>
                        </a:solidFill>
                        <a:latin typeface="+mn-ea"/>
                      </a:rPr>
                      <a:t>USDK</a:t>
                    </a:r>
                    <a:r>
                      <a:rPr lang="zh-CN" altLang="en-US" sz="1400" b="1">
                        <a:solidFill>
                          <a:srgbClr val="2F5597"/>
                        </a:solidFill>
                        <a:latin typeface="+mn-ea"/>
                      </a:rPr>
                      <a:t>模块，具备订单支付、</a:t>
                    </a:r>
                    <a:endParaRPr lang="en-US" altLang="zh-CN" sz="1400" b="1">
                      <a:solidFill>
                        <a:srgbClr val="2F5597"/>
                      </a:solidFill>
                      <a:latin typeface="+mn-ea"/>
                    </a:endParaRPr>
                  </a:p>
                  <a:p>
                    <a:pPr>
                      <a:lnSpc>
                        <a:spcPct val="150000"/>
                      </a:lnSpc>
                    </a:pPr>
                    <a:r>
                      <a:rPr lang="zh-CN" altLang="en-US" sz="1400" b="1">
                        <a:solidFill>
                          <a:srgbClr val="2F5597"/>
                        </a:solidFill>
                        <a:latin typeface="+mn-ea"/>
                      </a:rPr>
                      <a:t>电子发票、语音播报、现金管理等功能</a:t>
                    </a:r>
                  </a:p>
                </p:txBody>
              </p:sp>
              <p:pic>
                <p:nvPicPr>
                  <p:cNvPr id="67" name="图片 66"/>
                  <p:cNvPicPr>
                    <a:picLocks noChangeAspect="1"/>
                  </p:cNvPicPr>
                  <p:nvPr/>
                </p:nvPicPr>
                <p:blipFill>
                  <a:blip r:embed="rId3"/>
                  <a:stretch>
                    <a:fillRect/>
                  </a:stretch>
                </p:blipFill>
                <p:spPr>
                  <a:xfrm>
                    <a:off x="7612409" y="5348863"/>
                    <a:ext cx="480684" cy="480684"/>
                  </a:xfrm>
                  <a:prstGeom prst="rect">
                    <a:avLst/>
                  </a:prstGeom>
                </p:spPr>
              </p:pic>
              <p:pic>
                <p:nvPicPr>
                  <p:cNvPr id="68" name="图片 67"/>
                  <p:cNvPicPr>
                    <a:picLocks noChangeAspect="1"/>
                  </p:cNvPicPr>
                  <p:nvPr/>
                </p:nvPicPr>
                <p:blipFill>
                  <a:blip r:embed="rId4"/>
                  <a:stretch>
                    <a:fillRect/>
                  </a:stretch>
                </p:blipFill>
                <p:spPr>
                  <a:xfrm>
                    <a:off x="6883944" y="5344637"/>
                    <a:ext cx="458053" cy="458053"/>
                  </a:xfrm>
                  <a:prstGeom prst="rect">
                    <a:avLst/>
                  </a:prstGeom>
                </p:spPr>
              </p:pic>
            </p:grpSp>
            <p:pic>
              <p:nvPicPr>
                <p:cNvPr id="44" name="图片 43">
                  <a:extLst>
                    <a:ext uri="{FF2B5EF4-FFF2-40B4-BE49-F238E27FC236}">
                      <a16:creationId xmlns="" xmlns:a16="http://schemas.microsoft.com/office/drawing/2014/main" id="{7075D63A-83A2-43ED-A528-EA2F2191EDEF}"/>
                    </a:ext>
                  </a:extLst>
                </p:cNvPr>
                <p:cNvPicPr>
                  <a:picLocks/>
                </p:cNvPicPr>
                <p:nvPr/>
              </p:nvPicPr>
              <p:blipFill>
                <a:blip r:embed="rId5"/>
                <a:stretch>
                  <a:fillRect/>
                </a:stretch>
              </p:blipFill>
              <p:spPr>
                <a:xfrm>
                  <a:off x="6279502" y="2293619"/>
                  <a:ext cx="398444" cy="380347"/>
                </a:xfrm>
                <a:prstGeom prst="rect">
                  <a:avLst/>
                </a:prstGeom>
                <a:noFill/>
              </p:spPr>
            </p:pic>
            <p:pic>
              <p:nvPicPr>
                <p:cNvPr id="45" name="图片 44">
                  <a:extLst>
                    <a:ext uri="{FF2B5EF4-FFF2-40B4-BE49-F238E27FC236}">
                      <a16:creationId xmlns="" xmlns:a16="http://schemas.microsoft.com/office/drawing/2014/main" id="{DA29F9C6-633C-4F5D-91FB-78CB7C0801ED}"/>
                    </a:ext>
                  </a:extLst>
                </p:cNvPr>
                <p:cNvPicPr>
                  <a:picLocks/>
                </p:cNvPicPr>
                <p:nvPr/>
              </p:nvPicPr>
              <p:blipFill>
                <a:blip r:embed="rId6"/>
                <a:stretch>
                  <a:fillRect/>
                </a:stretch>
              </p:blipFill>
              <p:spPr>
                <a:xfrm>
                  <a:off x="7051790" y="2854832"/>
                  <a:ext cx="403533" cy="385204"/>
                </a:xfrm>
                <a:prstGeom prst="rect">
                  <a:avLst/>
                </a:prstGeom>
                <a:noFill/>
              </p:spPr>
            </p:pic>
            <p:pic>
              <p:nvPicPr>
                <p:cNvPr id="46" name="图片 45">
                  <a:extLst>
                    <a:ext uri="{FF2B5EF4-FFF2-40B4-BE49-F238E27FC236}">
                      <a16:creationId xmlns="" xmlns:a16="http://schemas.microsoft.com/office/drawing/2014/main" id="{BF078E9B-EC71-4252-87F9-CC177514CD09}"/>
                    </a:ext>
                  </a:extLst>
                </p:cNvPr>
                <p:cNvPicPr>
                  <a:picLocks/>
                </p:cNvPicPr>
                <p:nvPr/>
              </p:nvPicPr>
              <p:blipFill>
                <a:blip r:embed="rId7"/>
                <a:stretch>
                  <a:fillRect/>
                </a:stretch>
              </p:blipFill>
              <p:spPr>
                <a:xfrm>
                  <a:off x="6287208" y="2859684"/>
                  <a:ext cx="407272" cy="388774"/>
                </a:xfrm>
                <a:prstGeom prst="rect">
                  <a:avLst/>
                </a:prstGeom>
                <a:noFill/>
              </p:spPr>
            </p:pic>
            <p:sp>
              <p:nvSpPr>
                <p:cNvPr id="47" name="cash-register_343897"/>
                <p:cNvSpPr>
                  <a:spLocks noChangeAspect="1"/>
                </p:cNvSpPr>
                <p:nvPr/>
              </p:nvSpPr>
              <p:spPr bwMode="auto">
                <a:xfrm>
                  <a:off x="8284257" y="3489043"/>
                  <a:ext cx="446290" cy="445618"/>
                </a:xfrm>
                <a:custGeom>
                  <a:avLst/>
                  <a:gdLst>
                    <a:gd name="connsiteX0" fmla="*/ 304854 w 609614"/>
                    <a:gd name="connsiteY0" fmla="*/ 471288 h 608697"/>
                    <a:gd name="connsiteX1" fmla="*/ 265488 w 609614"/>
                    <a:gd name="connsiteY1" fmla="*/ 510576 h 608697"/>
                    <a:gd name="connsiteX2" fmla="*/ 304854 w 609614"/>
                    <a:gd name="connsiteY2" fmla="*/ 549773 h 608697"/>
                    <a:gd name="connsiteX3" fmla="*/ 344127 w 609614"/>
                    <a:gd name="connsiteY3" fmla="*/ 510576 h 608697"/>
                    <a:gd name="connsiteX4" fmla="*/ 304854 w 609614"/>
                    <a:gd name="connsiteY4" fmla="*/ 471288 h 608697"/>
                    <a:gd name="connsiteX5" fmla="*/ 304854 w 609614"/>
                    <a:gd name="connsiteY5" fmla="*/ 451689 h 608697"/>
                    <a:gd name="connsiteX6" fmla="*/ 362935 w 609614"/>
                    <a:gd name="connsiteY6" fmla="*/ 500731 h 608697"/>
                    <a:gd name="connsiteX7" fmla="*/ 462133 w 609614"/>
                    <a:gd name="connsiteY7" fmla="*/ 500731 h 608697"/>
                    <a:gd name="connsiteX8" fmla="*/ 462133 w 609614"/>
                    <a:gd name="connsiteY8" fmla="*/ 520329 h 608697"/>
                    <a:gd name="connsiteX9" fmla="*/ 362935 w 609614"/>
                    <a:gd name="connsiteY9" fmla="*/ 520329 h 608697"/>
                    <a:gd name="connsiteX10" fmla="*/ 304854 w 609614"/>
                    <a:gd name="connsiteY10" fmla="*/ 569463 h 608697"/>
                    <a:gd name="connsiteX11" fmla="*/ 246681 w 609614"/>
                    <a:gd name="connsiteY11" fmla="*/ 520329 h 608697"/>
                    <a:gd name="connsiteX12" fmla="*/ 147482 w 609614"/>
                    <a:gd name="connsiteY12" fmla="*/ 520329 h 608697"/>
                    <a:gd name="connsiteX13" fmla="*/ 147482 w 609614"/>
                    <a:gd name="connsiteY13" fmla="*/ 500731 h 608697"/>
                    <a:gd name="connsiteX14" fmla="*/ 246681 w 609614"/>
                    <a:gd name="connsiteY14" fmla="*/ 500731 h 608697"/>
                    <a:gd name="connsiteX15" fmla="*/ 304854 w 609614"/>
                    <a:gd name="connsiteY15" fmla="*/ 451689 h 608697"/>
                    <a:gd name="connsiteX16" fmla="*/ 19635 w 609614"/>
                    <a:gd name="connsiteY16" fmla="*/ 431969 h 608697"/>
                    <a:gd name="connsiteX17" fmla="*/ 19635 w 609614"/>
                    <a:gd name="connsiteY17" fmla="*/ 589092 h 608697"/>
                    <a:gd name="connsiteX18" fmla="*/ 589979 w 609614"/>
                    <a:gd name="connsiteY18" fmla="*/ 589092 h 608697"/>
                    <a:gd name="connsiteX19" fmla="*/ 589979 w 609614"/>
                    <a:gd name="connsiteY19" fmla="*/ 431969 h 608697"/>
                    <a:gd name="connsiteX20" fmla="*/ 314597 w 609614"/>
                    <a:gd name="connsiteY20" fmla="*/ 353455 h 608697"/>
                    <a:gd name="connsiteX21" fmla="*/ 314597 w 609614"/>
                    <a:gd name="connsiteY21" fmla="*/ 373065 h 608697"/>
                    <a:gd name="connsiteX22" fmla="*/ 334322 w 609614"/>
                    <a:gd name="connsiteY22" fmla="*/ 373065 h 608697"/>
                    <a:gd name="connsiteX23" fmla="*/ 334322 w 609614"/>
                    <a:gd name="connsiteY23" fmla="*/ 353455 h 608697"/>
                    <a:gd name="connsiteX24" fmla="*/ 235987 w 609614"/>
                    <a:gd name="connsiteY24" fmla="*/ 353455 h 608697"/>
                    <a:gd name="connsiteX25" fmla="*/ 235987 w 609614"/>
                    <a:gd name="connsiteY25" fmla="*/ 373065 h 608697"/>
                    <a:gd name="connsiteX26" fmla="*/ 255620 w 609614"/>
                    <a:gd name="connsiteY26" fmla="*/ 373065 h 608697"/>
                    <a:gd name="connsiteX27" fmla="*/ 255620 w 609614"/>
                    <a:gd name="connsiteY27" fmla="*/ 353455 h 608697"/>
                    <a:gd name="connsiteX28" fmla="*/ 157328 w 609614"/>
                    <a:gd name="connsiteY28" fmla="*/ 353455 h 608697"/>
                    <a:gd name="connsiteX29" fmla="*/ 157328 w 609614"/>
                    <a:gd name="connsiteY29" fmla="*/ 373065 h 608697"/>
                    <a:gd name="connsiteX30" fmla="*/ 176961 w 609614"/>
                    <a:gd name="connsiteY30" fmla="*/ 373065 h 608697"/>
                    <a:gd name="connsiteX31" fmla="*/ 176961 w 609614"/>
                    <a:gd name="connsiteY31" fmla="*/ 353455 h 608697"/>
                    <a:gd name="connsiteX32" fmla="*/ 78627 w 609614"/>
                    <a:gd name="connsiteY32" fmla="*/ 353455 h 608697"/>
                    <a:gd name="connsiteX33" fmla="*/ 78627 w 609614"/>
                    <a:gd name="connsiteY33" fmla="*/ 373065 h 608697"/>
                    <a:gd name="connsiteX34" fmla="*/ 98352 w 609614"/>
                    <a:gd name="connsiteY34" fmla="*/ 373065 h 608697"/>
                    <a:gd name="connsiteX35" fmla="*/ 98352 w 609614"/>
                    <a:gd name="connsiteY35" fmla="*/ 353455 h 608697"/>
                    <a:gd name="connsiteX36" fmla="*/ 294963 w 609614"/>
                    <a:gd name="connsiteY36" fmla="*/ 333845 h 608697"/>
                    <a:gd name="connsiteX37" fmla="*/ 353956 w 609614"/>
                    <a:gd name="connsiteY37" fmla="*/ 333845 h 608697"/>
                    <a:gd name="connsiteX38" fmla="*/ 353956 w 609614"/>
                    <a:gd name="connsiteY38" fmla="*/ 392767 h 608697"/>
                    <a:gd name="connsiteX39" fmla="*/ 294963 w 609614"/>
                    <a:gd name="connsiteY39" fmla="*/ 392767 h 608697"/>
                    <a:gd name="connsiteX40" fmla="*/ 216353 w 609614"/>
                    <a:gd name="connsiteY40" fmla="*/ 333845 h 608697"/>
                    <a:gd name="connsiteX41" fmla="*/ 275346 w 609614"/>
                    <a:gd name="connsiteY41" fmla="*/ 333845 h 608697"/>
                    <a:gd name="connsiteX42" fmla="*/ 275346 w 609614"/>
                    <a:gd name="connsiteY42" fmla="*/ 392767 h 608697"/>
                    <a:gd name="connsiteX43" fmla="*/ 216353 w 609614"/>
                    <a:gd name="connsiteY43" fmla="*/ 392767 h 608697"/>
                    <a:gd name="connsiteX44" fmla="*/ 137602 w 609614"/>
                    <a:gd name="connsiteY44" fmla="*/ 333845 h 608697"/>
                    <a:gd name="connsiteX45" fmla="*/ 196595 w 609614"/>
                    <a:gd name="connsiteY45" fmla="*/ 333845 h 608697"/>
                    <a:gd name="connsiteX46" fmla="*/ 196595 w 609614"/>
                    <a:gd name="connsiteY46" fmla="*/ 392767 h 608697"/>
                    <a:gd name="connsiteX47" fmla="*/ 137602 w 609614"/>
                    <a:gd name="connsiteY47" fmla="*/ 392767 h 608697"/>
                    <a:gd name="connsiteX48" fmla="*/ 58993 w 609614"/>
                    <a:gd name="connsiteY48" fmla="*/ 333845 h 608697"/>
                    <a:gd name="connsiteX49" fmla="*/ 117986 w 609614"/>
                    <a:gd name="connsiteY49" fmla="*/ 333845 h 608697"/>
                    <a:gd name="connsiteX50" fmla="*/ 117986 w 609614"/>
                    <a:gd name="connsiteY50" fmla="*/ 392767 h 608697"/>
                    <a:gd name="connsiteX51" fmla="*/ 58993 w 609614"/>
                    <a:gd name="connsiteY51" fmla="*/ 392767 h 608697"/>
                    <a:gd name="connsiteX52" fmla="*/ 314597 w 609614"/>
                    <a:gd name="connsiteY52" fmla="*/ 274937 h 608697"/>
                    <a:gd name="connsiteX53" fmla="*/ 314597 w 609614"/>
                    <a:gd name="connsiteY53" fmla="*/ 294547 h 608697"/>
                    <a:gd name="connsiteX54" fmla="*/ 334322 w 609614"/>
                    <a:gd name="connsiteY54" fmla="*/ 294547 h 608697"/>
                    <a:gd name="connsiteX55" fmla="*/ 334322 w 609614"/>
                    <a:gd name="connsiteY55" fmla="*/ 274937 h 608697"/>
                    <a:gd name="connsiteX56" fmla="*/ 235987 w 609614"/>
                    <a:gd name="connsiteY56" fmla="*/ 274937 h 608697"/>
                    <a:gd name="connsiteX57" fmla="*/ 235987 w 609614"/>
                    <a:gd name="connsiteY57" fmla="*/ 294547 h 608697"/>
                    <a:gd name="connsiteX58" fmla="*/ 255620 w 609614"/>
                    <a:gd name="connsiteY58" fmla="*/ 294547 h 608697"/>
                    <a:gd name="connsiteX59" fmla="*/ 255620 w 609614"/>
                    <a:gd name="connsiteY59" fmla="*/ 274937 h 608697"/>
                    <a:gd name="connsiteX60" fmla="*/ 157328 w 609614"/>
                    <a:gd name="connsiteY60" fmla="*/ 274937 h 608697"/>
                    <a:gd name="connsiteX61" fmla="*/ 157328 w 609614"/>
                    <a:gd name="connsiteY61" fmla="*/ 294547 h 608697"/>
                    <a:gd name="connsiteX62" fmla="*/ 176961 w 609614"/>
                    <a:gd name="connsiteY62" fmla="*/ 294547 h 608697"/>
                    <a:gd name="connsiteX63" fmla="*/ 176961 w 609614"/>
                    <a:gd name="connsiteY63" fmla="*/ 274937 h 608697"/>
                    <a:gd name="connsiteX64" fmla="*/ 78627 w 609614"/>
                    <a:gd name="connsiteY64" fmla="*/ 274937 h 608697"/>
                    <a:gd name="connsiteX65" fmla="*/ 78627 w 609614"/>
                    <a:gd name="connsiteY65" fmla="*/ 294547 h 608697"/>
                    <a:gd name="connsiteX66" fmla="*/ 98352 w 609614"/>
                    <a:gd name="connsiteY66" fmla="*/ 294547 h 608697"/>
                    <a:gd name="connsiteX67" fmla="*/ 98352 w 609614"/>
                    <a:gd name="connsiteY67" fmla="*/ 274937 h 608697"/>
                    <a:gd name="connsiteX68" fmla="*/ 294963 w 609614"/>
                    <a:gd name="connsiteY68" fmla="*/ 255235 h 608697"/>
                    <a:gd name="connsiteX69" fmla="*/ 353956 w 609614"/>
                    <a:gd name="connsiteY69" fmla="*/ 255235 h 608697"/>
                    <a:gd name="connsiteX70" fmla="*/ 353956 w 609614"/>
                    <a:gd name="connsiteY70" fmla="*/ 314157 h 608697"/>
                    <a:gd name="connsiteX71" fmla="*/ 294963 w 609614"/>
                    <a:gd name="connsiteY71" fmla="*/ 314157 h 608697"/>
                    <a:gd name="connsiteX72" fmla="*/ 216353 w 609614"/>
                    <a:gd name="connsiteY72" fmla="*/ 255235 h 608697"/>
                    <a:gd name="connsiteX73" fmla="*/ 275346 w 609614"/>
                    <a:gd name="connsiteY73" fmla="*/ 255235 h 608697"/>
                    <a:gd name="connsiteX74" fmla="*/ 275346 w 609614"/>
                    <a:gd name="connsiteY74" fmla="*/ 314157 h 608697"/>
                    <a:gd name="connsiteX75" fmla="*/ 216353 w 609614"/>
                    <a:gd name="connsiteY75" fmla="*/ 314157 h 608697"/>
                    <a:gd name="connsiteX76" fmla="*/ 137602 w 609614"/>
                    <a:gd name="connsiteY76" fmla="*/ 255235 h 608697"/>
                    <a:gd name="connsiteX77" fmla="*/ 196595 w 609614"/>
                    <a:gd name="connsiteY77" fmla="*/ 255235 h 608697"/>
                    <a:gd name="connsiteX78" fmla="*/ 196595 w 609614"/>
                    <a:gd name="connsiteY78" fmla="*/ 314157 h 608697"/>
                    <a:gd name="connsiteX79" fmla="*/ 137602 w 609614"/>
                    <a:gd name="connsiteY79" fmla="*/ 314157 h 608697"/>
                    <a:gd name="connsiteX80" fmla="*/ 58993 w 609614"/>
                    <a:gd name="connsiteY80" fmla="*/ 255235 h 608697"/>
                    <a:gd name="connsiteX81" fmla="*/ 117986 w 609614"/>
                    <a:gd name="connsiteY81" fmla="*/ 255235 h 608697"/>
                    <a:gd name="connsiteX82" fmla="*/ 117986 w 609614"/>
                    <a:gd name="connsiteY82" fmla="*/ 314157 h 608697"/>
                    <a:gd name="connsiteX83" fmla="*/ 58993 w 609614"/>
                    <a:gd name="connsiteY83" fmla="*/ 314157 h 608697"/>
                    <a:gd name="connsiteX84" fmla="*/ 49134 w 609614"/>
                    <a:gd name="connsiteY84" fmla="*/ 157121 h 608697"/>
                    <a:gd name="connsiteX85" fmla="*/ 19635 w 609614"/>
                    <a:gd name="connsiteY85" fmla="*/ 186576 h 608697"/>
                    <a:gd name="connsiteX86" fmla="*/ 19635 w 609614"/>
                    <a:gd name="connsiteY86" fmla="*/ 412364 h 608697"/>
                    <a:gd name="connsiteX87" fmla="*/ 403121 w 609614"/>
                    <a:gd name="connsiteY87" fmla="*/ 412364 h 608697"/>
                    <a:gd name="connsiteX88" fmla="*/ 403121 w 609614"/>
                    <a:gd name="connsiteY88" fmla="*/ 186576 h 608697"/>
                    <a:gd name="connsiteX89" fmla="*/ 373623 w 609614"/>
                    <a:gd name="connsiteY89" fmla="*/ 157121 h 608697"/>
                    <a:gd name="connsiteX90" fmla="*/ 235992 w 609614"/>
                    <a:gd name="connsiteY90" fmla="*/ 157121 h 608697"/>
                    <a:gd name="connsiteX91" fmla="*/ 235992 w 609614"/>
                    <a:gd name="connsiteY91" fmla="*/ 196333 h 608697"/>
                    <a:gd name="connsiteX92" fmla="*/ 255627 w 609614"/>
                    <a:gd name="connsiteY92" fmla="*/ 196333 h 608697"/>
                    <a:gd name="connsiteX93" fmla="*/ 255627 w 609614"/>
                    <a:gd name="connsiteY93" fmla="*/ 216031 h 608697"/>
                    <a:gd name="connsiteX94" fmla="*/ 39363 w 609614"/>
                    <a:gd name="connsiteY94" fmla="*/ 216031 h 608697"/>
                    <a:gd name="connsiteX95" fmla="*/ 39363 w 609614"/>
                    <a:gd name="connsiteY95" fmla="*/ 196333 h 608697"/>
                    <a:gd name="connsiteX96" fmla="*/ 58998 w 609614"/>
                    <a:gd name="connsiteY96" fmla="*/ 196333 h 608697"/>
                    <a:gd name="connsiteX97" fmla="*/ 58998 w 609614"/>
                    <a:gd name="connsiteY97" fmla="*/ 157121 h 608697"/>
                    <a:gd name="connsiteX98" fmla="*/ 157361 w 609614"/>
                    <a:gd name="connsiteY98" fmla="*/ 137461 h 608697"/>
                    <a:gd name="connsiteX99" fmla="*/ 196595 w 609614"/>
                    <a:gd name="connsiteY99" fmla="*/ 137461 h 608697"/>
                    <a:gd name="connsiteX100" fmla="*/ 196595 w 609614"/>
                    <a:gd name="connsiteY100" fmla="*/ 157149 h 608697"/>
                    <a:gd name="connsiteX101" fmla="*/ 157361 w 609614"/>
                    <a:gd name="connsiteY101" fmla="*/ 157149 h 608697"/>
                    <a:gd name="connsiteX102" fmla="*/ 462119 w 609614"/>
                    <a:gd name="connsiteY102" fmla="*/ 117818 h 608697"/>
                    <a:gd name="connsiteX103" fmla="*/ 462119 w 609614"/>
                    <a:gd name="connsiteY103" fmla="*/ 412364 h 608697"/>
                    <a:gd name="connsiteX104" fmla="*/ 501482 w 609614"/>
                    <a:gd name="connsiteY104" fmla="*/ 412364 h 608697"/>
                    <a:gd name="connsiteX105" fmla="*/ 501482 w 609614"/>
                    <a:gd name="connsiteY105" fmla="*/ 117818 h 608697"/>
                    <a:gd name="connsiteX106" fmla="*/ 98368 w 609614"/>
                    <a:gd name="connsiteY106" fmla="*/ 98227 h 608697"/>
                    <a:gd name="connsiteX107" fmla="*/ 196595 w 609614"/>
                    <a:gd name="connsiteY107" fmla="*/ 98227 h 608697"/>
                    <a:gd name="connsiteX108" fmla="*/ 196595 w 609614"/>
                    <a:gd name="connsiteY108" fmla="*/ 117844 h 608697"/>
                    <a:gd name="connsiteX109" fmla="*/ 98368 w 609614"/>
                    <a:gd name="connsiteY109" fmla="*/ 117844 h 608697"/>
                    <a:gd name="connsiteX110" fmla="*/ 550621 w 609614"/>
                    <a:gd name="connsiteY110" fmla="*/ 58922 h 608697"/>
                    <a:gd name="connsiteX111" fmla="*/ 570309 w 609614"/>
                    <a:gd name="connsiteY111" fmla="*/ 58922 h 608697"/>
                    <a:gd name="connsiteX112" fmla="*/ 570309 w 609614"/>
                    <a:gd name="connsiteY112" fmla="*/ 78539 h 608697"/>
                    <a:gd name="connsiteX113" fmla="*/ 550621 w 609614"/>
                    <a:gd name="connsiteY113" fmla="*/ 78539 h 608697"/>
                    <a:gd name="connsiteX114" fmla="*/ 442445 w 609614"/>
                    <a:gd name="connsiteY114" fmla="*/ 58922 h 608697"/>
                    <a:gd name="connsiteX115" fmla="*/ 531005 w 609614"/>
                    <a:gd name="connsiteY115" fmla="*/ 58922 h 608697"/>
                    <a:gd name="connsiteX116" fmla="*/ 531005 w 609614"/>
                    <a:gd name="connsiteY116" fmla="*/ 78539 h 608697"/>
                    <a:gd name="connsiteX117" fmla="*/ 442445 w 609614"/>
                    <a:gd name="connsiteY117" fmla="*/ 78539 h 608697"/>
                    <a:gd name="connsiteX118" fmla="*/ 98368 w 609614"/>
                    <a:gd name="connsiteY118" fmla="*/ 58922 h 608697"/>
                    <a:gd name="connsiteX119" fmla="*/ 196595 w 609614"/>
                    <a:gd name="connsiteY119" fmla="*/ 58922 h 608697"/>
                    <a:gd name="connsiteX120" fmla="*/ 196595 w 609614"/>
                    <a:gd name="connsiteY120" fmla="*/ 78539 h 608697"/>
                    <a:gd name="connsiteX121" fmla="*/ 98368 w 609614"/>
                    <a:gd name="connsiteY121" fmla="*/ 78539 h 608697"/>
                    <a:gd name="connsiteX122" fmla="*/ 383486 w 609614"/>
                    <a:gd name="connsiteY122" fmla="*/ 19605 h 608697"/>
                    <a:gd name="connsiteX123" fmla="*/ 373623 w 609614"/>
                    <a:gd name="connsiteY123" fmla="*/ 29454 h 608697"/>
                    <a:gd name="connsiteX124" fmla="*/ 373623 w 609614"/>
                    <a:gd name="connsiteY124" fmla="*/ 88363 h 608697"/>
                    <a:gd name="connsiteX125" fmla="*/ 383486 w 609614"/>
                    <a:gd name="connsiteY125" fmla="*/ 98212 h 608697"/>
                    <a:gd name="connsiteX126" fmla="*/ 580115 w 609614"/>
                    <a:gd name="connsiteY126" fmla="*/ 98212 h 608697"/>
                    <a:gd name="connsiteX127" fmla="*/ 589979 w 609614"/>
                    <a:gd name="connsiteY127" fmla="*/ 88363 h 608697"/>
                    <a:gd name="connsiteX128" fmla="*/ 589979 w 609614"/>
                    <a:gd name="connsiteY128" fmla="*/ 29454 h 608697"/>
                    <a:gd name="connsiteX129" fmla="*/ 580115 w 609614"/>
                    <a:gd name="connsiteY129" fmla="*/ 19605 h 608697"/>
                    <a:gd name="connsiteX130" fmla="*/ 78633 w 609614"/>
                    <a:gd name="connsiteY130" fmla="*/ 19605 h 608697"/>
                    <a:gd name="connsiteX131" fmla="*/ 78633 w 609614"/>
                    <a:gd name="connsiteY131" fmla="*/ 196333 h 608697"/>
                    <a:gd name="connsiteX132" fmla="*/ 216356 w 609614"/>
                    <a:gd name="connsiteY132" fmla="*/ 196333 h 608697"/>
                    <a:gd name="connsiteX133" fmla="*/ 216356 w 609614"/>
                    <a:gd name="connsiteY133" fmla="*/ 19605 h 608697"/>
                    <a:gd name="connsiteX134" fmla="*/ 196629 w 609614"/>
                    <a:gd name="connsiteY134" fmla="*/ 19605 h 608697"/>
                    <a:gd name="connsiteX135" fmla="*/ 196629 w 609614"/>
                    <a:gd name="connsiteY135" fmla="*/ 39303 h 608697"/>
                    <a:gd name="connsiteX136" fmla="*/ 176994 w 609614"/>
                    <a:gd name="connsiteY136" fmla="*/ 39303 h 608697"/>
                    <a:gd name="connsiteX137" fmla="*/ 176994 w 609614"/>
                    <a:gd name="connsiteY137" fmla="*/ 19605 h 608697"/>
                    <a:gd name="connsiteX138" fmla="*/ 157358 w 609614"/>
                    <a:gd name="connsiteY138" fmla="*/ 19605 h 608697"/>
                    <a:gd name="connsiteX139" fmla="*/ 157358 w 609614"/>
                    <a:gd name="connsiteY139" fmla="*/ 39303 h 608697"/>
                    <a:gd name="connsiteX140" fmla="*/ 137631 w 609614"/>
                    <a:gd name="connsiteY140" fmla="*/ 39303 h 608697"/>
                    <a:gd name="connsiteX141" fmla="*/ 137631 w 609614"/>
                    <a:gd name="connsiteY141" fmla="*/ 19605 h 608697"/>
                    <a:gd name="connsiteX142" fmla="*/ 117996 w 609614"/>
                    <a:gd name="connsiteY142" fmla="*/ 19605 h 608697"/>
                    <a:gd name="connsiteX143" fmla="*/ 117996 w 609614"/>
                    <a:gd name="connsiteY143" fmla="*/ 39303 h 608697"/>
                    <a:gd name="connsiteX144" fmla="*/ 98361 w 609614"/>
                    <a:gd name="connsiteY144" fmla="*/ 39303 h 608697"/>
                    <a:gd name="connsiteX145" fmla="*/ 98361 w 609614"/>
                    <a:gd name="connsiteY145" fmla="*/ 19605 h 608697"/>
                    <a:gd name="connsiteX146" fmla="*/ 58998 w 609614"/>
                    <a:gd name="connsiteY146" fmla="*/ 0 h 608697"/>
                    <a:gd name="connsiteX147" fmla="*/ 235992 w 609614"/>
                    <a:gd name="connsiteY147" fmla="*/ 0 h 608697"/>
                    <a:gd name="connsiteX148" fmla="*/ 235992 w 609614"/>
                    <a:gd name="connsiteY148" fmla="*/ 137424 h 608697"/>
                    <a:gd name="connsiteX149" fmla="*/ 373623 w 609614"/>
                    <a:gd name="connsiteY149" fmla="*/ 137424 h 608697"/>
                    <a:gd name="connsiteX150" fmla="*/ 422849 w 609614"/>
                    <a:gd name="connsiteY150" fmla="*/ 186576 h 608697"/>
                    <a:gd name="connsiteX151" fmla="*/ 422849 w 609614"/>
                    <a:gd name="connsiteY151" fmla="*/ 412364 h 608697"/>
                    <a:gd name="connsiteX152" fmla="*/ 442484 w 609614"/>
                    <a:gd name="connsiteY152" fmla="*/ 412364 h 608697"/>
                    <a:gd name="connsiteX153" fmla="*/ 442484 w 609614"/>
                    <a:gd name="connsiteY153" fmla="*/ 117818 h 608697"/>
                    <a:gd name="connsiteX154" fmla="*/ 383486 w 609614"/>
                    <a:gd name="connsiteY154" fmla="*/ 117818 h 608697"/>
                    <a:gd name="connsiteX155" fmla="*/ 353987 w 609614"/>
                    <a:gd name="connsiteY155" fmla="*/ 88363 h 608697"/>
                    <a:gd name="connsiteX156" fmla="*/ 353987 w 609614"/>
                    <a:gd name="connsiteY156" fmla="*/ 29454 h 608697"/>
                    <a:gd name="connsiteX157" fmla="*/ 383486 w 609614"/>
                    <a:gd name="connsiteY157" fmla="*/ 0 h 608697"/>
                    <a:gd name="connsiteX158" fmla="*/ 580115 w 609614"/>
                    <a:gd name="connsiteY158" fmla="*/ 0 h 608697"/>
                    <a:gd name="connsiteX159" fmla="*/ 609614 w 609614"/>
                    <a:gd name="connsiteY159" fmla="*/ 29454 h 608697"/>
                    <a:gd name="connsiteX160" fmla="*/ 609614 w 609614"/>
                    <a:gd name="connsiteY160" fmla="*/ 88363 h 608697"/>
                    <a:gd name="connsiteX161" fmla="*/ 580115 w 609614"/>
                    <a:gd name="connsiteY161" fmla="*/ 117818 h 608697"/>
                    <a:gd name="connsiteX162" fmla="*/ 521117 w 609614"/>
                    <a:gd name="connsiteY162" fmla="*/ 117818 h 608697"/>
                    <a:gd name="connsiteX163" fmla="*/ 521117 w 609614"/>
                    <a:gd name="connsiteY163" fmla="*/ 412364 h 608697"/>
                    <a:gd name="connsiteX164" fmla="*/ 609614 w 609614"/>
                    <a:gd name="connsiteY164" fmla="*/ 412364 h 608697"/>
                    <a:gd name="connsiteX165" fmla="*/ 609614 w 609614"/>
                    <a:gd name="connsiteY165" fmla="*/ 608697 h 608697"/>
                    <a:gd name="connsiteX166" fmla="*/ 0 w 609614"/>
                    <a:gd name="connsiteY166" fmla="*/ 608697 h 608697"/>
                    <a:gd name="connsiteX167" fmla="*/ 0 w 609614"/>
                    <a:gd name="connsiteY167" fmla="*/ 422213 h 608697"/>
                    <a:gd name="connsiteX168" fmla="*/ 0 w 609614"/>
                    <a:gd name="connsiteY168" fmla="*/ 412364 h 608697"/>
                    <a:gd name="connsiteX169" fmla="*/ 0 w 609614"/>
                    <a:gd name="connsiteY169" fmla="*/ 186576 h 608697"/>
                    <a:gd name="connsiteX170" fmla="*/ 49134 w 609614"/>
                    <a:gd name="connsiteY170" fmla="*/ 137424 h 608697"/>
                    <a:gd name="connsiteX171" fmla="*/ 58998 w 609614"/>
                    <a:gd name="connsiteY171" fmla="*/ 137424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09614" h="608697">
                      <a:moveTo>
                        <a:pt x="304854" y="471288"/>
                      </a:moveTo>
                      <a:cubicBezTo>
                        <a:pt x="283096" y="471288"/>
                        <a:pt x="265488" y="488862"/>
                        <a:pt x="265488" y="510576"/>
                      </a:cubicBezTo>
                      <a:cubicBezTo>
                        <a:pt x="265488" y="532199"/>
                        <a:pt x="283096" y="549773"/>
                        <a:pt x="304854" y="549773"/>
                      </a:cubicBezTo>
                      <a:cubicBezTo>
                        <a:pt x="326519" y="549773"/>
                        <a:pt x="344127" y="532199"/>
                        <a:pt x="344127" y="510576"/>
                      </a:cubicBezTo>
                      <a:cubicBezTo>
                        <a:pt x="344127" y="488862"/>
                        <a:pt x="326519" y="471288"/>
                        <a:pt x="304854" y="471288"/>
                      </a:cubicBezTo>
                      <a:close/>
                      <a:moveTo>
                        <a:pt x="304854" y="451689"/>
                      </a:moveTo>
                      <a:cubicBezTo>
                        <a:pt x="333986" y="451689"/>
                        <a:pt x="358233" y="472944"/>
                        <a:pt x="362935" y="500731"/>
                      </a:cubicBezTo>
                      <a:lnTo>
                        <a:pt x="462133" y="500731"/>
                      </a:lnTo>
                      <a:lnTo>
                        <a:pt x="462133" y="520329"/>
                      </a:lnTo>
                      <a:lnTo>
                        <a:pt x="362935" y="520329"/>
                      </a:lnTo>
                      <a:cubicBezTo>
                        <a:pt x="358233" y="548209"/>
                        <a:pt x="333986" y="569463"/>
                        <a:pt x="304854" y="569463"/>
                      </a:cubicBezTo>
                      <a:cubicBezTo>
                        <a:pt x="275629" y="569463"/>
                        <a:pt x="251382" y="548209"/>
                        <a:pt x="246681" y="520329"/>
                      </a:cubicBezTo>
                      <a:lnTo>
                        <a:pt x="147482" y="520329"/>
                      </a:lnTo>
                      <a:lnTo>
                        <a:pt x="147482" y="500731"/>
                      </a:lnTo>
                      <a:lnTo>
                        <a:pt x="246681" y="500731"/>
                      </a:lnTo>
                      <a:cubicBezTo>
                        <a:pt x="251382" y="472944"/>
                        <a:pt x="275629" y="451689"/>
                        <a:pt x="304854" y="451689"/>
                      </a:cubicBezTo>
                      <a:close/>
                      <a:moveTo>
                        <a:pt x="19635" y="431969"/>
                      </a:moveTo>
                      <a:lnTo>
                        <a:pt x="19635" y="589092"/>
                      </a:lnTo>
                      <a:lnTo>
                        <a:pt x="589979" y="589092"/>
                      </a:lnTo>
                      <a:lnTo>
                        <a:pt x="589979" y="431969"/>
                      </a:lnTo>
                      <a:close/>
                      <a:moveTo>
                        <a:pt x="314597" y="353455"/>
                      </a:moveTo>
                      <a:lnTo>
                        <a:pt x="314597" y="373065"/>
                      </a:lnTo>
                      <a:lnTo>
                        <a:pt x="334322" y="373065"/>
                      </a:lnTo>
                      <a:lnTo>
                        <a:pt x="334322" y="353455"/>
                      </a:lnTo>
                      <a:close/>
                      <a:moveTo>
                        <a:pt x="235987" y="353455"/>
                      </a:moveTo>
                      <a:lnTo>
                        <a:pt x="235987" y="373065"/>
                      </a:lnTo>
                      <a:lnTo>
                        <a:pt x="255620" y="373065"/>
                      </a:lnTo>
                      <a:lnTo>
                        <a:pt x="255620" y="353455"/>
                      </a:lnTo>
                      <a:close/>
                      <a:moveTo>
                        <a:pt x="157328" y="353455"/>
                      </a:moveTo>
                      <a:lnTo>
                        <a:pt x="157328" y="373065"/>
                      </a:lnTo>
                      <a:lnTo>
                        <a:pt x="176961" y="373065"/>
                      </a:lnTo>
                      <a:lnTo>
                        <a:pt x="176961" y="353455"/>
                      </a:lnTo>
                      <a:close/>
                      <a:moveTo>
                        <a:pt x="78627" y="353455"/>
                      </a:moveTo>
                      <a:lnTo>
                        <a:pt x="78627" y="373065"/>
                      </a:lnTo>
                      <a:lnTo>
                        <a:pt x="98352" y="373065"/>
                      </a:lnTo>
                      <a:lnTo>
                        <a:pt x="98352" y="353455"/>
                      </a:lnTo>
                      <a:close/>
                      <a:moveTo>
                        <a:pt x="294963" y="333845"/>
                      </a:moveTo>
                      <a:lnTo>
                        <a:pt x="353956" y="333845"/>
                      </a:lnTo>
                      <a:lnTo>
                        <a:pt x="353956" y="392767"/>
                      </a:lnTo>
                      <a:lnTo>
                        <a:pt x="294963" y="392767"/>
                      </a:lnTo>
                      <a:close/>
                      <a:moveTo>
                        <a:pt x="216353" y="333845"/>
                      </a:moveTo>
                      <a:lnTo>
                        <a:pt x="275346" y="333845"/>
                      </a:lnTo>
                      <a:lnTo>
                        <a:pt x="275346" y="392767"/>
                      </a:lnTo>
                      <a:lnTo>
                        <a:pt x="216353" y="392767"/>
                      </a:lnTo>
                      <a:close/>
                      <a:moveTo>
                        <a:pt x="137602" y="333845"/>
                      </a:moveTo>
                      <a:lnTo>
                        <a:pt x="196595" y="333845"/>
                      </a:lnTo>
                      <a:lnTo>
                        <a:pt x="196595" y="392767"/>
                      </a:lnTo>
                      <a:lnTo>
                        <a:pt x="137602" y="392767"/>
                      </a:lnTo>
                      <a:close/>
                      <a:moveTo>
                        <a:pt x="58993" y="333845"/>
                      </a:moveTo>
                      <a:lnTo>
                        <a:pt x="117986" y="333845"/>
                      </a:lnTo>
                      <a:lnTo>
                        <a:pt x="117986" y="392767"/>
                      </a:lnTo>
                      <a:lnTo>
                        <a:pt x="58993" y="392767"/>
                      </a:lnTo>
                      <a:close/>
                      <a:moveTo>
                        <a:pt x="314597" y="274937"/>
                      </a:moveTo>
                      <a:lnTo>
                        <a:pt x="314597" y="294547"/>
                      </a:lnTo>
                      <a:lnTo>
                        <a:pt x="334322" y="294547"/>
                      </a:lnTo>
                      <a:lnTo>
                        <a:pt x="334322" y="274937"/>
                      </a:lnTo>
                      <a:close/>
                      <a:moveTo>
                        <a:pt x="235987" y="274937"/>
                      </a:moveTo>
                      <a:lnTo>
                        <a:pt x="235987" y="294547"/>
                      </a:lnTo>
                      <a:lnTo>
                        <a:pt x="255620" y="294547"/>
                      </a:lnTo>
                      <a:lnTo>
                        <a:pt x="255620" y="274937"/>
                      </a:lnTo>
                      <a:close/>
                      <a:moveTo>
                        <a:pt x="157328" y="274937"/>
                      </a:moveTo>
                      <a:lnTo>
                        <a:pt x="157328" y="294547"/>
                      </a:lnTo>
                      <a:lnTo>
                        <a:pt x="176961" y="294547"/>
                      </a:lnTo>
                      <a:lnTo>
                        <a:pt x="176961" y="274937"/>
                      </a:lnTo>
                      <a:close/>
                      <a:moveTo>
                        <a:pt x="78627" y="274937"/>
                      </a:moveTo>
                      <a:lnTo>
                        <a:pt x="78627" y="294547"/>
                      </a:lnTo>
                      <a:lnTo>
                        <a:pt x="98352" y="294547"/>
                      </a:lnTo>
                      <a:lnTo>
                        <a:pt x="98352" y="274937"/>
                      </a:lnTo>
                      <a:close/>
                      <a:moveTo>
                        <a:pt x="294963" y="255235"/>
                      </a:moveTo>
                      <a:lnTo>
                        <a:pt x="353956" y="255235"/>
                      </a:lnTo>
                      <a:lnTo>
                        <a:pt x="353956" y="314157"/>
                      </a:lnTo>
                      <a:lnTo>
                        <a:pt x="294963" y="314157"/>
                      </a:lnTo>
                      <a:close/>
                      <a:moveTo>
                        <a:pt x="216353" y="255235"/>
                      </a:moveTo>
                      <a:lnTo>
                        <a:pt x="275346" y="255235"/>
                      </a:lnTo>
                      <a:lnTo>
                        <a:pt x="275346" y="314157"/>
                      </a:lnTo>
                      <a:lnTo>
                        <a:pt x="216353" y="314157"/>
                      </a:lnTo>
                      <a:close/>
                      <a:moveTo>
                        <a:pt x="137602" y="255235"/>
                      </a:moveTo>
                      <a:lnTo>
                        <a:pt x="196595" y="255235"/>
                      </a:lnTo>
                      <a:lnTo>
                        <a:pt x="196595" y="314157"/>
                      </a:lnTo>
                      <a:lnTo>
                        <a:pt x="137602" y="314157"/>
                      </a:lnTo>
                      <a:close/>
                      <a:moveTo>
                        <a:pt x="58993" y="255235"/>
                      </a:moveTo>
                      <a:lnTo>
                        <a:pt x="117986" y="255235"/>
                      </a:lnTo>
                      <a:lnTo>
                        <a:pt x="117986" y="314157"/>
                      </a:lnTo>
                      <a:lnTo>
                        <a:pt x="58993" y="314157"/>
                      </a:lnTo>
                      <a:close/>
                      <a:moveTo>
                        <a:pt x="49134" y="157121"/>
                      </a:moveTo>
                      <a:cubicBezTo>
                        <a:pt x="32910" y="157121"/>
                        <a:pt x="19635" y="170284"/>
                        <a:pt x="19635" y="186576"/>
                      </a:cubicBezTo>
                      <a:lnTo>
                        <a:pt x="19635" y="412364"/>
                      </a:lnTo>
                      <a:lnTo>
                        <a:pt x="403121" y="412364"/>
                      </a:lnTo>
                      <a:lnTo>
                        <a:pt x="403121" y="186576"/>
                      </a:lnTo>
                      <a:cubicBezTo>
                        <a:pt x="403121" y="170284"/>
                        <a:pt x="389939" y="157121"/>
                        <a:pt x="373623" y="157121"/>
                      </a:cubicBezTo>
                      <a:lnTo>
                        <a:pt x="235992" y="157121"/>
                      </a:lnTo>
                      <a:lnTo>
                        <a:pt x="235992" y="196333"/>
                      </a:lnTo>
                      <a:lnTo>
                        <a:pt x="255627" y="196333"/>
                      </a:lnTo>
                      <a:lnTo>
                        <a:pt x="255627" y="216031"/>
                      </a:lnTo>
                      <a:lnTo>
                        <a:pt x="39363" y="216031"/>
                      </a:lnTo>
                      <a:lnTo>
                        <a:pt x="39363" y="196333"/>
                      </a:lnTo>
                      <a:lnTo>
                        <a:pt x="58998" y="196333"/>
                      </a:lnTo>
                      <a:lnTo>
                        <a:pt x="58998" y="157121"/>
                      </a:lnTo>
                      <a:close/>
                      <a:moveTo>
                        <a:pt x="157361" y="137461"/>
                      </a:moveTo>
                      <a:lnTo>
                        <a:pt x="196595" y="137461"/>
                      </a:lnTo>
                      <a:lnTo>
                        <a:pt x="196595" y="157149"/>
                      </a:lnTo>
                      <a:lnTo>
                        <a:pt x="157361" y="157149"/>
                      </a:lnTo>
                      <a:close/>
                      <a:moveTo>
                        <a:pt x="462119" y="117818"/>
                      </a:moveTo>
                      <a:lnTo>
                        <a:pt x="462119" y="412364"/>
                      </a:lnTo>
                      <a:lnTo>
                        <a:pt x="501482" y="412364"/>
                      </a:lnTo>
                      <a:lnTo>
                        <a:pt x="501482" y="117818"/>
                      </a:lnTo>
                      <a:close/>
                      <a:moveTo>
                        <a:pt x="98368" y="98227"/>
                      </a:moveTo>
                      <a:lnTo>
                        <a:pt x="196595" y="98227"/>
                      </a:lnTo>
                      <a:lnTo>
                        <a:pt x="196595" y="117844"/>
                      </a:lnTo>
                      <a:lnTo>
                        <a:pt x="98368" y="117844"/>
                      </a:lnTo>
                      <a:close/>
                      <a:moveTo>
                        <a:pt x="550621" y="58922"/>
                      </a:moveTo>
                      <a:lnTo>
                        <a:pt x="570309" y="58922"/>
                      </a:lnTo>
                      <a:lnTo>
                        <a:pt x="570309" y="78539"/>
                      </a:lnTo>
                      <a:lnTo>
                        <a:pt x="550621" y="78539"/>
                      </a:lnTo>
                      <a:close/>
                      <a:moveTo>
                        <a:pt x="442445" y="58922"/>
                      </a:moveTo>
                      <a:lnTo>
                        <a:pt x="531005" y="58922"/>
                      </a:lnTo>
                      <a:lnTo>
                        <a:pt x="531005" y="78539"/>
                      </a:lnTo>
                      <a:lnTo>
                        <a:pt x="442445" y="78539"/>
                      </a:lnTo>
                      <a:close/>
                      <a:moveTo>
                        <a:pt x="98368" y="58922"/>
                      </a:moveTo>
                      <a:lnTo>
                        <a:pt x="196595" y="58922"/>
                      </a:lnTo>
                      <a:lnTo>
                        <a:pt x="196595" y="78539"/>
                      </a:lnTo>
                      <a:lnTo>
                        <a:pt x="98368" y="78539"/>
                      </a:lnTo>
                      <a:close/>
                      <a:moveTo>
                        <a:pt x="383486" y="19605"/>
                      </a:moveTo>
                      <a:cubicBezTo>
                        <a:pt x="378047" y="19605"/>
                        <a:pt x="373623" y="24024"/>
                        <a:pt x="373623" y="29454"/>
                      </a:cubicBezTo>
                      <a:lnTo>
                        <a:pt x="373623" y="88363"/>
                      </a:lnTo>
                      <a:cubicBezTo>
                        <a:pt x="373623" y="93794"/>
                        <a:pt x="378047" y="98212"/>
                        <a:pt x="383486" y="98212"/>
                      </a:cubicBezTo>
                      <a:lnTo>
                        <a:pt x="580115" y="98212"/>
                      </a:lnTo>
                      <a:cubicBezTo>
                        <a:pt x="585554" y="98212"/>
                        <a:pt x="589979" y="93794"/>
                        <a:pt x="589979" y="88363"/>
                      </a:cubicBezTo>
                      <a:lnTo>
                        <a:pt x="589979" y="29454"/>
                      </a:lnTo>
                      <a:cubicBezTo>
                        <a:pt x="589979" y="24024"/>
                        <a:pt x="585554" y="19605"/>
                        <a:pt x="580115" y="19605"/>
                      </a:cubicBezTo>
                      <a:close/>
                      <a:moveTo>
                        <a:pt x="78633" y="19605"/>
                      </a:moveTo>
                      <a:lnTo>
                        <a:pt x="78633" y="196333"/>
                      </a:lnTo>
                      <a:lnTo>
                        <a:pt x="216356" y="196333"/>
                      </a:lnTo>
                      <a:lnTo>
                        <a:pt x="216356" y="19605"/>
                      </a:lnTo>
                      <a:lnTo>
                        <a:pt x="196629" y="19605"/>
                      </a:lnTo>
                      <a:lnTo>
                        <a:pt x="196629" y="39303"/>
                      </a:lnTo>
                      <a:lnTo>
                        <a:pt x="176994" y="39303"/>
                      </a:lnTo>
                      <a:lnTo>
                        <a:pt x="176994" y="19605"/>
                      </a:lnTo>
                      <a:lnTo>
                        <a:pt x="157358" y="19605"/>
                      </a:lnTo>
                      <a:lnTo>
                        <a:pt x="157358" y="39303"/>
                      </a:lnTo>
                      <a:lnTo>
                        <a:pt x="137631" y="39303"/>
                      </a:lnTo>
                      <a:lnTo>
                        <a:pt x="137631" y="19605"/>
                      </a:lnTo>
                      <a:lnTo>
                        <a:pt x="117996" y="19605"/>
                      </a:lnTo>
                      <a:lnTo>
                        <a:pt x="117996" y="39303"/>
                      </a:lnTo>
                      <a:lnTo>
                        <a:pt x="98361" y="39303"/>
                      </a:lnTo>
                      <a:lnTo>
                        <a:pt x="98361" y="19605"/>
                      </a:lnTo>
                      <a:close/>
                      <a:moveTo>
                        <a:pt x="58998" y="0"/>
                      </a:moveTo>
                      <a:lnTo>
                        <a:pt x="235992" y="0"/>
                      </a:lnTo>
                      <a:lnTo>
                        <a:pt x="235992" y="137424"/>
                      </a:lnTo>
                      <a:lnTo>
                        <a:pt x="373623" y="137424"/>
                      </a:lnTo>
                      <a:cubicBezTo>
                        <a:pt x="400725" y="137424"/>
                        <a:pt x="422849" y="159515"/>
                        <a:pt x="422849" y="186576"/>
                      </a:cubicBezTo>
                      <a:lnTo>
                        <a:pt x="422849" y="412364"/>
                      </a:lnTo>
                      <a:lnTo>
                        <a:pt x="442484" y="412364"/>
                      </a:lnTo>
                      <a:lnTo>
                        <a:pt x="442484" y="117818"/>
                      </a:lnTo>
                      <a:lnTo>
                        <a:pt x="383486" y="117818"/>
                      </a:lnTo>
                      <a:cubicBezTo>
                        <a:pt x="367262" y="117818"/>
                        <a:pt x="353987" y="104563"/>
                        <a:pt x="353987" y="88363"/>
                      </a:cubicBezTo>
                      <a:lnTo>
                        <a:pt x="353987" y="29454"/>
                      </a:lnTo>
                      <a:cubicBezTo>
                        <a:pt x="353987" y="13254"/>
                        <a:pt x="367262" y="0"/>
                        <a:pt x="383486" y="0"/>
                      </a:cubicBezTo>
                      <a:lnTo>
                        <a:pt x="580115" y="0"/>
                      </a:lnTo>
                      <a:cubicBezTo>
                        <a:pt x="596432" y="0"/>
                        <a:pt x="609614" y="13254"/>
                        <a:pt x="609614" y="29454"/>
                      </a:cubicBezTo>
                      <a:lnTo>
                        <a:pt x="609614" y="88363"/>
                      </a:lnTo>
                      <a:cubicBezTo>
                        <a:pt x="609614" y="104563"/>
                        <a:pt x="596432" y="117818"/>
                        <a:pt x="580115" y="117818"/>
                      </a:cubicBezTo>
                      <a:lnTo>
                        <a:pt x="521117" y="117818"/>
                      </a:lnTo>
                      <a:lnTo>
                        <a:pt x="521117" y="412364"/>
                      </a:lnTo>
                      <a:lnTo>
                        <a:pt x="609614" y="412364"/>
                      </a:lnTo>
                      <a:lnTo>
                        <a:pt x="609614" y="608697"/>
                      </a:lnTo>
                      <a:lnTo>
                        <a:pt x="0" y="608697"/>
                      </a:lnTo>
                      <a:lnTo>
                        <a:pt x="0" y="422213"/>
                      </a:lnTo>
                      <a:lnTo>
                        <a:pt x="0" y="412364"/>
                      </a:lnTo>
                      <a:lnTo>
                        <a:pt x="0" y="186576"/>
                      </a:lnTo>
                      <a:cubicBezTo>
                        <a:pt x="0" y="159515"/>
                        <a:pt x="22032" y="137424"/>
                        <a:pt x="49134" y="137424"/>
                      </a:cubicBezTo>
                      <a:lnTo>
                        <a:pt x="58998" y="137424"/>
                      </a:lnTo>
                      <a:close/>
                    </a:path>
                  </a:pathLst>
                </a:custGeom>
                <a:solidFill>
                  <a:srgbClr val="07497D"/>
                </a:solidFill>
                <a:ln>
                  <a:noFill/>
                </a:ln>
              </p:spPr>
              <p:txBody>
                <a:bodyPr/>
                <a:lstStyle/>
                <a:p>
                  <a:endParaRPr lang="zh-CN" altLang="en-US">
                    <a:solidFill>
                      <a:srgbClr val="2F5597"/>
                    </a:solidFill>
                  </a:endParaRPr>
                </a:p>
              </p:txBody>
            </p:sp>
          </p:grpSp>
        </p:grpSp>
        <p:grpSp>
          <p:nvGrpSpPr>
            <p:cNvPr id="69" name="组合 68">
              <a:extLst>
                <a:ext uri="{FF2B5EF4-FFF2-40B4-BE49-F238E27FC236}">
                  <a16:creationId xmlns="" xmlns:a16="http://schemas.microsoft.com/office/drawing/2014/main" id="{B4A8C532-EBF1-5FCE-9175-CAC789489B74}"/>
                </a:ext>
              </a:extLst>
            </p:cNvPr>
            <p:cNvGrpSpPr/>
            <p:nvPr/>
          </p:nvGrpSpPr>
          <p:grpSpPr>
            <a:xfrm>
              <a:off x="8698685" y="1604802"/>
              <a:ext cx="3043838" cy="3171399"/>
              <a:chOff x="7944511" y="731186"/>
              <a:chExt cx="3043838" cy="3171399"/>
            </a:xfrm>
          </p:grpSpPr>
          <p:grpSp>
            <p:nvGrpSpPr>
              <p:cNvPr id="70" name="组合 69">
                <a:extLst>
                  <a:ext uri="{FF2B5EF4-FFF2-40B4-BE49-F238E27FC236}">
                    <a16:creationId xmlns="" xmlns:a16="http://schemas.microsoft.com/office/drawing/2014/main" id="{B7D5290A-5BE4-3427-B238-396D9E850571}"/>
                  </a:ext>
                </a:extLst>
              </p:cNvPr>
              <p:cNvGrpSpPr/>
              <p:nvPr/>
            </p:nvGrpSpPr>
            <p:grpSpPr>
              <a:xfrm>
                <a:off x="7944511" y="731186"/>
                <a:ext cx="3043838" cy="3171399"/>
                <a:chOff x="1958710" y="781484"/>
                <a:chExt cx="3043838" cy="3171399"/>
              </a:xfrm>
            </p:grpSpPr>
            <p:sp>
              <p:nvSpPr>
                <p:cNvPr id="72" name="文本框 1"/>
                <p:cNvSpPr txBox="1"/>
                <p:nvPr/>
              </p:nvSpPr>
              <p:spPr>
                <a:xfrm>
                  <a:off x="3054885" y="781484"/>
                  <a:ext cx="194766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i="1" dirty="0">
                      <a:solidFill>
                        <a:srgbClr val="2F5597"/>
                      </a:solidFill>
                      <a:latin typeface="+mn-ea"/>
                    </a:rPr>
                    <a:t>60000</a:t>
                  </a:r>
                  <a:r>
                    <a:rPr lang="zh-CN" altLang="en-US" sz="2000" b="1" i="1" dirty="0">
                      <a:solidFill>
                        <a:srgbClr val="2F5597"/>
                      </a:solidFill>
                      <a:latin typeface="+mn-ea"/>
                    </a:rPr>
                    <a:t>亿元</a:t>
                  </a:r>
                  <a:r>
                    <a:rPr lang="en-US" altLang="zh-CN" sz="2000" b="1" i="1" dirty="0">
                      <a:solidFill>
                        <a:srgbClr val="2F5597"/>
                      </a:solidFill>
                      <a:latin typeface="+mn-ea"/>
                    </a:rPr>
                    <a:t>+</a:t>
                  </a:r>
                  <a:endParaRPr lang="zh-CN" altLang="en-US" sz="2000" b="1" i="1" dirty="0">
                    <a:solidFill>
                      <a:srgbClr val="2F5597"/>
                    </a:solidFill>
                    <a:latin typeface="+mn-ea"/>
                  </a:endParaRPr>
                </a:p>
              </p:txBody>
            </p:sp>
            <p:sp>
              <p:nvSpPr>
                <p:cNvPr id="73" name="文本框 2"/>
                <p:cNvSpPr txBox="1"/>
                <p:nvPr/>
              </p:nvSpPr>
              <p:spPr>
                <a:xfrm>
                  <a:off x="2794295" y="1295936"/>
                  <a:ext cx="2127380"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b="1" dirty="0">
                      <a:solidFill>
                        <a:srgbClr val="2F5597"/>
                      </a:solidFill>
                      <a:latin typeface="+mn-ea"/>
                    </a:rPr>
                    <a:t>年处理支付交易额</a:t>
                  </a:r>
                </a:p>
              </p:txBody>
            </p:sp>
            <p:sp>
              <p:nvSpPr>
                <p:cNvPr id="74" name="文本框 23"/>
                <p:cNvSpPr txBox="1"/>
                <p:nvPr/>
              </p:nvSpPr>
              <p:spPr>
                <a:xfrm>
                  <a:off x="2483831" y="1907675"/>
                  <a:ext cx="1947663"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i="1" dirty="0">
                      <a:solidFill>
                        <a:srgbClr val="2F5597"/>
                      </a:solidFill>
                      <a:latin typeface="+mn-ea"/>
                    </a:rPr>
                    <a:t>80</a:t>
                  </a:r>
                  <a:r>
                    <a:rPr lang="zh-CN" altLang="en-US" sz="2000" b="1" i="1" dirty="0">
                      <a:solidFill>
                        <a:srgbClr val="2F5597"/>
                      </a:solidFill>
                      <a:latin typeface="+mn-ea"/>
                    </a:rPr>
                    <a:t>亿笔</a:t>
                  </a:r>
                  <a:r>
                    <a:rPr lang="en-US" altLang="zh-CN" sz="2000" b="1" i="1" dirty="0">
                      <a:solidFill>
                        <a:srgbClr val="2F5597"/>
                      </a:solidFill>
                      <a:latin typeface="+mn-ea"/>
                    </a:rPr>
                    <a:t>+</a:t>
                  </a:r>
                  <a:endParaRPr lang="zh-CN" altLang="en-US" sz="2000" b="1" i="1" dirty="0">
                    <a:solidFill>
                      <a:srgbClr val="2F5597"/>
                    </a:solidFill>
                    <a:latin typeface="+mn-ea"/>
                  </a:endParaRPr>
                </a:p>
              </p:txBody>
            </p:sp>
            <p:sp>
              <p:nvSpPr>
                <p:cNvPr id="75" name="文本框 24"/>
                <p:cNvSpPr txBox="1"/>
                <p:nvPr/>
              </p:nvSpPr>
              <p:spPr>
                <a:xfrm>
                  <a:off x="2334760" y="2459333"/>
                  <a:ext cx="2127380"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a:solidFill>
                        <a:srgbClr val="2F5597"/>
                      </a:solidFill>
                      <a:latin typeface="+mn-ea"/>
                    </a:rPr>
                    <a:t>年处理支付交易量</a:t>
                  </a:r>
                </a:p>
              </p:txBody>
            </p:sp>
            <p:sp>
              <p:nvSpPr>
                <p:cNvPr id="76" name="文本框 29"/>
                <p:cNvSpPr txBox="1"/>
                <p:nvPr/>
              </p:nvSpPr>
              <p:spPr>
                <a:xfrm>
                  <a:off x="1958710" y="3614329"/>
                  <a:ext cx="2127380"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rgbClr val="2F5597"/>
                      </a:solidFill>
                      <a:latin typeface="+mn-ea"/>
                    </a:rPr>
                    <a:t>客户服务经验</a:t>
                  </a:r>
                </a:p>
              </p:txBody>
            </p:sp>
          </p:grpSp>
          <p:sp>
            <p:nvSpPr>
              <p:cNvPr id="71" name="文本框 28"/>
              <p:cNvSpPr txBox="1"/>
              <p:nvPr/>
            </p:nvSpPr>
            <p:spPr>
              <a:xfrm>
                <a:off x="8039145" y="3001809"/>
                <a:ext cx="1947663"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1" u="none" strike="noStrike" kern="1200" cap="none" spc="0" normalizeH="0" baseline="0" noProof="0" dirty="0">
                    <a:ln>
                      <a:noFill/>
                    </a:ln>
                    <a:solidFill>
                      <a:srgbClr val="2F5597"/>
                    </a:solidFill>
                    <a:effectLst/>
                    <a:uLnTx/>
                    <a:uFillTx/>
                    <a:latin typeface="+mn-ea"/>
                    <a:cs typeface="+mn-cs"/>
                  </a:rPr>
                  <a:t>千万级</a:t>
                </a:r>
                <a:endParaRPr kumimoji="0" lang="zh-CN" altLang="en-US" b="1" i="1" u="none" strike="noStrike" kern="1200" cap="none" spc="0" normalizeH="0" baseline="0" noProof="0" dirty="0">
                  <a:ln>
                    <a:noFill/>
                  </a:ln>
                  <a:solidFill>
                    <a:srgbClr val="2F5597"/>
                  </a:solidFill>
                  <a:effectLst/>
                  <a:uLnTx/>
                  <a:uFillTx/>
                  <a:latin typeface="+mn-ea"/>
                  <a:cs typeface="+mn-cs"/>
                </a:endParaRPr>
              </a:p>
            </p:txBody>
          </p:sp>
        </p:grpSp>
      </p:grpSp>
      <p:sp>
        <p:nvSpPr>
          <p:cNvPr id="80" name="平行四边形 13"/>
          <p:cNvSpPr/>
          <p:nvPr/>
        </p:nvSpPr>
        <p:spPr>
          <a:xfrm>
            <a:off x="7645721" y="5329738"/>
            <a:ext cx="4437667"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81" name="TextBox 8"/>
          <p:cNvSpPr txBox="1"/>
          <p:nvPr/>
        </p:nvSpPr>
        <p:spPr>
          <a:xfrm>
            <a:off x="8696078" y="5474684"/>
            <a:ext cx="2310932" cy="733534"/>
          </a:xfrm>
          <a:prstGeom prst="rect">
            <a:avLst/>
          </a:prstGeom>
          <a:noFill/>
        </p:spPr>
        <p:txBody>
          <a:bodyPr wrap="square" rtlCol="0">
            <a:spAutoFit/>
          </a:bodyPr>
          <a:lstStyle/>
          <a:p>
            <a:pP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十六年积淀聚焦支付</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a:p>
            <a:pPr algn="r" defTabSz="1219200">
              <a:lnSpc>
                <a:spcPts val="2500"/>
              </a:lnSpc>
            </a:pPr>
            <a:r>
              <a:rPr lang="zh-CN" altLang="en-US" b="1" dirty="0">
                <a:solidFill>
                  <a:srgbClr val="07497D">
                    <a:alpha val="87000"/>
                  </a:srgbClr>
                </a:solidFill>
                <a:latin typeface="微软雅黑" panose="020B0503020204020204" pitchFamily="34" charset="-122"/>
                <a:ea typeface="微软雅黑" panose="020B0503020204020204" pitchFamily="34" charset="-122"/>
              </a:rPr>
              <a:t>千万客户信赖之选</a:t>
            </a:r>
            <a:endParaRPr lang="en-US" altLang="zh-CN" b="1" dirty="0">
              <a:solidFill>
                <a:srgbClr val="07497D">
                  <a:alpha val="87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83684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084851"/>
            <a:ext cx="12192000" cy="27843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4" name="文本框 5">
            <a:extLst>
              <a:ext uri="{FF2B5EF4-FFF2-40B4-BE49-F238E27FC236}">
                <a16:creationId xmlns="" xmlns:a16="http://schemas.microsoft.com/office/drawing/2014/main" id="{3DEEF964-8BE3-491E-9AF9-76C719EE4FE8}"/>
              </a:ext>
            </a:extLst>
          </p:cNvPr>
          <p:cNvSpPr txBox="1"/>
          <p:nvPr/>
        </p:nvSpPr>
        <p:spPr bwMode="auto">
          <a:xfrm>
            <a:off x="5570243" y="1283536"/>
            <a:ext cx="5323875" cy="4185761"/>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en-US" altLang="zh-CN" sz="26600" dirty="0" smtClean="0">
                <a:solidFill>
                  <a:prstClr val="white">
                    <a:alpha val="16000"/>
                  </a:prstClr>
                </a:solidFill>
                <a:latin typeface="Century Gothic" panose="020B0502020202020204" pitchFamily="34" charset="0"/>
              </a:rPr>
              <a:t>02</a:t>
            </a:r>
            <a:endParaRPr lang="zh-CN" altLang="en-US" sz="26600" dirty="0">
              <a:solidFill>
                <a:prstClr val="white">
                  <a:alpha val="16000"/>
                </a:prstClr>
              </a:solidFill>
              <a:latin typeface="Century Gothic" panose="020B0502020202020204" pitchFamily="34" charset="0"/>
            </a:endParaRPr>
          </a:p>
        </p:txBody>
      </p:sp>
      <p:pic>
        <p:nvPicPr>
          <p:cNvPr id="52" name="图片 5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361" y="1028734"/>
            <a:ext cx="4435447" cy="4395124"/>
          </a:xfrm>
          <a:prstGeom prst="rect">
            <a:avLst/>
          </a:prstGeom>
        </p:spPr>
      </p:pic>
      <p:sp>
        <p:nvSpPr>
          <p:cNvPr id="53" name="文本框 5">
            <a:extLst>
              <a:ext uri="{FF2B5EF4-FFF2-40B4-BE49-F238E27FC236}">
                <a16:creationId xmlns="" xmlns:a16="http://schemas.microsoft.com/office/drawing/2014/main" id="{3DEEF964-8BE3-491E-9AF9-76C719EE4FE8}"/>
              </a:ext>
            </a:extLst>
          </p:cNvPr>
          <p:cNvSpPr txBox="1"/>
          <p:nvPr/>
        </p:nvSpPr>
        <p:spPr bwMode="auto">
          <a:xfrm>
            <a:off x="5734816" y="2878811"/>
            <a:ext cx="5323875" cy="995209"/>
          </a:xfrm>
          <a:prstGeom prst="rect">
            <a:avLst/>
          </a:prstGeom>
          <a:noFill/>
        </p:spPr>
        <p:txBody>
          <a:bodyPr wrap="square">
            <a:spAutoFit/>
            <a:scene3d>
              <a:camera prst="orthographicFront"/>
              <a:lightRig rig="threePt" dir="t"/>
            </a:scene3d>
            <a:sp3d contourW="12700"/>
          </a:bodyPr>
          <a:lstStyle>
            <a:defPPr>
              <a:defRPr lang="en-US"/>
            </a:defPPr>
            <a:lvl1pPr>
              <a:defRPr sz="2800" b="1" spc="300">
                <a:solidFill>
                  <a:schemeClr val="tx1">
                    <a:lumMod val="85000"/>
                    <a:lumOff val="15000"/>
                  </a:schemeClr>
                </a:solidFill>
                <a:latin typeface="微软雅黑"/>
                <a:ea typeface="微软雅黑"/>
                <a:cs typeface="Segoe UI Light" panose="020B0502040204020203" pitchFamily="34" charset="0"/>
              </a:defRPr>
            </a:lvl1pPr>
          </a:lstStyle>
          <a:p>
            <a:pPr>
              <a:defRPr/>
            </a:pPr>
            <a:r>
              <a:rPr lang="zh-CN" altLang="en-US" sz="5867" dirty="0" smtClean="0">
                <a:solidFill>
                  <a:prstClr val="white"/>
                </a:solidFill>
                <a:latin typeface="+mj-ea"/>
                <a:ea typeface="+mj-ea"/>
              </a:rPr>
              <a:t>行业现状</a:t>
            </a:r>
            <a:endParaRPr lang="zh-CN" altLang="en-US" sz="5867" dirty="0">
              <a:solidFill>
                <a:prstClr val="white"/>
              </a:solidFill>
              <a:latin typeface="+mj-ea"/>
              <a:ea typeface="+mj-ea"/>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925" y="297500"/>
            <a:ext cx="1118661" cy="355096"/>
          </a:xfrm>
          <a:prstGeom prst="rect">
            <a:avLst/>
          </a:prstGeom>
        </p:spPr>
      </p:pic>
    </p:spTree>
    <p:extLst>
      <p:ext uri="{BB962C8B-B14F-4D97-AF65-F5344CB8AC3E}">
        <p14:creationId xmlns:p14="http://schemas.microsoft.com/office/powerpoint/2010/main" val="42115848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6"/>
          <p:cNvSpPr txBox="1">
            <a:spLocks/>
          </p:cNvSpPr>
          <p:nvPr/>
        </p:nvSpPr>
        <p:spPr>
          <a:xfrm>
            <a:off x="614883" y="438403"/>
            <a:ext cx="3532404"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a:solidFill>
                  <a:srgbClr val="2F5597"/>
                </a:solidFill>
                <a:latin typeface="+mn-ea"/>
                <a:ea typeface="+mn-ea"/>
                <a:cs typeface="Noto Sans CJK HK"/>
              </a:rPr>
              <a:t>行业</a:t>
            </a:r>
            <a:r>
              <a:rPr lang="zh-CN" altLang="en-US" sz="2400" b="1" kern="0" spc="-10" dirty="0" smtClean="0">
                <a:solidFill>
                  <a:srgbClr val="2F5597"/>
                </a:solidFill>
                <a:latin typeface="+mn-ea"/>
                <a:ea typeface="+mn-ea"/>
                <a:cs typeface="Noto Sans CJK HK"/>
              </a:rPr>
              <a:t>现状</a:t>
            </a:r>
            <a:r>
              <a:rPr lang="en-US" altLang="zh-CN" sz="2400" b="1" kern="0" spc="-10" dirty="0">
                <a:solidFill>
                  <a:srgbClr val="2F5597"/>
                </a:solidFill>
                <a:latin typeface="+mn-ea"/>
                <a:ea typeface="+mn-ea"/>
                <a:cs typeface="Noto Sans CJK HK"/>
              </a:rPr>
              <a:t>——</a:t>
            </a:r>
            <a:r>
              <a:rPr lang="zh-CN" altLang="en-US" sz="2400" b="1" kern="0" spc="-10" dirty="0" smtClean="0">
                <a:solidFill>
                  <a:srgbClr val="2F5597"/>
                </a:solidFill>
                <a:latin typeface="+mn-ea"/>
                <a:ea typeface="+mn-ea"/>
                <a:cs typeface="Noto Sans CJK HK"/>
              </a:rPr>
              <a:t>政策导向</a:t>
            </a:r>
            <a:endParaRPr lang="zh-CN" altLang="en-US" sz="2400" kern="0" dirty="0">
              <a:solidFill>
                <a:srgbClr val="2F5597"/>
              </a:solidFill>
              <a:latin typeface="+mn-ea"/>
              <a:ea typeface="+mn-ea"/>
              <a:cs typeface="Noto Sans CJK HK"/>
            </a:endParaRPr>
          </a:p>
        </p:txBody>
      </p:sp>
      <p:sp>
        <p:nvSpPr>
          <p:cNvPr id="18" name="object 8"/>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 name="object 9"/>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grpSp>
        <p:nvGrpSpPr>
          <p:cNvPr id="20" name="组合 19"/>
          <p:cNvGrpSpPr/>
          <p:nvPr/>
        </p:nvGrpSpPr>
        <p:grpSpPr>
          <a:xfrm>
            <a:off x="914916" y="1613916"/>
            <a:ext cx="9600586" cy="3916680"/>
            <a:chOff x="1441" y="3204"/>
            <a:chExt cx="15121" cy="6168"/>
          </a:xfrm>
        </p:grpSpPr>
        <p:sp>
          <p:nvSpPr>
            <p:cNvPr id="21" name="椭圆 20"/>
            <p:cNvSpPr/>
            <p:nvPr/>
          </p:nvSpPr>
          <p:spPr>
            <a:xfrm>
              <a:off x="6515" y="3204"/>
              <a:ext cx="6168" cy="6168"/>
            </a:xfrm>
            <a:prstGeom prst="ellipse">
              <a:avLst/>
            </a:prstGeom>
            <a:solidFill>
              <a:srgbClr val="0CA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Docer Falling Dust PPT demo 13"/>
            <p:cNvSpPr txBox="1"/>
            <p:nvPr/>
          </p:nvSpPr>
          <p:spPr>
            <a:xfrm>
              <a:off x="12953" y="4334"/>
              <a:ext cx="3609" cy="4168"/>
            </a:xfrm>
            <a:prstGeom prst="rect">
              <a:avLst/>
            </a:prstGeom>
            <a:noFill/>
          </p:spPr>
          <p:txBody>
            <a:bodyPr wrap="square" lIns="94002" tIns="47001" rIns="94002" bIns="47001" rtlCol="0">
              <a:spAutoFit/>
            </a:bodyPr>
            <a:lstStyle/>
            <a:p>
              <a:pPr marL="171450" lvl="0" indent="-171450">
                <a:lnSpc>
                  <a:spcPct val="149791"/>
                </a:lnSpc>
                <a:buFont typeface="Wingdings" panose="05000000000000000000" pitchFamily="2" charset="2"/>
                <a:buChar char="l"/>
              </a:pPr>
              <a:r>
                <a:rPr lang="zh-CN" altLang="en-US" sz="1400" dirty="0" smtClean="0">
                  <a:solidFill>
                    <a:prstClr val="black">
                      <a:lumMod val="65000"/>
                      <a:lumOff val="35000"/>
                    </a:prstClr>
                  </a:solidFill>
                  <a:latin typeface="宋体" panose="02010600030101010101" pitchFamily="2" charset="-122"/>
                  <a:cs typeface="+mn-ea"/>
                  <a:sym typeface="+mn-lt"/>
                </a:rPr>
                <a:t>自充电桩被纳为“新基建”以来，国家政策从新能源汽车补贴逐渐转向新能源基础设施补贴，各地方政府明确出台充电桩建设补贴、充电运营补贴相关政策。</a:t>
              </a:r>
            </a:p>
            <a:p>
              <a:pPr>
                <a:lnSpc>
                  <a:spcPct val="150000"/>
                </a:lnSpc>
              </a:pPr>
              <a:endParaRPr lang="zh-CN" altLang="en-US" sz="1400" dirty="0" smtClean="0">
                <a:solidFill>
                  <a:schemeClr val="tx1">
                    <a:lumMod val="50000"/>
                    <a:lumOff val="50000"/>
                  </a:schemeClr>
                </a:solidFill>
                <a:cs typeface="+mn-ea"/>
                <a:sym typeface="+mn-lt"/>
              </a:endParaRPr>
            </a:p>
          </p:txBody>
        </p:sp>
        <p:sp>
          <p:nvSpPr>
            <p:cNvPr id="23" name="Docer Falling Dust PPT demo 12"/>
            <p:cNvSpPr txBox="1"/>
            <p:nvPr/>
          </p:nvSpPr>
          <p:spPr>
            <a:xfrm>
              <a:off x="12953" y="3366"/>
              <a:ext cx="2738" cy="634"/>
            </a:xfrm>
            <a:prstGeom prst="rect">
              <a:avLst/>
            </a:prstGeom>
            <a:noFill/>
          </p:spPr>
          <p:txBody>
            <a:bodyPr wrap="none" lIns="94002" tIns="47001" rIns="94002" bIns="47001" rtlCol="0">
              <a:spAutoFit/>
            </a:bodyPr>
            <a:lstStyle/>
            <a:p>
              <a:r>
                <a:rPr lang="zh-CN" altLang="en-US" sz="2000" b="1" dirty="0" smtClean="0">
                  <a:solidFill>
                    <a:srgbClr val="2F5597"/>
                  </a:solidFill>
                  <a:cs typeface="+mn-ea"/>
                  <a:sym typeface="+mn-lt"/>
                </a:rPr>
                <a:t>利好政策释放</a:t>
              </a:r>
            </a:p>
          </p:txBody>
        </p:sp>
        <p:sp>
          <p:nvSpPr>
            <p:cNvPr id="26" name="Docer Falling Dust PPT demo 13"/>
            <p:cNvSpPr txBox="1"/>
            <p:nvPr/>
          </p:nvSpPr>
          <p:spPr>
            <a:xfrm>
              <a:off x="1441" y="4300"/>
              <a:ext cx="4268" cy="3712"/>
            </a:xfrm>
            <a:prstGeom prst="rect">
              <a:avLst/>
            </a:prstGeom>
            <a:noFill/>
          </p:spPr>
          <p:txBody>
            <a:bodyPr wrap="square" lIns="94002" tIns="47001" rIns="94002" bIns="47001" rtlCol="0">
              <a:spAutoFit/>
            </a:bodyPr>
            <a:lstStyle/>
            <a:p>
              <a:pPr marL="171450" indent="-171450">
                <a:lnSpc>
                  <a:spcPct val="149791"/>
                </a:lnSpc>
                <a:buFont typeface="Wingdings" panose="05000000000000000000" pitchFamily="2" charset="2"/>
                <a:buChar char="l"/>
              </a:pPr>
              <a:r>
                <a:rPr lang="zh-CN" altLang="en-US" sz="1400" dirty="0" smtClean="0">
                  <a:solidFill>
                    <a:schemeClr val="tx1">
                      <a:lumMod val="65000"/>
                      <a:lumOff val="35000"/>
                    </a:schemeClr>
                  </a:solidFill>
                  <a:latin typeface="+mn-ea"/>
                  <a:cs typeface="+mn-ea"/>
                  <a:sym typeface="+mn-lt"/>
                </a:rPr>
                <a:t>截至</a:t>
              </a:r>
              <a:r>
                <a:rPr lang="en-US" altLang="zh-CN" sz="1400" dirty="0" smtClean="0">
                  <a:solidFill>
                    <a:schemeClr val="tx1">
                      <a:lumMod val="65000"/>
                      <a:lumOff val="35000"/>
                    </a:schemeClr>
                  </a:solidFill>
                  <a:latin typeface="+mn-ea"/>
                  <a:cs typeface="+mn-ea"/>
                  <a:sym typeface="+mn-lt"/>
                </a:rPr>
                <a:t>2023</a:t>
              </a:r>
              <a:r>
                <a:rPr lang="zh-CN" altLang="en-US" sz="1400" dirty="0" smtClean="0">
                  <a:solidFill>
                    <a:schemeClr val="tx1">
                      <a:lumMod val="65000"/>
                      <a:lumOff val="35000"/>
                    </a:schemeClr>
                  </a:solidFill>
                  <a:latin typeface="+mn-ea"/>
                  <a:cs typeface="+mn-ea"/>
                  <a:sym typeface="+mn-lt"/>
                </a:rPr>
                <a:t>年底，全国新能源汽车保有量达</a:t>
              </a:r>
              <a:r>
                <a:rPr lang="en-US" altLang="zh-CN" sz="1400" dirty="0" smtClean="0">
                  <a:solidFill>
                    <a:schemeClr val="tx1">
                      <a:lumMod val="65000"/>
                      <a:lumOff val="35000"/>
                    </a:schemeClr>
                  </a:solidFill>
                  <a:latin typeface="+mn-ea"/>
                  <a:cs typeface="+mn-ea"/>
                  <a:sym typeface="+mn-lt"/>
                </a:rPr>
                <a:t>2041</a:t>
              </a:r>
              <a:r>
                <a:rPr lang="zh-CN" altLang="en-US" sz="1400" dirty="0" smtClean="0">
                  <a:solidFill>
                    <a:schemeClr val="tx1">
                      <a:lumMod val="65000"/>
                      <a:lumOff val="35000"/>
                    </a:schemeClr>
                  </a:solidFill>
                  <a:latin typeface="+mn-ea"/>
                  <a:cs typeface="+mn-ea"/>
                  <a:sym typeface="+mn-lt"/>
                </a:rPr>
                <a:t>万辆，全国充电基础设施累计数量为</a:t>
              </a:r>
              <a:r>
                <a:rPr lang="en-US" altLang="zh-CN" sz="1400" dirty="0" smtClean="0">
                  <a:solidFill>
                    <a:schemeClr val="tx1">
                      <a:lumMod val="65000"/>
                      <a:lumOff val="35000"/>
                    </a:schemeClr>
                  </a:solidFill>
                  <a:latin typeface="+mn-ea"/>
                  <a:cs typeface="+mn-ea"/>
                  <a:sym typeface="+mn-lt"/>
                </a:rPr>
                <a:t>859.6</a:t>
              </a:r>
              <a:r>
                <a:rPr lang="zh-CN" altLang="en-US" sz="1400" dirty="0" smtClean="0">
                  <a:solidFill>
                    <a:schemeClr val="tx1">
                      <a:lumMod val="65000"/>
                      <a:lumOff val="35000"/>
                    </a:schemeClr>
                  </a:solidFill>
                  <a:latin typeface="+mn-ea"/>
                  <a:cs typeface="+mn-ea"/>
                  <a:sym typeface="+mn-lt"/>
                </a:rPr>
                <a:t>万台，车桩比大约</a:t>
              </a:r>
              <a:r>
                <a:rPr lang="en-US" altLang="zh-CN" sz="1400" dirty="0" smtClean="0">
                  <a:solidFill>
                    <a:schemeClr val="tx1">
                      <a:lumMod val="65000"/>
                      <a:lumOff val="35000"/>
                    </a:schemeClr>
                  </a:solidFill>
                  <a:latin typeface="+mn-ea"/>
                  <a:cs typeface="+mn-ea"/>
                  <a:sym typeface="+mn-lt"/>
                </a:rPr>
                <a:t>2.37</a:t>
              </a:r>
              <a:r>
                <a:rPr lang="zh-CN" altLang="en-US" sz="1400" dirty="0" smtClean="0">
                  <a:solidFill>
                    <a:schemeClr val="tx1">
                      <a:lumMod val="65000"/>
                      <a:lumOff val="35000"/>
                    </a:schemeClr>
                  </a:solidFill>
                  <a:latin typeface="+mn-ea"/>
                  <a:cs typeface="+mn-ea"/>
                  <a:sym typeface="+mn-lt"/>
                </a:rPr>
                <a:t>：</a:t>
              </a:r>
              <a:r>
                <a:rPr lang="en-US" altLang="zh-CN" sz="1400" dirty="0" smtClean="0">
                  <a:solidFill>
                    <a:schemeClr val="tx1">
                      <a:lumMod val="65000"/>
                      <a:lumOff val="35000"/>
                    </a:schemeClr>
                  </a:solidFill>
                  <a:latin typeface="+mn-ea"/>
                  <a:cs typeface="+mn-ea"/>
                  <a:sym typeface="+mn-lt"/>
                </a:rPr>
                <a:t>1</a:t>
              </a:r>
              <a:r>
                <a:rPr lang="zh-CN" altLang="en-US" sz="1400" dirty="0" smtClean="0">
                  <a:solidFill>
                    <a:schemeClr val="tx1">
                      <a:lumMod val="65000"/>
                      <a:lumOff val="35000"/>
                    </a:schemeClr>
                  </a:solidFill>
                  <a:latin typeface="+mn-ea"/>
                  <a:cs typeface="+mn-ea"/>
                  <a:sym typeface="+mn-lt"/>
                </a:rPr>
                <a:t>。工信部计划</a:t>
              </a:r>
              <a:r>
                <a:rPr lang="en-US" altLang="zh-CN" sz="1400" dirty="0" smtClean="0">
                  <a:solidFill>
                    <a:schemeClr val="tx1">
                      <a:lumMod val="65000"/>
                      <a:lumOff val="35000"/>
                    </a:schemeClr>
                  </a:solidFill>
                  <a:latin typeface="+mn-ea"/>
                  <a:cs typeface="+mn-ea"/>
                  <a:sym typeface="+mn-lt"/>
                </a:rPr>
                <a:t>2025</a:t>
              </a:r>
              <a:r>
                <a:rPr lang="zh-CN" altLang="en-US" sz="1400" dirty="0" smtClean="0">
                  <a:solidFill>
                    <a:schemeClr val="tx1">
                      <a:lumMod val="65000"/>
                      <a:lumOff val="35000"/>
                    </a:schemeClr>
                  </a:solidFill>
                  <a:latin typeface="+mn-ea"/>
                  <a:cs typeface="+mn-ea"/>
                  <a:sym typeface="+mn-lt"/>
                </a:rPr>
                <a:t>年实现车桩比</a:t>
              </a:r>
              <a:r>
                <a:rPr lang="en-US" altLang="zh-CN" sz="1400" dirty="0" smtClean="0">
                  <a:solidFill>
                    <a:schemeClr val="tx1">
                      <a:lumMod val="65000"/>
                      <a:lumOff val="35000"/>
                    </a:schemeClr>
                  </a:solidFill>
                  <a:latin typeface="+mn-ea"/>
                  <a:cs typeface="+mn-ea"/>
                  <a:sym typeface="+mn-lt"/>
                </a:rPr>
                <a:t>2:1</a:t>
              </a:r>
              <a:r>
                <a:rPr lang="zh-CN" altLang="en-US" sz="1400" dirty="0" smtClean="0">
                  <a:solidFill>
                    <a:schemeClr val="tx1">
                      <a:lumMod val="65000"/>
                      <a:lumOff val="35000"/>
                    </a:schemeClr>
                  </a:solidFill>
                  <a:latin typeface="+mn-ea"/>
                  <a:cs typeface="+mn-ea"/>
                  <a:sym typeface="+mn-lt"/>
                </a:rPr>
                <a:t>，</a:t>
              </a:r>
              <a:r>
                <a:rPr lang="en-US" altLang="zh-CN" sz="1400" dirty="0" smtClean="0">
                  <a:solidFill>
                    <a:schemeClr val="tx1">
                      <a:lumMod val="65000"/>
                      <a:lumOff val="35000"/>
                    </a:schemeClr>
                  </a:solidFill>
                  <a:latin typeface="+mn-ea"/>
                  <a:cs typeface="+mn-ea"/>
                  <a:sym typeface="+mn-lt"/>
                </a:rPr>
                <a:t>2030</a:t>
              </a:r>
              <a:r>
                <a:rPr lang="zh-CN" altLang="en-US" sz="1400" dirty="0" smtClean="0">
                  <a:solidFill>
                    <a:schemeClr val="tx1">
                      <a:lumMod val="65000"/>
                      <a:lumOff val="35000"/>
                    </a:schemeClr>
                  </a:solidFill>
                  <a:latin typeface="+mn-ea"/>
                  <a:cs typeface="+mn-ea"/>
                  <a:sym typeface="+mn-lt"/>
                </a:rPr>
                <a:t>年实现车桩比</a:t>
              </a:r>
              <a:r>
                <a:rPr lang="en-US" altLang="zh-CN" sz="1400" dirty="0" smtClean="0">
                  <a:solidFill>
                    <a:schemeClr val="tx1">
                      <a:lumMod val="65000"/>
                      <a:lumOff val="35000"/>
                    </a:schemeClr>
                  </a:solidFill>
                  <a:latin typeface="+mn-ea"/>
                  <a:cs typeface="+mn-ea"/>
                  <a:sym typeface="+mn-lt"/>
                </a:rPr>
                <a:t>1:1</a:t>
              </a:r>
              <a:r>
                <a:rPr lang="zh-CN" altLang="en-US" sz="1400" dirty="0" smtClean="0">
                  <a:solidFill>
                    <a:schemeClr val="tx1">
                      <a:lumMod val="65000"/>
                      <a:lumOff val="35000"/>
                    </a:schemeClr>
                  </a:solidFill>
                  <a:latin typeface="+mn-ea"/>
                  <a:cs typeface="+mn-ea"/>
                  <a:sym typeface="+mn-lt"/>
                </a:rPr>
                <a:t>，充电桩行业市场前景广阔。</a:t>
              </a:r>
              <a:endParaRPr lang="zh-CN" altLang="en-US" sz="1400" dirty="0">
                <a:solidFill>
                  <a:schemeClr val="tx1">
                    <a:lumMod val="65000"/>
                    <a:lumOff val="35000"/>
                  </a:schemeClr>
                </a:solidFill>
                <a:latin typeface="+mn-ea"/>
                <a:cs typeface="+mn-ea"/>
                <a:sym typeface="+mn-lt"/>
              </a:endParaRPr>
            </a:p>
          </p:txBody>
        </p:sp>
        <p:sp>
          <p:nvSpPr>
            <p:cNvPr id="27" name="Docer Falling Dust PPT demo 12"/>
            <p:cNvSpPr txBox="1"/>
            <p:nvPr/>
          </p:nvSpPr>
          <p:spPr>
            <a:xfrm>
              <a:off x="1441" y="3364"/>
              <a:ext cx="3551" cy="634"/>
            </a:xfrm>
            <a:prstGeom prst="rect">
              <a:avLst/>
            </a:prstGeom>
            <a:noFill/>
          </p:spPr>
          <p:txBody>
            <a:bodyPr wrap="none" lIns="94002" tIns="47001" rIns="94002" bIns="47001" rtlCol="0">
              <a:spAutoFit/>
            </a:bodyPr>
            <a:lstStyle/>
            <a:p>
              <a:r>
                <a:rPr lang="zh-CN" altLang="en-US" sz="2000" b="1" dirty="0" smtClean="0">
                  <a:solidFill>
                    <a:srgbClr val="2F5597"/>
                  </a:solidFill>
                  <a:cs typeface="+mn-ea"/>
                  <a:sym typeface="+mn-lt"/>
                </a:rPr>
                <a:t>市场需求不断增加</a:t>
              </a:r>
            </a:p>
          </p:txBody>
        </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11612" y="1610582"/>
            <a:ext cx="4090988" cy="4090988"/>
          </a:xfrm>
          <a:prstGeom prst="rect">
            <a:avLst/>
          </a:prstGeom>
        </p:spPr>
      </p:pic>
    </p:spTree>
    <p:extLst>
      <p:ext uri="{BB962C8B-B14F-4D97-AF65-F5344CB8AC3E}">
        <p14:creationId xmlns:p14="http://schemas.microsoft.com/office/powerpoint/2010/main" val="3314934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6"/>
          <p:cNvSpPr txBox="1">
            <a:spLocks/>
          </p:cNvSpPr>
          <p:nvPr/>
        </p:nvSpPr>
        <p:spPr>
          <a:xfrm>
            <a:off x="614883" y="438403"/>
            <a:ext cx="3094456"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spc="-10" dirty="0" smtClean="0">
                <a:solidFill>
                  <a:srgbClr val="2F5597"/>
                </a:solidFill>
                <a:latin typeface="+mn-ea"/>
                <a:ea typeface="+mn-ea"/>
                <a:cs typeface="Noto Sans CJK HK"/>
              </a:rPr>
              <a:t>行业现状</a:t>
            </a:r>
            <a:r>
              <a:rPr lang="en-US" altLang="zh-CN" sz="2400" b="1" kern="0" spc="-10" dirty="0" smtClean="0">
                <a:solidFill>
                  <a:srgbClr val="2F5597"/>
                </a:solidFill>
                <a:latin typeface="+mn-ea"/>
                <a:ea typeface="+mn-ea"/>
                <a:cs typeface="Noto Sans CJK HK"/>
              </a:rPr>
              <a:t>——</a:t>
            </a:r>
            <a:r>
              <a:rPr lang="zh-CN" altLang="en-US" sz="2400" b="1" kern="0" spc="-10" dirty="0" smtClean="0">
                <a:solidFill>
                  <a:srgbClr val="2F5597"/>
                </a:solidFill>
                <a:latin typeface="+mn-ea"/>
                <a:ea typeface="+mn-ea"/>
                <a:cs typeface="Noto Sans CJK HK"/>
              </a:rPr>
              <a:t>市场趋势</a:t>
            </a:r>
            <a:endParaRPr lang="zh-CN" altLang="en-US" sz="2400" kern="0" dirty="0">
              <a:solidFill>
                <a:srgbClr val="2F5597"/>
              </a:solidFill>
              <a:latin typeface="+mn-ea"/>
              <a:ea typeface="+mn-ea"/>
              <a:cs typeface="Noto Sans CJK HK"/>
            </a:endParaRPr>
          </a:p>
        </p:txBody>
      </p:sp>
      <p:sp>
        <p:nvSpPr>
          <p:cNvPr id="18" name="object 8"/>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sp>
        <p:nvSpPr>
          <p:cNvPr id="19" name="object 9"/>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latin typeface="+mn-ea"/>
            </a:endParaRPr>
          </a:p>
        </p:txBody>
      </p:sp>
      <p:grpSp>
        <p:nvGrpSpPr>
          <p:cNvPr id="630" name="组合 629"/>
          <p:cNvGrpSpPr/>
          <p:nvPr/>
        </p:nvGrpSpPr>
        <p:grpSpPr>
          <a:xfrm>
            <a:off x="486850" y="1510020"/>
            <a:ext cx="11221415" cy="4945210"/>
            <a:chOff x="486850" y="1335848"/>
            <a:chExt cx="11221415" cy="4945210"/>
          </a:xfrm>
        </p:grpSpPr>
        <p:sp>
          <p:nvSpPr>
            <p:cNvPr id="631" name="文本框 630"/>
            <p:cNvSpPr txBox="1"/>
            <p:nvPr/>
          </p:nvSpPr>
          <p:spPr>
            <a:xfrm>
              <a:off x="6378948" y="2911700"/>
              <a:ext cx="800219" cy="274986"/>
            </a:xfrm>
            <a:prstGeom prst="rect">
              <a:avLst/>
            </a:prstGeom>
            <a:noFill/>
          </p:spPr>
          <p:txBody>
            <a:bodyPr wrap="none" rtlCol="0">
              <a:spAutoFit/>
            </a:bodyPr>
            <a:lstStyle/>
            <a:p>
              <a:r>
                <a:rPr lang="zh-CN" altLang="en-US" sz="1200" b="1" dirty="0">
                  <a:solidFill>
                    <a:prstClr val="white"/>
                  </a:solidFill>
                  <a:latin typeface="思源黑体 CN Bold"/>
                  <a:ea typeface="+mj-ea"/>
                  <a:cs typeface="OPPOSans R" panose="00020600040101010101" pitchFamily="18" charset="-122"/>
                </a:rPr>
                <a:t>用户调研</a:t>
              </a:r>
              <a:endParaRPr lang="en-US" sz="1200" b="1" dirty="0">
                <a:solidFill>
                  <a:prstClr val="white"/>
                </a:solidFill>
                <a:latin typeface="思源黑体 CN Bold"/>
                <a:ea typeface="+mj-ea"/>
                <a:cs typeface="OPPOSans R" panose="00020600040101010101" pitchFamily="18" charset="-122"/>
              </a:endParaRPr>
            </a:p>
          </p:txBody>
        </p:sp>
        <p:grpSp>
          <p:nvGrpSpPr>
            <p:cNvPr id="632" name="组合 631"/>
            <p:cNvGrpSpPr/>
            <p:nvPr/>
          </p:nvGrpSpPr>
          <p:grpSpPr>
            <a:xfrm>
              <a:off x="8968412" y="1977248"/>
              <a:ext cx="2739853" cy="3668434"/>
              <a:chOff x="8930088" y="1948829"/>
              <a:chExt cx="2739853" cy="3695286"/>
            </a:xfrm>
          </p:grpSpPr>
          <p:grpSp>
            <p:nvGrpSpPr>
              <p:cNvPr id="816" name="组合 815"/>
              <p:cNvGrpSpPr/>
              <p:nvPr/>
            </p:nvGrpSpPr>
            <p:grpSpPr>
              <a:xfrm>
                <a:off x="9006197" y="4584105"/>
                <a:ext cx="2495550" cy="1060010"/>
                <a:chOff x="8561082" y="1814437"/>
                <a:chExt cx="2495550" cy="1060010"/>
              </a:xfrm>
            </p:grpSpPr>
            <p:sp>
              <p:nvSpPr>
                <p:cNvPr id="828" name="任意多边形: 形状 42"/>
                <p:cNvSpPr/>
                <p:nvPr/>
              </p:nvSpPr>
              <p:spPr>
                <a:xfrm>
                  <a:off x="8561082" y="1820347"/>
                  <a:ext cx="2495550" cy="1054100"/>
                </a:xfrm>
                <a:custGeom>
                  <a:avLst/>
                  <a:gdLst>
                    <a:gd name="connsiteX0" fmla="*/ 2470150 w 2495550"/>
                    <a:gd name="connsiteY0" fmla="*/ 0 h 1054100"/>
                    <a:gd name="connsiteX1" fmla="*/ 2495550 w 2495550"/>
                    <a:gd name="connsiteY1" fmla="*/ 0 h 1054100"/>
                    <a:gd name="connsiteX2" fmla="*/ 2495550 w 2495550"/>
                    <a:gd name="connsiteY2" fmla="*/ 1054100 h 1054100"/>
                    <a:gd name="connsiteX3" fmla="*/ 2470150 w 2495550"/>
                    <a:gd name="connsiteY3" fmla="*/ 1054100 h 1054100"/>
                    <a:gd name="connsiteX4" fmla="*/ 25400 w 2495550"/>
                    <a:gd name="connsiteY4" fmla="*/ 1054100 h 1054100"/>
                    <a:gd name="connsiteX5" fmla="*/ 0 w 2495550"/>
                    <a:gd name="connsiteY5" fmla="*/ 1054100 h 1054100"/>
                    <a:gd name="connsiteX6" fmla="*/ 0 w 2495550"/>
                    <a:gd name="connsiteY6" fmla="*/ 0 h 1054100"/>
                    <a:gd name="connsiteX7" fmla="*/ 25400 w 2495550"/>
                    <a:gd name="connsiteY7"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550" h="1054100">
                      <a:moveTo>
                        <a:pt x="2470150" y="0"/>
                      </a:moveTo>
                      <a:cubicBezTo>
                        <a:pt x="2484178" y="0"/>
                        <a:pt x="2495550" y="0"/>
                        <a:pt x="2495550" y="0"/>
                      </a:cubicBezTo>
                      <a:lnTo>
                        <a:pt x="2495550" y="1054100"/>
                      </a:lnTo>
                      <a:cubicBezTo>
                        <a:pt x="2495550" y="1054100"/>
                        <a:pt x="2484178" y="1054100"/>
                        <a:pt x="2470150" y="1054100"/>
                      </a:cubicBezTo>
                      <a:lnTo>
                        <a:pt x="25400" y="1054100"/>
                      </a:lnTo>
                      <a:cubicBezTo>
                        <a:pt x="11372" y="1054100"/>
                        <a:pt x="0" y="1054100"/>
                        <a:pt x="0" y="1054100"/>
                      </a:cubicBezTo>
                      <a:lnTo>
                        <a:pt x="0" y="0"/>
                      </a:lnTo>
                      <a:cubicBezTo>
                        <a:pt x="0" y="0"/>
                        <a:pt x="11372" y="0"/>
                        <a:pt x="25400" y="0"/>
                      </a:cubicBezTo>
                      <a:close/>
                    </a:path>
                  </a:pathLst>
                </a:custGeom>
                <a:solidFill>
                  <a:srgbClr val="FFFFFF"/>
                </a:solidFill>
                <a:ln w="6350" cap="flat">
                  <a:noFill/>
                  <a:prstDash val="solid"/>
                  <a:miter/>
                </a:ln>
                <a:effectLst>
                  <a:outerShdw blurRad="381000" dist="317500" dir="2700000" sx="90000" sy="90000" algn="tl" rotWithShape="0">
                    <a:srgbClr val="4472C4">
                      <a:lumMod val="50000"/>
                      <a:alpha val="18000"/>
                    </a:srgbClr>
                  </a:outerShdw>
                </a:effectLst>
              </p:spPr>
              <p:txBody>
                <a:bodyPr rtlCol="0" anchor="ctr"/>
                <a:lstStyle/>
                <a:p>
                  <a:pPr>
                    <a:defRPr/>
                  </a:pPr>
                  <a:endParaRPr lang="en-US" b="1" kern="0">
                    <a:solidFill>
                      <a:prstClr val="black"/>
                    </a:solidFill>
                    <a:latin typeface="思源黑体 CN Bold"/>
                    <a:ea typeface="+mj-ea"/>
                  </a:endParaRPr>
                </a:p>
              </p:txBody>
            </p:sp>
            <p:sp>
              <p:nvSpPr>
                <p:cNvPr id="829" name="任意多边形: 形状 46"/>
                <p:cNvSpPr/>
                <p:nvPr/>
              </p:nvSpPr>
              <p:spPr>
                <a:xfrm>
                  <a:off x="10280626" y="1911348"/>
                  <a:ext cx="222297" cy="422886"/>
                </a:xfrm>
                <a:custGeom>
                  <a:avLst/>
                  <a:gdLst>
                    <a:gd name="connsiteX0" fmla="*/ 127976 w 222297"/>
                    <a:gd name="connsiteY0" fmla="*/ 10130 h 422886"/>
                    <a:gd name="connsiteX1" fmla="*/ 94321 w 222297"/>
                    <a:gd name="connsiteY1" fmla="*/ 10130 h 422886"/>
                    <a:gd name="connsiteX2" fmla="*/ 2246 w 222297"/>
                    <a:gd name="connsiteY2" fmla="*/ 183771 h 422886"/>
                    <a:gd name="connsiteX3" fmla="*/ 19074 w 222297"/>
                    <a:gd name="connsiteY3" fmla="*/ 211749 h 422886"/>
                    <a:gd name="connsiteX4" fmla="*/ 63651 w 222297"/>
                    <a:gd name="connsiteY4" fmla="*/ 211749 h 422886"/>
                    <a:gd name="connsiteX5" fmla="*/ 63651 w 222297"/>
                    <a:gd name="connsiteY5" fmla="*/ 422886 h 422886"/>
                    <a:gd name="connsiteX6" fmla="*/ 152551 w 222297"/>
                    <a:gd name="connsiteY6" fmla="*/ 422886 h 422886"/>
                    <a:gd name="connsiteX7" fmla="*/ 152551 w 222297"/>
                    <a:gd name="connsiteY7" fmla="*/ 211749 h 422886"/>
                    <a:gd name="connsiteX8" fmla="*/ 203224 w 222297"/>
                    <a:gd name="connsiteY8" fmla="*/ 211749 h 422886"/>
                    <a:gd name="connsiteX9" fmla="*/ 220051 w 222297"/>
                    <a:gd name="connsiteY9" fmla="*/ 183771 h 422886"/>
                    <a:gd name="connsiteX10" fmla="*/ 127976 w 222297"/>
                    <a:gd name="connsiteY10" fmla="*/ 10130 h 4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297" h="422886">
                      <a:moveTo>
                        <a:pt x="127976" y="10130"/>
                      </a:moveTo>
                      <a:cubicBezTo>
                        <a:pt x="120865" y="-3377"/>
                        <a:pt x="101497" y="-3377"/>
                        <a:pt x="94321" y="10130"/>
                      </a:cubicBezTo>
                      <a:lnTo>
                        <a:pt x="2246" y="183771"/>
                      </a:lnTo>
                      <a:cubicBezTo>
                        <a:pt x="-4484" y="196458"/>
                        <a:pt x="4723" y="211749"/>
                        <a:pt x="19074" y="211749"/>
                      </a:cubicBezTo>
                      <a:lnTo>
                        <a:pt x="63651" y="211749"/>
                      </a:lnTo>
                      <a:lnTo>
                        <a:pt x="63651" y="422886"/>
                      </a:lnTo>
                      <a:lnTo>
                        <a:pt x="152551" y="422886"/>
                      </a:lnTo>
                      <a:lnTo>
                        <a:pt x="152551" y="211749"/>
                      </a:lnTo>
                      <a:lnTo>
                        <a:pt x="203224" y="211749"/>
                      </a:lnTo>
                      <a:cubicBezTo>
                        <a:pt x="217575" y="211749"/>
                        <a:pt x="226782" y="196458"/>
                        <a:pt x="220051" y="183771"/>
                      </a:cubicBezTo>
                      <a:lnTo>
                        <a:pt x="127976" y="10130"/>
                      </a:lnTo>
                      <a:close/>
                    </a:path>
                  </a:pathLst>
                </a:custGeom>
                <a:gradFill>
                  <a:gsLst>
                    <a:gs pos="0">
                      <a:srgbClr val="EA747A"/>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30" name="文本框 829"/>
                <p:cNvSpPr txBox="1"/>
                <p:nvPr/>
              </p:nvSpPr>
              <p:spPr>
                <a:xfrm>
                  <a:off x="8666509" y="1814437"/>
                  <a:ext cx="1165704" cy="682065"/>
                </a:xfrm>
                <a:prstGeom prst="rect">
                  <a:avLst/>
                </a:prstGeom>
                <a:noFill/>
              </p:spPr>
              <p:txBody>
                <a:bodyPr wrap="none" rtlCol="0">
                  <a:spAutoFit/>
                </a:bodyPr>
                <a:lstStyle/>
                <a:p>
                  <a:pPr>
                    <a:defRPr/>
                  </a:pPr>
                  <a:r>
                    <a:rPr lang="en-US" altLang="zh-CN" sz="3800" b="1" kern="0" dirty="0">
                      <a:solidFill>
                        <a:prstClr val="black"/>
                      </a:solidFill>
                      <a:latin typeface="思源黑体 CN Bold"/>
                      <a:ea typeface="+mj-ea"/>
                      <a:cs typeface="OPPOSans H" panose="00020600040101010101" pitchFamily="18" charset="-122"/>
                    </a:rPr>
                    <a:t>87.8</a:t>
                  </a:r>
                  <a:endParaRPr lang="en-US" sz="3800" b="1" kern="0" dirty="0">
                    <a:solidFill>
                      <a:prstClr val="black"/>
                    </a:solidFill>
                    <a:latin typeface="思源黑体 CN Bold"/>
                    <a:ea typeface="+mj-ea"/>
                    <a:cs typeface="OPPOSans H" panose="00020600040101010101" pitchFamily="18" charset="-122"/>
                  </a:endParaRPr>
                </a:p>
              </p:txBody>
            </p:sp>
            <p:sp>
              <p:nvSpPr>
                <p:cNvPr id="831" name="文本框 830"/>
                <p:cNvSpPr txBox="1"/>
                <p:nvPr/>
              </p:nvSpPr>
              <p:spPr>
                <a:xfrm>
                  <a:off x="9775784" y="2152991"/>
                  <a:ext cx="248786" cy="248023"/>
                </a:xfrm>
                <a:prstGeom prst="rect">
                  <a:avLst/>
                </a:prstGeom>
                <a:noFill/>
              </p:spPr>
              <p:txBody>
                <a:bodyPr wrap="none" rtlCol="0">
                  <a:spAutoFit/>
                </a:bodyPr>
                <a:lstStyle/>
                <a:p>
                  <a:pPr algn="ctr">
                    <a:defRPr/>
                  </a:pPr>
                  <a:r>
                    <a:rPr lang="en-US" sz="1000" b="1" kern="0" dirty="0">
                      <a:solidFill>
                        <a:prstClr val="white">
                          <a:lumMod val="65000"/>
                        </a:prstClr>
                      </a:solidFill>
                      <a:latin typeface="思源黑体 CN Bold"/>
                      <a:ea typeface="+mj-ea"/>
                      <a:cs typeface="OPPOSans H" panose="00020600040101010101" pitchFamily="18" charset="-122"/>
                    </a:rPr>
                    <a:t>%</a:t>
                  </a:r>
                </a:p>
              </p:txBody>
            </p:sp>
            <p:sp>
              <p:nvSpPr>
                <p:cNvPr id="832" name="文本框 831"/>
                <p:cNvSpPr txBox="1"/>
                <p:nvPr/>
              </p:nvSpPr>
              <p:spPr>
                <a:xfrm>
                  <a:off x="8666509" y="2426412"/>
                  <a:ext cx="2249334" cy="310030"/>
                </a:xfrm>
                <a:prstGeom prst="rect">
                  <a:avLst/>
                </a:prstGeom>
                <a:noFill/>
              </p:spPr>
              <p:txBody>
                <a:bodyPr wrap="none" rtlCol="0">
                  <a:spAutoFit/>
                </a:bodyPr>
                <a:lstStyle/>
                <a:p>
                  <a:pPr>
                    <a:defRPr/>
                  </a:pPr>
                  <a:r>
                    <a:rPr lang="en-US" altLang="zh-CN" sz="1400" b="1" kern="0" dirty="0">
                      <a:solidFill>
                        <a:srgbClr val="81838F"/>
                      </a:solidFill>
                      <a:latin typeface="思源黑体 CN Bold"/>
                      <a:ea typeface="+mj-ea"/>
                      <a:cs typeface="OPPOSans H" panose="00020600040101010101" pitchFamily="18" charset="-122"/>
                    </a:rPr>
                    <a:t>TOP15</a:t>
                  </a:r>
                  <a:r>
                    <a:rPr lang="zh-CN" altLang="en-US" sz="1400" b="1" kern="0" dirty="0">
                      <a:solidFill>
                        <a:srgbClr val="81838F"/>
                      </a:solidFill>
                      <a:latin typeface="思源黑体 CN Bold"/>
                      <a:ea typeface="+mj-ea"/>
                      <a:cs typeface="OPPOSans H" panose="00020600040101010101" pitchFamily="18" charset="-122"/>
                    </a:rPr>
                    <a:t>运营商体量占总体量</a:t>
                  </a:r>
                  <a:endParaRPr lang="en-US" sz="1400" b="1" kern="0" dirty="0">
                    <a:solidFill>
                      <a:srgbClr val="81838F"/>
                    </a:solidFill>
                    <a:latin typeface="思源黑体 CN Bold"/>
                    <a:ea typeface="+mj-ea"/>
                    <a:cs typeface="OPPOSans H" panose="00020600040101010101" pitchFamily="18" charset="-122"/>
                  </a:endParaRPr>
                </a:p>
              </p:txBody>
            </p:sp>
          </p:grpSp>
          <p:grpSp>
            <p:nvGrpSpPr>
              <p:cNvPr id="817" name="组合 816"/>
              <p:cNvGrpSpPr/>
              <p:nvPr/>
            </p:nvGrpSpPr>
            <p:grpSpPr>
              <a:xfrm>
                <a:off x="8999232" y="3271039"/>
                <a:ext cx="2566927" cy="1054100"/>
                <a:chOff x="8572500" y="3003550"/>
                <a:chExt cx="2566927" cy="1054100"/>
              </a:xfrm>
            </p:grpSpPr>
            <p:sp>
              <p:nvSpPr>
                <p:cNvPr id="823" name="任意多边形: 形状 47"/>
                <p:cNvSpPr/>
                <p:nvPr/>
              </p:nvSpPr>
              <p:spPr>
                <a:xfrm>
                  <a:off x="8572500" y="3003550"/>
                  <a:ext cx="2495550" cy="1054100"/>
                </a:xfrm>
                <a:custGeom>
                  <a:avLst/>
                  <a:gdLst>
                    <a:gd name="connsiteX0" fmla="*/ 2470150 w 2495550"/>
                    <a:gd name="connsiteY0" fmla="*/ 0 h 1054100"/>
                    <a:gd name="connsiteX1" fmla="*/ 2495550 w 2495550"/>
                    <a:gd name="connsiteY1" fmla="*/ 0 h 1054100"/>
                    <a:gd name="connsiteX2" fmla="*/ 2495550 w 2495550"/>
                    <a:gd name="connsiteY2" fmla="*/ 1054100 h 1054100"/>
                    <a:gd name="connsiteX3" fmla="*/ 2470150 w 2495550"/>
                    <a:gd name="connsiteY3" fmla="*/ 1054100 h 1054100"/>
                    <a:gd name="connsiteX4" fmla="*/ 25400 w 2495550"/>
                    <a:gd name="connsiteY4" fmla="*/ 1054100 h 1054100"/>
                    <a:gd name="connsiteX5" fmla="*/ 0 w 2495550"/>
                    <a:gd name="connsiteY5" fmla="*/ 1054100 h 1054100"/>
                    <a:gd name="connsiteX6" fmla="*/ 0 w 2495550"/>
                    <a:gd name="connsiteY6" fmla="*/ 0 h 1054100"/>
                    <a:gd name="connsiteX7" fmla="*/ 25400 w 2495550"/>
                    <a:gd name="connsiteY7"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550" h="1054100">
                      <a:moveTo>
                        <a:pt x="2470150" y="0"/>
                      </a:moveTo>
                      <a:cubicBezTo>
                        <a:pt x="2484178" y="0"/>
                        <a:pt x="2495550" y="0"/>
                        <a:pt x="2495550" y="0"/>
                      </a:cubicBezTo>
                      <a:lnTo>
                        <a:pt x="2495550" y="1054100"/>
                      </a:lnTo>
                      <a:cubicBezTo>
                        <a:pt x="2495550" y="1054100"/>
                        <a:pt x="2484178" y="1054100"/>
                        <a:pt x="2470150" y="1054100"/>
                      </a:cubicBezTo>
                      <a:lnTo>
                        <a:pt x="25400" y="1054100"/>
                      </a:lnTo>
                      <a:cubicBezTo>
                        <a:pt x="11372" y="1054100"/>
                        <a:pt x="0" y="1054100"/>
                        <a:pt x="0" y="1054100"/>
                      </a:cubicBezTo>
                      <a:lnTo>
                        <a:pt x="0" y="0"/>
                      </a:lnTo>
                      <a:cubicBezTo>
                        <a:pt x="0" y="0"/>
                        <a:pt x="11372" y="0"/>
                        <a:pt x="25400" y="0"/>
                      </a:cubicBezTo>
                      <a:close/>
                    </a:path>
                  </a:pathLst>
                </a:custGeom>
                <a:solidFill>
                  <a:srgbClr val="FFFFFF"/>
                </a:solidFill>
                <a:ln w="6350" cap="flat">
                  <a:noFill/>
                  <a:prstDash val="solid"/>
                  <a:miter/>
                </a:ln>
                <a:effectLst>
                  <a:outerShdw blurRad="381000" dist="317500" dir="2700000" sx="90000" sy="90000" algn="tl" rotWithShape="0">
                    <a:srgbClr val="4472C4">
                      <a:lumMod val="50000"/>
                      <a:alpha val="18000"/>
                    </a:srgbClr>
                  </a:outerShdw>
                </a:effectLst>
              </p:spPr>
              <p:txBody>
                <a:bodyPr rtlCol="0" anchor="ctr"/>
                <a:lstStyle/>
                <a:p>
                  <a:pPr>
                    <a:defRPr/>
                  </a:pPr>
                  <a:endParaRPr lang="en-US" b="1" kern="0">
                    <a:solidFill>
                      <a:prstClr val="black"/>
                    </a:solidFill>
                    <a:latin typeface="思源黑体 CN Bold"/>
                    <a:ea typeface="+mj-ea"/>
                  </a:endParaRPr>
                </a:p>
              </p:txBody>
            </p:sp>
            <p:sp>
              <p:nvSpPr>
                <p:cNvPr id="824" name="任意多边形: 形状 51"/>
                <p:cNvSpPr/>
                <p:nvPr/>
              </p:nvSpPr>
              <p:spPr>
                <a:xfrm>
                  <a:off x="10280626" y="3206748"/>
                  <a:ext cx="222297" cy="422886"/>
                </a:xfrm>
                <a:custGeom>
                  <a:avLst/>
                  <a:gdLst>
                    <a:gd name="connsiteX0" fmla="*/ 127976 w 222297"/>
                    <a:gd name="connsiteY0" fmla="*/ 10130 h 422886"/>
                    <a:gd name="connsiteX1" fmla="*/ 94321 w 222297"/>
                    <a:gd name="connsiteY1" fmla="*/ 10130 h 422886"/>
                    <a:gd name="connsiteX2" fmla="*/ 2246 w 222297"/>
                    <a:gd name="connsiteY2" fmla="*/ 183771 h 422886"/>
                    <a:gd name="connsiteX3" fmla="*/ 19074 w 222297"/>
                    <a:gd name="connsiteY3" fmla="*/ 211749 h 422886"/>
                    <a:gd name="connsiteX4" fmla="*/ 63651 w 222297"/>
                    <a:gd name="connsiteY4" fmla="*/ 211749 h 422886"/>
                    <a:gd name="connsiteX5" fmla="*/ 63651 w 222297"/>
                    <a:gd name="connsiteY5" fmla="*/ 422886 h 422886"/>
                    <a:gd name="connsiteX6" fmla="*/ 152551 w 222297"/>
                    <a:gd name="connsiteY6" fmla="*/ 422886 h 422886"/>
                    <a:gd name="connsiteX7" fmla="*/ 152551 w 222297"/>
                    <a:gd name="connsiteY7" fmla="*/ 211749 h 422886"/>
                    <a:gd name="connsiteX8" fmla="*/ 203224 w 222297"/>
                    <a:gd name="connsiteY8" fmla="*/ 211749 h 422886"/>
                    <a:gd name="connsiteX9" fmla="*/ 220051 w 222297"/>
                    <a:gd name="connsiteY9" fmla="*/ 183771 h 422886"/>
                    <a:gd name="connsiteX10" fmla="*/ 127976 w 222297"/>
                    <a:gd name="connsiteY10" fmla="*/ 10130 h 4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297" h="422886">
                      <a:moveTo>
                        <a:pt x="127976" y="10130"/>
                      </a:moveTo>
                      <a:cubicBezTo>
                        <a:pt x="120865" y="-3377"/>
                        <a:pt x="101497" y="-3377"/>
                        <a:pt x="94321" y="10130"/>
                      </a:cubicBezTo>
                      <a:lnTo>
                        <a:pt x="2246" y="183771"/>
                      </a:lnTo>
                      <a:cubicBezTo>
                        <a:pt x="-4484" y="196458"/>
                        <a:pt x="4723" y="211749"/>
                        <a:pt x="19074" y="211749"/>
                      </a:cubicBezTo>
                      <a:lnTo>
                        <a:pt x="63651" y="211749"/>
                      </a:lnTo>
                      <a:lnTo>
                        <a:pt x="63651" y="422886"/>
                      </a:lnTo>
                      <a:lnTo>
                        <a:pt x="152551" y="422886"/>
                      </a:lnTo>
                      <a:lnTo>
                        <a:pt x="152551" y="211749"/>
                      </a:lnTo>
                      <a:lnTo>
                        <a:pt x="203224" y="211749"/>
                      </a:lnTo>
                      <a:cubicBezTo>
                        <a:pt x="217575" y="211749"/>
                        <a:pt x="226782" y="196458"/>
                        <a:pt x="220051" y="183771"/>
                      </a:cubicBezTo>
                      <a:lnTo>
                        <a:pt x="127976" y="10130"/>
                      </a:lnTo>
                      <a:close/>
                    </a:path>
                  </a:pathLst>
                </a:custGeom>
                <a:gradFill>
                  <a:gsLst>
                    <a:gs pos="0">
                      <a:srgbClr val="EA747A"/>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25" name="文本框 824"/>
                <p:cNvSpPr txBox="1"/>
                <p:nvPr/>
              </p:nvSpPr>
              <p:spPr>
                <a:xfrm>
                  <a:off x="8666509" y="3105556"/>
                  <a:ext cx="1165704" cy="682064"/>
                </a:xfrm>
                <a:prstGeom prst="rect">
                  <a:avLst/>
                </a:prstGeom>
                <a:noFill/>
              </p:spPr>
              <p:txBody>
                <a:bodyPr wrap="none" rtlCol="0">
                  <a:spAutoFit/>
                </a:bodyPr>
                <a:lstStyle/>
                <a:p>
                  <a:pPr>
                    <a:defRPr/>
                  </a:pPr>
                  <a:r>
                    <a:rPr lang="en-US" altLang="zh-CN" sz="3800" b="1" kern="0" dirty="0">
                      <a:solidFill>
                        <a:prstClr val="black"/>
                      </a:solidFill>
                      <a:latin typeface="思源黑体 CN Bold"/>
                      <a:ea typeface="+mj-ea"/>
                      <a:cs typeface="OPPOSans H" panose="00020600040101010101" pitchFamily="18" charset="-122"/>
                    </a:rPr>
                    <a:t>23.8</a:t>
                  </a:r>
                  <a:endParaRPr lang="en-US" sz="3800" b="1" kern="0" dirty="0">
                    <a:solidFill>
                      <a:prstClr val="black"/>
                    </a:solidFill>
                    <a:latin typeface="思源黑体 CN Bold"/>
                    <a:ea typeface="+mj-ea"/>
                    <a:cs typeface="OPPOSans H" panose="00020600040101010101" pitchFamily="18" charset="-122"/>
                  </a:endParaRPr>
                </a:p>
              </p:txBody>
            </p:sp>
            <p:sp>
              <p:nvSpPr>
                <p:cNvPr id="826" name="文本框 825"/>
                <p:cNvSpPr txBox="1"/>
                <p:nvPr/>
              </p:nvSpPr>
              <p:spPr>
                <a:xfrm>
                  <a:off x="9864914" y="3444110"/>
                  <a:ext cx="248786" cy="248023"/>
                </a:xfrm>
                <a:prstGeom prst="rect">
                  <a:avLst/>
                </a:prstGeom>
                <a:noFill/>
              </p:spPr>
              <p:txBody>
                <a:bodyPr wrap="none" rtlCol="0">
                  <a:spAutoFit/>
                </a:bodyPr>
                <a:lstStyle/>
                <a:p>
                  <a:pPr algn="ctr">
                    <a:defRPr/>
                  </a:pPr>
                  <a:r>
                    <a:rPr lang="en-US" sz="1000" b="1" kern="0" dirty="0">
                      <a:solidFill>
                        <a:prstClr val="white">
                          <a:lumMod val="65000"/>
                        </a:prstClr>
                      </a:solidFill>
                      <a:latin typeface="思源黑体 CN Bold"/>
                      <a:ea typeface="+mj-ea"/>
                      <a:cs typeface="OPPOSans H" panose="00020600040101010101" pitchFamily="18" charset="-122"/>
                    </a:rPr>
                    <a:t>%</a:t>
                  </a:r>
                </a:p>
              </p:txBody>
            </p:sp>
            <p:sp>
              <p:nvSpPr>
                <p:cNvPr id="827" name="文本框 826"/>
                <p:cNvSpPr txBox="1"/>
                <p:nvPr/>
              </p:nvSpPr>
              <p:spPr>
                <a:xfrm>
                  <a:off x="8620789" y="3717531"/>
                  <a:ext cx="2518638" cy="307777"/>
                </a:xfrm>
                <a:prstGeom prst="rect">
                  <a:avLst/>
                </a:prstGeom>
                <a:noFill/>
              </p:spPr>
              <p:txBody>
                <a:bodyPr wrap="none" rtlCol="0">
                  <a:spAutoFit/>
                </a:bodyPr>
                <a:lstStyle/>
                <a:p>
                  <a:pPr>
                    <a:defRPr/>
                  </a:pPr>
                  <a:r>
                    <a:rPr lang="zh-CN" altLang="en-US" sz="1400" b="1" kern="0" dirty="0">
                      <a:solidFill>
                        <a:srgbClr val="81838F"/>
                      </a:solidFill>
                      <a:latin typeface="思源黑体 CN Bold"/>
                      <a:ea typeface="+mj-ea"/>
                      <a:cs typeface="OPPOSans H" panose="00020600040101010101" pitchFamily="18" charset="-122"/>
                    </a:rPr>
                    <a:t>上半年公共充电桩同比增长率</a:t>
                  </a:r>
                  <a:endParaRPr lang="en-US" sz="1400" b="1" kern="0" dirty="0">
                    <a:solidFill>
                      <a:srgbClr val="81838F"/>
                    </a:solidFill>
                    <a:latin typeface="思源黑体 CN Bold"/>
                    <a:ea typeface="+mj-ea"/>
                    <a:cs typeface="OPPOSans H" panose="00020600040101010101" pitchFamily="18" charset="-122"/>
                  </a:endParaRPr>
                </a:p>
              </p:txBody>
            </p:sp>
          </p:grpSp>
          <p:grpSp>
            <p:nvGrpSpPr>
              <p:cNvPr id="818" name="组合 817"/>
              <p:cNvGrpSpPr/>
              <p:nvPr/>
            </p:nvGrpSpPr>
            <p:grpSpPr>
              <a:xfrm>
                <a:off x="8930088" y="1948829"/>
                <a:ext cx="2739853" cy="1054100"/>
                <a:chOff x="8503356" y="4296156"/>
                <a:chExt cx="2739853" cy="1054100"/>
              </a:xfrm>
            </p:grpSpPr>
            <p:sp>
              <p:nvSpPr>
                <p:cNvPr id="819" name="任意多边形: 形状 52"/>
                <p:cNvSpPr/>
                <p:nvPr/>
              </p:nvSpPr>
              <p:spPr>
                <a:xfrm>
                  <a:off x="8572500" y="4296156"/>
                  <a:ext cx="2495550" cy="1054100"/>
                </a:xfrm>
                <a:custGeom>
                  <a:avLst/>
                  <a:gdLst>
                    <a:gd name="connsiteX0" fmla="*/ 2470150 w 2495550"/>
                    <a:gd name="connsiteY0" fmla="*/ 0 h 1054100"/>
                    <a:gd name="connsiteX1" fmla="*/ 2495550 w 2495550"/>
                    <a:gd name="connsiteY1" fmla="*/ 0 h 1054100"/>
                    <a:gd name="connsiteX2" fmla="*/ 2495550 w 2495550"/>
                    <a:gd name="connsiteY2" fmla="*/ 1054100 h 1054100"/>
                    <a:gd name="connsiteX3" fmla="*/ 2470150 w 2495550"/>
                    <a:gd name="connsiteY3" fmla="*/ 1054100 h 1054100"/>
                    <a:gd name="connsiteX4" fmla="*/ 25400 w 2495550"/>
                    <a:gd name="connsiteY4" fmla="*/ 1054100 h 1054100"/>
                    <a:gd name="connsiteX5" fmla="*/ 0 w 2495550"/>
                    <a:gd name="connsiteY5" fmla="*/ 1054100 h 1054100"/>
                    <a:gd name="connsiteX6" fmla="*/ 0 w 2495550"/>
                    <a:gd name="connsiteY6" fmla="*/ 0 h 1054100"/>
                    <a:gd name="connsiteX7" fmla="*/ 25400 w 2495550"/>
                    <a:gd name="connsiteY7" fmla="*/ 0 h 105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5550" h="1054100">
                      <a:moveTo>
                        <a:pt x="2470150" y="0"/>
                      </a:moveTo>
                      <a:cubicBezTo>
                        <a:pt x="2484178" y="0"/>
                        <a:pt x="2495550" y="0"/>
                        <a:pt x="2495550" y="0"/>
                      </a:cubicBezTo>
                      <a:lnTo>
                        <a:pt x="2495550" y="1054100"/>
                      </a:lnTo>
                      <a:cubicBezTo>
                        <a:pt x="2495550" y="1054100"/>
                        <a:pt x="2484178" y="1054100"/>
                        <a:pt x="2470150" y="1054100"/>
                      </a:cubicBezTo>
                      <a:lnTo>
                        <a:pt x="25400" y="1054100"/>
                      </a:lnTo>
                      <a:cubicBezTo>
                        <a:pt x="11372" y="1054100"/>
                        <a:pt x="0" y="1054100"/>
                        <a:pt x="0" y="1054100"/>
                      </a:cubicBezTo>
                      <a:lnTo>
                        <a:pt x="0" y="0"/>
                      </a:lnTo>
                      <a:cubicBezTo>
                        <a:pt x="0" y="0"/>
                        <a:pt x="11372" y="0"/>
                        <a:pt x="25400" y="0"/>
                      </a:cubicBezTo>
                      <a:close/>
                    </a:path>
                  </a:pathLst>
                </a:custGeom>
                <a:solidFill>
                  <a:srgbClr val="FFFFFF"/>
                </a:solidFill>
                <a:ln w="6350" cap="flat">
                  <a:noFill/>
                  <a:prstDash val="solid"/>
                  <a:miter/>
                </a:ln>
                <a:effectLst>
                  <a:outerShdw blurRad="381000" dist="317500" dir="2700000" sx="90000" sy="90000" algn="tl" rotWithShape="0">
                    <a:srgbClr val="4472C4">
                      <a:lumMod val="50000"/>
                      <a:alpha val="18000"/>
                    </a:srgbClr>
                  </a:outerShdw>
                </a:effectLst>
              </p:spPr>
              <p:txBody>
                <a:bodyPr rtlCol="0" anchor="ctr"/>
                <a:lstStyle/>
                <a:p>
                  <a:pPr>
                    <a:defRPr/>
                  </a:pPr>
                  <a:endParaRPr lang="en-US" b="1" kern="0">
                    <a:solidFill>
                      <a:prstClr val="black"/>
                    </a:solidFill>
                    <a:latin typeface="思源黑体 CN Bold"/>
                    <a:ea typeface="+mj-ea"/>
                  </a:endParaRPr>
                </a:p>
              </p:txBody>
            </p:sp>
            <p:sp>
              <p:nvSpPr>
                <p:cNvPr id="820" name="任意多边形: 形状 55"/>
                <p:cNvSpPr/>
                <p:nvPr/>
              </p:nvSpPr>
              <p:spPr>
                <a:xfrm>
                  <a:off x="10280880" y="4514848"/>
                  <a:ext cx="222297" cy="422886"/>
                </a:xfrm>
                <a:custGeom>
                  <a:avLst/>
                  <a:gdLst>
                    <a:gd name="connsiteX0" fmla="*/ 127976 w 222297"/>
                    <a:gd name="connsiteY0" fmla="*/ 10130 h 422886"/>
                    <a:gd name="connsiteX1" fmla="*/ 94321 w 222297"/>
                    <a:gd name="connsiteY1" fmla="*/ 10130 h 422886"/>
                    <a:gd name="connsiteX2" fmla="*/ 2246 w 222297"/>
                    <a:gd name="connsiteY2" fmla="*/ 183771 h 422886"/>
                    <a:gd name="connsiteX3" fmla="*/ 19074 w 222297"/>
                    <a:gd name="connsiteY3" fmla="*/ 211749 h 422886"/>
                    <a:gd name="connsiteX4" fmla="*/ 63651 w 222297"/>
                    <a:gd name="connsiteY4" fmla="*/ 211749 h 422886"/>
                    <a:gd name="connsiteX5" fmla="*/ 63651 w 222297"/>
                    <a:gd name="connsiteY5" fmla="*/ 422886 h 422886"/>
                    <a:gd name="connsiteX6" fmla="*/ 152551 w 222297"/>
                    <a:gd name="connsiteY6" fmla="*/ 422886 h 422886"/>
                    <a:gd name="connsiteX7" fmla="*/ 152551 w 222297"/>
                    <a:gd name="connsiteY7" fmla="*/ 211749 h 422886"/>
                    <a:gd name="connsiteX8" fmla="*/ 203224 w 222297"/>
                    <a:gd name="connsiteY8" fmla="*/ 211749 h 422886"/>
                    <a:gd name="connsiteX9" fmla="*/ 220051 w 222297"/>
                    <a:gd name="connsiteY9" fmla="*/ 183771 h 422886"/>
                    <a:gd name="connsiteX10" fmla="*/ 127976 w 222297"/>
                    <a:gd name="connsiteY10" fmla="*/ 10130 h 4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297" h="422886">
                      <a:moveTo>
                        <a:pt x="127976" y="10130"/>
                      </a:moveTo>
                      <a:cubicBezTo>
                        <a:pt x="120865" y="-3377"/>
                        <a:pt x="101497" y="-3377"/>
                        <a:pt x="94321" y="10130"/>
                      </a:cubicBezTo>
                      <a:lnTo>
                        <a:pt x="2246" y="183771"/>
                      </a:lnTo>
                      <a:cubicBezTo>
                        <a:pt x="-4484" y="196458"/>
                        <a:pt x="4723" y="211749"/>
                        <a:pt x="19074" y="211749"/>
                      </a:cubicBezTo>
                      <a:lnTo>
                        <a:pt x="63651" y="211749"/>
                      </a:lnTo>
                      <a:lnTo>
                        <a:pt x="63651" y="422886"/>
                      </a:lnTo>
                      <a:lnTo>
                        <a:pt x="152551" y="422886"/>
                      </a:lnTo>
                      <a:lnTo>
                        <a:pt x="152551" y="211749"/>
                      </a:lnTo>
                      <a:lnTo>
                        <a:pt x="203224" y="211749"/>
                      </a:lnTo>
                      <a:cubicBezTo>
                        <a:pt x="217575" y="211749"/>
                        <a:pt x="226782" y="196458"/>
                        <a:pt x="220051" y="183771"/>
                      </a:cubicBezTo>
                      <a:lnTo>
                        <a:pt x="127976" y="10130"/>
                      </a:lnTo>
                      <a:close/>
                    </a:path>
                  </a:pathLst>
                </a:custGeom>
                <a:gradFill>
                  <a:gsLst>
                    <a:gs pos="0">
                      <a:srgbClr val="EA747A"/>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21" name="文本框 820"/>
                <p:cNvSpPr txBox="1"/>
                <p:nvPr/>
              </p:nvSpPr>
              <p:spPr>
                <a:xfrm>
                  <a:off x="8667948" y="4353635"/>
                  <a:ext cx="1165704" cy="682064"/>
                </a:xfrm>
                <a:prstGeom prst="rect">
                  <a:avLst/>
                </a:prstGeom>
                <a:noFill/>
              </p:spPr>
              <p:txBody>
                <a:bodyPr wrap="none" rtlCol="0">
                  <a:spAutoFit/>
                </a:bodyPr>
                <a:lstStyle/>
                <a:p>
                  <a:pPr>
                    <a:defRPr/>
                  </a:pPr>
                  <a:r>
                    <a:rPr lang="en-US" altLang="zh-CN" sz="3800" b="1" kern="0" dirty="0">
                      <a:solidFill>
                        <a:prstClr val="black"/>
                      </a:solidFill>
                      <a:latin typeface="思源黑体 CN Bold"/>
                      <a:ea typeface="+mj-ea"/>
                      <a:cs typeface="OPPOSans H" panose="00020600040101010101" pitchFamily="18" charset="-122"/>
                    </a:rPr>
                    <a:t>517e</a:t>
                  </a:r>
                  <a:endParaRPr lang="en-US" sz="3800" b="1" kern="0" dirty="0">
                    <a:solidFill>
                      <a:prstClr val="black"/>
                    </a:solidFill>
                    <a:latin typeface="思源黑体 CN Bold"/>
                    <a:ea typeface="+mj-ea"/>
                    <a:cs typeface="OPPOSans H" panose="00020600040101010101" pitchFamily="18" charset="-122"/>
                  </a:endParaRPr>
                </a:p>
              </p:txBody>
            </p:sp>
            <p:sp>
              <p:nvSpPr>
                <p:cNvPr id="822" name="文本框 821"/>
                <p:cNvSpPr txBox="1"/>
                <p:nvPr/>
              </p:nvSpPr>
              <p:spPr>
                <a:xfrm>
                  <a:off x="8503356" y="4965610"/>
                  <a:ext cx="2739853" cy="307777"/>
                </a:xfrm>
                <a:prstGeom prst="rect">
                  <a:avLst/>
                </a:prstGeom>
                <a:noFill/>
              </p:spPr>
              <p:txBody>
                <a:bodyPr wrap="none" rtlCol="0">
                  <a:spAutoFit/>
                </a:bodyPr>
                <a:lstStyle/>
                <a:p>
                  <a:pPr>
                    <a:defRPr/>
                  </a:pPr>
                  <a:r>
                    <a:rPr lang="en-US" altLang="zh-CN" sz="1400" b="1" kern="0" dirty="0">
                      <a:solidFill>
                        <a:srgbClr val="81838F"/>
                      </a:solidFill>
                      <a:latin typeface="思源黑体 CN Bold"/>
                      <a:ea typeface="+mj-ea"/>
                      <a:cs typeface="OPPOSans H" panose="00020600040101010101" pitchFamily="18" charset="-122"/>
                    </a:rPr>
                    <a:t>24</a:t>
                  </a:r>
                  <a:r>
                    <a:rPr lang="zh-CN" altLang="en-US" sz="1400" b="1" kern="0" dirty="0">
                      <a:solidFill>
                        <a:srgbClr val="81838F"/>
                      </a:solidFill>
                      <a:latin typeface="思源黑体 CN Bold"/>
                      <a:ea typeface="+mj-ea"/>
                      <a:cs typeface="OPPOSans H" panose="00020600040101010101" pitchFamily="18" charset="-122"/>
                    </a:rPr>
                    <a:t>年预计充电桩市场规模（亿）</a:t>
                  </a:r>
                  <a:endParaRPr lang="en-US" sz="1400" b="1" kern="0" dirty="0">
                    <a:solidFill>
                      <a:srgbClr val="81838F"/>
                    </a:solidFill>
                    <a:latin typeface="思源黑体 CN Bold"/>
                    <a:ea typeface="+mj-ea"/>
                    <a:cs typeface="OPPOSans H" panose="00020600040101010101" pitchFamily="18" charset="-122"/>
                  </a:endParaRPr>
                </a:p>
              </p:txBody>
            </p:sp>
          </p:grpSp>
        </p:grpSp>
        <p:grpSp>
          <p:nvGrpSpPr>
            <p:cNvPr id="633" name="组合 632"/>
            <p:cNvGrpSpPr/>
            <p:nvPr/>
          </p:nvGrpSpPr>
          <p:grpSpPr>
            <a:xfrm>
              <a:off x="486850" y="1335848"/>
              <a:ext cx="8477850" cy="2639418"/>
              <a:chOff x="431325" y="1858344"/>
              <a:chExt cx="8477850" cy="2658738"/>
            </a:xfrm>
          </p:grpSpPr>
          <p:grpSp>
            <p:nvGrpSpPr>
              <p:cNvPr id="810" name="组合 809"/>
              <p:cNvGrpSpPr/>
              <p:nvPr/>
            </p:nvGrpSpPr>
            <p:grpSpPr>
              <a:xfrm>
                <a:off x="4605051" y="1865816"/>
                <a:ext cx="3595856" cy="2334345"/>
                <a:chOff x="514860" y="1717281"/>
                <a:chExt cx="3595856" cy="2334345"/>
              </a:xfrm>
            </p:grpSpPr>
            <p:sp>
              <p:nvSpPr>
                <p:cNvPr id="814" name="文本框 813"/>
                <p:cNvSpPr txBox="1"/>
                <p:nvPr/>
              </p:nvSpPr>
              <p:spPr>
                <a:xfrm>
                  <a:off x="514860" y="1717281"/>
                  <a:ext cx="3595856" cy="310030"/>
                </a:xfrm>
                <a:prstGeom prst="rect">
                  <a:avLst/>
                </a:prstGeom>
                <a:noFill/>
              </p:spPr>
              <p:txBody>
                <a:bodyPr wrap="none" rtlCol="0">
                  <a:spAutoFit/>
                </a:bodyPr>
                <a:lstStyle/>
                <a:p>
                  <a:pPr algn="ctr">
                    <a:defRPr/>
                  </a:pPr>
                  <a:r>
                    <a:rPr lang="en-US" altLang="zh-CN" sz="1400" b="1" kern="0" dirty="0">
                      <a:solidFill>
                        <a:srgbClr val="141A34"/>
                      </a:solidFill>
                      <a:latin typeface="思源黑体 CN Bold"/>
                      <a:ea typeface="+mj-ea"/>
                      <a:cs typeface="OPPOSans M" panose="00020600040101010101" pitchFamily="18" charset="-122"/>
                    </a:rPr>
                    <a:t>2023</a:t>
                  </a:r>
                  <a:r>
                    <a:rPr lang="zh-CN" altLang="en-US" sz="1400" b="1" kern="0" dirty="0">
                      <a:solidFill>
                        <a:srgbClr val="141A34"/>
                      </a:solidFill>
                      <a:latin typeface="思源黑体 CN Bold"/>
                      <a:ea typeface="+mj-ea"/>
                      <a:cs typeface="OPPOSans M" panose="00020600040101010101" pitchFamily="18" charset="-122"/>
                    </a:rPr>
                    <a:t>年</a:t>
                  </a:r>
                  <a:r>
                    <a:rPr lang="en-US" altLang="zh-CN" sz="1400" b="1" kern="0" dirty="0">
                      <a:solidFill>
                        <a:srgbClr val="141A34"/>
                      </a:solidFill>
                      <a:latin typeface="思源黑体 CN Bold"/>
                      <a:ea typeface="+mj-ea"/>
                      <a:cs typeface="OPPOSans M" panose="00020600040101010101" pitchFamily="18" charset="-122"/>
                    </a:rPr>
                    <a:t>-2024</a:t>
                  </a:r>
                  <a:r>
                    <a:rPr lang="zh-CN" altLang="en-US" sz="1400" b="1" kern="0" dirty="0">
                      <a:solidFill>
                        <a:srgbClr val="141A34"/>
                      </a:solidFill>
                      <a:latin typeface="思源黑体 CN Bold"/>
                      <a:ea typeface="+mj-ea"/>
                      <a:cs typeface="OPPOSans M" panose="00020600040101010101" pitchFamily="18" charset="-122"/>
                    </a:rPr>
                    <a:t>年</a:t>
                  </a:r>
                  <a:r>
                    <a:rPr lang="en-US" altLang="zh-CN" sz="1400" b="1" kern="0" dirty="0">
                      <a:solidFill>
                        <a:srgbClr val="141A34"/>
                      </a:solidFill>
                      <a:latin typeface="思源黑体 CN Bold"/>
                      <a:ea typeface="+mj-ea"/>
                      <a:cs typeface="OPPOSans M" panose="00020600040101010101" pitchFamily="18" charset="-122"/>
                    </a:rPr>
                    <a:t>6</a:t>
                  </a:r>
                  <a:r>
                    <a:rPr lang="zh-CN" altLang="en-US" sz="1400" b="1" kern="0" dirty="0">
                      <a:solidFill>
                        <a:srgbClr val="141A34"/>
                      </a:solidFill>
                      <a:latin typeface="思源黑体 CN Bold"/>
                      <a:ea typeface="+mj-ea"/>
                      <a:cs typeface="OPPOSans M" panose="00020600040101010101" pitchFamily="18" charset="-122"/>
                    </a:rPr>
                    <a:t>月中国公共充电桩累计数量</a:t>
                  </a:r>
                  <a:endParaRPr lang="en-US" sz="1400" b="1" kern="0" dirty="0">
                    <a:solidFill>
                      <a:srgbClr val="141A34"/>
                    </a:solidFill>
                    <a:latin typeface="思源黑体 CN Bold"/>
                    <a:ea typeface="+mj-ea"/>
                    <a:cs typeface="OPPOSans M" panose="00020600040101010101" pitchFamily="18" charset="-122"/>
                  </a:endParaRPr>
                </a:p>
              </p:txBody>
            </p:sp>
            <p:pic>
              <p:nvPicPr>
                <p:cNvPr id="815" name="图片 814"/>
                <p:cNvPicPr>
                  <a:picLocks noChangeAspect="1"/>
                </p:cNvPicPr>
                <p:nvPr/>
              </p:nvPicPr>
              <p:blipFill rotWithShape="1">
                <a:blip r:embed="rId2">
                  <a:duotone>
                    <a:srgbClr val="4472C4">
                      <a:shade val="45000"/>
                      <a:satMod val="135000"/>
                    </a:srgbClr>
                    <a:prstClr val="white"/>
                  </a:duotone>
                </a:blip>
                <a:srcRect b="13121"/>
                <a:stretch>
                  <a:fillRect/>
                </a:stretch>
              </p:blipFill>
              <p:spPr>
                <a:xfrm>
                  <a:off x="606869" y="2036812"/>
                  <a:ext cx="3391332" cy="2014814"/>
                </a:xfrm>
                <a:prstGeom prst="rect">
                  <a:avLst/>
                </a:prstGeom>
              </p:spPr>
            </p:pic>
          </p:grpSp>
          <p:sp>
            <p:nvSpPr>
              <p:cNvPr id="811" name="文本框 810"/>
              <p:cNvSpPr txBox="1"/>
              <p:nvPr/>
            </p:nvSpPr>
            <p:spPr>
              <a:xfrm>
                <a:off x="431325" y="4200161"/>
                <a:ext cx="3789820" cy="307777"/>
              </a:xfrm>
              <a:prstGeom prst="rect">
                <a:avLst/>
              </a:prstGeom>
              <a:noFill/>
            </p:spPr>
            <p:txBody>
              <a:bodyPr wrap="none" rtlCol="0">
                <a:spAutoFit/>
              </a:bodyPr>
              <a:lstStyle/>
              <a:p>
                <a:pPr algn="ctr">
                  <a:defRPr/>
                </a:pPr>
                <a:r>
                  <a:rPr lang="zh-CN" altLang="en-US" sz="1400" b="1" kern="0" dirty="0">
                    <a:solidFill>
                      <a:srgbClr val="141A34"/>
                    </a:solidFill>
                    <a:latin typeface="思源黑体 CN Bold"/>
                    <a:ea typeface="+mj-ea"/>
                    <a:cs typeface="OPPOSans M" panose="00020600040101010101" pitchFamily="18" charset="-122"/>
                  </a:rPr>
                  <a:t>截至</a:t>
                </a:r>
                <a:r>
                  <a:rPr lang="en-US" altLang="zh-CN" sz="1400" b="1" kern="0" dirty="0">
                    <a:solidFill>
                      <a:srgbClr val="141A34"/>
                    </a:solidFill>
                    <a:latin typeface="思源黑体 CN Bold"/>
                    <a:ea typeface="+mj-ea"/>
                    <a:cs typeface="OPPOSans M" panose="00020600040101010101" pitchFamily="18" charset="-122"/>
                  </a:rPr>
                  <a:t>2024</a:t>
                </a:r>
                <a:r>
                  <a:rPr lang="zh-CN" altLang="en-US" sz="1400" b="1" kern="0" dirty="0">
                    <a:solidFill>
                      <a:srgbClr val="141A34"/>
                    </a:solidFill>
                    <a:latin typeface="思源黑体 CN Bold"/>
                    <a:ea typeface="+mj-ea"/>
                    <a:cs typeface="OPPOSans M" panose="00020600040101010101" pitchFamily="18" charset="-122"/>
                  </a:rPr>
                  <a:t>年</a:t>
                </a:r>
                <a:r>
                  <a:rPr lang="en-US" altLang="zh-CN" sz="1400" b="1" kern="0" dirty="0">
                    <a:solidFill>
                      <a:srgbClr val="141A34"/>
                    </a:solidFill>
                    <a:latin typeface="思源黑体 CN Bold"/>
                    <a:ea typeface="+mj-ea"/>
                    <a:cs typeface="OPPOSans M" panose="00020600040101010101" pitchFamily="18" charset="-122"/>
                  </a:rPr>
                  <a:t>6</a:t>
                </a:r>
                <a:r>
                  <a:rPr lang="zh-CN" altLang="en-US" sz="1400" b="1" kern="0" dirty="0">
                    <a:solidFill>
                      <a:srgbClr val="141A34"/>
                    </a:solidFill>
                    <a:latin typeface="思源黑体 CN Bold"/>
                    <a:ea typeface="+mj-ea"/>
                    <a:cs typeface="OPPOSans M" panose="00020600040101010101" pitchFamily="18" charset="-122"/>
                  </a:rPr>
                  <a:t>月中国公共充电桩数量十强省市</a:t>
                </a:r>
                <a:endParaRPr lang="en-US" sz="1400" b="1" kern="0" dirty="0">
                  <a:solidFill>
                    <a:srgbClr val="141A34"/>
                  </a:solidFill>
                  <a:latin typeface="思源黑体 CN Bold"/>
                  <a:ea typeface="+mj-ea"/>
                  <a:cs typeface="OPPOSans M" panose="00020600040101010101" pitchFamily="18" charset="-122"/>
                </a:endParaRPr>
              </a:p>
            </p:txBody>
          </p:sp>
          <p:sp>
            <p:nvSpPr>
              <p:cNvPr id="812" name="文本框 811"/>
              <p:cNvSpPr txBox="1"/>
              <p:nvPr/>
            </p:nvSpPr>
            <p:spPr>
              <a:xfrm>
                <a:off x="4221673" y="4209305"/>
                <a:ext cx="4687502" cy="307777"/>
              </a:xfrm>
              <a:prstGeom prst="rect">
                <a:avLst/>
              </a:prstGeom>
              <a:noFill/>
            </p:spPr>
            <p:txBody>
              <a:bodyPr wrap="none" rtlCol="0">
                <a:spAutoFit/>
              </a:bodyPr>
              <a:lstStyle/>
              <a:p>
                <a:pPr algn="ctr">
                  <a:defRPr/>
                </a:pPr>
                <a:r>
                  <a:rPr lang="zh-CN" altLang="en-US" sz="1400" b="1" kern="0" dirty="0">
                    <a:solidFill>
                      <a:srgbClr val="141A34"/>
                    </a:solidFill>
                    <a:latin typeface="思源黑体 CN Bold"/>
                    <a:ea typeface="+mj-ea"/>
                    <a:cs typeface="OPPOSans M" panose="00020600040101010101" pitchFamily="18" charset="-122"/>
                  </a:rPr>
                  <a:t>截至</a:t>
                </a:r>
                <a:r>
                  <a:rPr lang="en-US" altLang="zh-CN" sz="1400" b="1" kern="0" dirty="0">
                    <a:solidFill>
                      <a:srgbClr val="141A34"/>
                    </a:solidFill>
                    <a:latin typeface="思源黑体 CN Bold"/>
                    <a:ea typeface="+mj-ea"/>
                    <a:cs typeface="OPPOSans M" panose="00020600040101010101" pitchFamily="18" charset="-122"/>
                  </a:rPr>
                  <a:t>2024</a:t>
                </a:r>
                <a:r>
                  <a:rPr lang="zh-CN" altLang="en-US" sz="1400" b="1" kern="0" dirty="0">
                    <a:solidFill>
                      <a:srgbClr val="141A34"/>
                    </a:solidFill>
                    <a:latin typeface="思源黑体 CN Bold"/>
                    <a:ea typeface="+mj-ea"/>
                    <a:cs typeface="OPPOSans M" panose="00020600040101010101" pitchFamily="18" charset="-122"/>
                  </a:rPr>
                  <a:t>年</a:t>
                </a:r>
                <a:r>
                  <a:rPr lang="en-US" altLang="zh-CN" sz="1400" b="1" kern="0" dirty="0">
                    <a:solidFill>
                      <a:srgbClr val="141A34"/>
                    </a:solidFill>
                    <a:latin typeface="思源黑体 CN Bold"/>
                    <a:ea typeface="+mj-ea"/>
                    <a:cs typeface="OPPOSans M" panose="00020600040101010101" pitchFamily="18" charset="-122"/>
                  </a:rPr>
                  <a:t>6</a:t>
                </a:r>
                <a:r>
                  <a:rPr lang="zh-CN" altLang="en-US" sz="1400" b="1" kern="0" dirty="0">
                    <a:solidFill>
                      <a:srgbClr val="141A34"/>
                    </a:solidFill>
                    <a:latin typeface="思源黑体 CN Bold"/>
                    <a:ea typeface="+mj-ea"/>
                    <a:cs typeface="OPPOSans M" panose="00020600040101010101" pitchFamily="18" charset="-122"/>
                  </a:rPr>
                  <a:t>月公共充电基础设施运营商充电桩数量统计</a:t>
                </a:r>
                <a:endParaRPr lang="en-US" sz="1400" b="1" kern="0" dirty="0">
                  <a:solidFill>
                    <a:srgbClr val="141A34"/>
                  </a:solidFill>
                  <a:latin typeface="思源黑体 CN Bold"/>
                  <a:ea typeface="+mj-ea"/>
                  <a:cs typeface="OPPOSans M" panose="00020600040101010101" pitchFamily="18" charset="-122"/>
                </a:endParaRPr>
              </a:p>
            </p:txBody>
          </p:sp>
          <p:sp>
            <p:nvSpPr>
              <p:cNvPr id="813" name="文本框 812"/>
              <p:cNvSpPr txBox="1"/>
              <p:nvPr/>
            </p:nvSpPr>
            <p:spPr>
              <a:xfrm>
                <a:off x="963911" y="1858344"/>
                <a:ext cx="2787943" cy="310030"/>
              </a:xfrm>
              <a:prstGeom prst="rect">
                <a:avLst/>
              </a:prstGeom>
              <a:noFill/>
            </p:spPr>
            <p:txBody>
              <a:bodyPr wrap="none" rtlCol="0">
                <a:spAutoFit/>
              </a:bodyPr>
              <a:lstStyle/>
              <a:p>
                <a:pPr algn="ctr">
                  <a:defRPr/>
                </a:pPr>
                <a:r>
                  <a:rPr lang="en-US" altLang="zh-CN" sz="1400" b="1" kern="0" dirty="0">
                    <a:solidFill>
                      <a:srgbClr val="141A34"/>
                    </a:solidFill>
                    <a:latin typeface="思源黑体 CN Bold"/>
                    <a:ea typeface="+mj-ea"/>
                    <a:cs typeface="OPPOSans M" panose="00020600040101010101" pitchFamily="18" charset="-122"/>
                  </a:rPr>
                  <a:t>2019-2024</a:t>
                </a:r>
                <a:r>
                  <a:rPr lang="zh-CN" altLang="en-US" sz="1400" b="1" kern="0" dirty="0">
                    <a:solidFill>
                      <a:srgbClr val="141A34"/>
                    </a:solidFill>
                    <a:latin typeface="思源黑体 CN Bold"/>
                    <a:ea typeface="+mj-ea"/>
                    <a:cs typeface="OPPOSans M" panose="00020600040101010101" pitchFamily="18" charset="-122"/>
                  </a:rPr>
                  <a:t>年中国充电桩市场规模</a:t>
                </a:r>
                <a:endParaRPr lang="en-US" sz="1400" b="1" kern="0" dirty="0">
                  <a:solidFill>
                    <a:srgbClr val="141A34"/>
                  </a:solidFill>
                  <a:latin typeface="思源黑体 CN Bold"/>
                  <a:ea typeface="+mj-ea"/>
                  <a:cs typeface="OPPOSans M" panose="00020600040101010101" pitchFamily="18" charset="-122"/>
                </a:endParaRPr>
              </a:p>
            </p:txBody>
          </p:sp>
        </p:grpSp>
        <p:grpSp>
          <p:nvGrpSpPr>
            <p:cNvPr id="634" name="组合 633"/>
            <p:cNvGrpSpPr/>
            <p:nvPr/>
          </p:nvGrpSpPr>
          <p:grpSpPr>
            <a:xfrm>
              <a:off x="1056013" y="1757737"/>
              <a:ext cx="2583727" cy="1735796"/>
              <a:chOff x="942498" y="2093799"/>
              <a:chExt cx="2583727" cy="1748502"/>
            </a:xfrm>
          </p:grpSpPr>
          <p:grpSp>
            <p:nvGrpSpPr>
              <p:cNvPr id="795" name="组合 794"/>
              <p:cNvGrpSpPr/>
              <p:nvPr/>
            </p:nvGrpSpPr>
            <p:grpSpPr>
              <a:xfrm>
                <a:off x="942498" y="2313934"/>
                <a:ext cx="2583727" cy="1528367"/>
                <a:chOff x="991689" y="2203441"/>
                <a:chExt cx="2583727" cy="1528367"/>
              </a:xfrm>
            </p:grpSpPr>
            <p:grpSp>
              <p:nvGrpSpPr>
                <p:cNvPr id="797" name="组合 796"/>
                <p:cNvGrpSpPr/>
                <p:nvPr/>
              </p:nvGrpSpPr>
              <p:grpSpPr>
                <a:xfrm>
                  <a:off x="991689" y="2203441"/>
                  <a:ext cx="2464152" cy="1528367"/>
                  <a:chOff x="1130148" y="1981949"/>
                  <a:chExt cx="2464152" cy="1528367"/>
                </a:xfrm>
              </p:grpSpPr>
              <p:sp>
                <p:nvSpPr>
                  <p:cNvPr id="799" name="矩形: 圆角 15"/>
                  <p:cNvSpPr/>
                  <p:nvPr/>
                </p:nvSpPr>
                <p:spPr>
                  <a:xfrm>
                    <a:off x="1214088" y="3100019"/>
                    <a:ext cx="273294" cy="174604"/>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00" name="矩形: 圆角 16"/>
                  <p:cNvSpPr/>
                  <p:nvPr/>
                </p:nvSpPr>
                <p:spPr>
                  <a:xfrm>
                    <a:off x="1639220" y="2955785"/>
                    <a:ext cx="273294" cy="318843"/>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01" name="矩形: 圆角 17"/>
                  <p:cNvSpPr/>
                  <p:nvPr/>
                </p:nvSpPr>
                <p:spPr>
                  <a:xfrm>
                    <a:off x="2064340" y="2735630"/>
                    <a:ext cx="273294" cy="53899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02" name="矩形: 圆角 18"/>
                  <p:cNvSpPr/>
                  <p:nvPr/>
                </p:nvSpPr>
                <p:spPr>
                  <a:xfrm>
                    <a:off x="2489466" y="2507881"/>
                    <a:ext cx="273294" cy="766743"/>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03" name="矩形: 圆角 19"/>
                  <p:cNvSpPr/>
                  <p:nvPr/>
                </p:nvSpPr>
                <p:spPr>
                  <a:xfrm>
                    <a:off x="2914586" y="2196630"/>
                    <a:ext cx="273294" cy="107799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804" name="文本框 803"/>
                  <p:cNvSpPr txBox="1"/>
                  <p:nvPr/>
                </p:nvSpPr>
                <p:spPr>
                  <a:xfrm>
                    <a:off x="1130148" y="3262293"/>
                    <a:ext cx="441146"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2019</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805" name="文本框 804"/>
                  <p:cNvSpPr txBox="1"/>
                  <p:nvPr/>
                </p:nvSpPr>
                <p:spPr>
                  <a:xfrm>
                    <a:off x="2859290" y="3262293"/>
                    <a:ext cx="441146"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2023</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806" name="文本框 805"/>
                  <p:cNvSpPr txBox="1"/>
                  <p:nvPr/>
                </p:nvSpPr>
                <p:spPr>
                  <a:xfrm>
                    <a:off x="2425201" y="3262293"/>
                    <a:ext cx="441146"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2022</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807" name="文本框 806"/>
                  <p:cNvSpPr txBox="1"/>
                  <p:nvPr/>
                </p:nvSpPr>
                <p:spPr>
                  <a:xfrm>
                    <a:off x="1991112" y="3262293"/>
                    <a:ext cx="441146"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2021</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808" name="文本框 807"/>
                  <p:cNvSpPr txBox="1"/>
                  <p:nvPr/>
                </p:nvSpPr>
                <p:spPr>
                  <a:xfrm>
                    <a:off x="1557023" y="3262293"/>
                    <a:ext cx="441146"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2020</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809" name="矩形: 圆角 18"/>
                  <p:cNvSpPr/>
                  <p:nvPr/>
                </p:nvSpPr>
                <p:spPr>
                  <a:xfrm>
                    <a:off x="3306867" y="1981949"/>
                    <a:ext cx="287433" cy="1276340"/>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grpSp>
            <p:sp>
              <p:nvSpPr>
                <p:cNvPr id="798" name="文本框 797"/>
                <p:cNvSpPr txBox="1"/>
                <p:nvPr/>
              </p:nvSpPr>
              <p:spPr>
                <a:xfrm>
                  <a:off x="3070149" y="3481056"/>
                  <a:ext cx="505267" cy="248023"/>
                </a:xfrm>
                <a:prstGeom prst="rect">
                  <a:avLst/>
                </a:prstGeom>
                <a:noFill/>
              </p:spPr>
              <p:txBody>
                <a:bodyPr wrap="none" rtlCol="0">
                  <a:spAutoFit/>
                </a:bodyPr>
                <a:lstStyle/>
                <a:p>
                  <a:pPr algn="ctr">
                    <a:defRPr/>
                  </a:pPr>
                  <a:r>
                    <a:rPr lang="en-US" altLang="zh-CN" sz="1000" b="1" kern="0" dirty="0">
                      <a:solidFill>
                        <a:prstClr val="white">
                          <a:lumMod val="65000"/>
                        </a:prstClr>
                      </a:solidFill>
                      <a:latin typeface="思源黑体 CN Bold"/>
                      <a:ea typeface="+mj-ea"/>
                      <a:cs typeface="OPPOSans R" panose="00020600040101010101" pitchFamily="18" charset="-122"/>
                    </a:rPr>
                    <a:t>2024E</a:t>
                  </a:r>
                  <a:endParaRPr lang="en-US" sz="1000" b="1" kern="0" dirty="0">
                    <a:solidFill>
                      <a:prstClr val="white">
                        <a:lumMod val="65000"/>
                      </a:prstClr>
                    </a:solidFill>
                    <a:latin typeface="思源黑体 CN Bold"/>
                    <a:ea typeface="+mj-ea"/>
                    <a:cs typeface="OPPOSans R" panose="00020600040101010101" pitchFamily="18" charset="-122"/>
                  </a:endParaRPr>
                </a:p>
              </p:txBody>
            </p:sp>
          </p:grpSp>
          <p:sp>
            <p:nvSpPr>
              <p:cNvPr id="796" name="文本框 795"/>
              <p:cNvSpPr txBox="1"/>
              <p:nvPr/>
            </p:nvSpPr>
            <p:spPr>
              <a:xfrm>
                <a:off x="3055259" y="2093799"/>
                <a:ext cx="377026" cy="248023"/>
              </a:xfrm>
              <a:prstGeom prst="rect">
                <a:avLst/>
              </a:prstGeom>
              <a:noFill/>
            </p:spPr>
            <p:txBody>
              <a:bodyPr wrap="none" rtlCol="0">
                <a:spAutoFit/>
              </a:bodyPr>
              <a:lstStyle/>
              <a:p>
                <a:pPr algn="ctr">
                  <a:defRPr/>
                </a:pPr>
                <a:r>
                  <a:rPr lang="en-US" altLang="zh-CN" sz="1000" b="1" kern="0" dirty="0">
                    <a:solidFill>
                      <a:srgbClr val="4484FA"/>
                    </a:solidFill>
                    <a:latin typeface="思源黑体 CN Bold"/>
                    <a:ea typeface="+mj-ea"/>
                    <a:cs typeface="OPPOSans R" panose="00020600040101010101" pitchFamily="18" charset="-122"/>
                  </a:rPr>
                  <a:t>517</a:t>
                </a:r>
                <a:endParaRPr lang="en-US" sz="1000" b="1" kern="0" dirty="0">
                  <a:solidFill>
                    <a:srgbClr val="4484FA"/>
                  </a:solidFill>
                  <a:latin typeface="思源黑体 CN Bold"/>
                  <a:ea typeface="+mj-ea"/>
                  <a:cs typeface="OPPOSans R" panose="00020600040101010101" pitchFamily="18" charset="-122"/>
                </a:endParaRPr>
              </a:p>
            </p:txBody>
          </p:sp>
        </p:grpSp>
        <p:grpSp>
          <p:nvGrpSpPr>
            <p:cNvPr id="635" name="组合 634"/>
            <p:cNvGrpSpPr/>
            <p:nvPr/>
          </p:nvGrpSpPr>
          <p:grpSpPr>
            <a:xfrm>
              <a:off x="767946" y="4044445"/>
              <a:ext cx="3357718" cy="2137720"/>
              <a:chOff x="1086681" y="3473191"/>
              <a:chExt cx="3500947" cy="2153368"/>
            </a:xfrm>
          </p:grpSpPr>
          <p:grpSp>
            <p:nvGrpSpPr>
              <p:cNvPr id="763" name="组合 762"/>
              <p:cNvGrpSpPr/>
              <p:nvPr/>
            </p:nvGrpSpPr>
            <p:grpSpPr>
              <a:xfrm>
                <a:off x="1093307" y="3717531"/>
                <a:ext cx="3494321" cy="1909028"/>
                <a:chOff x="1093307" y="3717531"/>
                <a:chExt cx="3494321" cy="1909028"/>
              </a:xfrm>
            </p:grpSpPr>
            <p:grpSp>
              <p:nvGrpSpPr>
                <p:cNvPr id="774" name="组合 773"/>
                <p:cNvGrpSpPr/>
                <p:nvPr/>
              </p:nvGrpSpPr>
              <p:grpSpPr>
                <a:xfrm>
                  <a:off x="1201191" y="3717531"/>
                  <a:ext cx="3293685" cy="1747139"/>
                  <a:chOff x="1201191" y="3717531"/>
                  <a:chExt cx="3293685" cy="1747139"/>
                </a:xfrm>
              </p:grpSpPr>
              <p:sp>
                <p:nvSpPr>
                  <p:cNvPr id="785" name="矩形: 圆角 30"/>
                  <p:cNvSpPr/>
                  <p:nvPr/>
                </p:nvSpPr>
                <p:spPr>
                  <a:xfrm>
                    <a:off x="1201191" y="3717531"/>
                    <a:ext cx="219244" cy="174249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86" name="矩形: 圆角 31"/>
                  <p:cNvSpPr/>
                  <p:nvPr/>
                </p:nvSpPr>
                <p:spPr>
                  <a:xfrm>
                    <a:off x="1507331" y="4594593"/>
                    <a:ext cx="226016" cy="865428"/>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87" name="矩形: 圆角 32"/>
                  <p:cNvSpPr/>
                  <p:nvPr/>
                </p:nvSpPr>
                <p:spPr>
                  <a:xfrm>
                    <a:off x="1841139" y="4629467"/>
                    <a:ext cx="225527" cy="830554"/>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88" name="矩形: 圆角 31"/>
                  <p:cNvSpPr/>
                  <p:nvPr/>
                </p:nvSpPr>
                <p:spPr>
                  <a:xfrm>
                    <a:off x="2172324" y="4928543"/>
                    <a:ext cx="239141" cy="522568"/>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89" name="矩形: 圆角 32"/>
                  <p:cNvSpPr/>
                  <p:nvPr/>
                </p:nvSpPr>
                <p:spPr>
                  <a:xfrm>
                    <a:off x="2527352" y="5043364"/>
                    <a:ext cx="215851" cy="41527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90" name="矩形: 圆角 31"/>
                  <p:cNvSpPr/>
                  <p:nvPr/>
                </p:nvSpPr>
                <p:spPr>
                  <a:xfrm>
                    <a:off x="2853664" y="5082190"/>
                    <a:ext cx="239141" cy="378111"/>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91" name="矩形: 圆角 32"/>
                  <p:cNvSpPr/>
                  <p:nvPr/>
                </p:nvSpPr>
                <p:spPr>
                  <a:xfrm>
                    <a:off x="3212410" y="5179695"/>
                    <a:ext cx="229006" cy="282464"/>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92" name="矩形: 圆角 31"/>
                  <p:cNvSpPr/>
                  <p:nvPr/>
                </p:nvSpPr>
                <p:spPr>
                  <a:xfrm>
                    <a:off x="3530094" y="5179695"/>
                    <a:ext cx="273810" cy="278946"/>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93" name="矩形: 圆角 32"/>
                  <p:cNvSpPr/>
                  <p:nvPr/>
                </p:nvSpPr>
                <p:spPr>
                  <a:xfrm>
                    <a:off x="3904298" y="5179695"/>
                    <a:ext cx="222161" cy="278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sp>
                <p:nvSpPr>
                  <p:cNvPr id="794" name="矩形: 圆角 31"/>
                  <p:cNvSpPr/>
                  <p:nvPr/>
                </p:nvSpPr>
                <p:spPr>
                  <a:xfrm>
                    <a:off x="4221066" y="5185724"/>
                    <a:ext cx="273810" cy="278946"/>
                  </a:xfrm>
                  <a:prstGeom prst="roundRect">
                    <a:avLst/>
                  </a:prstGeom>
                  <a:gradFill>
                    <a:gsLst>
                      <a:gs pos="0">
                        <a:srgbClr val="D0E0FE"/>
                      </a:gs>
                      <a:gs pos="100000">
                        <a:sysClr val="window" lastClr="FFFFFF"/>
                      </a:gs>
                    </a:gsLst>
                    <a:lin ang="5400000" scaled="0"/>
                  </a:gradFill>
                  <a:ln w="6350" cap="flat">
                    <a:noFill/>
                    <a:prstDash val="solid"/>
                    <a:miter/>
                  </a:ln>
                </p:spPr>
                <p:txBody>
                  <a:bodyPr rtlCol="0" anchor="ctr"/>
                  <a:lstStyle/>
                  <a:p>
                    <a:pPr>
                      <a:defRPr/>
                    </a:pPr>
                    <a:endParaRPr lang="en-US" b="1" kern="0">
                      <a:solidFill>
                        <a:prstClr val="black"/>
                      </a:solidFill>
                      <a:latin typeface="思源黑体 CN Bold"/>
                      <a:ea typeface="+mj-ea"/>
                    </a:endParaRPr>
                  </a:p>
                </p:txBody>
              </p:sp>
            </p:grpSp>
            <p:sp>
              <p:nvSpPr>
                <p:cNvPr id="775" name="文本框 774"/>
                <p:cNvSpPr txBox="1"/>
                <p:nvPr/>
              </p:nvSpPr>
              <p:spPr>
                <a:xfrm>
                  <a:off x="1093307" y="535786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广东</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76" name="文本框 775"/>
                <p:cNvSpPr txBox="1"/>
                <p:nvPr/>
              </p:nvSpPr>
              <p:spPr>
                <a:xfrm>
                  <a:off x="2409627" y="535786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山东</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77" name="文本框 776"/>
                <p:cNvSpPr txBox="1"/>
                <p:nvPr/>
              </p:nvSpPr>
              <p:spPr>
                <a:xfrm>
                  <a:off x="2055401" y="535786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上海</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78" name="文本框 777"/>
                <p:cNvSpPr txBox="1"/>
                <p:nvPr/>
              </p:nvSpPr>
              <p:spPr>
                <a:xfrm>
                  <a:off x="1719463" y="535786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江苏</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79" name="文本框 778"/>
                <p:cNvSpPr txBox="1"/>
                <p:nvPr/>
              </p:nvSpPr>
              <p:spPr>
                <a:xfrm>
                  <a:off x="1420101" y="535786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浙江</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80" name="文本框 779"/>
                <p:cNvSpPr txBox="1"/>
                <p:nvPr/>
              </p:nvSpPr>
              <p:spPr>
                <a:xfrm>
                  <a:off x="2744666" y="5361060"/>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湖北</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81" name="文本框 780"/>
                <p:cNvSpPr txBox="1"/>
                <p:nvPr/>
              </p:nvSpPr>
              <p:spPr>
                <a:xfrm>
                  <a:off x="3091532" y="5364255"/>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安徽</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82" name="文本框 781"/>
                <p:cNvSpPr txBox="1"/>
                <p:nvPr/>
              </p:nvSpPr>
              <p:spPr>
                <a:xfrm>
                  <a:off x="3437018" y="5364254"/>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北京</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83" name="文本框 782"/>
                <p:cNvSpPr txBox="1"/>
                <p:nvPr/>
              </p:nvSpPr>
              <p:spPr>
                <a:xfrm>
                  <a:off x="3782683" y="5373359"/>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河南</a:t>
                  </a:r>
                  <a:endParaRPr lang="en-US" sz="1000" b="1" kern="0" dirty="0">
                    <a:solidFill>
                      <a:prstClr val="white">
                        <a:lumMod val="65000"/>
                      </a:prstClr>
                    </a:solidFill>
                    <a:latin typeface="思源黑体 CN Bold"/>
                    <a:ea typeface="+mj-ea"/>
                    <a:cs typeface="OPPOSans R" panose="00020600040101010101" pitchFamily="18" charset="-122"/>
                  </a:endParaRPr>
                </a:p>
              </p:txBody>
            </p:sp>
            <p:sp>
              <p:nvSpPr>
                <p:cNvPr id="784" name="文本框 783"/>
                <p:cNvSpPr txBox="1"/>
                <p:nvPr/>
              </p:nvSpPr>
              <p:spPr>
                <a:xfrm>
                  <a:off x="4127664" y="5380338"/>
                  <a:ext cx="459964" cy="246221"/>
                </a:xfrm>
                <a:prstGeom prst="rect">
                  <a:avLst/>
                </a:prstGeom>
                <a:noFill/>
              </p:spPr>
              <p:txBody>
                <a:bodyPr wrap="none" rtlCol="0">
                  <a:spAutoFit/>
                </a:bodyPr>
                <a:lstStyle/>
                <a:p>
                  <a:pPr algn="ctr">
                    <a:defRPr/>
                  </a:pPr>
                  <a:r>
                    <a:rPr lang="zh-CN" altLang="en-US" sz="1000" b="1" kern="0" dirty="0">
                      <a:solidFill>
                        <a:prstClr val="white">
                          <a:lumMod val="65000"/>
                        </a:prstClr>
                      </a:solidFill>
                      <a:latin typeface="思源黑体 CN Bold"/>
                      <a:ea typeface="+mj-ea"/>
                      <a:cs typeface="OPPOSans R" panose="00020600040101010101" pitchFamily="18" charset="-122"/>
                    </a:rPr>
                    <a:t>四川</a:t>
                  </a:r>
                  <a:endParaRPr lang="en-US" sz="1000" b="1" kern="0" dirty="0">
                    <a:solidFill>
                      <a:prstClr val="white">
                        <a:lumMod val="65000"/>
                      </a:prstClr>
                    </a:solidFill>
                    <a:latin typeface="思源黑体 CN Bold"/>
                    <a:ea typeface="+mj-ea"/>
                    <a:cs typeface="OPPOSans R" panose="00020600040101010101" pitchFamily="18" charset="-122"/>
                  </a:endParaRPr>
                </a:p>
              </p:txBody>
            </p:sp>
          </p:grpSp>
          <p:sp>
            <p:nvSpPr>
              <p:cNvPr id="764" name="文本框 763"/>
              <p:cNvSpPr txBox="1"/>
              <p:nvPr/>
            </p:nvSpPr>
            <p:spPr>
              <a:xfrm>
                <a:off x="1086681" y="3473191"/>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59.6</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65" name="文本框 764"/>
              <p:cNvSpPr txBox="1"/>
              <p:nvPr/>
            </p:nvSpPr>
            <p:spPr>
              <a:xfrm>
                <a:off x="1375848" y="4347854"/>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25.9</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66" name="文本框 765"/>
              <p:cNvSpPr txBox="1"/>
              <p:nvPr/>
            </p:nvSpPr>
            <p:spPr>
              <a:xfrm>
                <a:off x="1701552" y="4409807"/>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25.3</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67" name="文本框 766"/>
              <p:cNvSpPr txBox="1"/>
              <p:nvPr/>
            </p:nvSpPr>
            <p:spPr>
              <a:xfrm>
                <a:off x="2059821" y="4700076"/>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19.3</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68" name="文本框 767"/>
              <p:cNvSpPr txBox="1"/>
              <p:nvPr/>
            </p:nvSpPr>
            <p:spPr>
              <a:xfrm>
                <a:off x="2366550" y="4832768"/>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16.7</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69" name="文本框 768"/>
              <p:cNvSpPr txBox="1"/>
              <p:nvPr/>
            </p:nvSpPr>
            <p:spPr>
              <a:xfrm>
                <a:off x="2708211" y="4846731"/>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15.8</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70" name="文本框 769"/>
              <p:cNvSpPr txBox="1"/>
              <p:nvPr/>
            </p:nvSpPr>
            <p:spPr>
              <a:xfrm>
                <a:off x="3056215" y="4962147"/>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14.0</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71" name="文本框 770"/>
              <p:cNvSpPr txBox="1"/>
              <p:nvPr/>
            </p:nvSpPr>
            <p:spPr>
              <a:xfrm>
                <a:off x="3394032" y="4962147"/>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13.9</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72" name="文本框 771"/>
              <p:cNvSpPr txBox="1"/>
              <p:nvPr/>
            </p:nvSpPr>
            <p:spPr>
              <a:xfrm>
                <a:off x="3757419" y="4977093"/>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13.7</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773" name="文本框 772"/>
              <p:cNvSpPr txBox="1"/>
              <p:nvPr/>
            </p:nvSpPr>
            <p:spPr>
              <a:xfrm>
                <a:off x="4095234" y="4984373"/>
                <a:ext cx="448265" cy="230832"/>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13.3</a:t>
                </a:r>
                <a:endParaRPr lang="en-US" sz="900" b="1" kern="0" dirty="0">
                  <a:solidFill>
                    <a:prstClr val="white">
                      <a:lumMod val="65000"/>
                    </a:prstClr>
                  </a:solidFill>
                  <a:latin typeface="思源黑体 CN Bold"/>
                  <a:ea typeface="+mj-ea"/>
                  <a:cs typeface="OPPOSans R" panose="00020600040101010101" pitchFamily="18" charset="-122"/>
                </a:endParaRPr>
              </a:p>
            </p:txBody>
          </p:sp>
        </p:grpSp>
        <p:grpSp>
          <p:nvGrpSpPr>
            <p:cNvPr id="636" name="组合 635"/>
            <p:cNvGrpSpPr/>
            <p:nvPr/>
          </p:nvGrpSpPr>
          <p:grpSpPr>
            <a:xfrm>
              <a:off x="4584861" y="4054227"/>
              <a:ext cx="3962994" cy="2226831"/>
              <a:chOff x="1239821" y="2794142"/>
              <a:chExt cx="3680164" cy="2461790"/>
            </a:xfrm>
          </p:grpSpPr>
          <p:grpSp>
            <p:nvGrpSpPr>
              <p:cNvPr id="637" name="组合 636"/>
              <p:cNvGrpSpPr/>
              <p:nvPr/>
            </p:nvGrpSpPr>
            <p:grpSpPr>
              <a:xfrm>
                <a:off x="1920976" y="2794142"/>
                <a:ext cx="2999009" cy="2348280"/>
                <a:chOff x="1920976" y="2794142"/>
                <a:chExt cx="2999009" cy="2348280"/>
              </a:xfrm>
            </p:grpSpPr>
            <p:sp>
              <p:nvSpPr>
                <p:cNvPr id="744" name="矩形: 圆角 30"/>
                <p:cNvSpPr/>
                <p:nvPr/>
              </p:nvSpPr>
              <p:spPr>
                <a:xfrm rot="5400000">
                  <a:off x="3103448" y="1885227"/>
                  <a:ext cx="51697" cy="240724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nvGrpSpPr>
                <p:cNvPr id="745" name="组合 744"/>
                <p:cNvGrpSpPr/>
                <p:nvPr/>
              </p:nvGrpSpPr>
              <p:grpSpPr>
                <a:xfrm>
                  <a:off x="1920976" y="2794142"/>
                  <a:ext cx="2999009" cy="2348280"/>
                  <a:chOff x="1920976" y="2794142"/>
                  <a:chExt cx="2999009" cy="2348280"/>
                </a:xfrm>
              </p:grpSpPr>
              <p:grpSp>
                <p:nvGrpSpPr>
                  <p:cNvPr id="746" name="组合 745"/>
                  <p:cNvGrpSpPr/>
                  <p:nvPr/>
                </p:nvGrpSpPr>
                <p:grpSpPr>
                  <a:xfrm rot="5400000">
                    <a:off x="3050599" y="1705919"/>
                    <a:ext cx="781164" cy="2957609"/>
                    <a:chOff x="1097676" y="2502415"/>
                    <a:chExt cx="781164" cy="2957609"/>
                  </a:xfrm>
                </p:grpSpPr>
                <p:grpSp>
                  <p:nvGrpSpPr>
                    <p:cNvPr id="758" name="组合 757"/>
                    <p:cNvGrpSpPr/>
                    <p:nvPr/>
                  </p:nvGrpSpPr>
                  <p:grpSpPr>
                    <a:xfrm>
                      <a:off x="1201194" y="2909787"/>
                      <a:ext cx="677646" cy="2550237"/>
                      <a:chOff x="1201194" y="2909787"/>
                      <a:chExt cx="677646" cy="2550237"/>
                    </a:xfrm>
                  </p:grpSpPr>
                  <p:sp>
                    <p:nvSpPr>
                      <p:cNvPr id="760" name="矩形: 圆角 30"/>
                      <p:cNvSpPr/>
                      <p:nvPr/>
                    </p:nvSpPr>
                    <p:spPr>
                      <a:xfrm>
                        <a:off x="1201194" y="2909787"/>
                        <a:ext cx="45719" cy="255023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61" name="矩形: 圆角 32"/>
                      <p:cNvSpPr/>
                      <p:nvPr/>
                    </p:nvSpPr>
                    <p:spPr>
                      <a:xfrm>
                        <a:off x="1521103" y="3174961"/>
                        <a:ext cx="45719" cy="228506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62" name="矩形: 圆角 32"/>
                      <p:cNvSpPr/>
                      <p:nvPr/>
                    </p:nvSpPr>
                    <p:spPr>
                      <a:xfrm>
                        <a:off x="1832437" y="4491696"/>
                        <a:ext cx="46403" cy="966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759" name="文本框 758"/>
                    <p:cNvSpPr txBox="1"/>
                    <p:nvPr/>
                  </p:nvSpPr>
                  <p:spPr>
                    <a:xfrm rot="16200000">
                      <a:off x="1024721" y="2575370"/>
                      <a:ext cx="399243"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59.5</a:t>
                      </a:r>
                      <a:endParaRPr lang="en-US" sz="900" b="1" kern="0" dirty="0">
                        <a:solidFill>
                          <a:prstClr val="white">
                            <a:lumMod val="65000"/>
                          </a:prstClr>
                        </a:solidFill>
                        <a:latin typeface="思源黑体 CN Bold"/>
                        <a:ea typeface="+mj-ea"/>
                        <a:cs typeface="OPPOSans R" panose="00020600040101010101" pitchFamily="18" charset="-122"/>
                      </a:endParaRPr>
                    </a:p>
                  </p:txBody>
                </p:sp>
              </p:grpSp>
              <p:sp>
                <p:nvSpPr>
                  <p:cNvPr id="747" name="矩形: 圆角 30"/>
                  <p:cNvSpPr/>
                  <p:nvPr/>
                </p:nvSpPr>
                <p:spPr>
                  <a:xfrm rot="5400000">
                    <a:off x="2441450" y="2858460"/>
                    <a:ext cx="51150" cy="10827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48" name="矩形: 圆角 32"/>
                  <p:cNvSpPr/>
                  <p:nvPr/>
                </p:nvSpPr>
                <p:spPr>
                  <a:xfrm rot="5400000">
                    <a:off x="2343752" y="3263453"/>
                    <a:ext cx="51407" cy="8755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49" name="矩形: 圆角 32"/>
                  <p:cNvSpPr/>
                  <p:nvPr/>
                </p:nvSpPr>
                <p:spPr>
                  <a:xfrm rot="5400000">
                    <a:off x="2215563" y="3538155"/>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0" name="矩形: 圆角 32"/>
                  <p:cNvSpPr/>
                  <p:nvPr/>
                </p:nvSpPr>
                <p:spPr>
                  <a:xfrm rot="5400000">
                    <a:off x="2215562" y="3683627"/>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1" name="矩形: 圆角 32"/>
                  <p:cNvSpPr/>
                  <p:nvPr/>
                </p:nvSpPr>
                <p:spPr>
                  <a:xfrm rot="5400000">
                    <a:off x="2218579" y="3833286"/>
                    <a:ext cx="45719" cy="61947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2" name="矩形: 圆角 32"/>
                  <p:cNvSpPr/>
                  <p:nvPr/>
                </p:nvSpPr>
                <p:spPr>
                  <a:xfrm rot="5400000">
                    <a:off x="2177432" y="4037622"/>
                    <a:ext cx="45719" cy="53717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3" name="矩形: 圆角 32"/>
                  <p:cNvSpPr/>
                  <p:nvPr/>
                </p:nvSpPr>
                <p:spPr>
                  <a:xfrm rot="5400000">
                    <a:off x="2109175" y="4268250"/>
                    <a:ext cx="47820" cy="41555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4" name="矩形: 圆角 32"/>
                  <p:cNvSpPr/>
                  <p:nvPr/>
                </p:nvSpPr>
                <p:spPr>
                  <a:xfrm rot="5400000">
                    <a:off x="2110224" y="4421011"/>
                    <a:ext cx="45719" cy="41555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5" name="矩形: 圆角 32"/>
                  <p:cNvSpPr/>
                  <p:nvPr/>
                </p:nvSpPr>
                <p:spPr>
                  <a:xfrm rot="5400000">
                    <a:off x="2036332" y="4674878"/>
                    <a:ext cx="46530" cy="26858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6" name="矩形: 圆角 32"/>
                  <p:cNvSpPr/>
                  <p:nvPr/>
                </p:nvSpPr>
                <p:spPr>
                  <a:xfrm rot="5400000">
                    <a:off x="2039937" y="4844384"/>
                    <a:ext cx="45719" cy="262191"/>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57" name="矩形: 圆角 32"/>
                  <p:cNvSpPr/>
                  <p:nvPr/>
                </p:nvSpPr>
                <p:spPr>
                  <a:xfrm rot="5400000">
                    <a:off x="2034574" y="4983105"/>
                    <a:ext cx="45719" cy="27291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grpSp>
          <p:grpSp>
            <p:nvGrpSpPr>
              <p:cNvPr id="638" name="组合 637"/>
              <p:cNvGrpSpPr/>
              <p:nvPr/>
            </p:nvGrpSpPr>
            <p:grpSpPr>
              <a:xfrm>
                <a:off x="1920976" y="2897661"/>
                <a:ext cx="2810819" cy="2244761"/>
                <a:chOff x="1920976" y="2897661"/>
                <a:chExt cx="2810819" cy="2244761"/>
              </a:xfrm>
            </p:grpSpPr>
            <p:sp>
              <p:nvSpPr>
                <p:cNvPr id="725" name="矩形: 圆角 30"/>
                <p:cNvSpPr/>
                <p:nvPr/>
              </p:nvSpPr>
              <p:spPr>
                <a:xfrm rot="5400000">
                  <a:off x="3103448" y="1885227"/>
                  <a:ext cx="51697" cy="240724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nvGrpSpPr>
                <p:cNvPr id="726" name="组合 725"/>
                <p:cNvGrpSpPr/>
                <p:nvPr/>
              </p:nvGrpSpPr>
              <p:grpSpPr>
                <a:xfrm>
                  <a:off x="1920976" y="2897661"/>
                  <a:ext cx="2810819" cy="2244761"/>
                  <a:chOff x="1920976" y="2897661"/>
                  <a:chExt cx="2810819" cy="2244761"/>
                </a:xfrm>
              </p:grpSpPr>
              <p:grpSp>
                <p:nvGrpSpPr>
                  <p:cNvPr id="727" name="组合 726"/>
                  <p:cNvGrpSpPr/>
                  <p:nvPr/>
                </p:nvGrpSpPr>
                <p:grpSpPr>
                  <a:xfrm rot="5400000">
                    <a:off x="3008264" y="1851775"/>
                    <a:ext cx="677646" cy="2769417"/>
                    <a:chOff x="1201193" y="2690607"/>
                    <a:chExt cx="677646" cy="2769417"/>
                  </a:xfrm>
                </p:grpSpPr>
                <p:grpSp>
                  <p:nvGrpSpPr>
                    <p:cNvPr id="739" name="组合 738"/>
                    <p:cNvGrpSpPr/>
                    <p:nvPr/>
                  </p:nvGrpSpPr>
                  <p:grpSpPr>
                    <a:xfrm>
                      <a:off x="1201193" y="2909787"/>
                      <a:ext cx="677646" cy="2550237"/>
                      <a:chOff x="1201194" y="2909787"/>
                      <a:chExt cx="677646" cy="2550237"/>
                    </a:xfrm>
                  </p:grpSpPr>
                  <p:sp>
                    <p:nvSpPr>
                      <p:cNvPr id="741" name="矩形: 圆角 30"/>
                      <p:cNvSpPr/>
                      <p:nvPr/>
                    </p:nvSpPr>
                    <p:spPr>
                      <a:xfrm>
                        <a:off x="1201194" y="2909787"/>
                        <a:ext cx="45719" cy="255023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42" name="矩形: 圆角 32"/>
                      <p:cNvSpPr/>
                      <p:nvPr/>
                    </p:nvSpPr>
                    <p:spPr>
                      <a:xfrm>
                        <a:off x="1521103" y="3174961"/>
                        <a:ext cx="45719" cy="228506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43" name="矩形: 圆角 32"/>
                      <p:cNvSpPr/>
                      <p:nvPr/>
                    </p:nvSpPr>
                    <p:spPr>
                      <a:xfrm>
                        <a:off x="1832437" y="4491696"/>
                        <a:ext cx="46403" cy="966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740" name="文本框 739"/>
                    <p:cNvSpPr txBox="1"/>
                    <p:nvPr/>
                  </p:nvSpPr>
                  <p:spPr>
                    <a:xfrm rot="16200000">
                      <a:off x="1198106" y="2763562"/>
                      <a:ext cx="399243" cy="253334"/>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55.4</a:t>
                      </a:r>
                      <a:endParaRPr lang="en-US" sz="900" b="1" kern="0" dirty="0">
                        <a:solidFill>
                          <a:prstClr val="white">
                            <a:lumMod val="65000"/>
                          </a:prstClr>
                        </a:solidFill>
                        <a:latin typeface="思源黑体 CN Bold"/>
                        <a:ea typeface="+mj-ea"/>
                        <a:cs typeface="OPPOSans R" panose="00020600040101010101" pitchFamily="18" charset="-122"/>
                      </a:endParaRPr>
                    </a:p>
                  </p:txBody>
                </p:sp>
              </p:grpSp>
              <p:sp>
                <p:nvSpPr>
                  <p:cNvPr id="728" name="矩形: 圆角 30"/>
                  <p:cNvSpPr/>
                  <p:nvPr/>
                </p:nvSpPr>
                <p:spPr>
                  <a:xfrm rot="5400000">
                    <a:off x="2441450" y="2858460"/>
                    <a:ext cx="51150" cy="10827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29" name="矩形: 圆角 32"/>
                  <p:cNvSpPr/>
                  <p:nvPr/>
                </p:nvSpPr>
                <p:spPr>
                  <a:xfrm rot="5400000">
                    <a:off x="2343752" y="3263453"/>
                    <a:ext cx="51407" cy="8755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0" name="矩形: 圆角 32"/>
                  <p:cNvSpPr/>
                  <p:nvPr/>
                </p:nvSpPr>
                <p:spPr>
                  <a:xfrm rot="5400000">
                    <a:off x="2215563" y="3538155"/>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1" name="矩形: 圆角 32"/>
                  <p:cNvSpPr/>
                  <p:nvPr/>
                </p:nvSpPr>
                <p:spPr>
                  <a:xfrm rot="5400000">
                    <a:off x="2215562" y="3683627"/>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2" name="矩形: 圆角 32"/>
                  <p:cNvSpPr/>
                  <p:nvPr/>
                </p:nvSpPr>
                <p:spPr>
                  <a:xfrm rot="5400000">
                    <a:off x="2218579" y="3833286"/>
                    <a:ext cx="45719" cy="61947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3" name="矩形: 圆角 32"/>
                  <p:cNvSpPr/>
                  <p:nvPr/>
                </p:nvSpPr>
                <p:spPr>
                  <a:xfrm rot="5400000">
                    <a:off x="2177432" y="4037622"/>
                    <a:ext cx="45719" cy="53717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4" name="矩形: 圆角 32"/>
                  <p:cNvSpPr/>
                  <p:nvPr/>
                </p:nvSpPr>
                <p:spPr>
                  <a:xfrm rot="5400000">
                    <a:off x="2109175" y="4268250"/>
                    <a:ext cx="47820" cy="41555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5" name="矩形: 圆角 32"/>
                  <p:cNvSpPr/>
                  <p:nvPr/>
                </p:nvSpPr>
                <p:spPr>
                  <a:xfrm rot="5400000">
                    <a:off x="2110224" y="4421011"/>
                    <a:ext cx="45719" cy="41555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6" name="矩形: 圆角 32"/>
                  <p:cNvSpPr/>
                  <p:nvPr/>
                </p:nvSpPr>
                <p:spPr>
                  <a:xfrm rot="5400000">
                    <a:off x="2036332" y="4674878"/>
                    <a:ext cx="46530" cy="26858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7" name="矩形: 圆角 32"/>
                  <p:cNvSpPr/>
                  <p:nvPr/>
                </p:nvSpPr>
                <p:spPr>
                  <a:xfrm rot="5400000">
                    <a:off x="2039937" y="4844384"/>
                    <a:ext cx="45719" cy="262191"/>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38" name="矩形: 圆角 32"/>
                  <p:cNvSpPr/>
                  <p:nvPr/>
                </p:nvSpPr>
                <p:spPr>
                  <a:xfrm rot="5400000">
                    <a:off x="2034574" y="4983105"/>
                    <a:ext cx="45719" cy="27291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grpSp>
          <p:grpSp>
            <p:nvGrpSpPr>
              <p:cNvPr id="639" name="组合 638"/>
              <p:cNvGrpSpPr/>
              <p:nvPr/>
            </p:nvGrpSpPr>
            <p:grpSpPr>
              <a:xfrm>
                <a:off x="1920976" y="2897662"/>
                <a:ext cx="2697167" cy="2244760"/>
                <a:chOff x="1920976" y="2897662"/>
                <a:chExt cx="2697167" cy="2244760"/>
              </a:xfrm>
            </p:grpSpPr>
            <p:sp>
              <p:nvSpPr>
                <p:cNvPr id="706" name="矩形: 圆角 30"/>
                <p:cNvSpPr/>
                <p:nvPr/>
              </p:nvSpPr>
              <p:spPr>
                <a:xfrm rot="5400000">
                  <a:off x="3103448" y="1885227"/>
                  <a:ext cx="51697" cy="240724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nvGrpSpPr>
                <p:cNvPr id="707" name="组合 706"/>
                <p:cNvGrpSpPr/>
                <p:nvPr/>
              </p:nvGrpSpPr>
              <p:grpSpPr>
                <a:xfrm>
                  <a:off x="1920976" y="2897662"/>
                  <a:ext cx="2697167" cy="2244760"/>
                  <a:chOff x="1920976" y="2897662"/>
                  <a:chExt cx="2697167" cy="2244760"/>
                </a:xfrm>
              </p:grpSpPr>
              <p:grpSp>
                <p:nvGrpSpPr>
                  <p:cNvPr id="708" name="组合 707"/>
                  <p:cNvGrpSpPr/>
                  <p:nvPr/>
                </p:nvGrpSpPr>
                <p:grpSpPr>
                  <a:xfrm rot="5400000">
                    <a:off x="2951438" y="1908602"/>
                    <a:ext cx="677646" cy="2655765"/>
                    <a:chOff x="1201194" y="2804259"/>
                    <a:chExt cx="677646" cy="2655765"/>
                  </a:xfrm>
                </p:grpSpPr>
                <p:grpSp>
                  <p:nvGrpSpPr>
                    <p:cNvPr id="720" name="组合 719"/>
                    <p:cNvGrpSpPr/>
                    <p:nvPr/>
                  </p:nvGrpSpPr>
                  <p:grpSpPr>
                    <a:xfrm>
                      <a:off x="1201194" y="2909787"/>
                      <a:ext cx="677646" cy="2550237"/>
                      <a:chOff x="1201194" y="2909787"/>
                      <a:chExt cx="677646" cy="2550237"/>
                    </a:xfrm>
                  </p:grpSpPr>
                  <p:sp>
                    <p:nvSpPr>
                      <p:cNvPr id="722" name="矩形: 圆角 30"/>
                      <p:cNvSpPr/>
                      <p:nvPr/>
                    </p:nvSpPr>
                    <p:spPr>
                      <a:xfrm>
                        <a:off x="1201194" y="2909787"/>
                        <a:ext cx="45719" cy="255023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23" name="矩形: 圆角 32"/>
                      <p:cNvSpPr/>
                      <p:nvPr/>
                    </p:nvSpPr>
                    <p:spPr>
                      <a:xfrm>
                        <a:off x="1521103" y="3174961"/>
                        <a:ext cx="45719" cy="228506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24" name="矩形: 圆角 32"/>
                      <p:cNvSpPr/>
                      <p:nvPr/>
                    </p:nvSpPr>
                    <p:spPr>
                      <a:xfrm>
                        <a:off x="1832437" y="4491696"/>
                        <a:ext cx="46403" cy="966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721" name="文本框 720"/>
                    <p:cNvSpPr txBox="1"/>
                    <p:nvPr/>
                  </p:nvSpPr>
                  <p:spPr>
                    <a:xfrm rot="16200000">
                      <a:off x="1351030" y="2877214"/>
                      <a:ext cx="399243" cy="253334"/>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52.6</a:t>
                      </a:r>
                      <a:endParaRPr lang="en-US" sz="900" b="1" kern="0" dirty="0">
                        <a:solidFill>
                          <a:prstClr val="white">
                            <a:lumMod val="65000"/>
                          </a:prstClr>
                        </a:solidFill>
                        <a:latin typeface="思源黑体 CN Bold"/>
                        <a:ea typeface="+mj-ea"/>
                        <a:cs typeface="OPPOSans R" panose="00020600040101010101" pitchFamily="18" charset="-122"/>
                      </a:endParaRPr>
                    </a:p>
                  </p:txBody>
                </p:sp>
              </p:grpSp>
              <p:sp>
                <p:nvSpPr>
                  <p:cNvPr id="709" name="矩形: 圆角 30"/>
                  <p:cNvSpPr/>
                  <p:nvPr/>
                </p:nvSpPr>
                <p:spPr>
                  <a:xfrm rot="5400000">
                    <a:off x="2441450" y="2858460"/>
                    <a:ext cx="51150" cy="10827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0" name="矩形: 圆角 32"/>
                  <p:cNvSpPr/>
                  <p:nvPr/>
                </p:nvSpPr>
                <p:spPr>
                  <a:xfrm rot="5400000">
                    <a:off x="2343752" y="3263453"/>
                    <a:ext cx="51407" cy="8755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1" name="矩形: 圆角 32"/>
                  <p:cNvSpPr/>
                  <p:nvPr/>
                </p:nvSpPr>
                <p:spPr>
                  <a:xfrm rot="5400000">
                    <a:off x="2215563" y="3538155"/>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2" name="矩形: 圆角 32"/>
                  <p:cNvSpPr/>
                  <p:nvPr/>
                </p:nvSpPr>
                <p:spPr>
                  <a:xfrm rot="5400000">
                    <a:off x="2215562" y="3683627"/>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3" name="矩形: 圆角 32"/>
                  <p:cNvSpPr/>
                  <p:nvPr/>
                </p:nvSpPr>
                <p:spPr>
                  <a:xfrm rot="5400000">
                    <a:off x="2218579" y="3833286"/>
                    <a:ext cx="45719" cy="61947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4" name="矩形: 圆角 32"/>
                  <p:cNvSpPr/>
                  <p:nvPr/>
                </p:nvSpPr>
                <p:spPr>
                  <a:xfrm rot="5400000">
                    <a:off x="2177432" y="4037622"/>
                    <a:ext cx="45719" cy="53717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5" name="矩形: 圆角 32"/>
                  <p:cNvSpPr/>
                  <p:nvPr/>
                </p:nvSpPr>
                <p:spPr>
                  <a:xfrm rot="5400000">
                    <a:off x="2109175" y="4268250"/>
                    <a:ext cx="47820" cy="41555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6" name="矩形: 圆角 32"/>
                  <p:cNvSpPr/>
                  <p:nvPr/>
                </p:nvSpPr>
                <p:spPr>
                  <a:xfrm rot="5400000">
                    <a:off x="2110224" y="4421011"/>
                    <a:ext cx="45719" cy="41555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7" name="矩形: 圆角 32"/>
                  <p:cNvSpPr/>
                  <p:nvPr/>
                </p:nvSpPr>
                <p:spPr>
                  <a:xfrm rot="5400000">
                    <a:off x="2036332" y="4674878"/>
                    <a:ext cx="46530" cy="26858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8" name="矩形: 圆角 32"/>
                  <p:cNvSpPr/>
                  <p:nvPr/>
                </p:nvSpPr>
                <p:spPr>
                  <a:xfrm rot="5400000">
                    <a:off x="2039937" y="4844384"/>
                    <a:ext cx="45719" cy="262191"/>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19" name="矩形: 圆角 32"/>
                  <p:cNvSpPr/>
                  <p:nvPr/>
                </p:nvSpPr>
                <p:spPr>
                  <a:xfrm rot="5400000">
                    <a:off x="2034574" y="4983105"/>
                    <a:ext cx="45719" cy="27291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grpSp>
          <p:grpSp>
            <p:nvGrpSpPr>
              <p:cNvPr id="640" name="组合 639"/>
              <p:cNvGrpSpPr/>
              <p:nvPr/>
            </p:nvGrpSpPr>
            <p:grpSpPr>
              <a:xfrm>
                <a:off x="1920976" y="2897661"/>
                <a:ext cx="2591638" cy="2244761"/>
                <a:chOff x="1920976" y="2897661"/>
                <a:chExt cx="2591638" cy="2244761"/>
              </a:xfrm>
            </p:grpSpPr>
            <p:sp>
              <p:nvSpPr>
                <p:cNvPr id="687" name="矩形: 圆角 30"/>
                <p:cNvSpPr/>
                <p:nvPr/>
              </p:nvSpPr>
              <p:spPr>
                <a:xfrm rot="5400000">
                  <a:off x="3103448" y="1885227"/>
                  <a:ext cx="51697" cy="240724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nvGrpSpPr>
                <p:cNvPr id="688" name="组合 687"/>
                <p:cNvGrpSpPr/>
                <p:nvPr/>
              </p:nvGrpSpPr>
              <p:grpSpPr>
                <a:xfrm>
                  <a:off x="1920976" y="2897661"/>
                  <a:ext cx="2591638" cy="2244761"/>
                  <a:chOff x="1920976" y="2897661"/>
                  <a:chExt cx="2591638" cy="2244761"/>
                </a:xfrm>
              </p:grpSpPr>
              <p:grpSp>
                <p:nvGrpSpPr>
                  <p:cNvPr id="689" name="组合 688"/>
                  <p:cNvGrpSpPr/>
                  <p:nvPr/>
                </p:nvGrpSpPr>
                <p:grpSpPr>
                  <a:xfrm rot="5400000">
                    <a:off x="2898673" y="1961365"/>
                    <a:ext cx="677646" cy="2550237"/>
                    <a:chOff x="1201194" y="2909787"/>
                    <a:chExt cx="677646" cy="2550237"/>
                  </a:xfrm>
                </p:grpSpPr>
                <p:grpSp>
                  <p:nvGrpSpPr>
                    <p:cNvPr id="701" name="组合 700"/>
                    <p:cNvGrpSpPr/>
                    <p:nvPr/>
                  </p:nvGrpSpPr>
                  <p:grpSpPr>
                    <a:xfrm>
                      <a:off x="1201194" y="2909787"/>
                      <a:ext cx="677646" cy="2550237"/>
                      <a:chOff x="1201194" y="2909787"/>
                      <a:chExt cx="677646" cy="2550237"/>
                    </a:xfrm>
                  </p:grpSpPr>
                  <p:sp>
                    <p:nvSpPr>
                      <p:cNvPr id="703" name="矩形: 圆角 30"/>
                      <p:cNvSpPr/>
                      <p:nvPr/>
                    </p:nvSpPr>
                    <p:spPr>
                      <a:xfrm>
                        <a:off x="1201194" y="2909787"/>
                        <a:ext cx="45719" cy="255023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04" name="矩形: 圆角 32"/>
                      <p:cNvSpPr/>
                      <p:nvPr/>
                    </p:nvSpPr>
                    <p:spPr>
                      <a:xfrm>
                        <a:off x="1521103" y="3174961"/>
                        <a:ext cx="45719" cy="228506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05" name="矩形: 圆角 32"/>
                      <p:cNvSpPr/>
                      <p:nvPr/>
                    </p:nvSpPr>
                    <p:spPr>
                      <a:xfrm>
                        <a:off x="1832437" y="4491696"/>
                        <a:ext cx="46403" cy="966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702" name="文本框 701"/>
                    <p:cNvSpPr txBox="1"/>
                    <p:nvPr/>
                  </p:nvSpPr>
                  <p:spPr>
                    <a:xfrm rot="16200000">
                      <a:off x="1518159" y="4113337"/>
                      <a:ext cx="399243" cy="253334"/>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19.6</a:t>
                      </a:r>
                      <a:endParaRPr lang="en-US" sz="900" b="1" kern="0" dirty="0">
                        <a:solidFill>
                          <a:prstClr val="white">
                            <a:lumMod val="65000"/>
                          </a:prstClr>
                        </a:solidFill>
                        <a:latin typeface="思源黑体 CN Bold"/>
                        <a:ea typeface="+mj-ea"/>
                        <a:cs typeface="OPPOSans R" panose="00020600040101010101" pitchFamily="18" charset="-122"/>
                      </a:endParaRPr>
                    </a:p>
                  </p:txBody>
                </p:sp>
              </p:grpSp>
              <p:sp>
                <p:nvSpPr>
                  <p:cNvPr id="690" name="矩形: 圆角 30"/>
                  <p:cNvSpPr/>
                  <p:nvPr/>
                </p:nvSpPr>
                <p:spPr>
                  <a:xfrm rot="5400000">
                    <a:off x="2441450" y="2858460"/>
                    <a:ext cx="51150" cy="10827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1" name="矩形: 圆角 32"/>
                  <p:cNvSpPr/>
                  <p:nvPr/>
                </p:nvSpPr>
                <p:spPr>
                  <a:xfrm rot="5400000">
                    <a:off x="2343752" y="3263453"/>
                    <a:ext cx="51407" cy="8755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2" name="矩形: 圆角 32"/>
                  <p:cNvSpPr/>
                  <p:nvPr/>
                </p:nvSpPr>
                <p:spPr>
                  <a:xfrm rot="5400000">
                    <a:off x="2215563" y="3538155"/>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3" name="矩形: 圆角 32"/>
                  <p:cNvSpPr/>
                  <p:nvPr/>
                </p:nvSpPr>
                <p:spPr>
                  <a:xfrm rot="5400000">
                    <a:off x="2215562" y="3683627"/>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4" name="矩形: 圆角 32"/>
                  <p:cNvSpPr/>
                  <p:nvPr/>
                </p:nvSpPr>
                <p:spPr>
                  <a:xfrm rot="5400000">
                    <a:off x="2218579" y="3833286"/>
                    <a:ext cx="45719" cy="61947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5" name="矩形: 圆角 32"/>
                  <p:cNvSpPr/>
                  <p:nvPr/>
                </p:nvSpPr>
                <p:spPr>
                  <a:xfrm rot="5400000">
                    <a:off x="2177432" y="4037622"/>
                    <a:ext cx="45719" cy="53717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6" name="矩形: 圆角 32"/>
                  <p:cNvSpPr/>
                  <p:nvPr/>
                </p:nvSpPr>
                <p:spPr>
                  <a:xfrm rot="5400000">
                    <a:off x="2109175" y="4268250"/>
                    <a:ext cx="47820" cy="41555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7" name="矩形: 圆角 32"/>
                  <p:cNvSpPr/>
                  <p:nvPr/>
                </p:nvSpPr>
                <p:spPr>
                  <a:xfrm rot="5400000">
                    <a:off x="2110224" y="4421011"/>
                    <a:ext cx="45719" cy="41555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8" name="矩形: 圆角 32"/>
                  <p:cNvSpPr/>
                  <p:nvPr/>
                </p:nvSpPr>
                <p:spPr>
                  <a:xfrm rot="5400000">
                    <a:off x="2036332" y="4674878"/>
                    <a:ext cx="46530" cy="26858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99" name="矩形: 圆角 32"/>
                  <p:cNvSpPr/>
                  <p:nvPr/>
                </p:nvSpPr>
                <p:spPr>
                  <a:xfrm rot="5400000">
                    <a:off x="2039937" y="4844384"/>
                    <a:ext cx="45719" cy="262191"/>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700" name="矩形: 圆角 32"/>
                  <p:cNvSpPr/>
                  <p:nvPr/>
                </p:nvSpPr>
                <p:spPr>
                  <a:xfrm rot="5400000">
                    <a:off x="2034574" y="4983105"/>
                    <a:ext cx="45719" cy="27291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grpSp>
          <p:grpSp>
            <p:nvGrpSpPr>
              <p:cNvPr id="641" name="组合 640"/>
              <p:cNvGrpSpPr/>
              <p:nvPr/>
            </p:nvGrpSpPr>
            <p:grpSpPr>
              <a:xfrm>
                <a:off x="1239821" y="2813260"/>
                <a:ext cx="3272796" cy="2424578"/>
                <a:chOff x="1239821" y="2813260"/>
                <a:chExt cx="3272796" cy="2424578"/>
              </a:xfrm>
            </p:grpSpPr>
            <p:sp>
              <p:nvSpPr>
                <p:cNvPr id="652" name="矩形: 圆角 30"/>
                <p:cNvSpPr/>
                <p:nvPr/>
              </p:nvSpPr>
              <p:spPr>
                <a:xfrm rot="5400000">
                  <a:off x="3103448" y="1885227"/>
                  <a:ext cx="51697" cy="240724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nvGrpSpPr>
                <p:cNvPr id="653" name="组合 652"/>
                <p:cNvGrpSpPr/>
                <p:nvPr/>
              </p:nvGrpSpPr>
              <p:grpSpPr>
                <a:xfrm>
                  <a:off x="1484892" y="2813260"/>
                  <a:ext cx="3027725" cy="2329162"/>
                  <a:chOff x="1484892" y="2813260"/>
                  <a:chExt cx="3027725" cy="2329162"/>
                </a:xfrm>
              </p:grpSpPr>
              <p:grpSp>
                <p:nvGrpSpPr>
                  <p:cNvPr id="668" name="组合 667"/>
                  <p:cNvGrpSpPr/>
                  <p:nvPr/>
                </p:nvGrpSpPr>
                <p:grpSpPr>
                  <a:xfrm rot="5400000">
                    <a:off x="2562499" y="1735653"/>
                    <a:ext cx="872511" cy="3027725"/>
                    <a:chOff x="1116791" y="2909787"/>
                    <a:chExt cx="872511" cy="3027725"/>
                  </a:xfrm>
                </p:grpSpPr>
                <p:grpSp>
                  <p:nvGrpSpPr>
                    <p:cNvPr id="680" name="组合 679"/>
                    <p:cNvGrpSpPr/>
                    <p:nvPr/>
                  </p:nvGrpSpPr>
                  <p:grpSpPr>
                    <a:xfrm>
                      <a:off x="1116791" y="2909787"/>
                      <a:ext cx="762049" cy="3027725"/>
                      <a:chOff x="1116791" y="2909787"/>
                      <a:chExt cx="762049" cy="3027725"/>
                    </a:xfrm>
                  </p:grpSpPr>
                  <p:grpSp>
                    <p:nvGrpSpPr>
                      <p:cNvPr id="682" name="组合 681"/>
                      <p:cNvGrpSpPr/>
                      <p:nvPr/>
                    </p:nvGrpSpPr>
                    <p:grpSpPr>
                      <a:xfrm>
                        <a:off x="1201194" y="2909787"/>
                        <a:ext cx="677646" cy="2550237"/>
                        <a:chOff x="1201194" y="2909787"/>
                        <a:chExt cx="677646" cy="2550237"/>
                      </a:xfrm>
                    </p:grpSpPr>
                    <p:sp>
                      <p:nvSpPr>
                        <p:cNvPr id="684" name="矩形: 圆角 30"/>
                        <p:cNvSpPr/>
                        <p:nvPr/>
                      </p:nvSpPr>
                      <p:spPr>
                        <a:xfrm>
                          <a:off x="1201194" y="2909787"/>
                          <a:ext cx="45719" cy="2550237"/>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85" name="矩形: 圆角 32"/>
                        <p:cNvSpPr/>
                        <p:nvPr/>
                      </p:nvSpPr>
                      <p:spPr>
                        <a:xfrm>
                          <a:off x="1521103" y="3174961"/>
                          <a:ext cx="45719" cy="228506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86" name="矩形: 圆角 32"/>
                        <p:cNvSpPr/>
                        <p:nvPr/>
                      </p:nvSpPr>
                      <p:spPr>
                        <a:xfrm>
                          <a:off x="1832437" y="4491696"/>
                          <a:ext cx="46403" cy="96694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683" name="文本框 682"/>
                      <p:cNvSpPr txBox="1"/>
                      <p:nvPr/>
                    </p:nvSpPr>
                    <p:spPr>
                      <a:xfrm rot="16200000">
                        <a:off x="1006365" y="5590640"/>
                        <a:ext cx="45729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特来电</a:t>
                        </a:r>
                        <a:endParaRPr lang="en-US" sz="800" b="1" kern="0" dirty="0">
                          <a:solidFill>
                            <a:prstClr val="white">
                              <a:lumMod val="65000"/>
                            </a:prstClr>
                          </a:solidFill>
                          <a:latin typeface="思源黑体 CN Bold"/>
                          <a:ea typeface="+mj-ea"/>
                          <a:cs typeface="OPPOSans R" panose="00020600040101010101" pitchFamily="18" charset="-122"/>
                        </a:endParaRPr>
                      </a:p>
                    </p:txBody>
                  </p:sp>
                </p:grpSp>
                <p:sp>
                  <p:nvSpPr>
                    <p:cNvPr id="681" name="文本框 680"/>
                    <p:cNvSpPr txBox="1"/>
                    <p:nvPr/>
                  </p:nvSpPr>
                  <p:spPr>
                    <a:xfrm rot="16200000">
                      <a:off x="1663014" y="4186766"/>
                      <a:ext cx="399243"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16.9</a:t>
                      </a:r>
                      <a:endParaRPr lang="en-US" sz="900" b="1" kern="0" dirty="0">
                        <a:solidFill>
                          <a:prstClr val="white">
                            <a:lumMod val="65000"/>
                          </a:prstClr>
                        </a:solidFill>
                        <a:latin typeface="思源黑体 CN Bold"/>
                        <a:ea typeface="+mj-ea"/>
                        <a:cs typeface="OPPOSans R" panose="00020600040101010101" pitchFamily="18" charset="-122"/>
                      </a:endParaRPr>
                    </a:p>
                  </p:txBody>
                </p:sp>
              </p:grpSp>
              <p:sp>
                <p:nvSpPr>
                  <p:cNvPr id="669" name="矩形: 圆角 30"/>
                  <p:cNvSpPr/>
                  <p:nvPr/>
                </p:nvSpPr>
                <p:spPr>
                  <a:xfrm rot="5400000">
                    <a:off x="2441450" y="2858460"/>
                    <a:ext cx="51150" cy="10827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0" name="矩形: 圆角 32"/>
                  <p:cNvSpPr/>
                  <p:nvPr/>
                </p:nvSpPr>
                <p:spPr>
                  <a:xfrm rot="5400000">
                    <a:off x="2343752" y="3263453"/>
                    <a:ext cx="51407" cy="875505"/>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1" name="矩形: 圆角 32"/>
                  <p:cNvSpPr/>
                  <p:nvPr/>
                </p:nvSpPr>
                <p:spPr>
                  <a:xfrm rot="5400000">
                    <a:off x="2215563" y="3538155"/>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2" name="矩形: 圆角 32"/>
                  <p:cNvSpPr/>
                  <p:nvPr/>
                </p:nvSpPr>
                <p:spPr>
                  <a:xfrm rot="5400000">
                    <a:off x="2215562" y="3683627"/>
                    <a:ext cx="45719" cy="625503"/>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3" name="矩形: 圆角 32"/>
                  <p:cNvSpPr/>
                  <p:nvPr/>
                </p:nvSpPr>
                <p:spPr>
                  <a:xfrm rot="5400000">
                    <a:off x="2218579" y="3833286"/>
                    <a:ext cx="45719" cy="619470"/>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4" name="矩形: 圆角 32"/>
                  <p:cNvSpPr/>
                  <p:nvPr/>
                </p:nvSpPr>
                <p:spPr>
                  <a:xfrm rot="5400000">
                    <a:off x="2177432" y="4037622"/>
                    <a:ext cx="45719" cy="53717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5" name="矩形: 圆角 32"/>
                  <p:cNvSpPr/>
                  <p:nvPr/>
                </p:nvSpPr>
                <p:spPr>
                  <a:xfrm rot="5400000">
                    <a:off x="2109175" y="4268250"/>
                    <a:ext cx="47820" cy="41555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6" name="矩形: 圆角 32"/>
                  <p:cNvSpPr/>
                  <p:nvPr/>
                </p:nvSpPr>
                <p:spPr>
                  <a:xfrm rot="5400000">
                    <a:off x="2110224" y="4421011"/>
                    <a:ext cx="45719" cy="415559"/>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7" name="矩形: 圆角 32"/>
                  <p:cNvSpPr/>
                  <p:nvPr/>
                </p:nvSpPr>
                <p:spPr>
                  <a:xfrm rot="5400000">
                    <a:off x="2036332" y="4674878"/>
                    <a:ext cx="46530" cy="268588"/>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8" name="矩形: 圆角 32"/>
                  <p:cNvSpPr/>
                  <p:nvPr/>
                </p:nvSpPr>
                <p:spPr>
                  <a:xfrm rot="5400000">
                    <a:off x="2039937" y="4844384"/>
                    <a:ext cx="45719" cy="262191"/>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sp>
                <p:nvSpPr>
                  <p:cNvPr id="679" name="矩形: 圆角 32"/>
                  <p:cNvSpPr/>
                  <p:nvPr/>
                </p:nvSpPr>
                <p:spPr>
                  <a:xfrm rot="5400000">
                    <a:off x="2034574" y="4983105"/>
                    <a:ext cx="45719" cy="272916"/>
                  </a:xfrm>
                  <a:prstGeom prst="roundRect">
                    <a:avLst/>
                  </a:prstGeom>
                  <a:gradFill>
                    <a:gsLst>
                      <a:gs pos="0">
                        <a:srgbClr val="055CF9"/>
                      </a:gs>
                      <a:gs pos="100000">
                        <a:sysClr val="window" lastClr="FFFFFF"/>
                      </a:gs>
                    </a:gsLst>
                    <a:lin ang="5400000" scaled="0"/>
                  </a:gradFill>
                  <a:ln w="6350" cap="flat">
                    <a:noFill/>
                    <a:prstDash val="solid"/>
                    <a:miter/>
                  </a:ln>
                </p:spPr>
                <p:txBody>
                  <a:bodyPr rtlCol="0" anchor="ctr"/>
                  <a:lstStyle/>
                  <a:p>
                    <a:pPr>
                      <a:defRPr/>
                    </a:pPr>
                    <a:endParaRPr lang="en-US" kern="0">
                      <a:solidFill>
                        <a:prstClr val="black"/>
                      </a:solidFill>
                      <a:latin typeface="思源黑体 CN Bold"/>
                      <a:ea typeface="+mj-ea"/>
                    </a:endParaRPr>
                  </a:p>
                </p:txBody>
              </p:sp>
            </p:grpSp>
            <p:sp>
              <p:nvSpPr>
                <p:cNvPr id="654" name="文本框 653"/>
                <p:cNvSpPr txBox="1"/>
                <p:nvPr/>
              </p:nvSpPr>
              <p:spPr>
                <a:xfrm>
                  <a:off x="1418963" y="2960346"/>
                  <a:ext cx="552569"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星星充电</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55" name="文本框 654"/>
                <p:cNvSpPr txBox="1"/>
                <p:nvPr/>
              </p:nvSpPr>
              <p:spPr>
                <a:xfrm>
                  <a:off x="1464503" y="3120702"/>
                  <a:ext cx="45729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云快充</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56" name="文本框 655"/>
                <p:cNvSpPr txBox="1"/>
                <p:nvPr/>
              </p:nvSpPr>
              <p:spPr>
                <a:xfrm>
                  <a:off x="1414760" y="3269517"/>
                  <a:ext cx="552569"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国家电网</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57" name="文本框 656"/>
                <p:cNvSpPr txBox="1"/>
                <p:nvPr/>
              </p:nvSpPr>
              <p:spPr>
                <a:xfrm>
                  <a:off x="1482958" y="3422606"/>
                  <a:ext cx="45729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蔚景云</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58" name="文本框 657"/>
                <p:cNvSpPr txBox="1"/>
                <p:nvPr/>
              </p:nvSpPr>
              <p:spPr>
                <a:xfrm>
                  <a:off x="1440464" y="3574409"/>
                  <a:ext cx="552569"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小桔充电</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59" name="文本框 658"/>
                <p:cNvSpPr txBox="1"/>
                <p:nvPr/>
              </p:nvSpPr>
              <p:spPr>
                <a:xfrm>
                  <a:off x="1425467" y="3740302"/>
                  <a:ext cx="55256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南方电网</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0" name="文本框 659"/>
                <p:cNvSpPr txBox="1"/>
                <p:nvPr/>
              </p:nvSpPr>
              <p:spPr>
                <a:xfrm>
                  <a:off x="1367874" y="3896390"/>
                  <a:ext cx="64783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深圳车电网</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1" name="文本框 660"/>
                <p:cNvSpPr txBox="1"/>
                <p:nvPr/>
              </p:nvSpPr>
              <p:spPr>
                <a:xfrm>
                  <a:off x="1458220" y="4040757"/>
                  <a:ext cx="45729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汇充电</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2" name="文本框 661"/>
                <p:cNvSpPr txBox="1"/>
                <p:nvPr/>
              </p:nvSpPr>
              <p:spPr>
                <a:xfrm>
                  <a:off x="1394925" y="4198677"/>
                  <a:ext cx="552569"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依威能源</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3" name="文本框 662"/>
                <p:cNvSpPr txBox="1"/>
                <p:nvPr/>
              </p:nvSpPr>
              <p:spPr>
                <a:xfrm>
                  <a:off x="1399995" y="4360419"/>
                  <a:ext cx="55256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万城万充</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4" name="文本框 663"/>
                <p:cNvSpPr txBox="1"/>
                <p:nvPr/>
              </p:nvSpPr>
              <p:spPr>
                <a:xfrm>
                  <a:off x="1382751" y="4517333"/>
                  <a:ext cx="55256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蔚蓝快充</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5" name="文本框 664"/>
                <p:cNvSpPr txBox="1"/>
                <p:nvPr/>
              </p:nvSpPr>
              <p:spPr>
                <a:xfrm>
                  <a:off x="1239821" y="4674452"/>
                  <a:ext cx="838379"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均悦充（二轮）</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6" name="文本框 665"/>
                <p:cNvSpPr txBox="1"/>
                <p:nvPr/>
              </p:nvSpPr>
              <p:spPr>
                <a:xfrm>
                  <a:off x="1374375" y="4852885"/>
                  <a:ext cx="55256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万马爱充</a:t>
                  </a:r>
                  <a:endParaRPr lang="en-US" sz="800" b="1" kern="0" dirty="0">
                    <a:solidFill>
                      <a:prstClr val="white">
                        <a:lumMod val="65000"/>
                      </a:prstClr>
                    </a:solidFill>
                    <a:latin typeface="思源黑体 CN Bold"/>
                    <a:ea typeface="+mj-ea"/>
                    <a:cs typeface="OPPOSans R" panose="00020600040101010101" pitchFamily="18" charset="-122"/>
                  </a:endParaRPr>
                </a:p>
              </p:txBody>
            </p:sp>
            <p:sp>
              <p:nvSpPr>
                <p:cNvPr id="667" name="文本框 666"/>
                <p:cNvSpPr txBox="1"/>
                <p:nvPr/>
              </p:nvSpPr>
              <p:spPr>
                <a:xfrm>
                  <a:off x="1381024" y="5001393"/>
                  <a:ext cx="552568" cy="236445"/>
                </a:xfrm>
                <a:prstGeom prst="rect">
                  <a:avLst/>
                </a:prstGeom>
                <a:noFill/>
              </p:spPr>
              <p:txBody>
                <a:bodyPr wrap="none" rtlCol="0">
                  <a:spAutoFit/>
                </a:bodyPr>
                <a:lstStyle/>
                <a:p>
                  <a:pPr algn="ctr">
                    <a:defRPr/>
                  </a:pPr>
                  <a:r>
                    <a:rPr lang="zh-CN" altLang="en-US" sz="800" b="1" kern="0" dirty="0">
                      <a:solidFill>
                        <a:prstClr val="white">
                          <a:lumMod val="65000"/>
                        </a:prstClr>
                      </a:solidFill>
                      <a:latin typeface="思源黑体 CN Bold"/>
                      <a:ea typeface="+mj-ea"/>
                      <a:cs typeface="OPPOSans R" panose="00020600040101010101" pitchFamily="18" charset="-122"/>
                    </a:rPr>
                    <a:t>昆仑电网</a:t>
                  </a:r>
                  <a:endParaRPr lang="en-US" sz="800" b="1" kern="0" dirty="0">
                    <a:solidFill>
                      <a:prstClr val="white">
                        <a:lumMod val="65000"/>
                      </a:prstClr>
                    </a:solidFill>
                    <a:latin typeface="思源黑体 CN Bold"/>
                    <a:ea typeface="+mj-ea"/>
                    <a:cs typeface="OPPOSans R" panose="00020600040101010101" pitchFamily="18" charset="-122"/>
                  </a:endParaRPr>
                </a:p>
              </p:txBody>
            </p:sp>
          </p:grpSp>
          <p:sp>
            <p:nvSpPr>
              <p:cNvPr id="642" name="文本框 641"/>
              <p:cNvSpPr txBox="1"/>
              <p:nvPr/>
            </p:nvSpPr>
            <p:spPr>
              <a:xfrm>
                <a:off x="2766852" y="3585012"/>
                <a:ext cx="399243"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16.0</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3" name="文本框 642"/>
              <p:cNvSpPr txBox="1"/>
              <p:nvPr/>
            </p:nvSpPr>
            <p:spPr>
              <a:xfrm>
                <a:off x="2556828" y="3740465"/>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9.0</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4" name="文本框 643"/>
              <p:cNvSpPr txBox="1"/>
              <p:nvPr/>
            </p:nvSpPr>
            <p:spPr>
              <a:xfrm>
                <a:off x="2556827" y="3887277"/>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8.5</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5" name="文本框 644"/>
              <p:cNvSpPr txBox="1"/>
              <p:nvPr/>
            </p:nvSpPr>
            <p:spPr>
              <a:xfrm>
                <a:off x="2556826" y="4033371"/>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8.1</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6" name="文本框 645"/>
              <p:cNvSpPr txBox="1"/>
              <p:nvPr/>
            </p:nvSpPr>
            <p:spPr>
              <a:xfrm>
                <a:off x="2464886" y="4188440"/>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7.7</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7" name="文本框 646"/>
              <p:cNvSpPr txBox="1"/>
              <p:nvPr/>
            </p:nvSpPr>
            <p:spPr>
              <a:xfrm>
                <a:off x="2332706" y="4353574"/>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5.3</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8" name="文本框 647"/>
              <p:cNvSpPr txBox="1"/>
              <p:nvPr/>
            </p:nvSpPr>
            <p:spPr>
              <a:xfrm>
                <a:off x="2326414" y="4507213"/>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5.0</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49" name="文本框 648"/>
              <p:cNvSpPr txBox="1"/>
              <p:nvPr/>
            </p:nvSpPr>
            <p:spPr>
              <a:xfrm>
                <a:off x="2198321" y="4690090"/>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3.5</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50" name="文本框 649"/>
              <p:cNvSpPr txBox="1"/>
              <p:nvPr/>
            </p:nvSpPr>
            <p:spPr>
              <a:xfrm>
                <a:off x="2190136" y="4855882"/>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3.5</a:t>
                </a:r>
                <a:endParaRPr lang="en-US" sz="900" b="1" kern="0" dirty="0">
                  <a:solidFill>
                    <a:prstClr val="white">
                      <a:lumMod val="65000"/>
                    </a:prstClr>
                  </a:solidFill>
                  <a:latin typeface="思源黑体 CN Bold"/>
                  <a:ea typeface="+mj-ea"/>
                  <a:cs typeface="OPPOSans R" panose="00020600040101010101" pitchFamily="18" charset="-122"/>
                </a:endParaRPr>
              </a:p>
            </p:txBody>
          </p:sp>
          <p:sp>
            <p:nvSpPr>
              <p:cNvPr id="651" name="文本框 650"/>
              <p:cNvSpPr txBox="1"/>
              <p:nvPr/>
            </p:nvSpPr>
            <p:spPr>
              <a:xfrm>
                <a:off x="2210903" y="5002599"/>
                <a:ext cx="332255" cy="253333"/>
              </a:xfrm>
              <a:prstGeom prst="rect">
                <a:avLst/>
              </a:prstGeom>
              <a:noFill/>
            </p:spPr>
            <p:txBody>
              <a:bodyPr wrap="none" rtlCol="0">
                <a:spAutoFit/>
              </a:bodyPr>
              <a:lstStyle/>
              <a:p>
                <a:pPr algn="ctr">
                  <a:defRPr/>
                </a:pPr>
                <a:r>
                  <a:rPr lang="en-US" altLang="zh-CN" sz="900" b="1" kern="0" dirty="0">
                    <a:solidFill>
                      <a:prstClr val="white">
                        <a:lumMod val="65000"/>
                      </a:prstClr>
                    </a:solidFill>
                    <a:latin typeface="思源黑体 CN Bold"/>
                    <a:ea typeface="+mj-ea"/>
                    <a:cs typeface="OPPOSans R" panose="00020600040101010101" pitchFamily="18" charset="-122"/>
                  </a:rPr>
                  <a:t>3.3</a:t>
                </a:r>
                <a:endParaRPr lang="en-US" sz="900" b="1" kern="0" dirty="0">
                  <a:solidFill>
                    <a:prstClr val="white">
                      <a:lumMod val="65000"/>
                    </a:prstClr>
                  </a:solidFill>
                  <a:latin typeface="思源黑体 CN Bold"/>
                  <a:ea typeface="+mj-ea"/>
                  <a:cs typeface="OPPOSans R" panose="00020600040101010101" pitchFamily="18" charset="-122"/>
                </a:endParaRPr>
              </a:p>
            </p:txBody>
          </p:sp>
        </p:grpSp>
      </p:grpSp>
      <p:sp>
        <p:nvSpPr>
          <p:cNvPr id="833" name="矩形 832"/>
          <p:cNvSpPr/>
          <p:nvPr/>
        </p:nvSpPr>
        <p:spPr>
          <a:xfrm>
            <a:off x="555160" y="863971"/>
            <a:ext cx="10106099" cy="507831"/>
          </a:xfrm>
          <a:prstGeom prst="rect">
            <a:avLst/>
          </a:prstGeom>
        </p:spPr>
        <p:txBody>
          <a:bodyPr wrap="square">
            <a:spAutoFit/>
          </a:bodyPr>
          <a:lstStyle/>
          <a:p>
            <a:pPr algn="just">
              <a:lnSpc>
                <a:spcPct val="150000"/>
              </a:lnSpc>
            </a:pPr>
            <a:r>
              <a:rPr lang="zh-CN" altLang="en-US" b="1" kern="100" dirty="0">
                <a:solidFill>
                  <a:prstClr val="black"/>
                </a:solidFill>
                <a:latin typeface="思源黑体 CN Bold"/>
                <a:ea typeface="+mj-ea"/>
                <a:cs typeface="Times New Roman" panose="02020603050405020304" pitchFamily="18" charset="0"/>
              </a:rPr>
              <a:t>充电运营行业竞争格局较为集中，龙头运营商存在显著的先发优势；同时地区发展差异</a:t>
            </a:r>
            <a:r>
              <a:rPr lang="zh-CN" altLang="en-US" b="1" kern="100" dirty="0" smtClean="0">
                <a:solidFill>
                  <a:prstClr val="black"/>
                </a:solidFill>
                <a:latin typeface="思源黑体 CN Bold"/>
                <a:ea typeface="+mj-ea"/>
                <a:cs typeface="Times New Roman" panose="02020603050405020304" pitchFamily="18" charset="0"/>
              </a:rPr>
              <a:t>较大</a:t>
            </a:r>
            <a:endParaRPr lang="zh-CN" altLang="en-US" b="1" kern="100" dirty="0">
              <a:solidFill>
                <a:prstClr val="black"/>
              </a:solidFill>
              <a:latin typeface="思源黑体 CN Bold"/>
              <a:ea typeface="+mj-ea"/>
              <a:cs typeface="Times New Roman" panose="02020603050405020304" pitchFamily="18" charset="0"/>
            </a:endParaRPr>
          </a:p>
        </p:txBody>
      </p:sp>
    </p:spTree>
    <p:extLst>
      <p:ext uri="{BB962C8B-B14F-4D97-AF65-F5344CB8AC3E}">
        <p14:creationId xmlns:p14="http://schemas.microsoft.com/office/powerpoint/2010/main" val="3144882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5"/>
          <p:cNvSpPr txBox="1">
            <a:spLocks/>
          </p:cNvSpPr>
          <p:nvPr/>
        </p:nvSpPr>
        <p:spPr>
          <a:xfrm>
            <a:off x="614882" y="438403"/>
            <a:ext cx="5520742" cy="382156"/>
          </a:xfrm>
          <a:prstGeom prst="rect">
            <a:avLst/>
          </a:prstGeom>
        </p:spPr>
        <p:txBody>
          <a:bodyPr vert="horz" wrap="square" lIns="0" tIns="12700" rIns="0" bIns="0" rtlCol="0">
            <a:spAutoFit/>
          </a:bodyPr>
          <a:lstStyle>
            <a:lvl1pPr>
              <a:defRPr sz="2000" b="0" i="0">
                <a:solidFill>
                  <a:srgbClr val="3450F3"/>
                </a:solidFill>
                <a:latin typeface="UKIJ CJK"/>
                <a:ea typeface="+mj-ea"/>
                <a:cs typeface="UKIJ CJK"/>
              </a:defRPr>
            </a:lvl1pPr>
          </a:lstStyle>
          <a:p>
            <a:pPr marL="12700">
              <a:spcBef>
                <a:spcPts val="100"/>
              </a:spcBef>
            </a:pPr>
            <a:r>
              <a:rPr lang="zh-CN" altLang="en-US" sz="2400" b="1" kern="0" dirty="0">
                <a:solidFill>
                  <a:srgbClr val="2F5597"/>
                </a:solidFill>
                <a:latin typeface="Noto Sans CJK HK"/>
                <a:cs typeface="Noto Sans CJK HK"/>
              </a:rPr>
              <a:t>新能源充电桩</a:t>
            </a:r>
            <a:r>
              <a:rPr lang="zh-CN" altLang="en-US" sz="2400" b="1" kern="0" dirty="0" smtClean="0">
                <a:solidFill>
                  <a:srgbClr val="2F5597"/>
                </a:solidFill>
                <a:latin typeface="Noto Sans CJK HK"/>
                <a:cs typeface="Noto Sans CJK HK"/>
              </a:rPr>
              <a:t>支付场景</a:t>
            </a:r>
            <a:r>
              <a:rPr lang="en-US" altLang="zh-CN" sz="2400" b="1" kern="0" dirty="0" smtClean="0">
                <a:solidFill>
                  <a:srgbClr val="2F5597"/>
                </a:solidFill>
                <a:latin typeface="Noto Sans CJK HK"/>
                <a:cs typeface="Noto Sans CJK HK"/>
              </a:rPr>
              <a:t>——</a:t>
            </a:r>
            <a:r>
              <a:rPr lang="zh-CN" altLang="en-US" sz="2400" b="1" kern="0" dirty="0" smtClean="0">
                <a:solidFill>
                  <a:srgbClr val="2F5597"/>
                </a:solidFill>
                <a:latin typeface="Noto Sans CJK HK"/>
                <a:cs typeface="Noto Sans CJK HK"/>
              </a:rPr>
              <a:t>交易与分账</a:t>
            </a:r>
            <a:endParaRPr lang="zh-CN" altLang="en-US" sz="2400" b="1" kern="0" dirty="0">
              <a:solidFill>
                <a:srgbClr val="2F5597"/>
              </a:solidFill>
              <a:latin typeface="Noto Sans CJK HK"/>
              <a:cs typeface="Noto Sans CJK HK"/>
            </a:endParaRPr>
          </a:p>
        </p:txBody>
      </p:sp>
      <p:sp>
        <p:nvSpPr>
          <p:cNvPr id="8" name="object 6"/>
          <p:cNvSpPr/>
          <p:nvPr/>
        </p:nvSpPr>
        <p:spPr>
          <a:xfrm>
            <a:off x="0" y="445008"/>
            <a:ext cx="195580" cy="378460"/>
          </a:xfrm>
          <a:custGeom>
            <a:avLst/>
            <a:gdLst/>
            <a:ahLst/>
            <a:cxnLst/>
            <a:rect l="l" t="t" r="r" b="b"/>
            <a:pathLst>
              <a:path w="195580" h="378459">
                <a:moveTo>
                  <a:pt x="195072" y="0"/>
                </a:moveTo>
                <a:lnTo>
                  <a:pt x="0" y="0"/>
                </a:lnTo>
                <a:lnTo>
                  <a:pt x="0" y="377951"/>
                </a:lnTo>
                <a:lnTo>
                  <a:pt x="195072" y="377951"/>
                </a:lnTo>
                <a:lnTo>
                  <a:pt x="195072" y="0"/>
                </a:lnTo>
                <a:close/>
              </a:path>
            </a:pathLst>
          </a:custGeom>
          <a:solidFill>
            <a:srgbClr val="2F559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sp>
        <p:nvSpPr>
          <p:cNvPr id="9" name="object 7"/>
          <p:cNvSpPr/>
          <p:nvPr/>
        </p:nvSpPr>
        <p:spPr>
          <a:xfrm>
            <a:off x="260604" y="445008"/>
            <a:ext cx="90170" cy="378460"/>
          </a:xfrm>
          <a:custGeom>
            <a:avLst/>
            <a:gdLst/>
            <a:ahLst/>
            <a:cxnLst/>
            <a:rect l="l" t="t" r="r" b="b"/>
            <a:pathLst>
              <a:path w="90170" h="378459">
                <a:moveTo>
                  <a:pt x="89916" y="0"/>
                </a:moveTo>
                <a:lnTo>
                  <a:pt x="0" y="0"/>
                </a:lnTo>
                <a:lnTo>
                  <a:pt x="0" y="377951"/>
                </a:lnTo>
                <a:lnTo>
                  <a:pt x="89916" y="377951"/>
                </a:lnTo>
                <a:lnTo>
                  <a:pt x="89916" y="0"/>
                </a:lnTo>
                <a:close/>
              </a:path>
            </a:pathLst>
          </a:custGeom>
          <a:solidFill>
            <a:srgbClr val="FFC0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smtClean="0">
              <a:ln>
                <a:noFill/>
              </a:ln>
              <a:solidFill>
                <a:sysClr val="windowText" lastClr="000000"/>
              </a:solidFill>
              <a:effectLst/>
              <a:uLnTx/>
              <a:uFillTx/>
            </a:endParaRPr>
          </a:p>
        </p:txBody>
      </p:sp>
      <p:grpSp>
        <p:nvGrpSpPr>
          <p:cNvPr id="220" name="组合 219"/>
          <p:cNvGrpSpPr/>
          <p:nvPr/>
        </p:nvGrpSpPr>
        <p:grpSpPr>
          <a:xfrm>
            <a:off x="6351337" y="1427025"/>
            <a:ext cx="5178737" cy="648502"/>
            <a:chOff x="1442943" y="1421898"/>
            <a:chExt cx="8506600" cy="648502"/>
          </a:xfrm>
        </p:grpSpPr>
        <p:sp>
          <p:nvSpPr>
            <p:cNvPr id="221" name="矩形: 圆角 21"/>
            <p:cNvSpPr/>
            <p:nvPr/>
          </p:nvSpPr>
          <p:spPr>
            <a:xfrm>
              <a:off x="1442943" y="1421898"/>
              <a:ext cx="8506600" cy="648502"/>
            </a:xfrm>
            <a:prstGeom prst="roundRect">
              <a:avLst>
                <a:gd name="adj" fmla="val 7448"/>
              </a:avLst>
            </a:prstGeom>
            <a:solidFill>
              <a:schemeClr val="bg1"/>
            </a:solidFill>
            <a:ln w="6350" cap="flat">
              <a:solidFill>
                <a:srgbClr val="055CF9"/>
              </a:solidFill>
              <a:prstDash val="solid"/>
              <a:miter/>
            </a:ln>
            <a:effectLst>
              <a:outerShdw blurRad="546100" sx="102000" sy="102000" algn="ctr" rotWithShape="0">
                <a:srgbClr val="055CF9">
                  <a:alpha val="20000"/>
                </a:srgbClr>
              </a:outerShdw>
            </a:effectLst>
          </p:spPr>
          <p:txBody>
            <a:bodyPr rtlCol="0" anchor="ctr"/>
            <a:lstStyle/>
            <a:p>
              <a:endParaRPr lang="en-US" b="1">
                <a:solidFill>
                  <a:prstClr val="black"/>
                </a:solidFill>
                <a:latin typeface="+mj-ea"/>
                <a:ea typeface="+mj-ea"/>
              </a:endParaRPr>
            </a:p>
          </p:txBody>
        </p:sp>
        <p:sp>
          <p:nvSpPr>
            <p:cNvPr id="222" name="文本框 221"/>
            <p:cNvSpPr txBox="1"/>
            <p:nvPr/>
          </p:nvSpPr>
          <p:spPr>
            <a:xfrm>
              <a:off x="1494972" y="1460098"/>
              <a:ext cx="8323941" cy="553998"/>
            </a:xfrm>
            <a:prstGeom prst="rect">
              <a:avLst/>
            </a:prstGeom>
            <a:noFill/>
          </p:spPr>
          <p:txBody>
            <a:bodyPr wrap="square" rtlCol="0">
              <a:spAutoFit/>
            </a:bodyPr>
            <a:lstStyle/>
            <a:p>
              <a:r>
                <a:rPr lang="zh-CN" altLang="en-US" sz="1600" b="1" dirty="0" smtClean="0">
                  <a:solidFill>
                    <a:srgbClr val="E7E6E6">
                      <a:lumMod val="25000"/>
                    </a:srgbClr>
                  </a:solidFill>
                  <a:latin typeface="+mj-ea"/>
                  <a:ea typeface="+mj-ea"/>
                  <a:cs typeface="OPPOSans M" panose="00020600040101010101" pitchFamily="18" charset="-122"/>
                </a:rPr>
                <a:t>先付后退：</a:t>
              </a:r>
              <a:r>
                <a:rPr lang="zh-CN" altLang="en-US" sz="1400" dirty="0" smtClean="0">
                  <a:solidFill>
                    <a:srgbClr val="E7E6E6">
                      <a:lumMod val="25000"/>
                    </a:srgbClr>
                  </a:solidFill>
                  <a:latin typeface="+mj-ea"/>
                  <a:ea typeface="+mj-ea"/>
                  <a:cs typeface="OPPOSans M" panose="00020600040101010101" pitchFamily="18" charset="-122"/>
                </a:rPr>
                <a:t>遵循</a:t>
              </a:r>
              <a:r>
                <a:rPr lang="zh-CN" altLang="en-US" sz="1400" dirty="0">
                  <a:solidFill>
                    <a:srgbClr val="E7E6E6">
                      <a:lumMod val="25000"/>
                    </a:srgbClr>
                  </a:solidFill>
                  <a:latin typeface="+mj-ea"/>
                  <a:ea typeface="+mj-ea"/>
                  <a:cs typeface="OPPOSans M" panose="00020600040101010101" pitchFamily="18" charset="-122"/>
                </a:rPr>
                <a:t>“先充值，后充电”原则，充电完成，账户</a:t>
              </a:r>
              <a:r>
                <a:rPr lang="zh-CN" altLang="en-US" sz="1400" dirty="0" smtClean="0">
                  <a:solidFill>
                    <a:srgbClr val="E7E6E6">
                      <a:lumMod val="25000"/>
                    </a:srgbClr>
                  </a:solidFill>
                  <a:latin typeface="+mj-ea"/>
                  <a:ea typeface="+mj-ea"/>
                  <a:cs typeface="OPPOSans M" panose="00020600040101010101" pitchFamily="18" charset="-122"/>
                </a:rPr>
                <a:t>余额实时原</a:t>
              </a:r>
              <a:r>
                <a:rPr lang="zh-CN" altLang="en-US" sz="1400" dirty="0">
                  <a:solidFill>
                    <a:srgbClr val="E7E6E6">
                      <a:lumMod val="25000"/>
                    </a:srgbClr>
                  </a:solidFill>
                  <a:latin typeface="+mj-ea"/>
                  <a:ea typeface="+mj-ea"/>
                  <a:cs typeface="OPPOSans M" panose="00020600040101010101" pitchFamily="18" charset="-122"/>
                </a:rPr>
                <a:t>路退回或退回账户</a:t>
              </a:r>
              <a:r>
                <a:rPr lang="zh-CN" altLang="en-US" sz="1400" dirty="0" smtClean="0">
                  <a:solidFill>
                    <a:srgbClr val="E7E6E6">
                      <a:lumMod val="25000"/>
                    </a:srgbClr>
                  </a:solidFill>
                  <a:latin typeface="+mj-ea"/>
                  <a:ea typeface="+mj-ea"/>
                  <a:cs typeface="OPPOSans M" panose="00020600040101010101" pitchFamily="18" charset="-122"/>
                </a:rPr>
                <a:t>余额</a:t>
              </a:r>
              <a:endParaRPr lang="zh-CN" altLang="en-US" sz="1400" dirty="0">
                <a:solidFill>
                  <a:srgbClr val="E7E6E6">
                    <a:lumMod val="25000"/>
                  </a:srgbClr>
                </a:solidFill>
                <a:latin typeface="+mj-ea"/>
                <a:ea typeface="+mj-ea"/>
                <a:cs typeface="OPPOSans M" panose="00020600040101010101" pitchFamily="18" charset="-122"/>
              </a:endParaRPr>
            </a:p>
          </p:txBody>
        </p:sp>
      </p:grpSp>
      <p:grpSp>
        <p:nvGrpSpPr>
          <p:cNvPr id="223" name="组合 222"/>
          <p:cNvGrpSpPr/>
          <p:nvPr/>
        </p:nvGrpSpPr>
        <p:grpSpPr>
          <a:xfrm>
            <a:off x="6334166" y="2273614"/>
            <a:ext cx="5178737" cy="648502"/>
            <a:chOff x="1442943" y="1421898"/>
            <a:chExt cx="8506600" cy="648502"/>
          </a:xfrm>
        </p:grpSpPr>
        <p:sp>
          <p:nvSpPr>
            <p:cNvPr id="224" name="矩形: 圆角 21"/>
            <p:cNvSpPr/>
            <p:nvPr/>
          </p:nvSpPr>
          <p:spPr>
            <a:xfrm>
              <a:off x="1442943" y="1421898"/>
              <a:ext cx="8506600" cy="648502"/>
            </a:xfrm>
            <a:prstGeom prst="roundRect">
              <a:avLst>
                <a:gd name="adj" fmla="val 7448"/>
              </a:avLst>
            </a:prstGeom>
            <a:solidFill>
              <a:schemeClr val="bg1"/>
            </a:solidFill>
            <a:ln w="6350" cap="flat">
              <a:solidFill>
                <a:srgbClr val="055CF9"/>
              </a:solidFill>
              <a:prstDash val="solid"/>
              <a:miter/>
            </a:ln>
            <a:effectLst>
              <a:outerShdw blurRad="546100" sx="102000" sy="102000" algn="ctr" rotWithShape="0">
                <a:srgbClr val="055CF9">
                  <a:alpha val="20000"/>
                </a:srgbClr>
              </a:outerShdw>
            </a:effectLst>
          </p:spPr>
          <p:txBody>
            <a:bodyPr rtlCol="0" anchor="ctr"/>
            <a:lstStyle/>
            <a:p>
              <a:endParaRPr lang="en-US" b="1">
                <a:solidFill>
                  <a:prstClr val="black"/>
                </a:solidFill>
                <a:latin typeface="+mj-ea"/>
                <a:ea typeface="+mj-ea"/>
              </a:endParaRPr>
            </a:p>
          </p:txBody>
        </p:sp>
        <p:sp>
          <p:nvSpPr>
            <p:cNvPr id="225" name="文本框 224"/>
            <p:cNvSpPr txBox="1"/>
            <p:nvPr/>
          </p:nvSpPr>
          <p:spPr>
            <a:xfrm>
              <a:off x="1494972" y="1469242"/>
              <a:ext cx="8323941" cy="553998"/>
            </a:xfrm>
            <a:prstGeom prst="rect">
              <a:avLst/>
            </a:prstGeom>
            <a:noFill/>
          </p:spPr>
          <p:txBody>
            <a:bodyPr wrap="square" rtlCol="0">
              <a:spAutoFit/>
            </a:bodyPr>
            <a:lstStyle/>
            <a:p>
              <a:r>
                <a:rPr lang="zh-CN" altLang="en-US" sz="1600" b="1" dirty="0" smtClean="0">
                  <a:solidFill>
                    <a:srgbClr val="E7E6E6">
                      <a:lumMod val="25000"/>
                    </a:srgbClr>
                  </a:solidFill>
                  <a:latin typeface="+mj-ea"/>
                  <a:ea typeface="+mj-ea"/>
                  <a:cs typeface="OPPOSans M" panose="00020600040101010101" pitchFamily="18" charset="-122"/>
                </a:rPr>
                <a:t>先享后付：</a:t>
              </a:r>
              <a:r>
                <a:rPr lang="zh-CN" altLang="en-US" sz="1400" dirty="0" smtClean="0">
                  <a:solidFill>
                    <a:srgbClr val="E7E6E6">
                      <a:lumMod val="25000"/>
                    </a:srgbClr>
                  </a:solidFill>
                  <a:latin typeface="+mj-ea"/>
                  <a:ea typeface="+mj-ea"/>
                  <a:cs typeface="OPPOSans M" panose="00020600040101010101" pitchFamily="18" charset="-122"/>
                </a:rPr>
                <a:t>无需预存资金，通过芝麻先享或微信支付分授权，扫码即刻启动充电服务</a:t>
              </a:r>
              <a:endParaRPr lang="zh-CN" altLang="en-US" sz="1600" dirty="0">
                <a:solidFill>
                  <a:srgbClr val="E7E6E6">
                    <a:lumMod val="25000"/>
                  </a:srgbClr>
                </a:solidFill>
                <a:latin typeface="+mj-ea"/>
                <a:ea typeface="+mj-ea"/>
                <a:cs typeface="OPPOSans M" panose="00020600040101010101" pitchFamily="18" charset="-122"/>
              </a:endParaRPr>
            </a:p>
          </p:txBody>
        </p:sp>
      </p:grpSp>
      <p:grpSp>
        <p:nvGrpSpPr>
          <p:cNvPr id="226" name="组合 225"/>
          <p:cNvGrpSpPr/>
          <p:nvPr/>
        </p:nvGrpSpPr>
        <p:grpSpPr>
          <a:xfrm>
            <a:off x="6351337" y="3126140"/>
            <a:ext cx="5178737" cy="648502"/>
            <a:chOff x="1442943" y="1421898"/>
            <a:chExt cx="8506600" cy="648502"/>
          </a:xfrm>
        </p:grpSpPr>
        <p:sp>
          <p:nvSpPr>
            <p:cNvPr id="227" name="矩形: 圆角 21"/>
            <p:cNvSpPr/>
            <p:nvPr/>
          </p:nvSpPr>
          <p:spPr>
            <a:xfrm>
              <a:off x="1442943" y="1421898"/>
              <a:ext cx="8506600" cy="648502"/>
            </a:xfrm>
            <a:prstGeom prst="roundRect">
              <a:avLst>
                <a:gd name="adj" fmla="val 7448"/>
              </a:avLst>
            </a:prstGeom>
            <a:solidFill>
              <a:schemeClr val="bg1"/>
            </a:solidFill>
            <a:ln w="6350" cap="flat">
              <a:solidFill>
                <a:srgbClr val="055CF9"/>
              </a:solidFill>
              <a:prstDash val="solid"/>
              <a:miter/>
            </a:ln>
            <a:effectLst>
              <a:outerShdw blurRad="546100" sx="102000" sy="102000" algn="ctr" rotWithShape="0">
                <a:srgbClr val="055CF9">
                  <a:alpha val="20000"/>
                </a:srgbClr>
              </a:outerShdw>
            </a:effectLst>
          </p:spPr>
          <p:txBody>
            <a:bodyPr rtlCol="0" anchor="ctr"/>
            <a:lstStyle/>
            <a:p>
              <a:endParaRPr lang="en-US" b="1">
                <a:solidFill>
                  <a:prstClr val="black"/>
                </a:solidFill>
                <a:latin typeface="+mj-ea"/>
                <a:ea typeface="+mj-ea"/>
              </a:endParaRPr>
            </a:p>
          </p:txBody>
        </p:sp>
        <p:sp>
          <p:nvSpPr>
            <p:cNvPr id="228" name="文本框 227"/>
            <p:cNvSpPr txBox="1"/>
            <p:nvPr/>
          </p:nvSpPr>
          <p:spPr>
            <a:xfrm>
              <a:off x="1494972" y="1460098"/>
              <a:ext cx="8323941" cy="553998"/>
            </a:xfrm>
            <a:prstGeom prst="rect">
              <a:avLst/>
            </a:prstGeom>
            <a:noFill/>
          </p:spPr>
          <p:txBody>
            <a:bodyPr wrap="square" rtlCol="0">
              <a:spAutoFit/>
            </a:bodyPr>
            <a:lstStyle/>
            <a:p>
              <a:r>
                <a:rPr lang="zh-CN" altLang="en-US" sz="1600" b="1" dirty="0" smtClean="0">
                  <a:solidFill>
                    <a:srgbClr val="E7E6E6">
                      <a:lumMod val="25000"/>
                    </a:srgbClr>
                  </a:solidFill>
                  <a:latin typeface="+mj-ea"/>
                  <a:ea typeface="+mj-ea"/>
                  <a:cs typeface="OPPOSans M" panose="00020600040101010101" pitchFamily="18" charset="-122"/>
                </a:rPr>
                <a:t>会员充值：</a:t>
              </a:r>
              <a:r>
                <a:rPr lang="zh-CN" altLang="en-US" sz="1400" dirty="0" smtClean="0">
                  <a:solidFill>
                    <a:srgbClr val="E7E6E6">
                      <a:lumMod val="25000"/>
                    </a:srgbClr>
                  </a:solidFill>
                  <a:latin typeface="+mj-ea"/>
                  <a:ea typeface="+mj-ea"/>
                  <a:cs typeface="OPPOSans M" panose="00020600040101010101" pitchFamily="18" charset="-122"/>
                </a:rPr>
                <a:t>消费者在平台充值一定金额，享受平台活动优惠，后续的充电服务金额在账户余额中抵扣</a:t>
              </a:r>
              <a:endParaRPr lang="zh-CN" altLang="en-US" sz="1400" dirty="0">
                <a:solidFill>
                  <a:srgbClr val="E7E6E6">
                    <a:lumMod val="25000"/>
                  </a:srgbClr>
                </a:solidFill>
                <a:latin typeface="+mj-ea"/>
                <a:ea typeface="+mj-ea"/>
                <a:cs typeface="OPPOSans M" panose="00020600040101010101" pitchFamily="18" charset="-122"/>
              </a:endParaRPr>
            </a:p>
          </p:txBody>
        </p:sp>
      </p:grpSp>
      <p:sp>
        <p:nvSpPr>
          <p:cNvPr id="229" name="išļídê">
            <a:extLst>
              <a:ext uri="{FF2B5EF4-FFF2-40B4-BE49-F238E27FC236}">
                <a16:creationId xmlns="" xmlns:a16="http://schemas.microsoft.com/office/drawing/2014/main" id="{73DA5CA1-A22D-45FF-B355-18D3880E7B99}"/>
              </a:ext>
            </a:extLst>
          </p:cNvPr>
          <p:cNvSpPr/>
          <p:nvPr/>
        </p:nvSpPr>
        <p:spPr>
          <a:xfrm>
            <a:off x="6351337" y="670813"/>
            <a:ext cx="3889305" cy="104592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nSpc>
                <a:spcPct val="120000"/>
              </a:lnSpc>
            </a:pPr>
            <a:r>
              <a:rPr lang="zh-CN" altLang="en-US" sz="1600" b="1" dirty="0" smtClean="0">
                <a:solidFill>
                  <a:schemeClr val="tx1"/>
                </a:solidFill>
              </a:rPr>
              <a:t>其中，具体场景有以下三种：</a:t>
            </a:r>
            <a:endParaRPr lang="zh-CN" altLang="en-US" sz="1600" b="1" dirty="0">
              <a:solidFill>
                <a:schemeClr val="tx1"/>
              </a:solidFill>
            </a:endParaRPr>
          </a:p>
        </p:txBody>
      </p:sp>
      <p:grpSp>
        <p:nvGrpSpPr>
          <p:cNvPr id="230" name="组合 229"/>
          <p:cNvGrpSpPr/>
          <p:nvPr/>
        </p:nvGrpSpPr>
        <p:grpSpPr>
          <a:xfrm>
            <a:off x="614882" y="3909304"/>
            <a:ext cx="11369976" cy="2638664"/>
            <a:chOff x="635000" y="4044950"/>
            <a:chExt cx="11369976" cy="2298700"/>
          </a:xfrm>
        </p:grpSpPr>
        <p:sp>
          <p:nvSpPr>
            <p:cNvPr id="231" name="矩形: 圆角 12"/>
            <p:cNvSpPr/>
            <p:nvPr/>
          </p:nvSpPr>
          <p:spPr>
            <a:xfrm>
              <a:off x="635000" y="4210050"/>
              <a:ext cx="10922000" cy="2133600"/>
            </a:xfrm>
            <a:prstGeom prst="roundRect">
              <a:avLst>
                <a:gd name="adj" fmla="val 14143"/>
              </a:avLst>
            </a:prstGeom>
            <a:solidFill>
              <a:srgbClr val="2F5597"/>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j-ea"/>
                <a:ea typeface="+mj-ea"/>
              </a:endParaRPr>
            </a:p>
          </p:txBody>
        </p:sp>
        <p:sp>
          <p:nvSpPr>
            <p:cNvPr id="232" name="任意多边形: 形状 16"/>
            <p:cNvSpPr/>
            <p:nvPr/>
          </p:nvSpPr>
          <p:spPr>
            <a:xfrm>
              <a:off x="3921426" y="4121150"/>
              <a:ext cx="8083550" cy="2146300"/>
            </a:xfrm>
            <a:custGeom>
              <a:avLst/>
              <a:gdLst>
                <a:gd name="connsiteX0" fmla="*/ 1428750 w 8083550"/>
                <a:gd name="connsiteY0" fmla="*/ 727075 h 2146300"/>
                <a:gd name="connsiteX1" fmla="*/ 0 w 8083550"/>
                <a:gd name="connsiteY1" fmla="*/ 727075 h 2146300"/>
                <a:gd name="connsiteX2" fmla="*/ 968375 w 8083550"/>
                <a:gd name="connsiteY2" fmla="*/ 1844675 h 2146300"/>
                <a:gd name="connsiteX3" fmla="*/ 3206750 w 8083550"/>
                <a:gd name="connsiteY3" fmla="*/ 1397000 h 2146300"/>
                <a:gd name="connsiteX4" fmla="*/ 5146675 w 8083550"/>
                <a:gd name="connsiteY4" fmla="*/ 2146300 h 2146300"/>
                <a:gd name="connsiteX5" fmla="*/ 8083550 w 8083550"/>
                <a:gd name="connsiteY5" fmla="*/ 2146300 h 2146300"/>
                <a:gd name="connsiteX6" fmla="*/ 8083550 w 8083550"/>
                <a:gd name="connsiteY6" fmla="*/ 0 h 2146300"/>
                <a:gd name="connsiteX7" fmla="*/ 2908300 w 8083550"/>
                <a:gd name="connsiteY7" fmla="*/ 0 h 2146300"/>
                <a:gd name="connsiteX8" fmla="*/ 1428750 w 8083550"/>
                <a:gd name="connsiteY8" fmla="*/ 727075 h 214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3550" h="2146300">
                  <a:moveTo>
                    <a:pt x="1428750" y="727075"/>
                  </a:moveTo>
                  <a:cubicBezTo>
                    <a:pt x="908050" y="856615"/>
                    <a:pt x="259290" y="781050"/>
                    <a:pt x="0" y="727075"/>
                  </a:cubicBezTo>
                  <a:lnTo>
                    <a:pt x="968375" y="1844675"/>
                  </a:lnTo>
                  <a:cubicBezTo>
                    <a:pt x="1978025" y="1892300"/>
                    <a:pt x="2105025" y="1397000"/>
                    <a:pt x="3206750" y="1397000"/>
                  </a:cubicBezTo>
                  <a:cubicBezTo>
                    <a:pt x="4088130" y="1397000"/>
                    <a:pt x="4867275" y="1896535"/>
                    <a:pt x="5146675" y="2146300"/>
                  </a:cubicBezTo>
                  <a:lnTo>
                    <a:pt x="8083550" y="2146300"/>
                  </a:lnTo>
                  <a:lnTo>
                    <a:pt x="8083550" y="0"/>
                  </a:lnTo>
                  <a:lnTo>
                    <a:pt x="2908300" y="0"/>
                  </a:lnTo>
                  <a:cubicBezTo>
                    <a:pt x="2632075" y="188385"/>
                    <a:pt x="1949450" y="597535"/>
                    <a:pt x="1428750" y="727075"/>
                  </a:cubicBezTo>
                  <a:close/>
                </a:path>
              </a:pathLst>
            </a:custGeom>
            <a:gradFill>
              <a:gsLst>
                <a:gs pos="15000">
                  <a:sysClr val="window" lastClr="FFFFFF">
                    <a:alpha val="0"/>
                  </a:sysClr>
                </a:gs>
                <a:gs pos="100000">
                  <a:sysClr val="window" lastClr="FFFFFF">
                    <a:alpha val="0"/>
                  </a:sysClr>
                </a:gs>
                <a:gs pos="55000">
                  <a:sysClr val="window" lastClr="FFFFFF">
                    <a:alpha val="30000"/>
                  </a:sysClr>
                </a:gs>
              </a:gsLst>
              <a:lin ang="0" scaled="0"/>
            </a:gra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j-ea"/>
                <a:ea typeface="+mj-ea"/>
              </a:endParaRPr>
            </a:p>
          </p:txBody>
        </p:sp>
        <p:sp>
          <p:nvSpPr>
            <p:cNvPr id="233" name="任意多边形: 形状 17"/>
            <p:cNvSpPr/>
            <p:nvPr/>
          </p:nvSpPr>
          <p:spPr>
            <a:xfrm>
              <a:off x="2315419" y="4044950"/>
              <a:ext cx="3842969" cy="876973"/>
            </a:xfrm>
            <a:custGeom>
              <a:avLst/>
              <a:gdLst>
                <a:gd name="connsiteX0" fmla="*/ 1551254 w 3842969"/>
                <a:gd name="connsiteY0" fmla="*/ 699097 h 876973"/>
                <a:gd name="connsiteX1" fmla="*/ 0 w 3842969"/>
                <a:gd name="connsiteY1" fmla="*/ 876973 h 876973"/>
                <a:gd name="connsiteX2" fmla="*/ 318522 w 3842969"/>
                <a:gd name="connsiteY2" fmla="*/ 0 h 876973"/>
                <a:gd name="connsiteX3" fmla="*/ 3842969 w 3842969"/>
                <a:gd name="connsiteY3" fmla="*/ 190284 h 876973"/>
                <a:gd name="connsiteX4" fmla="*/ 3143866 w 3842969"/>
                <a:gd name="connsiteY4" fmla="*/ 876973 h 876973"/>
                <a:gd name="connsiteX5" fmla="*/ 1551254 w 3842969"/>
                <a:gd name="connsiteY5" fmla="*/ 699097 h 87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2969" h="876973">
                  <a:moveTo>
                    <a:pt x="1551254" y="699097"/>
                  </a:moveTo>
                  <a:cubicBezTo>
                    <a:pt x="849675" y="672624"/>
                    <a:pt x="224758" y="806653"/>
                    <a:pt x="0" y="876973"/>
                  </a:cubicBezTo>
                  <a:lnTo>
                    <a:pt x="318522" y="0"/>
                  </a:lnTo>
                  <a:lnTo>
                    <a:pt x="3842969" y="190284"/>
                  </a:lnTo>
                  <a:lnTo>
                    <a:pt x="3143866" y="876973"/>
                  </a:lnTo>
                  <a:cubicBezTo>
                    <a:pt x="2905322" y="828713"/>
                    <a:pt x="2252828" y="725570"/>
                    <a:pt x="1551254" y="699097"/>
                  </a:cubicBezTo>
                  <a:close/>
                </a:path>
              </a:pathLst>
            </a:custGeom>
            <a:gradFill>
              <a:gsLst>
                <a:gs pos="0">
                  <a:sysClr val="window" lastClr="FFFFFF">
                    <a:alpha val="0"/>
                  </a:sysClr>
                </a:gs>
                <a:gs pos="89000">
                  <a:sysClr val="window" lastClr="FFFFFF">
                    <a:alpha val="0"/>
                  </a:sysClr>
                </a:gs>
                <a:gs pos="44000">
                  <a:sysClr val="window" lastClr="FFFFFF">
                    <a:alpha val="30000"/>
                  </a:sysClr>
                </a:gs>
              </a:gsLst>
              <a:lin ang="0" scaled="0"/>
            </a:gra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j-ea"/>
                <a:ea typeface="+mj-ea"/>
              </a:endParaRPr>
            </a:p>
          </p:txBody>
        </p:sp>
        <p:sp>
          <p:nvSpPr>
            <p:cNvPr id="234" name="任意多边形: 形状 21"/>
            <p:cNvSpPr/>
            <p:nvPr/>
          </p:nvSpPr>
          <p:spPr>
            <a:xfrm>
              <a:off x="1581150" y="5346700"/>
              <a:ext cx="819150" cy="133350"/>
            </a:xfrm>
            <a:custGeom>
              <a:avLst/>
              <a:gdLst>
                <a:gd name="connsiteX0" fmla="*/ 0 w 819150"/>
                <a:gd name="connsiteY0" fmla="*/ 66675 h 133350"/>
                <a:gd name="connsiteX1" fmla="*/ 66675 w 819150"/>
                <a:gd name="connsiteY1" fmla="*/ 0 h 133350"/>
                <a:gd name="connsiteX2" fmla="*/ 752475 w 819150"/>
                <a:gd name="connsiteY2" fmla="*/ 0 h 133350"/>
                <a:gd name="connsiteX3" fmla="*/ 819150 w 819150"/>
                <a:gd name="connsiteY3" fmla="*/ 66675 h 133350"/>
                <a:gd name="connsiteX4" fmla="*/ 752475 w 819150"/>
                <a:gd name="connsiteY4" fmla="*/ 133350 h 133350"/>
                <a:gd name="connsiteX5" fmla="*/ 66675 w 819150"/>
                <a:gd name="connsiteY5" fmla="*/ 133350 h 133350"/>
                <a:gd name="connsiteX6" fmla="*/ 0 w 819150"/>
                <a:gd name="connsiteY6" fmla="*/ 6667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150" h="133350">
                  <a:moveTo>
                    <a:pt x="0" y="66675"/>
                  </a:moveTo>
                  <a:cubicBezTo>
                    <a:pt x="0" y="29851"/>
                    <a:pt x="29851" y="0"/>
                    <a:pt x="66675" y="0"/>
                  </a:cubicBezTo>
                  <a:lnTo>
                    <a:pt x="752475" y="0"/>
                  </a:lnTo>
                  <a:cubicBezTo>
                    <a:pt x="789299" y="0"/>
                    <a:pt x="819150" y="29851"/>
                    <a:pt x="819150" y="66675"/>
                  </a:cubicBezTo>
                  <a:cubicBezTo>
                    <a:pt x="819150" y="103499"/>
                    <a:pt x="789299" y="133350"/>
                    <a:pt x="752475" y="133350"/>
                  </a:cubicBezTo>
                  <a:lnTo>
                    <a:pt x="66675" y="133350"/>
                  </a:lnTo>
                  <a:cubicBezTo>
                    <a:pt x="29851" y="133350"/>
                    <a:pt x="0" y="103499"/>
                    <a:pt x="0" y="66675"/>
                  </a:cubicBezTo>
                  <a:close/>
                </a:path>
              </a:pathLst>
            </a:custGeom>
            <a:solidFill>
              <a:srgbClr val="FFFFFF"/>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j-ea"/>
                <a:ea typeface="+mj-ea"/>
              </a:endParaRPr>
            </a:p>
          </p:txBody>
        </p:sp>
        <p:sp>
          <p:nvSpPr>
            <p:cNvPr id="235" name="任意多边形: 形状 15"/>
            <p:cNvSpPr/>
            <p:nvPr/>
          </p:nvSpPr>
          <p:spPr>
            <a:xfrm>
              <a:off x="2600788" y="5397500"/>
              <a:ext cx="6996792" cy="869950"/>
            </a:xfrm>
            <a:custGeom>
              <a:avLst/>
              <a:gdLst>
                <a:gd name="connsiteX0" fmla="*/ 2204619 w 6996792"/>
                <a:gd name="connsiteY0" fmla="*/ 0 h 869950"/>
                <a:gd name="connsiteX1" fmla="*/ 0 w 6996792"/>
                <a:gd name="connsiteY1" fmla="*/ 869950 h 869950"/>
                <a:gd name="connsiteX2" fmla="*/ 6996793 w 6996792"/>
                <a:gd name="connsiteY2" fmla="*/ 832771 h 869950"/>
                <a:gd name="connsiteX3" fmla="*/ 2204619 w 6996792"/>
                <a:gd name="connsiteY3" fmla="*/ 0 h 869950"/>
              </a:gdLst>
              <a:ahLst/>
              <a:cxnLst>
                <a:cxn ang="0">
                  <a:pos x="connsiteX0" y="connsiteY0"/>
                </a:cxn>
                <a:cxn ang="0">
                  <a:pos x="connsiteX1" y="connsiteY1"/>
                </a:cxn>
                <a:cxn ang="0">
                  <a:pos x="connsiteX2" y="connsiteY2"/>
                </a:cxn>
                <a:cxn ang="0">
                  <a:pos x="connsiteX3" y="connsiteY3"/>
                </a:cxn>
              </a:cxnLst>
              <a:rect l="l" t="t" r="r" b="b"/>
              <a:pathLst>
                <a:path w="6996792" h="869950">
                  <a:moveTo>
                    <a:pt x="2204619" y="0"/>
                  </a:moveTo>
                  <a:cubicBezTo>
                    <a:pt x="1166622" y="0"/>
                    <a:pt x="302374" y="579965"/>
                    <a:pt x="0" y="869950"/>
                  </a:cubicBezTo>
                  <a:lnTo>
                    <a:pt x="6996793" y="832771"/>
                  </a:lnTo>
                  <a:cubicBezTo>
                    <a:pt x="4632306" y="836492"/>
                    <a:pt x="3502108" y="0"/>
                    <a:pt x="2204619" y="0"/>
                  </a:cubicBezTo>
                  <a:close/>
                </a:path>
              </a:pathLst>
            </a:custGeom>
            <a:gradFill>
              <a:gsLst>
                <a:gs pos="29000">
                  <a:sysClr val="window" lastClr="FFFFFF">
                    <a:alpha val="31000"/>
                  </a:sysClr>
                </a:gs>
                <a:gs pos="100000">
                  <a:sysClr val="window" lastClr="FFFFFF">
                    <a:alpha val="10000"/>
                  </a:sysClr>
                </a:gs>
              </a:gsLst>
              <a:lin ang="5400000" scaled="0"/>
            </a:gra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mj-ea"/>
                <a:ea typeface="+mj-ea"/>
              </a:endParaRPr>
            </a:p>
          </p:txBody>
        </p:sp>
        <p:sp>
          <p:nvSpPr>
            <p:cNvPr id="236" name="文本框 235"/>
            <p:cNvSpPr txBox="1"/>
            <p:nvPr/>
          </p:nvSpPr>
          <p:spPr>
            <a:xfrm>
              <a:off x="1221288" y="4809067"/>
              <a:ext cx="1569660" cy="58804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uLnTx/>
                  <a:uFillTx/>
                  <a:latin typeface="+mj-ea"/>
                  <a:ea typeface="+mj-ea"/>
                  <a:cs typeface="OPPOSans B" panose="00020600040101010101" pitchFamily="18" charset="-122"/>
                </a:rPr>
                <a:t>一般分账场景</a:t>
              </a:r>
              <a:endParaRPr kumimoji="0" lang="en-US" sz="1800" b="1" i="0" u="none" strike="noStrike" kern="0" cap="none" spc="0" normalizeH="0" baseline="0" noProof="0" dirty="0">
                <a:ln>
                  <a:noFill/>
                </a:ln>
                <a:solidFill>
                  <a:prstClr val="white"/>
                </a:solidFill>
                <a:effectLst/>
                <a:uLnTx/>
                <a:uFillTx/>
                <a:latin typeface="+mj-ea"/>
                <a:ea typeface="+mj-ea"/>
                <a:cs typeface="OPPOSans B" panose="00020600040101010101" pitchFamily="18" charset="-122"/>
              </a:endParaRPr>
            </a:p>
          </p:txBody>
        </p:sp>
        <p:sp>
          <p:nvSpPr>
            <p:cNvPr id="237" name="文本框 236"/>
            <p:cNvSpPr txBox="1"/>
            <p:nvPr/>
          </p:nvSpPr>
          <p:spPr>
            <a:xfrm>
              <a:off x="4195001" y="4383002"/>
              <a:ext cx="1436293" cy="4900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上游</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38" name="文本框 237"/>
            <p:cNvSpPr txBox="1"/>
            <p:nvPr/>
          </p:nvSpPr>
          <p:spPr>
            <a:xfrm>
              <a:off x="6144860" y="4330781"/>
              <a:ext cx="3831336"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泛设备制造厂商：电桩、单车、配件等</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cxnSp>
          <p:nvCxnSpPr>
            <p:cNvPr id="239" name="直接连接符 238"/>
            <p:cNvCxnSpPr/>
            <p:nvPr/>
          </p:nvCxnSpPr>
          <p:spPr>
            <a:xfrm>
              <a:off x="4195001" y="4809069"/>
              <a:ext cx="6796524" cy="17753"/>
            </a:xfrm>
            <a:prstGeom prst="line">
              <a:avLst/>
            </a:prstGeom>
            <a:noFill/>
            <a:ln w="19050" cap="flat" cmpd="sng" algn="ctr">
              <a:solidFill>
                <a:srgbClr val="FFC000"/>
              </a:solidFill>
              <a:prstDash val="dash"/>
              <a:miter lim="800000"/>
            </a:ln>
            <a:effectLst/>
          </p:spPr>
        </p:cxnSp>
        <p:sp>
          <p:nvSpPr>
            <p:cNvPr id="240" name="文本框 239"/>
            <p:cNvSpPr txBox="1"/>
            <p:nvPr/>
          </p:nvSpPr>
          <p:spPr>
            <a:xfrm>
              <a:off x="4199379" y="4966609"/>
              <a:ext cx="1436293" cy="4900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中游</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41" name="文本框 240"/>
            <p:cNvSpPr txBox="1"/>
            <p:nvPr/>
          </p:nvSpPr>
          <p:spPr>
            <a:xfrm>
              <a:off x="5226605" y="5010822"/>
              <a:ext cx="955259"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运营方</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42" name="文本框 241"/>
            <p:cNvSpPr txBox="1"/>
            <p:nvPr/>
          </p:nvSpPr>
          <p:spPr>
            <a:xfrm>
              <a:off x="6625513" y="5008144"/>
              <a:ext cx="2957400"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品牌方</a:t>
              </a:r>
              <a:r>
                <a:rPr kumimoji="0" lang="en-US" altLang="zh-CN" sz="1400" b="1" i="0" u="none" strike="noStrike" kern="0" cap="none" spc="0" normalizeH="0" baseline="0" noProof="0" dirty="0" smtClean="0">
                  <a:ln>
                    <a:noFill/>
                  </a:ln>
                  <a:solidFill>
                    <a:prstClr val="white"/>
                  </a:solidFill>
                  <a:effectLst/>
                  <a:uLnTx/>
                  <a:uFillTx/>
                  <a:latin typeface="+mj-ea"/>
                  <a:ea typeface="+mj-ea"/>
                </a:rPr>
                <a:t>/</a:t>
              </a:r>
              <a:r>
                <a:rPr kumimoji="0" lang="zh-CN" altLang="en-US" sz="1400" b="1" i="0" u="none" strike="noStrike" kern="0" cap="none" spc="0" normalizeH="0" baseline="0" noProof="0" dirty="0" smtClean="0">
                  <a:ln>
                    <a:noFill/>
                  </a:ln>
                  <a:solidFill>
                    <a:prstClr val="white"/>
                  </a:solidFill>
                  <a:effectLst/>
                  <a:uLnTx/>
                  <a:uFillTx/>
                  <a:latin typeface="+mj-ea"/>
                  <a:ea typeface="+mj-ea"/>
                </a:rPr>
                <a:t>代理商</a:t>
              </a:r>
              <a:r>
                <a:rPr kumimoji="0" lang="en-US" altLang="zh-CN" sz="1400" b="1" i="0" u="none" strike="noStrike" kern="0" cap="none" spc="0" normalizeH="0" baseline="0" noProof="0" dirty="0" smtClean="0">
                  <a:ln>
                    <a:noFill/>
                  </a:ln>
                  <a:solidFill>
                    <a:prstClr val="white"/>
                  </a:solidFill>
                  <a:effectLst/>
                  <a:uLnTx/>
                  <a:uFillTx/>
                  <a:latin typeface="+mj-ea"/>
                  <a:ea typeface="+mj-ea"/>
                </a:rPr>
                <a:t>/</a:t>
              </a:r>
              <a:r>
                <a:rPr kumimoji="0" lang="zh-CN" altLang="en-US" sz="1400" b="1" i="0" u="none" strike="noStrike" kern="0" cap="none" spc="0" normalizeH="0" baseline="0" noProof="0" dirty="0" smtClean="0">
                  <a:ln>
                    <a:noFill/>
                  </a:ln>
                  <a:solidFill>
                    <a:prstClr val="white"/>
                  </a:solidFill>
                  <a:effectLst/>
                  <a:uLnTx/>
                  <a:uFillTx/>
                  <a:latin typeface="+mj-ea"/>
                  <a:ea typeface="+mj-ea"/>
                </a:rPr>
                <a:t>加盟商（平台方）</a:t>
              </a:r>
              <a:endParaRPr kumimoji="0" lang="zh-CN" altLang="en-US" sz="1600" b="1" i="0" u="none" strike="noStrike" kern="0" cap="none" spc="0" normalizeH="0" baseline="0" noProof="0" dirty="0">
                <a:ln>
                  <a:noFill/>
                </a:ln>
                <a:solidFill>
                  <a:prstClr val="white"/>
                </a:solidFill>
                <a:effectLst/>
                <a:uLnTx/>
                <a:uFillTx/>
                <a:latin typeface="+mj-ea"/>
                <a:ea typeface="+mj-ea"/>
              </a:endParaRPr>
            </a:p>
          </p:txBody>
        </p:sp>
        <p:sp>
          <p:nvSpPr>
            <p:cNvPr id="243" name="文本框 242"/>
            <p:cNvSpPr txBox="1"/>
            <p:nvPr/>
          </p:nvSpPr>
          <p:spPr>
            <a:xfrm>
              <a:off x="10036266" y="5008144"/>
              <a:ext cx="955259"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场地方</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cxnSp>
          <p:nvCxnSpPr>
            <p:cNvPr id="244" name="直接连接符 243"/>
            <p:cNvCxnSpPr/>
            <p:nvPr/>
          </p:nvCxnSpPr>
          <p:spPr>
            <a:xfrm flipV="1">
              <a:off x="4208646" y="5492601"/>
              <a:ext cx="6782879" cy="18861"/>
            </a:xfrm>
            <a:prstGeom prst="line">
              <a:avLst/>
            </a:prstGeom>
            <a:noFill/>
            <a:ln w="19050" cap="flat" cmpd="sng" algn="ctr">
              <a:solidFill>
                <a:srgbClr val="FFC000"/>
              </a:solidFill>
              <a:prstDash val="dash"/>
              <a:miter lim="800000"/>
            </a:ln>
            <a:effectLst/>
          </p:spPr>
        </p:cxnSp>
        <p:sp>
          <p:nvSpPr>
            <p:cNvPr id="245" name="文本框 244"/>
            <p:cNvSpPr txBox="1"/>
            <p:nvPr/>
          </p:nvSpPr>
          <p:spPr>
            <a:xfrm>
              <a:off x="4208646" y="5813106"/>
              <a:ext cx="1436293" cy="4900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下游</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46" name="文本框 245"/>
            <p:cNvSpPr txBox="1"/>
            <p:nvPr/>
          </p:nvSpPr>
          <p:spPr>
            <a:xfrm>
              <a:off x="6042671" y="5843885"/>
              <a:ext cx="1161055"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个人消费者</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47" name="文本框 246"/>
            <p:cNvSpPr txBox="1"/>
            <p:nvPr/>
          </p:nvSpPr>
          <p:spPr>
            <a:xfrm>
              <a:off x="8555354" y="5843883"/>
              <a:ext cx="1482615" cy="351539"/>
            </a:xfrm>
            <a:prstGeom prst="rect">
              <a:avLst/>
            </a:prstGeom>
            <a:solidFill>
              <a:srgbClr val="FFC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prstClr val="white"/>
                  </a:solidFill>
                  <a:effectLst/>
                  <a:uLnTx/>
                  <a:uFillTx/>
                  <a:latin typeface="+mj-ea"/>
                  <a:ea typeface="+mj-ea"/>
                </a:rPr>
                <a:t>企业员工</a:t>
              </a:r>
              <a:r>
                <a:rPr kumimoji="0" lang="en-US" altLang="zh-CN" sz="1400" b="1" i="0" u="none" strike="noStrike" kern="0" cap="none" spc="0" normalizeH="0" baseline="0" noProof="0" dirty="0" smtClean="0">
                  <a:ln>
                    <a:noFill/>
                  </a:ln>
                  <a:solidFill>
                    <a:prstClr val="white"/>
                  </a:solidFill>
                  <a:effectLst/>
                  <a:uLnTx/>
                  <a:uFillTx/>
                  <a:latin typeface="+mj-ea"/>
                  <a:ea typeface="+mj-ea"/>
                </a:rPr>
                <a:t>/</a:t>
              </a:r>
              <a:r>
                <a:rPr kumimoji="0" lang="zh-CN" altLang="en-US" sz="1400" b="1" i="0" u="none" strike="noStrike" kern="0" cap="none" spc="0" normalizeH="0" baseline="0" noProof="0" dirty="0" smtClean="0">
                  <a:ln>
                    <a:noFill/>
                  </a:ln>
                  <a:solidFill>
                    <a:prstClr val="white"/>
                  </a:solidFill>
                  <a:effectLst/>
                  <a:uLnTx/>
                  <a:uFillTx/>
                  <a:latin typeface="+mj-ea"/>
                  <a:ea typeface="+mj-ea"/>
                </a:rPr>
                <a:t>车队</a:t>
              </a:r>
              <a:endParaRPr kumimoji="0" lang="zh-CN" altLang="en-US" sz="1400" b="1" i="0" u="none" strike="noStrike" kern="0" cap="none" spc="0" normalizeH="0" baseline="0" noProof="0" dirty="0">
                <a:ln>
                  <a:noFill/>
                </a:ln>
                <a:solidFill>
                  <a:prstClr val="white"/>
                </a:solidFill>
                <a:effectLst/>
                <a:uLnTx/>
                <a:uFillTx/>
                <a:latin typeface="+mj-ea"/>
                <a:ea typeface="+mj-ea"/>
              </a:endParaRPr>
            </a:p>
          </p:txBody>
        </p:sp>
        <p:sp>
          <p:nvSpPr>
            <p:cNvPr id="248" name="虚尾箭头 247"/>
            <p:cNvSpPr/>
            <p:nvPr/>
          </p:nvSpPr>
          <p:spPr>
            <a:xfrm>
              <a:off x="9667857" y="5081146"/>
              <a:ext cx="308339" cy="182296"/>
            </a:xfrm>
            <a:prstGeom prst="stripedRightArrow">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cs typeface="+mn-cs"/>
              </a:endParaRPr>
            </a:p>
          </p:txBody>
        </p:sp>
        <p:sp>
          <p:nvSpPr>
            <p:cNvPr id="249" name="虚尾箭头 248"/>
            <p:cNvSpPr/>
            <p:nvPr/>
          </p:nvSpPr>
          <p:spPr>
            <a:xfrm rot="10800000">
              <a:off x="6232230" y="5083268"/>
              <a:ext cx="308339" cy="182296"/>
            </a:xfrm>
            <a:prstGeom prst="stripedRightArrow">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cs typeface="+mn-cs"/>
              </a:endParaRPr>
            </a:p>
          </p:txBody>
        </p:sp>
        <p:sp>
          <p:nvSpPr>
            <p:cNvPr id="250" name="文本框 249"/>
            <p:cNvSpPr txBox="1"/>
            <p:nvPr/>
          </p:nvSpPr>
          <p:spPr>
            <a:xfrm>
              <a:off x="6168307" y="4877341"/>
              <a:ext cx="892725" cy="3920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dirty="0" smtClean="0">
                  <a:ln>
                    <a:noFill/>
                  </a:ln>
                  <a:solidFill>
                    <a:prstClr val="white"/>
                  </a:solidFill>
                  <a:effectLst/>
                  <a:uLnTx/>
                  <a:uFillTx/>
                  <a:latin typeface="+mj-ea"/>
                  <a:ea typeface="+mj-ea"/>
                </a:rPr>
                <a:t>分账</a:t>
              </a:r>
              <a:endParaRPr kumimoji="0" lang="zh-CN" altLang="en-US" sz="1000" b="1" i="0" u="none" strike="noStrike" kern="0" cap="none" spc="0" normalizeH="0" baseline="0" noProof="0" dirty="0">
                <a:ln>
                  <a:noFill/>
                </a:ln>
                <a:solidFill>
                  <a:prstClr val="white"/>
                </a:solidFill>
                <a:effectLst/>
                <a:uLnTx/>
                <a:uFillTx/>
                <a:latin typeface="+mj-ea"/>
                <a:ea typeface="+mj-ea"/>
              </a:endParaRPr>
            </a:p>
          </p:txBody>
        </p:sp>
        <p:sp>
          <p:nvSpPr>
            <p:cNvPr id="251" name="文本框 250"/>
            <p:cNvSpPr txBox="1"/>
            <p:nvPr/>
          </p:nvSpPr>
          <p:spPr>
            <a:xfrm>
              <a:off x="9597580" y="4875809"/>
              <a:ext cx="892725" cy="3920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dirty="0" smtClean="0">
                  <a:ln>
                    <a:noFill/>
                  </a:ln>
                  <a:solidFill>
                    <a:prstClr val="white"/>
                  </a:solidFill>
                  <a:effectLst/>
                  <a:uLnTx/>
                  <a:uFillTx/>
                  <a:latin typeface="+mj-ea"/>
                  <a:ea typeface="+mj-ea"/>
                </a:rPr>
                <a:t>分账</a:t>
              </a:r>
              <a:endParaRPr kumimoji="0" lang="zh-CN" altLang="en-US" sz="1000" b="1" i="0" u="none" strike="noStrike" kern="0" cap="none" spc="0" normalizeH="0" baseline="0" noProof="0" dirty="0">
                <a:ln>
                  <a:noFill/>
                </a:ln>
                <a:solidFill>
                  <a:prstClr val="white"/>
                </a:solidFill>
                <a:effectLst/>
                <a:uLnTx/>
                <a:uFillTx/>
                <a:latin typeface="+mj-ea"/>
                <a:ea typeface="+mj-ea"/>
              </a:endParaRPr>
            </a:p>
          </p:txBody>
        </p:sp>
        <p:sp>
          <p:nvSpPr>
            <p:cNvPr id="252" name="虚尾箭头 251"/>
            <p:cNvSpPr/>
            <p:nvPr/>
          </p:nvSpPr>
          <p:spPr>
            <a:xfrm rot="8036027" flipH="1">
              <a:off x="6667912" y="5437864"/>
              <a:ext cx="527704" cy="238283"/>
            </a:xfrm>
            <a:prstGeom prst="stripedRightArrow">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cs typeface="+mn-cs"/>
              </a:endParaRPr>
            </a:p>
          </p:txBody>
        </p:sp>
        <p:sp>
          <p:nvSpPr>
            <p:cNvPr id="253" name="虚尾箭头 252"/>
            <p:cNvSpPr/>
            <p:nvPr/>
          </p:nvSpPr>
          <p:spPr>
            <a:xfrm rot="2928795" flipH="1">
              <a:off x="8806198" y="5437863"/>
              <a:ext cx="527704" cy="238283"/>
            </a:xfrm>
            <a:prstGeom prst="stripedRightArrow">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j-ea"/>
                <a:ea typeface="+mj-ea"/>
                <a:cs typeface="+mn-cs"/>
              </a:endParaRPr>
            </a:p>
          </p:txBody>
        </p:sp>
        <p:sp>
          <p:nvSpPr>
            <p:cNvPr id="254" name="文本框 253"/>
            <p:cNvSpPr txBox="1"/>
            <p:nvPr/>
          </p:nvSpPr>
          <p:spPr>
            <a:xfrm>
              <a:off x="6965577" y="5543239"/>
              <a:ext cx="892725" cy="3920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dirty="0" smtClean="0">
                  <a:ln>
                    <a:noFill/>
                  </a:ln>
                  <a:solidFill>
                    <a:prstClr val="white"/>
                  </a:solidFill>
                  <a:effectLst/>
                  <a:uLnTx/>
                  <a:uFillTx/>
                  <a:latin typeface="+mj-ea"/>
                  <a:ea typeface="+mj-ea"/>
                </a:rPr>
                <a:t>消费</a:t>
              </a:r>
              <a:endParaRPr kumimoji="0" lang="zh-CN" altLang="en-US" sz="1000" b="1" i="0" u="none" strike="noStrike" kern="0" cap="none" spc="0" normalizeH="0" baseline="0" noProof="0" dirty="0">
                <a:ln>
                  <a:noFill/>
                </a:ln>
                <a:solidFill>
                  <a:prstClr val="white"/>
                </a:solidFill>
                <a:effectLst/>
                <a:uLnTx/>
                <a:uFillTx/>
                <a:latin typeface="+mj-ea"/>
                <a:ea typeface="+mj-ea"/>
              </a:endParaRPr>
            </a:p>
          </p:txBody>
        </p:sp>
        <p:sp>
          <p:nvSpPr>
            <p:cNvPr id="255" name="文本框 254"/>
            <p:cNvSpPr txBox="1"/>
            <p:nvPr/>
          </p:nvSpPr>
          <p:spPr>
            <a:xfrm>
              <a:off x="9333463" y="5542541"/>
              <a:ext cx="892725" cy="3920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1" i="0" u="none" strike="noStrike" kern="0" cap="none" spc="0" normalizeH="0" baseline="0" noProof="0" dirty="0" smtClean="0">
                  <a:ln>
                    <a:noFill/>
                  </a:ln>
                  <a:solidFill>
                    <a:prstClr val="white"/>
                  </a:solidFill>
                  <a:effectLst/>
                  <a:uLnTx/>
                  <a:uFillTx/>
                  <a:latin typeface="+mj-ea"/>
                  <a:ea typeface="+mj-ea"/>
                </a:rPr>
                <a:t>消费</a:t>
              </a:r>
              <a:endParaRPr kumimoji="0" lang="zh-CN" altLang="en-US" sz="1000" b="1" i="0" u="none" strike="noStrike" kern="0" cap="none" spc="0" normalizeH="0" baseline="0" noProof="0" dirty="0">
                <a:ln>
                  <a:noFill/>
                </a:ln>
                <a:solidFill>
                  <a:prstClr val="white"/>
                </a:solidFill>
                <a:effectLst/>
                <a:uLnTx/>
                <a:uFillTx/>
                <a:latin typeface="+mj-ea"/>
                <a:ea typeface="+mj-ea"/>
              </a:endParaRPr>
            </a:p>
          </p:txBody>
        </p:sp>
      </p:grpSp>
      <p:grpSp>
        <p:nvGrpSpPr>
          <p:cNvPr id="2" name="组合 1"/>
          <p:cNvGrpSpPr/>
          <p:nvPr/>
        </p:nvGrpSpPr>
        <p:grpSpPr>
          <a:xfrm>
            <a:off x="460502" y="845828"/>
            <a:ext cx="5500884" cy="3149493"/>
            <a:chOff x="460502" y="803296"/>
            <a:chExt cx="5500884" cy="3149493"/>
          </a:xfrm>
        </p:grpSpPr>
        <p:grpSp>
          <p:nvGrpSpPr>
            <p:cNvPr id="193" name="组合 192"/>
            <p:cNvGrpSpPr/>
            <p:nvPr/>
          </p:nvGrpSpPr>
          <p:grpSpPr>
            <a:xfrm>
              <a:off x="460502" y="803296"/>
              <a:ext cx="5495925" cy="2122784"/>
              <a:chOff x="460502" y="803296"/>
              <a:chExt cx="5495925" cy="2122784"/>
            </a:xfrm>
          </p:grpSpPr>
          <p:sp>
            <p:nvSpPr>
              <p:cNvPr id="188" name="išļídê">
                <a:extLst>
                  <a:ext uri="{FF2B5EF4-FFF2-40B4-BE49-F238E27FC236}">
                    <a16:creationId xmlns="" xmlns:a16="http://schemas.microsoft.com/office/drawing/2014/main" id="{73DA5CA1-A22D-45FF-B355-18D3880E7B99}"/>
                  </a:ext>
                </a:extLst>
              </p:cNvPr>
              <p:cNvSpPr/>
              <p:nvPr/>
            </p:nvSpPr>
            <p:spPr>
              <a:xfrm>
                <a:off x="572202" y="803296"/>
                <a:ext cx="3948293" cy="1045928"/>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nSpc>
                    <a:spcPct val="120000"/>
                  </a:lnSpc>
                </a:pPr>
                <a:r>
                  <a:rPr lang="zh-CN" altLang="en-US" sz="1600" b="1" dirty="0" smtClean="0">
                    <a:solidFill>
                      <a:schemeClr val="tx1"/>
                    </a:solidFill>
                  </a:rPr>
                  <a:t>交易流程：主要是用户付费购买充电服务</a:t>
                </a:r>
                <a:endParaRPr lang="en-US" altLang="zh-CN" sz="1600" b="1" dirty="0" smtClean="0">
                  <a:solidFill>
                    <a:schemeClr val="tx1"/>
                  </a:solidFill>
                </a:endParaRPr>
              </a:p>
              <a:p>
                <a:pPr lvl="0">
                  <a:lnSpc>
                    <a:spcPct val="120000"/>
                  </a:lnSpc>
                </a:pPr>
                <a:endParaRPr lang="zh-CN" altLang="en-US" sz="1600" b="1" dirty="0">
                  <a:solidFill>
                    <a:schemeClr val="tx1"/>
                  </a:solidFill>
                </a:endParaRPr>
              </a:p>
            </p:txBody>
          </p:sp>
          <p:pic>
            <p:nvPicPr>
              <p:cNvPr id="190" name="图片 189"/>
              <p:cNvPicPr>
                <a:picLocks noChangeAspect="1"/>
              </p:cNvPicPr>
              <p:nvPr/>
            </p:nvPicPr>
            <p:blipFill rotWithShape="1">
              <a:blip r:embed="rId2"/>
              <a:srcRect b="35365"/>
              <a:stretch/>
            </p:blipFill>
            <p:spPr>
              <a:xfrm>
                <a:off x="460502" y="1054526"/>
                <a:ext cx="5495925" cy="1871554"/>
              </a:xfrm>
              <a:prstGeom prst="rect">
                <a:avLst/>
              </a:prstGeom>
            </p:spPr>
          </p:pic>
        </p:grpSp>
        <p:pic>
          <p:nvPicPr>
            <p:cNvPr id="44" name="图片 43"/>
            <p:cNvPicPr>
              <a:picLocks noChangeAspect="1"/>
            </p:cNvPicPr>
            <p:nvPr/>
          </p:nvPicPr>
          <p:blipFill rotWithShape="1">
            <a:blip r:embed="rId2"/>
            <a:srcRect l="40284" t="64159"/>
            <a:stretch/>
          </p:blipFill>
          <p:spPr>
            <a:xfrm>
              <a:off x="2679405" y="2914973"/>
              <a:ext cx="3281981" cy="1037816"/>
            </a:xfrm>
            <a:prstGeom prst="rect">
              <a:avLst/>
            </a:prstGeom>
          </p:spPr>
        </p:pic>
      </p:grpSp>
      <p:sp>
        <p:nvSpPr>
          <p:cNvPr id="3" name="上下箭头 2"/>
          <p:cNvSpPr/>
          <p:nvPr/>
        </p:nvSpPr>
        <p:spPr>
          <a:xfrm>
            <a:off x="4833257" y="4550228"/>
            <a:ext cx="185057" cy="453835"/>
          </a:xfrm>
          <a:prstGeom prst="upDownArrow">
            <a:avLst/>
          </a:prstGeom>
          <a:solidFill>
            <a:srgbClr val="ACD0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939836" y="4622845"/>
            <a:ext cx="892725"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50" b="1" i="0" u="none" strike="noStrike" kern="0" cap="none" spc="0" normalizeH="0" baseline="0" noProof="0" dirty="0" smtClean="0">
                <a:ln>
                  <a:noFill/>
                </a:ln>
                <a:solidFill>
                  <a:prstClr val="white"/>
                </a:solidFill>
                <a:effectLst/>
                <a:uLnTx/>
                <a:uFillTx/>
                <a:latin typeface="+mj-ea"/>
                <a:ea typeface="+mj-ea"/>
              </a:rPr>
              <a:t>B2B</a:t>
            </a:r>
            <a:r>
              <a:rPr kumimoji="0" lang="zh-CN" altLang="en-US" sz="1050" b="1" i="0" u="none" strike="noStrike" kern="0" cap="none" spc="0" normalizeH="0" baseline="0" noProof="0" dirty="0" smtClean="0">
                <a:ln>
                  <a:noFill/>
                </a:ln>
                <a:solidFill>
                  <a:prstClr val="white"/>
                </a:solidFill>
                <a:effectLst/>
                <a:uLnTx/>
                <a:uFillTx/>
                <a:latin typeface="+mj-ea"/>
                <a:ea typeface="+mj-ea"/>
              </a:rPr>
              <a:t>转账</a:t>
            </a:r>
            <a:endParaRPr kumimoji="0" lang="zh-CN" altLang="en-US" sz="1050" b="1" i="0" u="none" strike="noStrike" kern="0" cap="none" spc="0" normalizeH="0" baseline="0" noProof="0" dirty="0">
              <a:ln>
                <a:noFill/>
              </a:ln>
              <a:solidFill>
                <a:prstClr val="white"/>
              </a:solidFill>
              <a:effectLst/>
              <a:uLnTx/>
              <a:uFillTx/>
              <a:latin typeface="+mj-ea"/>
              <a:ea typeface="+mj-ea"/>
            </a:endParaRPr>
          </a:p>
        </p:txBody>
      </p:sp>
    </p:spTree>
    <p:extLst>
      <p:ext uri="{BB962C8B-B14F-4D97-AF65-F5344CB8AC3E}">
        <p14:creationId xmlns:p14="http://schemas.microsoft.com/office/powerpoint/2010/main" val="365121693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4">
      <a:dk1>
        <a:sysClr val="windowText" lastClr="000000"/>
      </a:dk1>
      <a:lt1>
        <a:sysClr val="window" lastClr="FFFFFF"/>
      </a:lt1>
      <a:dk2>
        <a:srgbClr val="03559A"/>
      </a:dk2>
      <a:lt2>
        <a:srgbClr val="00AFF0"/>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926</TotalTime>
  <Words>2176</Words>
  <Application>Microsoft Office PowerPoint</Application>
  <PresentationFormat>宽屏</PresentationFormat>
  <Paragraphs>372</Paragraphs>
  <Slides>24</Slides>
  <Notes>2</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24</vt:i4>
      </vt:variant>
    </vt:vector>
  </HeadingPairs>
  <TitlesOfParts>
    <vt:vector size="47" baseType="lpstr">
      <vt:lpstr>Microsoft YaHei Bold</vt:lpstr>
      <vt:lpstr>Noto Sans CJK HK</vt:lpstr>
      <vt:lpstr>OPPOSans B</vt:lpstr>
      <vt:lpstr>OPPOSans H</vt:lpstr>
      <vt:lpstr>OPPOSans L</vt:lpstr>
      <vt:lpstr>OPPOSans M</vt:lpstr>
      <vt:lpstr>OPPOSans R</vt:lpstr>
      <vt:lpstr>UKIJ CJK</vt:lpstr>
      <vt:lpstr>等线</vt:lpstr>
      <vt:lpstr>华文行楷</vt:lpstr>
      <vt:lpstr>思源黑体</vt:lpstr>
      <vt:lpstr>思源黑体 CN Bold</vt:lpstr>
      <vt:lpstr>宋体</vt:lpstr>
      <vt:lpstr>微软雅黑</vt:lpstr>
      <vt:lpstr>Arial</vt:lpstr>
      <vt:lpstr>Calibri</vt:lpstr>
      <vt:lpstr>Calibri Light</vt:lpstr>
      <vt:lpstr>Century Gothic</vt:lpstr>
      <vt:lpstr>Segoe UI Light</vt:lpstr>
      <vt:lpstr>Times New Roman</vt:lpstr>
      <vt:lpstr>Wingdings</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卢媛媛</dc:creator>
  <cp:lastModifiedBy>卢媛媛</cp:lastModifiedBy>
  <cp:revision>47</cp:revision>
  <dcterms:created xsi:type="dcterms:W3CDTF">2024-11-14T02:18:27Z</dcterms:created>
  <dcterms:modified xsi:type="dcterms:W3CDTF">2025-03-04T08:01:44Z</dcterms:modified>
</cp:coreProperties>
</file>