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44"/>
  </p:notesMasterIdLst>
  <p:sldIdLst>
    <p:sldId id="256" r:id="rId2"/>
    <p:sldId id="1716" r:id="rId3"/>
    <p:sldId id="1772" r:id="rId4"/>
    <p:sldId id="1732" r:id="rId5"/>
    <p:sldId id="1775" r:id="rId6"/>
    <p:sldId id="1806" r:id="rId7"/>
    <p:sldId id="1733" r:id="rId8"/>
    <p:sldId id="1756" r:id="rId9"/>
    <p:sldId id="1766" r:id="rId10"/>
    <p:sldId id="1803" r:id="rId11"/>
    <p:sldId id="1774" r:id="rId12"/>
    <p:sldId id="1805" r:id="rId13"/>
    <p:sldId id="1776" r:id="rId14"/>
    <p:sldId id="1777" r:id="rId15"/>
    <p:sldId id="1798" r:id="rId16"/>
    <p:sldId id="1799" r:id="rId17"/>
    <p:sldId id="1789" r:id="rId18"/>
    <p:sldId id="1808" r:id="rId19"/>
    <p:sldId id="1809" r:id="rId20"/>
    <p:sldId id="1813" r:id="rId21"/>
    <p:sldId id="1810" r:id="rId22"/>
    <p:sldId id="1812" r:id="rId23"/>
    <p:sldId id="1797" r:id="rId24"/>
    <p:sldId id="1791" r:id="rId25"/>
    <p:sldId id="1792" r:id="rId26"/>
    <p:sldId id="1800" r:id="rId27"/>
    <p:sldId id="1794" r:id="rId28"/>
    <p:sldId id="1801" r:id="rId29"/>
    <p:sldId id="1802" r:id="rId30"/>
    <p:sldId id="1759" r:id="rId31"/>
    <p:sldId id="1778" r:id="rId32"/>
    <p:sldId id="1807" r:id="rId33"/>
    <p:sldId id="1734" r:id="rId34"/>
    <p:sldId id="1779" r:id="rId35"/>
    <p:sldId id="1781" r:id="rId36"/>
    <p:sldId id="1782" r:id="rId37"/>
    <p:sldId id="1783" r:id="rId38"/>
    <p:sldId id="1784" r:id="rId39"/>
    <p:sldId id="1786" r:id="rId40"/>
    <p:sldId id="1787" r:id="rId41"/>
    <p:sldId id="1788" r:id="rId42"/>
    <p:sldId id="1735" r:id="rId43"/>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6C6"/>
    <a:srgbClr val="0C66B4"/>
    <a:srgbClr val="379392"/>
    <a:srgbClr val="0D92D8"/>
    <a:srgbClr val="6C49B8"/>
    <a:srgbClr val="4FB0C6"/>
    <a:srgbClr val="C5ECFF"/>
    <a:srgbClr val="A4C250"/>
    <a:srgbClr val="1BD0DC"/>
    <a:srgbClr val="035B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7CE84F3-28C3-443E-9E96-99CF82512B78}" styleName="深色样式 1 - 强调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06799F8-075E-4A3A-A7F6-7FBC6576F1A4}" styleName="主题样式 2 - 个性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主题样式 2 - 个性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31" autoAdjust="0"/>
    <p:restoredTop sz="96182" autoAdjust="0"/>
  </p:normalViewPr>
  <p:slideViewPr>
    <p:cSldViewPr snapToGrid="0">
      <p:cViewPr varScale="1">
        <p:scale>
          <a:sx n="99" d="100"/>
          <a:sy n="99" d="100"/>
        </p:scale>
        <p:origin x="110" y="77"/>
      </p:cViewPr>
      <p:guideLst>
        <p:guide orient="horz" pos="2160"/>
        <p:guide pos="3840"/>
      </p:guideLst>
    </p:cSldViewPr>
  </p:slid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6D8963-CFCD-4740-AF60-049850373CDF}" type="datetimeFigureOut">
              <a:rPr lang="zh-CN" altLang="en-US" smtClean="0"/>
              <a:pPr/>
              <a:t>2020/8/5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6FDB6-6D2B-46C1-9FA1-D82906A37C3A}" type="slidenum">
              <a:rPr lang="zh-CN" altLang="en-US" smtClean="0"/>
              <a:pPr/>
              <a:t>‹#›</a:t>
            </a:fld>
            <a:endParaRPr lang="zh-CN" altLang="en-US"/>
          </a:p>
        </p:txBody>
      </p:sp>
    </p:spTree>
    <p:extLst>
      <p:ext uri="{BB962C8B-B14F-4D97-AF65-F5344CB8AC3E}">
        <p14:creationId xmlns:p14="http://schemas.microsoft.com/office/powerpoint/2010/main" val="2184981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E9E6FDB6-6D2B-46C1-9FA1-D82906A37C3A}" type="slidenum">
              <a:rPr lang="zh-CN" altLang="en-US" smtClean="0"/>
              <a:pPr/>
              <a:t>0</a:t>
            </a:fld>
            <a:endParaRPr lang="zh-CN" altLang="en-US"/>
          </a:p>
        </p:txBody>
      </p:sp>
    </p:spTree>
    <p:extLst>
      <p:ext uri="{BB962C8B-B14F-4D97-AF65-F5344CB8AC3E}">
        <p14:creationId xmlns:p14="http://schemas.microsoft.com/office/powerpoint/2010/main" val="1791527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13</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14</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30</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31</a:t>
            </a:fld>
            <a:endParaRPr lang="zh-CN" altLang="en-US"/>
          </a:p>
        </p:txBody>
      </p:sp>
    </p:spTree>
    <p:extLst>
      <p:ext uri="{BB962C8B-B14F-4D97-AF65-F5344CB8AC3E}">
        <p14:creationId xmlns:p14="http://schemas.microsoft.com/office/powerpoint/2010/main" val="1349740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33</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34</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36</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37</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38</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39</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4</a:t>
            </a:fld>
            <a:endParaRPr lang="zh-CN" altLang="en-US"/>
          </a:p>
        </p:txBody>
      </p:sp>
    </p:spTree>
    <p:extLst>
      <p:ext uri="{BB962C8B-B14F-4D97-AF65-F5344CB8AC3E}">
        <p14:creationId xmlns:p14="http://schemas.microsoft.com/office/powerpoint/2010/main" val="1755970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40</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5</a:t>
            </a:fld>
            <a:endParaRPr lang="zh-CN" altLang="en-US"/>
          </a:p>
        </p:txBody>
      </p:sp>
    </p:spTree>
    <p:extLst>
      <p:ext uri="{BB962C8B-B14F-4D97-AF65-F5344CB8AC3E}">
        <p14:creationId xmlns:p14="http://schemas.microsoft.com/office/powerpoint/2010/main" val="160363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7</a:t>
            </a:fld>
            <a:endParaRPr lang="zh-CN" altLang="en-US"/>
          </a:p>
        </p:txBody>
      </p:sp>
    </p:spTree>
    <p:extLst>
      <p:ext uri="{BB962C8B-B14F-4D97-AF65-F5344CB8AC3E}">
        <p14:creationId xmlns:p14="http://schemas.microsoft.com/office/powerpoint/2010/main" val="1755970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8</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9</a:t>
            </a:fld>
            <a:endParaRPr lang="zh-CN" altLang="en-US"/>
          </a:p>
        </p:txBody>
      </p:sp>
    </p:spTree>
    <p:extLst>
      <p:ext uri="{BB962C8B-B14F-4D97-AF65-F5344CB8AC3E}">
        <p14:creationId xmlns:p14="http://schemas.microsoft.com/office/powerpoint/2010/main" val="723854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10</a:t>
            </a:fld>
            <a:endParaRPr lang="zh-CN" altLang="en-US"/>
          </a:p>
        </p:txBody>
      </p:sp>
    </p:spTree>
    <p:extLst>
      <p:ext uri="{BB962C8B-B14F-4D97-AF65-F5344CB8AC3E}">
        <p14:creationId xmlns:p14="http://schemas.microsoft.com/office/powerpoint/2010/main" val="127293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11</a:t>
            </a:fld>
            <a:endParaRPr lang="zh-CN" altLang="en-US"/>
          </a:p>
        </p:txBody>
      </p:sp>
    </p:spTree>
    <p:extLst>
      <p:ext uri="{BB962C8B-B14F-4D97-AF65-F5344CB8AC3E}">
        <p14:creationId xmlns:p14="http://schemas.microsoft.com/office/powerpoint/2010/main" val="119843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E2EF1F-5AB9-4920-AF5B-E1DBE1708744}" type="slidenum">
              <a:rPr lang="zh-CN" altLang="en-US" smtClean="0"/>
              <a:pPr/>
              <a:t>12</a:t>
            </a:fld>
            <a:endParaRPr lang="zh-CN" altLang="en-US"/>
          </a:p>
        </p:txBody>
      </p:sp>
    </p:spTree>
    <p:extLst>
      <p:ext uri="{BB962C8B-B14F-4D97-AF65-F5344CB8AC3E}">
        <p14:creationId xmlns:p14="http://schemas.microsoft.com/office/powerpoint/2010/main" val="1272935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F015E9D4-D1C7-4695-8EAB-F9181C64F7C4}"/>
              </a:ext>
            </a:extLst>
          </p:cNvPr>
          <p:cNvGrpSpPr/>
          <p:nvPr userDrawn="1"/>
        </p:nvGrpSpPr>
        <p:grpSpPr>
          <a:xfrm>
            <a:off x="5236198" y="2111610"/>
            <a:ext cx="6955803" cy="4746391"/>
            <a:chOff x="5236198" y="2111610"/>
            <a:chExt cx="6955803" cy="4746391"/>
          </a:xfrm>
        </p:grpSpPr>
        <p:sp>
          <p:nvSpPr>
            <p:cNvPr id="22" name="任意多边形: 形状 21">
              <a:extLst>
                <a:ext uri="{FF2B5EF4-FFF2-40B4-BE49-F238E27FC236}">
                  <a16:creationId xmlns:a16="http://schemas.microsoft.com/office/drawing/2014/main" id="{21E7ED00-18B7-4026-8FD0-815849A94EC8}"/>
                </a:ext>
              </a:extLst>
            </p:cNvPr>
            <p:cNvSpPr/>
            <p:nvPr/>
          </p:nvSpPr>
          <p:spPr>
            <a:xfrm>
              <a:off x="5236198" y="3488570"/>
              <a:ext cx="6955803" cy="3369431"/>
            </a:xfrm>
            <a:custGeom>
              <a:avLst/>
              <a:gdLst>
                <a:gd name="connsiteX0" fmla="*/ 3582605 w 6955803"/>
                <a:gd name="connsiteY0" fmla="*/ 0 h 3369431"/>
                <a:gd name="connsiteX1" fmla="*/ 6883671 w 6955803"/>
                <a:gd name="connsiteY1" fmla="*/ 1309918 h 3369431"/>
                <a:gd name="connsiteX2" fmla="*/ 6955803 w 6955803"/>
                <a:gd name="connsiteY2" fmla="*/ 1427901 h 3369431"/>
                <a:gd name="connsiteX3" fmla="*/ 6955803 w 6955803"/>
                <a:gd name="connsiteY3" fmla="*/ 2864717 h 3369431"/>
                <a:gd name="connsiteX4" fmla="*/ 6916708 w 6955803"/>
                <a:gd name="connsiteY4" fmla="*/ 2931179 h 3369431"/>
                <a:gd name="connsiteX5" fmla="*/ 6553357 w 6955803"/>
                <a:gd name="connsiteY5" fmla="*/ 3343904 h 3369431"/>
                <a:gd name="connsiteX6" fmla="*/ 6521470 w 6955803"/>
                <a:gd name="connsiteY6" fmla="*/ 3369431 h 3369431"/>
                <a:gd name="connsiteX7" fmla="*/ 643740 w 6955803"/>
                <a:gd name="connsiteY7" fmla="*/ 3369431 h 3369431"/>
                <a:gd name="connsiteX8" fmla="*/ 611853 w 6955803"/>
                <a:gd name="connsiteY8" fmla="*/ 3343904 h 3369431"/>
                <a:gd name="connsiteX9" fmla="*/ 0 w 6955803"/>
                <a:gd name="connsiteY9" fmla="*/ 2144752 h 3369431"/>
                <a:gd name="connsiteX10" fmla="*/ 3582605 w 6955803"/>
                <a:gd name="connsiteY10" fmla="*/ 0 h 336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5803" h="3369431">
                  <a:moveTo>
                    <a:pt x="3582605" y="0"/>
                  </a:moveTo>
                  <a:cubicBezTo>
                    <a:pt x="5066569" y="0"/>
                    <a:pt x="6339802" y="540134"/>
                    <a:pt x="6883671" y="1309918"/>
                  </a:cubicBezTo>
                  <a:lnTo>
                    <a:pt x="6955803" y="1427901"/>
                  </a:lnTo>
                  <a:lnTo>
                    <a:pt x="6955803" y="2864717"/>
                  </a:lnTo>
                  <a:lnTo>
                    <a:pt x="6916708" y="2931179"/>
                  </a:lnTo>
                  <a:cubicBezTo>
                    <a:pt x="6820473" y="3077283"/>
                    <a:pt x="6698217" y="3215540"/>
                    <a:pt x="6553357" y="3343904"/>
                  </a:cubicBezTo>
                  <a:lnTo>
                    <a:pt x="6521470" y="3369431"/>
                  </a:lnTo>
                  <a:lnTo>
                    <a:pt x="643740" y="3369431"/>
                  </a:lnTo>
                  <a:lnTo>
                    <a:pt x="611853" y="3343904"/>
                  </a:lnTo>
                  <a:cubicBezTo>
                    <a:pt x="225561" y="3001599"/>
                    <a:pt x="0" y="2588945"/>
                    <a:pt x="0" y="2144752"/>
                  </a:cubicBezTo>
                  <a:cubicBezTo>
                    <a:pt x="0" y="960238"/>
                    <a:pt x="1603987" y="0"/>
                    <a:pt x="3582605" y="0"/>
                  </a:cubicBez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形状 15">
              <a:extLst>
                <a:ext uri="{FF2B5EF4-FFF2-40B4-BE49-F238E27FC236}">
                  <a16:creationId xmlns:a16="http://schemas.microsoft.com/office/drawing/2014/main" id="{9E143500-D9B3-4AE7-BD13-3B8EE253046D}"/>
                </a:ext>
              </a:extLst>
            </p:cNvPr>
            <p:cNvSpPr/>
            <p:nvPr/>
          </p:nvSpPr>
          <p:spPr>
            <a:xfrm>
              <a:off x="5824995" y="3720064"/>
              <a:ext cx="6062496" cy="3137936"/>
            </a:xfrm>
            <a:custGeom>
              <a:avLst/>
              <a:gdLst>
                <a:gd name="connsiteX0" fmla="*/ 3031248 w 6062496"/>
                <a:gd name="connsiteY0" fmla="*/ 0 h 3137936"/>
                <a:gd name="connsiteX1" fmla="*/ 6062496 w 6062496"/>
                <a:gd name="connsiteY1" fmla="*/ 1814678 h 3137936"/>
                <a:gd name="connsiteX2" fmla="*/ 5174664 w 6062496"/>
                <a:gd name="connsiteY2" fmla="*/ 3097849 h 3137936"/>
                <a:gd name="connsiteX3" fmla="*/ 5100988 w 6062496"/>
                <a:gd name="connsiteY3" fmla="*/ 3137936 h 3137936"/>
                <a:gd name="connsiteX4" fmla="*/ 961508 w 6062496"/>
                <a:gd name="connsiteY4" fmla="*/ 3137936 h 3137936"/>
                <a:gd name="connsiteX5" fmla="*/ 887832 w 6062496"/>
                <a:gd name="connsiteY5" fmla="*/ 3097849 h 3137936"/>
                <a:gd name="connsiteX6" fmla="*/ 0 w 6062496"/>
                <a:gd name="connsiteY6" fmla="*/ 1814678 h 3137936"/>
                <a:gd name="connsiteX7" fmla="*/ 3031248 w 6062496"/>
                <a:gd name="connsiteY7" fmla="*/ 0 h 313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62496" h="3137936">
                  <a:moveTo>
                    <a:pt x="3031248" y="0"/>
                  </a:moveTo>
                  <a:cubicBezTo>
                    <a:pt x="4705360" y="0"/>
                    <a:pt x="6062496" y="812459"/>
                    <a:pt x="6062496" y="1814678"/>
                  </a:cubicBezTo>
                  <a:cubicBezTo>
                    <a:pt x="6062496" y="2315788"/>
                    <a:pt x="5723212" y="2769457"/>
                    <a:pt x="5174664" y="3097849"/>
                  </a:cubicBezTo>
                  <a:lnTo>
                    <a:pt x="5100988" y="3137936"/>
                  </a:lnTo>
                  <a:lnTo>
                    <a:pt x="961508" y="3137936"/>
                  </a:lnTo>
                  <a:lnTo>
                    <a:pt x="887832" y="3097849"/>
                  </a:lnTo>
                  <a:cubicBezTo>
                    <a:pt x="339284" y="2769457"/>
                    <a:pt x="0" y="2315788"/>
                    <a:pt x="0" y="1814678"/>
                  </a:cubicBezTo>
                  <a:cubicBezTo>
                    <a:pt x="0" y="812459"/>
                    <a:pt x="1357136" y="0"/>
                    <a:pt x="3031248" y="0"/>
                  </a:cubicBezTo>
                  <a:close/>
                </a:path>
              </a:pathLst>
            </a:custGeom>
            <a:solidFill>
              <a:schemeClr val="accent1">
                <a:lumMod val="40000"/>
                <a:lumOff val="60000"/>
              </a:schemeClr>
            </a:solidFill>
            <a:ln>
              <a:noFill/>
            </a:ln>
            <a:effectLst>
              <a:outerShdw blurRad="279400" sx="97000" sy="97000" algn="ctr"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形状 19">
              <a:extLst>
                <a:ext uri="{FF2B5EF4-FFF2-40B4-BE49-F238E27FC236}">
                  <a16:creationId xmlns:a16="http://schemas.microsoft.com/office/drawing/2014/main" id="{E8C9BE03-1784-4CA3-8B50-39EC194F0D94}"/>
                </a:ext>
              </a:extLst>
            </p:cNvPr>
            <p:cNvSpPr/>
            <p:nvPr/>
          </p:nvSpPr>
          <p:spPr>
            <a:xfrm>
              <a:off x="6260476" y="3976086"/>
              <a:ext cx="5116652" cy="2881915"/>
            </a:xfrm>
            <a:custGeom>
              <a:avLst/>
              <a:gdLst>
                <a:gd name="connsiteX0" fmla="*/ 2558326 w 5116652"/>
                <a:gd name="connsiteY0" fmla="*/ 0 h 2881915"/>
                <a:gd name="connsiteX1" fmla="*/ 5116652 w 5116652"/>
                <a:gd name="connsiteY1" fmla="*/ 1531559 h 2881915"/>
                <a:gd name="connsiteX2" fmla="*/ 3777776 w 5116652"/>
                <a:gd name="connsiteY2" fmla="*/ 2878267 h 2881915"/>
                <a:gd name="connsiteX3" fmla="*/ 3765127 w 5116652"/>
                <a:gd name="connsiteY3" fmla="*/ 2881915 h 2881915"/>
                <a:gd name="connsiteX4" fmla="*/ 1351526 w 5116652"/>
                <a:gd name="connsiteY4" fmla="*/ 2881915 h 2881915"/>
                <a:gd name="connsiteX5" fmla="*/ 1338876 w 5116652"/>
                <a:gd name="connsiteY5" fmla="*/ 2878267 h 2881915"/>
                <a:gd name="connsiteX6" fmla="*/ 0 w 5116652"/>
                <a:gd name="connsiteY6" fmla="*/ 1531559 h 2881915"/>
                <a:gd name="connsiteX7" fmla="*/ 2558326 w 5116652"/>
                <a:gd name="connsiteY7" fmla="*/ 0 h 28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16652" h="2881915">
                  <a:moveTo>
                    <a:pt x="2558326" y="0"/>
                  </a:moveTo>
                  <a:cubicBezTo>
                    <a:pt x="3971250" y="0"/>
                    <a:pt x="5116652" y="685702"/>
                    <a:pt x="5116652" y="1531559"/>
                  </a:cubicBezTo>
                  <a:cubicBezTo>
                    <a:pt x="5116652" y="2113086"/>
                    <a:pt x="4575271" y="2618914"/>
                    <a:pt x="3777776" y="2878267"/>
                  </a:cubicBezTo>
                  <a:lnTo>
                    <a:pt x="3765127" y="2881915"/>
                  </a:lnTo>
                  <a:lnTo>
                    <a:pt x="1351526" y="2881915"/>
                  </a:lnTo>
                  <a:lnTo>
                    <a:pt x="1338876" y="2878267"/>
                  </a:lnTo>
                  <a:cubicBezTo>
                    <a:pt x="541382" y="2618914"/>
                    <a:pt x="0" y="2113086"/>
                    <a:pt x="0" y="1531559"/>
                  </a:cubicBezTo>
                  <a:cubicBezTo>
                    <a:pt x="0" y="685702"/>
                    <a:pt x="1145402" y="0"/>
                    <a:pt x="2558326" y="0"/>
                  </a:cubicBezTo>
                  <a:close/>
                </a:path>
              </a:pathLst>
            </a:custGeom>
            <a:solidFill>
              <a:schemeClr val="accent1">
                <a:lumMod val="60000"/>
                <a:lumOff val="40000"/>
              </a:schemeClr>
            </a:solidFill>
            <a:ln>
              <a:noFill/>
            </a:ln>
            <a:effectLst>
              <a:outerShdw blurRad="139700" sx="102000" sy="102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18" name="图片 17">
              <a:extLst>
                <a:ext uri="{FF2B5EF4-FFF2-40B4-BE49-F238E27FC236}">
                  <a16:creationId xmlns:a16="http://schemas.microsoft.com/office/drawing/2014/main" id="{4167AA99-EFDB-4294-9423-96764761EAE5}"/>
                </a:ext>
              </a:extLst>
            </p:cNvPr>
            <p:cNvPicPr>
              <a:picLocks noChangeAspect="1"/>
            </p:cNvPicPr>
            <p:nvPr/>
          </p:nvPicPr>
          <p:blipFill>
            <a:blip r:embed="rId2" cstate="print"/>
            <a:srcRect b="1602"/>
            <a:stretch>
              <a:fillRect/>
            </a:stretch>
          </p:blipFill>
          <p:spPr>
            <a:xfrm>
              <a:off x="6482664" y="2111610"/>
              <a:ext cx="4672277" cy="4746390"/>
            </a:xfrm>
            <a:custGeom>
              <a:avLst/>
              <a:gdLst>
                <a:gd name="connsiteX0" fmla="*/ 0 w 4672277"/>
                <a:gd name="connsiteY0" fmla="*/ 0 h 4746390"/>
                <a:gd name="connsiteX1" fmla="*/ 4672277 w 4672277"/>
                <a:gd name="connsiteY1" fmla="*/ 0 h 4746390"/>
                <a:gd name="connsiteX2" fmla="*/ 4672277 w 4672277"/>
                <a:gd name="connsiteY2" fmla="*/ 4746390 h 4746390"/>
                <a:gd name="connsiteX3" fmla="*/ 0 w 4672277"/>
                <a:gd name="connsiteY3" fmla="*/ 4746390 h 4746390"/>
              </a:gdLst>
              <a:ahLst/>
              <a:cxnLst>
                <a:cxn ang="0">
                  <a:pos x="connsiteX0" y="connsiteY0"/>
                </a:cxn>
                <a:cxn ang="0">
                  <a:pos x="connsiteX1" y="connsiteY1"/>
                </a:cxn>
                <a:cxn ang="0">
                  <a:pos x="connsiteX2" y="connsiteY2"/>
                </a:cxn>
                <a:cxn ang="0">
                  <a:pos x="connsiteX3" y="connsiteY3"/>
                </a:cxn>
              </a:cxnLst>
              <a:rect l="l" t="t" r="r" b="b"/>
              <a:pathLst>
                <a:path w="4672277" h="4746390">
                  <a:moveTo>
                    <a:pt x="0" y="0"/>
                  </a:moveTo>
                  <a:lnTo>
                    <a:pt x="4672277" y="0"/>
                  </a:lnTo>
                  <a:lnTo>
                    <a:pt x="4672277" y="4746390"/>
                  </a:lnTo>
                  <a:lnTo>
                    <a:pt x="0" y="4746390"/>
                  </a:lnTo>
                  <a:close/>
                </a:path>
              </a:pathLst>
            </a:custGeom>
          </p:spPr>
        </p:pic>
      </p:grpSp>
      <p:sp>
        <p:nvSpPr>
          <p:cNvPr id="9801" name="副标题 2"/>
          <p:cNvSpPr>
            <a:spLocks noGrp="1"/>
          </p:cNvSpPr>
          <p:nvPr userDrawn="1">
            <p:ph type="subTitle" idx="1" hasCustomPrompt="1"/>
          </p:nvPr>
        </p:nvSpPr>
        <p:spPr>
          <a:xfrm>
            <a:off x="741941" y="2543079"/>
            <a:ext cx="4967396" cy="558799"/>
          </a:xfrm>
        </p:spPr>
        <p:txBody>
          <a:bodyPr anchor="ctr">
            <a:normAutofit/>
          </a:bodyPr>
          <a:lstStyle>
            <a:lvl1pPr marL="0" marR="0" indent="0" algn="l" defTabSz="914354"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pPr marL="0" marR="0" lvl="0" indent="0" algn="l" defTabSz="91435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zh-CN" dirty="0"/>
              <a:t>Click to edit Master subtitle style</a:t>
            </a:r>
          </a:p>
        </p:txBody>
      </p:sp>
      <p:sp>
        <p:nvSpPr>
          <p:cNvPr id="9802" name="标题 1"/>
          <p:cNvSpPr>
            <a:spLocks noGrp="1"/>
          </p:cNvSpPr>
          <p:nvPr userDrawn="1">
            <p:ph type="ctrTitle" hasCustomPrompt="1"/>
          </p:nvPr>
        </p:nvSpPr>
        <p:spPr>
          <a:xfrm>
            <a:off x="741941" y="1391368"/>
            <a:ext cx="4967396" cy="1133976"/>
          </a:xfrm>
        </p:spPr>
        <p:txBody>
          <a:bodyPr anchor="ctr">
            <a:normAutofit/>
          </a:bodyPr>
          <a:lstStyle>
            <a:lvl1pPr algn="l">
              <a:defRPr sz="3600">
                <a:solidFill>
                  <a:schemeClr val="accent1"/>
                </a:solidFill>
              </a:defRPr>
            </a:lvl1pPr>
          </a:lstStyle>
          <a:p>
            <a:r>
              <a:rPr lang="en-US" altLang="zh-CN" dirty="0"/>
              <a:t>Click to edit Master title style</a:t>
            </a:r>
            <a:endParaRPr lang="zh-CN" altLang="en-US" dirty="0"/>
          </a:p>
        </p:txBody>
      </p:sp>
      <p:sp>
        <p:nvSpPr>
          <p:cNvPr id="12" name="文本占位符 13"/>
          <p:cNvSpPr>
            <a:spLocks noGrp="1"/>
          </p:cNvSpPr>
          <p:nvPr userDrawn="1">
            <p:ph type="body" sz="quarter" idx="10" hasCustomPrompt="1"/>
          </p:nvPr>
        </p:nvSpPr>
        <p:spPr>
          <a:xfrm>
            <a:off x="741942" y="3916968"/>
            <a:ext cx="4967396" cy="296271"/>
          </a:xfrm>
        </p:spPr>
        <p:txBody>
          <a:bodyPr vert="horz" anchor="ctr">
            <a:noAutofit/>
          </a:bodyPr>
          <a:lstStyle>
            <a:lvl1pPr marL="0" indent="0" algn="l">
              <a:buNone/>
              <a:defRPr sz="1500" b="0">
                <a:solidFill>
                  <a:schemeClr val="tx1"/>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endParaRPr lang="zh-CN" altLang="en-US" dirty="0"/>
          </a:p>
        </p:txBody>
      </p:sp>
      <p:sp>
        <p:nvSpPr>
          <p:cNvPr id="13" name="文本占位符 13"/>
          <p:cNvSpPr>
            <a:spLocks noGrp="1"/>
          </p:cNvSpPr>
          <p:nvPr userDrawn="1">
            <p:ph type="body" sz="quarter" idx="11" hasCustomPrompt="1"/>
          </p:nvPr>
        </p:nvSpPr>
        <p:spPr>
          <a:xfrm>
            <a:off x="741942" y="4196368"/>
            <a:ext cx="4967396" cy="296271"/>
          </a:xfrm>
        </p:spPr>
        <p:txBody>
          <a:bodyPr vert="horz" anchor="ctr">
            <a:noAutofit/>
          </a:bodyPr>
          <a:lstStyle>
            <a:lvl1pPr marL="0" indent="0" algn="l">
              <a:buNone/>
              <a:defRPr sz="1500" b="0">
                <a:solidFill>
                  <a:schemeClr val="tx1"/>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Date</a:t>
            </a:r>
            <a:endParaRPr lang="zh-CN" altLang="en-US" dirty="0"/>
          </a:p>
        </p:txBody>
      </p:sp>
    </p:spTree>
    <p:extLst>
      <p:ext uri="{BB962C8B-B14F-4D97-AF65-F5344CB8AC3E}">
        <p14:creationId xmlns:p14="http://schemas.microsoft.com/office/powerpoint/2010/main" val="288258688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hasCustomPrompt="1"/>
          </p:nvPr>
        </p:nvSpPr>
        <p:spPr>
          <a:xfrm>
            <a:off x="5372724" y="1490988"/>
            <a:ext cx="5419185" cy="895350"/>
          </a:xfrm>
        </p:spPr>
        <p:txBody>
          <a:bodyPr anchor="b">
            <a:normAutofit/>
          </a:bodyPr>
          <a:lstStyle>
            <a:lvl1pPr algn="l">
              <a:defRPr sz="2400" b="1">
                <a:solidFill>
                  <a:schemeClr val="accent1"/>
                </a:solidFill>
              </a:defRPr>
            </a:lvl1pPr>
          </a:lstStyle>
          <a:p>
            <a:r>
              <a:rPr lang="en-US" altLang="zh-CN" dirty="0"/>
              <a:t>Click to edit Master title style</a:t>
            </a:r>
            <a:endParaRPr lang="zh-CN" altLang="en-US" dirty="0"/>
          </a:p>
        </p:txBody>
      </p:sp>
      <p:sp>
        <p:nvSpPr>
          <p:cNvPr id="21" name="文本占位符 2"/>
          <p:cNvSpPr>
            <a:spLocks noGrp="1"/>
          </p:cNvSpPr>
          <p:nvPr userDrawn="1">
            <p:ph type="body" idx="1" hasCustomPrompt="1"/>
          </p:nvPr>
        </p:nvSpPr>
        <p:spPr>
          <a:xfrm>
            <a:off x="5366950" y="2462538"/>
            <a:ext cx="5426075" cy="1015623"/>
          </a:xfrm>
        </p:spPr>
        <p:txBody>
          <a:bodyPr anchor="t">
            <a:normAutofit/>
          </a:bodyPr>
          <a:lstStyle>
            <a:lvl1pPr marL="0" indent="0" algn="l">
              <a:buNone/>
              <a:defRPr sz="1100">
                <a:solidFill>
                  <a:schemeClr val="tx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ltLang="zh-CN" dirty="0"/>
              <a:t>Edit Master text styles</a:t>
            </a:r>
          </a:p>
        </p:txBody>
      </p:sp>
      <p:sp>
        <p:nvSpPr>
          <p:cNvPr id="7" name="椭圆 6">
            <a:extLst>
              <a:ext uri="{FF2B5EF4-FFF2-40B4-BE49-F238E27FC236}">
                <a16:creationId xmlns:a16="http://schemas.microsoft.com/office/drawing/2014/main" id="{EA556928-5C5F-4AB0-8D3D-4506EA5DD270}"/>
              </a:ext>
            </a:extLst>
          </p:cNvPr>
          <p:cNvSpPr/>
          <p:nvPr userDrawn="1"/>
        </p:nvSpPr>
        <p:spPr>
          <a:xfrm rot="1818683">
            <a:off x="866708" y="1193013"/>
            <a:ext cx="3989599" cy="324202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a:extLst>
              <a:ext uri="{FF2B5EF4-FFF2-40B4-BE49-F238E27FC236}">
                <a16:creationId xmlns:a16="http://schemas.microsoft.com/office/drawing/2014/main" id="{8A476DA2-5AC1-4C0D-A1BD-7D327CCA9DCD}"/>
              </a:ext>
            </a:extLst>
          </p:cNvPr>
          <p:cNvSpPr/>
          <p:nvPr userDrawn="1"/>
        </p:nvSpPr>
        <p:spPr>
          <a:xfrm rot="1818683">
            <a:off x="1810273" y="1348935"/>
            <a:ext cx="2766634" cy="24164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id="{322D0380-04D5-4328-A28C-8FACF2D3F9A0}"/>
              </a:ext>
            </a:extLst>
          </p:cNvPr>
          <p:cNvSpPr/>
          <p:nvPr userDrawn="1"/>
        </p:nvSpPr>
        <p:spPr>
          <a:xfrm rot="1818683">
            <a:off x="2634792" y="1463236"/>
            <a:ext cx="1701798" cy="17017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5333427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lvl1pPr>
          </a:lstStyle>
          <a:p>
            <a:r>
              <a:rPr lang="en-US" altLang="zh-CN" dirty="0"/>
              <a:t>Click to edit Master title style</a:t>
            </a:r>
            <a:endParaRPr lang="zh-CN" altLang="en-US" dirty="0"/>
          </a:p>
        </p:txBody>
      </p:sp>
      <p:sp>
        <p:nvSpPr>
          <p:cNvPr id="3" name="内容占位符 2"/>
          <p:cNvSpPr>
            <a:spLocks noGrp="1"/>
          </p:cNvSpPr>
          <p:nvPr>
            <p:ph idx="1" hasCustomPrompt="1"/>
          </p:nvPr>
        </p:nvSpPr>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4pPr>
            <a:lvl5pPr marL="2000250" marR="0" indent="-1714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kumimoji="0" lang="zh-CN" altLang="en-US" sz="1200" b="0" i="0" u="none" strike="noStrike" kern="1200" cap="none" spc="0" normalizeH="0" baseline="0" noProof="0">
                <a:ln>
                  <a:noFill/>
                </a:ln>
                <a:solidFill>
                  <a:srgbClr val="000000"/>
                </a:solidFill>
                <a:effectLst/>
                <a:uLnTx/>
                <a:uFillTx/>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1800" b="0" i="0" u="none" strike="noStrike" kern="1200" cap="none" spc="0" normalizeH="0" baseline="0" noProof="0" dirty="0">
                <a:ln>
                  <a:noFill/>
                </a:ln>
                <a:solidFill>
                  <a:srgbClr val="000000"/>
                </a:solidFill>
                <a:effectLst/>
                <a:uLnTx/>
                <a:uFillTx/>
                <a:latin typeface="+mn-lt"/>
                <a:ea typeface="+mn-ea"/>
                <a:cs typeface="+mn-cs"/>
              </a:rPr>
              <a:t>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srgbClr val="000000"/>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srgbClr val="000000"/>
                </a:solidFill>
                <a:effectLst/>
                <a:uLnTx/>
                <a:uFillTx/>
                <a:latin typeface="+mn-lt"/>
                <a:ea typeface="+mn-ea"/>
                <a:cs typeface="+mn-cs"/>
              </a:rPr>
              <a:t>Fourth level</a:t>
            </a:r>
          </a:p>
          <a:p>
            <a:pPr marL="2000250" marR="0" lvl="4" indent="-1714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srgbClr val="000000"/>
                </a:solidFill>
                <a:effectLst/>
                <a:uLnTx/>
                <a:uFillTx/>
                <a:latin typeface="+mj-lt"/>
                <a:ea typeface="+mn-ea"/>
                <a:cs typeface="+mn-cs"/>
              </a:rPr>
              <a:t>Fifth level</a:t>
            </a:r>
            <a:endParaRPr kumimoji="0" lang="zh-CN" altLang="en-US" sz="1200" b="0" i="0" u="none" strike="noStrike" kern="1200" cap="none" spc="0" normalizeH="0" baseline="0" noProof="0" dirty="0">
              <a:ln>
                <a:noFill/>
              </a:ln>
              <a:solidFill>
                <a:srgbClr val="000000"/>
              </a:solidFill>
              <a:effectLst/>
              <a:uLnTx/>
              <a:uFillTx/>
              <a:latin typeface="+mj-lt"/>
              <a:ea typeface="+mn-ea"/>
              <a:cs typeface="+mn-cs"/>
            </a:endParaRPr>
          </a:p>
        </p:txBody>
      </p:sp>
      <p:sp>
        <p:nvSpPr>
          <p:cNvPr id="4" name="日期占位符 3">
            <a:extLst>
              <a:ext uri="{FF2B5EF4-FFF2-40B4-BE49-F238E27FC236}">
                <a16:creationId xmlns:a16="http://schemas.microsoft.com/office/drawing/2014/main" id="{FFBDFFEF-AAD8-473B-AB8B-43764100E9E0}"/>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5A740886-8DB7-4D6A-A716-E03161CBC2CD}"/>
              </a:ext>
            </a:extLst>
          </p:cNvPr>
          <p:cNvSpPr>
            <a:spLocks noGrp="1"/>
          </p:cNvSpPr>
          <p:nvPr>
            <p:ph type="ftr" sz="quarter" idx="11"/>
          </p:nvPr>
        </p:nvSpPr>
        <p:spPr/>
        <p:txBody>
          <a:bodyPr/>
          <a:lstStyle/>
          <a:p>
            <a:endParaRPr lang="zh-CN" altLang="en-US" dirty="0"/>
          </a:p>
        </p:txBody>
      </p:sp>
      <p:sp>
        <p:nvSpPr>
          <p:cNvPr id="6" name="灯片编号占位符 5">
            <a:extLst>
              <a:ext uri="{FF2B5EF4-FFF2-40B4-BE49-F238E27FC236}">
                <a16:creationId xmlns:a16="http://schemas.microsoft.com/office/drawing/2014/main" id="{31D68E9C-F2B1-43D9-B15A-091D5C7BC50C}"/>
              </a:ext>
            </a:extLst>
          </p:cNvPr>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568967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solidFill>
                  <a:schemeClr val="tx1">
                    <a:lumMod val="85000"/>
                    <a:lumOff val="15000"/>
                  </a:schemeClr>
                </a:solidFill>
              </a:defRPr>
            </a:lvl1pPr>
          </a:lstStyle>
          <a:p>
            <a:r>
              <a:rPr lang="en-US" altLang="zh-CN" dirty="0"/>
              <a:t>Click to edit Master title style</a:t>
            </a:r>
            <a:endParaRPr lang="zh-CN" altLang="en-US" dirty="0"/>
          </a:p>
        </p:txBody>
      </p:sp>
      <p:sp>
        <p:nvSpPr>
          <p:cNvPr id="3" name="日期占位符 2">
            <a:extLst>
              <a:ext uri="{FF2B5EF4-FFF2-40B4-BE49-F238E27FC236}">
                <a16:creationId xmlns:a16="http://schemas.microsoft.com/office/drawing/2014/main" id="{6DB2F6A5-C375-4D8F-913A-2BD1A96CDBAD}"/>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B656F6A2-60FE-42A9-A150-20442F034B8F}"/>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id="{9C9952BA-1023-47A6-A0E9-FAF6BE9A8F70}"/>
              </a:ext>
            </a:extLst>
          </p:cNvPr>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75817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772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8420B251-062E-4DC5-BF2F-F2F056B84937}"/>
              </a:ext>
            </a:extLst>
          </p:cNvPr>
          <p:cNvGrpSpPr/>
          <p:nvPr userDrawn="1"/>
        </p:nvGrpSpPr>
        <p:grpSpPr>
          <a:xfrm>
            <a:off x="2942996" y="2612762"/>
            <a:ext cx="6306007" cy="4245238"/>
            <a:chOff x="2742743" y="2347782"/>
            <a:chExt cx="6706514" cy="4514861"/>
          </a:xfrm>
        </p:grpSpPr>
        <p:sp>
          <p:nvSpPr>
            <p:cNvPr id="11" name="任意多边形: 形状 10">
              <a:extLst>
                <a:ext uri="{FF2B5EF4-FFF2-40B4-BE49-F238E27FC236}">
                  <a16:creationId xmlns:a16="http://schemas.microsoft.com/office/drawing/2014/main" id="{BD0C8F0E-E8C7-4CFD-B1FC-96F7D85E60F8}"/>
                </a:ext>
              </a:extLst>
            </p:cNvPr>
            <p:cNvSpPr/>
            <p:nvPr/>
          </p:nvSpPr>
          <p:spPr>
            <a:xfrm>
              <a:off x="2742743" y="4129824"/>
              <a:ext cx="6706514" cy="2728176"/>
            </a:xfrm>
            <a:custGeom>
              <a:avLst/>
              <a:gdLst>
                <a:gd name="connsiteX0" fmla="*/ 3353257 w 6706514"/>
                <a:gd name="connsiteY0" fmla="*/ 0 h 2728176"/>
                <a:gd name="connsiteX1" fmla="*/ 6706514 w 6706514"/>
                <a:gd name="connsiteY1" fmla="*/ 2007451 h 2728176"/>
                <a:gd name="connsiteX2" fmla="*/ 6555758 w 6706514"/>
                <a:gd name="connsiteY2" fmla="*/ 2604406 h 2728176"/>
                <a:gd name="connsiteX3" fmla="*/ 6480088 w 6706514"/>
                <a:gd name="connsiteY3" fmla="*/ 2728176 h 2728176"/>
                <a:gd name="connsiteX4" fmla="*/ 226426 w 6706514"/>
                <a:gd name="connsiteY4" fmla="*/ 2728176 h 2728176"/>
                <a:gd name="connsiteX5" fmla="*/ 150756 w 6706514"/>
                <a:gd name="connsiteY5" fmla="*/ 2604406 h 2728176"/>
                <a:gd name="connsiteX6" fmla="*/ 0 w 6706514"/>
                <a:gd name="connsiteY6" fmla="*/ 2007451 h 2728176"/>
                <a:gd name="connsiteX7" fmla="*/ 3353257 w 6706514"/>
                <a:gd name="connsiteY7" fmla="*/ 0 h 2728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06514" h="2728176">
                  <a:moveTo>
                    <a:pt x="3353257" y="0"/>
                  </a:moveTo>
                  <a:cubicBezTo>
                    <a:pt x="5205210" y="0"/>
                    <a:pt x="6706514" y="898766"/>
                    <a:pt x="6706514" y="2007451"/>
                  </a:cubicBezTo>
                  <a:cubicBezTo>
                    <a:pt x="6706514" y="2215330"/>
                    <a:pt x="6653734" y="2415828"/>
                    <a:pt x="6555758" y="2604406"/>
                  </a:cubicBezTo>
                  <a:lnTo>
                    <a:pt x="6480088" y="2728176"/>
                  </a:lnTo>
                  <a:lnTo>
                    <a:pt x="226426" y="2728176"/>
                  </a:lnTo>
                  <a:lnTo>
                    <a:pt x="150756" y="2604406"/>
                  </a:lnTo>
                  <a:cubicBezTo>
                    <a:pt x="52781" y="2415828"/>
                    <a:pt x="0" y="2215330"/>
                    <a:pt x="0" y="2007451"/>
                  </a:cubicBezTo>
                  <a:cubicBezTo>
                    <a:pt x="0" y="898766"/>
                    <a:pt x="1501304" y="0"/>
                    <a:pt x="3353257" y="0"/>
                  </a:cubicBez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形状 15">
              <a:extLst>
                <a:ext uri="{FF2B5EF4-FFF2-40B4-BE49-F238E27FC236}">
                  <a16:creationId xmlns:a16="http://schemas.microsoft.com/office/drawing/2014/main" id="{62D4562D-67E9-4DFD-B768-557A1E42CCC5}"/>
                </a:ext>
              </a:extLst>
            </p:cNvPr>
            <p:cNvSpPr/>
            <p:nvPr/>
          </p:nvSpPr>
          <p:spPr>
            <a:xfrm>
              <a:off x="3293847" y="4094567"/>
              <a:ext cx="5674394" cy="2763433"/>
            </a:xfrm>
            <a:custGeom>
              <a:avLst/>
              <a:gdLst>
                <a:gd name="connsiteX0" fmla="*/ 2837197 w 5674394"/>
                <a:gd name="connsiteY0" fmla="*/ 0 h 2763433"/>
                <a:gd name="connsiteX1" fmla="*/ 5674394 w 5674394"/>
                <a:gd name="connsiteY1" fmla="*/ 1698508 h 2763433"/>
                <a:gd name="connsiteX2" fmla="*/ 5189845 w 5674394"/>
                <a:gd name="connsiteY2" fmla="*/ 2648160 h 2763433"/>
                <a:gd name="connsiteX3" fmla="*/ 5045858 w 5674394"/>
                <a:gd name="connsiteY3" fmla="*/ 2763433 h 2763433"/>
                <a:gd name="connsiteX4" fmla="*/ 628537 w 5674394"/>
                <a:gd name="connsiteY4" fmla="*/ 2763433 h 2763433"/>
                <a:gd name="connsiteX5" fmla="*/ 484549 w 5674394"/>
                <a:gd name="connsiteY5" fmla="*/ 2648160 h 2763433"/>
                <a:gd name="connsiteX6" fmla="*/ 0 w 5674394"/>
                <a:gd name="connsiteY6" fmla="*/ 1698508 h 2763433"/>
                <a:gd name="connsiteX7" fmla="*/ 2837197 w 5674394"/>
                <a:gd name="connsiteY7" fmla="*/ 0 h 276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74394" h="2763433">
                  <a:moveTo>
                    <a:pt x="2837197" y="0"/>
                  </a:moveTo>
                  <a:cubicBezTo>
                    <a:pt x="4404138" y="0"/>
                    <a:pt x="5674394" y="760448"/>
                    <a:pt x="5674394" y="1698508"/>
                  </a:cubicBezTo>
                  <a:cubicBezTo>
                    <a:pt x="5674394" y="2050281"/>
                    <a:pt x="5495764" y="2377077"/>
                    <a:pt x="5189845" y="2648160"/>
                  </a:cubicBezTo>
                  <a:lnTo>
                    <a:pt x="5045858" y="2763433"/>
                  </a:lnTo>
                  <a:lnTo>
                    <a:pt x="628537" y="2763433"/>
                  </a:lnTo>
                  <a:lnTo>
                    <a:pt x="484549" y="2648160"/>
                  </a:lnTo>
                  <a:cubicBezTo>
                    <a:pt x="178630" y="2377077"/>
                    <a:pt x="0" y="2050281"/>
                    <a:pt x="0" y="1698508"/>
                  </a:cubicBezTo>
                  <a:cubicBezTo>
                    <a:pt x="0" y="760448"/>
                    <a:pt x="1270257" y="0"/>
                    <a:pt x="2837197" y="0"/>
                  </a:cubicBezTo>
                  <a:close/>
                </a:path>
              </a:pathLst>
            </a:custGeom>
            <a:solidFill>
              <a:schemeClr val="accent1">
                <a:lumMod val="40000"/>
                <a:lumOff val="60000"/>
              </a:schemeClr>
            </a:solidFill>
            <a:ln>
              <a:noFill/>
            </a:ln>
            <a:effectLst>
              <a:outerShdw blurRad="279400" sx="97000" sy="97000" algn="ctr"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任意多边形: 形状 17">
              <a:extLst>
                <a:ext uri="{FF2B5EF4-FFF2-40B4-BE49-F238E27FC236}">
                  <a16:creationId xmlns:a16="http://schemas.microsoft.com/office/drawing/2014/main" id="{DF1623E7-B33E-4F33-B050-5AE60EA2C114}"/>
                </a:ext>
              </a:extLst>
            </p:cNvPr>
            <p:cNvSpPr/>
            <p:nvPr/>
          </p:nvSpPr>
          <p:spPr>
            <a:xfrm>
              <a:off x="3701451" y="4092900"/>
              <a:ext cx="4789098" cy="2765101"/>
            </a:xfrm>
            <a:custGeom>
              <a:avLst/>
              <a:gdLst>
                <a:gd name="connsiteX0" fmla="*/ 2394549 w 4789098"/>
                <a:gd name="connsiteY0" fmla="*/ 0 h 2765101"/>
                <a:gd name="connsiteX1" fmla="*/ 4789098 w 4789098"/>
                <a:gd name="connsiteY1" fmla="*/ 1433513 h 2765101"/>
                <a:gd name="connsiteX2" fmla="*/ 3326616 w 4789098"/>
                <a:gd name="connsiteY2" fmla="*/ 2754374 h 2765101"/>
                <a:gd name="connsiteX3" fmla="*/ 3277656 w 4789098"/>
                <a:gd name="connsiteY3" fmla="*/ 2765101 h 2765101"/>
                <a:gd name="connsiteX4" fmla="*/ 1511442 w 4789098"/>
                <a:gd name="connsiteY4" fmla="*/ 2765101 h 2765101"/>
                <a:gd name="connsiteX5" fmla="*/ 1462483 w 4789098"/>
                <a:gd name="connsiteY5" fmla="*/ 2754374 h 2765101"/>
                <a:gd name="connsiteX6" fmla="*/ 0 w 4789098"/>
                <a:gd name="connsiteY6" fmla="*/ 1433513 h 2765101"/>
                <a:gd name="connsiteX7" fmla="*/ 2394549 w 4789098"/>
                <a:gd name="connsiteY7" fmla="*/ 0 h 2765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9098" h="2765101">
                  <a:moveTo>
                    <a:pt x="2394549" y="0"/>
                  </a:moveTo>
                  <a:cubicBezTo>
                    <a:pt x="3717022" y="0"/>
                    <a:pt x="4789098" y="641806"/>
                    <a:pt x="4789098" y="1433513"/>
                  </a:cubicBezTo>
                  <a:cubicBezTo>
                    <a:pt x="4789098" y="2027294"/>
                    <a:pt x="4186056" y="2536754"/>
                    <a:pt x="3326616" y="2754374"/>
                  </a:cubicBezTo>
                  <a:lnTo>
                    <a:pt x="3277656" y="2765101"/>
                  </a:lnTo>
                  <a:lnTo>
                    <a:pt x="1511442" y="2765101"/>
                  </a:lnTo>
                  <a:lnTo>
                    <a:pt x="1462483" y="2754374"/>
                  </a:lnTo>
                  <a:cubicBezTo>
                    <a:pt x="603043" y="2536754"/>
                    <a:pt x="0" y="2027294"/>
                    <a:pt x="0" y="1433513"/>
                  </a:cubicBezTo>
                  <a:cubicBezTo>
                    <a:pt x="0" y="641806"/>
                    <a:pt x="1072076" y="0"/>
                    <a:pt x="2394549" y="0"/>
                  </a:cubicBezTo>
                  <a:close/>
                </a:path>
              </a:pathLst>
            </a:custGeom>
            <a:solidFill>
              <a:schemeClr val="accent1">
                <a:lumMod val="60000"/>
                <a:lumOff val="40000"/>
              </a:schemeClr>
            </a:solidFill>
            <a:ln>
              <a:noFill/>
            </a:ln>
            <a:effectLst>
              <a:outerShdw blurRad="139700" sx="102000" sy="102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9" name="图片 8">
              <a:extLst>
                <a:ext uri="{FF2B5EF4-FFF2-40B4-BE49-F238E27FC236}">
                  <a16:creationId xmlns:a16="http://schemas.microsoft.com/office/drawing/2014/main" id="{AA7D769F-BF3B-4477-ADAE-8BC919836201}"/>
                </a:ext>
              </a:extLst>
            </p:cNvPr>
            <p:cNvPicPr>
              <a:picLocks noChangeAspect="1"/>
            </p:cNvPicPr>
            <p:nvPr/>
          </p:nvPicPr>
          <p:blipFill>
            <a:blip r:embed="rId2" cstate="print"/>
            <a:stretch>
              <a:fillRect/>
            </a:stretch>
          </p:blipFill>
          <p:spPr>
            <a:xfrm>
              <a:off x="3909414" y="2347782"/>
              <a:ext cx="4373171" cy="4514861"/>
            </a:xfrm>
            <a:prstGeom prst="rect">
              <a:avLst/>
            </a:prstGeom>
          </p:spPr>
        </p:pic>
      </p:grpSp>
      <p:sp>
        <p:nvSpPr>
          <p:cNvPr id="13" name="标题 1"/>
          <p:cNvSpPr>
            <a:spLocks noGrp="1"/>
          </p:cNvSpPr>
          <p:nvPr userDrawn="1">
            <p:ph type="ctrTitle" hasCustomPrompt="1"/>
          </p:nvPr>
        </p:nvSpPr>
        <p:spPr>
          <a:xfrm>
            <a:off x="3542165" y="1044012"/>
            <a:ext cx="5426076" cy="1032329"/>
          </a:xfrm>
        </p:spPr>
        <p:txBody>
          <a:bodyPr anchor="b">
            <a:normAutofit/>
          </a:bodyPr>
          <a:lstStyle>
            <a:lvl1pPr marL="0" indent="0" algn="ctr">
              <a:buFont typeface="Arial" panose="020B0604020202020204" pitchFamily="34" charset="0"/>
              <a:buNone/>
              <a:defRPr sz="3200">
                <a:solidFill>
                  <a:schemeClr val="accent1"/>
                </a:solidFill>
              </a:defRPr>
            </a:lvl1pPr>
          </a:lstStyle>
          <a:p>
            <a:r>
              <a:rPr lang="en-US" altLang="zh-CN" dirty="0"/>
              <a:t>conclusion</a:t>
            </a:r>
            <a:endParaRPr lang="zh-CN" altLang="en-US" dirty="0"/>
          </a:p>
        </p:txBody>
      </p:sp>
      <p:sp>
        <p:nvSpPr>
          <p:cNvPr id="14" name="文本占位符 62"/>
          <p:cNvSpPr>
            <a:spLocks noGrp="1"/>
          </p:cNvSpPr>
          <p:nvPr userDrawn="1">
            <p:ph type="body" sz="quarter" idx="17" hasCustomPrompt="1"/>
          </p:nvPr>
        </p:nvSpPr>
        <p:spPr>
          <a:xfrm>
            <a:off x="3542165" y="2414182"/>
            <a:ext cx="5426076" cy="310871"/>
          </a:xfrm>
        </p:spPr>
        <p:txBody>
          <a:bodyPr vert="horz" lIns="91440" tIns="45720" rIns="91440" bIns="45720" rtlCol="0">
            <a:normAutofit/>
          </a:bodyPr>
          <a:lstStyle>
            <a:lvl1pPr marL="0" indent="0" algn="ctr">
              <a:buNone/>
              <a:defRPr lang="zh-CN" altLang="en-US" sz="1600" smtClean="0">
                <a:solidFill>
                  <a:schemeClr val="tx1">
                    <a:lumMod val="75000"/>
                    <a:lumOff val="25000"/>
                  </a:schemeClr>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589" marR="0" lvl="0" indent="-228589" fontAlgn="auto">
              <a:spcAft>
                <a:spcPts val="0"/>
              </a:spcAft>
              <a:buClrTx/>
              <a:buSzTx/>
              <a:tabLst/>
            </a:pPr>
            <a:r>
              <a:rPr lang="en-US" altLang="zh-CN" dirty="0"/>
              <a:t>signature</a:t>
            </a:r>
          </a:p>
        </p:txBody>
      </p:sp>
      <p:sp>
        <p:nvSpPr>
          <p:cNvPr id="15" name="文本占位符 62"/>
          <p:cNvSpPr>
            <a:spLocks noGrp="1"/>
          </p:cNvSpPr>
          <p:nvPr userDrawn="1">
            <p:ph type="body" sz="quarter" idx="18" hasCustomPrompt="1"/>
          </p:nvPr>
        </p:nvSpPr>
        <p:spPr>
          <a:xfrm>
            <a:off x="3542165" y="2725053"/>
            <a:ext cx="5426076" cy="310871"/>
          </a:xfrm>
        </p:spPr>
        <p:txBody>
          <a:bodyPr vert="horz" lIns="91440" tIns="45720" rIns="91440" bIns="45720" rtlCol="0">
            <a:normAutofit/>
          </a:bodyPr>
          <a:lstStyle>
            <a:lvl1pPr marL="0" indent="0" algn="ctr">
              <a:buNone/>
              <a:defRPr lang="zh-CN" altLang="en-US" sz="1600" smtClean="0">
                <a:solidFill>
                  <a:schemeClr val="tx1">
                    <a:lumMod val="75000"/>
                    <a:lumOff val="25000"/>
                  </a:schemeClr>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lvl="0"/>
            <a:r>
              <a:rPr lang="en-US" altLang="zh-CN" dirty="0"/>
              <a:t>Date</a:t>
            </a:r>
            <a:endParaRPr lang="zh-CN" altLang="en-US" dirty="0"/>
          </a:p>
        </p:txBody>
      </p:sp>
    </p:spTree>
    <p:extLst>
      <p:ext uri="{BB962C8B-B14F-4D97-AF65-F5344CB8AC3E}">
        <p14:creationId xmlns:p14="http://schemas.microsoft.com/office/powerpoint/2010/main" val="237865840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1800" b="0" i="0" u="none" strike="noStrike" kern="1200" cap="none" spc="0" normalizeH="0" baseline="0" noProof="0" dirty="0">
                <a:ln>
                  <a:noFill/>
                </a:ln>
                <a:solidFill>
                  <a:srgbClr val="000000"/>
                </a:solidFill>
                <a:effectLst/>
                <a:uLnTx/>
                <a:uFillTx/>
                <a:latin typeface="+mn-lt"/>
                <a:ea typeface="+mn-ea"/>
                <a:cs typeface="+mn-cs"/>
              </a:rPr>
              <a:t>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600" b="0" i="0" u="none" strike="noStrike" kern="1200" cap="none" spc="0" normalizeH="0" baseline="0" noProof="0" dirty="0">
                <a:ln>
                  <a:noFill/>
                </a:ln>
                <a:solidFill>
                  <a:srgbClr val="000000"/>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srgbClr val="000000"/>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srgbClr val="000000"/>
                </a:solidFill>
                <a:effectLst/>
                <a:uLnTx/>
                <a:uFillTx/>
                <a:latin typeface="+mn-lt"/>
                <a:ea typeface="+mn-ea"/>
                <a:cs typeface="+mn-cs"/>
              </a:rPr>
              <a:t>Fourth level</a:t>
            </a:r>
          </a:p>
          <a:p>
            <a:pPr marL="2000250" marR="0" lvl="4" indent="-1714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srgbClr val="000000"/>
                </a:solidFill>
                <a:effectLst/>
                <a:uLnTx/>
                <a:uFillTx/>
                <a:latin typeface="+mj-lt"/>
                <a:ea typeface="+mn-ea"/>
                <a:cs typeface="+mn-cs"/>
              </a:rPr>
              <a:t>Fifth level</a:t>
            </a:r>
            <a:endParaRPr kumimoji="0" lang="zh-CN" altLang="en-US" sz="1200" b="0" i="0" u="none" strike="noStrike" kern="1200" cap="none" spc="0" normalizeH="0" baseline="0" noProof="0" dirty="0">
              <a:ln>
                <a:noFill/>
              </a:ln>
              <a:solidFill>
                <a:srgbClr val="000000"/>
              </a:solidFill>
              <a:effectLst/>
              <a:uLnTx/>
              <a:uFillTx/>
              <a:latin typeface="+mj-lt"/>
              <a:ea typeface="+mn-ea"/>
              <a:cs typeface="+mn-cs"/>
            </a:endParaRPr>
          </a:p>
        </p:txBody>
      </p:sp>
      <p:sp>
        <p:nvSpPr>
          <p:cNvPr id="4" name="日期占位符 3"/>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endParaRPr lang="zh-CN" altLang="en-US"/>
          </a:p>
        </p:txBody>
      </p:sp>
      <p:sp>
        <p:nvSpPr>
          <p:cNvPr id="5" name="页脚占位符 4"/>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zh-CN" altLang="en-US" dirty="0"/>
          </a:p>
        </p:txBody>
      </p:sp>
      <p:sp>
        <p:nvSpPr>
          <p:cNvPr id="6" name="灯片编号占位符 5"/>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fld id="{5DD3DB80-B894-403A-B48E-6FDC1A72010E}" type="slidenum">
              <a:rPr lang="zh-CN" altLang="en-US" smtClean="0"/>
              <a:pPr/>
              <a:t>‹#›</a:t>
            </a:fld>
            <a:endParaRPr lang="zh-CN" altLang="en-US"/>
          </a:p>
        </p:txBody>
      </p:sp>
      <p:cxnSp>
        <p:nvCxnSpPr>
          <p:cNvPr id="7" name="直接连接符 6"/>
          <p:cNvCxnSpPr/>
          <p:nvPr userDrawn="1"/>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027784"/>
      </p:ext>
    </p:extLst>
  </p:cSld>
  <p:clrMap bg1="lt1" tx1="dk1" bg2="lt2" tx2="dk2" accent1="accent1" accent2="accent2" accent3="accent3" accent4="accent4" accent5="accent5" accent6="accent6" hlink="hlink" folHlink="folHlink"/>
  <p:sldLayoutIdLst>
    <p:sldLayoutId id="2147483660" r:id="rId1"/>
    <p:sldLayoutId id="2147483651" r:id="rId2"/>
    <p:sldLayoutId id="2147483650" r:id="rId3"/>
    <p:sldLayoutId id="2147483654" r:id="rId4"/>
    <p:sldLayoutId id="2147483655" r:id="rId5"/>
    <p:sldLayoutId id="2147483661" r:id="rId6"/>
  </p:sldLayoutIdLst>
  <p:hf hdr="0" ftr="0" dt="0"/>
  <p:txStyles>
    <p:titleStyle>
      <a:lvl1pPr algn="l" defTabSz="914354"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000" kern="1200">
          <a:solidFill>
            <a:schemeClr val="tx1"/>
          </a:solidFill>
          <a:latin typeface="+mn-lt"/>
          <a:ea typeface="+mn-ea"/>
          <a:cs typeface="+mn-cs"/>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kern="1200">
          <a:solidFill>
            <a:schemeClr val="tx1"/>
          </a:solidFill>
          <a:latin typeface="+mn-lt"/>
          <a:ea typeface="+mn-ea"/>
          <a:cs typeface="+mn-cs"/>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a:solidFill>
            <a:schemeClr val="tx1"/>
          </a:solidFill>
          <a:latin typeface="+mn-lt"/>
          <a:ea typeface="+mn-ea"/>
          <a:cs typeface="+mn-cs"/>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400" kern="1200">
          <a:solidFill>
            <a:schemeClr val="tx1"/>
          </a:solidFill>
          <a:latin typeface="+mn-lt"/>
          <a:ea typeface="+mn-ea"/>
          <a:cs typeface="+mn-cs"/>
        </a:defRPr>
      </a:lvl4pPr>
      <a:lvl5pPr marL="2000250" marR="0" indent="-17145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kumimoji="0" lang="zh-CN" altLang="en-US" sz="1200" b="0" i="0" u="none" strike="noStrike" kern="1200" cap="none" spc="0" normalizeH="0" baseline="0" noProof="0">
          <a:ln>
            <a:noFill/>
          </a:ln>
          <a:solidFill>
            <a:srgbClr val="000000"/>
          </a:solidFill>
          <a:effectLst/>
          <a:uLnTx/>
          <a:uFillTx/>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22" userDrawn="1">
          <p15:clr>
            <a:srgbClr val="F26B43"/>
          </p15:clr>
        </p15:guide>
        <p15:guide id="2" pos="7257" userDrawn="1">
          <p15:clr>
            <a:srgbClr val="F26B43"/>
          </p15:clr>
        </p15:guide>
        <p15:guide id="3" orient="horz" pos="648" userDrawn="1">
          <p15:clr>
            <a:srgbClr val="F26B43"/>
          </p15:clr>
        </p15:guide>
        <p15:guide id="4" orient="horz" pos="712" userDrawn="1">
          <p15:clr>
            <a:srgbClr val="F26B43"/>
          </p15:clr>
        </p15:guide>
        <p15:guide id="5" orient="horz" pos="3931" userDrawn="1">
          <p15:clr>
            <a:srgbClr val="F26B43"/>
          </p15:clr>
        </p15:guide>
        <p15:guide id="6" orient="horz" pos="386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hemeOverride" Target="../theme/themeOverride2.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cloudmis/cash.html"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53.jpeg"/><Relationship Id="rId5" Type="http://schemas.openxmlformats.org/officeDocument/2006/relationships/image" Target="../media/image6.jpe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6.jpeg"/><Relationship Id="rId4" Type="http://schemas.openxmlformats.org/officeDocument/2006/relationships/image" Target="../media/image55.png"/></Relationships>
</file>

<file path=ppt/slides/_rels/slide41.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58.jpeg"/><Relationship Id="rId4" Type="http://schemas.openxmlformats.org/officeDocument/2006/relationships/image" Target="../media/image57.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cloudmisbm.allinpay.com/"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741941" y="893379"/>
            <a:ext cx="7182859" cy="1133976"/>
          </a:xfrm>
        </p:spPr>
        <p:txBody>
          <a:bodyPr/>
          <a:lstStyle/>
          <a:p>
            <a:r>
              <a:rPr lang="zh-CN" altLang="en-US" dirty="0"/>
              <a:t>云</a:t>
            </a:r>
            <a:r>
              <a:rPr lang="en-US" altLang="zh-CN" dirty="0"/>
              <a:t>MIS</a:t>
            </a:r>
            <a:r>
              <a:rPr lang="zh-CN" altLang="en-US" dirty="0"/>
              <a:t>业务操作说明</a:t>
            </a:r>
          </a:p>
        </p:txBody>
      </p:sp>
      <p:sp>
        <p:nvSpPr>
          <p:cNvPr id="6" name="文本占位符 5"/>
          <p:cNvSpPr>
            <a:spLocks noGrp="1"/>
          </p:cNvSpPr>
          <p:nvPr>
            <p:ph type="body" sz="quarter" idx="10"/>
          </p:nvPr>
        </p:nvSpPr>
        <p:spPr>
          <a:xfrm>
            <a:off x="911276" y="3699439"/>
            <a:ext cx="2064321" cy="296271"/>
          </a:xfrm>
        </p:spPr>
        <p:txBody>
          <a:bodyPr/>
          <a:lstStyle/>
          <a:p>
            <a:r>
              <a:rPr lang="zh-CN" altLang="en-US" sz="2000" dirty="0">
                <a:solidFill>
                  <a:srgbClr val="0C66B3"/>
                </a:solidFill>
              </a:rPr>
              <a:t>研发中心</a:t>
            </a:r>
            <a:endParaRPr lang="en-US" altLang="zh-CN" sz="2000" dirty="0">
              <a:solidFill>
                <a:srgbClr val="0C66B3"/>
              </a:solidFill>
            </a:endParaRPr>
          </a:p>
        </p:txBody>
      </p:sp>
      <p:sp>
        <p:nvSpPr>
          <p:cNvPr id="7" name="文本占位符 6"/>
          <p:cNvSpPr>
            <a:spLocks noGrp="1"/>
          </p:cNvSpPr>
          <p:nvPr>
            <p:ph type="body" sz="quarter" idx="11"/>
          </p:nvPr>
        </p:nvSpPr>
        <p:spPr>
          <a:xfrm>
            <a:off x="911276" y="4091264"/>
            <a:ext cx="2064321" cy="296271"/>
          </a:xfrm>
        </p:spPr>
        <p:txBody>
          <a:bodyPr/>
          <a:lstStyle/>
          <a:p>
            <a:r>
              <a:rPr lang="zh-CN" altLang="en-US" sz="2000" dirty="0">
                <a:solidFill>
                  <a:srgbClr val="0C66B3"/>
                </a:solidFill>
              </a:rPr>
              <a:t>解决方案中心</a:t>
            </a:r>
            <a:endParaRPr lang="en-US" altLang="en-US" sz="2000" dirty="0">
              <a:solidFill>
                <a:srgbClr val="0C66B3"/>
              </a:solidFill>
            </a:endParaRPr>
          </a:p>
        </p:txBody>
      </p:sp>
      <p:grpSp>
        <p:nvGrpSpPr>
          <p:cNvPr id="2" name="组合 1"/>
          <p:cNvGrpSpPr/>
          <p:nvPr/>
        </p:nvGrpSpPr>
        <p:grpSpPr>
          <a:xfrm>
            <a:off x="858419" y="5370447"/>
            <a:ext cx="4111784" cy="931985"/>
            <a:chOff x="770737" y="3349869"/>
            <a:chExt cx="4111784" cy="931985"/>
          </a:xfrm>
        </p:grpSpPr>
        <p:grpSp>
          <p:nvGrpSpPr>
            <p:cNvPr id="5752" name="组合 5751">
              <a:extLst>
                <a:ext uri="{FF2B5EF4-FFF2-40B4-BE49-F238E27FC236}">
                  <a16:creationId xmlns:a16="http://schemas.microsoft.com/office/drawing/2014/main" id="{8DD8F2CB-B02B-48D0-B626-5FE4C468D7CD}"/>
                </a:ext>
              </a:extLst>
            </p:cNvPr>
            <p:cNvGrpSpPr/>
            <p:nvPr/>
          </p:nvGrpSpPr>
          <p:grpSpPr>
            <a:xfrm>
              <a:off x="928388" y="3514061"/>
              <a:ext cx="3870051" cy="615559"/>
              <a:chOff x="676867" y="1415352"/>
              <a:chExt cx="6387036" cy="1015902"/>
            </a:xfrm>
          </p:grpSpPr>
          <p:grpSp>
            <p:nvGrpSpPr>
              <p:cNvPr id="5753" name="组合 5752">
                <a:extLst>
                  <a:ext uri="{FF2B5EF4-FFF2-40B4-BE49-F238E27FC236}">
                    <a16:creationId xmlns:a16="http://schemas.microsoft.com/office/drawing/2014/main" id="{324598A4-2A24-40FD-9AAC-C4A4961AF603}"/>
                  </a:ext>
                </a:extLst>
              </p:cNvPr>
              <p:cNvGrpSpPr/>
              <p:nvPr/>
            </p:nvGrpSpPr>
            <p:grpSpPr>
              <a:xfrm>
                <a:off x="3792111" y="1415352"/>
                <a:ext cx="3271792" cy="1015901"/>
                <a:chOff x="698090" y="3026106"/>
                <a:chExt cx="2057401" cy="781570"/>
              </a:xfrm>
            </p:grpSpPr>
            <p:sp>
              <p:nvSpPr>
                <p:cNvPr id="5755" name="文本框 5754">
                  <a:extLst>
                    <a:ext uri="{FF2B5EF4-FFF2-40B4-BE49-F238E27FC236}">
                      <a16:creationId xmlns:a16="http://schemas.microsoft.com/office/drawing/2014/main" id="{682B9F70-2D28-4F4A-ABAC-0A322FF8DE08}"/>
                    </a:ext>
                  </a:extLst>
                </p:cNvPr>
                <p:cNvSpPr txBox="1"/>
                <p:nvPr/>
              </p:nvSpPr>
              <p:spPr>
                <a:xfrm>
                  <a:off x="698091" y="3260494"/>
                  <a:ext cx="2057400" cy="547182"/>
                </a:xfrm>
                <a:prstGeom prst="rect">
                  <a:avLst/>
                </a:prstGeom>
                <a:noFill/>
              </p:spPr>
              <p:txBody>
                <a:bodyPr wrap="none" rtlCol="0">
                  <a:prstTxWarp prst="textPlain">
                    <a:avLst/>
                  </a:prstTxWarp>
                  <a:spAutoFit/>
                </a:bodyPr>
                <a:lstStyle/>
                <a:p>
                  <a:r>
                    <a:rPr lang="en-US" altLang="zh-CN" sz="16600" b="1" dirty="0">
                      <a:solidFill>
                        <a:srgbClr val="0C66B4"/>
                      </a:solidFill>
                      <a:latin typeface="+mn-lt"/>
                    </a:rPr>
                    <a:t>LAUNCH</a:t>
                  </a:r>
                  <a:endParaRPr lang="zh-CN" altLang="en-US" sz="16600" b="1" dirty="0">
                    <a:solidFill>
                      <a:srgbClr val="0C66B4"/>
                    </a:solidFill>
                    <a:latin typeface="+mn-lt"/>
                  </a:endParaRPr>
                </a:p>
              </p:txBody>
            </p:sp>
            <p:sp>
              <p:nvSpPr>
                <p:cNvPr id="5756" name="矩形 5755">
                  <a:extLst>
                    <a:ext uri="{FF2B5EF4-FFF2-40B4-BE49-F238E27FC236}">
                      <a16:creationId xmlns:a16="http://schemas.microsoft.com/office/drawing/2014/main" id="{354E4CB9-140B-423B-B720-255E1A0FD780}"/>
                    </a:ext>
                  </a:extLst>
                </p:cNvPr>
                <p:cNvSpPr/>
                <p:nvPr/>
              </p:nvSpPr>
              <p:spPr>
                <a:xfrm>
                  <a:off x="698090" y="3026106"/>
                  <a:ext cx="1251032" cy="218356"/>
                </a:xfrm>
                <a:prstGeom prst="rect">
                  <a:avLst/>
                </a:prstGeom>
                <a:noFill/>
              </p:spPr>
              <p:txBody>
                <a:bodyPr wrap="none" numCol="1" rtlCol="0">
                  <a:prstTxWarp prst="textPlain">
                    <a:avLst/>
                  </a:prstTxWarp>
                  <a:spAutoFit/>
                </a:bodyPr>
                <a:lstStyle/>
                <a:p>
                  <a:pPr lvl="0"/>
                  <a:r>
                    <a:rPr lang="en-US" altLang="zh-CN" sz="16600" noProof="0" dirty="0">
                      <a:solidFill>
                        <a:srgbClr val="0C66B4"/>
                      </a:solidFill>
                      <a:latin typeface="+mn-lt"/>
                    </a:rPr>
                    <a:t>PRODUCT</a:t>
                  </a:r>
                </a:p>
              </p:txBody>
            </p:sp>
          </p:grpSp>
          <p:sp>
            <p:nvSpPr>
              <p:cNvPr id="5754" name="文本框 5753">
                <a:extLst>
                  <a:ext uri="{FF2B5EF4-FFF2-40B4-BE49-F238E27FC236}">
                    <a16:creationId xmlns:a16="http://schemas.microsoft.com/office/drawing/2014/main" id="{4C2E445B-BDB1-434D-A818-2E0490EAEF84}"/>
                  </a:ext>
                </a:extLst>
              </p:cNvPr>
              <p:cNvSpPr txBox="1"/>
              <p:nvPr/>
            </p:nvSpPr>
            <p:spPr>
              <a:xfrm>
                <a:off x="676867" y="1415354"/>
                <a:ext cx="2919791" cy="1015900"/>
              </a:xfrm>
              <a:prstGeom prst="rect">
                <a:avLst/>
              </a:prstGeom>
              <a:noFill/>
            </p:spPr>
            <p:txBody>
              <a:bodyPr wrap="none" rtlCol="0">
                <a:prstTxWarp prst="textPlain">
                  <a:avLst/>
                </a:prstTxWarp>
                <a:spAutoFit/>
              </a:bodyPr>
              <a:lstStyle/>
              <a:p>
                <a:r>
                  <a:rPr lang="en-US" altLang="zh-CN" sz="9600" dirty="0">
                    <a:solidFill>
                      <a:srgbClr val="0C66B4"/>
                    </a:solidFill>
                    <a:latin typeface="Impact" panose="020B0806030902050204" pitchFamily="34" charset="0"/>
                  </a:rPr>
                  <a:t>2020.08</a:t>
                </a:r>
                <a:endParaRPr lang="zh-CN" altLang="en-US" sz="9600" dirty="0">
                  <a:solidFill>
                    <a:srgbClr val="0C66B4"/>
                  </a:solidFill>
                  <a:latin typeface="Impact" panose="020B0806030902050204" pitchFamily="34" charset="0"/>
                </a:endParaRPr>
              </a:p>
            </p:txBody>
          </p:sp>
        </p:grpSp>
        <p:cxnSp>
          <p:nvCxnSpPr>
            <p:cNvPr id="3" name="直接连接符 2">
              <a:extLst>
                <a:ext uri="{FF2B5EF4-FFF2-40B4-BE49-F238E27FC236}">
                  <a16:creationId xmlns:a16="http://schemas.microsoft.com/office/drawing/2014/main" id="{A3837E93-84EA-4D7C-BE63-D8B5625FFD18}"/>
                </a:ext>
              </a:extLst>
            </p:cNvPr>
            <p:cNvCxnSpPr/>
            <p:nvPr/>
          </p:nvCxnSpPr>
          <p:spPr>
            <a:xfrm>
              <a:off x="770737" y="3349869"/>
              <a:ext cx="4111784" cy="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0614A554-08B5-4011-94BB-9196721D940A}"/>
                </a:ext>
              </a:extLst>
            </p:cNvPr>
            <p:cNvCxnSpPr/>
            <p:nvPr/>
          </p:nvCxnSpPr>
          <p:spPr>
            <a:xfrm flipV="1">
              <a:off x="770737" y="4275119"/>
              <a:ext cx="4111784" cy="673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1741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487044" y="1154195"/>
            <a:ext cx="10922636" cy="1158138"/>
          </a:xfrm>
          <a:prstGeom prst="rect">
            <a:avLst/>
          </a:prstGeom>
        </p:spPr>
        <p:txBody>
          <a:bodyPr wrap="square">
            <a:spAutoFit/>
          </a:bodyPr>
          <a:lstStyle/>
          <a:p>
            <a:pPr marL="266700" algn="just">
              <a:lnSpc>
                <a:spcPct val="150000"/>
              </a:lnSpc>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登录系统后可以看到系统首页信息，有激活商户数、当前链接终端数、当日详情、当日交易笔数、当日交易金额、历史统计，各项点进去都可以到相应页面看到详情。下方业务折线图可以看到近</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20</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日激活商户数、交易笔数、交易金额。</a:t>
            </a:r>
            <a:r>
              <a:rPr lang="zh-CN" altLang="en-US"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（当日交易笔数和当日交易金额仅表示当日云</a:t>
            </a:r>
            <a:r>
              <a:rPr lang="en-US" altLang="zh-CN"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MIS</a:t>
            </a:r>
            <a:r>
              <a:rPr lang="zh-CN" altLang="en-US"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系统成功调用时产生的调用笔数和调用金额（不区分交易类型））</a:t>
            </a:r>
            <a:endParaRPr lang="en-US" altLang="zh-CN"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2" name="图片 1">
            <a:extLst>
              <a:ext uri="{FF2B5EF4-FFF2-40B4-BE49-F238E27FC236}">
                <a16:creationId xmlns:a16="http://schemas.microsoft.com/office/drawing/2014/main" id="{FD24BAA0-9858-4CF5-A132-7560D1447427}"/>
              </a:ext>
            </a:extLst>
          </p:cNvPr>
          <p:cNvPicPr>
            <a:picLocks noChangeAspect="1"/>
          </p:cNvPicPr>
          <p:nvPr/>
        </p:nvPicPr>
        <p:blipFill>
          <a:blip r:embed="rId3"/>
          <a:stretch>
            <a:fillRect/>
          </a:stretch>
        </p:blipFill>
        <p:spPr>
          <a:xfrm>
            <a:off x="334962" y="2312333"/>
            <a:ext cx="11522076" cy="4545667"/>
          </a:xfrm>
          <a:prstGeom prst="rect">
            <a:avLst/>
          </a:prstGeom>
        </p:spPr>
      </p:pic>
    </p:spTree>
    <p:extLst>
      <p:ext uri="{BB962C8B-B14F-4D97-AF65-F5344CB8AC3E}">
        <p14:creationId xmlns:p14="http://schemas.microsoft.com/office/powerpoint/2010/main" val="645960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运维管理平台进行分店款台入网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6" name="矩形 5"/>
          <p:cNvSpPr/>
          <p:nvPr/>
        </p:nvSpPr>
        <p:spPr>
          <a:xfrm>
            <a:off x="671514" y="1165707"/>
            <a:ext cx="10300992" cy="3651128"/>
          </a:xfrm>
          <a:prstGeom prst="rect">
            <a:avLst/>
          </a:prstGeom>
        </p:spPr>
        <p:txBody>
          <a:bodyPr wrap="square">
            <a:spAutoFit/>
          </a:bodyPr>
          <a:lstStyle/>
          <a:p>
            <a:pPr marL="457200" indent="-457200">
              <a:lnSpc>
                <a:spcPct val="150000"/>
              </a:lnSpc>
              <a:buFont typeface="+mj-lt"/>
              <a:buAutoNum type="arabicPeriod" startAt="2"/>
            </a:pPr>
            <a:r>
              <a:rPr lang="zh-CN" altLang="en-US" sz="2000" dirty="0">
                <a:latin typeface="微软雅黑" panose="020B0503020204020204" pitchFamily="34" charset="-122"/>
                <a:ea typeface="微软雅黑" panose="020B0503020204020204" pitchFamily="34" charset="-122"/>
              </a:rPr>
              <a:t>点击左边菜单栏“业务配置”按钮，在显示的下拉菜单中点击选择“商户绑定”。可以看到“收银宝商户绑定”、“收银宝商户批量绑定”、“专业化服务商户绑定”、“专业化商户批量绑定”四个可选页面。</a:t>
            </a:r>
            <a:endParaRPr lang="en-US" altLang="zh-CN" sz="2000" dirty="0">
              <a:latin typeface="微软雅黑" panose="020B0503020204020204" pitchFamily="34" charset="-122"/>
              <a:ea typeface="微软雅黑" panose="020B0503020204020204" pitchFamily="34" charset="-122"/>
            </a:endParaRPr>
          </a:p>
          <a:p>
            <a:pPr marL="266700" algn="just">
              <a:lnSpc>
                <a:spcPct val="150000"/>
              </a:lnSpc>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收银宝商户绑定”、“收银宝商户批量绑定”是绑定收银宝上存量的商户号，业务人员输入商户号后，该商户号下的包括所有的终端号等其他信息能一起同步进来，然后选择要绑定的商户终端号进行门店号款台号信息填写。 “收银宝商户批量绑定”可以传入指定格式的商户信息的附件表格，进行批量商户信息绑定，表格的格式可以见下方截图。</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a:p>
            <a:pPr marL="266700" algn="just">
              <a:lnSpc>
                <a:spcPct val="150000"/>
              </a:lnSpc>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“专业化服务商户绑定”、“专业化商户批量绑定”是绑定收银宝上没有的商户号，需要业务人员手动输入商户信息进行绑定。</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324A6CC5-55A6-4DC6-96FC-5E72290C1EDF}"/>
              </a:ext>
            </a:extLst>
          </p:cNvPr>
          <p:cNvPicPr>
            <a:picLocks noChangeAspect="1"/>
          </p:cNvPicPr>
          <p:nvPr/>
        </p:nvPicPr>
        <p:blipFill>
          <a:blip r:embed="rId3"/>
          <a:stretch>
            <a:fillRect/>
          </a:stretch>
        </p:blipFill>
        <p:spPr>
          <a:xfrm>
            <a:off x="2679153" y="5182013"/>
            <a:ext cx="6285714" cy="1533333"/>
          </a:xfrm>
          <a:prstGeom prst="rect">
            <a:avLst/>
          </a:prstGeom>
        </p:spPr>
      </p:pic>
    </p:spTree>
    <p:extLst>
      <p:ext uri="{BB962C8B-B14F-4D97-AF65-F5344CB8AC3E}">
        <p14:creationId xmlns:p14="http://schemas.microsoft.com/office/powerpoint/2010/main" val="1222285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运维管理平台进行分店款台入网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4" name="图片 3">
            <a:extLst>
              <a:ext uri="{FF2B5EF4-FFF2-40B4-BE49-F238E27FC236}">
                <a16:creationId xmlns:a16="http://schemas.microsoft.com/office/drawing/2014/main" id="{4D45BD40-D2C6-42BB-AD7D-FA8C13CA339D}"/>
              </a:ext>
            </a:extLst>
          </p:cNvPr>
          <p:cNvPicPr>
            <a:picLocks noChangeAspect="1"/>
          </p:cNvPicPr>
          <p:nvPr/>
        </p:nvPicPr>
        <p:blipFill>
          <a:blip r:embed="rId3"/>
          <a:stretch>
            <a:fillRect/>
          </a:stretch>
        </p:blipFill>
        <p:spPr>
          <a:xfrm>
            <a:off x="896781" y="1551963"/>
            <a:ext cx="10623706" cy="5012421"/>
          </a:xfrm>
          <a:prstGeom prst="rect">
            <a:avLst/>
          </a:prstGeom>
        </p:spPr>
      </p:pic>
    </p:spTree>
    <p:extLst>
      <p:ext uri="{BB962C8B-B14F-4D97-AF65-F5344CB8AC3E}">
        <p14:creationId xmlns:p14="http://schemas.microsoft.com/office/powerpoint/2010/main" val="3002757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运维管理平台进行分店款台入网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5" name="矩形 4"/>
          <p:cNvSpPr/>
          <p:nvPr/>
        </p:nvSpPr>
        <p:spPr>
          <a:xfrm>
            <a:off x="643446" y="1473958"/>
            <a:ext cx="10907480" cy="3782895"/>
          </a:xfrm>
          <a:prstGeom prst="rect">
            <a:avLst/>
          </a:prstGeom>
        </p:spPr>
        <p:txBody>
          <a:bodyPr wrap="square">
            <a:spAutoFit/>
          </a:bodyPr>
          <a:lstStyle/>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如果商户号为收银宝商户号，则只用输入商户号，然后点击“搜索”，即可将商户号一栏其他信息都列出；如果非收银宝商户号，则需要填写完整商户号栏其他相关信息</a:t>
            </a:r>
            <a:r>
              <a:rPr lang="zh-CN" altLang="en-US" dirty="0">
                <a:latin typeface="等线" panose="02010600030101010101" pitchFamily="2" charset="-122"/>
                <a:ea typeface="等线" panose="02010600030101010101" pitchFamily="2" charset="-122"/>
              </a:rPr>
              <a:t>（注意：收银宝系统新入网的商户，要隔日</a:t>
            </a:r>
            <a:r>
              <a:rPr lang="en-US" altLang="zh-CN" dirty="0">
                <a:latin typeface="等线" panose="02010600030101010101" pitchFamily="2" charset="-122"/>
                <a:ea typeface="等线" panose="02010600030101010101" pitchFamily="2" charset="-122"/>
              </a:rPr>
              <a:t>12:00</a:t>
            </a:r>
            <a:r>
              <a:rPr lang="zh-CN" altLang="en-US" dirty="0">
                <a:latin typeface="等线" panose="02010600030101010101" pitchFamily="2" charset="-122"/>
                <a:ea typeface="等线" panose="02010600030101010101" pitchFamily="2" charset="-122"/>
              </a:rPr>
              <a:t>以后才能在云</a:t>
            </a:r>
            <a:r>
              <a:rPr lang="en-US" altLang="zh-CN" dirty="0">
                <a:latin typeface="等线" panose="02010600030101010101" pitchFamily="2" charset="-122"/>
                <a:ea typeface="等线" panose="02010600030101010101" pitchFamily="2" charset="-122"/>
              </a:rPr>
              <a:t>mis</a:t>
            </a:r>
            <a:r>
              <a:rPr lang="zh-CN" altLang="en-US" dirty="0">
                <a:latin typeface="等线" panose="02010600030101010101" pitchFamily="2" charset="-122"/>
                <a:ea typeface="等线" panose="02010600030101010101" pitchFamily="2" charset="-122"/>
              </a:rPr>
              <a:t>系统查询并同步过来）</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点击“收银宝分店号”左侧的折叠按钮，打开当前商户号对应终端，填写商户门店号、终端号对应的款台号，将其他不需要填写门店号款台号的终端号删除，如果想重新找回删除的终端号，可以在“商户绑定调整”中点击“同步收银宝商户信息”按钮，重新列出该商户号对应的所有终端号。</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点击“新增终端”按钮可以新增一栏，输入新增的终端号和款台号，或者点击右侧“删除”按钮可以删除当前已绑定的终端。</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点击“提交审核”，即申请绑定当前列表中的终端号。</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2285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运维管理平台进行分店款台入网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3" name="图片 2">
            <a:extLst>
              <a:ext uri="{FF2B5EF4-FFF2-40B4-BE49-F238E27FC236}">
                <a16:creationId xmlns:a16="http://schemas.microsoft.com/office/drawing/2014/main" id="{758EC88E-18AA-40C9-A71C-29612D542ABA}"/>
              </a:ext>
            </a:extLst>
          </p:cNvPr>
          <p:cNvPicPr>
            <a:picLocks noChangeAspect="1"/>
          </p:cNvPicPr>
          <p:nvPr/>
        </p:nvPicPr>
        <p:blipFill>
          <a:blip r:embed="rId3"/>
          <a:stretch>
            <a:fillRect/>
          </a:stretch>
        </p:blipFill>
        <p:spPr>
          <a:xfrm>
            <a:off x="1128731" y="1249960"/>
            <a:ext cx="9609315" cy="5402627"/>
          </a:xfrm>
          <a:prstGeom prst="rect">
            <a:avLst/>
          </a:prstGeom>
        </p:spPr>
      </p:pic>
    </p:spTree>
    <p:extLst>
      <p:ext uri="{BB962C8B-B14F-4D97-AF65-F5344CB8AC3E}">
        <p14:creationId xmlns:p14="http://schemas.microsoft.com/office/powerpoint/2010/main" val="1222285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运维管理平台进行分店款台入网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10" name="矩形 9"/>
          <p:cNvSpPr/>
          <p:nvPr/>
        </p:nvSpPr>
        <p:spPr>
          <a:xfrm>
            <a:off x="437516" y="1052287"/>
            <a:ext cx="10850563" cy="1289905"/>
          </a:xfrm>
          <a:prstGeom prst="rect">
            <a:avLst/>
          </a:prstGeom>
        </p:spPr>
        <p:txBody>
          <a:bodyPr wrap="square">
            <a:spAutoFit/>
          </a:bodyPr>
          <a:lstStyle/>
          <a:p>
            <a:pPr marL="457200" indent="-457200">
              <a:lnSpc>
                <a:spcPct val="150000"/>
              </a:lnSpc>
              <a:buFont typeface="+mj-lt"/>
              <a:buAutoNum type="arabicPeriod" startAt="7"/>
            </a:pPr>
            <a:r>
              <a:rPr lang="zh-CN" altLang="en-US" dirty="0">
                <a:latin typeface="微软雅黑" panose="020B0503020204020204" pitchFamily="34" charset="-122"/>
                <a:ea typeface="微软雅黑" panose="020B0503020204020204" pitchFamily="34" charset="-122"/>
              </a:rPr>
              <a:t>各分公司主管用自己</a:t>
            </a:r>
            <a:r>
              <a:rPr lang="en-US" altLang="zh-CN" dirty="0" err="1">
                <a:latin typeface="微软雅黑" panose="020B0503020204020204" pitchFamily="34" charset="-122"/>
                <a:ea typeface="微软雅黑" panose="020B0503020204020204" pitchFamily="34" charset="-122"/>
              </a:rPr>
              <a:t>oa</a:t>
            </a:r>
            <a:r>
              <a:rPr lang="zh-CN" altLang="en-US" dirty="0">
                <a:latin typeface="微软雅黑" panose="020B0503020204020204" pitchFamily="34" charset="-122"/>
                <a:ea typeface="微软雅黑" panose="020B0503020204020204" pitchFamily="34" charset="-122"/>
              </a:rPr>
              <a:t>账号密码登录系统之后进入“业务配置”</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“商户审核”界面，点击“搜索”，列出所有待审核商户号信息，点击“通过”或者“不通过”即为是否批准审核通过。</a:t>
            </a: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“批量审核通过”和“批量审核不通过”可以通过上传商户信息表格方式进行批量信息审核。</a:t>
            </a:r>
            <a:endParaRPr lang="en-US" altLang="zh-CN"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17BDB6F5-3DBA-484E-B81B-9CC5DDE11521}"/>
              </a:ext>
            </a:extLst>
          </p:cNvPr>
          <p:cNvPicPr>
            <a:picLocks noChangeAspect="1"/>
          </p:cNvPicPr>
          <p:nvPr/>
        </p:nvPicPr>
        <p:blipFill>
          <a:blip r:embed="rId3"/>
          <a:stretch>
            <a:fillRect/>
          </a:stretch>
        </p:blipFill>
        <p:spPr>
          <a:xfrm>
            <a:off x="1072292" y="2448560"/>
            <a:ext cx="9581013" cy="4409439"/>
          </a:xfrm>
          <a:prstGeom prst="rect">
            <a:avLst/>
          </a:prstGeom>
        </p:spPr>
      </p:pic>
    </p:spTree>
    <p:extLst>
      <p:ext uri="{BB962C8B-B14F-4D97-AF65-F5344CB8AC3E}">
        <p14:creationId xmlns:p14="http://schemas.microsoft.com/office/powerpoint/2010/main" val="1222285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3</a:t>
            </a:r>
            <a:r>
              <a:rPr lang="zh-CN" altLang="en-US" sz="2800" dirty="0"/>
              <a:t> 云</a:t>
            </a:r>
            <a:r>
              <a:rPr lang="en-US" altLang="zh-CN" sz="2800" dirty="0" err="1"/>
              <a:t>mis</a:t>
            </a:r>
            <a:r>
              <a:rPr lang="zh-CN" altLang="en-US" sz="2800" dirty="0"/>
              <a:t>平台其他界面介绍</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/03</a:t>
            </a:r>
          </a:p>
        </p:txBody>
      </p:sp>
    </p:spTree>
    <p:extLst>
      <p:ext uri="{BB962C8B-B14F-4D97-AF65-F5344CB8AC3E}">
        <p14:creationId xmlns:p14="http://schemas.microsoft.com/office/powerpoint/2010/main" val="1737548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305514" y="1157856"/>
            <a:ext cx="11579382" cy="1422954"/>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绑定调整界面，输入商户号，点击“搜索”，可以看到该商户信息列表，点击右侧“绑定调整”按钮，可以打开该商户信息，点击要修改的门店号信息右侧对应的“编辑终端”按钮，可以展开编辑弹框，可以修改门店号、款台号信息，修改完成后确定该修改。</a:t>
            </a:r>
            <a:endParaRPr lang="en-US" altLang="zh-CN" sz="2000"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E4EF3A9B-A946-41CE-B729-87341C33D288}"/>
              </a:ext>
            </a:extLst>
          </p:cNvPr>
          <p:cNvPicPr>
            <a:picLocks noChangeAspect="1"/>
          </p:cNvPicPr>
          <p:nvPr/>
        </p:nvPicPr>
        <p:blipFill>
          <a:blip r:embed="rId2"/>
          <a:stretch>
            <a:fillRect/>
          </a:stretch>
        </p:blipFill>
        <p:spPr>
          <a:xfrm>
            <a:off x="1399129" y="2605977"/>
            <a:ext cx="8838477" cy="416582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305514" y="1157856"/>
            <a:ext cx="11579382" cy="1342803"/>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终端黑名单</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pP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输入终端序列号，点击“搜索”，可以搜索该终端是否被列入终端黑名单中，在黑名单中的终端不能在“云</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mis</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app</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上进行绑定。“批量删除”可以删除已勾选的终端，不在黑名单之列。“新增”可以添加想要拉入终端黑名单的终端。</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AD444355-B2E7-4D78-99CF-23813462B118}"/>
              </a:ext>
            </a:extLst>
          </p:cNvPr>
          <p:cNvPicPr>
            <a:picLocks noChangeAspect="1"/>
          </p:cNvPicPr>
          <p:nvPr/>
        </p:nvPicPr>
        <p:blipFill>
          <a:blip r:embed="rId2"/>
          <a:stretch>
            <a:fillRect/>
          </a:stretch>
        </p:blipFill>
        <p:spPr>
          <a:xfrm>
            <a:off x="904240" y="2629815"/>
            <a:ext cx="10362564" cy="4228184"/>
          </a:xfrm>
          <a:prstGeom prst="rect">
            <a:avLst/>
          </a:prstGeom>
        </p:spPr>
      </p:pic>
    </p:spTree>
    <p:extLst>
      <p:ext uri="{BB962C8B-B14F-4D97-AF65-F5344CB8AC3E}">
        <p14:creationId xmlns:p14="http://schemas.microsoft.com/office/powerpoint/2010/main" val="2900763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305514" y="1157856"/>
            <a:ext cx="11579382" cy="1712135"/>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集团登记</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pP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集团登记支持收银宝商户在绑定调整的时候做绑定集团商户操作，但是前提是要已经录入了至少一个集团商户信息，在集团商户信息列表界面已经列出了当前已录入的集团商户信息，每条集团商户右边可以对当前集团商户信息进行编辑、删除操作，在最上方可以搜索、新增集团商户。</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42EE3F13-9C28-4B96-BECD-9F57B12C04BD}"/>
              </a:ext>
            </a:extLst>
          </p:cNvPr>
          <p:cNvPicPr>
            <a:picLocks noChangeAspect="1"/>
          </p:cNvPicPr>
          <p:nvPr/>
        </p:nvPicPr>
        <p:blipFill>
          <a:blip r:embed="rId2"/>
          <a:stretch>
            <a:fillRect/>
          </a:stretch>
        </p:blipFill>
        <p:spPr>
          <a:xfrm>
            <a:off x="2129258" y="2869991"/>
            <a:ext cx="7933484" cy="3972513"/>
          </a:xfrm>
          <a:prstGeom prst="rect">
            <a:avLst/>
          </a:prstGeom>
        </p:spPr>
      </p:pic>
    </p:spTree>
    <p:extLst>
      <p:ext uri="{BB962C8B-B14F-4D97-AF65-F5344CB8AC3E}">
        <p14:creationId xmlns:p14="http://schemas.microsoft.com/office/powerpoint/2010/main" val="722423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9924" y="-89207"/>
            <a:ext cx="10850563" cy="1028699"/>
          </a:xfrm>
          <a:noFill/>
        </p:spPr>
        <p:txBody>
          <a:bodyPr/>
          <a:lstStyle/>
          <a:p>
            <a:r>
              <a:rPr lang="zh-CN" altLang="en-US" dirty="0">
                <a:effectLst>
                  <a:outerShdw blurRad="50800" dist="38100" dir="2700000" algn="tl" rotWithShape="0">
                    <a:prstClr val="black">
                      <a:alpha val="40000"/>
                    </a:prstClr>
                  </a:outerShdw>
                </a:effectLst>
              </a:rPr>
              <a:t>云</a:t>
            </a:r>
            <a:r>
              <a:rPr lang="en-US" altLang="zh-CN" dirty="0">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概览</a:t>
            </a:r>
            <a:endParaRPr lang="zh-CN" altLang="en-US" sz="2400" dirty="0">
              <a:solidFill>
                <a:srgbClr val="C00000"/>
              </a:solidFill>
              <a:effectLst>
                <a:outerShdw blurRad="50800" dist="38100" dir="2700000" algn="tl" rotWithShape="0">
                  <a:prstClr val="black">
                    <a:alpha val="40000"/>
                  </a:prstClr>
                </a:outerShdw>
              </a:effectLst>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5890" y="1177399"/>
            <a:ext cx="2546676" cy="822864"/>
          </a:xfrm>
          <a:prstGeom prst="rect">
            <a:avLst/>
          </a:prstGeom>
        </p:spPr>
      </p:pic>
      <p:sp>
        <p:nvSpPr>
          <p:cNvPr id="10" name="矩形 9"/>
          <p:cNvSpPr/>
          <p:nvPr/>
        </p:nvSpPr>
        <p:spPr>
          <a:xfrm>
            <a:off x="5417717" y="1228048"/>
            <a:ext cx="2237836" cy="694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200" b="1" dirty="0">
                <a:ln w="0"/>
                <a:solidFill>
                  <a:srgbClr val="0C66B4"/>
                </a:solidFill>
                <a:effectLst>
                  <a:outerShdw blurRad="38100" dist="25400" dir="5400000" algn="ctr" rotWithShape="0">
                    <a:srgbClr val="6E747A">
                      <a:alpha val="43000"/>
                    </a:srgbClr>
                  </a:outerShdw>
                </a:effectLst>
              </a:rPr>
              <a:t>云</a:t>
            </a:r>
            <a:r>
              <a:rPr kumimoji="1" lang="en-US" altLang="zh-CN" sz="3200" b="1" dirty="0">
                <a:ln w="0"/>
                <a:solidFill>
                  <a:srgbClr val="0C66B4"/>
                </a:solidFill>
                <a:effectLst>
                  <a:outerShdw blurRad="38100" dist="25400" dir="5400000" algn="ctr" rotWithShape="0">
                    <a:srgbClr val="6E747A">
                      <a:alpha val="43000"/>
                    </a:srgbClr>
                  </a:outerShdw>
                </a:effectLst>
              </a:rPr>
              <a:t>MIS</a:t>
            </a:r>
            <a:r>
              <a:rPr kumimoji="1" lang="zh-CN" altLang="en-US" sz="3200" b="1" dirty="0">
                <a:ln w="0"/>
                <a:solidFill>
                  <a:srgbClr val="0C66B4"/>
                </a:solidFill>
                <a:effectLst>
                  <a:outerShdw blurRad="38100" dist="25400" dir="5400000" algn="ctr" rotWithShape="0">
                    <a:srgbClr val="6E747A">
                      <a:alpha val="43000"/>
                    </a:srgbClr>
                  </a:outerShdw>
                </a:effectLst>
              </a:rPr>
              <a:t>方案</a:t>
            </a:r>
          </a:p>
        </p:txBody>
      </p:sp>
      <p:pic>
        <p:nvPicPr>
          <p:cNvPr id="73" name="Picture 2" descr="https://timgsa.baidu.com/timg?image&amp;quality=80&amp;size=b9999_10000&amp;sec=1558936148987&amp;di=045c295350a39c2385ac8c1777eecbab&amp;imgtype=0&amp;src=http%3A%2F%2Fa1.att.hudong.com%2F27%2F13%2F19300000345731134475137270235.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39348" y="3171193"/>
            <a:ext cx="841944" cy="481696"/>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4" descr="https://timgsa.baidu.com/timg?image&amp;quality=80&amp;size=b9999_10000&amp;sec=1558931348014&amp;di=b7d80d921970f62f17a69cc73e31da5e&amp;imgtype=0&amp;src=http%3A%2F%2Fres.cloudinary.com%2Fhrscywv4p%2Fimage%2Fupload%2Fc_limit%2Cfl_lossy%2Ch_9000%2Cw_1200%2Cf_auto%2Cq_auto%2Fv1%2F852905%2FL920-A920-2_qmwud2.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95702" y="2707184"/>
            <a:ext cx="1801856" cy="1201238"/>
          </a:xfrm>
          <a:prstGeom prst="rect">
            <a:avLst/>
          </a:prstGeom>
          <a:noFill/>
          <a:extLst>
            <a:ext uri="{909E8E84-426E-40DD-AFC4-6F175D3DCCD1}">
              <a14:hiddenFill xmlns:a14="http://schemas.microsoft.com/office/drawing/2010/main">
                <a:solidFill>
                  <a:srgbClr val="FFFFFF"/>
                </a:solidFill>
              </a14:hiddenFill>
            </a:ext>
          </a:extLst>
        </p:spPr>
      </p:pic>
      <p:cxnSp>
        <p:nvCxnSpPr>
          <p:cNvPr id="85" name="直接连接符 84"/>
          <p:cNvCxnSpPr/>
          <p:nvPr/>
        </p:nvCxnSpPr>
        <p:spPr>
          <a:xfrm>
            <a:off x="5104807" y="3178715"/>
            <a:ext cx="114804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525392" y="3160753"/>
            <a:ext cx="1151333"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87" name="图片 86"/>
          <p:cNvPicPr>
            <a:picLocks noChangeAspect="1"/>
          </p:cNvPicPr>
          <p:nvPr/>
        </p:nvPicPr>
        <p:blipFill>
          <a:blip r:embed="rId5" cstate="print">
            <a:clrChange>
              <a:clrFrom>
                <a:srgbClr val="FFFFFF"/>
              </a:clrFrom>
              <a:clrTo>
                <a:srgbClr val="FFFFFF">
                  <a:alpha val="0"/>
                </a:srgbClr>
              </a:clrTo>
            </a:clrChange>
          </a:blip>
          <a:stretch>
            <a:fillRect/>
          </a:stretch>
        </p:blipFill>
        <p:spPr>
          <a:xfrm>
            <a:off x="3143913" y="2212019"/>
            <a:ext cx="878939" cy="942661"/>
          </a:xfrm>
          <a:prstGeom prst="rect">
            <a:avLst/>
          </a:prstGeom>
        </p:spPr>
      </p:pic>
      <p:pic>
        <p:nvPicPr>
          <p:cNvPr id="88" name="Picture 2" descr="è¾¨å«çåäºæå¡å¨å¶åè½ä»ç»"/>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75855" y="2612562"/>
            <a:ext cx="2021510" cy="1310893"/>
          </a:xfrm>
          <a:prstGeom prst="rect">
            <a:avLst/>
          </a:prstGeom>
          <a:noFill/>
          <a:extLst>
            <a:ext uri="{909E8E84-426E-40DD-AFC4-6F175D3DCCD1}">
              <a14:hiddenFill xmlns:a14="http://schemas.microsoft.com/office/drawing/2010/main">
                <a:solidFill>
                  <a:srgbClr val="FFFFFF"/>
                </a:solidFill>
              </a14:hiddenFill>
            </a:ext>
          </a:extLst>
        </p:spPr>
      </p:pic>
      <p:sp>
        <p:nvSpPr>
          <p:cNvPr id="89" name="圆角矩形 88"/>
          <p:cNvSpPr/>
          <p:nvPr/>
        </p:nvSpPr>
        <p:spPr>
          <a:xfrm>
            <a:off x="6269597" y="2121122"/>
            <a:ext cx="1147410" cy="2340206"/>
          </a:xfrm>
          <a:prstGeom prst="roundRect">
            <a:avLst/>
          </a:prstGeom>
          <a:noFill/>
          <a:ln>
            <a:solidFill>
              <a:srgbClr val="0061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0" name="Picture 2" descr="https://timgsa.baidu.com/timg?image&amp;quality=80&amp;size=b9999_10000&amp;sec=1566192046494&amp;di=037b8171f3adf428a2e131195ee5d39b&amp;imgtype=0&amp;src=http%3A%2F%2Fimage1.suning.cn%2Fb2c%2Fcatentries%2F000000000104885910_1_800x800.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06262" y="3262128"/>
            <a:ext cx="1171801" cy="1171801"/>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è¾¨å«çåäºæå¡å¨å¶åè½ä»ç»"/>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36484" y="1971832"/>
            <a:ext cx="1695112" cy="1099233"/>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https://timgsa.baidu.com/timg?image&amp;quality=80&amp;size=b9999_10000&amp;sec=1558936148987&amp;di=045c295350a39c2385ac8c1777eecbab&amp;imgtype=0&amp;src=http%3A%2F%2Fa1.att.hudong.com%2F27%2F13%2F19300000345731134475137270235.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94140" y="3140831"/>
            <a:ext cx="841944" cy="481696"/>
          </a:xfrm>
          <a:prstGeom prst="rect">
            <a:avLst/>
          </a:prstGeom>
          <a:noFill/>
          <a:extLst>
            <a:ext uri="{909E8E84-426E-40DD-AFC4-6F175D3DCCD1}">
              <a14:hiddenFill xmlns:a14="http://schemas.microsoft.com/office/drawing/2010/main">
                <a:solidFill>
                  <a:srgbClr val="FFFFFF"/>
                </a:solidFill>
              </a14:hiddenFill>
            </a:ext>
          </a:extLst>
        </p:spPr>
      </p:pic>
      <p:sp>
        <p:nvSpPr>
          <p:cNvPr id="93" name="文本框 25"/>
          <p:cNvSpPr txBox="1"/>
          <p:nvPr/>
        </p:nvSpPr>
        <p:spPr>
          <a:xfrm>
            <a:off x="7520845" y="2661100"/>
            <a:ext cx="1210998" cy="230832"/>
          </a:xfrm>
          <a:prstGeom prst="rect">
            <a:avLst/>
          </a:prstGeom>
          <a:noFill/>
        </p:spPr>
        <p:txBody>
          <a:bodyPr wrap="square" rtlCol="0">
            <a:spAutoFit/>
          </a:bodyPr>
          <a:lstStyle/>
          <a:p>
            <a:r>
              <a:rPr lang="en-US" altLang="zh-CN" sz="900" spc="225" dirty="0" err="1">
                <a:latin typeface="微软雅黑" panose="020B0503020204020204" pitchFamily="34" charset="-122"/>
                <a:ea typeface="微软雅黑" panose="020B0503020204020204" pitchFamily="34" charset="-122"/>
              </a:rPr>
              <a:t>Websocket</a:t>
            </a:r>
            <a:endParaRPr lang="zh-CN" altLang="en-US" sz="900" spc="225" dirty="0">
              <a:latin typeface="微软雅黑" panose="020B0503020204020204" pitchFamily="34" charset="-122"/>
              <a:ea typeface="微软雅黑" panose="020B0503020204020204" pitchFamily="34" charset="-122"/>
            </a:endParaRPr>
          </a:p>
        </p:txBody>
      </p:sp>
      <p:sp>
        <p:nvSpPr>
          <p:cNvPr id="94" name="文本框 26"/>
          <p:cNvSpPr txBox="1"/>
          <p:nvPr/>
        </p:nvSpPr>
        <p:spPr>
          <a:xfrm>
            <a:off x="4156276" y="2595959"/>
            <a:ext cx="1218857" cy="230832"/>
          </a:xfrm>
          <a:prstGeom prst="rect">
            <a:avLst/>
          </a:prstGeom>
          <a:noFill/>
        </p:spPr>
        <p:txBody>
          <a:bodyPr wrap="square" rtlCol="0">
            <a:spAutoFit/>
          </a:bodyPr>
          <a:lstStyle/>
          <a:p>
            <a:r>
              <a:rPr lang="en-US" altLang="zh-CN" sz="900" spc="225" dirty="0">
                <a:latin typeface="微软雅黑" panose="020B0503020204020204" pitchFamily="34" charset="-122"/>
                <a:ea typeface="微软雅黑" panose="020B0503020204020204" pitchFamily="34" charset="-122"/>
              </a:rPr>
              <a:t>BS</a:t>
            </a:r>
            <a:r>
              <a:rPr lang="zh-CN" altLang="en-US" sz="900" spc="225" dirty="0">
                <a:latin typeface="微软雅黑" panose="020B0503020204020204" pitchFamily="34" charset="-122"/>
                <a:ea typeface="微软雅黑" panose="020B0503020204020204" pitchFamily="34" charset="-122"/>
              </a:rPr>
              <a:t>模式收银</a:t>
            </a:r>
          </a:p>
        </p:txBody>
      </p:sp>
      <p:sp>
        <p:nvSpPr>
          <p:cNvPr id="95" name="文本框 27"/>
          <p:cNvSpPr txBox="1"/>
          <p:nvPr/>
        </p:nvSpPr>
        <p:spPr>
          <a:xfrm>
            <a:off x="4163392" y="3728330"/>
            <a:ext cx="1218857" cy="230832"/>
          </a:xfrm>
          <a:prstGeom prst="rect">
            <a:avLst/>
          </a:prstGeom>
          <a:noFill/>
        </p:spPr>
        <p:txBody>
          <a:bodyPr wrap="square" rtlCol="0">
            <a:spAutoFit/>
          </a:bodyPr>
          <a:lstStyle/>
          <a:p>
            <a:r>
              <a:rPr lang="zh-CN" altLang="en-US" sz="900" spc="225" dirty="0">
                <a:latin typeface="微软雅黑" panose="020B0503020204020204" pitchFamily="34" charset="-122"/>
                <a:ea typeface="微软雅黑" panose="020B0503020204020204" pitchFamily="34" charset="-122"/>
              </a:rPr>
              <a:t>商户收银系统</a:t>
            </a:r>
          </a:p>
        </p:txBody>
      </p:sp>
      <p:sp>
        <p:nvSpPr>
          <p:cNvPr id="96" name="文本框 28"/>
          <p:cNvSpPr txBox="1"/>
          <p:nvPr/>
        </p:nvSpPr>
        <p:spPr>
          <a:xfrm>
            <a:off x="5082581" y="2703635"/>
            <a:ext cx="1322575" cy="369332"/>
          </a:xfrm>
          <a:prstGeom prst="rect">
            <a:avLst/>
          </a:prstGeom>
          <a:noFill/>
        </p:spPr>
        <p:txBody>
          <a:bodyPr wrap="square" rtlCol="0">
            <a:spAutoFit/>
          </a:bodyPr>
          <a:lstStyle/>
          <a:p>
            <a:pPr algn="ctr"/>
            <a:r>
              <a:rPr lang="en-US" altLang="zh-CN" sz="900" spc="225" dirty="0">
                <a:latin typeface="微软雅黑" panose="020B0503020204020204" pitchFamily="34" charset="-122"/>
                <a:ea typeface="微软雅黑" panose="020B0503020204020204" pitchFamily="34" charset="-122"/>
              </a:rPr>
              <a:t>HTTPS</a:t>
            </a:r>
            <a:r>
              <a:rPr lang="zh-CN" altLang="en-US" sz="900" spc="225" dirty="0">
                <a:latin typeface="微软雅黑" panose="020B0503020204020204" pitchFamily="34" charset="-122"/>
                <a:ea typeface="微软雅黑" panose="020B0503020204020204" pitchFamily="34" charset="-122"/>
              </a:rPr>
              <a:t>接口</a:t>
            </a:r>
            <a:endParaRPr lang="en-US" altLang="zh-CN" sz="900" spc="225" dirty="0">
              <a:latin typeface="微软雅黑" panose="020B0503020204020204" pitchFamily="34" charset="-122"/>
              <a:ea typeface="微软雅黑" panose="020B0503020204020204" pitchFamily="34" charset="-122"/>
            </a:endParaRPr>
          </a:p>
          <a:p>
            <a:pPr algn="ctr"/>
            <a:r>
              <a:rPr lang="zh-CN" altLang="en-US" sz="900" spc="225" dirty="0">
                <a:latin typeface="微软雅黑" panose="020B0503020204020204" pitchFamily="34" charset="-122"/>
                <a:ea typeface="微软雅黑" panose="020B0503020204020204" pitchFamily="34" charset="-122"/>
              </a:rPr>
              <a:t>互联网</a:t>
            </a:r>
          </a:p>
        </p:txBody>
      </p:sp>
      <p:sp>
        <p:nvSpPr>
          <p:cNvPr id="97" name="文本框 29"/>
          <p:cNvSpPr txBox="1"/>
          <p:nvPr/>
        </p:nvSpPr>
        <p:spPr>
          <a:xfrm>
            <a:off x="6467342" y="3992730"/>
            <a:ext cx="1093573" cy="230832"/>
          </a:xfrm>
          <a:prstGeom prst="rect">
            <a:avLst/>
          </a:prstGeom>
          <a:noFill/>
        </p:spPr>
        <p:txBody>
          <a:bodyPr wrap="square" rtlCol="0">
            <a:spAutoFit/>
          </a:bodyPr>
          <a:lstStyle/>
          <a:p>
            <a:r>
              <a:rPr lang="zh-CN" altLang="en-US" sz="900" spc="225" dirty="0">
                <a:latin typeface="微软雅黑" panose="020B0503020204020204" pitchFamily="34" charset="-122"/>
                <a:ea typeface="微软雅黑" panose="020B0503020204020204" pitchFamily="34" charset="-122"/>
              </a:rPr>
              <a:t>通讯前置</a:t>
            </a:r>
          </a:p>
        </p:txBody>
      </p:sp>
      <p:sp>
        <p:nvSpPr>
          <p:cNvPr id="98" name="文本框 30"/>
          <p:cNvSpPr txBox="1"/>
          <p:nvPr/>
        </p:nvSpPr>
        <p:spPr>
          <a:xfrm>
            <a:off x="7629020" y="2867706"/>
            <a:ext cx="1011865" cy="230832"/>
          </a:xfrm>
          <a:prstGeom prst="rect">
            <a:avLst/>
          </a:prstGeom>
          <a:noFill/>
        </p:spPr>
        <p:txBody>
          <a:bodyPr wrap="square" rtlCol="0">
            <a:spAutoFit/>
          </a:bodyPr>
          <a:lstStyle/>
          <a:p>
            <a:r>
              <a:rPr lang="zh-CN" altLang="en-US" sz="900" spc="225" dirty="0">
                <a:latin typeface="微软雅黑" panose="020B0503020204020204" pitchFamily="34" charset="-122"/>
                <a:ea typeface="微软雅黑" panose="020B0503020204020204" pitchFamily="34" charset="-122"/>
              </a:rPr>
              <a:t>互联网长链</a:t>
            </a:r>
          </a:p>
        </p:txBody>
      </p:sp>
      <p:sp>
        <p:nvSpPr>
          <p:cNvPr id="99" name="文本框 32"/>
          <p:cNvSpPr txBox="1"/>
          <p:nvPr/>
        </p:nvSpPr>
        <p:spPr>
          <a:xfrm>
            <a:off x="6979848" y="4946957"/>
            <a:ext cx="3898816" cy="646331"/>
          </a:xfrm>
          <a:prstGeom prst="rect">
            <a:avLst/>
          </a:prstGeom>
          <a:noFill/>
        </p:spPr>
        <p:txBody>
          <a:bodyPr wrap="square" rtlCol="0">
            <a:spAutoFit/>
          </a:bodyPr>
          <a:lstStyle/>
          <a:p>
            <a:pPr marL="171450" indent="-171450">
              <a:buFont typeface="Wingdings" panose="05000000000000000000" pitchFamily="2" charset="2"/>
              <a:buChar char="l"/>
            </a:pPr>
            <a:r>
              <a:rPr lang="zh-CN" altLang="en-US" sz="900" spc="225" dirty="0">
                <a:latin typeface="微软雅黑" panose="020B0503020204020204" pitchFamily="34" charset="-122"/>
                <a:ea typeface="微软雅黑" panose="020B0503020204020204" pitchFamily="34" charset="-122"/>
              </a:rPr>
              <a:t>适用于</a:t>
            </a:r>
            <a:r>
              <a:rPr lang="en-US" altLang="zh-CN" sz="900" spc="225" dirty="0">
                <a:latin typeface="微软雅黑" panose="020B0503020204020204" pitchFamily="34" charset="-122"/>
                <a:ea typeface="微软雅黑" panose="020B0503020204020204" pitchFamily="34" charset="-122"/>
              </a:rPr>
              <a:t>B/S</a:t>
            </a:r>
            <a:r>
              <a:rPr lang="zh-CN" altLang="en-US" sz="900" spc="225" dirty="0">
                <a:latin typeface="微软雅黑" panose="020B0503020204020204" pitchFamily="34" charset="-122"/>
                <a:ea typeface="微软雅黑" panose="020B0503020204020204" pitchFamily="34" charset="-122"/>
              </a:rPr>
              <a:t>架构收银方案商户。</a:t>
            </a:r>
            <a:endParaRPr lang="en-US" altLang="zh-CN" sz="900" spc="225"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l"/>
            </a:pPr>
            <a:endParaRPr lang="en-US" altLang="zh-CN" sz="900" spc="225"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l"/>
            </a:pPr>
            <a:r>
              <a:rPr lang="zh-CN" altLang="en-US" sz="900" spc="225" dirty="0">
                <a:latin typeface="微软雅黑" panose="020B0503020204020204" pitchFamily="34" charset="-122"/>
                <a:ea typeface="微软雅黑" panose="020B0503020204020204" pitchFamily="34" charset="-122"/>
              </a:rPr>
              <a:t>适用于全国品牌连锁、专柜收银</a:t>
            </a:r>
            <a:r>
              <a:rPr lang="en-US" altLang="zh-CN" sz="900" spc="225" dirty="0">
                <a:latin typeface="微软雅黑" panose="020B0503020204020204" pitchFamily="34" charset="-122"/>
                <a:ea typeface="微软雅黑" panose="020B0503020204020204" pitchFamily="34" charset="-122"/>
              </a:rPr>
              <a:t>MIS</a:t>
            </a:r>
            <a:r>
              <a:rPr lang="zh-CN" altLang="en-US" sz="900" spc="225" dirty="0">
                <a:latin typeface="微软雅黑" panose="020B0503020204020204" pitchFamily="34" charset="-122"/>
                <a:ea typeface="微软雅黑" panose="020B0503020204020204" pitchFamily="34" charset="-122"/>
              </a:rPr>
              <a:t>场景，例如龙之梦、巴黎春天、百丽、美特斯邦威。</a:t>
            </a:r>
          </a:p>
        </p:txBody>
      </p:sp>
      <p:sp>
        <p:nvSpPr>
          <p:cNvPr id="100" name="文本框 33"/>
          <p:cNvSpPr txBox="1"/>
          <p:nvPr/>
        </p:nvSpPr>
        <p:spPr>
          <a:xfrm>
            <a:off x="7091264" y="4716125"/>
            <a:ext cx="1218857" cy="230832"/>
          </a:xfrm>
          <a:prstGeom prst="rect">
            <a:avLst/>
          </a:prstGeom>
          <a:noFill/>
        </p:spPr>
        <p:txBody>
          <a:bodyPr wrap="square" rtlCol="0">
            <a:spAutoFit/>
          </a:bodyPr>
          <a:lstStyle/>
          <a:p>
            <a:r>
              <a:rPr lang="zh-CN" altLang="en-US" sz="900" b="1" spc="225" dirty="0">
                <a:latin typeface="微软雅黑" panose="020B0503020204020204" pitchFamily="34" charset="-122"/>
                <a:ea typeface="微软雅黑" panose="020B0503020204020204" pitchFamily="34" charset="-122"/>
              </a:rPr>
              <a:t>适用范围</a:t>
            </a:r>
          </a:p>
        </p:txBody>
      </p:sp>
      <p:sp>
        <p:nvSpPr>
          <p:cNvPr id="101" name="文本框 34"/>
          <p:cNvSpPr txBox="1"/>
          <p:nvPr/>
        </p:nvSpPr>
        <p:spPr>
          <a:xfrm>
            <a:off x="2597986" y="4888926"/>
            <a:ext cx="4081902" cy="507831"/>
          </a:xfrm>
          <a:prstGeom prst="rect">
            <a:avLst/>
          </a:prstGeom>
          <a:noFill/>
        </p:spPr>
        <p:txBody>
          <a:bodyPr wrap="square" rtlCol="0">
            <a:spAutoFit/>
          </a:bodyPr>
          <a:lstStyle/>
          <a:p>
            <a:pPr marL="171450" indent="-171450">
              <a:buFont typeface="Wingdings" panose="05000000000000000000" pitchFamily="2" charset="2"/>
              <a:buChar char="l"/>
            </a:pPr>
            <a:r>
              <a:rPr lang="zh-CN" altLang="en-US" sz="900" spc="225" dirty="0">
                <a:latin typeface="微软雅黑" panose="020B0503020204020204" pitchFamily="34" charset="-122"/>
                <a:ea typeface="微软雅黑" panose="020B0503020204020204" pitchFamily="34" charset="-122"/>
              </a:rPr>
              <a:t>对设备、操作系统、开发无门槛要求，相对传统</a:t>
            </a:r>
            <a:r>
              <a:rPr lang="en-US" altLang="zh-CN" sz="900" spc="225" dirty="0">
                <a:latin typeface="微软雅黑" panose="020B0503020204020204" pitchFamily="34" charset="-122"/>
                <a:ea typeface="微软雅黑" panose="020B0503020204020204" pitchFamily="34" charset="-122"/>
              </a:rPr>
              <a:t>MIS</a:t>
            </a:r>
            <a:r>
              <a:rPr lang="zh-CN" altLang="en-US" sz="900" spc="225" dirty="0">
                <a:latin typeface="微软雅黑" panose="020B0503020204020204" pitchFamily="34" charset="-122"/>
                <a:ea typeface="微软雅黑" panose="020B0503020204020204" pitchFamily="34" charset="-122"/>
              </a:rPr>
              <a:t>方案实施落地快。</a:t>
            </a:r>
            <a:endParaRPr lang="en-US" altLang="zh-CN" sz="900" spc="225" dirty="0">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l"/>
            </a:pPr>
            <a:r>
              <a:rPr lang="zh-CN" altLang="en-US" sz="900" spc="225" dirty="0">
                <a:latin typeface="微软雅黑" panose="020B0503020204020204" pitchFamily="34" charset="-122"/>
                <a:ea typeface="微软雅黑" panose="020B0503020204020204" pitchFamily="34" charset="-122"/>
              </a:rPr>
              <a:t>对于未来收银系统方案</a:t>
            </a:r>
            <a:r>
              <a:rPr lang="en-US" altLang="zh-CN" sz="900" spc="225" dirty="0">
                <a:latin typeface="微软雅黑" panose="020B0503020204020204" pitchFamily="34" charset="-122"/>
                <a:ea typeface="微软雅黑" panose="020B0503020204020204" pitchFamily="34" charset="-122"/>
              </a:rPr>
              <a:t>B/S</a:t>
            </a:r>
            <a:r>
              <a:rPr lang="zh-CN" altLang="en-US" sz="900" spc="225" dirty="0">
                <a:latin typeface="微软雅黑" panose="020B0503020204020204" pitchFamily="34" charset="-122"/>
                <a:ea typeface="微软雅黑" panose="020B0503020204020204" pitchFamily="34" charset="-122"/>
              </a:rPr>
              <a:t>架构化的适用方案</a:t>
            </a:r>
            <a:endParaRPr lang="en-US" altLang="zh-CN" sz="900" spc="225" dirty="0">
              <a:latin typeface="微软雅黑" panose="020B0503020204020204" pitchFamily="34" charset="-122"/>
              <a:ea typeface="微软雅黑" panose="020B0503020204020204" pitchFamily="34" charset="-122"/>
            </a:endParaRPr>
          </a:p>
        </p:txBody>
      </p:sp>
      <p:sp>
        <p:nvSpPr>
          <p:cNvPr id="102" name="文本框 35"/>
          <p:cNvSpPr txBox="1"/>
          <p:nvPr/>
        </p:nvSpPr>
        <p:spPr>
          <a:xfrm>
            <a:off x="2709402" y="4658094"/>
            <a:ext cx="1218857" cy="230832"/>
          </a:xfrm>
          <a:prstGeom prst="rect">
            <a:avLst/>
          </a:prstGeom>
          <a:noFill/>
        </p:spPr>
        <p:txBody>
          <a:bodyPr wrap="square" rtlCol="0">
            <a:spAutoFit/>
          </a:bodyPr>
          <a:lstStyle/>
          <a:p>
            <a:r>
              <a:rPr lang="zh-CN" altLang="en-US" sz="900" b="1" spc="225" dirty="0">
                <a:latin typeface="微软雅黑" panose="020B0503020204020204" pitchFamily="34" charset="-122"/>
                <a:ea typeface="微软雅黑" panose="020B0503020204020204" pitchFamily="34" charset="-122"/>
              </a:rPr>
              <a:t>方案优势</a:t>
            </a:r>
          </a:p>
        </p:txBody>
      </p:sp>
      <p:sp>
        <p:nvSpPr>
          <p:cNvPr id="103" name="文本框 36"/>
          <p:cNvSpPr txBox="1"/>
          <p:nvPr/>
        </p:nvSpPr>
        <p:spPr>
          <a:xfrm>
            <a:off x="2597987" y="5695925"/>
            <a:ext cx="4175208" cy="230832"/>
          </a:xfrm>
          <a:prstGeom prst="rect">
            <a:avLst/>
          </a:prstGeom>
          <a:noFill/>
        </p:spPr>
        <p:txBody>
          <a:bodyPr wrap="square" rtlCol="0">
            <a:spAutoFit/>
          </a:bodyPr>
          <a:lstStyle/>
          <a:p>
            <a:pPr marL="171450" indent="-171450">
              <a:buFont typeface="Wingdings" panose="05000000000000000000" pitchFamily="2" charset="2"/>
              <a:buChar char="l"/>
            </a:pPr>
            <a:r>
              <a:rPr lang="zh-CN" altLang="en-US" sz="900" spc="225" dirty="0">
                <a:latin typeface="微软雅黑" panose="020B0503020204020204" pitchFamily="34" charset="-122"/>
                <a:ea typeface="微软雅黑" panose="020B0503020204020204" pitchFamily="34" charset="-122"/>
              </a:rPr>
              <a:t>对于网络性能有较高的要求，适用于未来</a:t>
            </a:r>
            <a:r>
              <a:rPr lang="en-US" altLang="zh-CN" sz="900" spc="225" dirty="0">
                <a:latin typeface="微软雅黑" panose="020B0503020204020204" pitchFamily="34" charset="-122"/>
                <a:ea typeface="微软雅黑" panose="020B0503020204020204" pitchFamily="34" charset="-122"/>
              </a:rPr>
              <a:t>5G</a:t>
            </a:r>
            <a:r>
              <a:rPr lang="zh-CN" altLang="en-US" sz="900" spc="225" dirty="0">
                <a:latin typeface="微软雅黑" panose="020B0503020204020204" pitchFamily="34" charset="-122"/>
                <a:ea typeface="微软雅黑" panose="020B0503020204020204" pitchFamily="34" charset="-122"/>
              </a:rPr>
              <a:t>时代来临的产品</a:t>
            </a:r>
            <a:endParaRPr lang="en-US" altLang="zh-CN" sz="900" spc="225" dirty="0">
              <a:latin typeface="微软雅黑" panose="020B0503020204020204" pitchFamily="34" charset="-122"/>
              <a:ea typeface="微软雅黑" panose="020B0503020204020204" pitchFamily="34" charset="-122"/>
            </a:endParaRPr>
          </a:p>
        </p:txBody>
      </p:sp>
      <p:sp>
        <p:nvSpPr>
          <p:cNvPr id="104" name="文本框 37"/>
          <p:cNvSpPr txBox="1"/>
          <p:nvPr/>
        </p:nvSpPr>
        <p:spPr>
          <a:xfrm>
            <a:off x="2709402" y="5465093"/>
            <a:ext cx="1218857" cy="230832"/>
          </a:xfrm>
          <a:prstGeom prst="rect">
            <a:avLst/>
          </a:prstGeom>
          <a:noFill/>
        </p:spPr>
        <p:txBody>
          <a:bodyPr wrap="square" rtlCol="0">
            <a:spAutoFit/>
          </a:bodyPr>
          <a:lstStyle/>
          <a:p>
            <a:r>
              <a:rPr lang="zh-CN" altLang="en-US" sz="900" b="1" spc="225" dirty="0">
                <a:latin typeface="微软雅黑" panose="020B0503020204020204" pitchFamily="34" charset="-122"/>
                <a:ea typeface="微软雅黑" panose="020B0503020204020204" pitchFamily="34" charset="-122"/>
              </a:rPr>
              <a:t>方案缺点</a:t>
            </a:r>
          </a:p>
        </p:txBody>
      </p:sp>
      <p:pic>
        <p:nvPicPr>
          <p:cNvPr id="105" name="Picture 2" descr="è¾¨å«çåäºæå¡å¨å¶åè½ä»ç»"/>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87916" y="3178139"/>
            <a:ext cx="2021510" cy="1310893"/>
          </a:xfrm>
          <a:prstGeom prst="rect">
            <a:avLst/>
          </a:prstGeom>
          <a:noFill/>
          <a:extLst>
            <a:ext uri="{909E8E84-426E-40DD-AFC4-6F175D3DCCD1}">
              <a14:hiddenFill xmlns:a14="http://schemas.microsoft.com/office/drawing/2010/main">
                <a:solidFill>
                  <a:srgbClr val="FFFFFF"/>
                </a:solidFill>
              </a14:hiddenFill>
            </a:ext>
          </a:extLst>
        </p:spPr>
      </p:pic>
      <p:sp>
        <p:nvSpPr>
          <p:cNvPr id="106" name="文本框 39"/>
          <p:cNvSpPr txBox="1"/>
          <p:nvPr/>
        </p:nvSpPr>
        <p:spPr>
          <a:xfrm>
            <a:off x="6486360" y="2915971"/>
            <a:ext cx="1093573" cy="230832"/>
          </a:xfrm>
          <a:prstGeom prst="rect">
            <a:avLst/>
          </a:prstGeom>
          <a:noFill/>
        </p:spPr>
        <p:txBody>
          <a:bodyPr wrap="square" rtlCol="0">
            <a:spAutoFit/>
          </a:bodyPr>
          <a:lstStyle/>
          <a:p>
            <a:r>
              <a:rPr lang="zh-CN" altLang="en-US" sz="900" spc="225" dirty="0">
                <a:latin typeface="微软雅黑" panose="020B0503020204020204" pitchFamily="34" charset="-122"/>
                <a:ea typeface="微软雅黑" panose="020B0503020204020204" pitchFamily="34" charset="-122"/>
              </a:rPr>
              <a:t>处理模块</a:t>
            </a:r>
          </a:p>
        </p:txBody>
      </p:sp>
      <p:sp>
        <p:nvSpPr>
          <p:cNvPr id="107" name="圆角矩形 106"/>
          <p:cNvSpPr/>
          <p:nvPr/>
        </p:nvSpPr>
        <p:spPr>
          <a:xfrm>
            <a:off x="2918327" y="2079421"/>
            <a:ext cx="1139658" cy="2372575"/>
          </a:xfrm>
          <a:prstGeom prst="roundRect">
            <a:avLst/>
          </a:prstGeom>
          <a:noFill/>
          <a:ln>
            <a:solidFill>
              <a:srgbClr val="0061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636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18B5BBD1-427E-4656-9FB4-D0F0EF8F77E6}"/>
              </a:ext>
            </a:extLst>
          </p:cNvPr>
          <p:cNvSpPr>
            <a:spLocks noGrp="1"/>
          </p:cNvSpPr>
          <p:nvPr>
            <p:ph type="sldNum" sz="quarter" idx="12"/>
          </p:nvPr>
        </p:nvSpPr>
        <p:spPr/>
        <p:txBody>
          <a:bodyPr/>
          <a:lstStyle/>
          <a:p>
            <a:fld id="{5DD3DB80-B894-403A-B48E-6FDC1A72010E}" type="slidenum">
              <a:rPr lang="zh-CN" altLang="en-US" smtClean="0"/>
              <a:pPr/>
              <a:t>19</a:t>
            </a:fld>
            <a:endParaRPr lang="zh-CN" altLang="en-US"/>
          </a:p>
        </p:txBody>
      </p:sp>
      <p:pic>
        <p:nvPicPr>
          <p:cNvPr id="4" name="图片 3">
            <a:extLst>
              <a:ext uri="{FF2B5EF4-FFF2-40B4-BE49-F238E27FC236}">
                <a16:creationId xmlns:a16="http://schemas.microsoft.com/office/drawing/2014/main" id="{5DDC5291-5C60-4EC2-BDB6-40AAED889595}"/>
              </a:ext>
            </a:extLst>
          </p:cNvPr>
          <p:cNvPicPr>
            <a:picLocks noChangeAspect="1"/>
          </p:cNvPicPr>
          <p:nvPr/>
        </p:nvPicPr>
        <p:blipFill>
          <a:blip r:embed="rId2"/>
          <a:stretch>
            <a:fillRect/>
          </a:stretch>
        </p:blipFill>
        <p:spPr>
          <a:xfrm>
            <a:off x="1661117" y="2495210"/>
            <a:ext cx="8869766" cy="4362789"/>
          </a:xfrm>
          <a:prstGeom prst="rect">
            <a:avLst/>
          </a:prstGeom>
        </p:spPr>
      </p:pic>
      <p:sp>
        <p:nvSpPr>
          <p:cNvPr id="5" name="标题 1">
            <a:extLst>
              <a:ext uri="{FF2B5EF4-FFF2-40B4-BE49-F238E27FC236}">
                <a16:creationId xmlns:a16="http://schemas.microsoft.com/office/drawing/2014/main" id="{BA3CB91C-7518-4B20-BF41-7F2096C6F87F}"/>
              </a:ext>
            </a:extLst>
          </p:cNvPr>
          <p:cNvSpPr>
            <a:spLocks noGrp="1"/>
          </p:cNvSpPr>
          <p:nvPr>
            <p:ph type="title"/>
          </p:nvPr>
        </p:nvSpPr>
        <p:spPr>
          <a:xfrm>
            <a:off x="669924" y="1"/>
            <a:ext cx="10850563" cy="1028699"/>
          </a:xfrm>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6" name="矩形 5">
            <a:extLst>
              <a:ext uri="{FF2B5EF4-FFF2-40B4-BE49-F238E27FC236}">
                <a16:creationId xmlns:a16="http://schemas.microsoft.com/office/drawing/2014/main" id="{600FF0E3-86B8-4526-B735-53616668946D}"/>
              </a:ext>
            </a:extLst>
          </p:cNvPr>
          <p:cNvSpPr/>
          <p:nvPr/>
        </p:nvSpPr>
        <p:spPr>
          <a:xfrm>
            <a:off x="305514" y="1157856"/>
            <a:ext cx="11579382" cy="134677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集团登记</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新增集团商户号</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pP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新增集团商户信息需要录入除集团商户号以外的所有信息，录入完成后点击确定后，系统会自动生成一个集团商户号对应刚才录入的集团商户信息，这样一条新的集团商户信息就出现在集团商户信息列表中了。</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6986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81D9BD03-1680-432F-9D90-9C6FEC5509F7}"/>
              </a:ext>
            </a:extLst>
          </p:cNvPr>
          <p:cNvSpPr>
            <a:spLocks noGrp="1"/>
          </p:cNvSpPr>
          <p:nvPr>
            <p:ph type="sldNum" sz="quarter" idx="12"/>
          </p:nvPr>
        </p:nvSpPr>
        <p:spPr/>
        <p:txBody>
          <a:bodyPr/>
          <a:lstStyle/>
          <a:p>
            <a:fld id="{5DD3DB80-B894-403A-B48E-6FDC1A72010E}" type="slidenum">
              <a:rPr lang="zh-CN" altLang="en-US" smtClean="0"/>
              <a:pPr/>
              <a:t>20</a:t>
            </a:fld>
            <a:endParaRPr lang="zh-CN" altLang="en-US"/>
          </a:p>
        </p:txBody>
      </p:sp>
      <p:pic>
        <p:nvPicPr>
          <p:cNvPr id="6" name="图片 5">
            <a:extLst>
              <a:ext uri="{FF2B5EF4-FFF2-40B4-BE49-F238E27FC236}">
                <a16:creationId xmlns:a16="http://schemas.microsoft.com/office/drawing/2014/main" id="{3414D3F1-CFD4-4BCE-9BEB-C5EB528DD0B0}"/>
              </a:ext>
            </a:extLst>
          </p:cNvPr>
          <p:cNvPicPr>
            <a:picLocks noChangeAspect="1"/>
          </p:cNvPicPr>
          <p:nvPr/>
        </p:nvPicPr>
        <p:blipFill>
          <a:blip r:embed="rId2"/>
          <a:stretch>
            <a:fillRect/>
          </a:stretch>
        </p:blipFill>
        <p:spPr>
          <a:xfrm>
            <a:off x="6013342" y="46494"/>
            <a:ext cx="6178658" cy="3510366"/>
          </a:xfrm>
          <a:prstGeom prst="rect">
            <a:avLst/>
          </a:prstGeom>
        </p:spPr>
      </p:pic>
      <p:sp>
        <p:nvSpPr>
          <p:cNvPr id="7" name="标题 1">
            <a:extLst>
              <a:ext uri="{FF2B5EF4-FFF2-40B4-BE49-F238E27FC236}">
                <a16:creationId xmlns:a16="http://schemas.microsoft.com/office/drawing/2014/main" id="{C3E5E0E1-CBE9-4485-BB59-840317E3ECD3}"/>
              </a:ext>
            </a:extLst>
          </p:cNvPr>
          <p:cNvSpPr>
            <a:spLocks noGrp="1"/>
          </p:cNvSpPr>
          <p:nvPr>
            <p:ph type="title"/>
          </p:nvPr>
        </p:nvSpPr>
        <p:spPr>
          <a:xfrm>
            <a:off x="452948" y="0"/>
            <a:ext cx="10850563" cy="1028699"/>
          </a:xfrm>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8" name="矩形 7">
            <a:extLst>
              <a:ext uri="{FF2B5EF4-FFF2-40B4-BE49-F238E27FC236}">
                <a16:creationId xmlns:a16="http://schemas.microsoft.com/office/drawing/2014/main" id="{6D904D39-7570-4F2D-8ACE-961918A6CF68}"/>
              </a:ext>
            </a:extLst>
          </p:cNvPr>
          <p:cNvSpPr/>
          <p:nvPr/>
        </p:nvSpPr>
        <p:spPr>
          <a:xfrm>
            <a:off x="305514" y="1157856"/>
            <a:ext cx="5049150" cy="4670766"/>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集团登记</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绑定集团商户</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pP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绑定集团商户仅支持收银宝商户，进入要绑定集团商户的收银宝商户的绑定调整界面，未绑定任何集团商户的收银宝商户的该界面会显示“绑定集团商户” 的蓝色按钮，已绑定了集团商户号的商户该界面显示“解除集团商户绑定”的蓝色按钮。</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a:p>
            <a:pPr marL="457200" indent="-457200">
              <a:lnSpc>
                <a:spcPct val="150000"/>
              </a:lnSpc>
            </a:pP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在点击“绑定集团商户” 的蓝色按钮后，在弹出的“选择集团商户”对话框中选择要绑定的集团商户号，该对话框中的集团商户号列表中的集团商户号即对应前面的“集团登记”中的集团商户信息。</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B5131D94-92D7-4B00-AE7C-94D00B294DF5}"/>
              </a:ext>
            </a:extLst>
          </p:cNvPr>
          <p:cNvPicPr>
            <a:picLocks noChangeAspect="1"/>
          </p:cNvPicPr>
          <p:nvPr/>
        </p:nvPicPr>
        <p:blipFill>
          <a:blip r:embed="rId3"/>
          <a:stretch>
            <a:fillRect/>
          </a:stretch>
        </p:blipFill>
        <p:spPr>
          <a:xfrm>
            <a:off x="6013342" y="3603356"/>
            <a:ext cx="6178658" cy="3239145"/>
          </a:xfrm>
          <a:prstGeom prst="rect">
            <a:avLst/>
          </a:prstGeom>
        </p:spPr>
      </p:pic>
    </p:spTree>
    <p:extLst>
      <p:ext uri="{BB962C8B-B14F-4D97-AF65-F5344CB8AC3E}">
        <p14:creationId xmlns:p14="http://schemas.microsoft.com/office/powerpoint/2010/main" val="8595599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4EF89E55-6551-40AC-AE13-6E5C880E6705}"/>
              </a:ext>
            </a:extLst>
          </p:cNvPr>
          <p:cNvSpPr>
            <a:spLocks noGrp="1"/>
          </p:cNvSpPr>
          <p:nvPr>
            <p:ph type="sldNum" sz="quarter" idx="12"/>
          </p:nvPr>
        </p:nvSpPr>
        <p:spPr/>
        <p:txBody>
          <a:bodyPr/>
          <a:lstStyle/>
          <a:p>
            <a:fld id="{5DD3DB80-B894-403A-B48E-6FDC1A72010E}" type="slidenum">
              <a:rPr lang="zh-CN" altLang="en-US" smtClean="0"/>
              <a:pPr/>
              <a:t>21</a:t>
            </a:fld>
            <a:endParaRPr lang="zh-CN" altLang="en-US"/>
          </a:p>
        </p:txBody>
      </p:sp>
      <p:pic>
        <p:nvPicPr>
          <p:cNvPr id="5" name="图片 4">
            <a:extLst>
              <a:ext uri="{FF2B5EF4-FFF2-40B4-BE49-F238E27FC236}">
                <a16:creationId xmlns:a16="http://schemas.microsoft.com/office/drawing/2014/main" id="{C00BCD21-A39E-45DB-9F9B-5EF494B8ADC2}"/>
              </a:ext>
            </a:extLst>
          </p:cNvPr>
          <p:cNvPicPr>
            <a:picLocks noChangeAspect="1"/>
          </p:cNvPicPr>
          <p:nvPr/>
        </p:nvPicPr>
        <p:blipFill>
          <a:blip r:embed="rId2"/>
          <a:stretch>
            <a:fillRect/>
          </a:stretch>
        </p:blipFill>
        <p:spPr>
          <a:xfrm>
            <a:off x="1451975" y="2309247"/>
            <a:ext cx="9288050" cy="4479009"/>
          </a:xfrm>
          <a:prstGeom prst="rect">
            <a:avLst/>
          </a:prstGeom>
        </p:spPr>
      </p:pic>
      <p:sp>
        <p:nvSpPr>
          <p:cNvPr id="6" name="标题 1">
            <a:extLst>
              <a:ext uri="{FF2B5EF4-FFF2-40B4-BE49-F238E27FC236}">
                <a16:creationId xmlns:a16="http://schemas.microsoft.com/office/drawing/2014/main" id="{8B1B94C6-2FB6-48BE-8985-E2A622A011CA}"/>
              </a:ext>
            </a:extLst>
          </p:cNvPr>
          <p:cNvSpPr>
            <a:spLocks noGrp="1"/>
          </p:cNvSpPr>
          <p:nvPr>
            <p:ph type="title"/>
          </p:nvPr>
        </p:nvSpPr>
        <p:spPr>
          <a:xfrm>
            <a:off x="669924" y="1"/>
            <a:ext cx="10850563" cy="1028699"/>
          </a:xfrm>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7" name="矩形 6">
            <a:extLst>
              <a:ext uri="{FF2B5EF4-FFF2-40B4-BE49-F238E27FC236}">
                <a16:creationId xmlns:a16="http://schemas.microsoft.com/office/drawing/2014/main" id="{6322750E-1D3F-4FE2-8571-9D67E25CA43D}"/>
              </a:ext>
            </a:extLst>
          </p:cNvPr>
          <p:cNvSpPr/>
          <p:nvPr/>
        </p:nvSpPr>
        <p:spPr>
          <a:xfrm>
            <a:off x="305514" y="1157856"/>
            <a:ext cx="11579382" cy="96128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业务配置</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集团登记</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pP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绑定好集团商户号之后，在该收银宝商户的绑定调整界面中即显示了已绑定的集团商户号、集团商户名称、创建时间。</a:t>
            </a:r>
            <a:endParaRPr lang="en-US"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7538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6" name="矩形 5"/>
          <p:cNvSpPr/>
          <p:nvPr/>
        </p:nvSpPr>
        <p:spPr>
          <a:xfrm>
            <a:off x="252417" y="1346935"/>
            <a:ext cx="3438739" cy="5116272"/>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信息查询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商户信息查询界面，输入要查询的商户号，点击搜索，可以看到已绑定审核过的商户信息，点击该商户号，可以看到该商户号对应的商户信息明细信息，包括该商户号对应激活信息、激活码，以及该商户号下所有终端号对应门店号、款台号等信息。</a:t>
            </a:r>
            <a:endParaRPr lang="en-US" altLang="zh-CN" sz="2000"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6F0B687C-1736-415F-9674-C096D371AB7F}"/>
              </a:ext>
            </a:extLst>
          </p:cNvPr>
          <p:cNvPicPr>
            <a:picLocks noChangeAspect="1"/>
          </p:cNvPicPr>
          <p:nvPr/>
        </p:nvPicPr>
        <p:blipFill>
          <a:blip r:embed="rId2"/>
          <a:stretch>
            <a:fillRect/>
          </a:stretch>
        </p:blipFill>
        <p:spPr>
          <a:xfrm>
            <a:off x="4194495" y="1076037"/>
            <a:ext cx="7638465" cy="2939825"/>
          </a:xfrm>
          <a:prstGeom prst="rect">
            <a:avLst/>
          </a:prstGeom>
        </p:spPr>
      </p:pic>
      <p:pic>
        <p:nvPicPr>
          <p:cNvPr id="7" name="图片 6">
            <a:extLst>
              <a:ext uri="{FF2B5EF4-FFF2-40B4-BE49-F238E27FC236}">
                <a16:creationId xmlns:a16="http://schemas.microsoft.com/office/drawing/2014/main" id="{814E9AB8-A1BF-447C-9FB7-8707CBFBC51C}"/>
              </a:ext>
            </a:extLst>
          </p:cNvPr>
          <p:cNvPicPr>
            <a:picLocks noChangeAspect="1"/>
          </p:cNvPicPr>
          <p:nvPr/>
        </p:nvPicPr>
        <p:blipFill>
          <a:blip r:embed="rId3"/>
          <a:stretch>
            <a:fillRect/>
          </a:stretch>
        </p:blipFill>
        <p:spPr>
          <a:xfrm>
            <a:off x="4204208" y="4040497"/>
            <a:ext cx="7638465" cy="280072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630327" y="1482738"/>
            <a:ext cx="10767985" cy="1422954"/>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信息查询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分店信息查询界面，输入要查询的信息，可以看到当前系统中该信息相应的商户号下已激活的各分店号及其对应门店号、分公司名称、商户名称、分店名称、分店地址、更新时间信息。</a:t>
            </a:r>
            <a:endParaRPr lang="en-US" altLang="zh-CN" sz="20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EBC9BB6E-A7AE-4528-B146-EA6F08694948}"/>
              </a:ext>
            </a:extLst>
          </p:cNvPr>
          <p:cNvPicPr>
            <a:picLocks noChangeAspect="1"/>
          </p:cNvPicPr>
          <p:nvPr/>
        </p:nvPicPr>
        <p:blipFill>
          <a:blip r:embed="rId2"/>
          <a:stretch>
            <a:fillRect/>
          </a:stretch>
        </p:blipFill>
        <p:spPr>
          <a:xfrm>
            <a:off x="1577130" y="2905692"/>
            <a:ext cx="9592671" cy="393483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630327" y="1482738"/>
            <a:ext cx="10767985" cy="1422954"/>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信息查询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终端信息查询界面，输入要查询的信息，可以看到当前系统中该信息相应的商户号的各分店号下各终端信息列表，包含该分店号下该终端号对应的款台号、分公司名称、商户名称以及更新时间。</a:t>
            </a:r>
            <a:endParaRPr lang="en-US" altLang="zh-CN" sz="20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021A8F7F-2AC6-4395-8C0A-0EF68ADEEB7E}"/>
              </a:ext>
            </a:extLst>
          </p:cNvPr>
          <p:cNvPicPr>
            <a:picLocks noChangeAspect="1"/>
          </p:cNvPicPr>
          <p:nvPr/>
        </p:nvPicPr>
        <p:blipFill>
          <a:blip r:embed="rId2"/>
          <a:stretch>
            <a:fillRect/>
          </a:stretch>
        </p:blipFill>
        <p:spPr>
          <a:xfrm>
            <a:off x="1619074" y="2898397"/>
            <a:ext cx="9532557" cy="391018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630327" y="1482738"/>
            <a:ext cx="10767985" cy="96128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信息查询</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交易信息查询界面，输入要查询的信息，可以看到当前系统中该信息相应的交易信息，包括交易日期、交易流水号、商户号、商户名称、分店编号、终端编号等信息列表。</a:t>
            </a:r>
            <a:endParaRPr lang="en-US" altLang="zh-CN" sz="2000"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BE05DCD0-8C73-43A7-BD12-7AAFB5138736}"/>
              </a:ext>
            </a:extLst>
          </p:cNvPr>
          <p:cNvPicPr>
            <a:picLocks noChangeAspect="1"/>
          </p:cNvPicPr>
          <p:nvPr/>
        </p:nvPicPr>
        <p:blipFill>
          <a:blip r:embed="rId2"/>
          <a:stretch>
            <a:fillRect/>
          </a:stretch>
        </p:blipFill>
        <p:spPr>
          <a:xfrm>
            <a:off x="980717" y="2402082"/>
            <a:ext cx="10228976" cy="4443135"/>
          </a:xfrm>
          <a:prstGeom prst="rect">
            <a:avLst/>
          </a:prstGeom>
        </p:spPr>
      </p:pic>
    </p:spTree>
    <p:extLst>
      <p:ext uri="{BB962C8B-B14F-4D97-AF65-F5344CB8AC3E}">
        <p14:creationId xmlns:p14="http://schemas.microsoft.com/office/powerpoint/2010/main" val="2217103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630327" y="1482738"/>
            <a:ext cx="11180673" cy="96128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问题排查</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接口调用界面，输入要查询的信息，点击搜索，可以查询到当前条件对应各个交易信息列表详细信息，接口调用界面比交易信息界面多了支付流水号、交易单号、交易返回码等信息。</a:t>
            </a:r>
            <a:endParaRPr lang="en-US" altLang="zh-CN" sz="2000" dirty="0">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054A7C4E-A35E-4211-A63C-30DBCA394F6B}"/>
              </a:ext>
            </a:extLst>
          </p:cNvPr>
          <p:cNvPicPr>
            <a:picLocks noChangeAspect="1"/>
          </p:cNvPicPr>
          <p:nvPr/>
        </p:nvPicPr>
        <p:blipFill>
          <a:blip r:embed="rId2"/>
          <a:stretch>
            <a:fillRect/>
          </a:stretch>
        </p:blipFill>
        <p:spPr>
          <a:xfrm>
            <a:off x="1015082" y="2444027"/>
            <a:ext cx="10161837" cy="441397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413475" y="1482739"/>
            <a:ext cx="11561673" cy="96128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问题排查</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设备状态界面，输入要查询的商户信息，点击搜索，可以查询到当前条件对应该商户是否在终端上绑定云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系统的信息，通过链接状态可以确定是否绑定，同时显示绑定的终端机具信息。</a:t>
            </a:r>
            <a:endParaRPr lang="en-US" altLang="zh-CN" sz="20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042B9F29-B667-4001-8A28-C7B0265B2817}"/>
              </a:ext>
            </a:extLst>
          </p:cNvPr>
          <p:cNvPicPr>
            <a:picLocks noChangeAspect="1"/>
          </p:cNvPicPr>
          <p:nvPr/>
        </p:nvPicPr>
        <p:blipFill>
          <a:blip r:embed="rId2"/>
          <a:stretch>
            <a:fillRect/>
          </a:stretch>
        </p:blipFill>
        <p:spPr>
          <a:xfrm>
            <a:off x="1095565" y="2444028"/>
            <a:ext cx="10197495" cy="4413972"/>
          </a:xfrm>
          <a:prstGeom prst="rect">
            <a:avLst/>
          </a:prstGeom>
        </p:spPr>
      </p:pic>
    </p:spTree>
    <p:extLst>
      <p:ext uri="{BB962C8B-B14F-4D97-AF65-F5344CB8AC3E}">
        <p14:creationId xmlns:p14="http://schemas.microsoft.com/office/powerpoint/2010/main" val="3748041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50800" dist="38100" dir="2700000" algn="tl" rotWithShape="0">
                    <a:prstClr val="black">
                      <a:alpha val="40000"/>
                    </a:prstClr>
                  </a:outerShdw>
                </a:effectLst>
              </a:rPr>
              <a:t>云</a:t>
            </a:r>
            <a:r>
              <a:rPr lang="en-US" altLang="zh-CN" dirty="0" err="1">
                <a:effectLst>
                  <a:outerShdw blurRad="50800" dist="38100" dir="2700000" algn="tl" rotWithShape="0">
                    <a:prstClr val="black">
                      <a:alpha val="40000"/>
                    </a:prstClr>
                  </a:outerShdw>
                </a:effectLst>
              </a:rPr>
              <a:t>mis</a:t>
            </a:r>
            <a:r>
              <a:rPr lang="zh-CN" altLang="en-US" dirty="0">
                <a:effectLst>
                  <a:outerShdw blurRad="50800" dist="38100" dir="2700000" algn="tl" rotWithShape="0">
                    <a:prstClr val="black">
                      <a:alpha val="40000"/>
                    </a:prstClr>
                  </a:outerShdw>
                </a:effectLst>
              </a:rPr>
              <a:t>运维管理平台其他功能介绍</a:t>
            </a:r>
          </a:p>
        </p:txBody>
      </p:sp>
      <p:sp>
        <p:nvSpPr>
          <p:cNvPr id="5" name="矩形 4"/>
          <p:cNvSpPr/>
          <p:nvPr/>
        </p:nvSpPr>
        <p:spPr>
          <a:xfrm>
            <a:off x="630327" y="1482738"/>
            <a:ext cx="11180673" cy="961289"/>
          </a:xfrm>
          <a:prstGeom prst="rect">
            <a:avLst/>
          </a:prstGeom>
        </p:spPr>
        <p:txBody>
          <a:bodyPr wrap="square">
            <a:spAutoFit/>
          </a:bodyPr>
          <a:lstStyle/>
          <a:p>
            <a:pPr marL="457200" indent="-457200">
              <a:lnSpc>
                <a:spcPct val="150000"/>
              </a:lnSpc>
            </a:pPr>
            <a:r>
              <a:rPr lang="zh-CN" altLang="en-US" sz="2000" dirty="0">
                <a:latin typeface="微软雅黑" panose="020B0503020204020204" pitchFamily="34" charset="-122"/>
                <a:ea typeface="微软雅黑" panose="020B0503020204020204" pitchFamily="34" charset="-122"/>
              </a:rPr>
              <a:t>问题排查</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日志下载界面，输入要查询的信息，点击搜索，可以查询到当前条件对应各个日志信息列表，点击“下载日志文件”可以下载终端上传的日志文件供技术人员分析排查问题。</a:t>
            </a:r>
            <a:endParaRPr lang="en-US" altLang="zh-CN" sz="20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09005F43-0DE7-41A6-A0DB-F7D62D94DF45}"/>
              </a:ext>
            </a:extLst>
          </p:cNvPr>
          <p:cNvPicPr>
            <a:picLocks noChangeAspect="1"/>
          </p:cNvPicPr>
          <p:nvPr/>
        </p:nvPicPr>
        <p:blipFill>
          <a:blip r:embed="rId2"/>
          <a:stretch>
            <a:fillRect/>
          </a:stretch>
        </p:blipFill>
        <p:spPr>
          <a:xfrm>
            <a:off x="1050785" y="2500147"/>
            <a:ext cx="10088839" cy="4357852"/>
          </a:xfrm>
          <a:prstGeom prst="rect">
            <a:avLst/>
          </a:prstGeom>
        </p:spPr>
      </p:pic>
    </p:spTree>
    <p:extLst>
      <p:ext uri="{BB962C8B-B14F-4D97-AF65-F5344CB8AC3E}">
        <p14:creationId xmlns:p14="http://schemas.microsoft.com/office/powerpoint/2010/main" val="2447083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70756" y="1016000"/>
            <a:ext cx="184731" cy="369332"/>
          </a:xfrm>
          <a:prstGeom prst="rect">
            <a:avLst/>
          </a:prstGeom>
          <a:noFill/>
        </p:spPr>
        <p:txBody>
          <a:bodyPr wrap="none" rtlCol="0">
            <a:spAutoFit/>
          </a:bodyPr>
          <a:lstStyle/>
          <a:p>
            <a:endParaRPr kumimoji="1" lang="zh-CN" altLang="en-US" dirty="0"/>
          </a:p>
        </p:txBody>
      </p:sp>
      <p:sp>
        <p:nvSpPr>
          <p:cNvPr id="60" name="MH_Entry_1"/>
          <p:cNvSpPr/>
          <p:nvPr>
            <p:custDataLst>
              <p:tags r:id="rId2"/>
            </p:custDataLst>
          </p:nvPr>
        </p:nvSpPr>
        <p:spPr>
          <a:xfrm flipH="1">
            <a:off x="7223526" y="1159806"/>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    </a:t>
            </a: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终端准备工作</a:t>
            </a:r>
            <a:endPar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Number_1"/>
          <p:cNvSpPr/>
          <p:nvPr>
            <p:custDataLst>
              <p:tags r:id="rId3"/>
            </p:custDataLst>
          </p:nvPr>
        </p:nvSpPr>
        <p:spPr>
          <a:xfrm flipH="1">
            <a:off x="6181988" y="1159806"/>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68" name="组合 2">
            <a:extLst>
              <a:ext uri="{FF2B5EF4-FFF2-40B4-BE49-F238E27FC236}">
                <a16:creationId xmlns:a16="http://schemas.microsoft.com/office/drawing/2014/main" id="{F015E9D4-D1C7-4695-8EAB-F9181C64F7C4}"/>
              </a:ext>
            </a:extLst>
          </p:cNvPr>
          <p:cNvGrpSpPr/>
          <p:nvPr/>
        </p:nvGrpSpPr>
        <p:grpSpPr>
          <a:xfrm>
            <a:off x="-1807146" y="2111609"/>
            <a:ext cx="6955803" cy="4746391"/>
            <a:chOff x="5236198" y="2111610"/>
            <a:chExt cx="6955803" cy="4746391"/>
          </a:xfrm>
        </p:grpSpPr>
        <p:sp>
          <p:nvSpPr>
            <p:cNvPr id="69" name="任意多边形: 形状 21">
              <a:extLst>
                <a:ext uri="{FF2B5EF4-FFF2-40B4-BE49-F238E27FC236}">
                  <a16:creationId xmlns:a16="http://schemas.microsoft.com/office/drawing/2014/main" id="{21E7ED00-18B7-4026-8FD0-815849A94EC8}"/>
                </a:ext>
              </a:extLst>
            </p:cNvPr>
            <p:cNvSpPr/>
            <p:nvPr/>
          </p:nvSpPr>
          <p:spPr>
            <a:xfrm>
              <a:off x="5236198" y="3488570"/>
              <a:ext cx="6955803" cy="3369431"/>
            </a:xfrm>
            <a:custGeom>
              <a:avLst/>
              <a:gdLst>
                <a:gd name="connsiteX0" fmla="*/ 3582605 w 6955803"/>
                <a:gd name="connsiteY0" fmla="*/ 0 h 3369431"/>
                <a:gd name="connsiteX1" fmla="*/ 6883671 w 6955803"/>
                <a:gd name="connsiteY1" fmla="*/ 1309918 h 3369431"/>
                <a:gd name="connsiteX2" fmla="*/ 6955803 w 6955803"/>
                <a:gd name="connsiteY2" fmla="*/ 1427901 h 3369431"/>
                <a:gd name="connsiteX3" fmla="*/ 6955803 w 6955803"/>
                <a:gd name="connsiteY3" fmla="*/ 2864717 h 3369431"/>
                <a:gd name="connsiteX4" fmla="*/ 6916708 w 6955803"/>
                <a:gd name="connsiteY4" fmla="*/ 2931179 h 3369431"/>
                <a:gd name="connsiteX5" fmla="*/ 6553357 w 6955803"/>
                <a:gd name="connsiteY5" fmla="*/ 3343904 h 3369431"/>
                <a:gd name="connsiteX6" fmla="*/ 6521470 w 6955803"/>
                <a:gd name="connsiteY6" fmla="*/ 3369431 h 3369431"/>
                <a:gd name="connsiteX7" fmla="*/ 643740 w 6955803"/>
                <a:gd name="connsiteY7" fmla="*/ 3369431 h 3369431"/>
                <a:gd name="connsiteX8" fmla="*/ 611853 w 6955803"/>
                <a:gd name="connsiteY8" fmla="*/ 3343904 h 3369431"/>
                <a:gd name="connsiteX9" fmla="*/ 0 w 6955803"/>
                <a:gd name="connsiteY9" fmla="*/ 2144752 h 3369431"/>
                <a:gd name="connsiteX10" fmla="*/ 3582605 w 6955803"/>
                <a:gd name="connsiteY10" fmla="*/ 0 h 336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5803" h="3369431">
                  <a:moveTo>
                    <a:pt x="3582605" y="0"/>
                  </a:moveTo>
                  <a:cubicBezTo>
                    <a:pt x="5066569" y="0"/>
                    <a:pt x="6339802" y="540134"/>
                    <a:pt x="6883671" y="1309918"/>
                  </a:cubicBezTo>
                  <a:lnTo>
                    <a:pt x="6955803" y="1427901"/>
                  </a:lnTo>
                  <a:lnTo>
                    <a:pt x="6955803" y="2864717"/>
                  </a:lnTo>
                  <a:lnTo>
                    <a:pt x="6916708" y="2931179"/>
                  </a:lnTo>
                  <a:cubicBezTo>
                    <a:pt x="6820473" y="3077283"/>
                    <a:pt x="6698217" y="3215540"/>
                    <a:pt x="6553357" y="3343904"/>
                  </a:cubicBezTo>
                  <a:lnTo>
                    <a:pt x="6521470" y="3369431"/>
                  </a:lnTo>
                  <a:lnTo>
                    <a:pt x="643740" y="3369431"/>
                  </a:lnTo>
                  <a:lnTo>
                    <a:pt x="611853" y="3343904"/>
                  </a:lnTo>
                  <a:cubicBezTo>
                    <a:pt x="225561" y="3001599"/>
                    <a:pt x="0" y="2588945"/>
                    <a:pt x="0" y="2144752"/>
                  </a:cubicBezTo>
                  <a:cubicBezTo>
                    <a:pt x="0" y="960238"/>
                    <a:pt x="1603987" y="0"/>
                    <a:pt x="3582605" y="0"/>
                  </a:cubicBez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 name="任意多边形: 形状 15">
              <a:extLst>
                <a:ext uri="{FF2B5EF4-FFF2-40B4-BE49-F238E27FC236}">
                  <a16:creationId xmlns:a16="http://schemas.microsoft.com/office/drawing/2014/main" id="{9E143500-D9B3-4AE7-BD13-3B8EE253046D}"/>
                </a:ext>
              </a:extLst>
            </p:cNvPr>
            <p:cNvSpPr/>
            <p:nvPr/>
          </p:nvSpPr>
          <p:spPr>
            <a:xfrm>
              <a:off x="5824995" y="3720064"/>
              <a:ext cx="6062496" cy="3137936"/>
            </a:xfrm>
            <a:custGeom>
              <a:avLst/>
              <a:gdLst>
                <a:gd name="connsiteX0" fmla="*/ 3031248 w 6062496"/>
                <a:gd name="connsiteY0" fmla="*/ 0 h 3137936"/>
                <a:gd name="connsiteX1" fmla="*/ 6062496 w 6062496"/>
                <a:gd name="connsiteY1" fmla="*/ 1814678 h 3137936"/>
                <a:gd name="connsiteX2" fmla="*/ 5174664 w 6062496"/>
                <a:gd name="connsiteY2" fmla="*/ 3097849 h 3137936"/>
                <a:gd name="connsiteX3" fmla="*/ 5100988 w 6062496"/>
                <a:gd name="connsiteY3" fmla="*/ 3137936 h 3137936"/>
                <a:gd name="connsiteX4" fmla="*/ 961508 w 6062496"/>
                <a:gd name="connsiteY4" fmla="*/ 3137936 h 3137936"/>
                <a:gd name="connsiteX5" fmla="*/ 887832 w 6062496"/>
                <a:gd name="connsiteY5" fmla="*/ 3097849 h 3137936"/>
                <a:gd name="connsiteX6" fmla="*/ 0 w 6062496"/>
                <a:gd name="connsiteY6" fmla="*/ 1814678 h 3137936"/>
                <a:gd name="connsiteX7" fmla="*/ 3031248 w 6062496"/>
                <a:gd name="connsiteY7" fmla="*/ 0 h 313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62496" h="3137936">
                  <a:moveTo>
                    <a:pt x="3031248" y="0"/>
                  </a:moveTo>
                  <a:cubicBezTo>
                    <a:pt x="4705360" y="0"/>
                    <a:pt x="6062496" y="812459"/>
                    <a:pt x="6062496" y="1814678"/>
                  </a:cubicBezTo>
                  <a:cubicBezTo>
                    <a:pt x="6062496" y="2315788"/>
                    <a:pt x="5723212" y="2769457"/>
                    <a:pt x="5174664" y="3097849"/>
                  </a:cubicBezTo>
                  <a:lnTo>
                    <a:pt x="5100988" y="3137936"/>
                  </a:lnTo>
                  <a:lnTo>
                    <a:pt x="961508" y="3137936"/>
                  </a:lnTo>
                  <a:lnTo>
                    <a:pt x="887832" y="3097849"/>
                  </a:lnTo>
                  <a:cubicBezTo>
                    <a:pt x="339284" y="2769457"/>
                    <a:pt x="0" y="2315788"/>
                    <a:pt x="0" y="1814678"/>
                  </a:cubicBezTo>
                  <a:cubicBezTo>
                    <a:pt x="0" y="812459"/>
                    <a:pt x="1357136" y="0"/>
                    <a:pt x="3031248" y="0"/>
                  </a:cubicBezTo>
                  <a:close/>
                </a:path>
              </a:pathLst>
            </a:custGeom>
            <a:solidFill>
              <a:schemeClr val="accent1">
                <a:lumMod val="40000"/>
                <a:lumOff val="60000"/>
              </a:schemeClr>
            </a:solidFill>
            <a:ln>
              <a:noFill/>
            </a:ln>
            <a:effectLst>
              <a:outerShdw blurRad="279400" sx="97000" sy="97000" algn="ctr"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任意多边形: 形状 19">
              <a:extLst>
                <a:ext uri="{FF2B5EF4-FFF2-40B4-BE49-F238E27FC236}">
                  <a16:creationId xmlns:a16="http://schemas.microsoft.com/office/drawing/2014/main" id="{E8C9BE03-1784-4CA3-8B50-39EC194F0D94}"/>
                </a:ext>
              </a:extLst>
            </p:cNvPr>
            <p:cNvSpPr/>
            <p:nvPr/>
          </p:nvSpPr>
          <p:spPr>
            <a:xfrm>
              <a:off x="6260476" y="3976086"/>
              <a:ext cx="5116652" cy="2881915"/>
            </a:xfrm>
            <a:custGeom>
              <a:avLst/>
              <a:gdLst>
                <a:gd name="connsiteX0" fmla="*/ 2558326 w 5116652"/>
                <a:gd name="connsiteY0" fmla="*/ 0 h 2881915"/>
                <a:gd name="connsiteX1" fmla="*/ 5116652 w 5116652"/>
                <a:gd name="connsiteY1" fmla="*/ 1531559 h 2881915"/>
                <a:gd name="connsiteX2" fmla="*/ 3777776 w 5116652"/>
                <a:gd name="connsiteY2" fmla="*/ 2878267 h 2881915"/>
                <a:gd name="connsiteX3" fmla="*/ 3765127 w 5116652"/>
                <a:gd name="connsiteY3" fmla="*/ 2881915 h 2881915"/>
                <a:gd name="connsiteX4" fmla="*/ 1351526 w 5116652"/>
                <a:gd name="connsiteY4" fmla="*/ 2881915 h 2881915"/>
                <a:gd name="connsiteX5" fmla="*/ 1338876 w 5116652"/>
                <a:gd name="connsiteY5" fmla="*/ 2878267 h 2881915"/>
                <a:gd name="connsiteX6" fmla="*/ 0 w 5116652"/>
                <a:gd name="connsiteY6" fmla="*/ 1531559 h 2881915"/>
                <a:gd name="connsiteX7" fmla="*/ 2558326 w 5116652"/>
                <a:gd name="connsiteY7" fmla="*/ 0 h 28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16652" h="2881915">
                  <a:moveTo>
                    <a:pt x="2558326" y="0"/>
                  </a:moveTo>
                  <a:cubicBezTo>
                    <a:pt x="3971250" y="0"/>
                    <a:pt x="5116652" y="685702"/>
                    <a:pt x="5116652" y="1531559"/>
                  </a:cubicBezTo>
                  <a:cubicBezTo>
                    <a:pt x="5116652" y="2113086"/>
                    <a:pt x="4575271" y="2618914"/>
                    <a:pt x="3777776" y="2878267"/>
                  </a:cubicBezTo>
                  <a:lnTo>
                    <a:pt x="3765127" y="2881915"/>
                  </a:lnTo>
                  <a:lnTo>
                    <a:pt x="1351526" y="2881915"/>
                  </a:lnTo>
                  <a:lnTo>
                    <a:pt x="1338876" y="2878267"/>
                  </a:lnTo>
                  <a:cubicBezTo>
                    <a:pt x="541382" y="2618914"/>
                    <a:pt x="0" y="2113086"/>
                    <a:pt x="0" y="1531559"/>
                  </a:cubicBezTo>
                  <a:cubicBezTo>
                    <a:pt x="0" y="685702"/>
                    <a:pt x="1145402" y="0"/>
                    <a:pt x="2558326" y="0"/>
                  </a:cubicBezTo>
                  <a:close/>
                </a:path>
              </a:pathLst>
            </a:custGeom>
            <a:solidFill>
              <a:schemeClr val="accent1">
                <a:lumMod val="60000"/>
                <a:lumOff val="40000"/>
              </a:schemeClr>
            </a:solidFill>
            <a:ln>
              <a:noFill/>
            </a:ln>
            <a:effectLst>
              <a:outerShdw blurRad="139700" sx="102000" sy="102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72" name="图片 71">
              <a:extLst>
                <a:ext uri="{FF2B5EF4-FFF2-40B4-BE49-F238E27FC236}">
                  <a16:creationId xmlns:a16="http://schemas.microsoft.com/office/drawing/2014/main" id="{4167AA99-EFDB-4294-9423-96764761EAE5}"/>
                </a:ext>
              </a:extLst>
            </p:cNvPr>
            <p:cNvPicPr>
              <a:picLocks noChangeAspect="1"/>
            </p:cNvPicPr>
            <p:nvPr/>
          </p:nvPicPr>
          <p:blipFill>
            <a:blip r:embed="rId15" cstate="print"/>
            <a:srcRect b="1602"/>
            <a:stretch>
              <a:fillRect/>
            </a:stretch>
          </p:blipFill>
          <p:spPr>
            <a:xfrm>
              <a:off x="6482664" y="2111610"/>
              <a:ext cx="4672277" cy="4746390"/>
            </a:xfrm>
            <a:custGeom>
              <a:avLst/>
              <a:gdLst>
                <a:gd name="connsiteX0" fmla="*/ 0 w 4672277"/>
                <a:gd name="connsiteY0" fmla="*/ 0 h 4746390"/>
                <a:gd name="connsiteX1" fmla="*/ 4672277 w 4672277"/>
                <a:gd name="connsiteY1" fmla="*/ 0 h 4746390"/>
                <a:gd name="connsiteX2" fmla="*/ 4672277 w 4672277"/>
                <a:gd name="connsiteY2" fmla="*/ 4746390 h 4746390"/>
                <a:gd name="connsiteX3" fmla="*/ 0 w 4672277"/>
                <a:gd name="connsiteY3" fmla="*/ 4746390 h 4746390"/>
              </a:gdLst>
              <a:ahLst/>
              <a:cxnLst>
                <a:cxn ang="0">
                  <a:pos x="connsiteX0" y="connsiteY0"/>
                </a:cxn>
                <a:cxn ang="0">
                  <a:pos x="connsiteX1" y="connsiteY1"/>
                </a:cxn>
                <a:cxn ang="0">
                  <a:pos x="connsiteX2" y="connsiteY2"/>
                </a:cxn>
                <a:cxn ang="0">
                  <a:pos x="connsiteX3" y="connsiteY3"/>
                </a:cxn>
              </a:cxnLst>
              <a:rect l="l" t="t" r="r" b="b"/>
              <a:pathLst>
                <a:path w="4672277" h="4746390">
                  <a:moveTo>
                    <a:pt x="0" y="0"/>
                  </a:moveTo>
                  <a:lnTo>
                    <a:pt x="4672277" y="0"/>
                  </a:lnTo>
                  <a:lnTo>
                    <a:pt x="4672277" y="4746390"/>
                  </a:lnTo>
                  <a:lnTo>
                    <a:pt x="0" y="4746390"/>
                  </a:lnTo>
                  <a:close/>
                </a:path>
              </a:pathLst>
            </a:custGeom>
          </p:spPr>
        </p:pic>
      </p:grpSp>
      <p:sp>
        <p:nvSpPr>
          <p:cNvPr id="73" name="MH_Entry_1"/>
          <p:cNvSpPr/>
          <p:nvPr>
            <p:custDataLst>
              <p:tags r:id="rId4"/>
            </p:custDataLst>
          </p:nvPr>
        </p:nvSpPr>
        <p:spPr>
          <a:xfrm flipH="1">
            <a:off x="7223526" y="2052205"/>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    云</a:t>
            </a: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MIS</a:t>
            </a: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业务信息配置</a:t>
            </a:r>
            <a:endPar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MH_Number_1"/>
          <p:cNvSpPr/>
          <p:nvPr>
            <p:custDataLst>
              <p:tags r:id="rId5"/>
            </p:custDataLst>
          </p:nvPr>
        </p:nvSpPr>
        <p:spPr>
          <a:xfrm flipH="1">
            <a:off x="6181988" y="2052205"/>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3" name="MH_Entry_1"/>
          <p:cNvSpPr/>
          <p:nvPr>
            <p:custDataLst>
              <p:tags r:id="rId6"/>
            </p:custDataLst>
          </p:nvPr>
        </p:nvSpPr>
        <p:spPr>
          <a:xfrm flipH="1">
            <a:off x="7223526" y="2944604"/>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    云</a:t>
            </a:r>
            <a:r>
              <a:rPr kumimoji="0" lang="en-US" altLang="zh-CN"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MIS</a:t>
            </a:r>
            <a:r>
              <a:rPr lang="zh-CN" altLang="en-US" sz="2800" kern="0" noProof="0" dirty="0">
                <a:solidFill>
                  <a:prstClr val="white"/>
                </a:solidFill>
                <a:latin typeface="Arial" panose="020B0604020202020204" pitchFamily="34" charset="0"/>
                <a:ea typeface="微软雅黑" panose="020B0503020204020204" pitchFamily="34" charset="-122"/>
                <a:sym typeface="Arial" panose="020B0604020202020204" pitchFamily="34" charset="0"/>
              </a:rPr>
              <a:t>平台其他界面介绍</a:t>
            </a:r>
            <a:endPar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4" name="MH_Number_1"/>
          <p:cNvSpPr/>
          <p:nvPr>
            <p:custDataLst>
              <p:tags r:id="rId7"/>
            </p:custDataLst>
          </p:nvPr>
        </p:nvSpPr>
        <p:spPr>
          <a:xfrm flipH="1">
            <a:off x="6181988" y="2944604"/>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5" name="MH_Entry_1"/>
          <p:cNvSpPr/>
          <p:nvPr>
            <p:custDataLst>
              <p:tags r:id="rId8"/>
            </p:custDataLst>
          </p:nvPr>
        </p:nvSpPr>
        <p:spPr>
          <a:xfrm flipH="1">
            <a:off x="7223526" y="3854933"/>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lvl="0" fontAlgn="base">
              <a:spcBef>
                <a:spcPct val="0"/>
              </a:spcBef>
              <a:spcAft>
                <a:spcPct val="0"/>
              </a:spcAft>
              <a:defRPr/>
            </a:pP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    云</a:t>
            </a: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MIS</a:t>
            </a: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应用绑定</a:t>
            </a:r>
            <a:endPar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6" name="MH_Number_1"/>
          <p:cNvSpPr/>
          <p:nvPr>
            <p:custDataLst>
              <p:tags r:id="rId9"/>
            </p:custDataLst>
          </p:nvPr>
        </p:nvSpPr>
        <p:spPr>
          <a:xfrm flipH="1">
            <a:off x="6181988" y="3854933"/>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7" name="标题 1"/>
          <p:cNvSpPr>
            <a:spLocks noGrp="1"/>
          </p:cNvSpPr>
          <p:nvPr>
            <p:ph type="title"/>
          </p:nvPr>
        </p:nvSpPr>
        <p:spPr>
          <a:xfrm>
            <a:off x="669924" y="-89207"/>
            <a:ext cx="10850563" cy="1028699"/>
          </a:xfrm>
          <a:noFill/>
        </p:spPr>
        <p:txBody>
          <a:bodyPr/>
          <a:lstStyle/>
          <a:p>
            <a:r>
              <a:rPr lang="zh-CN" altLang="en-US" dirty="0">
                <a:effectLst>
                  <a:outerShdw blurRad="50800" dist="38100" dir="2700000" algn="tl" rotWithShape="0">
                    <a:prstClr val="black">
                      <a:alpha val="40000"/>
                    </a:prstClr>
                  </a:outerShdw>
                </a:effectLst>
              </a:rPr>
              <a:t>目录 </a:t>
            </a:r>
            <a:r>
              <a:rPr lang="en-US" altLang="zh-CN" dirty="0">
                <a:effectLst>
                  <a:outerShdw blurRad="50800" dist="38100" dir="2700000" algn="tl" rotWithShape="0">
                    <a:prstClr val="black">
                      <a:alpha val="40000"/>
                    </a:prstClr>
                  </a:outerShdw>
                </a:effectLst>
              </a:rPr>
              <a:t>CONTENTS</a:t>
            </a:r>
            <a:endParaRPr lang="zh-CN" altLang="en-US" sz="2400" dirty="0">
              <a:solidFill>
                <a:srgbClr val="C00000"/>
              </a:solidFill>
              <a:effectLst>
                <a:outerShdw blurRad="50800" dist="38100" dir="2700000" algn="tl" rotWithShape="0">
                  <a:prstClr val="black">
                    <a:alpha val="40000"/>
                  </a:prstClr>
                </a:outerShdw>
              </a:effectLst>
            </a:endParaRPr>
          </a:p>
        </p:txBody>
      </p:sp>
      <p:sp>
        <p:nvSpPr>
          <p:cNvPr id="17" name="MH_Entry_1"/>
          <p:cNvSpPr/>
          <p:nvPr>
            <p:custDataLst>
              <p:tags r:id="rId10"/>
            </p:custDataLst>
          </p:nvPr>
        </p:nvSpPr>
        <p:spPr>
          <a:xfrm flipH="1">
            <a:off x="7240125" y="4751572"/>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    </a:t>
            </a:r>
            <a:r>
              <a:rPr lang="zh-CN" altLang="en-US" sz="2800" kern="0" noProof="0" dirty="0">
                <a:solidFill>
                  <a:prstClr val="white"/>
                </a:solidFill>
                <a:latin typeface="Arial" panose="020B0604020202020204" pitchFamily="34" charset="0"/>
                <a:ea typeface="微软雅黑" panose="020B0503020204020204" pitchFamily="34" charset="-122"/>
                <a:sym typeface="Arial" panose="020B0604020202020204" pitchFamily="34" charset="0"/>
              </a:rPr>
              <a:t>测试接口</a:t>
            </a:r>
            <a:endPar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8" name="MH_Number_1"/>
          <p:cNvSpPr/>
          <p:nvPr>
            <p:custDataLst>
              <p:tags r:id="rId11"/>
            </p:custDataLst>
          </p:nvPr>
        </p:nvSpPr>
        <p:spPr>
          <a:xfrm flipH="1">
            <a:off x="6198587" y="4751572"/>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05</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9" name="MH_Entry_1"/>
          <p:cNvSpPr/>
          <p:nvPr>
            <p:custDataLst>
              <p:tags r:id="rId12"/>
            </p:custDataLst>
          </p:nvPr>
        </p:nvSpPr>
        <p:spPr>
          <a:xfrm flipH="1">
            <a:off x="7249090" y="5657007"/>
            <a:ext cx="4458815" cy="748785"/>
          </a:xfrm>
          <a:prstGeom prst="roundRect">
            <a:avLst>
              <a:gd name="adj" fmla="val 23973"/>
            </a:avLst>
          </a:prstGeom>
          <a:solidFill>
            <a:srgbClr val="4F86C6"/>
          </a:solidFill>
          <a:ln w="25400" cap="flat" cmpd="sng" algn="ctr">
            <a:noFill/>
            <a:prstDash val="solid"/>
          </a:ln>
          <a:effectLst/>
        </p:spPr>
        <p:txBody>
          <a:bodyPr wrap="square" lIns="0" tIns="0" rIns="0" bIns="0"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    </a:t>
            </a:r>
            <a:r>
              <a:rPr lang="en-US" altLang="zh-CN"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MIS-POS</a:t>
            </a:r>
            <a:r>
              <a:rPr lang="zh-CN" altLang="en-US" sz="2800" kern="0" dirty="0">
                <a:solidFill>
                  <a:prstClr val="white"/>
                </a:solidFill>
                <a:latin typeface="Arial" panose="020B0604020202020204" pitchFamily="34" charset="0"/>
                <a:ea typeface="微软雅黑" panose="020B0503020204020204" pitchFamily="34" charset="-122"/>
                <a:sym typeface="Arial" panose="020B0604020202020204" pitchFamily="34" charset="0"/>
              </a:rPr>
              <a:t>各方案比较</a:t>
            </a:r>
            <a:endParaRPr kumimoji="0" lang="zh-CN" altLang="en-US" sz="28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13"/>
            </p:custDataLst>
          </p:nvPr>
        </p:nvSpPr>
        <p:spPr>
          <a:xfrm flipH="1">
            <a:off x="6207552" y="5657007"/>
            <a:ext cx="938511" cy="748785"/>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rgbClr val="4F86C6"/>
          </a:solidFill>
          <a:ln w="12700" cap="flat" cmpd="sng" algn="ctr">
            <a:noFill/>
            <a:prstDash val="solid"/>
          </a:ln>
          <a:effectLst/>
        </p:spPr>
        <p:txBody>
          <a:bodyPr wrap="square" lIns="0" tIns="49357" rIns="189833" bIns="49357" anchor="ctr">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06</a:t>
            </a:r>
            <a:endParaRPr kumimoji="0" lang="zh-CN" altLang="en-US" sz="2953"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65450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additive="base">
                                        <p:cTn id="20" dur="500" fill="hold"/>
                                        <p:tgtEl>
                                          <p:spTgt spid="74"/>
                                        </p:tgtEl>
                                        <p:attrNameLst>
                                          <p:attrName>ppt_x</p:attrName>
                                        </p:attrNameLst>
                                      </p:cBhvr>
                                      <p:tavLst>
                                        <p:tav tm="0">
                                          <p:val>
                                            <p:strVal val="0-#ppt_w/2"/>
                                          </p:val>
                                        </p:tav>
                                        <p:tav tm="100000">
                                          <p:val>
                                            <p:strVal val="#ppt_x"/>
                                          </p:val>
                                        </p:tav>
                                      </p:tavLst>
                                    </p:anim>
                                    <p:anim calcmode="lin" valueType="num">
                                      <p:cBhvr additive="base">
                                        <p:cTn id="21" dur="500" fill="hold"/>
                                        <p:tgtEl>
                                          <p:spTgt spid="7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500" fill="hold"/>
                                        <p:tgtEl>
                                          <p:spTgt spid="83"/>
                                        </p:tgtEl>
                                        <p:attrNameLst>
                                          <p:attrName>ppt_x</p:attrName>
                                        </p:attrNameLst>
                                      </p:cBhvr>
                                      <p:tavLst>
                                        <p:tav tm="0">
                                          <p:val>
                                            <p:strVal val="0-#ppt_w/2"/>
                                          </p:val>
                                        </p:tav>
                                        <p:tav tm="100000">
                                          <p:val>
                                            <p:strVal val="#ppt_x"/>
                                          </p:val>
                                        </p:tav>
                                      </p:tavLst>
                                    </p:anim>
                                    <p:anim calcmode="lin" valueType="num">
                                      <p:cBhvr additive="base">
                                        <p:cTn id="26" dur="500" fill="hold"/>
                                        <p:tgtEl>
                                          <p:spTgt spid="8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cBhvr additive="base">
                                        <p:cTn id="29" dur="500" fill="hold"/>
                                        <p:tgtEl>
                                          <p:spTgt spid="84"/>
                                        </p:tgtEl>
                                        <p:attrNameLst>
                                          <p:attrName>ppt_x</p:attrName>
                                        </p:attrNameLst>
                                      </p:cBhvr>
                                      <p:tavLst>
                                        <p:tav tm="0">
                                          <p:val>
                                            <p:strVal val="0-#ppt_w/2"/>
                                          </p:val>
                                        </p:tav>
                                        <p:tav tm="100000">
                                          <p:val>
                                            <p:strVal val="#ppt_x"/>
                                          </p:val>
                                        </p:tav>
                                      </p:tavLst>
                                    </p:anim>
                                    <p:anim calcmode="lin" valueType="num">
                                      <p:cBhvr additive="base">
                                        <p:cTn id="30" dur="500" fill="hold"/>
                                        <p:tgtEl>
                                          <p:spTgt spid="84"/>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grpId="0" nodeType="afterEffect">
                                  <p:stCondLst>
                                    <p:cond delay="0"/>
                                  </p:stCondLst>
                                  <p:childTnLst>
                                    <p:set>
                                      <p:cBhvr>
                                        <p:cTn id="33" dur="1" fill="hold">
                                          <p:stCondLst>
                                            <p:cond delay="0"/>
                                          </p:stCondLst>
                                        </p:cTn>
                                        <p:tgtEl>
                                          <p:spTgt spid="85"/>
                                        </p:tgtEl>
                                        <p:attrNameLst>
                                          <p:attrName>style.visibility</p:attrName>
                                        </p:attrNameLst>
                                      </p:cBhvr>
                                      <p:to>
                                        <p:strVal val="visible"/>
                                      </p:to>
                                    </p:set>
                                    <p:anim calcmode="lin" valueType="num">
                                      <p:cBhvr additive="base">
                                        <p:cTn id="34" dur="500" fill="hold"/>
                                        <p:tgtEl>
                                          <p:spTgt spid="85"/>
                                        </p:tgtEl>
                                        <p:attrNameLst>
                                          <p:attrName>ppt_x</p:attrName>
                                        </p:attrNameLst>
                                      </p:cBhvr>
                                      <p:tavLst>
                                        <p:tav tm="0">
                                          <p:val>
                                            <p:strVal val="0-#ppt_w/2"/>
                                          </p:val>
                                        </p:tav>
                                        <p:tav tm="100000">
                                          <p:val>
                                            <p:strVal val="#ppt_x"/>
                                          </p:val>
                                        </p:tav>
                                      </p:tavLst>
                                    </p:anim>
                                    <p:anim calcmode="lin" valueType="num">
                                      <p:cBhvr additive="base">
                                        <p:cTn id="35" dur="500" fill="hold"/>
                                        <p:tgtEl>
                                          <p:spTgt spid="8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500" fill="hold"/>
                                        <p:tgtEl>
                                          <p:spTgt spid="86"/>
                                        </p:tgtEl>
                                        <p:attrNameLst>
                                          <p:attrName>ppt_x</p:attrName>
                                        </p:attrNameLst>
                                      </p:cBhvr>
                                      <p:tavLst>
                                        <p:tav tm="0">
                                          <p:val>
                                            <p:strVal val="0-#ppt_w/2"/>
                                          </p:val>
                                        </p:tav>
                                        <p:tav tm="100000">
                                          <p:val>
                                            <p:strVal val="#ppt_x"/>
                                          </p:val>
                                        </p:tav>
                                      </p:tavLst>
                                    </p:anim>
                                    <p:anim calcmode="lin" valueType="num">
                                      <p:cBhvr additive="base">
                                        <p:cTn id="39" dur="500" fill="hold"/>
                                        <p:tgtEl>
                                          <p:spTgt spid="86"/>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0-#ppt_w/2"/>
                                          </p:val>
                                        </p:tav>
                                        <p:tav tm="100000">
                                          <p:val>
                                            <p:strVal val="#ppt_x"/>
                                          </p:val>
                                        </p:tav>
                                      </p:tavLst>
                                    </p:anim>
                                    <p:anim calcmode="lin" valueType="num">
                                      <p:cBhvr additive="base">
                                        <p:cTn id="53" dur="500" fill="hold"/>
                                        <p:tgtEl>
                                          <p:spTgt spid="19"/>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73" grpId="0" animBg="1"/>
      <p:bldP spid="74" grpId="0" animBg="1"/>
      <p:bldP spid="83" grpId="0" animBg="1"/>
      <p:bldP spid="84" grpId="0" animBg="1"/>
      <p:bldP spid="85" grpId="0" animBg="1"/>
      <p:bldP spid="86" grpId="0" animBg="1"/>
      <p:bldP spid="17" grpId="0" animBg="1"/>
      <p:bldP spid="18" grpId="0" animBg="1"/>
      <p:bldP spid="19" grpId="0" animBg="1"/>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4</a:t>
            </a:r>
            <a:r>
              <a:rPr lang="zh-CN" altLang="en-US" sz="2800" dirty="0"/>
              <a:t> 云</a:t>
            </a:r>
            <a:r>
              <a:rPr lang="en-US" altLang="zh-CN" sz="2800" dirty="0"/>
              <a:t>MIS</a:t>
            </a:r>
            <a:r>
              <a:rPr lang="zh-CN" altLang="en-US" sz="2800" dirty="0"/>
              <a:t>应用绑定</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/04</a:t>
            </a:r>
            <a:endParaRPr lang="zh-CN" altLang="en-US" spc="100"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5109963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应用绑定操作</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5" name="文本框 19"/>
          <p:cNvSpPr txBox="1"/>
          <p:nvPr/>
        </p:nvSpPr>
        <p:spPr>
          <a:xfrm>
            <a:off x="217282" y="1164149"/>
            <a:ext cx="11678971" cy="5245282"/>
          </a:xfrm>
          <a:prstGeom prst="rect">
            <a:avLst/>
          </a:prstGeom>
          <a:noFill/>
        </p:spPr>
        <p:txBody>
          <a:bodyPr wrap="square" rtlCol="0">
            <a:spAutoFit/>
          </a:bodyPr>
          <a:lstStyle/>
          <a:p>
            <a:pPr marL="342900" indent="-342900">
              <a:lnSpc>
                <a:spcPct val="150000"/>
              </a:lnSpc>
              <a:buFont typeface="+mj-lt"/>
              <a:buAutoNum type="arabicPeriod"/>
            </a:pPr>
            <a:r>
              <a:rPr lang="zh-CN" altLang="en-US" sz="1500" dirty="0">
                <a:latin typeface="微软雅黑" panose="020B0503020204020204" pitchFamily="34" charset="-122"/>
                <a:ea typeface="微软雅黑" panose="020B0503020204020204" pitchFamily="34" charset="-122"/>
              </a:rPr>
              <a:t>点击进入</a:t>
            </a:r>
            <a:r>
              <a:rPr lang="en-US" altLang="zh-CN" sz="1500" dirty="0">
                <a:latin typeface="微软雅黑" panose="020B0503020204020204" pitchFamily="34" charset="-122"/>
                <a:ea typeface="微软雅黑" panose="020B0503020204020204" pitchFamily="34" charset="-122"/>
              </a:rPr>
              <a:t>POS</a:t>
            </a:r>
            <a:r>
              <a:rPr lang="zh-CN" altLang="en-US" sz="1500" dirty="0">
                <a:latin typeface="微软雅黑" panose="020B0503020204020204" pitchFamily="34" charset="-122"/>
                <a:ea typeface="微软雅黑" panose="020B0503020204020204" pitchFamily="34" charset="-122"/>
              </a:rPr>
              <a:t>界面上“通联云</a:t>
            </a:r>
            <a:r>
              <a:rPr lang="en-US" altLang="zh-CN" sz="1500" dirty="0">
                <a:latin typeface="微软雅黑" panose="020B0503020204020204" pitchFamily="34" charset="-122"/>
                <a:ea typeface="微软雅黑" panose="020B0503020204020204" pitchFamily="34" charset="-122"/>
              </a:rPr>
              <a:t>MIS</a:t>
            </a:r>
            <a:r>
              <a:rPr lang="zh-CN" altLang="en-US" sz="1500" dirty="0">
                <a:latin typeface="微软雅黑" panose="020B0503020204020204" pitchFamily="34" charset="-122"/>
                <a:ea typeface="微软雅黑" panose="020B0503020204020204" pitchFamily="34" charset="-122"/>
              </a:rPr>
              <a:t>”</a:t>
            </a:r>
            <a:r>
              <a:rPr lang="en-US" altLang="zh-CN" sz="1500" dirty="0">
                <a:latin typeface="微软雅黑" panose="020B0503020204020204" pitchFamily="34" charset="-122"/>
                <a:ea typeface="微软雅黑" panose="020B0503020204020204" pitchFamily="34" charset="-122"/>
              </a:rPr>
              <a:t>app</a:t>
            </a:r>
            <a:r>
              <a:rPr lang="zh-CN" altLang="en-US" sz="1500" dirty="0">
                <a:latin typeface="微软雅黑" panose="020B0503020204020204" pitchFamily="34" charset="-122"/>
                <a:ea typeface="微软雅黑" panose="020B0503020204020204" pitchFamily="34" charset="-122"/>
              </a:rPr>
              <a:t>。</a:t>
            </a:r>
            <a:endParaRPr lang="en-US" altLang="zh-CN" sz="15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500" dirty="0">
                <a:latin typeface="微软雅黑" panose="020B0503020204020204" pitchFamily="34" charset="-122"/>
                <a:ea typeface="微软雅黑" panose="020B0503020204020204" pitchFamily="34" charset="-122"/>
              </a:rPr>
              <a:t>点击“绑定”按钮可以连接绑定</a:t>
            </a:r>
            <a:r>
              <a:rPr lang="en-US" altLang="zh-CN" sz="1500" dirty="0">
                <a:latin typeface="微软雅黑" panose="020B0503020204020204" pitchFamily="34" charset="-122"/>
                <a:ea typeface="微软雅黑" panose="020B0503020204020204" pitchFamily="34" charset="-122"/>
              </a:rPr>
              <a:t>USDK</a:t>
            </a:r>
            <a:r>
              <a:rPr lang="zh-CN" altLang="en-US" sz="1500" dirty="0">
                <a:latin typeface="微软雅黑" panose="020B0503020204020204" pitchFamily="34" charset="-122"/>
                <a:ea typeface="微软雅黑" panose="020B0503020204020204" pitchFamily="34" charset="-122"/>
              </a:rPr>
              <a:t>上配置好的商户号终端号，绑定成功则款台号门店号信息同步到云</a:t>
            </a:r>
            <a:r>
              <a:rPr lang="en-US" altLang="zh-CN" sz="1500" dirty="0">
                <a:latin typeface="微软雅黑" panose="020B0503020204020204" pitchFamily="34" charset="-122"/>
                <a:ea typeface="微软雅黑" panose="020B0503020204020204" pitchFamily="34" charset="-122"/>
              </a:rPr>
              <a:t>mis</a:t>
            </a:r>
            <a:r>
              <a:rPr lang="zh-CN" altLang="en-US" sz="1500" dirty="0">
                <a:latin typeface="微软雅黑" panose="020B0503020204020204" pitchFamily="34" charset="-122"/>
                <a:ea typeface="微软雅黑" panose="020B0503020204020204" pitchFamily="34" charset="-122"/>
              </a:rPr>
              <a:t>界面展示出来，点击“断开”按钮可以解除绑定。</a:t>
            </a:r>
            <a:endParaRPr lang="en-US" altLang="zh-CN" sz="15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500" dirty="0">
                <a:latin typeface="微软雅黑" panose="020B0503020204020204" pitchFamily="34" charset="-122"/>
                <a:ea typeface="微软雅黑" panose="020B0503020204020204" pitchFamily="34" charset="-122"/>
              </a:rPr>
              <a:t>点击“设置”按钮，输入服务器地址、端口号，可设置预绑定的服务器地址，默认为空，连接生产环境地址；</a:t>
            </a:r>
          </a:p>
          <a:p>
            <a:pPr>
              <a:lnSpc>
                <a:spcPct val="150000"/>
              </a:lnSpc>
            </a:pPr>
            <a:r>
              <a:rPr lang="zh-CN" altLang="en-US" sz="1500" dirty="0">
                <a:latin typeface="微软雅黑" panose="020B0503020204020204" pitchFamily="34" charset="-122"/>
                <a:ea typeface="微软雅黑" panose="020B0503020204020204" pitchFamily="34" charset="-122"/>
              </a:rPr>
              <a:t>        打开云</a:t>
            </a:r>
            <a:r>
              <a:rPr lang="en-US" altLang="zh-CN" sz="1500" dirty="0">
                <a:latin typeface="微软雅黑" panose="020B0503020204020204" pitchFamily="34" charset="-122"/>
                <a:ea typeface="微软雅黑" panose="020B0503020204020204" pitchFamily="34" charset="-122"/>
              </a:rPr>
              <a:t>MIS APP</a:t>
            </a:r>
            <a:r>
              <a:rPr lang="zh-CN" altLang="en-US" sz="1500" dirty="0">
                <a:latin typeface="微软雅黑" panose="020B0503020204020204" pitchFamily="34" charset="-122"/>
                <a:ea typeface="微软雅黑" panose="020B0503020204020204" pitchFamily="34" charset="-122"/>
              </a:rPr>
              <a:t>点击“设置”按钮，进入设置界面点击“日志上传”或“日志删除”，即可进入对应界面，选择想要操作的  日志，进行上传或删除（当天的日志文件不允许删除，因此不会出现在删除列表中）</a:t>
            </a:r>
            <a:r>
              <a:rPr lang="en-US" altLang="zh-CN" sz="1500" dirty="0">
                <a:latin typeface="微软雅黑" panose="020B0503020204020204" pitchFamily="34" charset="-122"/>
                <a:ea typeface="微软雅黑" panose="020B0503020204020204" pitchFamily="34" charset="-122"/>
              </a:rPr>
              <a:t>;</a:t>
            </a:r>
          </a:p>
          <a:p>
            <a:pPr>
              <a:lnSpc>
                <a:spcPct val="150000"/>
              </a:lnSpc>
            </a:pPr>
            <a:r>
              <a:rPr lang="zh-CN" altLang="en-US" sz="1500" dirty="0">
                <a:latin typeface="微软雅黑" panose="020B0503020204020204" pitchFamily="34" charset="-122"/>
                <a:ea typeface="微软雅黑" panose="020B0503020204020204" pitchFamily="34" charset="-122"/>
              </a:rPr>
              <a:t>        日志上传仅支持同时上传一个日志文件</a:t>
            </a:r>
            <a:r>
              <a:rPr lang="en-US" altLang="zh-CN" sz="1500" dirty="0">
                <a:latin typeface="微软雅黑" panose="020B0503020204020204" pitchFamily="34" charset="-122"/>
                <a:ea typeface="微软雅黑" panose="020B0503020204020204" pitchFamily="34" charset="-122"/>
              </a:rPr>
              <a:t>;</a:t>
            </a:r>
          </a:p>
          <a:p>
            <a:pPr>
              <a:lnSpc>
                <a:spcPct val="150000"/>
              </a:lnSpc>
            </a:pPr>
            <a:r>
              <a:rPr lang="zh-CN" altLang="en-US" sz="1500" dirty="0">
                <a:latin typeface="微软雅黑" panose="020B0503020204020204" pitchFamily="34" charset="-122"/>
                <a:ea typeface="微软雅黑" panose="020B0503020204020204" pitchFamily="34" charset="-122"/>
              </a:rPr>
              <a:t>        日志删除可单个日志删除，也可全选删除</a:t>
            </a:r>
            <a:r>
              <a:rPr lang="en-US" altLang="zh-CN" sz="1500" dirty="0">
                <a:latin typeface="微软雅黑" panose="020B0503020204020204" pitchFamily="34" charset="-122"/>
                <a:ea typeface="微软雅黑" panose="020B0503020204020204" pitchFamily="34" charset="-122"/>
              </a:rPr>
              <a:t>;</a:t>
            </a:r>
          </a:p>
          <a:p>
            <a:pPr>
              <a:lnSpc>
                <a:spcPct val="150000"/>
              </a:lnSpc>
            </a:pPr>
            <a:r>
              <a:rPr lang="en-US" altLang="zh-CN" sz="1500" dirty="0">
                <a:latin typeface="微软雅黑" panose="020B0503020204020204" pitchFamily="34" charset="-122"/>
                <a:ea typeface="微软雅黑" panose="020B0503020204020204" pitchFamily="34" charset="-122"/>
              </a:rPr>
              <a:t>        USDK</a:t>
            </a:r>
            <a:r>
              <a:rPr lang="zh-CN" altLang="en-US" sz="1500" dirty="0">
                <a:latin typeface="微软雅黑" panose="020B0503020204020204" pitchFamily="34" charset="-122"/>
                <a:ea typeface="微软雅黑" panose="020B0503020204020204" pitchFamily="34" charset="-122"/>
              </a:rPr>
              <a:t>设置只针对使用</a:t>
            </a:r>
            <a:r>
              <a:rPr lang="en-US" altLang="zh-CN" sz="1500" dirty="0">
                <a:latin typeface="微软雅黑" panose="020B0503020204020204" pitchFamily="34" charset="-122"/>
                <a:ea typeface="微软雅黑" panose="020B0503020204020204" pitchFamily="34" charset="-122"/>
              </a:rPr>
              <a:t>USDK</a:t>
            </a:r>
            <a:r>
              <a:rPr lang="zh-CN" altLang="en-US" sz="1500" dirty="0">
                <a:latin typeface="微软雅黑" panose="020B0503020204020204" pitchFamily="34" charset="-122"/>
                <a:ea typeface="微软雅黑" panose="020B0503020204020204" pitchFamily="34" charset="-122"/>
              </a:rPr>
              <a:t>的情况，打开云</a:t>
            </a:r>
            <a:r>
              <a:rPr lang="en-US" altLang="zh-CN" sz="1500" dirty="0">
                <a:latin typeface="微软雅黑" panose="020B0503020204020204" pitchFamily="34" charset="-122"/>
                <a:ea typeface="微软雅黑" panose="020B0503020204020204" pitchFamily="34" charset="-122"/>
              </a:rPr>
              <a:t>MIS APP</a:t>
            </a:r>
            <a:r>
              <a:rPr lang="zh-CN" altLang="en-US" sz="1500" dirty="0">
                <a:latin typeface="微软雅黑" panose="020B0503020204020204" pitchFamily="34" charset="-122"/>
                <a:ea typeface="微软雅黑" panose="020B0503020204020204" pitchFamily="34" charset="-122"/>
              </a:rPr>
              <a:t>点击“设置”按钮，进入设置界面点击“</a:t>
            </a:r>
            <a:r>
              <a:rPr lang="en-US" altLang="zh-CN" sz="1500" dirty="0">
                <a:latin typeface="微软雅黑" panose="020B0503020204020204" pitchFamily="34" charset="-122"/>
                <a:ea typeface="微软雅黑" panose="020B0503020204020204" pitchFamily="34" charset="-122"/>
              </a:rPr>
              <a:t>USDK</a:t>
            </a:r>
            <a:r>
              <a:rPr lang="zh-CN" altLang="en-US" sz="1500" dirty="0">
                <a:latin typeface="微软雅黑" panose="020B0503020204020204" pitchFamily="34" charset="-122"/>
                <a:ea typeface="微软雅黑" panose="020B0503020204020204" pitchFamily="34" charset="-122"/>
              </a:rPr>
              <a:t>设置”，将调用</a:t>
            </a:r>
            <a:r>
              <a:rPr lang="en-US" altLang="zh-CN" sz="1500" dirty="0">
                <a:latin typeface="微软雅黑" panose="020B0503020204020204" pitchFamily="34" charset="-122"/>
                <a:ea typeface="微软雅黑" panose="020B0503020204020204" pitchFamily="34" charset="-122"/>
              </a:rPr>
              <a:t>USDK</a:t>
            </a:r>
            <a:r>
              <a:rPr lang="zh-CN" altLang="en-US" sz="1500" dirty="0">
                <a:latin typeface="微软雅黑" panose="020B0503020204020204" pitchFamily="34" charset="-122"/>
                <a:ea typeface="微软雅黑" panose="020B0503020204020204" pitchFamily="34" charset="-122"/>
              </a:rPr>
              <a:t>进行设置商户信息、通讯等。</a:t>
            </a:r>
            <a:r>
              <a:rPr lang="en-US" altLang="zh-CN" sz="1500" dirty="0">
                <a:latin typeface="微软雅黑" panose="020B0503020204020204" pitchFamily="34" charset="-122"/>
                <a:ea typeface="微软雅黑" panose="020B0503020204020204" pitchFamily="34" charset="-122"/>
              </a:rPr>
              <a:t>USDK</a:t>
            </a:r>
            <a:r>
              <a:rPr lang="zh-CN" altLang="en-US" sz="1500" dirty="0">
                <a:latin typeface="微软雅黑" panose="020B0503020204020204" pitchFamily="34" charset="-122"/>
                <a:ea typeface="微软雅黑" panose="020B0503020204020204" pitchFamily="34" charset="-122"/>
              </a:rPr>
              <a:t>设置完成后，如果当前处于正常绑定的状态，需手动点击“断开”按钮，然后重新“绑定”才能生效。</a:t>
            </a:r>
          </a:p>
          <a:p>
            <a:pPr marL="342900" indent="-342900">
              <a:lnSpc>
                <a:spcPct val="150000"/>
              </a:lnSpc>
              <a:buFont typeface="+mj-lt"/>
              <a:buAutoNum type="arabicPeriod" startAt="4"/>
            </a:pPr>
            <a:r>
              <a:rPr lang="zh-CN" altLang="en-US" sz="1500" dirty="0">
                <a:latin typeface="微软雅黑" panose="020B0503020204020204" pitchFamily="34" charset="-122"/>
                <a:ea typeface="微软雅黑" panose="020B0503020204020204" pitchFamily="34" charset="-122"/>
              </a:rPr>
              <a:t>服务器地址、端口设置</a:t>
            </a:r>
          </a:p>
          <a:p>
            <a:pPr>
              <a:lnSpc>
                <a:spcPct val="150000"/>
              </a:lnSpc>
            </a:pPr>
            <a:r>
              <a:rPr lang="en-US" altLang="zh-CN" sz="1500" dirty="0">
                <a:latin typeface="微软雅黑" panose="020B0503020204020204" pitchFamily="34" charset="-122"/>
                <a:ea typeface="微软雅黑" panose="020B0503020204020204" pitchFamily="34" charset="-122"/>
              </a:rPr>
              <a:t>       </a:t>
            </a:r>
            <a:r>
              <a:rPr lang="zh-CN" altLang="en-US" sz="1500" dirty="0">
                <a:latin typeface="微软雅黑" panose="020B0503020204020204" pitchFamily="34" charset="-122"/>
                <a:ea typeface="微软雅黑" panose="020B0503020204020204" pitchFamily="34" charset="-122"/>
              </a:rPr>
              <a:t>打开云</a:t>
            </a:r>
            <a:r>
              <a:rPr lang="en-US" altLang="zh-CN" sz="1500" dirty="0">
                <a:latin typeface="微软雅黑" panose="020B0503020204020204" pitchFamily="34" charset="-122"/>
                <a:ea typeface="微软雅黑" panose="020B0503020204020204" pitchFamily="34" charset="-122"/>
              </a:rPr>
              <a:t>MIS APP</a:t>
            </a:r>
            <a:r>
              <a:rPr lang="zh-CN" altLang="en-US" sz="1500" dirty="0">
                <a:latin typeface="微软雅黑" panose="020B0503020204020204" pitchFamily="34" charset="-122"/>
                <a:ea typeface="微软雅黑" panose="020B0503020204020204" pitchFamily="34" charset="-122"/>
              </a:rPr>
              <a:t>点击“设置”按钮，进入设置界面，填写地址栏或端口栏即可。无论是测试版、正式版默认服务器地址、端口均为空，默认链接生产环境。如需更改为测试环境，请手动配置</a:t>
            </a:r>
            <a:r>
              <a:rPr lang="en-US" altLang="zh-CN" sz="1500" dirty="0">
                <a:latin typeface="微软雅黑" panose="020B0503020204020204" pitchFamily="34" charset="-122"/>
                <a:ea typeface="微软雅黑" panose="020B0503020204020204" pitchFamily="34" charset="-122"/>
              </a:rPr>
              <a:t>IP</a:t>
            </a:r>
            <a:r>
              <a:rPr lang="zh-CN" altLang="en-US" sz="1500" dirty="0">
                <a:latin typeface="微软雅黑" panose="020B0503020204020204" pitchFamily="34" charset="-122"/>
                <a:ea typeface="微软雅黑" panose="020B0503020204020204" pitchFamily="34" charset="-122"/>
              </a:rPr>
              <a:t>和端口。如需重新从测试环境切换到生产环境，地址栏和端口栏清空，并点击确认按钮保存即可。</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solidFill>
                  <a:srgbClr val="FF0000"/>
                </a:solidFill>
                <a:latin typeface="微软雅黑" panose="020B0503020204020204" pitchFamily="34" charset="-122"/>
                <a:ea typeface="微软雅黑" panose="020B0503020204020204" pitchFamily="34" charset="-122"/>
              </a:rPr>
              <a:t>注：地址栏和端口栏必须同时正确的填入，否则将无法保存以上配置完成点击确认保存，返回主界面，断开绑定，再重新绑定，才能生效。</a:t>
            </a:r>
          </a:p>
        </p:txBody>
      </p:sp>
    </p:spTree>
    <p:extLst>
      <p:ext uri="{BB962C8B-B14F-4D97-AF65-F5344CB8AC3E}">
        <p14:creationId xmlns:p14="http://schemas.microsoft.com/office/powerpoint/2010/main" val="1222285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应用绑定操作</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9" name="Picture 2"/>
          <p:cNvPicPr>
            <a:picLocks noChangeAspect="1" noChangeArrowheads="1"/>
          </p:cNvPicPr>
          <p:nvPr/>
        </p:nvPicPr>
        <p:blipFill>
          <a:blip r:embed="rId3" cstate="print"/>
          <a:srcRect/>
          <a:stretch>
            <a:fillRect/>
          </a:stretch>
        </p:blipFill>
        <p:spPr bwMode="auto">
          <a:xfrm>
            <a:off x="196962" y="2373917"/>
            <a:ext cx="1864017" cy="3302907"/>
          </a:xfrm>
          <a:prstGeom prst="rect">
            <a:avLst/>
          </a:prstGeom>
          <a:noFill/>
          <a:ln w="9525">
            <a:noFill/>
            <a:miter lim="800000"/>
            <a:headEnd/>
            <a:tailEnd/>
          </a:ln>
        </p:spPr>
      </p:pic>
      <p:pic>
        <p:nvPicPr>
          <p:cNvPr id="6" name="图片 5">
            <a:extLst>
              <a:ext uri="{FF2B5EF4-FFF2-40B4-BE49-F238E27FC236}">
                <a16:creationId xmlns:a16="http://schemas.microsoft.com/office/drawing/2014/main" id="{38737671-7198-4984-9485-7E73285B7DDC}"/>
              </a:ext>
            </a:extLst>
          </p:cNvPr>
          <p:cNvPicPr>
            <a:picLocks noChangeAspect="1"/>
          </p:cNvPicPr>
          <p:nvPr/>
        </p:nvPicPr>
        <p:blipFill>
          <a:blip r:embed="rId4"/>
          <a:stretch>
            <a:fillRect/>
          </a:stretch>
        </p:blipFill>
        <p:spPr>
          <a:xfrm>
            <a:off x="8086594" y="2392680"/>
            <a:ext cx="1874209" cy="3322951"/>
          </a:xfrm>
          <a:prstGeom prst="rect">
            <a:avLst/>
          </a:prstGeom>
        </p:spPr>
      </p:pic>
      <p:pic>
        <p:nvPicPr>
          <p:cNvPr id="7" name="图片 6">
            <a:extLst>
              <a:ext uri="{FF2B5EF4-FFF2-40B4-BE49-F238E27FC236}">
                <a16:creationId xmlns:a16="http://schemas.microsoft.com/office/drawing/2014/main" id="{A0380783-881F-4F59-9AEE-79D188D91267}"/>
              </a:ext>
            </a:extLst>
          </p:cNvPr>
          <p:cNvPicPr>
            <a:picLocks noChangeAspect="1"/>
          </p:cNvPicPr>
          <p:nvPr/>
        </p:nvPicPr>
        <p:blipFill>
          <a:blip r:embed="rId5"/>
          <a:stretch>
            <a:fillRect/>
          </a:stretch>
        </p:blipFill>
        <p:spPr>
          <a:xfrm>
            <a:off x="10070119" y="2392680"/>
            <a:ext cx="1871632" cy="3304513"/>
          </a:xfrm>
          <a:prstGeom prst="rect">
            <a:avLst/>
          </a:prstGeom>
        </p:spPr>
      </p:pic>
      <p:pic>
        <p:nvPicPr>
          <p:cNvPr id="10" name="图片 9">
            <a:extLst>
              <a:ext uri="{FF2B5EF4-FFF2-40B4-BE49-F238E27FC236}">
                <a16:creationId xmlns:a16="http://schemas.microsoft.com/office/drawing/2014/main" id="{627D1AB0-E965-452F-90C9-67B5B99E9C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01519" y="2373915"/>
            <a:ext cx="1871632" cy="3315979"/>
          </a:xfrm>
          <a:prstGeom prst="rect">
            <a:avLst/>
          </a:prstGeom>
        </p:spPr>
      </p:pic>
      <p:pic>
        <p:nvPicPr>
          <p:cNvPr id="11" name="图片 10">
            <a:extLst>
              <a:ext uri="{FF2B5EF4-FFF2-40B4-BE49-F238E27FC236}">
                <a16:creationId xmlns:a16="http://schemas.microsoft.com/office/drawing/2014/main" id="{61920E05-22E8-4E52-9A83-2FBEA11485DA}"/>
              </a:ext>
            </a:extLst>
          </p:cNvPr>
          <p:cNvPicPr>
            <a:picLocks noChangeAspect="1"/>
          </p:cNvPicPr>
          <p:nvPr/>
        </p:nvPicPr>
        <p:blipFill>
          <a:blip r:embed="rId7"/>
          <a:stretch>
            <a:fillRect/>
          </a:stretch>
        </p:blipFill>
        <p:spPr>
          <a:xfrm>
            <a:off x="4128054" y="2373915"/>
            <a:ext cx="1860022" cy="3302907"/>
          </a:xfrm>
          <a:prstGeom prst="rect">
            <a:avLst/>
          </a:prstGeom>
        </p:spPr>
      </p:pic>
      <p:pic>
        <p:nvPicPr>
          <p:cNvPr id="12" name="图片 11">
            <a:extLst>
              <a:ext uri="{FF2B5EF4-FFF2-40B4-BE49-F238E27FC236}">
                <a16:creationId xmlns:a16="http://schemas.microsoft.com/office/drawing/2014/main" id="{42853D6D-B1FB-46E5-B815-2B0B7489768C}"/>
              </a:ext>
            </a:extLst>
          </p:cNvPr>
          <p:cNvPicPr>
            <a:picLocks noChangeAspect="1"/>
          </p:cNvPicPr>
          <p:nvPr/>
        </p:nvPicPr>
        <p:blipFill>
          <a:blip r:embed="rId8"/>
          <a:stretch>
            <a:fillRect/>
          </a:stretch>
        </p:blipFill>
        <p:spPr>
          <a:xfrm>
            <a:off x="2154075" y="2373914"/>
            <a:ext cx="1860536" cy="3302907"/>
          </a:xfrm>
          <a:prstGeom prst="rect">
            <a:avLst/>
          </a:prstGeom>
        </p:spPr>
      </p:pic>
      <p:sp>
        <p:nvSpPr>
          <p:cNvPr id="14" name="文本框 19">
            <a:extLst>
              <a:ext uri="{FF2B5EF4-FFF2-40B4-BE49-F238E27FC236}">
                <a16:creationId xmlns:a16="http://schemas.microsoft.com/office/drawing/2014/main" id="{F5211CDE-A12B-4120-854E-3A25AE3F810F}"/>
              </a:ext>
            </a:extLst>
          </p:cNvPr>
          <p:cNvSpPr txBox="1"/>
          <p:nvPr/>
        </p:nvSpPr>
        <p:spPr>
          <a:xfrm>
            <a:off x="262780" y="1298163"/>
            <a:ext cx="11678971" cy="879856"/>
          </a:xfrm>
          <a:prstGeom prst="rect">
            <a:avLst/>
          </a:prstGeom>
          <a:noFill/>
        </p:spPr>
        <p:txBody>
          <a:bodyPr wrap="square" rtlCol="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通联云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app</a:t>
            </a:r>
            <a:r>
              <a:rPr lang="zh-CN" altLang="en-US" sz="2000" dirty="0">
                <a:latin typeface="微软雅黑" panose="020B0503020204020204" pitchFamily="34" charset="-122"/>
                <a:ea typeface="微软雅黑" panose="020B0503020204020204" pitchFamily="34" charset="-122"/>
              </a:rPr>
              <a:t>界面展示</a:t>
            </a:r>
            <a:endParaRPr lang="en-US" altLang="zh-CN" sz="2000" dirty="0">
              <a:latin typeface="微软雅黑" panose="020B0503020204020204" pitchFamily="34" charset="-122"/>
              <a:ea typeface="微软雅黑" panose="020B0503020204020204" pitchFamily="34" charset="-122"/>
            </a:endParaRPr>
          </a:p>
          <a:p>
            <a:pPr>
              <a:lnSpc>
                <a:spcPct val="150000"/>
              </a:lnSpc>
            </a:pP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1885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5</a:t>
            </a:r>
            <a:r>
              <a:rPr lang="zh-CN" altLang="en-US" sz="2800" dirty="0"/>
              <a:t> 测试接口</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/05</a:t>
            </a:r>
            <a:endParaRPr lang="zh-CN" altLang="en-US" spc="100"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2521619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仿真页面下载、测试交易</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5" name="文本框 19"/>
          <p:cNvSpPr txBox="1"/>
          <p:nvPr/>
        </p:nvSpPr>
        <p:spPr>
          <a:xfrm>
            <a:off x="696377" y="1476361"/>
            <a:ext cx="5704423" cy="2862322"/>
          </a:xfrm>
          <a:prstGeom prst="rect">
            <a:avLst/>
          </a:prstGeom>
          <a:noFill/>
        </p:spPr>
        <p:txBody>
          <a:bodyPr wrap="square" rtlCol="0">
            <a:spAutoFit/>
          </a:bodyPr>
          <a:lstStyle/>
          <a:p>
            <a:pPr marL="457200" indent="-457200">
              <a:lnSpc>
                <a:spcPct val="150000"/>
              </a:lnSpc>
              <a:buFont typeface="+mj-lt"/>
              <a:buAutoNum type="arabicPeriod"/>
            </a:pPr>
            <a:r>
              <a:rPr lang="zh-CN" altLang="en-US" sz="2000" dirty="0">
                <a:latin typeface="微软雅黑" panose="020B0503020204020204" pitchFamily="34" charset="-122"/>
                <a:ea typeface="微软雅黑" panose="020B0503020204020204" pitchFamily="34" charset="-122"/>
              </a:rPr>
              <a:t>通联云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收银机仿真工具生产环境地址是</a:t>
            </a:r>
            <a:r>
              <a:rPr lang="hu-HU" altLang="zh-CN" sz="1600" dirty="0">
                <a:latin typeface="微软雅黑" panose="020B0503020204020204" pitchFamily="34" charset="-122"/>
                <a:ea typeface="微软雅黑" panose="020B0503020204020204" pitchFamily="34" charset="-122"/>
                <a:hlinkClick r:id="rId3"/>
              </a:rPr>
              <a:t>http://cloudMis/cash.html</a:t>
            </a:r>
            <a:r>
              <a:rPr lang="zh-CN" altLang="en-US" sz="2000" dirty="0">
                <a:latin typeface="微软雅黑" panose="020B0503020204020204" pitchFamily="34" charset="-122"/>
                <a:ea typeface="微软雅黑" panose="020B0503020204020204" pitchFamily="34" charset="-122"/>
              </a:rPr>
              <a:t>，打开这个页面，录入要发起交易的</a:t>
            </a:r>
            <a:r>
              <a:rPr lang="en-US" altLang="zh-CN" sz="2000" dirty="0">
                <a:latin typeface="微软雅黑" panose="020B0503020204020204" pitchFamily="34" charset="-122"/>
                <a:ea typeface="微软雅黑" panose="020B0503020204020204" pitchFamily="34" charset="-122"/>
              </a:rPr>
              <a:t>POS</a:t>
            </a:r>
            <a:r>
              <a:rPr lang="zh-CN" altLang="en-US" sz="2000" dirty="0">
                <a:latin typeface="微软雅黑" panose="020B0503020204020204" pitchFamily="34" charset="-122"/>
                <a:ea typeface="微软雅黑" panose="020B0503020204020204" pitchFamily="34" charset="-122"/>
              </a:rPr>
              <a:t>上配置的商户号对应在云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运维管理平台绑定好的商户分店号、收银机款台号、</a:t>
            </a:r>
            <a:r>
              <a:rPr lang="en-US" altLang="zh-CN" sz="2000" dirty="0">
                <a:latin typeface="微软雅黑" panose="020B0503020204020204" pitchFamily="34" charset="-122"/>
                <a:ea typeface="微软雅黑" panose="020B0503020204020204" pitchFamily="34" charset="-122"/>
              </a:rPr>
              <a:t>APP_ID</a:t>
            </a:r>
            <a:r>
              <a:rPr lang="zh-CN" altLang="en-US" sz="2000" dirty="0">
                <a:latin typeface="微软雅黑" panose="020B0503020204020204" pitchFamily="34" charset="-122"/>
                <a:ea typeface="微软雅黑" panose="020B0503020204020204" pitchFamily="34" charset="-122"/>
              </a:rPr>
              <a:t>、激活码（在商户信息管理界面可以查找到相应参数）。</a:t>
            </a:r>
            <a:endParaRPr lang="en-US" altLang="zh-CN" sz="2000" dirty="0">
              <a:latin typeface="微软雅黑" panose="020B0503020204020204" pitchFamily="34" charset="-122"/>
              <a:ea typeface="微软雅黑" panose="020B0503020204020204" pitchFamily="34" charset="-122"/>
            </a:endParaRPr>
          </a:p>
        </p:txBody>
      </p:sp>
      <p:pic>
        <p:nvPicPr>
          <p:cNvPr id="11267" name="Picture 3"/>
          <p:cNvPicPr>
            <a:picLocks noChangeAspect="1" noChangeArrowheads="1"/>
          </p:cNvPicPr>
          <p:nvPr/>
        </p:nvPicPr>
        <p:blipFill>
          <a:blip r:embed="rId4" cstate="print"/>
          <a:srcRect/>
          <a:stretch>
            <a:fillRect/>
          </a:stretch>
        </p:blipFill>
        <p:spPr bwMode="auto">
          <a:xfrm>
            <a:off x="6468323" y="1124501"/>
            <a:ext cx="5524500" cy="5570537"/>
          </a:xfrm>
          <a:prstGeom prst="rect">
            <a:avLst/>
          </a:prstGeom>
          <a:noFill/>
          <a:ln w="9525">
            <a:noFill/>
            <a:miter lim="800000"/>
            <a:headEnd/>
            <a:tailEnd/>
          </a:ln>
        </p:spPr>
      </p:pic>
    </p:spTree>
    <p:extLst>
      <p:ext uri="{BB962C8B-B14F-4D97-AF65-F5344CB8AC3E}">
        <p14:creationId xmlns:p14="http://schemas.microsoft.com/office/powerpoint/2010/main" val="1222285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仿真页面下载、测试交易</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5" name="文本框 19"/>
          <p:cNvSpPr txBox="1"/>
          <p:nvPr/>
        </p:nvSpPr>
        <p:spPr>
          <a:xfrm>
            <a:off x="696379" y="1476361"/>
            <a:ext cx="6917586" cy="4613892"/>
          </a:xfrm>
          <a:prstGeom prst="rect">
            <a:avLst/>
          </a:prstGeom>
          <a:noFill/>
        </p:spPr>
        <p:txBody>
          <a:bodyPr wrap="square" rtlCol="0">
            <a:spAutoFit/>
          </a:bodyPr>
          <a:lstStyle/>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选择交易类型、业务处理服务器地址，并填写相应交易要传入的参数，点击“生成</a:t>
            </a:r>
            <a:r>
              <a:rPr lang="en-US" altLang="zh-CN" dirty="0" err="1">
                <a:latin typeface="微软雅黑" panose="020B0503020204020204" pitchFamily="34" charset="-122"/>
                <a:ea typeface="微软雅黑" panose="020B0503020204020204" pitchFamily="34" charset="-122"/>
              </a:rPr>
              <a:t>json</a:t>
            </a:r>
            <a:r>
              <a:rPr lang="zh-CN" altLang="en-US" dirty="0">
                <a:latin typeface="微软雅黑" panose="020B0503020204020204" pitchFamily="34" charset="-122"/>
                <a:ea typeface="微软雅黑" panose="020B0503020204020204" pitchFamily="34" charset="-122"/>
              </a:rPr>
              <a:t>串”按钮后点击“准备好了，发起交易咯”按钮即可向终端发起选择的交易类型对应交易，</a:t>
            </a:r>
            <a:r>
              <a:rPr lang="en-US" altLang="zh-CN" dirty="0">
                <a:latin typeface="微软雅黑" panose="020B0503020204020204" pitchFamily="34" charset="-122"/>
                <a:ea typeface="微软雅黑" panose="020B0503020204020204" pitchFamily="34" charset="-122"/>
              </a:rPr>
              <a:t>POS</a:t>
            </a:r>
            <a:r>
              <a:rPr lang="zh-CN" altLang="en-US" dirty="0">
                <a:latin typeface="微软雅黑" panose="020B0503020204020204" pitchFamily="34" charset="-122"/>
                <a:ea typeface="微软雅黑" panose="020B0503020204020204" pitchFamily="34" charset="-122"/>
              </a:rPr>
              <a:t>端接收到消息后跳转到相应交易界面，用户在</a:t>
            </a:r>
            <a:r>
              <a:rPr lang="en-US" altLang="zh-CN" dirty="0">
                <a:latin typeface="微软雅黑" panose="020B0503020204020204" pitchFamily="34" charset="-122"/>
                <a:ea typeface="微软雅黑" panose="020B0503020204020204" pitchFamily="34" charset="-122"/>
              </a:rPr>
              <a:t>POS</a:t>
            </a:r>
            <a:r>
              <a:rPr lang="zh-CN" altLang="en-US" dirty="0">
                <a:latin typeface="微软雅黑" panose="020B0503020204020204" pitchFamily="34" charset="-122"/>
                <a:ea typeface="微软雅黑" panose="020B0503020204020204" pitchFamily="34" charset="-122"/>
              </a:rPr>
              <a:t>端完成交易过程。</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交易完成后，仿真工具页面接收到应答内容。</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en-US" dirty="0">
                <a:latin typeface="微软雅黑" panose="020B0503020204020204" pitchFamily="34" charset="-122"/>
                <a:ea typeface="微软雅黑" panose="020B0503020204020204" pitchFamily="34" charset="-122"/>
              </a:rPr>
              <a:t>当前支持的交易类型有带查询（</a:t>
            </a:r>
            <a:r>
              <a:rPr lang="en-US" altLang="zh-CN" dirty="0">
                <a:latin typeface="微软雅黑" panose="020B0503020204020204" pitchFamily="34" charset="-122"/>
                <a:ea typeface="微软雅黑" panose="020B0503020204020204" pitchFamily="34" charset="-122"/>
              </a:rPr>
              <a:t>or</a:t>
            </a:r>
            <a:r>
              <a:rPr lang="zh-CN" altLang="en-US" dirty="0">
                <a:latin typeface="微软雅黑" panose="020B0503020204020204" pitchFamily="34" charset="-122"/>
                <a:ea typeface="微软雅黑" panose="020B0503020204020204" pitchFamily="34" charset="-122"/>
              </a:rPr>
              <a:t>不带查询）的银行卡（</a:t>
            </a:r>
            <a:r>
              <a:rPr lang="en-US" altLang="zh-CN" dirty="0">
                <a:latin typeface="微软雅黑" panose="020B0503020204020204" pitchFamily="34" charset="-122"/>
                <a:ea typeface="微软雅黑" panose="020B0503020204020204" pitchFamily="34" charset="-122"/>
              </a:rPr>
              <a:t>or</a:t>
            </a:r>
            <a:r>
              <a:rPr lang="zh-CN" altLang="en-US" dirty="0">
                <a:latin typeface="微软雅黑" panose="020B0503020204020204" pitchFamily="34" charset="-122"/>
                <a:ea typeface="微软雅黑" panose="020B0503020204020204" pitchFamily="34" charset="-122"/>
              </a:rPr>
              <a:t>扫码）订单支付，及各交易的退货和撤销功能，结算，重打印几种交易类型。</a:t>
            </a:r>
            <a:endParaRPr lang="en-US" altLang="zh-CN"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startAt="3"/>
            </a:pPr>
            <a:r>
              <a:rPr lang="zh-CN" altLang="zh-CN" dirty="0"/>
              <a:t>正常交易由远端商户收银系统发起，经云</a:t>
            </a:r>
            <a:r>
              <a:rPr lang="en-US" altLang="zh-CN" dirty="0"/>
              <a:t>MIS</a:t>
            </a:r>
            <a:r>
              <a:rPr lang="zh-CN" altLang="zh-CN" dirty="0"/>
              <a:t>后台将交易指令下发</a:t>
            </a:r>
            <a:r>
              <a:rPr lang="zh-CN" altLang="en-US" dirty="0"/>
              <a:t>。</a:t>
            </a:r>
            <a:endParaRPr lang="en-US" altLang="zh-CN" dirty="0">
              <a:latin typeface="微软雅黑" panose="020B0503020204020204" pitchFamily="34" charset="-122"/>
              <a:ea typeface="微软雅黑" panose="020B0503020204020204" pitchFamily="34" charset="-122"/>
            </a:endParaRPr>
          </a:p>
        </p:txBody>
      </p:sp>
      <p:pic>
        <p:nvPicPr>
          <p:cNvPr id="14339" name="Picture 3"/>
          <p:cNvPicPr>
            <a:picLocks noChangeAspect="1" noChangeArrowheads="1"/>
          </p:cNvPicPr>
          <p:nvPr/>
        </p:nvPicPr>
        <p:blipFill>
          <a:blip r:embed="rId3" cstate="print"/>
          <a:srcRect/>
          <a:stretch>
            <a:fillRect/>
          </a:stretch>
        </p:blipFill>
        <p:spPr bwMode="auto">
          <a:xfrm>
            <a:off x="8184333" y="117689"/>
            <a:ext cx="3675707" cy="6661045"/>
          </a:xfrm>
          <a:prstGeom prst="rect">
            <a:avLst/>
          </a:prstGeom>
          <a:noFill/>
          <a:ln w="9525">
            <a:noFill/>
            <a:miter lim="800000"/>
            <a:headEnd/>
            <a:tailEnd/>
          </a:ln>
        </p:spPr>
      </p:pic>
    </p:spTree>
    <p:extLst>
      <p:ext uri="{BB962C8B-B14F-4D97-AF65-F5344CB8AC3E}">
        <p14:creationId xmlns:p14="http://schemas.microsoft.com/office/powerpoint/2010/main" val="12222857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6</a:t>
            </a:r>
            <a:r>
              <a:rPr lang="zh-CN" altLang="en-US" sz="2800" dirty="0"/>
              <a:t> </a:t>
            </a:r>
            <a:r>
              <a:rPr lang="en-US" altLang="zh-CN" sz="2800" dirty="0"/>
              <a:t>MIS-POS</a:t>
            </a:r>
            <a:r>
              <a:rPr lang="zh-CN" altLang="en-US" sz="2800" dirty="0"/>
              <a:t>各方面比较</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/06</a:t>
            </a:r>
            <a:endParaRPr lang="zh-CN" altLang="en-US" spc="100"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2521619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MIS-POS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智能终端</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7" name="文本框 9"/>
          <p:cNvSpPr txBox="1"/>
          <p:nvPr/>
        </p:nvSpPr>
        <p:spPr>
          <a:xfrm>
            <a:off x="3835600" y="5729858"/>
            <a:ext cx="8076022" cy="646331"/>
          </a:xfrm>
          <a:prstGeom prst="rect">
            <a:avLst/>
          </a:prstGeom>
          <a:noFill/>
        </p:spPr>
        <p:txBody>
          <a:bodyPr wrap="square" rtlCol="0">
            <a:spAutoFit/>
          </a:bodyPr>
          <a:lstStyle/>
          <a:p>
            <a:pPr marL="285750" indent="-285750">
              <a:buFont typeface="Wingdings" panose="05000000000000000000" pitchFamily="2" charset="2"/>
              <a:buChar char="Ø"/>
            </a:pPr>
            <a:r>
              <a:rPr lang="zh-CN" altLang="en-US" spc="300" dirty="0">
                <a:latin typeface="微软雅黑" panose="020B0503020204020204" pitchFamily="34" charset="-122"/>
                <a:ea typeface="微软雅黑" panose="020B0503020204020204" pitchFamily="34" charset="-122"/>
              </a:rPr>
              <a:t>基于智收银</a:t>
            </a:r>
            <a:r>
              <a:rPr lang="en-US" altLang="zh-CN" spc="300" dirty="0">
                <a:latin typeface="微软雅黑" panose="020B0503020204020204" pitchFamily="34" charset="-122"/>
                <a:ea typeface="微软雅黑" panose="020B0503020204020204" pitchFamily="34" charset="-122"/>
              </a:rPr>
              <a:t>USDK</a:t>
            </a:r>
            <a:r>
              <a:rPr lang="zh-CN" altLang="en-US" spc="300" dirty="0">
                <a:latin typeface="微软雅黑" panose="020B0503020204020204" pitchFamily="34" charset="-122"/>
                <a:ea typeface="微软雅黑" panose="020B0503020204020204" pitchFamily="34" charset="-122"/>
              </a:rPr>
              <a:t>产品，支持云端</a:t>
            </a:r>
            <a:r>
              <a:rPr lang="en-US" altLang="zh-CN" spc="300" dirty="0">
                <a:latin typeface="微软雅黑" panose="020B0503020204020204" pitchFamily="34" charset="-122"/>
                <a:ea typeface="微软雅黑" panose="020B0503020204020204" pitchFamily="34" charset="-122"/>
              </a:rPr>
              <a:t>MIS</a:t>
            </a:r>
            <a:r>
              <a:rPr lang="zh-CN" altLang="en-US" spc="300" dirty="0">
                <a:latin typeface="微软雅黑" panose="020B0503020204020204" pitchFamily="34" charset="-122"/>
                <a:ea typeface="微软雅黑" panose="020B0503020204020204" pitchFamily="34" charset="-122"/>
              </a:rPr>
              <a:t>、内网</a:t>
            </a:r>
            <a:r>
              <a:rPr lang="en-US" altLang="zh-CN" spc="300" dirty="0">
                <a:latin typeface="微软雅黑" panose="020B0503020204020204" pitchFamily="34" charset="-122"/>
                <a:ea typeface="微软雅黑" panose="020B0503020204020204" pitchFamily="34" charset="-122"/>
              </a:rPr>
              <a:t>WIFI</a:t>
            </a:r>
            <a:r>
              <a:rPr lang="zh-CN" altLang="en-US" spc="300" dirty="0">
                <a:latin typeface="微软雅黑" panose="020B0503020204020204" pitchFamily="34" charset="-122"/>
                <a:ea typeface="微软雅黑" panose="020B0503020204020204" pitchFamily="34" charset="-122"/>
              </a:rPr>
              <a:t>、以及</a:t>
            </a:r>
            <a:r>
              <a:rPr lang="en-US" altLang="zh-CN" spc="300" dirty="0">
                <a:latin typeface="微软雅黑" panose="020B0503020204020204" pitchFamily="34" charset="-122"/>
                <a:ea typeface="微软雅黑" panose="020B0503020204020204" pitchFamily="34" charset="-122"/>
              </a:rPr>
              <a:t>USB</a:t>
            </a:r>
            <a:r>
              <a:rPr lang="zh-CN" altLang="en-US" spc="300" dirty="0">
                <a:latin typeface="微软雅黑" panose="020B0503020204020204" pitchFamily="34" charset="-122"/>
                <a:ea typeface="微软雅黑" panose="020B0503020204020204" pitchFamily="34" charset="-122"/>
              </a:rPr>
              <a:t>线三种方式进行设备对接。</a:t>
            </a:r>
          </a:p>
        </p:txBody>
      </p:sp>
      <p:cxnSp>
        <p:nvCxnSpPr>
          <p:cNvPr id="8" name="直接连接符 7"/>
          <p:cNvCxnSpPr/>
          <p:nvPr/>
        </p:nvCxnSpPr>
        <p:spPr>
          <a:xfrm>
            <a:off x="6525123" y="2719236"/>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375864" y="2676735"/>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701477" y="4982789"/>
            <a:ext cx="1684615" cy="6603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WINDOWS</a:t>
            </a:r>
          </a:p>
        </p:txBody>
      </p:sp>
      <p:sp>
        <p:nvSpPr>
          <p:cNvPr id="11" name="矩形 10"/>
          <p:cNvSpPr/>
          <p:nvPr/>
        </p:nvSpPr>
        <p:spPr>
          <a:xfrm>
            <a:off x="6940927" y="4982789"/>
            <a:ext cx="1684615" cy="6603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LINUX</a:t>
            </a:r>
            <a:endParaRPr lang="zh-CN" altLang="en-US" dirty="0"/>
          </a:p>
        </p:txBody>
      </p:sp>
      <p:sp>
        <p:nvSpPr>
          <p:cNvPr id="12" name="矩形 11"/>
          <p:cNvSpPr/>
          <p:nvPr/>
        </p:nvSpPr>
        <p:spPr>
          <a:xfrm>
            <a:off x="9180377" y="4978260"/>
            <a:ext cx="1684615" cy="66039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ANDROID</a:t>
            </a:r>
            <a:endParaRPr lang="zh-CN" altLang="en-US" dirty="0"/>
          </a:p>
        </p:txBody>
      </p:sp>
      <p:sp>
        <p:nvSpPr>
          <p:cNvPr id="13" name="文本框 21"/>
          <p:cNvSpPr txBox="1"/>
          <p:nvPr/>
        </p:nvSpPr>
        <p:spPr>
          <a:xfrm>
            <a:off x="6227091" y="3133701"/>
            <a:ext cx="3031607" cy="461665"/>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基于内网</a:t>
            </a:r>
            <a:r>
              <a:rPr lang="en-US" altLang="zh-CN" sz="1200" spc="300" dirty="0">
                <a:latin typeface="微软雅黑" panose="020B0503020204020204" pitchFamily="34" charset="-122"/>
                <a:ea typeface="微软雅黑" panose="020B0503020204020204" pitchFamily="34" charset="-122"/>
              </a:rPr>
              <a:t>WIFI</a:t>
            </a:r>
            <a:r>
              <a:rPr lang="zh-CN" altLang="en-US" sz="1200" spc="300" dirty="0">
                <a:latin typeface="微软雅黑" panose="020B0503020204020204" pitchFamily="34" charset="-122"/>
                <a:ea typeface="微软雅黑" panose="020B0503020204020204" pitchFamily="34" charset="-122"/>
              </a:rPr>
              <a:t>，通过</a:t>
            </a:r>
            <a:r>
              <a:rPr lang="en-US" altLang="zh-CN" sz="1200" spc="300" dirty="0">
                <a:latin typeface="微软雅黑" panose="020B0503020204020204" pitchFamily="34" charset="-122"/>
                <a:ea typeface="微软雅黑" panose="020B0503020204020204" pitchFamily="34" charset="-122"/>
              </a:rPr>
              <a:t>HTTP</a:t>
            </a:r>
            <a:r>
              <a:rPr lang="zh-CN" altLang="en-US" sz="1200" spc="300" dirty="0">
                <a:latin typeface="微软雅黑" panose="020B0503020204020204" pitchFamily="34" charset="-122"/>
                <a:ea typeface="微软雅黑" panose="020B0503020204020204" pitchFamily="34" charset="-122"/>
              </a:rPr>
              <a:t>协议对接</a:t>
            </a:r>
          </a:p>
        </p:txBody>
      </p:sp>
      <p:pic>
        <p:nvPicPr>
          <p:cNvPr id="14" name="Picture 2" descr="https://timgsa.baidu.com/timg?image&amp;quality=80&amp;size=b9999_10000&amp;sec=1558936148987&amp;di=045c295350a39c2385ac8c1777eecbab&amp;imgtype=0&amp;src=http%3A%2F%2Fa1.att.hudong.com%2F27%2F13%2F1930000034573113447513727023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4003" y="2361993"/>
            <a:ext cx="1096449" cy="62730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s://timgsa.baidu.com/timg?image&amp;quality=80&amp;size=b9999_10000&amp;sec=1558931348014&amp;di=b7d80d921970f62f17a69cc73e31da5e&amp;imgtype=0&amp;src=http%3A%2F%2Fres.cloudinary.com%2Fhrscywv4p%2Fimage%2Fupload%2Fc_limit%2Cfl_lossy%2Ch_9000%2Cw_1200%2Cf_auto%2Cq_auto%2Fv1%2F852905%2FL920-A920-2_qmwud2.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71195" y="3675827"/>
            <a:ext cx="1698973" cy="1132649"/>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15"/>
          <p:cNvPicPr>
            <a:picLocks noChangeAspect="1"/>
          </p:cNvPicPr>
          <p:nvPr/>
        </p:nvPicPr>
        <p:blipFill>
          <a:blip r:embed="rId5" cstate="print"/>
          <a:stretch>
            <a:fillRect/>
          </a:stretch>
        </p:blipFill>
        <p:spPr>
          <a:xfrm>
            <a:off x="9387797" y="2110780"/>
            <a:ext cx="849796" cy="1129729"/>
          </a:xfrm>
          <a:prstGeom prst="rect">
            <a:avLst/>
          </a:prstGeom>
        </p:spPr>
      </p:pic>
      <p:pic>
        <p:nvPicPr>
          <p:cNvPr id="17" name="Picture 2" descr="https://timgsa.baidu.com/timg?image&amp;quality=80&amp;size=b9999_10000&amp;sec=1558930986371&amp;di=544ebe56e9fdb6f8307c0519d3d0bcf9&amp;imgtype=0&amp;src=http%3A%2F%2Fimg1.cache.netease.com%2Fcatchpic%2F7%2F70%2F708DD573EAC7E992CFED0205C90CCBB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3844" y="3901750"/>
            <a:ext cx="913570" cy="412934"/>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17"/>
          <p:cNvCxnSpPr/>
          <p:nvPr/>
        </p:nvCxnSpPr>
        <p:spPr>
          <a:xfrm>
            <a:off x="8399225" y="4108217"/>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530581" y="4108217"/>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文本框 26"/>
          <p:cNvSpPr txBox="1"/>
          <p:nvPr/>
        </p:nvSpPr>
        <p:spPr>
          <a:xfrm>
            <a:off x="6324825" y="4459088"/>
            <a:ext cx="3031607" cy="461665"/>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基于</a:t>
            </a:r>
            <a:r>
              <a:rPr lang="en-US" altLang="zh-CN" sz="1200" spc="300" dirty="0">
                <a:latin typeface="微软雅黑" panose="020B0503020204020204" pitchFamily="34" charset="-122"/>
                <a:ea typeface="微软雅黑" panose="020B0503020204020204" pitchFamily="34" charset="-122"/>
              </a:rPr>
              <a:t>USB</a:t>
            </a:r>
            <a:r>
              <a:rPr lang="zh-CN" altLang="en-US" sz="1200" spc="300" dirty="0">
                <a:latin typeface="微软雅黑" panose="020B0503020204020204" pitchFamily="34" charset="-122"/>
                <a:ea typeface="微软雅黑" panose="020B0503020204020204" pitchFamily="34" charset="-122"/>
              </a:rPr>
              <a:t>与底座对接，通过串口协议对接（研发中）</a:t>
            </a:r>
          </a:p>
        </p:txBody>
      </p:sp>
      <p:pic>
        <p:nvPicPr>
          <p:cNvPr id="21" name="图片 20"/>
          <p:cNvPicPr>
            <a:picLocks noChangeAspect="1"/>
          </p:cNvPicPr>
          <p:nvPr/>
        </p:nvPicPr>
        <p:blipFill>
          <a:blip r:embed="rId7" cstate="print"/>
          <a:stretch>
            <a:fillRect/>
          </a:stretch>
        </p:blipFill>
        <p:spPr>
          <a:xfrm>
            <a:off x="5141101" y="3426697"/>
            <a:ext cx="1145435" cy="1228479"/>
          </a:xfrm>
          <a:prstGeom prst="rect">
            <a:avLst/>
          </a:prstGeom>
        </p:spPr>
      </p:pic>
      <p:pic>
        <p:nvPicPr>
          <p:cNvPr id="22" name="图片 21"/>
          <p:cNvPicPr>
            <a:picLocks noChangeAspect="1"/>
          </p:cNvPicPr>
          <p:nvPr/>
        </p:nvPicPr>
        <p:blipFill>
          <a:blip r:embed="rId7" cstate="print"/>
          <a:stretch>
            <a:fillRect/>
          </a:stretch>
        </p:blipFill>
        <p:spPr>
          <a:xfrm>
            <a:off x="5100207" y="1958860"/>
            <a:ext cx="1145435" cy="1228479"/>
          </a:xfrm>
          <a:prstGeom prst="rect">
            <a:avLst/>
          </a:prstGeom>
        </p:spPr>
      </p:pic>
      <p:cxnSp>
        <p:nvCxnSpPr>
          <p:cNvPr id="23" name="直接连接符 22"/>
          <p:cNvCxnSpPr/>
          <p:nvPr/>
        </p:nvCxnSpPr>
        <p:spPr>
          <a:xfrm>
            <a:off x="6525123" y="1190738"/>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375864" y="1148237"/>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5" name="文本框 32"/>
          <p:cNvSpPr txBox="1"/>
          <p:nvPr/>
        </p:nvSpPr>
        <p:spPr>
          <a:xfrm>
            <a:off x="6227091" y="1605203"/>
            <a:ext cx="3031607" cy="461665"/>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基于云</a:t>
            </a:r>
            <a:r>
              <a:rPr lang="en-US" altLang="zh-CN" sz="1200" spc="300" dirty="0">
                <a:latin typeface="微软雅黑" panose="020B0503020204020204" pitchFamily="34" charset="-122"/>
                <a:ea typeface="微软雅黑" panose="020B0503020204020204" pitchFamily="34" charset="-122"/>
              </a:rPr>
              <a:t>MIS</a:t>
            </a:r>
            <a:r>
              <a:rPr lang="zh-CN" altLang="en-US" sz="1200" spc="300" dirty="0">
                <a:latin typeface="微软雅黑" panose="020B0503020204020204" pitchFamily="34" charset="-122"/>
                <a:ea typeface="微软雅黑" panose="020B0503020204020204" pitchFamily="34" charset="-122"/>
              </a:rPr>
              <a:t>方案，通过</a:t>
            </a:r>
            <a:r>
              <a:rPr lang="en-US" altLang="zh-CN" sz="1200" spc="300" dirty="0">
                <a:latin typeface="微软雅黑" panose="020B0503020204020204" pitchFamily="34" charset="-122"/>
                <a:ea typeface="微软雅黑" panose="020B0503020204020204" pitchFamily="34" charset="-122"/>
              </a:rPr>
              <a:t>SOCKET</a:t>
            </a:r>
            <a:r>
              <a:rPr lang="zh-CN" altLang="en-US" sz="1200" spc="300" dirty="0">
                <a:latin typeface="微软雅黑" panose="020B0503020204020204" pitchFamily="34" charset="-122"/>
                <a:ea typeface="微软雅黑" panose="020B0503020204020204" pitchFamily="34" charset="-122"/>
              </a:rPr>
              <a:t>云端对接</a:t>
            </a:r>
          </a:p>
        </p:txBody>
      </p:sp>
      <p:pic>
        <p:nvPicPr>
          <p:cNvPr id="26" name="图片 25"/>
          <p:cNvPicPr>
            <a:picLocks noChangeAspect="1"/>
          </p:cNvPicPr>
          <p:nvPr/>
        </p:nvPicPr>
        <p:blipFill>
          <a:blip r:embed="rId5" cstate="print"/>
          <a:stretch>
            <a:fillRect/>
          </a:stretch>
        </p:blipFill>
        <p:spPr>
          <a:xfrm>
            <a:off x="9387797" y="582282"/>
            <a:ext cx="849796" cy="1129729"/>
          </a:xfrm>
          <a:prstGeom prst="rect">
            <a:avLst/>
          </a:prstGeom>
        </p:spPr>
      </p:pic>
      <p:pic>
        <p:nvPicPr>
          <p:cNvPr id="27" name="图片 26"/>
          <p:cNvPicPr>
            <a:picLocks noChangeAspect="1"/>
          </p:cNvPicPr>
          <p:nvPr/>
        </p:nvPicPr>
        <p:blipFill>
          <a:blip r:embed="rId7" cstate="print"/>
          <a:stretch>
            <a:fillRect/>
          </a:stretch>
        </p:blipFill>
        <p:spPr>
          <a:xfrm>
            <a:off x="5100207" y="430362"/>
            <a:ext cx="1145435" cy="1228479"/>
          </a:xfrm>
          <a:prstGeom prst="rect">
            <a:avLst/>
          </a:prstGeom>
        </p:spPr>
      </p:pic>
      <p:pic>
        <p:nvPicPr>
          <p:cNvPr id="28" name="Picture 2" descr="è¾¨å«çåäºæå¡å¨å¶åè½ä»ç»"/>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23918" y="353928"/>
            <a:ext cx="2161196" cy="140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285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MIS-POS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传统终端</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7" name="文本框 9"/>
          <p:cNvSpPr txBox="1"/>
          <p:nvPr/>
        </p:nvSpPr>
        <p:spPr>
          <a:xfrm>
            <a:off x="3841280" y="5811399"/>
            <a:ext cx="8076022"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zh-CN" spc="300" dirty="0">
                <a:latin typeface="微软雅黑" panose="020B0503020204020204" pitchFamily="34" charset="-122"/>
                <a:ea typeface="微软雅黑" panose="020B0503020204020204" pitchFamily="34" charset="-122"/>
              </a:rPr>
              <a:t>ALLINPAY - MIS</a:t>
            </a:r>
            <a:r>
              <a:rPr lang="zh-CN" altLang="en-US" spc="300" dirty="0">
                <a:latin typeface="微软雅黑" panose="020B0503020204020204" pitchFamily="34" charset="-122"/>
                <a:ea typeface="微软雅黑" panose="020B0503020204020204" pitchFamily="34" charset="-122"/>
              </a:rPr>
              <a:t>接口通过串口或者</a:t>
            </a:r>
            <a:r>
              <a:rPr lang="en-US" altLang="zh-CN" spc="300" dirty="0">
                <a:latin typeface="微软雅黑" panose="020B0503020204020204" pitchFamily="34" charset="-122"/>
                <a:ea typeface="微软雅黑" panose="020B0503020204020204" pitchFamily="34" charset="-122"/>
              </a:rPr>
              <a:t>USB</a:t>
            </a:r>
            <a:r>
              <a:rPr lang="zh-CN" altLang="en-US" spc="300" dirty="0">
                <a:latin typeface="微软雅黑" panose="020B0503020204020204" pitchFamily="34" charset="-122"/>
                <a:ea typeface="微软雅黑" panose="020B0503020204020204" pitchFamily="34" charset="-122"/>
              </a:rPr>
              <a:t>与收银机对接</a:t>
            </a:r>
            <a:r>
              <a:rPr lang="en-US" altLang="zh-CN" spc="300" dirty="0">
                <a:latin typeface="微软雅黑" panose="020B0503020204020204" pitchFamily="34" charset="-122"/>
                <a:ea typeface="微软雅黑" panose="020B0503020204020204" pitchFamily="34" charset="-122"/>
              </a:rPr>
              <a:t>,</a:t>
            </a:r>
            <a:r>
              <a:rPr lang="zh-CN" altLang="en-US" spc="300" dirty="0">
                <a:latin typeface="微软雅黑" panose="020B0503020204020204" pitchFamily="34" charset="-122"/>
                <a:ea typeface="微软雅黑" panose="020B0503020204020204" pitchFamily="34" charset="-122"/>
              </a:rPr>
              <a:t>完成支付，支持银行卡、被扫聚合、网上收银支付</a:t>
            </a:r>
          </a:p>
        </p:txBody>
      </p:sp>
      <p:cxnSp>
        <p:nvCxnSpPr>
          <p:cNvPr id="8" name="直接连接符 7"/>
          <p:cNvCxnSpPr/>
          <p:nvPr/>
        </p:nvCxnSpPr>
        <p:spPr>
          <a:xfrm>
            <a:off x="6731732" y="1302350"/>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861742" y="4978243"/>
            <a:ext cx="1395986" cy="54033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WINDOWS</a:t>
            </a:r>
          </a:p>
          <a:p>
            <a:pPr algn="ctr"/>
            <a:r>
              <a:rPr lang="en-US" altLang="zh-CN" sz="1200" dirty="0"/>
              <a:t>OCX DLL</a:t>
            </a:r>
            <a:endParaRPr lang="zh-CN" altLang="en-US" sz="1200" dirty="0"/>
          </a:p>
        </p:txBody>
      </p:sp>
      <p:sp>
        <p:nvSpPr>
          <p:cNvPr id="10" name="矩形 9"/>
          <p:cNvSpPr/>
          <p:nvPr/>
        </p:nvSpPr>
        <p:spPr>
          <a:xfrm>
            <a:off x="7033782" y="4978243"/>
            <a:ext cx="1397503" cy="54084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JAVA JAR</a:t>
            </a:r>
            <a:endParaRPr lang="zh-CN" altLang="en-US" sz="1200" dirty="0"/>
          </a:p>
        </p:txBody>
      </p:sp>
      <p:sp>
        <p:nvSpPr>
          <p:cNvPr id="11" name="矩形 10"/>
          <p:cNvSpPr/>
          <p:nvPr/>
        </p:nvSpPr>
        <p:spPr>
          <a:xfrm>
            <a:off x="9164463" y="4978243"/>
            <a:ext cx="1430233" cy="5407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.NET DLL</a:t>
            </a:r>
            <a:endParaRPr lang="zh-CN" altLang="en-US" sz="1200" dirty="0"/>
          </a:p>
        </p:txBody>
      </p:sp>
      <p:pic>
        <p:nvPicPr>
          <p:cNvPr id="12" name="图片 11"/>
          <p:cNvPicPr>
            <a:picLocks noChangeAspect="1"/>
          </p:cNvPicPr>
          <p:nvPr/>
        </p:nvPicPr>
        <p:blipFill>
          <a:blip r:embed="rId3" cstate="print"/>
          <a:stretch>
            <a:fillRect/>
          </a:stretch>
        </p:blipFill>
        <p:spPr>
          <a:xfrm>
            <a:off x="5462210" y="2701940"/>
            <a:ext cx="1059739" cy="1136570"/>
          </a:xfrm>
          <a:prstGeom prst="rect">
            <a:avLst/>
          </a:prstGeom>
        </p:spPr>
      </p:pic>
      <p:pic>
        <p:nvPicPr>
          <p:cNvPr id="13" name="图片 12"/>
          <p:cNvPicPr>
            <a:picLocks noChangeAspect="1"/>
          </p:cNvPicPr>
          <p:nvPr/>
        </p:nvPicPr>
        <p:blipFill>
          <a:blip r:embed="rId4" cstate="print"/>
          <a:stretch>
            <a:fillRect/>
          </a:stretch>
        </p:blipFill>
        <p:spPr>
          <a:xfrm>
            <a:off x="7624841" y="3079220"/>
            <a:ext cx="927875" cy="622196"/>
          </a:xfrm>
          <a:prstGeom prst="rect">
            <a:avLst/>
          </a:prstGeom>
        </p:spPr>
      </p:pic>
      <p:pic>
        <p:nvPicPr>
          <p:cNvPr id="14" name="图片 13"/>
          <p:cNvPicPr>
            <a:picLocks noChangeAspect="1"/>
          </p:cNvPicPr>
          <p:nvPr/>
        </p:nvPicPr>
        <p:blipFill>
          <a:blip r:embed="rId5" cstate="print"/>
          <a:stretch>
            <a:fillRect/>
          </a:stretch>
        </p:blipFill>
        <p:spPr>
          <a:xfrm>
            <a:off x="7751533" y="902717"/>
            <a:ext cx="449833" cy="716922"/>
          </a:xfrm>
          <a:prstGeom prst="rect">
            <a:avLst/>
          </a:prstGeom>
        </p:spPr>
      </p:pic>
      <p:cxnSp>
        <p:nvCxnSpPr>
          <p:cNvPr id="15" name="直接连接符 14"/>
          <p:cNvCxnSpPr/>
          <p:nvPr/>
        </p:nvCxnSpPr>
        <p:spPr>
          <a:xfrm>
            <a:off x="6731732" y="3400924"/>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552716" y="3390318"/>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文本框 30"/>
          <p:cNvSpPr txBox="1"/>
          <p:nvPr/>
        </p:nvSpPr>
        <p:spPr>
          <a:xfrm>
            <a:off x="6822275" y="3735739"/>
            <a:ext cx="2400830" cy="276999"/>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原生串口或者</a:t>
            </a:r>
            <a:r>
              <a:rPr lang="en-US" altLang="zh-CN" sz="1200" spc="300" dirty="0">
                <a:latin typeface="微软雅黑" panose="020B0503020204020204" pitchFamily="34" charset="-122"/>
                <a:ea typeface="微软雅黑" panose="020B0503020204020204" pitchFamily="34" charset="-122"/>
              </a:rPr>
              <a:t>USB </a:t>
            </a:r>
            <a:r>
              <a:rPr lang="zh-CN" altLang="en-US" sz="1200" spc="300" dirty="0">
                <a:latin typeface="微软雅黑" panose="020B0503020204020204" pitchFamily="34" charset="-122"/>
                <a:ea typeface="微软雅黑" panose="020B0503020204020204" pitchFamily="34" charset="-122"/>
              </a:rPr>
              <a:t>转串口</a:t>
            </a:r>
          </a:p>
        </p:txBody>
      </p:sp>
      <p:pic>
        <p:nvPicPr>
          <p:cNvPr id="18" name="图片 17"/>
          <p:cNvPicPr>
            <a:picLocks noChangeAspect="1"/>
          </p:cNvPicPr>
          <p:nvPr/>
        </p:nvPicPr>
        <p:blipFill>
          <a:blip r:embed="rId6" cstate="print"/>
          <a:stretch>
            <a:fillRect/>
          </a:stretch>
        </p:blipFill>
        <p:spPr>
          <a:xfrm>
            <a:off x="4820488" y="3972464"/>
            <a:ext cx="598649" cy="503409"/>
          </a:xfrm>
          <a:prstGeom prst="rect">
            <a:avLst/>
          </a:prstGeom>
        </p:spPr>
      </p:pic>
      <p:sp>
        <p:nvSpPr>
          <p:cNvPr id="19" name="文本框 32"/>
          <p:cNvSpPr txBox="1"/>
          <p:nvPr/>
        </p:nvSpPr>
        <p:spPr>
          <a:xfrm>
            <a:off x="5320973" y="4143420"/>
            <a:ext cx="1650667" cy="279975"/>
          </a:xfrm>
          <a:prstGeom prst="rect">
            <a:avLst/>
          </a:prstGeom>
          <a:noFill/>
        </p:spPr>
        <p:txBody>
          <a:bodyPr wrap="square" rtlCol="0">
            <a:spAutoFit/>
          </a:bodyPr>
          <a:lstStyle/>
          <a:p>
            <a:r>
              <a:rPr lang="en-US" altLang="zh-CN" sz="1200" spc="300" dirty="0">
                <a:latin typeface="微软雅黑" panose="020B0503020204020204" pitchFamily="34" charset="-122"/>
                <a:ea typeface="微软雅黑" panose="020B0503020204020204" pitchFamily="34" charset="-122"/>
              </a:rPr>
              <a:t>ALLINPAY.DLL</a:t>
            </a:r>
            <a:endParaRPr lang="zh-CN" altLang="en-US" sz="1200" spc="300" dirty="0">
              <a:latin typeface="微软雅黑" panose="020B0503020204020204" pitchFamily="34" charset="-122"/>
              <a:ea typeface="微软雅黑" panose="020B0503020204020204" pitchFamily="34" charset="-122"/>
            </a:endParaRPr>
          </a:p>
        </p:txBody>
      </p:sp>
      <p:sp>
        <p:nvSpPr>
          <p:cNvPr id="20" name="文本框 33"/>
          <p:cNvSpPr txBox="1"/>
          <p:nvPr/>
        </p:nvSpPr>
        <p:spPr>
          <a:xfrm>
            <a:off x="5790232" y="3679605"/>
            <a:ext cx="356075" cy="523220"/>
          </a:xfrm>
          <a:prstGeom prst="rect">
            <a:avLst/>
          </a:prstGeom>
          <a:noFill/>
        </p:spPr>
        <p:txBody>
          <a:bodyPr wrap="square" rtlCol="0">
            <a:spAutoFit/>
          </a:bodyPr>
          <a:lstStyle/>
          <a:p>
            <a:r>
              <a:rPr lang="en-US" altLang="zh-CN" sz="2800" spc="300" dirty="0">
                <a:latin typeface="微软雅黑" panose="020B0503020204020204" pitchFamily="34" charset="-122"/>
                <a:ea typeface="微软雅黑" panose="020B0503020204020204" pitchFamily="34" charset="-122"/>
              </a:rPr>
              <a:t>+</a:t>
            </a:r>
            <a:endParaRPr lang="zh-CN" altLang="en-US" sz="2800" spc="300" dirty="0">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a:blip r:embed="rId3" cstate="print"/>
          <a:stretch>
            <a:fillRect/>
          </a:stretch>
        </p:blipFill>
        <p:spPr>
          <a:xfrm>
            <a:off x="5462900" y="546778"/>
            <a:ext cx="1059739" cy="1136570"/>
          </a:xfrm>
          <a:prstGeom prst="rect">
            <a:avLst/>
          </a:prstGeom>
        </p:spPr>
      </p:pic>
      <p:pic>
        <p:nvPicPr>
          <p:cNvPr id="22" name="图片 21"/>
          <p:cNvPicPr>
            <a:picLocks noChangeAspect="1"/>
          </p:cNvPicPr>
          <p:nvPr/>
        </p:nvPicPr>
        <p:blipFill>
          <a:blip r:embed="rId6" cstate="print"/>
          <a:stretch>
            <a:fillRect/>
          </a:stretch>
        </p:blipFill>
        <p:spPr>
          <a:xfrm>
            <a:off x="4821178" y="1817302"/>
            <a:ext cx="598649" cy="503409"/>
          </a:xfrm>
          <a:prstGeom prst="rect">
            <a:avLst/>
          </a:prstGeom>
        </p:spPr>
      </p:pic>
      <p:sp>
        <p:nvSpPr>
          <p:cNvPr id="23" name="文本框 36"/>
          <p:cNvSpPr txBox="1"/>
          <p:nvPr/>
        </p:nvSpPr>
        <p:spPr>
          <a:xfrm>
            <a:off x="5321663" y="1988258"/>
            <a:ext cx="1650667" cy="279975"/>
          </a:xfrm>
          <a:prstGeom prst="rect">
            <a:avLst/>
          </a:prstGeom>
          <a:noFill/>
        </p:spPr>
        <p:txBody>
          <a:bodyPr wrap="square" rtlCol="0">
            <a:spAutoFit/>
          </a:bodyPr>
          <a:lstStyle/>
          <a:p>
            <a:r>
              <a:rPr lang="en-US" altLang="zh-CN" sz="1200" spc="300" dirty="0">
                <a:latin typeface="微软雅黑" panose="020B0503020204020204" pitchFamily="34" charset="-122"/>
                <a:ea typeface="微软雅黑" panose="020B0503020204020204" pitchFamily="34" charset="-122"/>
              </a:rPr>
              <a:t>ALLINPAY.DLL</a:t>
            </a:r>
            <a:endParaRPr lang="zh-CN" altLang="en-US" sz="1200" spc="300" dirty="0">
              <a:latin typeface="微软雅黑" panose="020B0503020204020204" pitchFamily="34" charset="-122"/>
              <a:ea typeface="微软雅黑" panose="020B0503020204020204" pitchFamily="34" charset="-122"/>
            </a:endParaRPr>
          </a:p>
        </p:txBody>
      </p:sp>
      <p:sp>
        <p:nvSpPr>
          <p:cNvPr id="24" name="文本框 37"/>
          <p:cNvSpPr txBox="1"/>
          <p:nvPr/>
        </p:nvSpPr>
        <p:spPr>
          <a:xfrm>
            <a:off x="5790922" y="1524443"/>
            <a:ext cx="356075" cy="523220"/>
          </a:xfrm>
          <a:prstGeom prst="rect">
            <a:avLst/>
          </a:prstGeom>
          <a:noFill/>
        </p:spPr>
        <p:txBody>
          <a:bodyPr wrap="square" rtlCol="0">
            <a:spAutoFit/>
          </a:bodyPr>
          <a:lstStyle/>
          <a:p>
            <a:r>
              <a:rPr lang="en-US" altLang="zh-CN" sz="2800" spc="300" dirty="0">
                <a:latin typeface="微软雅黑" panose="020B0503020204020204" pitchFamily="34" charset="-122"/>
                <a:ea typeface="微软雅黑" panose="020B0503020204020204" pitchFamily="34" charset="-122"/>
              </a:rPr>
              <a:t>+</a:t>
            </a:r>
            <a:endParaRPr lang="zh-CN" altLang="en-US" sz="2800" spc="300" dirty="0">
              <a:latin typeface="微软雅黑" panose="020B0503020204020204" pitchFamily="34" charset="-122"/>
              <a:ea typeface="微软雅黑" panose="020B0503020204020204" pitchFamily="34" charset="-122"/>
            </a:endParaRPr>
          </a:p>
        </p:txBody>
      </p:sp>
      <p:sp>
        <p:nvSpPr>
          <p:cNvPr id="25" name="文本框 38"/>
          <p:cNvSpPr txBox="1"/>
          <p:nvPr/>
        </p:nvSpPr>
        <p:spPr>
          <a:xfrm>
            <a:off x="7412211" y="1654063"/>
            <a:ext cx="1350705" cy="276999"/>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直联扫码枪</a:t>
            </a:r>
          </a:p>
        </p:txBody>
      </p:sp>
      <p:pic>
        <p:nvPicPr>
          <p:cNvPr id="26" name="Picture 2" descr="http://www.pax.com.cn/upload/mult/201808/27/201808271150547558.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48438" y="2802928"/>
            <a:ext cx="1077559" cy="1077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2857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MIS-POS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方案</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cxnSp>
        <p:nvCxnSpPr>
          <p:cNvPr id="7" name="直接连接符 6"/>
          <p:cNvCxnSpPr/>
          <p:nvPr/>
        </p:nvCxnSpPr>
        <p:spPr>
          <a:xfrm>
            <a:off x="6923476" y="1905962"/>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774217" y="1863461"/>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文本框 32"/>
          <p:cNvSpPr txBox="1"/>
          <p:nvPr/>
        </p:nvSpPr>
        <p:spPr>
          <a:xfrm>
            <a:off x="6625444" y="2320427"/>
            <a:ext cx="3031607" cy="276999"/>
          </a:xfrm>
          <a:prstGeom prst="rect">
            <a:avLst/>
          </a:prstGeom>
          <a:noFill/>
        </p:spPr>
        <p:txBody>
          <a:bodyPr wrap="square" rtlCol="0">
            <a:spAutoFit/>
          </a:bodyPr>
          <a:lstStyle/>
          <a:p>
            <a:r>
              <a:rPr lang="zh-CN" altLang="en-US" sz="1200" spc="300" dirty="0">
                <a:latin typeface="微软雅黑" panose="020B0503020204020204" pitchFamily="34" charset="-122"/>
                <a:ea typeface="微软雅黑" panose="020B0503020204020204" pitchFamily="34" charset="-122"/>
              </a:rPr>
              <a:t>基于云</a:t>
            </a:r>
            <a:r>
              <a:rPr lang="en-US" altLang="zh-CN" sz="1200" spc="300" dirty="0">
                <a:latin typeface="微软雅黑" panose="020B0503020204020204" pitchFamily="34" charset="-122"/>
                <a:ea typeface="微软雅黑" panose="020B0503020204020204" pitchFamily="34" charset="-122"/>
              </a:rPr>
              <a:t>MIS</a:t>
            </a:r>
            <a:r>
              <a:rPr lang="zh-CN" altLang="en-US" sz="1200" spc="300" dirty="0">
                <a:latin typeface="微软雅黑" panose="020B0503020204020204" pitchFamily="34" charset="-122"/>
                <a:ea typeface="微软雅黑" panose="020B0503020204020204" pitchFamily="34" charset="-122"/>
              </a:rPr>
              <a:t>方案，通过云端对接</a:t>
            </a:r>
          </a:p>
        </p:txBody>
      </p:sp>
      <p:pic>
        <p:nvPicPr>
          <p:cNvPr id="10" name="图片 9"/>
          <p:cNvPicPr>
            <a:picLocks noChangeAspect="1"/>
          </p:cNvPicPr>
          <p:nvPr/>
        </p:nvPicPr>
        <p:blipFill>
          <a:blip r:embed="rId3" cstate="print"/>
          <a:stretch>
            <a:fillRect/>
          </a:stretch>
        </p:blipFill>
        <p:spPr>
          <a:xfrm>
            <a:off x="9786150" y="1297506"/>
            <a:ext cx="849796" cy="1129729"/>
          </a:xfrm>
          <a:prstGeom prst="rect">
            <a:avLst/>
          </a:prstGeom>
        </p:spPr>
      </p:pic>
      <p:pic>
        <p:nvPicPr>
          <p:cNvPr id="11" name="图片 10"/>
          <p:cNvPicPr>
            <a:picLocks noChangeAspect="1"/>
          </p:cNvPicPr>
          <p:nvPr/>
        </p:nvPicPr>
        <p:blipFill>
          <a:blip r:embed="rId4" cstate="print"/>
          <a:stretch>
            <a:fillRect/>
          </a:stretch>
        </p:blipFill>
        <p:spPr>
          <a:xfrm>
            <a:off x="5498560" y="1145586"/>
            <a:ext cx="1145435" cy="1228479"/>
          </a:xfrm>
          <a:prstGeom prst="rect">
            <a:avLst/>
          </a:prstGeom>
        </p:spPr>
      </p:pic>
      <p:pic>
        <p:nvPicPr>
          <p:cNvPr id="12" name="Picture 2" descr="è¾¨å«çåäºæå¡å¨å¶åè½ä»ç»"/>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2271" y="1069152"/>
            <a:ext cx="2161196" cy="140147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直接连接符 12"/>
          <p:cNvCxnSpPr/>
          <p:nvPr/>
        </p:nvCxnSpPr>
        <p:spPr>
          <a:xfrm>
            <a:off x="8141247" y="2667058"/>
            <a:ext cx="0" cy="38621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211048" y="2639762"/>
            <a:ext cx="0" cy="38621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009926" y="2667058"/>
            <a:ext cx="0" cy="38621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656454" y="2898866"/>
            <a:ext cx="3446415"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7" name="文本框 15"/>
          <p:cNvSpPr txBox="1"/>
          <p:nvPr/>
        </p:nvSpPr>
        <p:spPr>
          <a:xfrm>
            <a:off x="4634116" y="2344868"/>
            <a:ext cx="1322495" cy="553998"/>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配置开通云</a:t>
            </a:r>
            <a:r>
              <a:rPr lang="en-US" altLang="zh-CN" sz="1000" dirty="0">
                <a:latin typeface="微软雅黑" panose="020B0503020204020204" pitchFamily="34" charset="-122"/>
                <a:ea typeface="微软雅黑" panose="020B0503020204020204" pitchFamily="34" charset="-122"/>
              </a:rPr>
              <a:t>MIS</a:t>
            </a:r>
          </a:p>
          <a:p>
            <a:r>
              <a:rPr lang="zh-CN" altLang="en-US" sz="1000" dirty="0">
                <a:latin typeface="微软雅黑" panose="020B0503020204020204" pitchFamily="34" charset="-122"/>
                <a:ea typeface="微软雅黑" panose="020B0503020204020204" pitchFamily="34" charset="-122"/>
              </a:rPr>
              <a:t>收款台号、商户号、终端号、</a:t>
            </a:r>
            <a:r>
              <a:rPr lang="en-US" altLang="zh-CN" sz="1000" dirty="0">
                <a:latin typeface="微软雅黑" panose="020B0503020204020204" pitchFamily="34" charset="-122"/>
                <a:ea typeface="微软雅黑" panose="020B0503020204020204" pitchFamily="34" charset="-122"/>
              </a:rPr>
              <a:t>KEY</a:t>
            </a:r>
            <a:r>
              <a:rPr lang="zh-CN" altLang="en-US" sz="1000" dirty="0">
                <a:latin typeface="微软雅黑" panose="020B0503020204020204" pitchFamily="34" charset="-122"/>
                <a:ea typeface="微软雅黑" panose="020B0503020204020204" pitchFamily="34" charset="-122"/>
              </a:rPr>
              <a:t>等参数</a:t>
            </a:r>
          </a:p>
        </p:txBody>
      </p:sp>
      <p:pic>
        <p:nvPicPr>
          <p:cNvPr id="18" name="Picture 2" descr="https://timgsa.baidu.com/timg?image&amp;quality=80&amp;size=b9999_10000&amp;sec=1559206068565&amp;di=95bf59b41789cdc7bf229e39c8f6e40a&amp;imgtype=0&amp;src=http%3A%2F%2Fku.90sjimg.com%2Felement_origin_min_pic%2F00%2F00%2F06%2F12575cb97a22f0f.jpg"/>
          <p:cNvPicPr>
            <a:picLocks noChangeAspect="1" noChangeArrowheads="1"/>
          </p:cNvPicPr>
          <p:nvPr/>
        </p:nvPicPr>
        <p:blipFill>
          <a:blip r:embed="rId6"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4019071" y="2548866"/>
            <a:ext cx="599005" cy="599005"/>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接箭头连接符 18"/>
          <p:cNvCxnSpPr/>
          <p:nvPr/>
        </p:nvCxnSpPr>
        <p:spPr>
          <a:xfrm flipH="1" flipV="1">
            <a:off x="8254175" y="3324504"/>
            <a:ext cx="1858583" cy="312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0" name="文本框 42"/>
          <p:cNvSpPr txBox="1"/>
          <p:nvPr/>
        </p:nvSpPr>
        <p:spPr>
          <a:xfrm>
            <a:off x="8572448" y="2915724"/>
            <a:ext cx="1322495" cy="400110"/>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初始化并上送绑定参数，建立长连接</a:t>
            </a:r>
          </a:p>
        </p:txBody>
      </p:sp>
      <p:cxnSp>
        <p:nvCxnSpPr>
          <p:cNvPr id="21" name="直接箭头连接符 20"/>
          <p:cNvCxnSpPr/>
          <p:nvPr/>
        </p:nvCxnSpPr>
        <p:spPr>
          <a:xfrm>
            <a:off x="6122878" y="3704998"/>
            <a:ext cx="193236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2" name="文本框 45"/>
          <p:cNvSpPr txBox="1"/>
          <p:nvPr/>
        </p:nvSpPr>
        <p:spPr>
          <a:xfrm>
            <a:off x="6136989" y="3236127"/>
            <a:ext cx="1322495" cy="400110"/>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调用支付接口，传参发起支付指令</a:t>
            </a:r>
          </a:p>
        </p:txBody>
      </p:sp>
      <p:cxnSp>
        <p:nvCxnSpPr>
          <p:cNvPr id="23" name="直接箭头连接符 22"/>
          <p:cNvCxnSpPr/>
          <p:nvPr/>
        </p:nvCxnSpPr>
        <p:spPr>
          <a:xfrm>
            <a:off x="8187500" y="4057423"/>
            <a:ext cx="318273" cy="0"/>
          </a:xfrm>
          <a:prstGeom prst="straightConnector1">
            <a:avLst/>
          </a:prstGeom>
          <a:ln w="254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4" name="文本框 48"/>
          <p:cNvSpPr txBox="1"/>
          <p:nvPr/>
        </p:nvSpPr>
        <p:spPr>
          <a:xfrm>
            <a:off x="6116429" y="3895976"/>
            <a:ext cx="1760149" cy="400110"/>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如果未找到已配置商户或者已绑定设备返回错误</a:t>
            </a:r>
          </a:p>
        </p:txBody>
      </p:sp>
      <p:cxnSp>
        <p:nvCxnSpPr>
          <p:cNvPr id="25" name="直接箭头连接符 24"/>
          <p:cNvCxnSpPr/>
          <p:nvPr/>
        </p:nvCxnSpPr>
        <p:spPr>
          <a:xfrm>
            <a:off x="6070314" y="4353236"/>
            <a:ext cx="2449417" cy="0"/>
          </a:xfrm>
          <a:prstGeom prst="straightConnector1">
            <a:avLst/>
          </a:prstGeom>
          <a:ln w="254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8512995" y="4047360"/>
            <a:ext cx="6736" cy="305876"/>
          </a:xfrm>
          <a:prstGeom prst="straightConnector1">
            <a:avLst/>
          </a:prstGeom>
          <a:ln w="254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8235822" y="4892938"/>
            <a:ext cx="1932366"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8" name="文本框 56"/>
          <p:cNvSpPr txBox="1"/>
          <p:nvPr/>
        </p:nvSpPr>
        <p:spPr>
          <a:xfrm>
            <a:off x="8249933" y="4424067"/>
            <a:ext cx="1322495" cy="400110"/>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如果找到匹配设备则转发请求指令</a:t>
            </a:r>
          </a:p>
        </p:txBody>
      </p:sp>
      <p:cxnSp>
        <p:nvCxnSpPr>
          <p:cNvPr id="29" name="直接箭头连接符 28"/>
          <p:cNvCxnSpPr/>
          <p:nvPr/>
        </p:nvCxnSpPr>
        <p:spPr>
          <a:xfrm>
            <a:off x="10266490" y="5142989"/>
            <a:ext cx="318273" cy="0"/>
          </a:xfrm>
          <a:prstGeom prst="straightConnector1">
            <a:avLst/>
          </a:prstGeom>
          <a:ln w="254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30" name="文本框 59"/>
          <p:cNvSpPr txBox="1"/>
          <p:nvPr/>
        </p:nvSpPr>
        <p:spPr>
          <a:xfrm>
            <a:off x="8223994" y="5067267"/>
            <a:ext cx="1760149" cy="246221"/>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完成交易并返回结果给云端</a:t>
            </a:r>
          </a:p>
        </p:txBody>
      </p:sp>
      <p:cxnSp>
        <p:nvCxnSpPr>
          <p:cNvPr id="31" name="直接箭头连接符 30"/>
          <p:cNvCxnSpPr/>
          <p:nvPr/>
        </p:nvCxnSpPr>
        <p:spPr>
          <a:xfrm>
            <a:off x="8149304" y="5438802"/>
            <a:ext cx="2449417" cy="0"/>
          </a:xfrm>
          <a:prstGeom prst="straightConnector1">
            <a:avLst/>
          </a:prstGeom>
          <a:ln w="254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10591985" y="5132926"/>
            <a:ext cx="6736" cy="305876"/>
          </a:xfrm>
          <a:prstGeom prst="straightConnector1">
            <a:avLst/>
          </a:prstGeom>
          <a:ln w="254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H="1" flipV="1">
            <a:off x="6122878" y="5928341"/>
            <a:ext cx="1858583" cy="312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4" name="文本框 63"/>
          <p:cNvSpPr txBox="1"/>
          <p:nvPr/>
        </p:nvSpPr>
        <p:spPr>
          <a:xfrm>
            <a:off x="6223045" y="5576545"/>
            <a:ext cx="1760149" cy="246221"/>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云端返回接口交易结果</a:t>
            </a:r>
          </a:p>
        </p:txBody>
      </p:sp>
      <p:sp>
        <p:nvSpPr>
          <p:cNvPr id="35" name="文本框 64"/>
          <p:cNvSpPr txBox="1"/>
          <p:nvPr/>
        </p:nvSpPr>
        <p:spPr>
          <a:xfrm>
            <a:off x="4987615" y="3390016"/>
            <a:ext cx="1103423" cy="246221"/>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超时时间</a:t>
            </a:r>
            <a:r>
              <a:rPr lang="en-US" altLang="zh-CN" sz="1000" dirty="0">
                <a:latin typeface="微软雅黑" panose="020B0503020204020204" pitchFamily="34" charset="-122"/>
                <a:ea typeface="微软雅黑" panose="020B0503020204020204" pitchFamily="34" charset="-122"/>
              </a:rPr>
              <a:t>90</a:t>
            </a:r>
            <a:r>
              <a:rPr lang="zh-CN" altLang="en-US" sz="1000" dirty="0">
                <a:latin typeface="微软雅黑" panose="020B0503020204020204" pitchFamily="34" charset="-122"/>
                <a:ea typeface="微软雅黑" panose="020B0503020204020204" pitchFamily="34" charset="-122"/>
              </a:rPr>
              <a:t>秒</a:t>
            </a:r>
          </a:p>
        </p:txBody>
      </p:sp>
      <p:sp>
        <p:nvSpPr>
          <p:cNvPr id="36" name="文本框 66"/>
          <p:cNvSpPr txBox="1"/>
          <p:nvPr/>
        </p:nvSpPr>
        <p:spPr>
          <a:xfrm>
            <a:off x="10635946" y="5149393"/>
            <a:ext cx="1103423" cy="246221"/>
          </a:xfrm>
          <a:prstGeom prst="rect">
            <a:avLst/>
          </a:prstGeom>
          <a:noFill/>
        </p:spPr>
        <p:txBody>
          <a:bodyPr wrap="square" rtlCol="0">
            <a:spAutoFit/>
          </a:bodyPr>
          <a:lstStyle/>
          <a:p>
            <a:r>
              <a:rPr lang="zh-CN" altLang="en-US" sz="1000" dirty="0">
                <a:latin typeface="微软雅黑" panose="020B0503020204020204" pitchFamily="34" charset="-122"/>
                <a:ea typeface="微软雅黑" panose="020B0503020204020204" pitchFamily="34" charset="-122"/>
              </a:rPr>
              <a:t>超时时间</a:t>
            </a:r>
            <a:r>
              <a:rPr lang="en-US" altLang="zh-CN" sz="1000" dirty="0">
                <a:latin typeface="微软雅黑" panose="020B0503020204020204" pitchFamily="34" charset="-122"/>
                <a:ea typeface="微软雅黑" panose="020B0503020204020204" pitchFamily="34" charset="-122"/>
              </a:rPr>
              <a:t>60</a:t>
            </a:r>
            <a:r>
              <a:rPr lang="zh-CN" altLang="en-US" sz="1000" dirty="0">
                <a:latin typeface="微软雅黑" panose="020B0503020204020204" pitchFamily="34" charset="-122"/>
                <a:ea typeface="微软雅黑" panose="020B0503020204020204" pitchFamily="34" charset="-122"/>
              </a:rPr>
              <a:t>秒</a:t>
            </a:r>
          </a:p>
        </p:txBody>
      </p:sp>
    </p:spTree>
    <p:extLst>
      <p:ext uri="{BB962C8B-B14F-4D97-AF65-F5344CB8AC3E}">
        <p14:creationId xmlns:p14="http://schemas.microsoft.com/office/powerpoint/2010/main" val="1222285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1</a:t>
            </a:r>
            <a:r>
              <a:rPr lang="zh-CN" altLang="en-US" sz="2800" dirty="0"/>
              <a:t> 终端准备工作</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/01</a:t>
            </a:r>
            <a:endParaRPr lang="zh-CN" altLang="en-US" spc="100"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7375480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蜻蜓方案</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MIS-POS</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7" name="图片 6"/>
          <p:cNvPicPr>
            <a:picLocks noChangeAspect="1"/>
          </p:cNvPicPr>
          <p:nvPr/>
        </p:nvPicPr>
        <p:blipFill>
          <a:blip r:embed="rId3" cstate="print"/>
          <a:stretch>
            <a:fillRect/>
          </a:stretch>
        </p:blipFill>
        <p:spPr>
          <a:xfrm>
            <a:off x="6837697" y="1871357"/>
            <a:ext cx="1136571" cy="1442570"/>
          </a:xfrm>
          <a:prstGeom prst="rect">
            <a:avLst/>
          </a:prstGeom>
        </p:spPr>
      </p:pic>
      <p:pic>
        <p:nvPicPr>
          <p:cNvPr id="8" name="图片 7"/>
          <p:cNvPicPr>
            <a:picLocks noChangeAspect="1"/>
          </p:cNvPicPr>
          <p:nvPr/>
        </p:nvPicPr>
        <p:blipFill>
          <a:blip r:embed="rId4" cstate="print"/>
          <a:stretch>
            <a:fillRect/>
          </a:stretch>
        </p:blipFill>
        <p:spPr>
          <a:xfrm>
            <a:off x="2993485" y="1531505"/>
            <a:ext cx="1647161" cy="1766580"/>
          </a:xfrm>
          <a:prstGeom prst="rect">
            <a:avLst/>
          </a:prstGeom>
        </p:spPr>
      </p:pic>
      <p:sp>
        <p:nvSpPr>
          <p:cNvPr id="9" name="文本框 9"/>
          <p:cNvSpPr txBox="1"/>
          <p:nvPr/>
        </p:nvSpPr>
        <p:spPr>
          <a:xfrm>
            <a:off x="1912892" y="4903635"/>
            <a:ext cx="8076022"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zh-CN" spc="300" dirty="0">
                <a:latin typeface="微软雅黑" panose="020B0503020204020204" pitchFamily="34" charset="-122"/>
                <a:ea typeface="微软雅黑" panose="020B0503020204020204" pitchFamily="34" charset="-122"/>
              </a:rPr>
              <a:t>ALLINPAY - MIS</a:t>
            </a:r>
            <a:r>
              <a:rPr lang="zh-CN" altLang="en-US" spc="300" dirty="0">
                <a:latin typeface="微软雅黑" panose="020B0503020204020204" pitchFamily="34" charset="-122"/>
                <a:ea typeface="微软雅黑" panose="020B0503020204020204" pitchFamily="34" charset="-122"/>
              </a:rPr>
              <a:t>接口与收银机对接，即可实现支付宝刷脸支付</a:t>
            </a:r>
            <a:endParaRPr lang="en-US" altLang="zh-CN" spc="30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pc="300" dirty="0">
                <a:latin typeface="微软雅黑" panose="020B0503020204020204" pitchFamily="34" charset="-122"/>
                <a:ea typeface="微软雅黑" panose="020B0503020204020204" pitchFamily="34" charset="-122"/>
              </a:rPr>
              <a:t>基于网上收银接口，刷脸支付无需投放</a:t>
            </a:r>
            <a:r>
              <a:rPr lang="en-US" altLang="zh-CN" spc="300" dirty="0">
                <a:latin typeface="微软雅黑" panose="020B0503020204020204" pitchFamily="34" charset="-122"/>
                <a:ea typeface="微软雅黑" panose="020B0503020204020204" pitchFamily="34" charset="-122"/>
              </a:rPr>
              <a:t>POS</a:t>
            </a:r>
            <a:r>
              <a:rPr lang="zh-CN" altLang="en-US" spc="300" dirty="0">
                <a:latin typeface="微软雅黑" panose="020B0503020204020204" pitchFamily="34" charset="-122"/>
                <a:ea typeface="微软雅黑" panose="020B0503020204020204" pitchFamily="34" charset="-122"/>
              </a:rPr>
              <a:t>终端</a:t>
            </a:r>
          </a:p>
        </p:txBody>
      </p:sp>
      <p:pic>
        <p:nvPicPr>
          <p:cNvPr id="10" name="Picture 2" descr="https://timgsa.baidu.com/timg?image&amp;quality=80&amp;size=b9999_10000&amp;sec=1558930986371&amp;di=544ebe56e9fdb6f8307c0519d3d0bcf9&amp;imgtype=0&amp;src=http%3A%2F%2Fimg1.cache.netease.com%2Fcatchpic%2F7%2F70%2F708DD573EAC7E992CFED0205C90CCBB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42865" y="2544190"/>
            <a:ext cx="763632" cy="34516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直接连接符 10"/>
          <p:cNvCxnSpPr/>
          <p:nvPr/>
        </p:nvCxnSpPr>
        <p:spPr>
          <a:xfrm>
            <a:off x="4640646" y="2716771"/>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204016" y="2703123"/>
            <a:ext cx="633681"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6" cstate="print"/>
          <a:stretch>
            <a:fillRect/>
          </a:stretch>
        </p:blipFill>
        <p:spPr>
          <a:xfrm>
            <a:off x="2710555" y="3538211"/>
            <a:ext cx="598649" cy="503409"/>
          </a:xfrm>
          <a:prstGeom prst="rect">
            <a:avLst/>
          </a:prstGeom>
        </p:spPr>
      </p:pic>
      <p:sp>
        <p:nvSpPr>
          <p:cNvPr id="14" name="文本框 13"/>
          <p:cNvSpPr txBox="1"/>
          <p:nvPr/>
        </p:nvSpPr>
        <p:spPr>
          <a:xfrm>
            <a:off x="3211040" y="3709167"/>
            <a:ext cx="1650667" cy="279975"/>
          </a:xfrm>
          <a:prstGeom prst="rect">
            <a:avLst/>
          </a:prstGeom>
          <a:noFill/>
        </p:spPr>
        <p:txBody>
          <a:bodyPr wrap="square" rtlCol="0">
            <a:spAutoFit/>
          </a:bodyPr>
          <a:lstStyle/>
          <a:p>
            <a:r>
              <a:rPr lang="en-US" altLang="zh-CN" sz="1200" spc="300" dirty="0">
                <a:latin typeface="微软雅黑" panose="020B0503020204020204" pitchFamily="34" charset="-122"/>
                <a:ea typeface="微软雅黑" panose="020B0503020204020204" pitchFamily="34" charset="-122"/>
              </a:rPr>
              <a:t>ALLINPAY.DLL</a:t>
            </a:r>
            <a:endParaRPr lang="zh-CN" altLang="en-US" sz="1200" spc="300"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3631651" y="3214315"/>
            <a:ext cx="356075" cy="523220"/>
          </a:xfrm>
          <a:prstGeom prst="rect">
            <a:avLst/>
          </a:prstGeom>
          <a:noFill/>
        </p:spPr>
        <p:txBody>
          <a:bodyPr wrap="square" rtlCol="0">
            <a:spAutoFit/>
          </a:bodyPr>
          <a:lstStyle/>
          <a:p>
            <a:r>
              <a:rPr lang="en-US" altLang="zh-CN" sz="2800" spc="300" dirty="0">
                <a:latin typeface="微软雅黑" panose="020B0503020204020204" pitchFamily="34" charset="-122"/>
                <a:ea typeface="微软雅黑" panose="020B0503020204020204" pitchFamily="34" charset="-122"/>
              </a:rPr>
              <a:t>+</a:t>
            </a:r>
            <a:endParaRPr lang="zh-CN" altLang="en-US" sz="2800" spc="3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22857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蜻蜓方案智能终端</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sp>
        <p:nvSpPr>
          <p:cNvPr id="17" name="文本框 9"/>
          <p:cNvSpPr txBox="1"/>
          <p:nvPr/>
        </p:nvSpPr>
        <p:spPr>
          <a:xfrm>
            <a:off x="3841280" y="5359479"/>
            <a:ext cx="6833468" cy="1200329"/>
          </a:xfrm>
          <a:prstGeom prst="rect">
            <a:avLst/>
          </a:prstGeom>
          <a:noFill/>
        </p:spPr>
        <p:txBody>
          <a:bodyPr wrap="square" rtlCol="0">
            <a:spAutoFit/>
          </a:bodyPr>
          <a:lstStyle/>
          <a:p>
            <a:pPr marL="285750" indent="-285750">
              <a:buFont typeface="Wingdings" panose="05000000000000000000" pitchFamily="2" charset="2"/>
              <a:buChar char="Ø"/>
            </a:pPr>
            <a:r>
              <a:rPr lang="zh-CN" altLang="en-US" spc="300" dirty="0">
                <a:latin typeface="微软雅黑" panose="020B0503020204020204" pitchFamily="34" charset="-122"/>
                <a:ea typeface="微软雅黑" panose="020B0503020204020204" pitchFamily="34" charset="-122"/>
              </a:rPr>
              <a:t>通联</a:t>
            </a:r>
            <a:r>
              <a:rPr lang="en-US" altLang="zh-CN" spc="300" dirty="0">
                <a:latin typeface="微软雅黑" panose="020B0503020204020204" pitchFamily="34" charset="-122"/>
                <a:ea typeface="微软雅黑" panose="020B0503020204020204" pitchFamily="34" charset="-122"/>
              </a:rPr>
              <a:t>USDK</a:t>
            </a:r>
            <a:r>
              <a:rPr lang="zh-CN" altLang="en-US" spc="300" dirty="0">
                <a:latin typeface="微软雅黑" panose="020B0503020204020204" pitchFamily="34" charset="-122"/>
                <a:ea typeface="微软雅黑" panose="020B0503020204020204" pitchFamily="34" charset="-122"/>
              </a:rPr>
              <a:t>支持与蜻蜓设备刷脸支付</a:t>
            </a:r>
            <a:endParaRPr lang="en-US" altLang="zh-CN" spc="30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en-US" altLang="zh-CN" spc="300" dirty="0">
                <a:latin typeface="微软雅黑" panose="020B0503020204020204" pitchFamily="34" charset="-122"/>
                <a:ea typeface="微软雅黑" panose="020B0503020204020204" pitchFamily="34" charset="-122"/>
              </a:rPr>
              <a:t>USDK</a:t>
            </a:r>
            <a:r>
              <a:rPr lang="zh-CN" altLang="en-US" spc="300" dirty="0">
                <a:latin typeface="微软雅黑" panose="020B0503020204020204" pitchFamily="34" charset="-122"/>
                <a:ea typeface="微软雅黑" panose="020B0503020204020204" pitchFamily="34" charset="-122"/>
              </a:rPr>
              <a:t>设置中打开外接扫码枪设置</a:t>
            </a:r>
            <a:endParaRPr lang="en-US" altLang="zh-CN" spc="30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pc="300" dirty="0">
                <a:latin typeface="微软雅黑" panose="020B0503020204020204" pitchFamily="34" charset="-122"/>
                <a:ea typeface="微软雅黑" panose="020B0503020204020204" pitchFamily="34" charset="-122"/>
              </a:rPr>
              <a:t>移动智能终端需要通过</a:t>
            </a:r>
            <a:r>
              <a:rPr lang="en-US" altLang="zh-CN" spc="300" dirty="0">
                <a:latin typeface="微软雅黑" panose="020B0503020204020204" pitchFamily="34" charset="-122"/>
                <a:ea typeface="微软雅黑" panose="020B0503020204020204" pitchFamily="34" charset="-122"/>
              </a:rPr>
              <a:t>OTG USB</a:t>
            </a:r>
            <a:r>
              <a:rPr lang="zh-CN" altLang="en-US" spc="300" dirty="0">
                <a:latin typeface="微软雅黑" panose="020B0503020204020204" pitchFamily="34" charset="-122"/>
                <a:ea typeface="微软雅黑" panose="020B0503020204020204" pitchFamily="34" charset="-122"/>
              </a:rPr>
              <a:t>线连接</a:t>
            </a:r>
            <a:endParaRPr lang="en-US" altLang="zh-CN" spc="30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pc="300" dirty="0">
                <a:latin typeface="微软雅黑" panose="020B0503020204020204" pitchFamily="34" charset="-122"/>
                <a:ea typeface="微软雅黑" panose="020B0503020204020204" pitchFamily="34" charset="-122"/>
              </a:rPr>
              <a:t>桌面式、手持式均在</a:t>
            </a:r>
            <a:r>
              <a:rPr lang="en-US" altLang="zh-CN" spc="300" dirty="0">
                <a:latin typeface="微软雅黑" panose="020B0503020204020204" pitchFamily="34" charset="-122"/>
                <a:ea typeface="微软雅黑" panose="020B0503020204020204" pitchFamily="34" charset="-122"/>
              </a:rPr>
              <a:t>5</a:t>
            </a:r>
            <a:r>
              <a:rPr lang="zh-CN" altLang="en-US" spc="300" dirty="0">
                <a:latin typeface="微软雅黑" panose="020B0503020204020204" pitchFamily="34" charset="-122"/>
                <a:ea typeface="微软雅黑" panose="020B0503020204020204" pitchFamily="34" charset="-122"/>
              </a:rPr>
              <a:t>月版本发布支持</a:t>
            </a:r>
          </a:p>
        </p:txBody>
      </p:sp>
      <p:pic>
        <p:nvPicPr>
          <p:cNvPr id="18" name="Picture 2" descr="https://timgsa.baidu.com/timg?image&amp;quality=80&amp;size=b9999_10000&amp;sec=1558930986371&amp;di=544ebe56e9fdb6f8307c0519d3d0bcf9&amp;imgtype=0&amp;src=http%3A%2F%2Fimg1.cache.netease.com%2Fcatchpic%2F7%2F70%2F708DD573EAC7E992CFED0205C90CCBB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1886" y="1869739"/>
            <a:ext cx="913570" cy="41293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s://timgsa.baidu.com/timg?image&amp;quality=80&amp;size=b9999_10000&amp;sec=1558931230077&amp;di=b0c08dc16f533c8bc848f11835094373&amp;imgtype=0&amp;src=http%3A%2F%2Fi7.hexun.com%2F2017-09-07%2F190765843.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3930" y="729534"/>
            <a:ext cx="2528973" cy="231654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https://timgsa.baidu.com/timg?image&amp;quality=80&amp;size=b9999_10000&amp;sec=1558931348014&amp;di=b7d80d921970f62f17a69cc73e31da5e&amp;imgtype=0&amp;src=http%3A%2F%2Fres.cloudinary.com%2Fhrscywv4p%2Fimage%2Fupload%2Fc_limit%2Cfl_lossy%2Ch_9000%2Cw_1200%2Cf_auto%2Cq_auto%2Fv1%2F852905%2FL920-A920-2_qmwud2.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05291" y="3232052"/>
            <a:ext cx="3352723" cy="223514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s://timgsa.baidu.com/timg?image&amp;quality=80&amp;size=b9999_10000&amp;sec=1558930986371&amp;di=544ebe56e9fdb6f8307c0519d3d0bcf9&amp;imgtype=0&amp;src=http%3A%2F%2Fimg1.cache.netease.com%2Fcatchpic%2F7%2F70%2F708DD573EAC7E992CFED0205C90CCBB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1886" y="4213152"/>
            <a:ext cx="913570" cy="412934"/>
          </a:xfrm>
          <a:prstGeom prst="rect">
            <a:avLst/>
          </a:prstGeom>
          <a:noFill/>
          <a:extLst>
            <a:ext uri="{909E8E84-426E-40DD-AFC4-6F175D3DCCD1}">
              <a14:hiddenFill xmlns:a14="http://schemas.microsoft.com/office/drawing/2010/main">
                <a:solidFill>
                  <a:srgbClr val="FFFFFF"/>
                </a:solidFill>
              </a14:hiddenFill>
            </a:ext>
          </a:extLst>
        </p:spPr>
      </p:pic>
      <p:pic>
        <p:nvPicPr>
          <p:cNvPr id="22" name="图片 21"/>
          <p:cNvPicPr>
            <a:picLocks noChangeAspect="1"/>
          </p:cNvPicPr>
          <p:nvPr/>
        </p:nvPicPr>
        <p:blipFill>
          <a:blip r:embed="rId6" cstate="print"/>
          <a:stretch>
            <a:fillRect/>
          </a:stretch>
        </p:blipFill>
        <p:spPr>
          <a:xfrm>
            <a:off x="9104439" y="1749024"/>
            <a:ext cx="1941434" cy="2464128"/>
          </a:xfrm>
          <a:prstGeom prst="rect">
            <a:avLst/>
          </a:prstGeom>
        </p:spPr>
      </p:pic>
      <p:sp>
        <p:nvSpPr>
          <p:cNvPr id="23" name="文本框 12"/>
          <p:cNvSpPr txBox="1"/>
          <p:nvPr/>
        </p:nvSpPr>
        <p:spPr>
          <a:xfrm>
            <a:off x="7258014" y="4710724"/>
            <a:ext cx="1817894" cy="369332"/>
          </a:xfrm>
          <a:prstGeom prst="rect">
            <a:avLst/>
          </a:prstGeom>
          <a:noFill/>
        </p:spPr>
        <p:txBody>
          <a:bodyPr wrap="square" rtlCol="0">
            <a:spAutoFit/>
          </a:bodyPr>
          <a:lstStyle/>
          <a:p>
            <a:r>
              <a:rPr lang="en-US" altLang="zh-CN" dirty="0">
                <a:latin typeface="微软雅黑" panose="020B0503020204020204" pitchFamily="34" charset="-122"/>
                <a:ea typeface="微软雅黑" panose="020B0503020204020204" pitchFamily="34" charset="-122"/>
              </a:rPr>
              <a:t>OTG USB</a:t>
            </a:r>
            <a:r>
              <a:rPr lang="zh-CN" altLang="en-US" dirty="0">
                <a:latin typeface="微软雅黑" panose="020B0503020204020204" pitchFamily="34" charset="-122"/>
                <a:ea typeface="微软雅黑" panose="020B0503020204020204" pitchFamily="34" charset="-122"/>
              </a:rPr>
              <a:t>线</a:t>
            </a:r>
          </a:p>
        </p:txBody>
      </p:sp>
      <p:pic>
        <p:nvPicPr>
          <p:cNvPr id="24" name="图片 23"/>
          <p:cNvPicPr>
            <a:picLocks noChangeAspect="1"/>
          </p:cNvPicPr>
          <p:nvPr/>
        </p:nvPicPr>
        <p:blipFill>
          <a:blip r:embed="rId7" cstate="print"/>
          <a:stretch>
            <a:fillRect/>
          </a:stretch>
        </p:blipFill>
        <p:spPr>
          <a:xfrm>
            <a:off x="6678654" y="3158830"/>
            <a:ext cx="619048" cy="333333"/>
          </a:xfrm>
          <a:prstGeom prst="rect">
            <a:avLst/>
          </a:prstGeom>
        </p:spPr>
      </p:pic>
      <p:sp>
        <p:nvSpPr>
          <p:cNvPr id="25" name="文本框 14"/>
          <p:cNvSpPr txBox="1"/>
          <p:nvPr/>
        </p:nvSpPr>
        <p:spPr>
          <a:xfrm>
            <a:off x="7337935" y="3119499"/>
            <a:ext cx="1817894"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打开外接扫码枪</a:t>
            </a:r>
          </a:p>
        </p:txBody>
      </p:sp>
    </p:spTree>
    <p:extLst>
      <p:ext uri="{BB962C8B-B14F-4D97-AF65-F5344CB8AC3E}">
        <p14:creationId xmlns:p14="http://schemas.microsoft.com/office/powerpoint/2010/main" val="12222857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3471827" y="1311298"/>
            <a:ext cx="5426076" cy="573773"/>
          </a:xfrm>
        </p:spPr>
        <p:txBody>
          <a:bodyPr/>
          <a:lstStyle/>
          <a:p>
            <a:r>
              <a:rPr lang="en-US" altLang="zh-CN"/>
              <a:t>Thanks</a:t>
            </a:r>
            <a:endParaRPr lang="zh-CN" altLang="en-US" dirty="0"/>
          </a:p>
        </p:txBody>
      </p:sp>
      <p:grpSp>
        <p:nvGrpSpPr>
          <p:cNvPr id="2" name="组合 1"/>
          <p:cNvGrpSpPr/>
          <p:nvPr/>
        </p:nvGrpSpPr>
        <p:grpSpPr>
          <a:xfrm>
            <a:off x="4079631" y="976074"/>
            <a:ext cx="4206240" cy="1269610"/>
            <a:chOff x="4366791" y="519301"/>
            <a:chExt cx="3440778" cy="1269610"/>
          </a:xfrm>
        </p:grpSpPr>
        <p:cxnSp>
          <p:nvCxnSpPr>
            <p:cNvPr id="8" name="直接连接符 7">
              <a:extLst>
                <a:ext uri="{FF2B5EF4-FFF2-40B4-BE49-F238E27FC236}">
                  <a16:creationId xmlns:a16="http://schemas.microsoft.com/office/drawing/2014/main" id="{6E640D7F-8036-4D17-BE3A-0B0BDC053EAB}"/>
                </a:ext>
              </a:extLst>
            </p:cNvPr>
            <p:cNvCxnSpPr/>
            <p:nvPr/>
          </p:nvCxnSpPr>
          <p:spPr>
            <a:xfrm>
              <a:off x="4366791" y="519301"/>
              <a:ext cx="344077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E9219061-9124-4B4B-9655-3E9443D2A6BC}"/>
                </a:ext>
              </a:extLst>
            </p:cNvPr>
            <p:cNvCxnSpPr/>
            <p:nvPr/>
          </p:nvCxnSpPr>
          <p:spPr>
            <a:xfrm>
              <a:off x="4366791" y="1788911"/>
              <a:ext cx="344077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3429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95218" y="1264061"/>
            <a:ext cx="8369550" cy="961289"/>
          </a:xfrm>
          <a:prstGeom prst="rect">
            <a:avLst/>
          </a:prstGeom>
        </p:spPr>
        <p:txBody>
          <a:bodyPr wrap="square">
            <a:spAutoFit/>
          </a:bodyPr>
          <a:lstStyle/>
          <a:p>
            <a:pPr marL="457200" indent="-457200">
              <a:lnSpc>
                <a:spcPct val="150000"/>
              </a:lnSpc>
              <a:buFont typeface="+mj-lt"/>
              <a:buAutoNum type="arabicPeriod"/>
            </a:pPr>
            <a:r>
              <a:rPr lang="en-US" altLang="zh-CN" sz="2000" dirty="0">
                <a:latin typeface="微软雅黑" panose="020B0503020204020204" pitchFamily="34" charset="-122"/>
                <a:ea typeface="微软雅黑" panose="020B0503020204020204" pitchFamily="34" charset="-122"/>
              </a:rPr>
              <a:t>POS</a:t>
            </a:r>
            <a:r>
              <a:rPr lang="zh-CN" altLang="en-US" sz="2000" dirty="0">
                <a:latin typeface="微软雅黑" panose="020B0503020204020204" pitchFamily="34" charset="-122"/>
                <a:ea typeface="微软雅黑" panose="020B0503020204020204" pitchFamily="34" charset="-122"/>
              </a:rPr>
              <a:t>端安装</a:t>
            </a:r>
            <a:r>
              <a:rPr lang="en-US" altLang="zh-CN" sz="2000" dirty="0">
                <a:latin typeface="微软雅黑" panose="020B0503020204020204" pitchFamily="34" charset="-122"/>
                <a:ea typeface="微软雅黑" panose="020B0503020204020204" pitchFamily="34" charset="-122"/>
              </a:rPr>
              <a:t>USDK</a:t>
            </a:r>
            <a:r>
              <a:rPr lang="zh-CN" altLang="en-US" sz="2000" dirty="0">
                <a:latin typeface="微软雅黑" panose="020B0503020204020204" pitchFamily="34" charset="-122"/>
                <a:ea typeface="微软雅黑" panose="020B0503020204020204" pitchFamily="34" charset="-122"/>
              </a:rPr>
              <a:t>应用程序</a:t>
            </a:r>
            <a:endParaRPr lang="en-US" altLang="zh-CN" sz="2000" dirty="0">
              <a:latin typeface="微软雅黑" panose="020B0503020204020204" pitchFamily="34" charset="-122"/>
              <a:ea typeface="微软雅黑" panose="020B0503020204020204" pitchFamily="34" charset="-122"/>
            </a:endParaRPr>
          </a:p>
          <a:p>
            <a:pPr marL="457200" indent="-457200">
              <a:lnSpc>
                <a:spcPct val="150000"/>
              </a:lnSpc>
              <a:buFont typeface="+mj-lt"/>
              <a:buAutoNum type="arabicPeriod"/>
            </a:pPr>
            <a:r>
              <a:rPr lang="zh-CN" altLang="en-US" sz="2000" dirty="0">
                <a:latin typeface="微软雅黑" panose="020B0503020204020204" pitchFamily="34" charset="-122"/>
                <a:ea typeface="微软雅黑" panose="020B0503020204020204" pitchFamily="34" charset="-122"/>
              </a:rPr>
              <a:t>配置</a:t>
            </a:r>
            <a:r>
              <a:rPr lang="en-US" altLang="zh-CN" sz="2000" dirty="0">
                <a:latin typeface="微软雅黑" panose="020B0503020204020204" pitchFamily="34" charset="-122"/>
                <a:ea typeface="微软雅黑" panose="020B0503020204020204" pitchFamily="34" charset="-122"/>
              </a:rPr>
              <a:t>USDK</a:t>
            </a:r>
            <a:r>
              <a:rPr lang="zh-CN" altLang="en-US" sz="2000" dirty="0">
                <a:latin typeface="微软雅黑" panose="020B0503020204020204" pitchFamily="34" charset="-122"/>
                <a:ea typeface="微软雅黑" panose="020B0503020204020204" pitchFamily="34" charset="-122"/>
              </a:rPr>
              <a:t>商户参数和通讯参数，然后接收主密钥进行初始化</a:t>
            </a:r>
            <a:endParaRPr lang="en-US" altLang="zh-CN" sz="2000" dirty="0">
              <a:latin typeface="微软雅黑" panose="020B0503020204020204" pitchFamily="34" charset="-122"/>
              <a:ea typeface="微软雅黑" panose="020B0503020204020204" pitchFamily="34" charset="-122"/>
            </a:endParaRPr>
          </a:p>
        </p:txBody>
      </p:sp>
      <p:pic>
        <p:nvPicPr>
          <p:cNvPr id="10" name="Picture 6"/>
          <p:cNvPicPr>
            <a:picLocks noChangeAspect="1" noChangeArrowheads="1"/>
          </p:cNvPicPr>
          <p:nvPr/>
        </p:nvPicPr>
        <p:blipFill>
          <a:blip r:embed="rId3" cstate="print"/>
          <a:srcRect/>
          <a:stretch>
            <a:fillRect/>
          </a:stretch>
        </p:blipFill>
        <p:spPr bwMode="auto">
          <a:xfrm>
            <a:off x="2185231" y="2585901"/>
            <a:ext cx="1885050" cy="3360671"/>
          </a:xfrm>
          <a:prstGeom prst="rect">
            <a:avLst/>
          </a:prstGeom>
          <a:noFill/>
          <a:ln w="9525">
            <a:noFill/>
            <a:miter lim="800000"/>
            <a:headEnd/>
            <a:tailEnd/>
          </a:ln>
        </p:spPr>
      </p:pic>
      <p:pic>
        <p:nvPicPr>
          <p:cNvPr id="13" name="Picture 10"/>
          <p:cNvPicPr>
            <a:picLocks noChangeAspect="1" noChangeArrowheads="1"/>
          </p:cNvPicPr>
          <p:nvPr/>
        </p:nvPicPr>
        <p:blipFill>
          <a:blip r:embed="rId4" cstate="print"/>
          <a:srcRect/>
          <a:stretch>
            <a:fillRect/>
          </a:stretch>
        </p:blipFill>
        <p:spPr bwMode="auto">
          <a:xfrm>
            <a:off x="8171683" y="2588849"/>
            <a:ext cx="1876502" cy="3357723"/>
          </a:xfrm>
          <a:prstGeom prst="rect">
            <a:avLst/>
          </a:prstGeom>
          <a:noFill/>
          <a:ln w="9525">
            <a:noFill/>
            <a:miter lim="800000"/>
            <a:headEnd/>
            <a:tailEnd/>
          </a:ln>
        </p:spPr>
      </p:pic>
      <p:pic>
        <p:nvPicPr>
          <p:cNvPr id="14" name="Picture 11"/>
          <p:cNvPicPr>
            <a:picLocks noChangeAspect="1" noChangeArrowheads="1"/>
          </p:cNvPicPr>
          <p:nvPr/>
        </p:nvPicPr>
        <p:blipFill>
          <a:blip r:embed="rId5" cstate="print"/>
          <a:srcRect/>
          <a:stretch>
            <a:fillRect/>
          </a:stretch>
        </p:blipFill>
        <p:spPr bwMode="auto">
          <a:xfrm>
            <a:off x="10165832" y="2587552"/>
            <a:ext cx="1884006" cy="3350953"/>
          </a:xfrm>
          <a:prstGeom prst="rect">
            <a:avLst/>
          </a:prstGeom>
          <a:noFill/>
          <a:ln w="9525">
            <a:noFill/>
            <a:miter lim="800000"/>
            <a:headEnd/>
            <a:tailEnd/>
          </a:ln>
        </p:spPr>
      </p:pic>
      <p:sp>
        <p:nvSpPr>
          <p:cNvPr id="20" name="右箭头 19"/>
          <p:cNvSpPr/>
          <p:nvPr/>
        </p:nvSpPr>
        <p:spPr>
          <a:xfrm>
            <a:off x="9737489" y="3881395"/>
            <a:ext cx="737118" cy="699797"/>
          </a:xfrm>
          <a:prstGeom prst="rightArrow">
            <a:avLst/>
          </a:prstGeom>
          <a:solidFill>
            <a:srgbClr val="92D05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
          <p:cNvPicPr>
            <a:picLocks noChangeAspect="1" noChangeArrowheads="1"/>
          </p:cNvPicPr>
          <p:nvPr/>
        </p:nvPicPr>
        <p:blipFill>
          <a:blip r:embed="rId6" cstate="print"/>
          <a:srcRect/>
          <a:stretch>
            <a:fillRect/>
          </a:stretch>
        </p:blipFill>
        <p:spPr bwMode="auto">
          <a:xfrm>
            <a:off x="158037" y="2590014"/>
            <a:ext cx="1896901" cy="3368463"/>
          </a:xfrm>
          <a:prstGeom prst="rect">
            <a:avLst/>
          </a:prstGeom>
          <a:noFill/>
          <a:ln w="9525">
            <a:noFill/>
            <a:miter lim="800000"/>
            <a:headEnd/>
            <a:tailEnd/>
          </a:ln>
        </p:spPr>
      </p:pic>
      <p:sp>
        <p:nvSpPr>
          <p:cNvPr id="22" name="右箭头 21"/>
          <p:cNvSpPr/>
          <p:nvPr/>
        </p:nvSpPr>
        <p:spPr>
          <a:xfrm>
            <a:off x="1753599" y="3884501"/>
            <a:ext cx="737118" cy="699797"/>
          </a:xfrm>
          <a:prstGeom prst="rightArrow">
            <a:avLst/>
          </a:prstGeom>
          <a:solidFill>
            <a:srgbClr val="92D05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1">
            <a:extLst>
              <a:ext uri="{FF2B5EF4-FFF2-40B4-BE49-F238E27FC236}">
                <a16:creationId xmlns:a16="http://schemas.microsoft.com/office/drawing/2014/main" id="{97BFB3EA-9F17-4072-9C03-A24B0612009C}"/>
              </a:ext>
            </a:extLst>
          </p:cNvPr>
          <p:cNvSpPr>
            <a:spLocks noGrp="1"/>
          </p:cNvSpPr>
          <p:nvPr>
            <p:ph type="title"/>
          </p:nvPr>
        </p:nvSpPr>
        <p:spPr>
          <a:xfrm>
            <a:off x="669924" y="1"/>
            <a:ext cx="10850563" cy="1028699"/>
          </a:xfrm>
          <a:noFill/>
        </p:spPr>
        <p:txBody>
          <a:bodyPr vert="horz" lIns="91440" tIns="45720" rIns="91440" bIns="45720" rtlCol="0" anchor="b">
            <a:normAutofit/>
          </a:bodyPr>
          <a:lstStyle/>
          <a:p>
            <a:r>
              <a:rPr lang="zh-CN" altLang="en-US" dirty="0">
                <a:effectLst>
                  <a:outerShdw blurRad="50800" dist="38100" dir="2700000" algn="tl" rotWithShape="0">
                    <a:prstClr val="black">
                      <a:alpha val="40000"/>
                    </a:prstClr>
                  </a:outerShdw>
                </a:effectLst>
              </a:rPr>
              <a:t>应用下载、参数配置</a:t>
            </a:r>
            <a:endParaRPr lang="zh-CN" altLang="en-US" sz="2000" dirty="0">
              <a:solidFill>
                <a:srgbClr val="FF0000"/>
              </a:solidFill>
            </a:endParaRPr>
          </a:p>
        </p:txBody>
      </p:sp>
      <p:pic>
        <p:nvPicPr>
          <p:cNvPr id="1026" name="Picture 2"/>
          <p:cNvPicPr>
            <a:picLocks noChangeAspect="1" noChangeArrowheads="1"/>
          </p:cNvPicPr>
          <p:nvPr/>
        </p:nvPicPr>
        <p:blipFill>
          <a:blip r:embed="rId7" cstate="print"/>
          <a:srcRect/>
          <a:stretch>
            <a:fillRect/>
          </a:stretch>
        </p:blipFill>
        <p:spPr bwMode="auto">
          <a:xfrm>
            <a:off x="6179766" y="2572779"/>
            <a:ext cx="1901453" cy="3370822"/>
          </a:xfrm>
          <a:prstGeom prst="rect">
            <a:avLst/>
          </a:prstGeom>
          <a:noFill/>
          <a:ln w="9525">
            <a:noFill/>
            <a:miter lim="800000"/>
            <a:headEnd/>
            <a:tailEnd/>
          </a:ln>
        </p:spPr>
      </p:pic>
      <p:pic>
        <p:nvPicPr>
          <p:cNvPr id="16" name="Picture 8"/>
          <p:cNvPicPr>
            <a:picLocks noChangeAspect="1" noChangeArrowheads="1"/>
          </p:cNvPicPr>
          <p:nvPr/>
        </p:nvPicPr>
        <p:blipFill>
          <a:blip r:embed="rId8" cstate="print"/>
          <a:srcRect/>
          <a:stretch>
            <a:fillRect/>
          </a:stretch>
        </p:blipFill>
        <p:spPr bwMode="auto">
          <a:xfrm>
            <a:off x="4187512" y="2593612"/>
            <a:ext cx="1883116" cy="3362292"/>
          </a:xfrm>
          <a:prstGeom prst="rect">
            <a:avLst/>
          </a:prstGeom>
          <a:noFill/>
          <a:ln w="9525">
            <a:noFill/>
            <a:miter lim="800000"/>
            <a:headEnd/>
            <a:tailEnd/>
          </a:ln>
        </p:spPr>
      </p:pic>
      <p:sp>
        <p:nvSpPr>
          <p:cNvPr id="19" name="右箭头 18"/>
          <p:cNvSpPr/>
          <p:nvPr/>
        </p:nvSpPr>
        <p:spPr>
          <a:xfrm>
            <a:off x="7765622" y="3887615"/>
            <a:ext cx="737118" cy="699797"/>
          </a:xfrm>
          <a:prstGeom prst="rightArrow">
            <a:avLst/>
          </a:prstGeom>
          <a:solidFill>
            <a:srgbClr val="92D05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右箭头 17"/>
          <p:cNvSpPr/>
          <p:nvPr/>
        </p:nvSpPr>
        <p:spPr>
          <a:xfrm>
            <a:off x="5775094" y="3884505"/>
            <a:ext cx="737118" cy="699797"/>
          </a:xfrm>
          <a:prstGeom prst="rightArrow">
            <a:avLst/>
          </a:prstGeom>
          <a:solidFill>
            <a:srgbClr val="92D05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3756576" y="3872063"/>
            <a:ext cx="737118" cy="699797"/>
          </a:xfrm>
          <a:prstGeom prst="rightArrow">
            <a:avLst/>
          </a:prstGeom>
          <a:solidFill>
            <a:srgbClr val="92D05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24461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95217" y="1264062"/>
            <a:ext cx="10451747" cy="3380926"/>
          </a:xfrm>
          <a:prstGeom prst="rect">
            <a:avLst/>
          </a:prstGeom>
        </p:spPr>
        <p:txBody>
          <a:bodyPr wrap="square">
            <a:spAutoFit/>
          </a:bodyPr>
          <a:lstStyle/>
          <a:p>
            <a:pPr algn="just">
              <a:lnSpc>
                <a:spcPct val="173000"/>
              </a:lnSpc>
              <a:spcBef>
                <a:spcPts val="1300"/>
              </a:spcBef>
              <a:spcAft>
                <a:spcPts val="1300"/>
              </a:spcAft>
            </a:pPr>
            <a:r>
              <a:rPr lang="en-US" altLang="zh-CN" b="1" kern="100" dirty="0">
                <a:latin typeface="Calibri" panose="020F0502020204030204" pitchFamily="34" charset="0"/>
                <a:cs typeface="Times New Roman" panose="02020603050405020304" pitchFamily="18" charset="0"/>
              </a:rPr>
              <a:t>1</a:t>
            </a:r>
            <a:r>
              <a:rPr lang="zh-CN" altLang="zh-CN" b="1" kern="100" dirty="0">
                <a:latin typeface="Calibri" panose="020F0502020204030204" pitchFamily="34" charset="0"/>
                <a:ea typeface="宋体" panose="02010600030101010101" pitchFamily="2" charset="-122"/>
                <a:cs typeface="Times New Roman" panose="02020603050405020304" pitchFamily="18" charset="0"/>
              </a:rPr>
              <a:t>、</a:t>
            </a:r>
            <a:r>
              <a:rPr lang="zh-CN" altLang="en-US" sz="2000" dirty="0">
                <a:latin typeface="微软雅黑" panose="020B0503020204020204" pitchFamily="34" charset="-122"/>
                <a:ea typeface="微软雅黑" panose="020B0503020204020204" pitchFamily="34" charset="-122"/>
              </a:rPr>
              <a:t> “通联云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”应用程序</a:t>
            </a:r>
            <a:r>
              <a:rPr lang="zh-CN" altLang="zh-CN" sz="2000" dirty="0">
                <a:latin typeface="微软雅黑" panose="020B0503020204020204" pitchFamily="34" charset="-122"/>
                <a:ea typeface="微软雅黑" panose="020B0503020204020204" pitchFamily="34" charset="-122"/>
              </a:rPr>
              <a:t>正式版安装与升级</a:t>
            </a:r>
          </a:p>
          <a:p>
            <a:pPr marL="266700" indent="266700" algn="just">
              <a:spcAft>
                <a:spcPts val="0"/>
              </a:spcAft>
            </a:pP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正式版本安装可通过通联应用商店搜索“通联云</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MIS </a:t>
            </a:r>
            <a:r>
              <a:rPr lang="en-US" altLang="zh-CN" sz="1600" kern="100" dirty="0">
                <a:latin typeface="宋体" panose="02010600030101010101" pitchFamily="2" charset="-122"/>
                <a:ea typeface="宋体" panose="02010600030101010101" pitchFamily="2" charset="-122"/>
                <a:cs typeface="Times New Roman" panose="02020603050405020304" pitchFamily="18" charset="0"/>
              </a:rPr>
              <a:t>”</a:t>
            </a: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进行下载安装。</a:t>
            </a:r>
          </a:p>
          <a:p>
            <a:pPr marL="266700" algn="just">
              <a:spcAft>
                <a:spcPts val="0"/>
              </a:spcAft>
            </a:pP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如需升级，可点击进入云</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MIS APP</a:t>
            </a: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“设置”界面，点击“检查更新”，根据提示完成升级，也可通过应用商店进行新版本升级。</a:t>
            </a:r>
          </a:p>
          <a:p>
            <a:pPr algn="just">
              <a:lnSpc>
                <a:spcPct val="173000"/>
              </a:lnSpc>
              <a:spcBef>
                <a:spcPts val="1300"/>
              </a:spcBef>
              <a:spcAft>
                <a:spcPts val="1300"/>
              </a:spcAft>
            </a:pPr>
            <a:r>
              <a:rPr lang="en-US" altLang="zh-CN" b="1" kern="100" dirty="0">
                <a:latin typeface="Calibri" panose="020F0502020204030204" pitchFamily="34" charset="0"/>
                <a:cs typeface="Times New Roman" panose="02020603050405020304" pitchFamily="18" charset="0"/>
              </a:rPr>
              <a:t>2</a:t>
            </a:r>
            <a:r>
              <a:rPr lang="zh-CN" altLang="zh-CN" b="1" kern="100" dirty="0">
                <a:latin typeface="Calibri" panose="020F0502020204030204" pitchFamily="34" charset="0"/>
                <a:ea typeface="宋体" panose="02010600030101010101" pitchFamily="2" charset="-122"/>
                <a:cs typeface="Times New Roman" panose="02020603050405020304" pitchFamily="18" charset="0"/>
              </a:rPr>
              <a:t>、</a:t>
            </a:r>
            <a:r>
              <a:rPr lang="zh-CN" altLang="en-US" sz="2000" dirty="0">
                <a:latin typeface="微软雅黑" panose="020B0503020204020204" pitchFamily="34" charset="-122"/>
                <a:ea typeface="微软雅黑" panose="020B0503020204020204" pitchFamily="34" charset="-122"/>
              </a:rPr>
              <a:t> “通联云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”应用程序</a:t>
            </a:r>
            <a:r>
              <a:rPr lang="zh-CN" altLang="zh-CN" sz="2000" dirty="0">
                <a:latin typeface="微软雅黑" panose="020B0503020204020204" pitchFamily="34" charset="-122"/>
                <a:ea typeface="微软雅黑" panose="020B0503020204020204" pitchFamily="34" charset="-122"/>
              </a:rPr>
              <a:t>测试版安装</a:t>
            </a:r>
          </a:p>
          <a:p>
            <a:pPr marL="266700" indent="266700" algn="just">
              <a:spcAft>
                <a:spcPts val="0"/>
              </a:spcAft>
            </a:pP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测试版安装主要为各分公司测试调试使用，可从终端技术支持群，共享文件目录下载，通过</a:t>
            </a:r>
            <a:r>
              <a:rPr lang="en-US" altLang="zh-CN" sz="1600" kern="100" dirty="0" err="1">
                <a:latin typeface="Calibri" panose="020F0502020204030204" pitchFamily="34" charset="0"/>
                <a:ea typeface="宋体" panose="02010600030101010101" pitchFamily="2" charset="-122"/>
                <a:cs typeface="Times New Roman" panose="02020603050405020304" pitchFamily="18" charset="0"/>
              </a:rPr>
              <a:t>adb</a:t>
            </a: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方式安装到开发环境的</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POS</a:t>
            </a: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上使用。</a:t>
            </a:r>
          </a:p>
          <a:p>
            <a:pPr marL="266700" algn="just">
              <a:spcAft>
                <a:spcPts val="0"/>
              </a:spcAft>
            </a:pPr>
            <a:r>
              <a:rPr lang="en-US" altLang="zh-CN" sz="1600" kern="100" dirty="0">
                <a:latin typeface="宋体" panose="02010600030101010101" pitchFamily="2" charset="-122"/>
                <a:ea typeface="宋体" panose="02010600030101010101" pitchFamily="2" charset="-122"/>
                <a:cs typeface="Times New Roman" panose="02020603050405020304" pitchFamily="18" charset="0"/>
              </a:rPr>
              <a:t> </a:t>
            </a:r>
            <a:endParaRPr lang="zh-CN" altLang="zh-CN" sz="1600" kern="100" dirty="0">
              <a:latin typeface="Calibri" panose="020F0502020204030204" pitchFamily="34" charset="0"/>
              <a:ea typeface="宋体" panose="02010600030101010101" pitchFamily="2" charset="-122"/>
              <a:cs typeface="Times New Roman" panose="02020603050405020304" pitchFamily="18" charset="0"/>
            </a:endParaRPr>
          </a:p>
          <a:p>
            <a:pPr marL="266700" algn="just">
              <a:spcAft>
                <a:spcPts val="0"/>
              </a:spcAft>
            </a:pPr>
            <a:r>
              <a:rPr lang="zh-CN" altLang="zh-CN" sz="1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初次使用，或关机重启时，需要先打开一次云</a:t>
            </a:r>
            <a:r>
              <a:rPr lang="en-US" altLang="zh-CN" sz="1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MIS APP</a:t>
            </a:r>
            <a:r>
              <a:rPr lang="zh-CN" altLang="zh-CN" sz="1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，此时</a:t>
            </a:r>
            <a:r>
              <a:rPr lang="en-US" altLang="zh-CN" sz="1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APP</a:t>
            </a:r>
            <a:r>
              <a:rPr lang="zh-CN" altLang="zh-CN" sz="16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完成初始化操作，才能正常使用</a:t>
            </a:r>
            <a:r>
              <a:rPr lang="zh-CN" altLang="zh-CN" sz="1600" kern="100" dirty="0">
                <a:latin typeface="Calibri" panose="020F0502020204030204" pitchFamily="34" charset="0"/>
                <a:ea typeface="宋体" panose="02010600030101010101" pitchFamily="2" charset="-122"/>
                <a:cs typeface="Times New Roman" panose="02020603050405020304" pitchFamily="18" charset="0"/>
              </a:rPr>
              <a:t>。</a:t>
            </a:r>
          </a:p>
        </p:txBody>
      </p:sp>
      <p:sp>
        <p:nvSpPr>
          <p:cNvPr id="23" name="标题 1">
            <a:extLst>
              <a:ext uri="{FF2B5EF4-FFF2-40B4-BE49-F238E27FC236}">
                <a16:creationId xmlns:a16="http://schemas.microsoft.com/office/drawing/2014/main" id="{97BFB3EA-9F17-4072-9C03-A24B0612009C}"/>
              </a:ext>
            </a:extLst>
          </p:cNvPr>
          <p:cNvSpPr>
            <a:spLocks noGrp="1"/>
          </p:cNvSpPr>
          <p:nvPr>
            <p:ph type="title"/>
          </p:nvPr>
        </p:nvSpPr>
        <p:spPr>
          <a:xfrm>
            <a:off x="669924" y="1"/>
            <a:ext cx="10850563" cy="1028699"/>
          </a:xfrm>
          <a:noFill/>
        </p:spPr>
        <p:txBody>
          <a:bodyPr vert="horz" lIns="91440" tIns="45720" rIns="91440" bIns="45720" rtlCol="0" anchor="b">
            <a:normAutofit/>
          </a:bodyPr>
          <a:lstStyle/>
          <a:p>
            <a:r>
              <a:rPr lang="zh-CN" altLang="en-US" dirty="0">
                <a:effectLst>
                  <a:outerShdw blurRad="50800" dist="38100" dir="2700000" algn="tl" rotWithShape="0">
                    <a:prstClr val="black">
                      <a:alpha val="40000"/>
                    </a:prstClr>
                  </a:outerShdw>
                </a:effectLst>
              </a:rPr>
              <a:t>应用下载、参数配置</a:t>
            </a:r>
            <a:endParaRPr lang="zh-CN" altLang="en-US" sz="2000" dirty="0">
              <a:solidFill>
                <a:srgbClr val="FF0000"/>
              </a:solidFill>
            </a:endParaRPr>
          </a:p>
        </p:txBody>
      </p:sp>
    </p:spTree>
    <p:extLst>
      <p:ext uri="{BB962C8B-B14F-4D97-AF65-F5344CB8AC3E}">
        <p14:creationId xmlns:p14="http://schemas.microsoft.com/office/powerpoint/2010/main" val="969812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330521" y="1645732"/>
            <a:ext cx="5419185" cy="895350"/>
          </a:xfrm>
        </p:spPr>
        <p:txBody>
          <a:bodyPr>
            <a:normAutofit/>
          </a:bodyPr>
          <a:lstStyle/>
          <a:p>
            <a:r>
              <a:rPr lang="en-US" altLang="zh-CN" sz="2800" dirty="0"/>
              <a:t>2</a:t>
            </a:r>
            <a:r>
              <a:rPr lang="zh-CN" altLang="en-US" sz="2800" dirty="0"/>
              <a:t> 云</a:t>
            </a:r>
            <a:r>
              <a:rPr lang="en-US" altLang="zh-CN" sz="2800" dirty="0"/>
              <a:t>MIS</a:t>
            </a:r>
            <a:r>
              <a:rPr lang="zh-CN" altLang="en-US" sz="2800" dirty="0"/>
              <a:t>业务信息配置</a:t>
            </a:r>
          </a:p>
        </p:txBody>
      </p:sp>
      <p:sp>
        <p:nvSpPr>
          <p:cNvPr id="9" name="文本框 8">
            <a:extLst>
              <a:ext uri="{FF2B5EF4-FFF2-40B4-BE49-F238E27FC236}">
                <a16:creationId xmlns:a16="http://schemas.microsoft.com/office/drawing/2014/main" id="{04F69230-F3A6-4586-9371-A858F4763E9F}"/>
              </a:ext>
            </a:extLst>
          </p:cNvPr>
          <p:cNvSpPr txBox="1"/>
          <p:nvPr/>
        </p:nvSpPr>
        <p:spPr>
          <a:xfrm>
            <a:off x="2960936" y="1892622"/>
            <a:ext cx="1023516" cy="889909"/>
          </a:xfrm>
          <a:prstGeom prst="rect">
            <a:avLst/>
          </a:prstGeom>
          <a:noFill/>
          <a:ln w="117475">
            <a:noFill/>
          </a:ln>
        </p:spPr>
        <p:txBody>
          <a:bodyPr wrap="none" rtlCol="0">
            <a:prstTxWarp prst="textPlain">
              <a:avLst/>
            </a:prstTxWarp>
            <a:spAutoFit/>
          </a:bodyPr>
          <a:lstStyle/>
          <a:p>
            <a:r>
              <a:rPr lang="en-US" altLang="zh-CN" spc="100" dirty="0">
                <a:solidFill>
                  <a:schemeClr val="bg1"/>
                </a:solidFill>
                <a:latin typeface="Impact" panose="020B0806030902050204" pitchFamily="34" charset="0"/>
                <a:cs typeface="Arial" panose="020B0604020202020204" pitchFamily="34" charset="0"/>
              </a:rPr>
              <a:t>/02</a:t>
            </a:r>
            <a:endParaRPr lang="zh-CN" altLang="en-US" spc="100" dirty="0">
              <a:solidFill>
                <a:schemeClr val="bg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3218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BFB3EA-9F17-4072-9C03-A24B0612009C}"/>
              </a:ext>
            </a:extLst>
          </p:cNvPr>
          <p:cNvSpPr>
            <a:spLocks noGrp="1"/>
          </p:cNvSpPr>
          <p:nvPr>
            <p:ph type="title"/>
          </p:nvPr>
        </p:nvSpPr>
        <p:spPr>
          <a:noFill/>
        </p:spPr>
        <p:txBody>
          <a:bodyPr vert="horz" lIns="91440" tIns="45720" rIns="91440" bIns="45720" rtlCol="0" anchor="b">
            <a:normAutofit/>
          </a:bodyPr>
          <a:lstStyle/>
          <a:p>
            <a:r>
              <a:rPr lang="zh-CN" altLang="en-US" dirty="0">
                <a:effectLst>
                  <a:outerShdw blurRad="50800" dist="38100" dir="2700000" algn="tl" rotWithShape="0">
                    <a:prstClr val="black">
                      <a:alpha val="40000"/>
                    </a:prstClr>
                  </a:outerShdw>
                </a:effectLst>
              </a:rPr>
              <a:t>确认客户门店款台信息</a:t>
            </a:r>
            <a:endParaRPr lang="zh-CN" altLang="en-US" sz="2000" dirty="0">
              <a:solidFill>
                <a:srgbClr val="FF0000"/>
              </a:solidFill>
            </a:endParaRPr>
          </a:p>
        </p:txBody>
      </p:sp>
      <p:sp>
        <p:nvSpPr>
          <p:cNvPr id="97" name="íśḷiďe">
            <a:extLst>
              <a:ext uri="{FF2B5EF4-FFF2-40B4-BE49-F238E27FC236}">
                <a16:creationId xmlns:a16="http://schemas.microsoft.com/office/drawing/2014/main" id="{D4B0C319-9AEC-4E89-9FEA-DE815D0678F0}"/>
              </a:ext>
            </a:extLst>
          </p:cNvPr>
          <p:cNvSpPr/>
          <p:nvPr/>
        </p:nvSpPr>
        <p:spPr bwMode="auto">
          <a:xfrm>
            <a:off x="13720938" y="414584"/>
            <a:ext cx="308593" cy="351988"/>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algn="ctr"/>
            <a:endParaRPr/>
          </a:p>
        </p:txBody>
      </p:sp>
      <p:sp>
        <p:nvSpPr>
          <p:cNvPr id="4" name="矩形 3"/>
          <p:cNvSpPr/>
          <p:nvPr/>
        </p:nvSpPr>
        <p:spPr>
          <a:xfrm>
            <a:off x="654000" y="2450436"/>
            <a:ext cx="3816000" cy="10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0" name="矩形 69"/>
          <p:cNvSpPr/>
          <p:nvPr/>
        </p:nvSpPr>
        <p:spPr>
          <a:xfrm>
            <a:off x="654000" y="3684156"/>
            <a:ext cx="3816000" cy="10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9"/>
          <p:cNvSpPr txBox="1"/>
          <p:nvPr/>
        </p:nvSpPr>
        <p:spPr>
          <a:xfrm>
            <a:off x="684475" y="1477428"/>
            <a:ext cx="10733701" cy="1015663"/>
          </a:xfrm>
          <a:prstGeom prst="rect">
            <a:avLst/>
          </a:prstGeom>
          <a:noFill/>
        </p:spPr>
        <p:txBody>
          <a:bodyPr wrap="square" rtlCol="0">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确认客户以下信息，该信息需要在云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平台进行绑定配置，商户分店号、收银机款台号用于在通联云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收银机仿真工具上进行绑定，以便发起交易。</a:t>
            </a:r>
          </a:p>
        </p:txBody>
      </p:sp>
      <p:sp>
        <p:nvSpPr>
          <p:cNvPr id="17" name="文本框 21"/>
          <p:cNvSpPr txBox="1"/>
          <p:nvPr/>
        </p:nvSpPr>
        <p:spPr>
          <a:xfrm>
            <a:off x="785338" y="2683997"/>
            <a:ext cx="9675581" cy="1015663"/>
          </a:xfrm>
          <a:prstGeom prst="rect">
            <a:avLst/>
          </a:prstGeom>
          <a:noFill/>
        </p:spPr>
        <p:txBody>
          <a:bodyPr wrap="square" rtlCol="0">
            <a:spAutoFit/>
          </a:bodyPr>
          <a:lstStyle/>
          <a:p>
            <a:pPr marL="285750" indent="-28575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商户业务系统中该商户门店的编号（例如</a:t>
            </a:r>
            <a:r>
              <a:rPr lang="en-US" altLang="zh-CN" sz="2000" dirty="0">
                <a:latin typeface="微软雅黑" panose="020B0503020204020204" pitchFamily="34" charset="-122"/>
                <a:ea typeface="微软雅黑" panose="020B0503020204020204" pitchFamily="34" charset="-122"/>
              </a:rPr>
              <a:t>SH003751</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BJ-4007</a:t>
            </a:r>
            <a:r>
              <a:rPr lang="zh-CN" altLang="en-US"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endParaRPr lang="en-US" altLang="zh-CN" sz="2000" dirty="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pPr>
            <a:r>
              <a:rPr lang="zh-CN" altLang="en-US" sz="2000" dirty="0">
                <a:latin typeface="微软雅黑" panose="020B0503020204020204" pitchFamily="34" charset="-122"/>
                <a:ea typeface="微软雅黑" panose="020B0503020204020204" pitchFamily="34" charset="-122"/>
              </a:rPr>
              <a:t>商户业务系统中门店内部收银款台的编号（例如</a:t>
            </a:r>
            <a:r>
              <a:rPr lang="en-US" altLang="zh-CN" sz="2000" dirty="0">
                <a:latin typeface="微软雅黑" panose="020B0503020204020204" pitchFamily="34" charset="-122"/>
                <a:ea typeface="微软雅黑" panose="020B0503020204020204" pitchFamily="34" charset="-122"/>
              </a:rPr>
              <a:t>SH003751-031</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BJ-4007-023</a:t>
            </a:r>
            <a:r>
              <a:rPr lang="zh-CN" altLang="en-US" sz="20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124461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630049" y="1444374"/>
            <a:ext cx="10646219" cy="1477328"/>
          </a:xfrm>
          <a:prstGeom prst="rect">
            <a:avLst/>
          </a:prstGeom>
        </p:spPr>
        <p:txBody>
          <a:bodyPr wrap="square">
            <a:spAutoFit/>
          </a:bodyPr>
          <a:lstStyle/>
          <a:p>
            <a:pPr marL="457200" indent="-457200">
              <a:lnSpc>
                <a:spcPct val="150000"/>
              </a:lnSpc>
              <a:buFont typeface="+mj-lt"/>
              <a:buAutoNum type="arabicPeriod"/>
            </a:pPr>
            <a:r>
              <a:rPr lang="zh-CN" altLang="en-US" sz="2000" dirty="0">
                <a:latin typeface="微软雅黑" panose="020B0503020204020204" pitchFamily="34" charset="-122"/>
                <a:ea typeface="微软雅黑" panose="020B0503020204020204" pitchFamily="34" charset="-122"/>
              </a:rPr>
              <a:t>登录云</a:t>
            </a:r>
            <a:r>
              <a:rPr lang="en-US" altLang="zh-CN" sz="2000" dirty="0">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运维管理平台，地址是</a:t>
            </a:r>
            <a:r>
              <a:rPr lang="hu-HU" altLang="zh-CN" sz="2000" dirty="0">
                <a:latin typeface="微软雅黑" panose="020B0503020204020204" pitchFamily="34" charset="-122"/>
                <a:ea typeface="微软雅黑" panose="020B0503020204020204" pitchFamily="34" charset="-122"/>
                <a:hlinkClick r:id="rId3"/>
              </a:rPr>
              <a:t>https://cloudmisbm.allinpay.com</a:t>
            </a:r>
            <a:r>
              <a:rPr lang="zh-CN" altLang="en-US" sz="2000" dirty="0">
                <a:latin typeface="微软雅黑" panose="020B0503020204020204" pitchFamily="34" charset="-122"/>
                <a:ea typeface="微软雅黑" panose="020B0503020204020204" pitchFamily="34" charset="-122"/>
              </a:rPr>
              <a:t>，各分公司管理员账号密码为已申请开通云</a:t>
            </a:r>
            <a:r>
              <a:rPr lang="en-US" altLang="zh-CN" sz="2000" dirty="0" err="1">
                <a:latin typeface="微软雅黑" panose="020B0503020204020204" pitchFamily="34" charset="-122"/>
                <a:ea typeface="微软雅黑" panose="020B0503020204020204" pitchFamily="34" charset="-122"/>
              </a:rPr>
              <a:t>mis</a:t>
            </a:r>
            <a:r>
              <a:rPr lang="zh-CN" altLang="en-US" sz="2000" dirty="0">
                <a:latin typeface="微软雅黑" panose="020B0503020204020204" pitchFamily="34" charset="-122"/>
                <a:ea typeface="微软雅黑" panose="020B0503020204020204" pitchFamily="34" charset="-122"/>
              </a:rPr>
              <a:t>平台访问权限的用户</a:t>
            </a:r>
            <a:r>
              <a:rPr lang="en-US" altLang="zh-CN" sz="2000" dirty="0" err="1">
                <a:latin typeface="微软雅黑" panose="020B0503020204020204" pitchFamily="34" charset="-122"/>
                <a:ea typeface="微软雅黑" panose="020B0503020204020204" pitchFamily="34" charset="-122"/>
              </a:rPr>
              <a:t>oa</a:t>
            </a:r>
            <a:r>
              <a:rPr lang="zh-CN" altLang="en-US" sz="2000" dirty="0">
                <a:latin typeface="微软雅黑" panose="020B0503020204020204" pitchFamily="34" charset="-122"/>
                <a:ea typeface="微软雅黑" panose="020B0503020204020204" pitchFamily="34" charset="-122"/>
              </a:rPr>
              <a:t>账号密码，各分公司公共账号为其对应已开通成功的公共账号。</a:t>
            </a:r>
            <a:endParaRPr lang="en-US" altLang="zh-CN" sz="2000" dirty="0">
              <a:latin typeface="微软雅黑" panose="020B0503020204020204" pitchFamily="34" charset="-122"/>
              <a:ea typeface="微软雅黑" panose="020B0503020204020204" pitchFamily="34" charset="-122"/>
            </a:endParaRPr>
          </a:p>
        </p:txBody>
      </p:sp>
      <p:sp>
        <p:nvSpPr>
          <p:cNvPr id="39" name="标题 1">
            <a:extLst>
              <a:ext uri="{FF2B5EF4-FFF2-40B4-BE49-F238E27FC236}">
                <a16:creationId xmlns:a16="http://schemas.microsoft.com/office/drawing/2014/main" id="{97BFB3EA-9F17-4072-9C03-A24B0612009C}"/>
              </a:ext>
            </a:extLst>
          </p:cNvPr>
          <p:cNvSpPr txBox="1">
            <a:spLocks/>
          </p:cNvSpPr>
          <p:nvPr/>
        </p:nvSpPr>
        <p:spPr>
          <a:xfrm>
            <a:off x="669924" y="1"/>
            <a:ext cx="10850563" cy="1028699"/>
          </a:xfrm>
          <a:prstGeom prst="rect">
            <a:avLst/>
          </a:prstGeom>
          <a:noFill/>
        </p:spPr>
        <p:txBody>
          <a:bodyPr vert="horz" lIns="91440" tIns="45720" rIns="91440" bIns="45720" rtlCol="0" anchor="b">
            <a:norm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在云</a:t>
            </a:r>
            <a:r>
              <a:rPr lang="en-US" altLang="zh-CN"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MIS</a:t>
            </a:r>
            <a:r>
              <a:rPr lang="zh-CN" altLang="en-US" sz="2800" b="1" dirty="0">
                <a:solidFill>
                  <a:schemeClr val="tx1">
                    <a:lumMod val="85000"/>
                    <a:lumOff val="15000"/>
                  </a:schemeClr>
                </a:solidFill>
                <a:effectLst>
                  <a:outerShdw blurRad="50800" dist="38100" dir="2700000" algn="tl" rotWithShape="0">
                    <a:prstClr val="black">
                      <a:alpha val="40000"/>
                    </a:prstClr>
                  </a:outerShdw>
                </a:effectLst>
                <a:latin typeface="+mj-lt"/>
                <a:ea typeface="+mj-ea"/>
                <a:cs typeface="+mj-cs"/>
              </a:rPr>
              <a:t>平台进行分店款台入网</a:t>
            </a:r>
            <a:endParaRPr kumimoji="0" lang="zh-CN" altLang="en-US" sz="2000" b="1" i="0" u="none" strike="noStrike" kern="1200" cap="none" spc="0" normalizeH="0" baseline="0" noProof="0" dirty="0">
              <a:ln>
                <a:noFill/>
              </a:ln>
              <a:solidFill>
                <a:srgbClr val="FF0000"/>
              </a:solidFill>
              <a:effectLst/>
              <a:uLnTx/>
              <a:uFillTx/>
              <a:latin typeface="+mj-lt"/>
              <a:ea typeface="+mj-ea"/>
              <a:cs typeface="+mj-cs"/>
            </a:endParaRPr>
          </a:p>
        </p:txBody>
      </p:sp>
      <p:pic>
        <p:nvPicPr>
          <p:cNvPr id="1026" name="Picture 2"/>
          <p:cNvPicPr>
            <a:picLocks noChangeAspect="1" noChangeArrowheads="1"/>
          </p:cNvPicPr>
          <p:nvPr/>
        </p:nvPicPr>
        <p:blipFill>
          <a:blip r:embed="rId4" cstate="print"/>
          <a:srcRect/>
          <a:stretch>
            <a:fillRect/>
          </a:stretch>
        </p:blipFill>
        <p:spPr bwMode="auto">
          <a:xfrm>
            <a:off x="1164325" y="2795553"/>
            <a:ext cx="7633446" cy="4062447"/>
          </a:xfrm>
          <a:prstGeom prst="rect">
            <a:avLst/>
          </a:prstGeom>
          <a:noFill/>
          <a:ln w="9525">
            <a:noFill/>
            <a:miter lim="800000"/>
            <a:headEnd/>
            <a:tailEnd/>
          </a:ln>
        </p:spPr>
      </p:pic>
    </p:spTree>
    <p:extLst>
      <p:ext uri="{BB962C8B-B14F-4D97-AF65-F5344CB8AC3E}">
        <p14:creationId xmlns:p14="http://schemas.microsoft.com/office/powerpoint/2010/main" val="12222857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2d4375ee-8516-45e0-8956-45702a61a9b6&quot;,&quot;Name&quot;:&quot;iSlide&quot;,&quot;HeaderHeight&quot;:15.0,&quot;FooterHeight&quot;:9.0000000000000036,&quot;SideMargin&quot;:5.4999999999999982,&quot;TopMargin&quot;:0.0,&quot;BottomMargin&quot;:0.0,&quot;IntervalMargin&quot;:1.3999999999999997}"/>
  <p:tag name="ISLIDE.GUIDESSETTING" val="{&quot;Id&quot;:&quot;GuidesStyle_Normal&quot;,&quot;Name&quot;:&quot;正常&quot;,&quot;HeaderHeight&quot;:15.0,&quot;FooterHeight&quot;:9.0,&quot;SideMargin&quot;:5.5,&quot;TopMargin&quot;:0.0,&quot;BottomMargin&quot;:0.0,&quot;IntervalMargin&quot;:1.5}"/>
  <p:tag name="ISLIDE.THEME" val="225bf695-daa2-4759-97b7-6398e4bba18c"/>
</p:tagLst>
</file>

<file path=ppt/tags/tag10.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heme/theme1.xml><?xml version="1.0" encoding="utf-8"?>
<a:theme xmlns:a="http://schemas.openxmlformats.org/drawingml/2006/main" name="主题5">
  <a:themeElements>
    <a:clrScheme name="房利美">
      <a:dk1>
        <a:srgbClr val="000000"/>
      </a:dk1>
      <a:lt1>
        <a:srgbClr val="FFFFFF"/>
      </a:lt1>
      <a:dk2>
        <a:srgbClr val="768394"/>
      </a:dk2>
      <a:lt2>
        <a:srgbClr val="F0F0F0"/>
      </a:lt2>
      <a:accent1>
        <a:srgbClr val="0D66B3"/>
      </a:accent1>
      <a:accent2>
        <a:srgbClr val="3380FE"/>
      </a:accent2>
      <a:accent3>
        <a:srgbClr val="0193D9"/>
      </a:accent3>
      <a:accent4>
        <a:srgbClr val="848583"/>
      </a:accent4>
      <a:accent5>
        <a:srgbClr val="767272"/>
      </a:accent5>
      <a:accent6>
        <a:srgbClr val="565757"/>
      </a:accent6>
      <a:hlink>
        <a:srgbClr val="4472C4"/>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主题5" id="{B8EDB911-D765-4A7B-BBC7-40DBB672FBA6}" vid="{AECAB1C0-5DF6-436C-85E8-20094DBE11C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768394"/>
    </a:dk2>
    <a:lt2>
      <a:srgbClr val="F0F0F0"/>
    </a:lt2>
    <a:accent1>
      <a:srgbClr val="0D66B3"/>
    </a:accent1>
    <a:accent2>
      <a:srgbClr val="3380FE"/>
    </a:accent2>
    <a:accent3>
      <a:srgbClr val="0193D9"/>
    </a:accent3>
    <a:accent4>
      <a:srgbClr val="848583"/>
    </a:accent4>
    <a:accent5>
      <a:srgbClr val="767272"/>
    </a:accent5>
    <a:accent6>
      <a:srgbClr val="565757"/>
    </a:accent6>
    <a:hlink>
      <a:srgbClr val="4472C4"/>
    </a:hlink>
    <a:folHlink>
      <a:srgbClr val="BFBFBF"/>
    </a:folHlink>
  </a:clrScheme>
</a:themeOverride>
</file>

<file path=ppt/theme/themeOverride2.xml><?xml version="1.0" encoding="utf-8"?>
<a:themeOverride xmlns:a="http://schemas.openxmlformats.org/drawingml/2006/main">
  <a:clrScheme name="房利美">
    <a:dk1>
      <a:srgbClr val="000000"/>
    </a:dk1>
    <a:lt1>
      <a:srgbClr val="FFFFFF"/>
    </a:lt1>
    <a:dk2>
      <a:srgbClr val="768394"/>
    </a:dk2>
    <a:lt2>
      <a:srgbClr val="F0F0F0"/>
    </a:lt2>
    <a:accent1>
      <a:srgbClr val="0D66B3"/>
    </a:accent1>
    <a:accent2>
      <a:srgbClr val="3380FE"/>
    </a:accent2>
    <a:accent3>
      <a:srgbClr val="0193D9"/>
    </a:accent3>
    <a:accent4>
      <a:srgbClr val="848583"/>
    </a:accent4>
    <a:accent5>
      <a:srgbClr val="767272"/>
    </a:accent5>
    <a:accent6>
      <a:srgbClr val="565757"/>
    </a:accent6>
    <a:hlink>
      <a:srgbClr val="4472C4"/>
    </a:hlink>
    <a:folHlink>
      <a:srgbClr val="BFBFBF"/>
    </a:folHlink>
  </a:clrScheme>
</a:themeOverride>
</file>

<file path=ppt/theme/themeOverride3.xml><?xml version="1.0" encoding="utf-8"?>
<a:themeOverride xmlns:a="http://schemas.openxmlformats.org/drawingml/2006/main">
  <a:clrScheme name="房利美">
    <a:dk1>
      <a:srgbClr val="000000"/>
    </a:dk1>
    <a:lt1>
      <a:srgbClr val="FFFFFF"/>
    </a:lt1>
    <a:dk2>
      <a:srgbClr val="768394"/>
    </a:dk2>
    <a:lt2>
      <a:srgbClr val="F0F0F0"/>
    </a:lt2>
    <a:accent1>
      <a:srgbClr val="0D66B3"/>
    </a:accent1>
    <a:accent2>
      <a:srgbClr val="3380FE"/>
    </a:accent2>
    <a:accent3>
      <a:srgbClr val="0193D9"/>
    </a:accent3>
    <a:accent4>
      <a:srgbClr val="848583"/>
    </a:accent4>
    <a:accent5>
      <a:srgbClr val="767272"/>
    </a:accent5>
    <a:accent6>
      <a:srgbClr val="565757"/>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iSlide</Template>
  <TotalTime>13794</TotalTime>
  <Words>2991</Words>
  <Application>Microsoft Office PowerPoint</Application>
  <PresentationFormat>宽屏</PresentationFormat>
  <Paragraphs>204</Paragraphs>
  <Slides>42</Slides>
  <Notes>20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42</vt:i4>
      </vt:variant>
    </vt:vector>
  </HeadingPairs>
  <TitlesOfParts>
    <vt:vector size="50" baseType="lpstr">
      <vt:lpstr>等线</vt:lpstr>
      <vt:lpstr>宋体</vt:lpstr>
      <vt:lpstr>微软雅黑</vt:lpstr>
      <vt:lpstr>Arial</vt:lpstr>
      <vt:lpstr>Calibri</vt:lpstr>
      <vt:lpstr>Impact</vt:lpstr>
      <vt:lpstr>Wingdings</vt:lpstr>
      <vt:lpstr>主题5</vt:lpstr>
      <vt:lpstr>云MIS业务操作说明</vt:lpstr>
      <vt:lpstr>云MIS概览</vt:lpstr>
      <vt:lpstr>目录 CONTENTS</vt:lpstr>
      <vt:lpstr>1 终端准备工作</vt:lpstr>
      <vt:lpstr>应用下载、参数配置</vt:lpstr>
      <vt:lpstr>应用下载、参数配置</vt:lpstr>
      <vt:lpstr>2 云MIS业务信息配置</vt:lpstr>
      <vt:lpstr>确认客户门店款台信息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 云mis平台其他界面介绍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云mis运维管理平台其他功能介绍</vt:lpstr>
      <vt:lpstr>4 云MIS应用绑定</vt:lpstr>
      <vt:lpstr>PowerPoint 演示文稿</vt:lpstr>
      <vt:lpstr>PowerPoint 演示文稿</vt:lpstr>
      <vt:lpstr>5 测试接口</vt:lpstr>
      <vt:lpstr>PowerPoint 演示文稿</vt:lpstr>
      <vt:lpstr>PowerPoint 演示文稿</vt:lpstr>
      <vt:lpstr>6 MIS-POS各方面比较</vt:lpstr>
      <vt:lpstr>PowerPoint 演示文稿</vt:lpstr>
      <vt:lpstr>PowerPoint 演示文稿</vt:lpstr>
      <vt:lpstr>PowerPoint 演示文稿</vt:lpstr>
      <vt:lpstr>PowerPoint 演示文稿</vt:lpstr>
      <vt:lpstr>PowerPoint 演示文稿</vt:lpstr>
      <vt:lpstr>Thanks</vt:lpstr>
    </vt:vector>
  </TitlesOfParts>
  <Manager>iSlide</Manager>
  <Company>iSlide</Company>
  <LinksUpToDate>false</LinksUpToDate>
  <SharedDoc>false</SharedDoc>
  <HyperlinkBase>https://www.islide.cc</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iSlide</dc:creator>
  <cp:keywords>51PPT模板网   www.51pptmoban.com</cp:keywords>
  <cp:lastModifiedBy>wu lihong</cp:lastModifiedBy>
  <cp:revision>809</cp:revision>
  <cp:lastPrinted>2017-11-14T16:00:00Z</cp:lastPrinted>
  <dcterms:created xsi:type="dcterms:W3CDTF">2017-11-14T16:00:00Z</dcterms:created>
  <dcterms:modified xsi:type="dcterms:W3CDTF">2020-08-05T09:36:04Z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48706f29-9ca0-418e-876d-de7b156ca083</vt:lpwstr>
  </property>
</Properties>
</file>