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6428" r:id="rId5"/>
    <p:sldId id="6413" r:id="rId6"/>
    <p:sldId id="6534" r:id="rId7"/>
    <p:sldId id="6535" r:id="rId8"/>
    <p:sldId id="6536" r:id="rId9"/>
    <p:sldId id="6495" r:id="rId10"/>
    <p:sldId id="6528" r:id="rId11"/>
    <p:sldId id="6529" r:id="rId12"/>
    <p:sldId id="6530" r:id="rId13"/>
    <p:sldId id="6531" r:id="rId14"/>
    <p:sldId id="6532" r:id="rId15"/>
    <p:sldId id="6533" r:id="rId16"/>
    <p:sldId id="6432" r:id="rId17"/>
    <p:sldId id="6537" r:id="rId18"/>
    <p:sldId id="6538" r:id="rId19"/>
    <p:sldId id="6444" r:id="rId20"/>
    <p:sldId id="6539" r:id="rId21"/>
    <p:sldId id="6540" r:id="rId22"/>
    <p:sldId id="6487" r:id="rId23"/>
    <p:sldId id="6541" r:id="rId24"/>
    <p:sldId id="6542" r:id="rId25"/>
    <p:sldId id="6543" r:id="rId26"/>
    <p:sldId id="6544" r:id="rId27"/>
    <p:sldId id="654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214" userDrawn="1">
          <p15:clr>
            <a:srgbClr val="A4A3A4"/>
          </p15:clr>
        </p15:guide>
        <p15:guide id="2" pos="3979" userDrawn="1">
          <p15:clr>
            <a:srgbClr val="A4A3A4"/>
          </p15:clr>
        </p15:guide>
        <p15:guide id="4" orient="horz" pos="2064" userDrawn="1">
          <p15:clr>
            <a:srgbClr val="A4A3A4"/>
          </p15:clr>
        </p15:guide>
        <p15:guide id="5" pos="2434" userDrawn="1">
          <p15:clr>
            <a:srgbClr val="A4A3A4"/>
          </p15:clr>
        </p15:guide>
        <p15:guide id="6" pos="63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Julie" initials="LJ" lastIdx="1" clrIdx="0"/>
  <p:cmAuthor id="2" name="作者" initials="A" lastIdx="0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77790"/>
    <a:srgbClr val="000000"/>
    <a:srgbClr val="256AF7"/>
    <a:srgbClr val="0D75FF"/>
    <a:srgbClr val="6336F8"/>
    <a:srgbClr val="F7FAFF"/>
    <a:srgbClr val="DDECFF"/>
    <a:srgbClr val="6C75F6"/>
    <a:srgbClr val="699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47" autoAdjust="0"/>
    <p:restoredTop sz="77305" autoAdjust="0"/>
  </p:normalViewPr>
  <p:slideViewPr>
    <p:cSldViewPr snapToGrid="0" showGuides="1">
      <p:cViewPr>
        <p:scale>
          <a:sx n="73" d="100"/>
          <a:sy n="73" d="100"/>
        </p:scale>
        <p:origin x="1632" y="184"/>
      </p:cViewPr>
      <p:guideLst>
        <p:guide orient="horz" pos="2214"/>
        <p:guide pos="3979"/>
        <p:guide orient="horz" pos="2064"/>
        <p:guide pos="2434"/>
        <p:guide pos="632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608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24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l">
              <a:lnSpc>
                <a:spcPct val="140000"/>
              </a:lnSpc>
            </a:pPr>
            <a:endParaRPr lang="en-US" altLang="zh-CN" kern="100" dirty="0"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F94EB1-A1CB-41E6-99DE-474450FFEB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B1867E-88D9-4E84-88E9-0A7F203BA17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kern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6919595" y="0"/>
            <a:ext cx="5272405" cy="4873625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4"/>
            </p:custDataLst>
          </p:nvPr>
        </p:nvSpPr>
        <p:spPr>
          <a:xfrm>
            <a:off x="8441055" y="0"/>
            <a:ext cx="3750945" cy="3641725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 userDrawn="1">
            <p:custDataLst>
              <p:tags r:id="rId5"/>
            </p:custDataLst>
          </p:nvPr>
        </p:nvCxnSpPr>
        <p:spPr>
          <a:xfrm>
            <a:off x="1069698" y="688340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6"/>
            </p:custDataLst>
          </p:nvPr>
        </p:nvCxnSpPr>
        <p:spPr>
          <a:xfrm>
            <a:off x="1069698" y="75755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7"/>
            </p:custDataLst>
          </p:nvPr>
        </p:nvCxnSpPr>
        <p:spPr>
          <a:xfrm>
            <a:off x="1069698" y="82613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 userDrawn="1">
            <p:custDataLst>
              <p:tags r:id="rId8"/>
            </p:custDataLst>
          </p:nvPr>
        </p:nvSpPr>
        <p:spPr>
          <a:xfrm>
            <a:off x="6892945" y="969581"/>
            <a:ext cx="288925" cy="288925"/>
          </a:xfrm>
          <a:prstGeom prst="ellipse">
            <a:avLst/>
          </a:prstGeom>
          <a:gradFill flip="none" rotWithShape="1">
            <a:gsLst>
              <a:gs pos="13000">
                <a:schemeClr val="accent1">
                  <a:lumMod val="40000"/>
                  <a:lumOff val="60000"/>
                </a:schemeClr>
              </a:gs>
              <a:gs pos="85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90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椭圆 24"/>
          <p:cNvSpPr/>
          <p:nvPr userDrawn="1">
            <p:custDataLst>
              <p:tags r:id="rId9"/>
            </p:custDataLst>
          </p:nvPr>
        </p:nvSpPr>
        <p:spPr>
          <a:xfrm>
            <a:off x="9102739" y="4021926"/>
            <a:ext cx="808355" cy="808355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54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6" name="任意多边形: 形状 25"/>
          <p:cNvSpPr/>
          <p:nvPr userDrawn="1">
            <p:custDataLst>
              <p:tags r:id="rId10"/>
            </p:custDataLst>
          </p:nvPr>
        </p:nvSpPr>
        <p:spPr>
          <a:xfrm>
            <a:off x="9963150" y="0"/>
            <a:ext cx="2228850" cy="2164080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图形 24"/>
          <p:cNvSpPr/>
          <p:nvPr userDrawn="1">
            <p:custDataLst>
              <p:tags r:id="rId11"/>
            </p:custDataLst>
          </p:nvPr>
        </p:nvSpPr>
        <p:spPr>
          <a:xfrm>
            <a:off x="9963150" y="589915"/>
            <a:ext cx="2228850" cy="1643380"/>
          </a:xfrm>
          <a:custGeom>
            <a:avLst/>
            <a:gdLst>
              <a:gd name="connsiteX0" fmla="*/ 305151 w 1622268"/>
              <a:gd name="connsiteY0" fmla="*/ 689 h 1196098"/>
              <a:gd name="connsiteX1" fmla="*/ 532418 w 1622268"/>
              <a:gd name="connsiteY1" fmla="*/ 142707 h 1196098"/>
              <a:gd name="connsiteX2" fmla="*/ 1579882 w 1622268"/>
              <a:gd name="connsiteY2" fmla="*/ 601241 h 1196098"/>
              <a:gd name="connsiteX3" fmla="*/ 1622269 w 1622268"/>
              <a:gd name="connsiteY3" fmla="*/ 589430 h 1196098"/>
              <a:gd name="connsiteX4" fmla="*/ 1622269 w 1622268"/>
              <a:gd name="connsiteY4" fmla="*/ 1173217 h 1196098"/>
              <a:gd name="connsiteX5" fmla="*/ 1567976 w 1622268"/>
              <a:gd name="connsiteY5" fmla="*/ 1183123 h 1196098"/>
              <a:gd name="connsiteX6" fmla="*/ 970282 w 1622268"/>
              <a:gd name="connsiteY6" fmla="*/ 1143118 h 1196098"/>
              <a:gd name="connsiteX7" fmla="*/ 38261 w 1622268"/>
              <a:gd name="connsiteY7" fmla="*/ 427981 h 1196098"/>
              <a:gd name="connsiteX8" fmla="*/ 142655 w 1622268"/>
              <a:gd name="connsiteY8" fmla="*/ 38313 h 1196098"/>
              <a:gd name="connsiteX9" fmla="*/ 305151 w 1622268"/>
              <a:gd name="connsiteY9" fmla="*/ 689 h 1196098"/>
              <a:gd name="connsiteX10" fmla="*/ 305151 w 1622268"/>
              <a:gd name="connsiteY10" fmla="*/ 689 h 119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22268" h="1196098">
                <a:moveTo>
                  <a:pt x="305151" y="689"/>
                </a:moveTo>
                <a:cubicBezTo>
                  <a:pt x="396496" y="7166"/>
                  <a:pt x="483174" y="57363"/>
                  <a:pt x="532418" y="142707"/>
                </a:cubicBezTo>
                <a:cubicBezTo>
                  <a:pt x="748445" y="516849"/>
                  <a:pt x="1178975" y="691538"/>
                  <a:pt x="1579882" y="601241"/>
                </a:cubicBezTo>
                <a:lnTo>
                  <a:pt x="1622269" y="589430"/>
                </a:lnTo>
                <a:lnTo>
                  <a:pt x="1622269" y="1173217"/>
                </a:lnTo>
                <a:cubicBezTo>
                  <a:pt x="1622269" y="1173217"/>
                  <a:pt x="1567976" y="1183123"/>
                  <a:pt x="1567976" y="1183123"/>
                </a:cubicBezTo>
                <a:cubicBezTo>
                  <a:pt x="1370713" y="1209126"/>
                  <a:pt x="1168307" y="1196172"/>
                  <a:pt x="970282" y="1143118"/>
                </a:cubicBezTo>
                <a:cubicBezTo>
                  <a:pt x="574233" y="1037009"/>
                  <a:pt x="243239" y="783073"/>
                  <a:pt x="38261" y="427981"/>
                </a:cubicBezTo>
                <a:cubicBezTo>
                  <a:pt x="-40511" y="291583"/>
                  <a:pt x="6257" y="117085"/>
                  <a:pt x="142655" y="38313"/>
                </a:cubicBezTo>
                <a:cubicBezTo>
                  <a:pt x="193804" y="8786"/>
                  <a:pt x="250287" y="-3121"/>
                  <a:pt x="305151" y="689"/>
                </a:cubicBezTo>
                <a:lnTo>
                  <a:pt x="305151" y="68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图形 16"/>
          <p:cNvSpPr/>
          <p:nvPr userDrawn="1">
            <p:custDataLst>
              <p:tags r:id="rId12"/>
            </p:custDataLst>
          </p:nvPr>
        </p:nvSpPr>
        <p:spPr>
          <a:xfrm>
            <a:off x="7713345" y="0"/>
            <a:ext cx="3648710" cy="3936365"/>
          </a:xfrm>
          <a:custGeom>
            <a:avLst/>
            <a:gdLst>
              <a:gd name="connsiteX0" fmla="*/ 4671 w 2738556"/>
              <a:gd name="connsiteY0" fmla="*/ 0 h 2954675"/>
              <a:gd name="connsiteX1" fmla="*/ 1087663 w 2738556"/>
              <a:gd name="connsiteY1" fmla="*/ 0 h 2954675"/>
              <a:gd name="connsiteX2" fmla="*/ 1079662 w 2738556"/>
              <a:gd name="connsiteY2" fmla="*/ 159068 h 2954675"/>
              <a:gd name="connsiteX3" fmla="*/ 2359727 w 2738556"/>
              <a:gd name="connsiteY3" fmla="*/ 1900523 h 2954675"/>
              <a:gd name="connsiteX4" fmla="*/ 2713962 w 2738556"/>
              <a:gd name="connsiteY4" fmla="*/ 2575846 h 2954675"/>
              <a:gd name="connsiteX5" fmla="*/ 2038639 w 2738556"/>
              <a:gd name="connsiteY5" fmla="*/ 2930081 h 2954675"/>
              <a:gd name="connsiteX6" fmla="*/ 333378 w 2738556"/>
              <a:gd name="connsiteY6" fmla="*/ 1507998 h 2954675"/>
              <a:gd name="connsiteX7" fmla="*/ 99 w 2738556"/>
              <a:gd name="connsiteY7" fmla="*/ 140399 h 2954675"/>
              <a:gd name="connsiteX8" fmla="*/ 4671 w 2738556"/>
              <a:gd name="connsiteY8" fmla="*/ 0 h 295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38556" h="2954675">
                <a:moveTo>
                  <a:pt x="4671" y="0"/>
                </a:moveTo>
                <a:lnTo>
                  <a:pt x="1087663" y="0"/>
                </a:lnTo>
                <a:cubicBezTo>
                  <a:pt x="1087663" y="0"/>
                  <a:pt x="1079662" y="159068"/>
                  <a:pt x="1079662" y="159068"/>
                </a:cubicBezTo>
                <a:cubicBezTo>
                  <a:pt x="1079472" y="935736"/>
                  <a:pt x="1580201" y="1657350"/>
                  <a:pt x="2359727" y="1900523"/>
                </a:cubicBezTo>
                <a:cubicBezTo>
                  <a:pt x="2643953" y="1989201"/>
                  <a:pt x="2802639" y="2291620"/>
                  <a:pt x="2713962" y="2575846"/>
                </a:cubicBezTo>
                <a:cubicBezTo>
                  <a:pt x="2625284" y="2860072"/>
                  <a:pt x="2322865" y="3018758"/>
                  <a:pt x="2038639" y="2930081"/>
                </a:cubicBezTo>
                <a:cubicBezTo>
                  <a:pt x="1298928" y="2699290"/>
                  <a:pt x="693328" y="2194274"/>
                  <a:pt x="333378" y="1507998"/>
                </a:cubicBezTo>
                <a:cubicBezTo>
                  <a:pt x="108398" y="1079087"/>
                  <a:pt x="-3807" y="611410"/>
                  <a:pt x="99" y="140399"/>
                </a:cubicBezTo>
                <a:lnTo>
                  <a:pt x="467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93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1068110" y="1415134"/>
            <a:ext cx="6217877" cy="2610488"/>
          </a:xfrm>
          <a:noFill/>
        </p:spPr>
        <p:txBody>
          <a:bodyPr wrap="square" anchor="b" anchorCtr="0">
            <a:normAutofit/>
          </a:bodyPr>
          <a:lstStyle>
            <a:lvl1pPr>
              <a:defRPr lang="zh-CN" altLang="en-US" sz="6000" dirty="0">
                <a:solidFill>
                  <a:schemeClr val="tx2"/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</a:t>
            </a:r>
            <a:br>
              <a:rPr lang="en-US" altLang="zh-CN" dirty="0"/>
            </a:br>
            <a:r>
              <a:rPr lang="zh-CN" altLang="en-US" dirty="0"/>
              <a:t>编辑母版标题样式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1442126" y="523878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5"/>
            </p:custDataLst>
          </p:nvPr>
        </p:nvSpPr>
        <p:spPr>
          <a:xfrm>
            <a:off x="1068109" y="4481316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V="1">
            <a:off x="10733104" y="5509481"/>
            <a:ext cx="1458895" cy="1348518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72000">
                <a:schemeClr val="accent1">
                  <a:lumMod val="20000"/>
                  <a:lumOff val="80000"/>
                  <a:alpha val="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7" name="任意多边形: 形状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5272405" cy="4873625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5"/>
            </p:custDataLst>
          </p:nvPr>
        </p:nvSpPr>
        <p:spPr>
          <a:xfrm flipH="1">
            <a:off x="0" y="0"/>
            <a:ext cx="3750945" cy="3641725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6"/>
            </p:custDataLst>
          </p:nvPr>
        </p:nvSpPr>
        <p:spPr>
          <a:xfrm flipH="1">
            <a:off x="4859423" y="917634"/>
            <a:ext cx="288925" cy="288925"/>
          </a:xfrm>
          <a:prstGeom prst="ellipse">
            <a:avLst/>
          </a:prstGeom>
          <a:gradFill flip="none" rotWithShape="1">
            <a:gsLst>
              <a:gs pos="13000">
                <a:schemeClr val="accent1">
                  <a:lumMod val="40000"/>
                  <a:lumOff val="60000"/>
                </a:schemeClr>
              </a:gs>
              <a:gs pos="85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90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任意多边形: 形状 14"/>
          <p:cNvSpPr/>
          <p:nvPr userDrawn="1">
            <p:custDataLst>
              <p:tags r:id="rId7"/>
            </p:custDataLst>
          </p:nvPr>
        </p:nvSpPr>
        <p:spPr>
          <a:xfrm flipH="1">
            <a:off x="0" y="0"/>
            <a:ext cx="2228850" cy="2164080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图形 24"/>
          <p:cNvSpPr/>
          <p:nvPr userDrawn="1">
            <p:custDataLst>
              <p:tags r:id="rId8"/>
            </p:custDataLst>
          </p:nvPr>
        </p:nvSpPr>
        <p:spPr>
          <a:xfrm flipH="1">
            <a:off x="0" y="589915"/>
            <a:ext cx="2228850" cy="1643380"/>
          </a:xfrm>
          <a:custGeom>
            <a:avLst/>
            <a:gdLst>
              <a:gd name="connsiteX0" fmla="*/ 305151 w 1622268"/>
              <a:gd name="connsiteY0" fmla="*/ 689 h 1196098"/>
              <a:gd name="connsiteX1" fmla="*/ 532418 w 1622268"/>
              <a:gd name="connsiteY1" fmla="*/ 142707 h 1196098"/>
              <a:gd name="connsiteX2" fmla="*/ 1579882 w 1622268"/>
              <a:gd name="connsiteY2" fmla="*/ 601241 h 1196098"/>
              <a:gd name="connsiteX3" fmla="*/ 1622269 w 1622268"/>
              <a:gd name="connsiteY3" fmla="*/ 589430 h 1196098"/>
              <a:gd name="connsiteX4" fmla="*/ 1622269 w 1622268"/>
              <a:gd name="connsiteY4" fmla="*/ 1173217 h 1196098"/>
              <a:gd name="connsiteX5" fmla="*/ 1567976 w 1622268"/>
              <a:gd name="connsiteY5" fmla="*/ 1183123 h 1196098"/>
              <a:gd name="connsiteX6" fmla="*/ 970282 w 1622268"/>
              <a:gd name="connsiteY6" fmla="*/ 1143118 h 1196098"/>
              <a:gd name="connsiteX7" fmla="*/ 38261 w 1622268"/>
              <a:gd name="connsiteY7" fmla="*/ 427981 h 1196098"/>
              <a:gd name="connsiteX8" fmla="*/ 142655 w 1622268"/>
              <a:gd name="connsiteY8" fmla="*/ 38313 h 1196098"/>
              <a:gd name="connsiteX9" fmla="*/ 305151 w 1622268"/>
              <a:gd name="connsiteY9" fmla="*/ 689 h 1196098"/>
              <a:gd name="connsiteX10" fmla="*/ 305151 w 1622268"/>
              <a:gd name="connsiteY10" fmla="*/ 689 h 119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22268" h="1196098">
                <a:moveTo>
                  <a:pt x="305151" y="689"/>
                </a:moveTo>
                <a:cubicBezTo>
                  <a:pt x="396496" y="7166"/>
                  <a:pt x="483174" y="57363"/>
                  <a:pt x="532418" y="142707"/>
                </a:cubicBezTo>
                <a:cubicBezTo>
                  <a:pt x="748445" y="516849"/>
                  <a:pt x="1178975" y="691538"/>
                  <a:pt x="1579882" y="601241"/>
                </a:cubicBezTo>
                <a:lnTo>
                  <a:pt x="1622269" y="589430"/>
                </a:lnTo>
                <a:lnTo>
                  <a:pt x="1622269" y="1173217"/>
                </a:lnTo>
                <a:cubicBezTo>
                  <a:pt x="1622269" y="1173217"/>
                  <a:pt x="1567976" y="1183123"/>
                  <a:pt x="1567976" y="1183123"/>
                </a:cubicBezTo>
                <a:cubicBezTo>
                  <a:pt x="1370713" y="1209126"/>
                  <a:pt x="1168307" y="1196172"/>
                  <a:pt x="970282" y="1143118"/>
                </a:cubicBezTo>
                <a:cubicBezTo>
                  <a:pt x="574233" y="1037009"/>
                  <a:pt x="243239" y="783073"/>
                  <a:pt x="38261" y="427981"/>
                </a:cubicBezTo>
                <a:cubicBezTo>
                  <a:pt x="-40511" y="291583"/>
                  <a:pt x="6257" y="117085"/>
                  <a:pt x="142655" y="38313"/>
                </a:cubicBezTo>
                <a:cubicBezTo>
                  <a:pt x="193804" y="8786"/>
                  <a:pt x="250287" y="-3121"/>
                  <a:pt x="305151" y="689"/>
                </a:cubicBezTo>
                <a:lnTo>
                  <a:pt x="305151" y="68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图形 16"/>
          <p:cNvSpPr/>
          <p:nvPr userDrawn="1">
            <p:custDataLst>
              <p:tags r:id="rId9"/>
            </p:custDataLst>
          </p:nvPr>
        </p:nvSpPr>
        <p:spPr>
          <a:xfrm flipH="1">
            <a:off x="829945" y="0"/>
            <a:ext cx="3648710" cy="3936365"/>
          </a:xfrm>
          <a:custGeom>
            <a:avLst/>
            <a:gdLst>
              <a:gd name="connsiteX0" fmla="*/ 4671 w 2738556"/>
              <a:gd name="connsiteY0" fmla="*/ 0 h 2954675"/>
              <a:gd name="connsiteX1" fmla="*/ 1087663 w 2738556"/>
              <a:gd name="connsiteY1" fmla="*/ 0 h 2954675"/>
              <a:gd name="connsiteX2" fmla="*/ 1079662 w 2738556"/>
              <a:gd name="connsiteY2" fmla="*/ 159068 h 2954675"/>
              <a:gd name="connsiteX3" fmla="*/ 2359727 w 2738556"/>
              <a:gd name="connsiteY3" fmla="*/ 1900523 h 2954675"/>
              <a:gd name="connsiteX4" fmla="*/ 2713962 w 2738556"/>
              <a:gd name="connsiteY4" fmla="*/ 2575846 h 2954675"/>
              <a:gd name="connsiteX5" fmla="*/ 2038639 w 2738556"/>
              <a:gd name="connsiteY5" fmla="*/ 2930081 h 2954675"/>
              <a:gd name="connsiteX6" fmla="*/ 333378 w 2738556"/>
              <a:gd name="connsiteY6" fmla="*/ 1507998 h 2954675"/>
              <a:gd name="connsiteX7" fmla="*/ 99 w 2738556"/>
              <a:gd name="connsiteY7" fmla="*/ 140399 h 2954675"/>
              <a:gd name="connsiteX8" fmla="*/ 4671 w 2738556"/>
              <a:gd name="connsiteY8" fmla="*/ 0 h 295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38556" h="2954675">
                <a:moveTo>
                  <a:pt x="4671" y="0"/>
                </a:moveTo>
                <a:lnTo>
                  <a:pt x="1087663" y="0"/>
                </a:lnTo>
                <a:cubicBezTo>
                  <a:pt x="1087663" y="0"/>
                  <a:pt x="1079662" y="159068"/>
                  <a:pt x="1079662" y="159068"/>
                </a:cubicBezTo>
                <a:cubicBezTo>
                  <a:pt x="1079472" y="935736"/>
                  <a:pt x="1580201" y="1657350"/>
                  <a:pt x="2359727" y="1900523"/>
                </a:cubicBezTo>
                <a:cubicBezTo>
                  <a:pt x="2643953" y="1989201"/>
                  <a:pt x="2802639" y="2291620"/>
                  <a:pt x="2713962" y="2575846"/>
                </a:cubicBezTo>
                <a:cubicBezTo>
                  <a:pt x="2625284" y="2860072"/>
                  <a:pt x="2322865" y="3018758"/>
                  <a:pt x="2038639" y="2930081"/>
                </a:cubicBezTo>
                <a:cubicBezTo>
                  <a:pt x="1298928" y="2699290"/>
                  <a:pt x="693328" y="2194274"/>
                  <a:pt x="333378" y="1507998"/>
                </a:cubicBezTo>
                <a:cubicBezTo>
                  <a:pt x="108398" y="1079087"/>
                  <a:pt x="-3807" y="611410"/>
                  <a:pt x="99" y="140399"/>
                </a:cubicBezTo>
                <a:lnTo>
                  <a:pt x="467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93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27" name="直接连接符 26"/>
          <p:cNvCxnSpPr/>
          <p:nvPr userDrawn="1">
            <p:custDataLst>
              <p:tags r:id="rId10"/>
            </p:custDataLst>
          </p:nvPr>
        </p:nvCxnSpPr>
        <p:spPr>
          <a:xfrm>
            <a:off x="10930251" y="688340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11"/>
            </p:custDataLst>
          </p:nvPr>
        </p:nvCxnSpPr>
        <p:spPr>
          <a:xfrm>
            <a:off x="10930251" y="75755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>
            <p:custDataLst>
              <p:tags r:id="rId12"/>
            </p:custDataLst>
          </p:nvPr>
        </p:nvCxnSpPr>
        <p:spPr>
          <a:xfrm>
            <a:off x="10930251" y="82613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>
            <p:custDataLst>
              <p:tags r:id="rId13"/>
            </p:custDataLst>
          </p:nvPr>
        </p:nvSpPr>
        <p:spPr>
          <a:xfrm flipH="1">
            <a:off x="1401445" y="4279089"/>
            <a:ext cx="808355" cy="808355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54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7"/>
            </p:custDataLst>
          </p:nvPr>
        </p:nvSpPr>
        <p:spPr>
          <a:xfrm>
            <a:off x="2351686" y="2487519"/>
            <a:ext cx="8810024" cy="1222785"/>
          </a:xfrm>
        </p:spPr>
        <p:txBody>
          <a:bodyPr wrap="square" anchor="b" anchorCtr="0">
            <a:normAutofit/>
          </a:bodyPr>
          <a:lstStyle>
            <a:lvl1pPr algn="r">
              <a:lnSpc>
                <a:spcPct val="100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7861296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800"/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0" name="署名占位符 10"/>
          <p:cNvSpPr>
            <a:spLocks noGrp="1"/>
          </p:cNvSpPr>
          <p:nvPr>
            <p:ph type="body" sz="quarter" idx="17" hasCustomPrompt="1"/>
            <p:custDataLst>
              <p:tags r:id="rId19"/>
            </p:custDataLst>
          </p:nvPr>
        </p:nvSpPr>
        <p:spPr>
          <a:xfrm>
            <a:off x="8284455" y="4085899"/>
            <a:ext cx="2880000" cy="504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41801" t="-31745" r="-9109" b="-18611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5" name="任意多边形 24"/>
            <p:cNvSpPr/>
            <p:nvPr/>
          </p:nvSpPr>
          <p:spPr>
            <a:xfrm>
              <a:off x="0" y="0"/>
              <a:ext cx="6351290" cy="6858000"/>
            </a:xfrm>
            <a:custGeom>
              <a:avLst/>
              <a:gdLst>
                <a:gd name="connsiteX0" fmla="*/ 0 w 5831471"/>
                <a:gd name="connsiteY0" fmla="*/ 0 h 6858000"/>
                <a:gd name="connsiteX1" fmla="*/ 5831471 w 5831471"/>
                <a:gd name="connsiteY1" fmla="*/ 0 h 6858000"/>
                <a:gd name="connsiteX2" fmla="*/ 5790096 w 5831471"/>
                <a:gd name="connsiteY2" fmla="*/ 47766 h 6858000"/>
                <a:gd name="connsiteX3" fmla="*/ 4576263 w 5831471"/>
                <a:gd name="connsiteY3" fmla="*/ 3429000 h 6858000"/>
                <a:gd name="connsiteX4" fmla="*/ 5790096 w 5831471"/>
                <a:gd name="connsiteY4" fmla="*/ 6810234 h 6858000"/>
                <a:gd name="connsiteX5" fmla="*/ 5831471 w 5831471"/>
                <a:gd name="connsiteY5" fmla="*/ 6858000 h 6858000"/>
                <a:gd name="connsiteX6" fmla="*/ 0 w 5831471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31471" h="6858000">
                  <a:moveTo>
                    <a:pt x="0" y="0"/>
                  </a:moveTo>
                  <a:lnTo>
                    <a:pt x="5831471" y="0"/>
                  </a:lnTo>
                  <a:lnTo>
                    <a:pt x="5790096" y="47766"/>
                  </a:lnTo>
                  <a:cubicBezTo>
                    <a:pt x="5031789" y="966620"/>
                    <a:pt x="4576263" y="2144613"/>
                    <a:pt x="4576263" y="3429000"/>
                  </a:cubicBezTo>
                  <a:cubicBezTo>
                    <a:pt x="4576263" y="4713387"/>
                    <a:pt x="5031789" y="5891380"/>
                    <a:pt x="5790096" y="6810234"/>
                  </a:cubicBezTo>
                  <a:lnTo>
                    <a:pt x="5831471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0"/>
                  </a:schemeClr>
                </a:gs>
                <a:gs pos="83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54000" dist="190500" dir="5400000" algn="ctr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9" name="同心圆 18"/>
            <p:cNvSpPr/>
            <p:nvPr/>
          </p:nvSpPr>
          <p:spPr>
            <a:xfrm>
              <a:off x="4600454" y="372018"/>
              <a:ext cx="1665071" cy="1665071"/>
            </a:xfrm>
            <a:prstGeom prst="donu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54000" dist="190500" dir="5400000" algn="ctr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V="1">
              <a:off x="9959390" y="4690252"/>
              <a:ext cx="2232610" cy="2167748"/>
            </a:xfrm>
            <a:custGeom>
              <a:avLst/>
              <a:gdLst>
                <a:gd name="connsiteX0" fmla="*/ 0 w 1604092"/>
                <a:gd name="connsiteY0" fmla="*/ 0 h 1557490"/>
                <a:gd name="connsiteX1" fmla="*/ 508427 w 1604092"/>
                <a:gd name="connsiteY1" fmla="*/ 0 h 1557490"/>
                <a:gd name="connsiteX2" fmla="*/ 1557490 w 1604092"/>
                <a:gd name="connsiteY2" fmla="*/ 1049063 h 1557490"/>
                <a:gd name="connsiteX3" fmla="*/ 1604092 w 1604092"/>
                <a:gd name="connsiteY3" fmla="*/ 1046710 h 1557490"/>
                <a:gd name="connsiteX4" fmla="*/ 1604092 w 1604092"/>
                <a:gd name="connsiteY4" fmla="*/ 1555137 h 1557490"/>
                <a:gd name="connsiteX5" fmla="*/ 1557490 w 1604092"/>
                <a:gd name="connsiteY5" fmla="*/ 1557490 h 1557490"/>
                <a:gd name="connsiteX6" fmla="*/ 0 w 1604092"/>
                <a:gd name="connsiteY6" fmla="*/ 0 h 155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4092" h="1557490">
                  <a:moveTo>
                    <a:pt x="0" y="0"/>
                  </a:moveTo>
                  <a:lnTo>
                    <a:pt x="508427" y="0"/>
                  </a:lnTo>
                  <a:cubicBezTo>
                    <a:pt x="508427" y="579381"/>
                    <a:pt x="978109" y="1049063"/>
                    <a:pt x="1557490" y="1049063"/>
                  </a:cubicBezTo>
                  <a:lnTo>
                    <a:pt x="1604092" y="1046710"/>
                  </a:lnTo>
                  <a:lnTo>
                    <a:pt x="1604092" y="1555137"/>
                  </a:lnTo>
                  <a:lnTo>
                    <a:pt x="1557490" y="1557490"/>
                  </a:lnTo>
                  <a:cubicBezTo>
                    <a:pt x="697312" y="1557490"/>
                    <a:pt x="0" y="860178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54000" dist="190500" dir="5400000" algn="ctr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94234" y="3741891"/>
              <a:ext cx="578772" cy="57877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1050727" y="3992225"/>
              <a:ext cx="90601" cy="78104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ctrTitle" hasCustomPrompt="1"/>
          </p:nvPr>
        </p:nvSpPr>
        <p:spPr>
          <a:xfrm>
            <a:off x="683442" y="1130300"/>
            <a:ext cx="4146550" cy="2283278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475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Click to add title</a:t>
            </a:r>
            <a:endParaRPr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 hasCustomPrompt="1"/>
          </p:nvPr>
        </p:nvSpPr>
        <p:spPr>
          <a:xfrm>
            <a:off x="1428955" y="3644388"/>
            <a:ext cx="3428795" cy="77377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lang="en-US" sz="20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zh-CN" altLang="en-US" dirty="0"/>
              <a:t>Click to add subtitle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711199" y="5556705"/>
            <a:ext cx="4146550" cy="276999"/>
          </a:xfrm>
          <a:prstGeom prst="rect">
            <a:avLst/>
          </a:prstGeom>
        </p:spPr>
        <p:txBody>
          <a:bodyPr wrap="square" lIns="90000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zh-CN" altLang="en-US" dirty="0"/>
              <a:t>Presenter name</a:t>
            </a:r>
            <a:endParaRPr 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711199" y="5857101"/>
            <a:ext cx="4146550" cy="276999"/>
          </a:xfrm>
          <a:prstGeom prst="rect">
            <a:avLst/>
          </a:prstGeom>
        </p:spPr>
        <p:txBody>
          <a:bodyPr wrap="none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zh-CN" altLang="en-US" dirty="0"/>
              <a:t>www.islide.cc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Pag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8629527" cy="6858000"/>
          </a:xfrm>
          <a:custGeom>
            <a:avLst/>
            <a:gdLst>
              <a:gd name="connsiteX0" fmla="*/ 3066260 w 8629527"/>
              <a:gd name="connsiteY0" fmla="*/ 3254217 h 6858000"/>
              <a:gd name="connsiteX1" fmla="*/ 3247128 w 8629527"/>
              <a:gd name="connsiteY1" fmla="*/ 3435324 h 6858000"/>
              <a:gd name="connsiteX2" fmla="*/ 6063913 w 8629527"/>
              <a:gd name="connsiteY2" fmla="*/ 6255837 h 6858000"/>
              <a:gd name="connsiteX3" fmla="*/ 6244779 w 8629527"/>
              <a:gd name="connsiteY3" fmla="*/ 6433975 h 6858000"/>
              <a:gd name="connsiteX4" fmla="*/ 6063913 w 8629527"/>
              <a:gd name="connsiteY4" fmla="*/ 6615081 h 6858000"/>
              <a:gd name="connsiteX5" fmla="*/ 3819380 w 8629527"/>
              <a:gd name="connsiteY5" fmla="*/ 5682827 h 6858000"/>
              <a:gd name="connsiteX6" fmla="*/ 2888358 w 8629527"/>
              <a:gd name="connsiteY6" fmla="*/ 3435324 h 6858000"/>
              <a:gd name="connsiteX7" fmla="*/ 3066260 w 8629527"/>
              <a:gd name="connsiteY7" fmla="*/ 3254217 h 6858000"/>
              <a:gd name="connsiteX8" fmla="*/ 5645742 w 8629527"/>
              <a:gd name="connsiteY8" fmla="*/ 1402726 h 6858000"/>
              <a:gd name="connsiteX9" fmla="*/ 5717462 w 8629527"/>
              <a:gd name="connsiteY9" fmla="*/ 1469522 h 6858000"/>
              <a:gd name="connsiteX10" fmla="*/ 5649263 w 8629527"/>
              <a:gd name="connsiteY10" fmla="*/ 1576396 h 6858000"/>
              <a:gd name="connsiteX11" fmla="*/ 4297159 w 8629527"/>
              <a:gd name="connsiteY11" fmla="*/ 2731229 h 6858000"/>
              <a:gd name="connsiteX12" fmla="*/ 4214135 w 8629527"/>
              <a:gd name="connsiteY12" fmla="*/ 2787635 h 6858000"/>
              <a:gd name="connsiteX13" fmla="*/ 4181518 w 8629527"/>
              <a:gd name="connsiteY13" fmla="*/ 2781697 h 6858000"/>
              <a:gd name="connsiteX14" fmla="*/ 4134076 w 8629527"/>
              <a:gd name="connsiteY14" fmla="*/ 2665917 h 6858000"/>
              <a:gd name="connsiteX15" fmla="*/ 5610717 w 8629527"/>
              <a:gd name="connsiteY15" fmla="*/ 1404210 h 6858000"/>
              <a:gd name="connsiteX16" fmla="*/ 5645742 w 8629527"/>
              <a:gd name="connsiteY16" fmla="*/ 1402726 h 6858000"/>
              <a:gd name="connsiteX17" fmla="*/ 6064073 w 8629527"/>
              <a:gd name="connsiteY17" fmla="*/ 866508 h 6858000"/>
              <a:gd name="connsiteX18" fmla="*/ 7879169 w 8629527"/>
              <a:gd name="connsiteY18" fmla="*/ 1617734 h 6858000"/>
              <a:gd name="connsiteX19" fmla="*/ 8629527 w 8629527"/>
              <a:gd name="connsiteY19" fmla="*/ 3434929 h 6858000"/>
              <a:gd name="connsiteX20" fmla="*/ 8448610 w 8629527"/>
              <a:gd name="connsiteY20" fmla="*/ 3613085 h 6858000"/>
              <a:gd name="connsiteX21" fmla="*/ 8270661 w 8629527"/>
              <a:gd name="connsiteY21" fmla="*/ 3434929 h 6858000"/>
              <a:gd name="connsiteX22" fmla="*/ 6064073 w 8629527"/>
              <a:gd name="connsiteY22" fmla="*/ 1225791 h 6858000"/>
              <a:gd name="connsiteX23" fmla="*/ 3860451 w 8629527"/>
              <a:gd name="connsiteY23" fmla="*/ 3434929 h 6858000"/>
              <a:gd name="connsiteX24" fmla="*/ 6064073 w 8629527"/>
              <a:gd name="connsiteY24" fmla="*/ 5641100 h 6858000"/>
              <a:gd name="connsiteX25" fmla="*/ 6244990 w 8629527"/>
              <a:gd name="connsiteY25" fmla="*/ 5822225 h 6858000"/>
              <a:gd name="connsiteX26" fmla="*/ 6064073 w 8629527"/>
              <a:gd name="connsiteY26" fmla="*/ 6000381 h 6858000"/>
              <a:gd name="connsiteX27" fmla="*/ 4251943 w 8629527"/>
              <a:gd name="connsiteY27" fmla="*/ 5249155 h 6858000"/>
              <a:gd name="connsiteX28" fmla="*/ 3498618 w 8629527"/>
              <a:gd name="connsiteY28" fmla="*/ 3434929 h 6858000"/>
              <a:gd name="connsiteX29" fmla="*/ 4251943 w 8629527"/>
              <a:gd name="connsiteY29" fmla="*/ 1617734 h 6858000"/>
              <a:gd name="connsiteX30" fmla="*/ 6064073 w 8629527"/>
              <a:gd name="connsiteY30" fmla="*/ 866508 h 6858000"/>
              <a:gd name="connsiteX31" fmla="*/ 0 w 8629527"/>
              <a:gd name="connsiteY31" fmla="*/ 0 h 6858000"/>
              <a:gd name="connsiteX32" fmla="*/ 5353091 w 8629527"/>
              <a:gd name="connsiteY32" fmla="*/ 0 h 6858000"/>
              <a:gd name="connsiteX33" fmla="*/ 2562366 w 8629527"/>
              <a:gd name="connsiteY33" fmla="*/ 3434938 h 6858000"/>
              <a:gd name="connsiteX34" fmla="*/ 5308605 w 8629527"/>
              <a:gd name="connsiteY34" fmla="*/ 6858000 h 6858000"/>
              <a:gd name="connsiteX35" fmla="*/ 0 w 8629527"/>
              <a:gd name="connsiteY35" fmla="*/ 6858000 h 6858000"/>
              <a:gd name="connsiteX36" fmla="*/ 0 w 8629527"/>
              <a:gd name="connsiteY3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629527" h="6858000">
                <a:moveTo>
                  <a:pt x="3066260" y="3254217"/>
                </a:moveTo>
                <a:cubicBezTo>
                  <a:pt x="3167072" y="3254217"/>
                  <a:pt x="3247128" y="3334379"/>
                  <a:pt x="3247128" y="3435324"/>
                </a:cubicBezTo>
                <a:cubicBezTo>
                  <a:pt x="3247128" y="4988091"/>
                  <a:pt x="4510233" y="6255837"/>
                  <a:pt x="6063913" y="6255837"/>
                </a:cubicBezTo>
                <a:cubicBezTo>
                  <a:pt x="6164724" y="6255837"/>
                  <a:pt x="6244779" y="6335999"/>
                  <a:pt x="6244779" y="6433975"/>
                </a:cubicBezTo>
                <a:cubicBezTo>
                  <a:pt x="6244779" y="6534919"/>
                  <a:pt x="6164724" y="6615081"/>
                  <a:pt x="6063913" y="6615081"/>
                </a:cubicBezTo>
                <a:cubicBezTo>
                  <a:pt x="5215911" y="6615081"/>
                  <a:pt x="4418317" y="6285526"/>
                  <a:pt x="3819380" y="5682827"/>
                </a:cubicBezTo>
                <a:cubicBezTo>
                  <a:pt x="3217477" y="5083097"/>
                  <a:pt x="2888358" y="4284447"/>
                  <a:pt x="2888358" y="3435324"/>
                </a:cubicBezTo>
                <a:cubicBezTo>
                  <a:pt x="2888358" y="3334379"/>
                  <a:pt x="2968415" y="3254217"/>
                  <a:pt x="3066260" y="3254217"/>
                </a:cubicBezTo>
                <a:close/>
                <a:moveTo>
                  <a:pt x="5645742" y="1402726"/>
                </a:moveTo>
                <a:cubicBezTo>
                  <a:pt x="5679656" y="1408293"/>
                  <a:pt x="5708567" y="1433898"/>
                  <a:pt x="5717462" y="1469522"/>
                </a:cubicBezTo>
                <a:cubicBezTo>
                  <a:pt x="5726357" y="1517022"/>
                  <a:pt x="5696705" y="1564522"/>
                  <a:pt x="5649263" y="1576396"/>
                </a:cubicBezTo>
                <a:cubicBezTo>
                  <a:pt x="5035479" y="1712958"/>
                  <a:pt x="4531405" y="2146391"/>
                  <a:pt x="4297159" y="2731229"/>
                </a:cubicBezTo>
                <a:cubicBezTo>
                  <a:pt x="4285299" y="2766854"/>
                  <a:pt x="4249717" y="2787635"/>
                  <a:pt x="4214135" y="2787635"/>
                </a:cubicBezTo>
                <a:cubicBezTo>
                  <a:pt x="4205239" y="2787635"/>
                  <a:pt x="4193379" y="2784666"/>
                  <a:pt x="4181518" y="2781697"/>
                </a:cubicBezTo>
                <a:cubicBezTo>
                  <a:pt x="4137041" y="2763885"/>
                  <a:pt x="4113320" y="2710448"/>
                  <a:pt x="4134076" y="2665917"/>
                </a:cubicBezTo>
                <a:cubicBezTo>
                  <a:pt x="4386113" y="2024673"/>
                  <a:pt x="4940595" y="1552646"/>
                  <a:pt x="5610717" y="1404210"/>
                </a:cubicBezTo>
                <a:cubicBezTo>
                  <a:pt x="5622577" y="1401242"/>
                  <a:pt x="5634438" y="1400871"/>
                  <a:pt x="5645742" y="1402726"/>
                </a:cubicBezTo>
                <a:close/>
                <a:moveTo>
                  <a:pt x="6064073" y="866508"/>
                </a:moveTo>
                <a:cubicBezTo>
                  <a:pt x="6749183" y="866508"/>
                  <a:pt x="7392771" y="1133743"/>
                  <a:pt x="7879169" y="1617734"/>
                </a:cubicBezTo>
                <a:cubicBezTo>
                  <a:pt x="8362602" y="2101726"/>
                  <a:pt x="8629527" y="2749028"/>
                  <a:pt x="8629527" y="3434929"/>
                </a:cubicBezTo>
                <a:cubicBezTo>
                  <a:pt x="8629527" y="3532915"/>
                  <a:pt x="8549449" y="3613085"/>
                  <a:pt x="8448610" y="3613085"/>
                </a:cubicBezTo>
                <a:cubicBezTo>
                  <a:pt x="8350738" y="3613085"/>
                  <a:pt x="8270661" y="3532915"/>
                  <a:pt x="8270661" y="3434929"/>
                </a:cubicBezTo>
                <a:cubicBezTo>
                  <a:pt x="8270661" y="2217528"/>
                  <a:pt x="7280068" y="1225791"/>
                  <a:pt x="6064073" y="1225791"/>
                </a:cubicBezTo>
                <a:cubicBezTo>
                  <a:pt x="4848077" y="1225791"/>
                  <a:pt x="3860451" y="2217528"/>
                  <a:pt x="3860451" y="3434929"/>
                </a:cubicBezTo>
                <a:cubicBezTo>
                  <a:pt x="3860451" y="4652331"/>
                  <a:pt x="4848077" y="5641100"/>
                  <a:pt x="6064073" y="5641100"/>
                </a:cubicBezTo>
                <a:cubicBezTo>
                  <a:pt x="6164911" y="5641100"/>
                  <a:pt x="6244990" y="5721270"/>
                  <a:pt x="6244990" y="5822225"/>
                </a:cubicBezTo>
                <a:cubicBezTo>
                  <a:pt x="6244990" y="5920211"/>
                  <a:pt x="6164911" y="6000381"/>
                  <a:pt x="6064073" y="6000381"/>
                </a:cubicBezTo>
                <a:cubicBezTo>
                  <a:pt x="5378963" y="6000381"/>
                  <a:pt x="4735374" y="5736116"/>
                  <a:pt x="4251943" y="5249155"/>
                </a:cubicBezTo>
                <a:cubicBezTo>
                  <a:pt x="3765544" y="4765163"/>
                  <a:pt x="3498618" y="4120832"/>
                  <a:pt x="3498618" y="3434929"/>
                </a:cubicBezTo>
                <a:cubicBezTo>
                  <a:pt x="3498618" y="2749028"/>
                  <a:pt x="3765544" y="2101726"/>
                  <a:pt x="4251943" y="1617734"/>
                </a:cubicBezTo>
                <a:cubicBezTo>
                  <a:pt x="4735374" y="1133743"/>
                  <a:pt x="5378963" y="866508"/>
                  <a:pt x="6064073" y="866508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5353091" y="0"/>
                </a:cubicBezTo>
                <a:cubicBezTo>
                  <a:pt x="3760509" y="329540"/>
                  <a:pt x="2562366" y="1742704"/>
                  <a:pt x="2562366" y="3434938"/>
                </a:cubicBezTo>
                <a:cubicBezTo>
                  <a:pt x="2562366" y="5109359"/>
                  <a:pt x="3736784" y="6510647"/>
                  <a:pt x="5308605" y="6858000"/>
                </a:cubicBezTo>
                <a:cubicBezTo>
                  <a:pt x="5308605" y="6858000"/>
                  <a:pt x="5308605" y="6858000"/>
                  <a:pt x="0" y="6858000"/>
                </a:cubicBezTo>
                <a:cubicBezTo>
                  <a:pt x="0" y="6858000"/>
                  <a:pt x="0" y="6858000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4678978"/>
            <a:ext cx="12192000" cy="2179021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中度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gradFill flip="none" rotWithShape="1">
          <a:gsLst>
            <a:gs pos="0">
              <a:srgbClr val="4A5060"/>
            </a:gs>
            <a:gs pos="56000">
              <a:srgbClr val="363D4E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查看图片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/>
          <a:stretch>
            <a:fillRect/>
          </a:stretch>
        </p:blipFill>
        <p:spPr bwMode="auto">
          <a:xfrm>
            <a:off x="0" y="-14214"/>
            <a:ext cx="12192000" cy="687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查看图片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k Gallery P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464424" cy="68754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rket Trend Pag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199298" y="4656668"/>
            <a:ext cx="3992702" cy="2201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.W.O.T Analysis P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943684" y="2217674"/>
            <a:ext cx="1840386" cy="1846328"/>
          </a:xfrm>
          <a:custGeom>
            <a:avLst/>
            <a:gdLst>
              <a:gd name="connsiteX0" fmla="*/ 920193 w 1840386"/>
              <a:gd name="connsiteY0" fmla="*/ 0 h 1846328"/>
              <a:gd name="connsiteX1" fmla="*/ 1840386 w 1840386"/>
              <a:gd name="connsiteY1" fmla="*/ 923164 h 1846328"/>
              <a:gd name="connsiteX2" fmla="*/ 920193 w 1840386"/>
              <a:gd name="connsiteY2" fmla="*/ 1846328 h 1846328"/>
              <a:gd name="connsiteX3" fmla="*/ 0 w 1840386"/>
              <a:gd name="connsiteY3" fmla="*/ 923164 h 1846328"/>
              <a:gd name="connsiteX4" fmla="*/ 920193 w 1840386"/>
              <a:gd name="connsiteY4" fmla="*/ 0 h 18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0386" h="1846328">
                <a:moveTo>
                  <a:pt x="920193" y="0"/>
                </a:moveTo>
                <a:cubicBezTo>
                  <a:pt x="1428402" y="0"/>
                  <a:pt x="1840386" y="413315"/>
                  <a:pt x="1840386" y="923164"/>
                </a:cubicBezTo>
                <a:cubicBezTo>
                  <a:pt x="1840386" y="1433013"/>
                  <a:pt x="1428402" y="1846328"/>
                  <a:pt x="920193" y="1846328"/>
                </a:cubicBezTo>
                <a:cubicBezTo>
                  <a:pt x="411984" y="1846328"/>
                  <a:pt x="0" y="1433013"/>
                  <a:pt x="0" y="923164"/>
                </a:cubicBezTo>
                <a:cubicBezTo>
                  <a:pt x="0" y="413315"/>
                  <a:pt x="411984" y="0"/>
                  <a:pt x="9201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1466071" y="2217674"/>
            <a:ext cx="1840386" cy="1846328"/>
          </a:xfrm>
          <a:custGeom>
            <a:avLst/>
            <a:gdLst>
              <a:gd name="connsiteX0" fmla="*/ 920193 w 1840386"/>
              <a:gd name="connsiteY0" fmla="*/ 0 h 1846328"/>
              <a:gd name="connsiteX1" fmla="*/ 1840386 w 1840386"/>
              <a:gd name="connsiteY1" fmla="*/ 923164 h 1846328"/>
              <a:gd name="connsiteX2" fmla="*/ 920193 w 1840386"/>
              <a:gd name="connsiteY2" fmla="*/ 1846328 h 1846328"/>
              <a:gd name="connsiteX3" fmla="*/ 0 w 1840386"/>
              <a:gd name="connsiteY3" fmla="*/ 923164 h 1846328"/>
              <a:gd name="connsiteX4" fmla="*/ 920193 w 1840386"/>
              <a:gd name="connsiteY4" fmla="*/ 0 h 18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0386" h="1846328">
                <a:moveTo>
                  <a:pt x="920193" y="0"/>
                </a:moveTo>
                <a:cubicBezTo>
                  <a:pt x="1428402" y="0"/>
                  <a:pt x="1840386" y="413315"/>
                  <a:pt x="1840386" y="923164"/>
                </a:cubicBezTo>
                <a:cubicBezTo>
                  <a:pt x="1840386" y="1433013"/>
                  <a:pt x="1428402" y="1846328"/>
                  <a:pt x="920193" y="1846328"/>
                </a:cubicBezTo>
                <a:cubicBezTo>
                  <a:pt x="411984" y="1846328"/>
                  <a:pt x="0" y="1433013"/>
                  <a:pt x="0" y="923164"/>
                </a:cubicBezTo>
                <a:cubicBezTo>
                  <a:pt x="0" y="413315"/>
                  <a:pt x="411984" y="0"/>
                  <a:pt x="9201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6418326" y="2217674"/>
            <a:ext cx="1840386" cy="1846328"/>
          </a:xfrm>
          <a:custGeom>
            <a:avLst/>
            <a:gdLst>
              <a:gd name="connsiteX0" fmla="*/ 920193 w 1840386"/>
              <a:gd name="connsiteY0" fmla="*/ 0 h 1846328"/>
              <a:gd name="connsiteX1" fmla="*/ 1840386 w 1840386"/>
              <a:gd name="connsiteY1" fmla="*/ 923164 h 1846328"/>
              <a:gd name="connsiteX2" fmla="*/ 920193 w 1840386"/>
              <a:gd name="connsiteY2" fmla="*/ 1846328 h 1846328"/>
              <a:gd name="connsiteX3" fmla="*/ 0 w 1840386"/>
              <a:gd name="connsiteY3" fmla="*/ 923164 h 1846328"/>
              <a:gd name="connsiteX4" fmla="*/ 920193 w 1840386"/>
              <a:gd name="connsiteY4" fmla="*/ 0 h 18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0386" h="1846328">
                <a:moveTo>
                  <a:pt x="920193" y="0"/>
                </a:moveTo>
                <a:cubicBezTo>
                  <a:pt x="1428402" y="0"/>
                  <a:pt x="1840386" y="413315"/>
                  <a:pt x="1840386" y="923164"/>
                </a:cubicBezTo>
                <a:cubicBezTo>
                  <a:pt x="1840386" y="1433013"/>
                  <a:pt x="1428402" y="1846328"/>
                  <a:pt x="920193" y="1846328"/>
                </a:cubicBezTo>
                <a:cubicBezTo>
                  <a:pt x="411984" y="1846328"/>
                  <a:pt x="0" y="1433013"/>
                  <a:pt x="0" y="923164"/>
                </a:cubicBezTo>
                <a:cubicBezTo>
                  <a:pt x="0" y="413315"/>
                  <a:pt x="411984" y="0"/>
                  <a:pt x="9201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8894456" y="2217674"/>
            <a:ext cx="1840386" cy="1846328"/>
          </a:xfrm>
          <a:custGeom>
            <a:avLst/>
            <a:gdLst>
              <a:gd name="connsiteX0" fmla="*/ 920193 w 1840386"/>
              <a:gd name="connsiteY0" fmla="*/ 0 h 1846328"/>
              <a:gd name="connsiteX1" fmla="*/ 1840386 w 1840386"/>
              <a:gd name="connsiteY1" fmla="*/ 923164 h 1846328"/>
              <a:gd name="connsiteX2" fmla="*/ 920193 w 1840386"/>
              <a:gd name="connsiteY2" fmla="*/ 1846328 h 1846328"/>
              <a:gd name="connsiteX3" fmla="*/ 0 w 1840386"/>
              <a:gd name="connsiteY3" fmla="*/ 923164 h 1846328"/>
              <a:gd name="connsiteX4" fmla="*/ 920193 w 1840386"/>
              <a:gd name="connsiteY4" fmla="*/ 0 h 18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0386" h="1846328">
                <a:moveTo>
                  <a:pt x="920193" y="0"/>
                </a:moveTo>
                <a:cubicBezTo>
                  <a:pt x="1428402" y="0"/>
                  <a:pt x="1840386" y="413315"/>
                  <a:pt x="1840386" y="923164"/>
                </a:cubicBezTo>
                <a:cubicBezTo>
                  <a:pt x="1840386" y="1433013"/>
                  <a:pt x="1428402" y="1846328"/>
                  <a:pt x="920193" y="1846328"/>
                </a:cubicBezTo>
                <a:cubicBezTo>
                  <a:pt x="411984" y="1846328"/>
                  <a:pt x="0" y="1433013"/>
                  <a:pt x="0" y="923164"/>
                </a:cubicBezTo>
                <a:cubicBezTo>
                  <a:pt x="0" y="413315"/>
                  <a:pt x="411984" y="0"/>
                  <a:pt x="9201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rket Adoption Pag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 userDrawn="1">
            <p:custDataLst>
              <p:tags r:id="rId3"/>
            </p:custDataLst>
          </p:nvPr>
        </p:nvSpPr>
        <p:spPr>
          <a:xfrm flipV="1">
            <a:off x="10654388" y="5436721"/>
            <a:ext cx="1537612" cy="1421279"/>
          </a:xfrm>
          <a:custGeom>
            <a:avLst/>
            <a:gdLst>
              <a:gd name="connsiteX0" fmla="*/ 0 w 5045967"/>
              <a:gd name="connsiteY0" fmla="*/ 0 h 5048938"/>
              <a:gd name="connsiteX1" fmla="*/ 5045967 w 5045967"/>
              <a:gd name="connsiteY1" fmla="*/ 0 h 5048938"/>
              <a:gd name="connsiteX2" fmla="*/ 5045967 w 5045967"/>
              <a:gd name="connsiteY2" fmla="*/ 5048938 h 5048938"/>
              <a:gd name="connsiteX3" fmla="*/ 4808055 w 5045967"/>
              <a:gd name="connsiteY3" fmla="*/ 5042922 h 5048938"/>
              <a:gd name="connsiteX4" fmla="*/ 6093 w 5045967"/>
              <a:gd name="connsiteY4" fmla="*/ 240959 h 504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67" h="5048938">
                <a:moveTo>
                  <a:pt x="0" y="0"/>
                </a:moveTo>
                <a:lnTo>
                  <a:pt x="5045967" y="0"/>
                </a:lnTo>
                <a:lnTo>
                  <a:pt x="5045967" y="5048938"/>
                </a:lnTo>
                <a:lnTo>
                  <a:pt x="4808055" y="5042922"/>
                </a:lnTo>
                <a:cubicBezTo>
                  <a:pt x="2215925" y="4911527"/>
                  <a:pt x="137488" y="2833089"/>
                  <a:pt x="6093" y="240959"/>
                </a:cubicBezTo>
                <a:close/>
              </a:path>
            </a:pathLst>
          </a:custGeom>
          <a:gradFill>
            <a:gsLst>
              <a:gs pos="1400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4"/>
            </p:custDataLst>
          </p:nvPr>
        </p:nvSpPr>
        <p:spPr>
          <a:xfrm>
            <a:off x="11353800" y="1026561"/>
            <a:ext cx="70184" cy="305594"/>
          </a:xfrm>
          <a:custGeom>
            <a:avLst/>
            <a:gdLst>
              <a:gd name="connsiteX0" fmla="*/ 35092 w 70184"/>
              <a:gd name="connsiteY0" fmla="*/ 235410 h 305594"/>
              <a:gd name="connsiteX1" fmla="*/ 70184 w 70184"/>
              <a:gd name="connsiteY1" fmla="*/ 270502 h 305594"/>
              <a:gd name="connsiteX2" fmla="*/ 35092 w 70184"/>
              <a:gd name="connsiteY2" fmla="*/ 305594 h 305594"/>
              <a:gd name="connsiteX3" fmla="*/ 0 w 70184"/>
              <a:gd name="connsiteY3" fmla="*/ 270502 h 305594"/>
              <a:gd name="connsiteX4" fmla="*/ 35092 w 70184"/>
              <a:gd name="connsiteY4" fmla="*/ 235410 h 305594"/>
              <a:gd name="connsiteX5" fmla="*/ 35092 w 70184"/>
              <a:gd name="connsiteY5" fmla="*/ 117705 h 305594"/>
              <a:gd name="connsiteX6" fmla="*/ 70184 w 70184"/>
              <a:gd name="connsiteY6" fmla="*/ 152797 h 305594"/>
              <a:gd name="connsiteX7" fmla="*/ 35092 w 70184"/>
              <a:gd name="connsiteY7" fmla="*/ 187889 h 305594"/>
              <a:gd name="connsiteX8" fmla="*/ 0 w 70184"/>
              <a:gd name="connsiteY8" fmla="*/ 152797 h 305594"/>
              <a:gd name="connsiteX9" fmla="*/ 35092 w 70184"/>
              <a:gd name="connsiteY9" fmla="*/ 117705 h 305594"/>
              <a:gd name="connsiteX10" fmla="*/ 35092 w 70184"/>
              <a:gd name="connsiteY10" fmla="*/ 0 h 305594"/>
              <a:gd name="connsiteX11" fmla="*/ 70184 w 70184"/>
              <a:gd name="connsiteY11" fmla="*/ 35092 h 305594"/>
              <a:gd name="connsiteX12" fmla="*/ 35092 w 70184"/>
              <a:gd name="connsiteY12" fmla="*/ 70184 h 305594"/>
              <a:gd name="connsiteX13" fmla="*/ 0 w 70184"/>
              <a:gd name="connsiteY13" fmla="*/ 35092 h 305594"/>
              <a:gd name="connsiteX14" fmla="*/ 35092 w 70184"/>
              <a:gd name="connsiteY14" fmla="*/ 0 h 30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0184" h="305594">
                <a:moveTo>
                  <a:pt x="35092" y="235410"/>
                </a:moveTo>
                <a:cubicBezTo>
                  <a:pt x="54473" y="235410"/>
                  <a:pt x="70184" y="251121"/>
                  <a:pt x="70184" y="270502"/>
                </a:cubicBezTo>
                <a:cubicBezTo>
                  <a:pt x="70184" y="289883"/>
                  <a:pt x="54473" y="305594"/>
                  <a:pt x="35092" y="305594"/>
                </a:cubicBezTo>
                <a:cubicBezTo>
                  <a:pt x="15711" y="305594"/>
                  <a:pt x="0" y="289883"/>
                  <a:pt x="0" y="270502"/>
                </a:cubicBezTo>
                <a:cubicBezTo>
                  <a:pt x="0" y="251121"/>
                  <a:pt x="15711" y="235410"/>
                  <a:pt x="35092" y="235410"/>
                </a:cubicBezTo>
                <a:close/>
                <a:moveTo>
                  <a:pt x="35092" y="117705"/>
                </a:moveTo>
                <a:cubicBezTo>
                  <a:pt x="54473" y="117705"/>
                  <a:pt x="70184" y="133416"/>
                  <a:pt x="70184" y="152797"/>
                </a:cubicBezTo>
                <a:cubicBezTo>
                  <a:pt x="70184" y="172178"/>
                  <a:pt x="54473" y="187889"/>
                  <a:pt x="35092" y="187889"/>
                </a:cubicBezTo>
                <a:cubicBezTo>
                  <a:pt x="15711" y="187889"/>
                  <a:pt x="0" y="172178"/>
                  <a:pt x="0" y="152797"/>
                </a:cubicBezTo>
                <a:cubicBezTo>
                  <a:pt x="0" y="133416"/>
                  <a:pt x="15711" y="117705"/>
                  <a:pt x="35092" y="117705"/>
                </a:cubicBezTo>
                <a:close/>
                <a:moveTo>
                  <a:pt x="35092" y="0"/>
                </a:moveTo>
                <a:cubicBezTo>
                  <a:pt x="54473" y="0"/>
                  <a:pt x="70184" y="15711"/>
                  <a:pt x="70184" y="35092"/>
                </a:cubicBezTo>
                <a:cubicBezTo>
                  <a:pt x="70184" y="54473"/>
                  <a:pt x="54473" y="70184"/>
                  <a:pt x="35092" y="70184"/>
                </a:cubicBezTo>
                <a:cubicBezTo>
                  <a:pt x="15711" y="70184"/>
                  <a:pt x="0" y="54473"/>
                  <a:pt x="0" y="35092"/>
                </a:cubicBezTo>
                <a:cubicBezTo>
                  <a:pt x="0" y="15711"/>
                  <a:pt x="15711" y="0"/>
                  <a:pt x="350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图形 12"/>
          <p:cNvSpPr/>
          <p:nvPr userDrawn="1">
            <p:custDataLst>
              <p:tags r:id="rId5"/>
            </p:custDataLst>
          </p:nvPr>
        </p:nvSpPr>
        <p:spPr>
          <a:xfrm flipH="1">
            <a:off x="0" y="0"/>
            <a:ext cx="2095499" cy="2260811"/>
          </a:xfrm>
          <a:custGeom>
            <a:avLst/>
            <a:gdLst>
              <a:gd name="connsiteX0" fmla="*/ 2815 w 1616032"/>
              <a:gd name="connsiteY0" fmla="*/ 0 h 1743519"/>
              <a:gd name="connsiteX1" fmla="*/ 641847 w 1616032"/>
              <a:gd name="connsiteY1" fmla="*/ 0 h 1743519"/>
              <a:gd name="connsiteX2" fmla="*/ 637180 w 1616032"/>
              <a:gd name="connsiteY2" fmla="*/ 93917 h 1743519"/>
              <a:gd name="connsiteX3" fmla="*/ 1392513 w 1616032"/>
              <a:gd name="connsiteY3" fmla="*/ 1121474 h 1743519"/>
              <a:gd name="connsiteX4" fmla="*/ 1601491 w 1616032"/>
              <a:gd name="connsiteY4" fmla="*/ 1520000 h 1743519"/>
              <a:gd name="connsiteX5" fmla="*/ 1202965 w 1616032"/>
              <a:gd name="connsiteY5" fmla="*/ 1728978 h 1743519"/>
              <a:gd name="connsiteX6" fmla="*/ 196744 w 1616032"/>
              <a:gd name="connsiteY6" fmla="*/ 889826 h 1743519"/>
              <a:gd name="connsiteX7" fmla="*/ 53 w 1616032"/>
              <a:gd name="connsiteY7" fmla="*/ 82868 h 1743519"/>
              <a:gd name="connsiteX8" fmla="*/ 2815 w 1616032"/>
              <a:gd name="connsiteY8" fmla="*/ 0 h 174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6032" h="1743519">
                <a:moveTo>
                  <a:pt x="2815" y="0"/>
                </a:moveTo>
                <a:lnTo>
                  <a:pt x="641847" y="0"/>
                </a:lnTo>
                <a:cubicBezTo>
                  <a:pt x="641847" y="0"/>
                  <a:pt x="637180" y="93917"/>
                  <a:pt x="637180" y="93917"/>
                </a:cubicBezTo>
                <a:cubicBezTo>
                  <a:pt x="637085" y="552164"/>
                  <a:pt x="932550" y="978027"/>
                  <a:pt x="1392513" y="1121474"/>
                </a:cubicBezTo>
                <a:cubicBezTo>
                  <a:pt x="1560248" y="1173766"/>
                  <a:pt x="1653879" y="1352264"/>
                  <a:pt x="1601491" y="1520000"/>
                </a:cubicBezTo>
                <a:cubicBezTo>
                  <a:pt x="1549199" y="1687735"/>
                  <a:pt x="1370700" y="1781366"/>
                  <a:pt x="1202965" y="1728978"/>
                </a:cubicBezTo>
                <a:cubicBezTo>
                  <a:pt x="766434" y="1592866"/>
                  <a:pt x="409151" y="1294829"/>
                  <a:pt x="196744" y="889826"/>
                </a:cubicBezTo>
                <a:cubicBezTo>
                  <a:pt x="63965" y="636746"/>
                  <a:pt x="-2138" y="360807"/>
                  <a:pt x="53" y="82868"/>
                </a:cubicBezTo>
                <a:lnTo>
                  <a:pt x="2815" y="0"/>
                </a:lnTo>
                <a:close/>
              </a:path>
            </a:pathLst>
          </a:custGeom>
          <a:gradFill flip="none" rotWithShape="1">
            <a:gsLst>
              <a:gs pos="13000">
                <a:schemeClr val="accent1">
                  <a:lumMod val="40000"/>
                  <a:lumOff val="60000"/>
                </a:schemeClr>
              </a:gs>
              <a:gs pos="93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任意多边形: 形状 3"/>
          <p:cNvSpPr/>
          <p:nvPr userDrawn="1">
            <p:custDataLst>
              <p:tags r:id="rId6"/>
            </p:custDataLst>
          </p:nvPr>
        </p:nvSpPr>
        <p:spPr>
          <a:xfrm flipH="1">
            <a:off x="1" y="331978"/>
            <a:ext cx="767050" cy="815541"/>
          </a:xfrm>
          <a:custGeom>
            <a:avLst/>
            <a:gdLst>
              <a:gd name="connsiteX0" fmla="*/ 266085 w 960878"/>
              <a:gd name="connsiteY0" fmla="*/ 601 h 1021622"/>
              <a:gd name="connsiteX1" fmla="*/ 124392 w 960878"/>
              <a:gd name="connsiteY1" fmla="*/ 33408 h 1021622"/>
              <a:gd name="connsiteX2" fmla="*/ 33363 w 960878"/>
              <a:gd name="connsiteY2" fmla="*/ 373190 h 1021622"/>
              <a:gd name="connsiteX3" fmla="*/ 846063 w 960878"/>
              <a:gd name="connsiteY3" fmla="*/ 996773 h 1021622"/>
              <a:gd name="connsiteX4" fmla="*/ 960878 w 960878"/>
              <a:gd name="connsiteY4" fmla="*/ 1021622 h 1021622"/>
              <a:gd name="connsiteX5" fmla="*/ 960878 w 960878"/>
              <a:gd name="connsiteY5" fmla="*/ 510304 h 1021622"/>
              <a:gd name="connsiteX6" fmla="*/ 860484 w 960878"/>
              <a:gd name="connsiteY6" fmla="*/ 476220 h 1021622"/>
              <a:gd name="connsiteX7" fmla="*/ 464256 w 960878"/>
              <a:gd name="connsiteY7" fmla="*/ 124437 h 1021622"/>
              <a:gd name="connsiteX8" fmla="*/ 266085 w 960878"/>
              <a:gd name="connsiteY8" fmla="*/ 601 h 102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0878" h="1021622">
                <a:moveTo>
                  <a:pt x="266085" y="601"/>
                </a:moveTo>
                <a:cubicBezTo>
                  <a:pt x="218244" y="-2721"/>
                  <a:pt x="168993" y="7661"/>
                  <a:pt x="124392" y="33408"/>
                </a:cubicBezTo>
                <a:cubicBezTo>
                  <a:pt x="5456" y="102096"/>
                  <a:pt x="-35325" y="254254"/>
                  <a:pt x="33363" y="373190"/>
                </a:cubicBezTo>
                <a:cubicBezTo>
                  <a:pt x="212099" y="682822"/>
                  <a:pt x="500718" y="904248"/>
                  <a:pt x="846063" y="996773"/>
                </a:cubicBezTo>
                <a:lnTo>
                  <a:pt x="960878" y="1021622"/>
                </a:lnTo>
                <a:lnTo>
                  <a:pt x="960878" y="510304"/>
                </a:lnTo>
                <a:lnTo>
                  <a:pt x="860484" y="476220"/>
                </a:lnTo>
                <a:cubicBezTo>
                  <a:pt x="699387" y="407201"/>
                  <a:pt x="558441" y="287559"/>
                  <a:pt x="464256" y="124437"/>
                </a:cubicBezTo>
                <a:cubicBezTo>
                  <a:pt x="421317" y="50019"/>
                  <a:pt x="345735" y="6249"/>
                  <a:pt x="266085" y="60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椭圆 14"/>
          <p:cNvSpPr/>
          <p:nvPr userDrawn="1">
            <p:custDataLst>
              <p:tags r:id="rId7"/>
            </p:custDataLst>
          </p:nvPr>
        </p:nvSpPr>
        <p:spPr>
          <a:xfrm>
            <a:off x="102870" y="140335"/>
            <a:ext cx="171450" cy="171450"/>
          </a:xfrm>
          <a:prstGeom prst="ellipse">
            <a:avLst/>
          </a:prstGeom>
          <a:gradFill flip="none" rotWithShape="1">
            <a:gsLst>
              <a:gs pos="76000">
                <a:schemeClr val="accent1"/>
              </a:gs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27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椭圆 15"/>
          <p:cNvSpPr/>
          <p:nvPr userDrawn="1">
            <p:custDataLst>
              <p:tags r:id="rId8"/>
            </p:custDataLst>
          </p:nvPr>
        </p:nvSpPr>
        <p:spPr>
          <a:xfrm>
            <a:off x="1499843" y="1269396"/>
            <a:ext cx="546697" cy="546697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54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9283700" y="547696"/>
            <a:ext cx="1814518" cy="1263324"/>
          </a:xfrm>
          <a:noFill/>
        </p:spPr>
        <p:txBody>
          <a:bodyPr vert="horz" wrap="square" rtlCol="0" anchor="ctr" anchorCtr="0">
            <a:normAutofit/>
          </a:bodyPr>
          <a:lstStyle>
            <a:lvl1pPr algn="ctr">
              <a:defRPr lang="zh-CN" altLang="en-US" sz="6000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2000">
                      <a:schemeClr val="accent1"/>
                    </a:gs>
                  </a:gsLst>
                  <a:lin ang="2700000" scaled="1"/>
                </a:gradFill>
              </a:defRPr>
            </a:lvl1pPr>
          </a:lstStyle>
          <a:p>
            <a:pPr marL="0" lvl="0" algn="r"/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形 23"/>
          <p:cNvSpPr/>
          <p:nvPr userDrawn="1">
            <p:custDataLst>
              <p:tags r:id="rId3"/>
            </p:custDataLst>
          </p:nvPr>
        </p:nvSpPr>
        <p:spPr>
          <a:xfrm>
            <a:off x="1068515" y="803142"/>
            <a:ext cx="4202128" cy="4488048"/>
          </a:xfrm>
          <a:custGeom>
            <a:avLst/>
            <a:gdLst>
              <a:gd name="connsiteX0" fmla="*/ 585922 w 3326429"/>
              <a:gd name="connsiteY0" fmla="*/ 283866 h 3552767"/>
              <a:gd name="connsiteX1" fmla="*/ 3042610 w 3326429"/>
              <a:gd name="connsiteY1" fmla="*/ 812123 h 3552767"/>
              <a:gd name="connsiteX2" fmla="*/ 2514258 w 3326429"/>
              <a:gd name="connsiteY2" fmla="*/ 3268906 h 3552767"/>
              <a:gd name="connsiteX3" fmla="*/ 57475 w 3326429"/>
              <a:gd name="connsiteY3" fmla="*/ 2740554 h 3552767"/>
              <a:gd name="connsiteX4" fmla="*/ 164250 w 3326429"/>
              <a:gd name="connsiteY4" fmla="*/ 2244302 h 3552767"/>
              <a:gd name="connsiteX5" fmla="*/ 660503 w 3326429"/>
              <a:gd name="connsiteY5" fmla="*/ 2351077 h 3552767"/>
              <a:gd name="connsiteX6" fmla="*/ 2124686 w 3326429"/>
              <a:gd name="connsiteY6" fmla="*/ 2665974 h 3552767"/>
              <a:gd name="connsiteX7" fmla="*/ 2439582 w 3326429"/>
              <a:gd name="connsiteY7" fmla="*/ 1201790 h 3552767"/>
              <a:gd name="connsiteX8" fmla="*/ 975399 w 3326429"/>
              <a:gd name="connsiteY8" fmla="*/ 886894 h 3552767"/>
              <a:gd name="connsiteX9" fmla="*/ 479147 w 3326429"/>
              <a:gd name="connsiteY9" fmla="*/ 780119 h 3552767"/>
              <a:gd name="connsiteX10" fmla="*/ 585922 w 3326429"/>
              <a:gd name="connsiteY10" fmla="*/ 283866 h 3552767"/>
              <a:gd name="connsiteX11" fmla="*/ 585922 w 3326429"/>
              <a:gd name="connsiteY11" fmla="*/ 283866 h 355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6429" h="3552767">
                <a:moveTo>
                  <a:pt x="585922" y="283866"/>
                </a:moveTo>
                <a:cubicBezTo>
                  <a:pt x="1408977" y="-247819"/>
                  <a:pt x="2511020" y="-10742"/>
                  <a:pt x="3042610" y="812123"/>
                </a:cubicBezTo>
                <a:cubicBezTo>
                  <a:pt x="3574200" y="1634987"/>
                  <a:pt x="3337218" y="2737220"/>
                  <a:pt x="2514258" y="3268906"/>
                </a:cubicBezTo>
                <a:cubicBezTo>
                  <a:pt x="1691203" y="3800592"/>
                  <a:pt x="589160" y="3563514"/>
                  <a:pt x="57475" y="2740554"/>
                </a:cubicBezTo>
                <a:cubicBezTo>
                  <a:pt x="-50062" y="2574057"/>
                  <a:pt x="-2342" y="2351839"/>
                  <a:pt x="164250" y="2244302"/>
                </a:cubicBezTo>
                <a:cubicBezTo>
                  <a:pt x="330747" y="2136764"/>
                  <a:pt x="552965" y="2184485"/>
                  <a:pt x="660503" y="2351077"/>
                </a:cubicBezTo>
                <a:cubicBezTo>
                  <a:pt x="977304" y="2841519"/>
                  <a:pt x="1634148" y="2982870"/>
                  <a:pt x="2124686" y="2665974"/>
                </a:cubicBezTo>
                <a:cubicBezTo>
                  <a:pt x="2615223" y="2349077"/>
                  <a:pt x="2756479" y="1692328"/>
                  <a:pt x="2439582" y="1201790"/>
                </a:cubicBezTo>
                <a:cubicBezTo>
                  <a:pt x="2122686" y="711253"/>
                  <a:pt x="1465937" y="569997"/>
                  <a:pt x="975399" y="886894"/>
                </a:cubicBezTo>
                <a:cubicBezTo>
                  <a:pt x="808902" y="994431"/>
                  <a:pt x="586684" y="946711"/>
                  <a:pt x="479147" y="780119"/>
                </a:cubicBezTo>
                <a:cubicBezTo>
                  <a:pt x="371609" y="613622"/>
                  <a:pt x="419330" y="391403"/>
                  <a:pt x="585922" y="283866"/>
                </a:cubicBezTo>
                <a:lnTo>
                  <a:pt x="585922" y="28386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8469650" y="2639425"/>
            <a:ext cx="2477770" cy="33464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图形 13"/>
          <p:cNvSpPr/>
          <p:nvPr userDrawn="1">
            <p:custDataLst>
              <p:tags r:id="rId5"/>
            </p:custDataLst>
          </p:nvPr>
        </p:nvSpPr>
        <p:spPr>
          <a:xfrm>
            <a:off x="1312042" y="1331347"/>
            <a:ext cx="3352258" cy="3352256"/>
          </a:xfrm>
          <a:custGeom>
            <a:avLst/>
            <a:gdLst>
              <a:gd name="connsiteX0" fmla="*/ 1509808 w 3019615"/>
              <a:gd name="connsiteY0" fmla="*/ 3019520 h 3019615"/>
              <a:gd name="connsiteX1" fmla="*/ 0 w 3019615"/>
              <a:gd name="connsiteY1" fmla="*/ 1509808 h 3019615"/>
              <a:gd name="connsiteX2" fmla="*/ 1509808 w 3019615"/>
              <a:gd name="connsiteY2" fmla="*/ 0 h 3019615"/>
              <a:gd name="connsiteX3" fmla="*/ 3019616 w 3019615"/>
              <a:gd name="connsiteY3" fmla="*/ 1509808 h 3019615"/>
              <a:gd name="connsiteX4" fmla="*/ 2638616 w 3019615"/>
              <a:gd name="connsiteY4" fmla="*/ 1890808 h 3019615"/>
              <a:gd name="connsiteX5" fmla="*/ 2257616 w 3019615"/>
              <a:gd name="connsiteY5" fmla="*/ 1509808 h 3019615"/>
              <a:gd name="connsiteX6" fmla="*/ 1509808 w 3019615"/>
              <a:gd name="connsiteY6" fmla="*/ 762000 h 3019615"/>
              <a:gd name="connsiteX7" fmla="*/ 762000 w 3019615"/>
              <a:gd name="connsiteY7" fmla="*/ 1509808 h 3019615"/>
              <a:gd name="connsiteX8" fmla="*/ 1509808 w 3019615"/>
              <a:gd name="connsiteY8" fmla="*/ 2257616 h 3019615"/>
              <a:gd name="connsiteX9" fmla="*/ 1890808 w 3019615"/>
              <a:gd name="connsiteY9" fmla="*/ 2638616 h 3019615"/>
              <a:gd name="connsiteX10" fmla="*/ 1509808 w 3019615"/>
              <a:gd name="connsiteY10" fmla="*/ 3019616 h 301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19615" h="3019615">
                <a:moveTo>
                  <a:pt x="1509808" y="3019520"/>
                </a:moveTo>
                <a:cubicBezTo>
                  <a:pt x="677323" y="3019520"/>
                  <a:pt x="0" y="2342293"/>
                  <a:pt x="0" y="1509808"/>
                </a:cubicBezTo>
                <a:cubicBezTo>
                  <a:pt x="0" y="677323"/>
                  <a:pt x="677323" y="0"/>
                  <a:pt x="1509808" y="0"/>
                </a:cubicBezTo>
                <a:cubicBezTo>
                  <a:pt x="2342293" y="0"/>
                  <a:pt x="3019616" y="677323"/>
                  <a:pt x="3019616" y="1509808"/>
                </a:cubicBezTo>
                <a:cubicBezTo>
                  <a:pt x="3019616" y="1720215"/>
                  <a:pt x="2849023" y="1890808"/>
                  <a:pt x="2638616" y="1890808"/>
                </a:cubicBezTo>
                <a:cubicBezTo>
                  <a:pt x="2428208" y="1890808"/>
                  <a:pt x="2257616" y="1720215"/>
                  <a:pt x="2257616" y="1509808"/>
                </a:cubicBezTo>
                <a:cubicBezTo>
                  <a:pt x="2257616" y="1097471"/>
                  <a:pt x="1922145" y="762000"/>
                  <a:pt x="1509808" y="762000"/>
                </a:cubicBezTo>
                <a:cubicBezTo>
                  <a:pt x="1097471" y="762000"/>
                  <a:pt x="762000" y="1097471"/>
                  <a:pt x="762000" y="1509808"/>
                </a:cubicBezTo>
                <a:cubicBezTo>
                  <a:pt x="762000" y="1922145"/>
                  <a:pt x="1097471" y="2257616"/>
                  <a:pt x="1509808" y="2257616"/>
                </a:cubicBezTo>
                <a:cubicBezTo>
                  <a:pt x="1720215" y="2257616"/>
                  <a:pt x="1890808" y="2428208"/>
                  <a:pt x="1890808" y="2638616"/>
                </a:cubicBezTo>
                <a:cubicBezTo>
                  <a:pt x="1890808" y="2849023"/>
                  <a:pt x="1720215" y="3019616"/>
                  <a:pt x="1509808" y="301961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0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11778000" y="2356902"/>
            <a:ext cx="0" cy="2871449"/>
          </a:xfrm>
          <a:prstGeom prst="line">
            <a:avLst/>
          </a:prstGeom>
          <a:ln>
            <a:solidFill>
              <a:schemeClr val="accent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>
            <p:custDataLst>
              <p:tags r:id="rId7"/>
            </p:custDataLst>
          </p:nvPr>
        </p:nvSpPr>
        <p:spPr>
          <a:xfrm>
            <a:off x="2620121" y="2639425"/>
            <a:ext cx="736100" cy="736100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54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椭圆 14"/>
          <p:cNvSpPr/>
          <p:nvPr userDrawn="1">
            <p:custDataLst>
              <p:tags r:id="rId8"/>
            </p:custDataLst>
          </p:nvPr>
        </p:nvSpPr>
        <p:spPr>
          <a:xfrm>
            <a:off x="4745253" y="3924161"/>
            <a:ext cx="444436" cy="444436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254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任意多边形: 形状 15"/>
          <p:cNvSpPr/>
          <p:nvPr userDrawn="1">
            <p:custDataLst>
              <p:tags r:id="rId9"/>
            </p:custDataLst>
          </p:nvPr>
        </p:nvSpPr>
        <p:spPr>
          <a:xfrm flipH="1" flipV="1">
            <a:off x="0" y="0"/>
            <a:ext cx="1259205" cy="833120"/>
          </a:xfrm>
          <a:custGeom>
            <a:avLst/>
            <a:gdLst>
              <a:gd name="connsiteX0" fmla="*/ 1259430 w 1259430"/>
              <a:gd name="connsiteY0" fmla="*/ 833045 h 833045"/>
              <a:gd name="connsiteX1" fmla="*/ 0 w 1259430"/>
              <a:gd name="connsiteY1" fmla="*/ 833045 h 833045"/>
              <a:gd name="connsiteX2" fmla="*/ 10126 w 1259430"/>
              <a:gd name="connsiteY2" fmla="*/ 819504 h 833045"/>
              <a:gd name="connsiteX3" fmla="*/ 1126137 w 1259430"/>
              <a:gd name="connsiteY3" fmla="*/ 38726 h 833045"/>
              <a:gd name="connsiteX4" fmla="*/ 1259430 w 1259430"/>
              <a:gd name="connsiteY4" fmla="*/ 0 h 83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430" h="833045">
                <a:moveTo>
                  <a:pt x="1259430" y="833045"/>
                </a:moveTo>
                <a:lnTo>
                  <a:pt x="0" y="833045"/>
                </a:lnTo>
                <a:lnTo>
                  <a:pt x="10126" y="819504"/>
                </a:lnTo>
                <a:cubicBezTo>
                  <a:pt x="301323" y="466655"/>
                  <a:pt x="685952" y="193770"/>
                  <a:pt x="1126137" y="38726"/>
                </a:cubicBezTo>
                <a:lnTo>
                  <a:pt x="125943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>
            <p:custDataLst>
              <p:tags r:id="rId10"/>
            </p:custDataLst>
          </p:nvPr>
        </p:nvSpPr>
        <p:spPr>
          <a:xfrm>
            <a:off x="1482507" y="4643034"/>
            <a:ext cx="217666" cy="217664"/>
          </a:xfrm>
          <a:prstGeom prst="ellipse">
            <a:avLst/>
          </a:prstGeom>
          <a:gradFill flip="none" rotWithShape="1">
            <a:gsLst>
              <a:gs pos="13000">
                <a:schemeClr val="accent1">
                  <a:lumMod val="40000"/>
                  <a:lumOff val="60000"/>
                </a:schemeClr>
              </a:gs>
              <a:gs pos="85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90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cxnSp>
        <p:nvCxnSpPr>
          <p:cNvPr id="29" name="直接连接符 28"/>
          <p:cNvCxnSpPr/>
          <p:nvPr userDrawn="1">
            <p:custDataLst>
              <p:tags r:id="rId11"/>
            </p:custDataLst>
          </p:nvPr>
        </p:nvCxnSpPr>
        <p:spPr>
          <a:xfrm>
            <a:off x="1069698" y="688340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>
            <p:custDataLst>
              <p:tags r:id="rId12"/>
            </p:custDataLst>
          </p:nvPr>
        </p:nvCxnSpPr>
        <p:spPr>
          <a:xfrm>
            <a:off x="1069698" y="75755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13"/>
            </p:custDataLst>
          </p:nvPr>
        </p:nvCxnSpPr>
        <p:spPr>
          <a:xfrm>
            <a:off x="1069698" y="826135"/>
            <a:ext cx="191770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514170" y="3048024"/>
            <a:ext cx="5412458" cy="1759920"/>
          </a:xfrm>
        </p:spPr>
        <p:txBody>
          <a:bodyPr wrap="square" anchor="b">
            <a:normAutofit/>
          </a:bodyPr>
          <a:lstStyle>
            <a:lvl1pPr algn="r"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6575549" y="966615"/>
            <a:ext cx="4351080" cy="2062700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8000" b="1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4000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tags" Target="../tags/tag110.xml"/><Relationship Id="rId36" Type="http://schemas.openxmlformats.org/officeDocument/2006/relationships/tags" Target="../tags/tag109.xml"/><Relationship Id="rId35" Type="http://schemas.openxmlformats.org/officeDocument/2006/relationships/tags" Target="../tags/tag108.xml"/><Relationship Id="rId34" Type="http://schemas.openxmlformats.org/officeDocument/2006/relationships/tags" Target="../tags/tag107.xml"/><Relationship Id="rId33" Type="http://schemas.openxmlformats.org/officeDocument/2006/relationships/tags" Target="../tags/tag106.xml"/><Relationship Id="rId32" Type="http://schemas.openxmlformats.org/officeDocument/2006/relationships/tags" Target="../tags/tag105.xml"/><Relationship Id="rId31" Type="http://schemas.openxmlformats.org/officeDocument/2006/relationships/tags" Target="../tags/tag104.xml"/><Relationship Id="rId30" Type="http://schemas.openxmlformats.org/officeDocument/2006/relationships/tags" Target="../tags/tag103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02.xml"/><Relationship Id="rId28" Type="http://schemas.openxmlformats.org/officeDocument/2006/relationships/tags" Target="../tags/tag101.xml"/><Relationship Id="rId27" Type="http://schemas.openxmlformats.org/officeDocument/2006/relationships/tags" Target="../tags/tag100.xml"/><Relationship Id="rId26" Type="http://schemas.openxmlformats.org/officeDocument/2006/relationships/tags" Target="../tags/tag99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 userDrawn="1">
            <p:custDataLst>
              <p:tags r:id="rId27"/>
            </p:custDataLst>
          </p:nvPr>
        </p:nvSpPr>
        <p:spPr>
          <a:xfrm>
            <a:off x="10287001" y="450850"/>
            <a:ext cx="1219200" cy="711200"/>
          </a:xfrm>
          <a:custGeom>
            <a:avLst/>
            <a:gdLst>
              <a:gd name="connsiteX0" fmla="*/ 0 w 1219200"/>
              <a:gd name="connsiteY0" fmla="*/ 0 h 711200"/>
              <a:gd name="connsiteX1" fmla="*/ 1219200 w 1219200"/>
              <a:gd name="connsiteY1" fmla="*/ 165100 h 711200"/>
              <a:gd name="connsiteX2" fmla="*/ 488950 w 1219200"/>
              <a:gd name="connsiteY2" fmla="*/ 711200 h 711200"/>
              <a:gd name="connsiteX3" fmla="*/ 0 w 1219200"/>
              <a:gd name="connsiteY3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711200">
                <a:moveTo>
                  <a:pt x="0" y="0"/>
                </a:moveTo>
                <a:lnTo>
                  <a:pt x="1219200" y="165100"/>
                </a:lnTo>
                <a:lnTo>
                  <a:pt x="488950" y="71120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accent1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>
            <p:custDataLst>
              <p:tags r:id="rId28"/>
            </p:custDataLst>
          </p:nvPr>
        </p:nvSpPr>
        <p:spPr>
          <a:xfrm>
            <a:off x="10718801" y="0"/>
            <a:ext cx="1473199" cy="1361739"/>
          </a:xfrm>
          <a:custGeom>
            <a:avLst/>
            <a:gdLst>
              <a:gd name="connsiteX0" fmla="*/ 0 w 3276599"/>
              <a:gd name="connsiteY0" fmla="*/ 0 h 3028696"/>
              <a:gd name="connsiteX1" fmla="*/ 945683 w 3276599"/>
              <a:gd name="connsiteY1" fmla="*/ 0 h 3028696"/>
              <a:gd name="connsiteX2" fmla="*/ 948498 w 3276599"/>
              <a:gd name="connsiteY2" fmla="*/ 108002 h 3028696"/>
              <a:gd name="connsiteX3" fmla="*/ 3166700 w 3276599"/>
              <a:gd name="connsiteY3" fmla="*/ 2260336 h 3028696"/>
              <a:gd name="connsiteX4" fmla="*/ 3276599 w 3276599"/>
              <a:gd name="connsiteY4" fmla="*/ 2263032 h 3028696"/>
              <a:gd name="connsiteX5" fmla="*/ 3276599 w 3276599"/>
              <a:gd name="connsiteY5" fmla="*/ 3028696 h 3028696"/>
              <a:gd name="connsiteX6" fmla="*/ 3122111 w 3276599"/>
              <a:gd name="connsiteY6" fmla="*/ 3025087 h 3028696"/>
              <a:gd name="connsiteX7" fmla="*/ 3956 w 3276599"/>
              <a:gd name="connsiteY7" fmla="*/ 144544 h 302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6599" h="3028696">
                <a:moveTo>
                  <a:pt x="0" y="0"/>
                </a:moveTo>
                <a:lnTo>
                  <a:pt x="945683" y="0"/>
                </a:lnTo>
                <a:lnTo>
                  <a:pt x="948498" y="108002"/>
                </a:lnTo>
                <a:cubicBezTo>
                  <a:pt x="1009194" y="1269845"/>
                  <a:pt x="1969300" y="2201442"/>
                  <a:pt x="3166700" y="2260336"/>
                </a:cubicBezTo>
                <a:lnTo>
                  <a:pt x="3276599" y="2263032"/>
                </a:lnTo>
                <a:lnTo>
                  <a:pt x="3276599" y="3028696"/>
                </a:lnTo>
                <a:lnTo>
                  <a:pt x="3122111" y="3025087"/>
                </a:lnTo>
                <a:cubicBezTo>
                  <a:pt x="1438911" y="2946268"/>
                  <a:pt x="89278" y="1699479"/>
                  <a:pt x="3956" y="144544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>
            <p:custDataLst>
              <p:tags r:id="rId29"/>
            </p:custDataLst>
          </p:nvPr>
        </p:nvSpPr>
        <p:spPr>
          <a:xfrm>
            <a:off x="11238485" y="423882"/>
            <a:ext cx="532212" cy="53221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5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90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3" name="椭圆 22"/>
          <p:cNvSpPr/>
          <p:nvPr userDrawn="1">
            <p:custDataLst>
              <p:tags r:id="rId30"/>
            </p:custDataLst>
          </p:nvPr>
        </p:nvSpPr>
        <p:spPr>
          <a:xfrm>
            <a:off x="10321724" y="357339"/>
            <a:ext cx="222138" cy="222138"/>
          </a:xfrm>
          <a:prstGeom prst="ellipse">
            <a:avLst/>
          </a:prstGeom>
          <a:gradFill flip="none" rotWithShape="1">
            <a:gsLst>
              <a:gs pos="76000">
                <a:schemeClr val="accent1"/>
              </a:gs>
              <a:gs pos="12000">
                <a:schemeClr val="accent1">
                  <a:lumMod val="20000"/>
                  <a:lumOff val="80000"/>
                </a:schemeClr>
              </a:gs>
              <a:gs pos="40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dist="127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4" name="椭圆 23"/>
          <p:cNvSpPr/>
          <p:nvPr userDrawn="1">
            <p:custDataLst>
              <p:tags r:id="rId31"/>
            </p:custDataLst>
          </p:nvPr>
        </p:nvSpPr>
        <p:spPr>
          <a:xfrm>
            <a:off x="10856597" y="1110794"/>
            <a:ext cx="130033" cy="130033"/>
          </a:xfrm>
          <a:prstGeom prst="ellipse">
            <a:avLst/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3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93000">
                <a:schemeClr val="accent3"/>
              </a:gs>
              <a:gs pos="5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7" Type="http://schemas.openxmlformats.org/officeDocument/2006/relationships/notesSlide" Target="../notesSlides/notesSlide9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159.xml"/><Relationship Id="rId14" Type="http://schemas.openxmlformats.org/officeDocument/2006/relationships/image" Target="../media/image32.png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image" Target="../media/image31.png"/><Relationship Id="rId10" Type="http://schemas.openxmlformats.org/officeDocument/2006/relationships/tags" Target="../tags/tag156.xml"/><Relationship Id="rId1" Type="http://schemas.openxmlformats.org/officeDocument/2006/relationships/tags" Target="../tags/tag14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67.xml"/><Relationship Id="rId1" Type="http://schemas.openxmlformats.org/officeDocument/2006/relationships/tags" Target="../tags/tag16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70.xml"/><Relationship Id="rId3" Type="http://schemas.openxmlformats.org/officeDocument/2006/relationships/image" Target="../media/image35.png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0" Type="http://schemas.openxmlformats.org/officeDocument/2006/relationships/notesSlide" Target="../notesSlides/notesSlide12.xml"/><Relationship Id="rId4" Type="http://schemas.openxmlformats.org/officeDocument/2006/relationships/tags" Target="../tags/tag174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207.xml"/><Relationship Id="rId37" Type="http://schemas.openxmlformats.org/officeDocument/2006/relationships/tags" Target="../tags/tag206.xml"/><Relationship Id="rId36" Type="http://schemas.openxmlformats.org/officeDocument/2006/relationships/image" Target="../media/image36.png"/><Relationship Id="rId35" Type="http://schemas.openxmlformats.org/officeDocument/2006/relationships/tags" Target="../tags/tag205.xml"/><Relationship Id="rId34" Type="http://schemas.openxmlformats.org/officeDocument/2006/relationships/tags" Target="../tags/tag204.xml"/><Relationship Id="rId33" Type="http://schemas.openxmlformats.org/officeDocument/2006/relationships/tags" Target="../tags/tag203.xml"/><Relationship Id="rId32" Type="http://schemas.openxmlformats.org/officeDocument/2006/relationships/tags" Target="../tags/tag202.xml"/><Relationship Id="rId31" Type="http://schemas.openxmlformats.org/officeDocument/2006/relationships/tags" Target="../tags/tag201.xml"/><Relationship Id="rId30" Type="http://schemas.openxmlformats.org/officeDocument/2006/relationships/tags" Target="../tags/tag200.xml"/><Relationship Id="rId3" Type="http://schemas.openxmlformats.org/officeDocument/2006/relationships/tags" Target="../tags/tag173.xml"/><Relationship Id="rId29" Type="http://schemas.openxmlformats.org/officeDocument/2006/relationships/tags" Target="../tags/tag199.xml"/><Relationship Id="rId28" Type="http://schemas.openxmlformats.org/officeDocument/2006/relationships/tags" Target="../tags/tag198.xml"/><Relationship Id="rId27" Type="http://schemas.openxmlformats.org/officeDocument/2006/relationships/tags" Target="../tags/tag197.xml"/><Relationship Id="rId26" Type="http://schemas.openxmlformats.org/officeDocument/2006/relationships/tags" Target="../tags/tag196.xml"/><Relationship Id="rId25" Type="http://schemas.openxmlformats.org/officeDocument/2006/relationships/tags" Target="../tags/tag195.xml"/><Relationship Id="rId24" Type="http://schemas.openxmlformats.org/officeDocument/2006/relationships/tags" Target="../tags/tag194.xml"/><Relationship Id="rId23" Type="http://schemas.openxmlformats.org/officeDocument/2006/relationships/tags" Target="../tags/tag193.xml"/><Relationship Id="rId22" Type="http://schemas.openxmlformats.org/officeDocument/2006/relationships/tags" Target="../tags/tag192.xml"/><Relationship Id="rId21" Type="http://schemas.openxmlformats.org/officeDocument/2006/relationships/tags" Target="../tags/tag191.xml"/><Relationship Id="rId20" Type="http://schemas.openxmlformats.org/officeDocument/2006/relationships/tags" Target="../tags/tag190.xml"/><Relationship Id="rId2" Type="http://schemas.openxmlformats.org/officeDocument/2006/relationships/tags" Target="../tags/tag172.xml"/><Relationship Id="rId19" Type="http://schemas.openxmlformats.org/officeDocument/2006/relationships/tags" Target="../tags/tag189.xml"/><Relationship Id="rId18" Type="http://schemas.openxmlformats.org/officeDocument/2006/relationships/tags" Target="../tags/tag188.xml"/><Relationship Id="rId17" Type="http://schemas.openxmlformats.org/officeDocument/2006/relationships/tags" Target="../tags/tag187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7" Type="http://schemas.openxmlformats.org/officeDocument/2006/relationships/notesSlide" Target="../notesSlides/notesSlide15.xml"/><Relationship Id="rId16" Type="http://schemas.openxmlformats.org/officeDocument/2006/relationships/slideLayout" Target="../slideLayouts/slideLayout25.xml"/><Relationship Id="rId15" Type="http://schemas.openxmlformats.org/officeDocument/2006/relationships/tags" Target="../tags/tag211.xml"/><Relationship Id="rId14" Type="http://schemas.openxmlformats.org/officeDocument/2006/relationships/tags" Target="../tags/tag210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24.png"/><Relationship Id="rId1" Type="http://schemas.openxmlformats.org/officeDocument/2006/relationships/hyperlink" Target="https://isv-test.allinpay.com/doc/1120/" TargetMode="Externa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138.xml"/><Relationship Id="rId7" Type="http://schemas.openxmlformats.org/officeDocument/2006/relationships/image" Target="../media/image26.png"/><Relationship Id="rId6" Type="http://schemas.openxmlformats.org/officeDocument/2006/relationships/tags" Target="../tags/tag137.xml"/><Relationship Id="rId5" Type="http://schemas.openxmlformats.org/officeDocument/2006/relationships/image" Target="../media/image25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3" Type="http://schemas.openxmlformats.org/officeDocument/2006/relationships/notesSlide" Target="../notesSlides/notesSlide8.xml"/><Relationship Id="rId22" Type="http://schemas.openxmlformats.org/officeDocument/2006/relationships/slideLayout" Target="../slideLayouts/slideLayout8.xml"/><Relationship Id="rId21" Type="http://schemas.openxmlformats.org/officeDocument/2006/relationships/tags" Target="../tags/tag146.xml"/><Relationship Id="rId20" Type="http://schemas.openxmlformats.org/officeDocument/2006/relationships/hyperlink" Target="https://isv-test.allinpay.com/doc/1532/" TargetMode="External"/><Relationship Id="rId2" Type="http://schemas.openxmlformats.org/officeDocument/2006/relationships/tags" Target="../tags/tag134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image" Target="../media/image30.png"/><Relationship Id="rId15" Type="http://schemas.openxmlformats.org/officeDocument/2006/relationships/tags" Target="../tags/tag142.xml"/><Relationship Id="rId14" Type="http://schemas.openxmlformats.org/officeDocument/2006/relationships/image" Target="../media/image29.png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image" Target="../media/image28.png"/><Relationship Id="rId10" Type="http://schemas.openxmlformats.org/officeDocument/2006/relationships/tags" Target="../tags/tag139.xml"/><Relationship Id="rId1" Type="http://schemas.openxmlformats.org/officeDocument/2006/relationships/tags" Target="../tags/tag1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椭圆 6"/>
          <p:cNvSpPr/>
          <p:nvPr/>
        </p:nvSpPr>
        <p:spPr>
          <a:xfrm>
            <a:off x="10465774" y="1342296"/>
            <a:ext cx="3361584" cy="3361584"/>
          </a:xfrm>
          <a:prstGeom prst="ellipse">
            <a:avLst/>
          </a:prstGeom>
          <a:gradFill>
            <a:gsLst>
              <a:gs pos="0">
                <a:srgbClr val="0756FA"/>
              </a:gs>
              <a:gs pos="100000">
                <a:srgbClr val="367CFE"/>
              </a:gs>
            </a:gsLst>
            <a:lin ang="18000000" scaled="0"/>
          </a:gradFill>
          <a:ln>
            <a:solidFill>
              <a:srgbClr val="F7F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5" name="椭圆 7"/>
          <p:cNvSpPr/>
          <p:nvPr/>
        </p:nvSpPr>
        <p:spPr>
          <a:xfrm>
            <a:off x="8446477" y="-378070"/>
            <a:ext cx="5961184" cy="5961184"/>
          </a:xfrm>
          <a:prstGeom prst="ellipse">
            <a:avLst/>
          </a:prstGeom>
          <a:solidFill>
            <a:srgbClr val="256FFD"/>
          </a:solidFill>
          <a:ln>
            <a:solidFill>
              <a:srgbClr val="F7FAFF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6" name="椭圆 5"/>
          <p:cNvSpPr/>
          <p:nvPr/>
        </p:nvSpPr>
        <p:spPr>
          <a:xfrm>
            <a:off x="3489081" y="-357554"/>
            <a:ext cx="6761284" cy="6761284"/>
          </a:xfrm>
          <a:prstGeom prst="ellipse">
            <a:avLst/>
          </a:prstGeom>
          <a:gradFill>
            <a:gsLst>
              <a:gs pos="0">
                <a:srgbClr val="B4D8FF">
                  <a:alpha val="66000"/>
                </a:srgbClr>
              </a:gs>
              <a:gs pos="100000">
                <a:srgbClr val="DDEDFF">
                  <a:alpha val="0"/>
                </a:srgb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7" name="等腰三角形 1"/>
          <p:cNvSpPr/>
          <p:nvPr/>
        </p:nvSpPr>
        <p:spPr>
          <a:xfrm flipV="1">
            <a:off x="0" y="-1242646"/>
            <a:ext cx="10515600" cy="9714186"/>
          </a:xfrm>
          <a:prstGeom prst="triangle">
            <a:avLst>
              <a:gd name="adj" fmla="val 0"/>
            </a:avLst>
          </a:prstGeom>
          <a:gradFill>
            <a:gsLst>
              <a:gs pos="5000">
                <a:schemeClr val="accent1">
                  <a:lumMod val="5000"/>
                  <a:lumOff val="95000"/>
                </a:schemeClr>
              </a:gs>
              <a:gs pos="33000">
                <a:srgbClr val="DEEDFF"/>
              </a:gs>
              <a:gs pos="62000">
                <a:srgbClr val="C2DFFF"/>
              </a:gs>
              <a:gs pos="100000">
                <a:srgbClr val="A3CEFF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8588" name="椭圆 4"/>
          <p:cNvSpPr/>
          <p:nvPr/>
        </p:nvSpPr>
        <p:spPr>
          <a:xfrm>
            <a:off x="5492262" y="-1242646"/>
            <a:ext cx="5961184" cy="5961184"/>
          </a:xfrm>
          <a:prstGeom prst="ellipse">
            <a:avLst/>
          </a:prstGeom>
          <a:solidFill>
            <a:srgbClr val="97C8FF"/>
          </a:solidFill>
          <a:ln>
            <a:solidFill>
              <a:srgbClr val="F7FAFF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9" name="椭圆 2"/>
          <p:cNvSpPr/>
          <p:nvPr/>
        </p:nvSpPr>
        <p:spPr>
          <a:xfrm>
            <a:off x="7432431" y="-3182816"/>
            <a:ext cx="6975230" cy="6863862"/>
          </a:xfrm>
          <a:prstGeom prst="ellipse">
            <a:avLst/>
          </a:prstGeom>
          <a:gradFill>
            <a:gsLst>
              <a:gs pos="5000">
                <a:srgbClr val="B4D8FF">
                  <a:alpha val="66000"/>
                </a:srgbClr>
              </a:gs>
              <a:gs pos="63000">
                <a:srgbClr val="CBE4FF">
                  <a:alpha val="60000"/>
                </a:srgbClr>
              </a:gs>
              <a:gs pos="100000">
                <a:srgbClr val="DDEDFF"/>
              </a:gs>
            </a:gsLst>
            <a:lin ang="21594000" scaled="0"/>
          </a:gradFill>
          <a:ln w="22225">
            <a:solidFill>
              <a:srgbClr val="DDED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6" name="文本框 20"/>
          <p:cNvSpPr txBox="1"/>
          <p:nvPr/>
        </p:nvSpPr>
        <p:spPr>
          <a:xfrm>
            <a:off x="10379947" y="398570"/>
            <a:ext cx="1331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spc="300" dirty="0">
                <a:solidFill>
                  <a:srgbClr val="015C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ALL</a:t>
            </a:r>
            <a:r>
              <a:rPr lang="zh-CN" altLang="en-US" sz="1100" i="1" spc="300" dirty="0">
                <a:solidFill>
                  <a:srgbClr val="015C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100" i="1" spc="300" dirty="0">
                <a:solidFill>
                  <a:srgbClr val="015C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</a:t>
            </a:r>
            <a:r>
              <a:rPr lang="zh-CN" altLang="en-US" sz="1100" i="1" spc="300" dirty="0">
                <a:solidFill>
                  <a:srgbClr val="015C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100" i="1" spc="300" dirty="0">
                <a:solidFill>
                  <a:srgbClr val="015C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PAY</a:t>
            </a:r>
            <a:endParaRPr lang="en-US" altLang="zh-CN" sz="900" i="1" kern="4000" spc="300" dirty="0">
              <a:solidFill>
                <a:srgbClr val="015C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0" y="389143"/>
            <a:ext cx="1668253" cy="5064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7095" y="1746250"/>
            <a:ext cx="8315960" cy="25533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6000" b="1" i="1" dirty="0">
                <a:gradFill>
                  <a:gsLst>
                    <a:gs pos="1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25000"/>
                      </a:schemeClr>
                    </a:gs>
                  </a:gsLst>
                  <a:lin ang="5400000" scaled="0"/>
                </a:gradFill>
                <a:effectLst>
                  <a:outerShdw blurRad="660400" dist="152400" dir="5400000" algn="ctr" rotWithShape="0">
                    <a:srgbClr val="6E747A">
                      <a:alpha val="88000"/>
                      <a:alpha val="43000"/>
                    </a:srgbClr>
                  </a:outerShdw>
                </a:effectLst>
                <a:latin typeface="汉仪菱心体简" panose="02010400000101010101" charset="-122"/>
                <a:ea typeface="汉仪菱心体简" panose="02010400000101010101" charset="-122"/>
              </a:rPr>
              <a:t>研发中心</a:t>
            </a:r>
            <a:endParaRPr lang="zh-CN" altLang="en-US" sz="16000" b="1" i="1" dirty="0">
              <a:gradFill>
                <a:gsLst>
                  <a:gs pos="11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25000"/>
                    </a:schemeClr>
                  </a:gs>
                </a:gsLst>
                <a:lin ang="5400000" scaled="0"/>
              </a:gradFill>
              <a:effectLst>
                <a:outerShdw blurRad="660400" dist="152400" dir="5400000" algn="ctr" rotWithShape="0">
                  <a:srgbClr val="6E747A">
                    <a:alpha val="88000"/>
                    <a:alpha val="43000"/>
                  </a:srgbClr>
                </a:outerShdw>
              </a:effectLst>
              <a:latin typeface="汉仪菱心体简" panose="02010400000101010101" charset="-122"/>
              <a:ea typeface="汉仪菱心体简" panose="02010400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5068" y="2799080"/>
            <a:ext cx="6536055" cy="1630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0000" b="1" i="1">
                <a:solidFill>
                  <a:schemeClr val="accent1"/>
                </a:solidFill>
                <a:effectLst>
                  <a:glow>
                    <a:schemeClr val="accent1">
                      <a:alpha val="19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汉仪菱心体简" panose="02010400000101010101" charset="-122"/>
                <a:ea typeface="汉仪菱心体简" panose="02010400000101010101" charset="-122"/>
              </a:rPr>
              <a:t>云商通二代</a:t>
            </a:r>
            <a:endParaRPr lang="zh-CN" altLang="en-US" sz="10000" b="1" i="1">
              <a:solidFill>
                <a:schemeClr val="accent1"/>
              </a:solidFill>
              <a:effectLst>
                <a:glow>
                  <a:schemeClr val="accent1">
                    <a:alpha val="19000"/>
                  </a:schemeClr>
                </a:glow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汉仪菱心体简" panose="02010400000101010101" charset="-122"/>
              <a:ea typeface="汉仪菱心体简" panose="0201040000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5420" y="4931954"/>
            <a:ext cx="2842377" cy="86384"/>
            <a:chOff x="2391847" y="3451565"/>
            <a:chExt cx="2131783" cy="64788"/>
          </a:xfrm>
        </p:grpSpPr>
        <p:grpSp>
          <p:nvGrpSpPr>
            <p:cNvPr id="7" name="组合 6" descr="e7d195523061f1c09e9d68d7cf438b91ef959ecb14fc25d26BBA7F7DBC18E55DFF4014AF651F0BF2569D4B6C1DA7F1A4683A481403BD872FC687266AD13265C1DE7C373772FD8728ABDD69ADD03BFF5BE2862BC891DBB79E29A9EA08C41FBAAA597E45D24B75C80DCC2FE9B9C51789997DA1D6F416F2AAB1D7FF5A35963473EA9106ADD9C2B498A05C13B16920816013"/>
            <p:cNvGrpSpPr/>
            <p:nvPr/>
          </p:nvGrpSpPr>
          <p:grpSpPr>
            <a:xfrm rot="16200000">
              <a:off x="2656525" y="3186887"/>
              <a:ext cx="64788" cy="594144"/>
              <a:chOff x="1099914" y="1014972"/>
              <a:chExt cx="88084" cy="807787"/>
            </a:xfrm>
          </p:grpSpPr>
          <p:sp>
            <p:nvSpPr>
              <p:cNvPr id="8" name="椭圆 7" descr="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"/>
              <p:cNvSpPr/>
              <p:nvPr>
                <p:custDataLst>
                  <p:tags r:id="rId2"/>
                </p:custDataLst>
              </p:nvPr>
            </p:nvSpPr>
            <p:spPr>
              <a:xfrm rot="5400000">
                <a:off x="1099914" y="1377202"/>
                <a:ext cx="83328" cy="83328"/>
              </a:xfrm>
              <a:prstGeom prst="ellipse">
                <a:avLst/>
              </a:prstGeom>
              <a:solidFill>
                <a:srgbClr val="2C68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" name="椭圆 8" descr="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"/>
              <p:cNvSpPr/>
              <p:nvPr>
                <p:custDataLst>
                  <p:tags r:id="rId3"/>
                </p:custDataLst>
              </p:nvPr>
            </p:nvSpPr>
            <p:spPr>
              <a:xfrm rot="5400000">
                <a:off x="1099914" y="1558317"/>
                <a:ext cx="83328" cy="83328"/>
              </a:xfrm>
              <a:prstGeom prst="ellipse">
                <a:avLst/>
              </a:prstGeom>
              <a:solidFill>
                <a:srgbClr val="2C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" name="椭圆 9" descr="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"/>
              <p:cNvSpPr/>
              <p:nvPr>
                <p:custDataLst>
                  <p:tags r:id="rId4"/>
                </p:custDataLst>
              </p:nvPr>
            </p:nvSpPr>
            <p:spPr>
              <a:xfrm rot="5400000">
                <a:off x="1099914" y="1014972"/>
                <a:ext cx="83328" cy="83328"/>
              </a:xfrm>
              <a:prstGeom prst="ellipse">
                <a:avLst/>
              </a:prstGeom>
              <a:solidFill>
                <a:srgbClr val="2C68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1" name="椭圆 10" descr="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1099914" y="1196087"/>
                <a:ext cx="83328" cy="83328"/>
              </a:xfrm>
              <a:prstGeom prst="ellipse">
                <a:avLst/>
              </a:prstGeom>
              <a:solidFill>
                <a:srgbClr val="2C68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2" name="椭圆 11" descr="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"/>
              <p:cNvSpPr/>
              <p:nvPr>
                <p:custDataLst>
                  <p:tags r:id="rId6"/>
                </p:custDataLst>
              </p:nvPr>
            </p:nvSpPr>
            <p:spPr>
              <a:xfrm rot="5400000">
                <a:off x="1104670" y="1739431"/>
                <a:ext cx="83328" cy="83328"/>
              </a:xfrm>
              <a:prstGeom prst="ellipse">
                <a:avLst/>
              </a:prstGeom>
              <a:solidFill>
                <a:srgbClr val="2C68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cxnSp>
          <p:nvCxnSpPr>
            <p:cNvPr id="13" name="直接连接符 12" descr="e7d195523061f1c09e9d68d7cf438b91ef959ecb14fc25d26BBA7F7DBC18E55DFF4014AF651F0BF2569D4B6C1DA7F1A4683A481403BD872FC687266AD13265C1DE7C373772FD8728ABDD69ADD03BFF5BE2862BC891DBB79EEEADAC85A17C89657B587F49B5803D7E8AEAA4154C8AA48E2E662A2E854F5C03E205A1CB7CE092B670239941178389CCD281483475BF9A05"/>
            <p:cNvCxnSpPr/>
            <p:nvPr>
              <p:custDataLst>
                <p:tags r:id="rId7"/>
              </p:custDataLst>
            </p:nvPr>
          </p:nvCxnSpPr>
          <p:spPr>
            <a:xfrm>
              <a:off x="3057129" y="3483959"/>
              <a:ext cx="1466501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2C68FF"/>
                  </a:gs>
                  <a:gs pos="100000">
                    <a:srgbClr val="2C68FF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4380230" y="4619625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综合支付产品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6114" y="1402885"/>
            <a:ext cx="5137336" cy="399445"/>
            <a:chOff x="482600" y="444500"/>
            <a:chExt cx="5137336" cy="399445"/>
          </a:xfrm>
        </p:grpSpPr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980200" y="445165"/>
              <a:ext cx="4639736" cy="398780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停车及充电场景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2600" y="444500"/>
              <a:ext cx="396000" cy="396000"/>
              <a:chOff x="482600" y="444500"/>
              <a:chExt cx="396000" cy="396000"/>
            </a:xfrm>
          </p:grpSpPr>
          <p:sp>
            <p:nvSpPr>
              <p:cNvPr id="11" name="矩形 10"/>
              <p:cNvSpPr/>
              <p:nvPr>
                <p:custDataLst>
                  <p:tags r:id="rId2"/>
                </p:custDataLst>
              </p:nvPr>
            </p:nvSpPr>
            <p:spPr>
              <a:xfrm>
                <a:off x="482600" y="444500"/>
                <a:ext cx="396000" cy="396000"/>
              </a:xfrm>
              <a:prstGeom prst="rect">
                <a:avLst/>
              </a:prstGeom>
              <a:gradFill>
                <a:gsLst>
                  <a:gs pos="0">
                    <a:srgbClr val="C5D1DF">
                      <a:alpha val="50000"/>
                    </a:srgbClr>
                  </a:gs>
                  <a:gs pos="66000">
                    <a:srgbClr val="C5D1D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矩形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608600" y="570500"/>
                <a:ext cx="144000" cy="144000"/>
              </a:xfrm>
              <a:prstGeom prst="rect">
                <a:avLst/>
              </a:prstGeom>
              <a:solidFill>
                <a:srgbClr val="2256F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kumimoji="1" lang="zh-CN" altLang="en-US" sz="28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矩形 19"/>
              <p:cNvSpPr/>
              <p:nvPr>
                <p:custDataLst>
                  <p:tags r:id="rId4"/>
                </p:custDataLst>
              </p:nvPr>
            </p:nvSpPr>
            <p:spPr>
              <a:xfrm>
                <a:off x="776048" y="482252"/>
                <a:ext cx="64800" cy="64800"/>
              </a:xfrm>
              <a:prstGeom prst="rect">
                <a:avLst/>
              </a:prstGeom>
              <a:solidFill>
                <a:srgbClr val="8F91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矩形 20"/>
              <p:cNvSpPr/>
              <p:nvPr>
                <p:custDataLst>
                  <p:tags r:id="rId5"/>
                </p:custDataLst>
              </p:nvPr>
            </p:nvSpPr>
            <p:spPr>
              <a:xfrm>
                <a:off x="520352" y="737948"/>
                <a:ext cx="64800" cy="64800"/>
              </a:xfrm>
              <a:prstGeom prst="rect">
                <a:avLst/>
              </a:prstGeom>
              <a:solidFill>
                <a:srgbClr val="57B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19" name="任意多边形: 形状 18"/>
          <p:cNvSpPr/>
          <p:nvPr>
            <p:custDataLst>
              <p:tags r:id="rId6"/>
            </p:custDataLst>
          </p:nvPr>
        </p:nvSpPr>
        <p:spPr>
          <a:xfrm>
            <a:off x="23495" y="380398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1" name="对角圆角矩形 120"/>
          <p:cNvSpPr/>
          <p:nvPr>
            <p:custDataLst>
              <p:tags r:id="rId7"/>
            </p:custDataLst>
          </p:nvPr>
        </p:nvSpPr>
        <p:spPr>
          <a:xfrm>
            <a:off x="775970" y="379763"/>
            <a:ext cx="5540749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微信支付分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爱设计-10"/>
          <p:cNvSpPr/>
          <p:nvPr>
            <p:custDataLst>
              <p:tags r:id="rId8"/>
            </p:custDataLst>
          </p:nvPr>
        </p:nvSpPr>
        <p:spPr>
          <a:xfrm>
            <a:off x="274955" y="2059305"/>
            <a:ext cx="11562080" cy="463169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 w="6350">
            <a:noFill/>
          </a:ln>
          <a:effectLst>
            <a:outerShdw blurRad="317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itchFamily="18" charset="-122"/>
              <a:ea typeface="OPPOSans L" pitchFamily="18" charset="-122"/>
            </a:endParaRPr>
          </a:p>
        </p:txBody>
      </p:sp>
      <p:sp>
        <p:nvSpPr>
          <p:cNvPr id="26" name="任意多边形: 形状 10"/>
          <p:cNvSpPr/>
          <p:nvPr>
            <p:custDataLst>
              <p:tags r:id="rId9"/>
            </p:custDataLst>
          </p:nvPr>
        </p:nvSpPr>
        <p:spPr>
          <a:xfrm flipH="1">
            <a:off x="626400" y="1981059"/>
            <a:ext cx="109714" cy="82285"/>
          </a:xfrm>
          <a:custGeom>
            <a:avLst/>
            <a:gdLst>
              <a:gd name="connsiteX0" fmla="*/ 54857 w 109714"/>
              <a:gd name="connsiteY0" fmla="*/ 0 h 82285"/>
              <a:gd name="connsiteX1" fmla="*/ 54857 w 109714"/>
              <a:gd name="connsiteY1" fmla="*/ 0 h 82285"/>
              <a:gd name="connsiteX2" fmla="*/ 0 w 109714"/>
              <a:gd name="connsiteY2" fmla="*/ 54857 h 82285"/>
              <a:gd name="connsiteX3" fmla="*/ 0 w 109714"/>
              <a:gd name="connsiteY3" fmla="*/ 82286 h 82285"/>
              <a:gd name="connsiteX4" fmla="*/ 109714 w 109714"/>
              <a:gd name="connsiteY4" fmla="*/ 82286 h 82285"/>
              <a:gd name="connsiteX5" fmla="*/ 109714 w 109714"/>
              <a:gd name="connsiteY5" fmla="*/ 54857 h 82285"/>
              <a:gd name="connsiteX6" fmla="*/ 54857 w 109714"/>
              <a:gd name="connsiteY6" fmla="*/ 0 h 8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14" h="82285">
                <a:moveTo>
                  <a:pt x="54857" y="0"/>
                </a:moveTo>
                <a:lnTo>
                  <a:pt x="54857" y="0"/>
                </a:lnTo>
                <a:cubicBezTo>
                  <a:pt x="24559" y="0"/>
                  <a:pt x="0" y="24560"/>
                  <a:pt x="0" y="54857"/>
                </a:cubicBezTo>
                <a:lnTo>
                  <a:pt x="0" y="82286"/>
                </a:lnTo>
                <a:lnTo>
                  <a:pt x="109714" y="82286"/>
                </a:lnTo>
                <a:lnTo>
                  <a:pt x="109714" y="54857"/>
                </a:lnTo>
                <a:cubicBezTo>
                  <a:pt x="109714" y="24560"/>
                  <a:pt x="85155" y="0"/>
                  <a:pt x="5485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7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11"/>
          <p:cNvSpPr/>
          <p:nvPr>
            <p:custDataLst>
              <p:tags r:id="rId10"/>
            </p:custDataLst>
          </p:nvPr>
        </p:nvSpPr>
        <p:spPr>
          <a:xfrm flipH="1">
            <a:off x="669925" y="1981200"/>
            <a:ext cx="3703955" cy="575945"/>
          </a:xfrm>
          <a:custGeom>
            <a:avLst/>
            <a:gdLst>
              <a:gd name="connsiteX0" fmla="*/ 2441142 w 2495998"/>
              <a:gd name="connsiteY0" fmla="*/ 0 h 576000"/>
              <a:gd name="connsiteX1" fmla="*/ 82286 w 2495998"/>
              <a:gd name="connsiteY1" fmla="*/ 0 h 576000"/>
              <a:gd name="connsiteX2" fmla="*/ 0 w 2495998"/>
              <a:gd name="connsiteY2" fmla="*/ 82286 h 576000"/>
              <a:gd name="connsiteX3" fmla="*/ 0 w 2495998"/>
              <a:gd name="connsiteY3" fmla="*/ 466286 h 576000"/>
              <a:gd name="connsiteX4" fmla="*/ 109714 w 2495998"/>
              <a:gd name="connsiteY4" fmla="*/ 576000 h 576000"/>
              <a:gd name="connsiteX5" fmla="*/ 2331428 w 2495998"/>
              <a:gd name="connsiteY5" fmla="*/ 576000 h 576000"/>
              <a:gd name="connsiteX6" fmla="*/ 2441142 w 2495998"/>
              <a:gd name="connsiteY6" fmla="*/ 466286 h 576000"/>
              <a:gd name="connsiteX7" fmla="*/ 2441142 w 2495998"/>
              <a:gd name="connsiteY7" fmla="*/ 54857 h 576000"/>
              <a:gd name="connsiteX8" fmla="*/ 2495999 w 2495998"/>
              <a:gd name="connsiteY8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5998" h="576000">
                <a:moveTo>
                  <a:pt x="2441142" y="0"/>
                </a:moveTo>
                <a:lnTo>
                  <a:pt x="82286" y="0"/>
                </a:lnTo>
                <a:cubicBezTo>
                  <a:pt x="36841" y="0"/>
                  <a:pt x="0" y="36841"/>
                  <a:pt x="0" y="82286"/>
                </a:cubicBezTo>
                <a:lnTo>
                  <a:pt x="0" y="466286"/>
                </a:lnTo>
                <a:cubicBezTo>
                  <a:pt x="0" y="526878"/>
                  <a:pt x="49121" y="576000"/>
                  <a:pt x="109714" y="576000"/>
                </a:cubicBezTo>
                <a:lnTo>
                  <a:pt x="2331428" y="576000"/>
                </a:lnTo>
                <a:cubicBezTo>
                  <a:pt x="2392020" y="576000"/>
                  <a:pt x="2441142" y="526878"/>
                  <a:pt x="2441142" y="466286"/>
                </a:cubicBezTo>
                <a:lnTo>
                  <a:pt x="2441142" y="54857"/>
                </a:lnTo>
                <a:cubicBezTo>
                  <a:pt x="2441142" y="24560"/>
                  <a:pt x="2465701" y="0"/>
                  <a:pt x="249599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  <a:tileRect/>
          </a:gradFill>
          <a:ln w="57150" cap="rnd">
            <a:noFill/>
            <a:prstDash val="solid"/>
            <a:round/>
          </a:ln>
          <a:effectLst>
            <a:outerShdw blurRad="254000" dist="1270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zh-CN" altLang="en-US" b="1">
                <a:solidFill>
                  <a:srgbClr val="FFFFFF"/>
                </a:solidFill>
                <a:latin typeface="+mj-lt"/>
              </a:rPr>
              <a:t>微信支付分停车服务（直连）</a:t>
            </a:r>
            <a:endParaRPr lang="zh-CN" altLang="en-US" b="1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5" name="图片 4" descr="2025010917591351085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5970" y="2918460"/>
            <a:ext cx="6913880" cy="3715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5970" y="2548890"/>
            <a:ext cx="883475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600" kern="100" dirty="0">
                <a:effectLst/>
                <a:latin typeface="+mn-ea"/>
                <a:cs typeface="江城圆体 400W" panose="020B0500000000000000" pitchFamily="34" charset="-122"/>
              </a:rPr>
              <a:t>基于用户微信账户和车牌的绑定关系，离场时对绑定账户自动扣费。</a:t>
            </a:r>
            <a:endParaRPr lang="zh-CN" altLang="en-US" sz="16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9224010" y="5588000"/>
            <a:ext cx="1664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 kern="100" dirty="0">
                <a:effectLst/>
                <a:latin typeface="+mn-ea"/>
                <a:cs typeface="江城圆体 400W" panose="020B0500000000000000" pitchFamily="34" charset="-122"/>
              </a:rPr>
              <a:t>产品白皮书</a:t>
            </a:r>
            <a:endParaRPr lang="zh-CN" altLang="en-US" sz="20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13"/>
            </p:custDataLst>
          </p:nvPr>
        </p:nvSpPr>
        <p:spPr>
          <a:xfrm>
            <a:off x="9213215" y="4037965"/>
            <a:ext cx="1475740" cy="1475740"/>
          </a:xfrm>
          <a:prstGeom prst="roundRect">
            <a:avLst>
              <a:gd name="adj" fmla="val 652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httpsisv-test.allinpay.comdoc11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91955" y="4105910"/>
            <a:ext cx="1321200" cy="13212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爱设计-10"/>
          <p:cNvSpPr/>
          <p:nvPr>
            <p:custDataLst>
              <p:tags r:id="rId1"/>
            </p:custDataLst>
          </p:nvPr>
        </p:nvSpPr>
        <p:spPr>
          <a:xfrm>
            <a:off x="212202" y="1772252"/>
            <a:ext cx="11562080" cy="463169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 w="6350">
            <a:noFill/>
          </a:ln>
          <a:effectLst>
            <a:outerShdw blurRad="317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itchFamily="18" charset="-122"/>
              <a:ea typeface="OPPOSans L" pitchFamily="18" charset="-122"/>
            </a:endParaRPr>
          </a:p>
        </p:txBody>
      </p:sp>
      <p:sp>
        <p:nvSpPr>
          <p:cNvPr id="26" name="任意多边形: 形状 10"/>
          <p:cNvSpPr/>
          <p:nvPr>
            <p:custDataLst>
              <p:tags r:id="rId2"/>
            </p:custDataLst>
          </p:nvPr>
        </p:nvSpPr>
        <p:spPr>
          <a:xfrm flipH="1">
            <a:off x="563647" y="1694006"/>
            <a:ext cx="109714" cy="82285"/>
          </a:xfrm>
          <a:custGeom>
            <a:avLst/>
            <a:gdLst>
              <a:gd name="connsiteX0" fmla="*/ 54857 w 109714"/>
              <a:gd name="connsiteY0" fmla="*/ 0 h 82285"/>
              <a:gd name="connsiteX1" fmla="*/ 54857 w 109714"/>
              <a:gd name="connsiteY1" fmla="*/ 0 h 82285"/>
              <a:gd name="connsiteX2" fmla="*/ 0 w 109714"/>
              <a:gd name="connsiteY2" fmla="*/ 54857 h 82285"/>
              <a:gd name="connsiteX3" fmla="*/ 0 w 109714"/>
              <a:gd name="connsiteY3" fmla="*/ 82286 h 82285"/>
              <a:gd name="connsiteX4" fmla="*/ 109714 w 109714"/>
              <a:gd name="connsiteY4" fmla="*/ 82286 h 82285"/>
              <a:gd name="connsiteX5" fmla="*/ 109714 w 109714"/>
              <a:gd name="connsiteY5" fmla="*/ 54857 h 82285"/>
              <a:gd name="connsiteX6" fmla="*/ 54857 w 109714"/>
              <a:gd name="connsiteY6" fmla="*/ 0 h 8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14" h="82285">
                <a:moveTo>
                  <a:pt x="54857" y="0"/>
                </a:moveTo>
                <a:lnTo>
                  <a:pt x="54857" y="0"/>
                </a:lnTo>
                <a:cubicBezTo>
                  <a:pt x="24559" y="0"/>
                  <a:pt x="0" y="24560"/>
                  <a:pt x="0" y="54857"/>
                </a:cubicBezTo>
                <a:lnTo>
                  <a:pt x="0" y="82286"/>
                </a:lnTo>
                <a:lnTo>
                  <a:pt x="109714" y="82286"/>
                </a:lnTo>
                <a:lnTo>
                  <a:pt x="109714" y="54857"/>
                </a:lnTo>
                <a:cubicBezTo>
                  <a:pt x="109714" y="24560"/>
                  <a:pt x="85155" y="0"/>
                  <a:pt x="5485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7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11"/>
          <p:cNvSpPr/>
          <p:nvPr>
            <p:custDataLst>
              <p:tags r:id="rId3"/>
            </p:custDataLst>
          </p:nvPr>
        </p:nvSpPr>
        <p:spPr>
          <a:xfrm flipH="1">
            <a:off x="607172" y="1694147"/>
            <a:ext cx="3703955" cy="575945"/>
          </a:xfrm>
          <a:custGeom>
            <a:avLst/>
            <a:gdLst>
              <a:gd name="connsiteX0" fmla="*/ 2441142 w 2495998"/>
              <a:gd name="connsiteY0" fmla="*/ 0 h 576000"/>
              <a:gd name="connsiteX1" fmla="*/ 82286 w 2495998"/>
              <a:gd name="connsiteY1" fmla="*/ 0 h 576000"/>
              <a:gd name="connsiteX2" fmla="*/ 0 w 2495998"/>
              <a:gd name="connsiteY2" fmla="*/ 82286 h 576000"/>
              <a:gd name="connsiteX3" fmla="*/ 0 w 2495998"/>
              <a:gd name="connsiteY3" fmla="*/ 466286 h 576000"/>
              <a:gd name="connsiteX4" fmla="*/ 109714 w 2495998"/>
              <a:gd name="connsiteY4" fmla="*/ 576000 h 576000"/>
              <a:gd name="connsiteX5" fmla="*/ 2331428 w 2495998"/>
              <a:gd name="connsiteY5" fmla="*/ 576000 h 576000"/>
              <a:gd name="connsiteX6" fmla="*/ 2441142 w 2495998"/>
              <a:gd name="connsiteY6" fmla="*/ 466286 h 576000"/>
              <a:gd name="connsiteX7" fmla="*/ 2441142 w 2495998"/>
              <a:gd name="connsiteY7" fmla="*/ 54857 h 576000"/>
              <a:gd name="connsiteX8" fmla="*/ 2495999 w 2495998"/>
              <a:gd name="connsiteY8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5998" h="576000">
                <a:moveTo>
                  <a:pt x="2441142" y="0"/>
                </a:moveTo>
                <a:lnTo>
                  <a:pt x="82286" y="0"/>
                </a:lnTo>
                <a:cubicBezTo>
                  <a:pt x="36841" y="0"/>
                  <a:pt x="0" y="36841"/>
                  <a:pt x="0" y="82286"/>
                </a:cubicBezTo>
                <a:lnTo>
                  <a:pt x="0" y="466286"/>
                </a:lnTo>
                <a:cubicBezTo>
                  <a:pt x="0" y="526878"/>
                  <a:pt x="49121" y="576000"/>
                  <a:pt x="109714" y="576000"/>
                </a:cubicBezTo>
                <a:lnTo>
                  <a:pt x="2331428" y="576000"/>
                </a:lnTo>
                <a:cubicBezTo>
                  <a:pt x="2392020" y="576000"/>
                  <a:pt x="2441142" y="526878"/>
                  <a:pt x="2441142" y="466286"/>
                </a:cubicBezTo>
                <a:lnTo>
                  <a:pt x="2441142" y="54857"/>
                </a:lnTo>
                <a:cubicBezTo>
                  <a:pt x="2441142" y="24560"/>
                  <a:pt x="2465701" y="0"/>
                  <a:pt x="249599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  <a:tileRect/>
          </a:gradFill>
          <a:ln w="57150" cap="rnd">
            <a:noFill/>
            <a:prstDash val="solid"/>
            <a:round/>
          </a:ln>
          <a:effectLst>
            <a:outerShdw blurRad="254000" dist="1270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zh-CN" altLang="en-US" b="1">
                <a:solidFill>
                  <a:srgbClr val="FFFFFF"/>
                </a:solidFill>
                <a:latin typeface="+mj-lt"/>
              </a:rPr>
              <a:t>微信支付分服务（间连）</a:t>
            </a:r>
            <a:endParaRPr lang="zh-CN" altLang="en-US" b="1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9161257" y="5300947"/>
            <a:ext cx="1664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 kern="100" dirty="0">
                <a:effectLst/>
                <a:latin typeface="+mn-ea"/>
                <a:cs typeface="江城圆体 400W" panose="020B0500000000000000" pitchFamily="34" charset="-122"/>
              </a:rPr>
              <a:t>产品白皮书</a:t>
            </a:r>
            <a:endParaRPr lang="zh-CN" altLang="en-US" sz="20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5"/>
            </p:custDataLst>
          </p:nvPr>
        </p:nvSpPr>
        <p:spPr>
          <a:xfrm>
            <a:off x="9150462" y="3750912"/>
            <a:ext cx="1475740" cy="1475740"/>
          </a:xfrm>
          <a:prstGeom prst="roundRect">
            <a:avLst>
              <a:gd name="adj" fmla="val 652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3212" y="2209767"/>
            <a:ext cx="10782300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1600" kern="100" dirty="0">
                <a:effectLst/>
                <a:latin typeface="+mn-ea"/>
                <a:cs typeface="江城圆体 400W" panose="020B0500000000000000" pitchFamily="34" charset="-122"/>
              </a:rPr>
              <a:t>提供基于支付分的免确认和需确认模式，实现“先享后付”和“免押入住”等便捷支付场景，叠加二代的订单及账户服务能力。</a:t>
            </a:r>
            <a:endParaRPr lang="zh-CN" altLang="en-US" sz="16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pic>
        <p:nvPicPr>
          <p:cNvPr id="2" name="图片 1" descr="202501091759135152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12" y="3050507"/>
            <a:ext cx="6096000" cy="3427095"/>
          </a:xfrm>
          <a:prstGeom prst="rect">
            <a:avLst/>
          </a:prstGeom>
        </p:spPr>
      </p:pic>
      <p:pic>
        <p:nvPicPr>
          <p:cNvPr id="16" name="图片 15" descr="httpsisv-test.allinpay.comdoc8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1267" y="3830922"/>
            <a:ext cx="1321200" cy="1321200"/>
          </a:xfrm>
          <a:prstGeom prst="rect">
            <a:avLst/>
          </a:prstGeom>
        </p:spPr>
      </p:pic>
      <p:sp>
        <p:nvSpPr>
          <p:cNvPr id="3" name="任意多边形: 形状 2"/>
          <p:cNvSpPr/>
          <p:nvPr>
            <p:custDataLst>
              <p:tags r:id="rId8"/>
            </p:custDataLst>
          </p:nvPr>
        </p:nvSpPr>
        <p:spPr>
          <a:xfrm>
            <a:off x="23495" y="380398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对角圆角矩形 120"/>
          <p:cNvSpPr/>
          <p:nvPr>
            <p:custDataLst>
              <p:tags r:id="rId9"/>
            </p:custDataLst>
          </p:nvPr>
        </p:nvSpPr>
        <p:spPr>
          <a:xfrm>
            <a:off x="775970" y="379763"/>
            <a:ext cx="5540749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微信支付分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>
            <p:custDataLst>
              <p:tags r:id="rId1"/>
            </p:custDataLst>
          </p:nvPr>
        </p:nvSpPr>
        <p:spPr>
          <a:xfrm>
            <a:off x="23495" y="380398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对角圆角矩形 120"/>
          <p:cNvSpPr/>
          <p:nvPr>
            <p:custDataLst>
              <p:tags r:id="rId2"/>
            </p:custDataLst>
          </p:nvPr>
        </p:nvSpPr>
        <p:spPr>
          <a:xfrm>
            <a:off x="775970" y="379763"/>
            <a:ext cx="5540749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云微支付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" y="1931957"/>
            <a:ext cx="10391133" cy="473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14399" y="1085850"/>
            <a:ext cx="5402319" cy="59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kumimoji="1" lang="zh-CN" altLang="en-US" sz="1400" kern="100" dirty="0">
                <a:latin typeface="+mn-ea"/>
                <a:cs typeface="江城圆体 400W" panose="020B0500000000000000" pitchFamily="34" charset="-122"/>
              </a:rPr>
              <a:t>无需下载云闪付客户端，用户体验接近微信小程序支付</a:t>
            </a:r>
            <a:endParaRPr kumimoji="1" lang="en-US" altLang="zh-CN" sz="1400" kern="100" dirty="0">
              <a:latin typeface="+mn-ea"/>
              <a:cs typeface="江城圆体 400W" panose="020B0500000000000000" pitchFamily="34" charset="-122"/>
            </a:endParaRPr>
          </a:p>
          <a:p>
            <a:pPr marL="342900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kumimoji="1" lang="zh-CN" altLang="en-US" sz="1400" kern="100" dirty="0">
                <a:effectLst/>
                <a:latin typeface="+mn-ea"/>
                <a:cs typeface="江城圆体 400W" panose="020B0500000000000000" pitchFamily="34" charset="-122"/>
              </a:rPr>
              <a:t>避免微信风控导致交易中断，确保业务稳定</a:t>
            </a:r>
            <a:endParaRPr kumimoji="1" lang="zh-CN" altLang="en-US" sz="1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A-文本框 69"/>
          <p:cNvSpPr txBox="1"/>
          <p:nvPr>
            <p:custDataLst>
              <p:tags r:id="rId1"/>
            </p:custDataLst>
          </p:nvPr>
        </p:nvSpPr>
        <p:spPr>
          <a:xfrm>
            <a:off x="1758315" y="1393190"/>
            <a:ext cx="6096000" cy="4975860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统一集成的收银台，聚合多支付方式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4" name="PA-任意多边形 63"/>
          <p:cNvSpPr/>
          <p:nvPr>
            <p:custDataLst>
              <p:tags r:id="rId2"/>
            </p:custDataLst>
          </p:nvPr>
        </p:nvSpPr>
        <p:spPr>
          <a:xfrm flipH="1">
            <a:off x="4855210" y="2048510"/>
            <a:ext cx="3599180" cy="3202305"/>
          </a:xfrm>
          <a:custGeom>
            <a:avLst/>
            <a:gdLst>
              <a:gd name="connsiteX0" fmla="*/ 429145 w 3599353"/>
              <a:gd name="connsiteY0" fmla="*/ 0 h 3201809"/>
              <a:gd name="connsiteX1" fmla="*/ 326246 w 3599353"/>
              <a:gd name="connsiteY1" fmla="*/ 3201809 h 3201809"/>
              <a:gd name="connsiteX2" fmla="*/ 3599353 w 3599353"/>
              <a:gd name="connsiteY2" fmla="*/ 1704441 h 320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9353" h="3201809">
                <a:moveTo>
                  <a:pt x="429145" y="0"/>
                </a:moveTo>
                <a:cubicBezTo>
                  <a:pt x="-104381" y="992342"/>
                  <a:pt x="-142462" y="2177257"/>
                  <a:pt x="326246" y="3201809"/>
                </a:cubicBezTo>
                <a:lnTo>
                  <a:pt x="3599353" y="1704441"/>
                </a:lnTo>
                <a:close/>
              </a:path>
            </a:pathLst>
          </a:custGeom>
          <a:gradFill flip="none" rotWithShape="1">
            <a:gsLst>
              <a:gs pos="0">
                <a:srgbClr val="2C9CF0">
                  <a:alpha val="0"/>
                </a:srgbClr>
              </a:gs>
              <a:gs pos="100000">
                <a:srgbClr val="00B0F0">
                  <a:alpha val="2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6" name="PA-任意多边形 65"/>
          <p:cNvSpPr/>
          <p:nvPr>
            <p:custDataLst>
              <p:tags r:id="rId3"/>
            </p:custDataLst>
          </p:nvPr>
        </p:nvSpPr>
        <p:spPr>
          <a:xfrm>
            <a:off x="1327150" y="2014220"/>
            <a:ext cx="3599180" cy="3608705"/>
          </a:xfrm>
          <a:custGeom>
            <a:avLst/>
            <a:gdLst>
              <a:gd name="connsiteX0" fmla="*/ 448077 w 3599353"/>
              <a:gd name="connsiteY0" fmla="*/ 0 h 3608464"/>
              <a:gd name="connsiteX1" fmla="*/ 3599353 w 3599353"/>
              <a:gd name="connsiteY1" fmla="*/ 1739196 h 3608464"/>
              <a:gd name="connsiteX2" fmla="*/ 523450 w 3599353"/>
              <a:gd name="connsiteY2" fmla="*/ 3608464 h 3608464"/>
              <a:gd name="connsiteX3" fmla="*/ 448077 w 3599353"/>
              <a:gd name="connsiteY3" fmla="*/ 0 h 360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353" h="3608464">
                <a:moveTo>
                  <a:pt x="448077" y="0"/>
                </a:moveTo>
                <a:lnTo>
                  <a:pt x="3599353" y="1739196"/>
                </a:lnTo>
                <a:lnTo>
                  <a:pt x="523450" y="3608464"/>
                </a:lnTo>
                <a:cubicBezTo>
                  <a:pt x="-146497" y="2506058"/>
                  <a:pt x="-175252" y="1129420"/>
                  <a:pt x="448077" y="0"/>
                </a:cubicBezTo>
                <a:close/>
              </a:path>
            </a:pathLst>
          </a:custGeom>
          <a:gradFill flip="none" rotWithShape="1">
            <a:gsLst>
              <a:gs pos="0">
                <a:srgbClr val="2C9CF0">
                  <a:alpha val="0"/>
                </a:srgbClr>
              </a:gs>
              <a:gs pos="100000">
                <a:srgbClr val="00B0F0">
                  <a:alpha val="2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PA-圆角矩形 56"/>
          <p:cNvSpPr/>
          <p:nvPr>
            <p:custDataLst>
              <p:tags r:id="rId4"/>
            </p:custDataLst>
          </p:nvPr>
        </p:nvSpPr>
        <p:spPr>
          <a:xfrm>
            <a:off x="8232775" y="2188845"/>
            <a:ext cx="1502410" cy="3877310"/>
          </a:xfrm>
          <a:prstGeom prst="roundRect">
            <a:avLst>
              <a:gd name="adj" fmla="val 9569"/>
            </a:avLst>
          </a:prstGeom>
          <a:gradFill flip="none" rotWithShape="1">
            <a:gsLst>
              <a:gs pos="0">
                <a:srgbClr val="2C9CF0"/>
              </a:gs>
              <a:gs pos="100000">
                <a:srgbClr val="0070C0"/>
              </a:gs>
            </a:gsLst>
            <a:lin ang="16200000" scaled="1"/>
            <a:tileRect/>
          </a:gradFill>
          <a:ln>
            <a:noFill/>
          </a:ln>
          <a:effectLst>
            <a:outerShdw blurRad="127000" dist="38100" dir="8100000" algn="tr" rotWithShape="0">
              <a:srgbClr val="00B0F0">
                <a:alpha val="40000"/>
              </a:srgbClr>
            </a:outerShdw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PA-椭圆 29"/>
          <p:cNvSpPr/>
          <p:nvPr>
            <p:custDataLst>
              <p:tags r:id="rId5"/>
            </p:custDataLst>
          </p:nvPr>
        </p:nvSpPr>
        <p:spPr>
          <a:xfrm>
            <a:off x="3136265" y="2034540"/>
            <a:ext cx="3437255" cy="343725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20700" sx="102000" sy="102000" algn="ctr" rotWithShape="0">
              <a:srgbClr val="2C9CF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2" name="PA-椭圆 31"/>
          <p:cNvSpPr/>
          <p:nvPr>
            <p:custDataLst>
              <p:tags r:id="rId6"/>
            </p:custDataLst>
          </p:nvPr>
        </p:nvSpPr>
        <p:spPr>
          <a:xfrm>
            <a:off x="3773170" y="2671445"/>
            <a:ext cx="2164080" cy="21640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20700" sx="102000" sy="102000" algn="ctr" rotWithShape="0">
              <a:srgbClr val="2C9CF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41700" y="2339975"/>
            <a:ext cx="2826385" cy="2827020"/>
            <a:chOff x="4615010" y="2531117"/>
            <a:chExt cx="2826704" cy="2826704"/>
          </a:xfrm>
        </p:grpSpPr>
        <p:sp>
          <p:nvSpPr>
            <p:cNvPr id="23" name="PA-椭圆 22"/>
            <p:cNvSpPr/>
            <p:nvPr>
              <p:custDataLst>
                <p:tags r:id="rId7"/>
              </p:custDataLst>
            </p:nvPr>
          </p:nvSpPr>
          <p:spPr>
            <a:xfrm>
              <a:off x="5653391" y="2531117"/>
              <a:ext cx="749942" cy="749942"/>
            </a:xfrm>
            <a:prstGeom prst="ellipse">
              <a:avLst/>
            </a:prstGeom>
            <a:gradFill>
              <a:gsLst>
                <a:gs pos="0">
                  <a:srgbClr val="2C9C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订单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PA-椭圆 23"/>
            <p:cNvSpPr/>
            <p:nvPr>
              <p:custDataLst>
                <p:tags r:id="rId8"/>
              </p:custDataLst>
            </p:nvPr>
          </p:nvSpPr>
          <p:spPr>
            <a:xfrm>
              <a:off x="6691772" y="3569498"/>
              <a:ext cx="749942" cy="749942"/>
            </a:xfrm>
            <a:prstGeom prst="ellipse">
              <a:avLst/>
            </a:prstGeom>
            <a:gradFill>
              <a:gsLst>
                <a:gs pos="0">
                  <a:srgbClr val="2C9C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分账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PA-椭圆 24"/>
            <p:cNvSpPr/>
            <p:nvPr>
              <p:custDataLst>
                <p:tags r:id="rId9"/>
              </p:custDataLst>
            </p:nvPr>
          </p:nvSpPr>
          <p:spPr>
            <a:xfrm>
              <a:off x="5653391" y="4607879"/>
              <a:ext cx="749942" cy="749942"/>
            </a:xfrm>
            <a:prstGeom prst="ellipse">
              <a:avLst/>
            </a:prstGeom>
            <a:gradFill>
              <a:gsLst>
                <a:gs pos="0">
                  <a:srgbClr val="2C9C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资金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PA-椭圆 25"/>
            <p:cNvSpPr/>
            <p:nvPr>
              <p:custDataLst>
                <p:tags r:id="rId10"/>
              </p:custDataLst>
            </p:nvPr>
          </p:nvSpPr>
          <p:spPr>
            <a:xfrm>
              <a:off x="4615010" y="3569498"/>
              <a:ext cx="749942" cy="749942"/>
            </a:xfrm>
            <a:prstGeom prst="ellipse">
              <a:avLst/>
            </a:prstGeom>
            <a:gradFill>
              <a:gsLst>
                <a:gs pos="0">
                  <a:srgbClr val="2C9C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聚合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4" name="PA-文本框 33"/>
          <p:cNvSpPr txBox="1"/>
          <p:nvPr>
            <p:custDataLst>
              <p:tags r:id="rId11"/>
            </p:custDataLst>
          </p:nvPr>
        </p:nvSpPr>
        <p:spPr>
          <a:xfrm>
            <a:off x="4191635" y="3644900"/>
            <a:ext cx="1326515" cy="2616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已上线能力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PA-文本框 35"/>
          <p:cNvSpPr txBox="1"/>
          <p:nvPr>
            <p:custDataLst>
              <p:tags r:id="rId12"/>
            </p:custDataLst>
          </p:nvPr>
        </p:nvSpPr>
        <p:spPr>
          <a:xfrm rot="18814995">
            <a:off x="3431540" y="2091055"/>
            <a:ext cx="3111500" cy="3368675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聚合多支付方式，使用便利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PA-圆角矩形 10"/>
          <p:cNvSpPr/>
          <p:nvPr>
            <p:custDataLst>
              <p:tags r:id="rId13"/>
            </p:custDataLst>
          </p:nvPr>
        </p:nvSpPr>
        <p:spPr>
          <a:xfrm>
            <a:off x="562610" y="2249170"/>
            <a:ext cx="1336675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标准化服务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PA-圆角矩形 12"/>
          <p:cNvSpPr/>
          <p:nvPr>
            <p:custDataLst>
              <p:tags r:id="rId14"/>
            </p:custDataLst>
          </p:nvPr>
        </p:nvSpPr>
        <p:spPr>
          <a:xfrm>
            <a:off x="427355" y="2701290"/>
            <a:ext cx="1336675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持续聚合多渠道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2" name="PA-等腰三角形 41"/>
          <p:cNvSpPr/>
          <p:nvPr>
            <p:custDataLst>
              <p:tags r:id="rId15"/>
            </p:custDataLst>
          </p:nvPr>
        </p:nvSpPr>
        <p:spPr>
          <a:xfrm rot="7846036">
            <a:off x="2449830" y="2997200"/>
            <a:ext cx="356870" cy="307975"/>
          </a:xfrm>
          <a:prstGeom prst="triangle">
            <a:avLst/>
          </a:prstGeom>
          <a:gradFill>
            <a:gsLst>
              <a:gs pos="0">
                <a:srgbClr val="6C75F6"/>
              </a:gs>
              <a:gs pos="100000">
                <a:srgbClr val="256AF7"/>
              </a:gs>
            </a:gsLst>
            <a:lin ang="5400000" scaled="1"/>
          </a:gradFill>
          <a:ln>
            <a:noFill/>
          </a:ln>
          <a:effectLst>
            <a:outerShdw blurRad="139700" sx="102000" sy="102000" algn="ctr" rotWithShape="0">
              <a:srgbClr val="5CB9F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PA-椭圆 15"/>
          <p:cNvSpPr/>
          <p:nvPr>
            <p:custDataLst>
              <p:tags r:id="rId16"/>
            </p:custDataLst>
          </p:nvPr>
        </p:nvSpPr>
        <p:spPr>
          <a:xfrm>
            <a:off x="1851660" y="2407920"/>
            <a:ext cx="819785" cy="819785"/>
          </a:xfrm>
          <a:prstGeom prst="ellipse">
            <a:avLst/>
          </a:prstGeom>
          <a:gradFill>
            <a:gsLst>
              <a:gs pos="0">
                <a:srgbClr val="6C75F6">
                  <a:alpha val="90000"/>
                </a:srgbClr>
              </a:gs>
              <a:gs pos="100000">
                <a:srgbClr val="256AF7"/>
              </a:gs>
            </a:gsLst>
            <a:lin ang="5400000" scaled="1"/>
          </a:gradFill>
          <a:ln>
            <a:noFill/>
          </a:ln>
          <a:effectLst>
            <a:outerShdw blurRad="139700" sx="102000" sy="102000" algn="ctr" rotWithShape="0">
              <a:srgbClr val="5CB9F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收银台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851509" y="4294505"/>
            <a:ext cx="999641" cy="830220"/>
            <a:chOff x="3092477" y="4912426"/>
            <a:chExt cx="999734" cy="829962"/>
          </a:xfrm>
        </p:grpSpPr>
        <p:sp>
          <p:nvSpPr>
            <p:cNvPr id="43" name="PA-等腰三角形 42"/>
            <p:cNvSpPr/>
            <p:nvPr>
              <p:custDataLst>
                <p:tags r:id="rId17"/>
              </p:custDataLst>
            </p:nvPr>
          </p:nvSpPr>
          <p:spPr>
            <a:xfrm rot="3435216">
              <a:off x="3759772" y="4937051"/>
              <a:ext cx="357064" cy="307814"/>
            </a:xfrm>
            <a:prstGeom prst="triangle">
              <a:avLst/>
            </a:prstGeom>
            <a:gradFill>
              <a:gsLst>
                <a:gs pos="0">
                  <a:srgbClr val="6C75F6"/>
                </a:gs>
                <a:gs pos="100000">
                  <a:srgbClr val="256AF7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PA-椭圆 18"/>
            <p:cNvSpPr/>
            <p:nvPr>
              <p:custDataLst>
                <p:tags r:id="rId18"/>
              </p:custDataLst>
            </p:nvPr>
          </p:nvSpPr>
          <p:spPr>
            <a:xfrm>
              <a:off x="3092477" y="4922674"/>
              <a:ext cx="819714" cy="819714"/>
            </a:xfrm>
            <a:prstGeom prst="ellipse">
              <a:avLst/>
            </a:prstGeom>
            <a:gradFill>
              <a:gsLst>
                <a:gs pos="0">
                  <a:srgbClr val="6C75F6">
                    <a:alpha val="90000"/>
                  </a:srgbClr>
                </a:gs>
                <a:gs pos="100000">
                  <a:srgbClr val="256AF7"/>
                </a:gs>
              </a:gsLst>
              <a:lin ang="5400000" scaled="1"/>
            </a:gradFill>
            <a:ln>
              <a:noFill/>
            </a:ln>
            <a:effectLst>
              <a:outerShdw blurRad="139700" sx="102000" sy="102000" algn="ctr" rotWithShape="0">
                <a:srgbClr val="5CB9F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路由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44" name="PA-椭圆 43"/>
          <p:cNvSpPr/>
          <p:nvPr>
            <p:custDataLst>
              <p:tags r:id="rId19"/>
            </p:custDataLst>
          </p:nvPr>
        </p:nvSpPr>
        <p:spPr>
          <a:xfrm>
            <a:off x="2738120" y="1639570"/>
            <a:ext cx="4272280" cy="4272915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0070C0"/>
                </a:gs>
                <a:gs pos="81000">
                  <a:srgbClr val="0070C0">
                    <a:alpha val="0"/>
                  </a:srgbClr>
                </a:gs>
                <a:gs pos="1600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0" name="PA-等腰三角形 49"/>
          <p:cNvSpPr/>
          <p:nvPr>
            <p:custDataLst>
              <p:tags r:id="rId20"/>
            </p:custDataLst>
          </p:nvPr>
        </p:nvSpPr>
        <p:spPr>
          <a:xfrm rot="5243600">
            <a:off x="7778115" y="3457575"/>
            <a:ext cx="356870" cy="307975"/>
          </a:xfrm>
          <a:prstGeom prst="triangle">
            <a:avLst/>
          </a:prstGeom>
          <a:gradFill>
            <a:gsLst>
              <a:gs pos="0">
                <a:srgbClr val="2C9C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39700" sx="102000" sy="102000" algn="ctr" rotWithShape="0">
              <a:srgbClr val="5CB9F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1" name="PA-椭圆 50"/>
          <p:cNvSpPr/>
          <p:nvPr>
            <p:custDataLst>
              <p:tags r:id="rId21"/>
            </p:custDataLst>
          </p:nvPr>
        </p:nvSpPr>
        <p:spPr>
          <a:xfrm>
            <a:off x="7046595" y="3214370"/>
            <a:ext cx="819785" cy="819785"/>
          </a:xfrm>
          <a:prstGeom prst="ellipse">
            <a:avLst/>
          </a:prstGeom>
          <a:gradFill>
            <a:gsLst>
              <a:gs pos="0">
                <a:srgbClr val="2C9CF0"/>
              </a:gs>
              <a:gs pos="100000">
                <a:srgbClr val="256AF7"/>
              </a:gs>
            </a:gsLst>
            <a:lin ang="5400000" scaled="1"/>
          </a:gradFill>
          <a:ln>
            <a:noFill/>
          </a:ln>
          <a:effectLst>
            <a:outerShdw blurRad="139700" sx="102000" sy="102000" algn="ctr" rotWithShape="0">
              <a:srgbClr val="5CB9F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技术集成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2" name="PA-圆角矩形 51"/>
          <p:cNvSpPr/>
          <p:nvPr>
            <p:custDataLst>
              <p:tags r:id="rId22"/>
            </p:custDataLst>
          </p:nvPr>
        </p:nvSpPr>
        <p:spPr>
          <a:xfrm>
            <a:off x="6904990" y="2809875"/>
            <a:ext cx="99441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更稳定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3" name="PA-圆角矩形 52"/>
          <p:cNvSpPr/>
          <p:nvPr>
            <p:custDataLst>
              <p:tags r:id="rId23"/>
            </p:custDataLst>
          </p:nvPr>
        </p:nvSpPr>
        <p:spPr>
          <a:xfrm>
            <a:off x="6929120" y="4127500"/>
            <a:ext cx="99441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更高效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4" name="PA-文本框 73"/>
          <p:cNvSpPr txBox="1"/>
          <p:nvPr>
            <p:custDataLst>
              <p:tags r:id="rId24"/>
            </p:custDataLst>
          </p:nvPr>
        </p:nvSpPr>
        <p:spPr>
          <a:xfrm rot="2843578">
            <a:off x="3226435" y="2084070"/>
            <a:ext cx="3111500" cy="3368675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自带订单、商品展示，免前端交互设计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5" name="PA-文本框 73"/>
          <p:cNvSpPr txBox="1"/>
          <p:nvPr>
            <p:custDataLst>
              <p:tags r:id="rId25"/>
            </p:custDataLst>
          </p:nvPr>
        </p:nvSpPr>
        <p:spPr>
          <a:xfrm rot="13500000">
            <a:off x="3364230" y="2015490"/>
            <a:ext cx="3111500" cy="3368675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底层能力，适配各模式产品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6" name="PA-圆角矩形 55"/>
          <p:cNvSpPr/>
          <p:nvPr>
            <p:custDataLst>
              <p:tags r:id="rId26"/>
            </p:custDataLst>
          </p:nvPr>
        </p:nvSpPr>
        <p:spPr>
          <a:xfrm>
            <a:off x="8454390" y="1858010"/>
            <a:ext cx="1431290" cy="3877310"/>
          </a:xfrm>
          <a:prstGeom prst="roundRect">
            <a:avLst>
              <a:gd name="adj" fmla="val 9569"/>
            </a:avLst>
          </a:prstGeom>
          <a:gradFill flip="none" rotWithShape="1">
            <a:gsLst>
              <a:gs pos="0">
                <a:srgbClr val="256AF7">
                  <a:lumMod val="88000"/>
                  <a:lumOff val="12000"/>
                  <a:alpha val="88000"/>
                </a:srgbClr>
              </a:gs>
              <a:gs pos="100000">
                <a:srgbClr val="6336F8">
                  <a:alpha val="100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PA-iconfont-11143-5261371"/>
          <p:cNvSpPr/>
          <p:nvPr>
            <p:custDataLst>
              <p:tags r:id="rId27"/>
            </p:custDataLst>
          </p:nvPr>
        </p:nvSpPr>
        <p:spPr>
          <a:xfrm>
            <a:off x="8890000" y="2396490"/>
            <a:ext cx="574040" cy="609600"/>
          </a:xfrm>
          <a:custGeom>
            <a:avLst/>
            <a:gdLst>
              <a:gd name="connsiteX0" fmla="*/ 152400 w 574072"/>
              <a:gd name="connsiteY0" fmla="*/ 523244 h 609586"/>
              <a:gd name="connsiteX1" fmla="*/ 152400 w 574072"/>
              <a:gd name="connsiteY1" fmla="*/ 591822 h 609586"/>
              <a:gd name="connsiteX2" fmla="*/ 254032 w 574072"/>
              <a:gd name="connsiteY2" fmla="*/ 591822 h 609586"/>
              <a:gd name="connsiteX3" fmla="*/ 254032 w 574072"/>
              <a:gd name="connsiteY3" fmla="*/ 523244 h 609586"/>
              <a:gd name="connsiteX4" fmla="*/ 396181 w 574072"/>
              <a:gd name="connsiteY4" fmla="*/ 464749 h 609586"/>
              <a:gd name="connsiteX5" fmla="*/ 464754 w 574072"/>
              <a:gd name="connsiteY5" fmla="*/ 464749 h 609586"/>
              <a:gd name="connsiteX6" fmla="*/ 464754 w 574072"/>
              <a:gd name="connsiteY6" fmla="*/ 482510 h 609586"/>
              <a:gd name="connsiteX7" fmla="*/ 396181 w 574072"/>
              <a:gd name="connsiteY7" fmla="*/ 482510 h 609586"/>
              <a:gd name="connsiteX8" fmla="*/ 218414 w 574072"/>
              <a:gd name="connsiteY8" fmla="*/ 464749 h 609586"/>
              <a:gd name="connsiteX9" fmla="*/ 294606 w 574072"/>
              <a:gd name="connsiteY9" fmla="*/ 464749 h 609586"/>
              <a:gd name="connsiteX10" fmla="*/ 294606 w 574072"/>
              <a:gd name="connsiteY10" fmla="*/ 482510 h 609586"/>
              <a:gd name="connsiteX11" fmla="*/ 218414 w 574072"/>
              <a:gd name="connsiteY11" fmla="*/ 482510 h 609586"/>
              <a:gd name="connsiteX12" fmla="*/ 109220 w 574072"/>
              <a:gd name="connsiteY12" fmla="*/ 464749 h 609586"/>
              <a:gd name="connsiteX13" fmla="*/ 185413 w 574072"/>
              <a:gd name="connsiteY13" fmla="*/ 464749 h 609586"/>
              <a:gd name="connsiteX14" fmla="*/ 185413 w 574072"/>
              <a:gd name="connsiteY14" fmla="*/ 482510 h 609586"/>
              <a:gd name="connsiteX15" fmla="*/ 109220 w 574072"/>
              <a:gd name="connsiteY15" fmla="*/ 482510 h 609586"/>
              <a:gd name="connsiteX16" fmla="*/ 396181 w 574072"/>
              <a:gd name="connsiteY16" fmla="*/ 413941 h 609586"/>
              <a:gd name="connsiteX17" fmla="*/ 464754 w 574072"/>
              <a:gd name="connsiteY17" fmla="*/ 413941 h 609586"/>
              <a:gd name="connsiteX18" fmla="*/ 464754 w 574072"/>
              <a:gd name="connsiteY18" fmla="*/ 431750 h 609586"/>
              <a:gd name="connsiteX19" fmla="*/ 396181 w 574072"/>
              <a:gd name="connsiteY19" fmla="*/ 431750 h 609586"/>
              <a:gd name="connsiteX20" fmla="*/ 218414 w 574072"/>
              <a:gd name="connsiteY20" fmla="*/ 413941 h 609586"/>
              <a:gd name="connsiteX21" fmla="*/ 294606 w 574072"/>
              <a:gd name="connsiteY21" fmla="*/ 413941 h 609586"/>
              <a:gd name="connsiteX22" fmla="*/ 294606 w 574072"/>
              <a:gd name="connsiteY22" fmla="*/ 431750 h 609586"/>
              <a:gd name="connsiteX23" fmla="*/ 218414 w 574072"/>
              <a:gd name="connsiteY23" fmla="*/ 431750 h 609586"/>
              <a:gd name="connsiteX24" fmla="*/ 109220 w 574072"/>
              <a:gd name="connsiteY24" fmla="*/ 413941 h 609586"/>
              <a:gd name="connsiteX25" fmla="*/ 185413 w 574072"/>
              <a:gd name="connsiteY25" fmla="*/ 413941 h 609586"/>
              <a:gd name="connsiteX26" fmla="*/ 185413 w 574072"/>
              <a:gd name="connsiteY26" fmla="*/ 431750 h 609586"/>
              <a:gd name="connsiteX27" fmla="*/ 109220 w 574072"/>
              <a:gd name="connsiteY27" fmla="*/ 431750 h 609586"/>
              <a:gd name="connsiteX28" fmla="*/ 396181 w 574072"/>
              <a:gd name="connsiteY28" fmla="*/ 363181 h 609586"/>
              <a:gd name="connsiteX29" fmla="*/ 464754 w 574072"/>
              <a:gd name="connsiteY29" fmla="*/ 363181 h 609586"/>
              <a:gd name="connsiteX30" fmla="*/ 464754 w 574072"/>
              <a:gd name="connsiteY30" fmla="*/ 380942 h 609586"/>
              <a:gd name="connsiteX31" fmla="*/ 396181 w 574072"/>
              <a:gd name="connsiteY31" fmla="*/ 380942 h 609586"/>
              <a:gd name="connsiteX32" fmla="*/ 218414 w 574072"/>
              <a:gd name="connsiteY32" fmla="*/ 363181 h 609586"/>
              <a:gd name="connsiteX33" fmla="*/ 294606 w 574072"/>
              <a:gd name="connsiteY33" fmla="*/ 363181 h 609586"/>
              <a:gd name="connsiteX34" fmla="*/ 294606 w 574072"/>
              <a:gd name="connsiteY34" fmla="*/ 380942 h 609586"/>
              <a:gd name="connsiteX35" fmla="*/ 218414 w 574072"/>
              <a:gd name="connsiteY35" fmla="*/ 380942 h 609586"/>
              <a:gd name="connsiteX36" fmla="*/ 109220 w 574072"/>
              <a:gd name="connsiteY36" fmla="*/ 363181 h 609586"/>
              <a:gd name="connsiteX37" fmla="*/ 185413 w 574072"/>
              <a:gd name="connsiteY37" fmla="*/ 363181 h 609586"/>
              <a:gd name="connsiteX38" fmla="*/ 185413 w 574072"/>
              <a:gd name="connsiteY38" fmla="*/ 380942 h 609586"/>
              <a:gd name="connsiteX39" fmla="*/ 109220 w 574072"/>
              <a:gd name="connsiteY39" fmla="*/ 380942 h 609586"/>
              <a:gd name="connsiteX40" fmla="*/ 396181 w 574072"/>
              <a:gd name="connsiteY40" fmla="*/ 312373 h 609586"/>
              <a:gd name="connsiteX41" fmla="*/ 464754 w 574072"/>
              <a:gd name="connsiteY41" fmla="*/ 312373 h 609586"/>
              <a:gd name="connsiteX42" fmla="*/ 464754 w 574072"/>
              <a:gd name="connsiteY42" fmla="*/ 330134 h 609586"/>
              <a:gd name="connsiteX43" fmla="*/ 396181 w 574072"/>
              <a:gd name="connsiteY43" fmla="*/ 330134 h 609586"/>
              <a:gd name="connsiteX44" fmla="*/ 218414 w 574072"/>
              <a:gd name="connsiteY44" fmla="*/ 312373 h 609586"/>
              <a:gd name="connsiteX45" fmla="*/ 294606 w 574072"/>
              <a:gd name="connsiteY45" fmla="*/ 312373 h 609586"/>
              <a:gd name="connsiteX46" fmla="*/ 294606 w 574072"/>
              <a:gd name="connsiteY46" fmla="*/ 330134 h 609586"/>
              <a:gd name="connsiteX47" fmla="*/ 218414 w 574072"/>
              <a:gd name="connsiteY47" fmla="*/ 330134 h 609586"/>
              <a:gd name="connsiteX48" fmla="*/ 109220 w 574072"/>
              <a:gd name="connsiteY48" fmla="*/ 312373 h 609586"/>
              <a:gd name="connsiteX49" fmla="*/ 185413 w 574072"/>
              <a:gd name="connsiteY49" fmla="*/ 312373 h 609586"/>
              <a:gd name="connsiteX50" fmla="*/ 185413 w 574072"/>
              <a:gd name="connsiteY50" fmla="*/ 330134 h 609586"/>
              <a:gd name="connsiteX51" fmla="*/ 109220 w 574072"/>
              <a:gd name="connsiteY51" fmla="*/ 330134 h 609586"/>
              <a:gd name="connsiteX52" fmla="*/ 396181 w 574072"/>
              <a:gd name="connsiteY52" fmla="*/ 261565 h 609586"/>
              <a:gd name="connsiteX53" fmla="*/ 464754 w 574072"/>
              <a:gd name="connsiteY53" fmla="*/ 261565 h 609586"/>
              <a:gd name="connsiteX54" fmla="*/ 464754 w 574072"/>
              <a:gd name="connsiteY54" fmla="*/ 279374 h 609586"/>
              <a:gd name="connsiteX55" fmla="*/ 396181 w 574072"/>
              <a:gd name="connsiteY55" fmla="*/ 279374 h 609586"/>
              <a:gd name="connsiteX56" fmla="*/ 218414 w 574072"/>
              <a:gd name="connsiteY56" fmla="*/ 261565 h 609586"/>
              <a:gd name="connsiteX57" fmla="*/ 294606 w 574072"/>
              <a:gd name="connsiteY57" fmla="*/ 261565 h 609586"/>
              <a:gd name="connsiteX58" fmla="*/ 294606 w 574072"/>
              <a:gd name="connsiteY58" fmla="*/ 279374 h 609586"/>
              <a:gd name="connsiteX59" fmla="*/ 218414 w 574072"/>
              <a:gd name="connsiteY59" fmla="*/ 279374 h 609586"/>
              <a:gd name="connsiteX60" fmla="*/ 109220 w 574072"/>
              <a:gd name="connsiteY60" fmla="*/ 261565 h 609586"/>
              <a:gd name="connsiteX61" fmla="*/ 185413 w 574072"/>
              <a:gd name="connsiteY61" fmla="*/ 261565 h 609586"/>
              <a:gd name="connsiteX62" fmla="*/ 185413 w 574072"/>
              <a:gd name="connsiteY62" fmla="*/ 279374 h 609586"/>
              <a:gd name="connsiteX63" fmla="*/ 109220 w 574072"/>
              <a:gd name="connsiteY63" fmla="*/ 279374 h 609586"/>
              <a:gd name="connsiteX64" fmla="*/ 396181 w 574072"/>
              <a:gd name="connsiteY64" fmla="*/ 210805 h 609586"/>
              <a:gd name="connsiteX65" fmla="*/ 464754 w 574072"/>
              <a:gd name="connsiteY65" fmla="*/ 210805 h 609586"/>
              <a:gd name="connsiteX66" fmla="*/ 464754 w 574072"/>
              <a:gd name="connsiteY66" fmla="*/ 228566 h 609586"/>
              <a:gd name="connsiteX67" fmla="*/ 396181 w 574072"/>
              <a:gd name="connsiteY67" fmla="*/ 228566 h 609586"/>
              <a:gd name="connsiteX68" fmla="*/ 218414 w 574072"/>
              <a:gd name="connsiteY68" fmla="*/ 210805 h 609586"/>
              <a:gd name="connsiteX69" fmla="*/ 294606 w 574072"/>
              <a:gd name="connsiteY69" fmla="*/ 210805 h 609586"/>
              <a:gd name="connsiteX70" fmla="*/ 294606 w 574072"/>
              <a:gd name="connsiteY70" fmla="*/ 228566 h 609586"/>
              <a:gd name="connsiteX71" fmla="*/ 218414 w 574072"/>
              <a:gd name="connsiteY71" fmla="*/ 228566 h 609586"/>
              <a:gd name="connsiteX72" fmla="*/ 109220 w 574072"/>
              <a:gd name="connsiteY72" fmla="*/ 210805 h 609586"/>
              <a:gd name="connsiteX73" fmla="*/ 185413 w 574072"/>
              <a:gd name="connsiteY73" fmla="*/ 210805 h 609586"/>
              <a:gd name="connsiteX74" fmla="*/ 185413 w 574072"/>
              <a:gd name="connsiteY74" fmla="*/ 228566 h 609586"/>
              <a:gd name="connsiteX75" fmla="*/ 109220 w 574072"/>
              <a:gd name="connsiteY75" fmla="*/ 228566 h 609586"/>
              <a:gd name="connsiteX76" fmla="*/ 363236 w 574072"/>
              <a:gd name="connsiteY76" fmla="*/ 170160 h 609586"/>
              <a:gd name="connsiteX77" fmla="*/ 355616 w 574072"/>
              <a:gd name="connsiteY77" fmla="*/ 177780 h 609586"/>
              <a:gd name="connsiteX78" fmla="*/ 355616 w 574072"/>
              <a:gd name="connsiteY78" fmla="*/ 584203 h 609586"/>
              <a:gd name="connsiteX79" fmla="*/ 363236 w 574072"/>
              <a:gd name="connsiteY79" fmla="*/ 591822 h 609586"/>
              <a:gd name="connsiteX80" fmla="*/ 497872 w 574072"/>
              <a:gd name="connsiteY80" fmla="*/ 591822 h 609586"/>
              <a:gd name="connsiteX81" fmla="*/ 505492 w 574072"/>
              <a:gd name="connsiteY81" fmla="*/ 584203 h 609586"/>
              <a:gd name="connsiteX82" fmla="*/ 505492 w 574072"/>
              <a:gd name="connsiteY82" fmla="*/ 177780 h 609586"/>
              <a:gd name="connsiteX83" fmla="*/ 497872 w 574072"/>
              <a:gd name="connsiteY83" fmla="*/ 170160 h 609586"/>
              <a:gd name="connsiteX84" fmla="*/ 218414 w 574072"/>
              <a:gd name="connsiteY84" fmla="*/ 159997 h 609586"/>
              <a:gd name="connsiteX85" fmla="*/ 294606 w 574072"/>
              <a:gd name="connsiteY85" fmla="*/ 159997 h 609586"/>
              <a:gd name="connsiteX86" fmla="*/ 294606 w 574072"/>
              <a:gd name="connsiteY86" fmla="*/ 177758 h 609586"/>
              <a:gd name="connsiteX87" fmla="*/ 218414 w 574072"/>
              <a:gd name="connsiteY87" fmla="*/ 177758 h 609586"/>
              <a:gd name="connsiteX88" fmla="*/ 109220 w 574072"/>
              <a:gd name="connsiteY88" fmla="*/ 159997 h 609586"/>
              <a:gd name="connsiteX89" fmla="*/ 185413 w 574072"/>
              <a:gd name="connsiteY89" fmla="*/ 159997 h 609586"/>
              <a:gd name="connsiteX90" fmla="*/ 185413 w 574072"/>
              <a:gd name="connsiteY90" fmla="*/ 177758 h 609586"/>
              <a:gd name="connsiteX91" fmla="*/ 109220 w 574072"/>
              <a:gd name="connsiteY91" fmla="*/ 177758 h 609586"/>
              <a:gd name="connsiteX92" fmla="*/ 218414 w 574072"/>
              <a:gd name="connsiteY92" fmla="*/ 109189 h 609586"/>
              <a:gd name="connsiteX93" fmla="*/ 294606 w 574072"/>
              <a:gd name="connsiteY93" fmla="*/ 109189 h 609586"/>
              <a:gd name="connsiteX94" fmla="*/ 294606 w 574072"/>
              <a:gd name="connsiteY94" fmla="*/ 126998 h 609586"/>
              <a:gd name="connsiteX95" fmla="*/ 218414 w 574072"/>
              <a:gd name="connsiteY95" fmla="*/ 126998 h 609586"/>
              <a:gd name="connsiteX96" fmla="*/ 109220 w 574072"/>
              <a:gd name="connsiteY96" fmla="*/ 109189 h 609586"/>
              <a:gd name="connsiteX97" fmla="*/ 185413 w 574072"/>
              <a:gd name="connsiteY97" fmla="*/ 109189 h 609586"/>
              <a:gd name="connsiteX98" fmla="*/ 185413 w 574072"/>
              <a:gd name="connsiteY98" fmla="*/ 126998 h 609586"/>
              <a:gd name="connsiteX99" fmla="*/ 109220 w 574072"/>
              <a:gd name="connsiteY99" fmla="*/ 126998 h 609586"/>
              <a:gd name="connsiteX100" fmla="*/ 218414 w 574072"/>
              <a:gd name="connsiteY100" fmla="*/ 58429 h 609586"/>
              <a:gd name="connsiteX101" fmla="*/ 294606 w 574072"/>
              <a:gd name="connsiteY101" fmla="*/ 58429 h 609586"/>
              <a:gd name="connsiteX102" fmla="*/ 294606 w 574072"/>
              <a:gd name="connsiteY102" fmla="*/ 76190 h 609586"/>
              <a:gd name="connsiteX103" fmla="*/ 218414 w 574072"/>
              <a:gd name="connsiteY103" fmla="*/ 76190 h 609586"/>
              <a:gd name="connsiteX104" fmla="*/ 109220 w 574072"/>
              <a:gd name="connsiteY104" fmla="*/ 58429 h 609586"/>
              <a:gd name="connsiteX105" fmla="*/ 185413 w 574072"/>
              <a:gd name="connsiteY105" fmla="*/ 58429 h 609586"/>
              <a:gd name="connsiteX106" fmla="*/ 185413 w 574072"/>
              <a:gd name="connsiteY106" fmla="*/ 76190 h 609586"/>
              <a:gd name="connsiteX107" fmla="*/ 109220 w 574072"/>
              <a:gd name="connsiteY107" fmla="*/ 76190 h 609586"/>
              <a:gd name="connsiteX108" fmla="*/ 73676 w 574072"/>
              <a:gd name="connsiteY108" fmla="*/ 17764 h 609586"/>
              <a:gd name="connsiteX109" fmla="*/ 66056 w 574072"/>
              <a:gd name="connsiteY109" fmla="*/ 25383 h 609586"/>
              <a:gd name="connsiteX110" fmla="*/ 66056 w 574072"/>
              <a:gd name="connsiteY110" fmla="*/ 584203 h 609586"/>
              <a:gd name="connsiteX111" fmla="*/ 76200 w 574072"/>
              <a:gd name="connsiteY111" fmla="*/ 591822 h 609586"/>
              <a:gd name="connsiteX112" fmla="*/ 134636 w 574072"/>
              <a:gd name="connsiteY112" fmla="*/ 591822 h 609586"/>
              <a:gd name="connsiteX113" fmla="*/ 134636 w 574072"/>
              <a:gd name="connsiteY113" fmla="*/ 515624 h 609586"/>
              <a:gd name="connsiteX114" fmla="*/ 142256 w 574072"/>
              <a:gd name="connsiteY114" fmla="*/ 508004 h 609586"/>
              <a:gd name="connsiteX115" fmla="*/ 264176 w 574072"/>
              <a:gd name="connsiteY115" fmla="*/ 508004 h 609586"/>
              <a:gd name="connsiteX116" fmla="*/ 271796 w 574072"/>
              <a:gd name="connsiteY116" fmla="*/ 515624 h 609586"/>
              <a:gd name="connsiteX117" fmla="*/ 271796 w 574072"/>
              <a:gd name="connsiteY117" fmla="*/ 591822 h 609586"/>
              <a:gd name="connsiteX118" fmla="*/ 330232 w 574072"/>
              <a:gd name="connsiteY118" fmla="*/ 591822 h 609586"/>
              <a:gd name="connsiteX119" fmla="*/ 337852 w 574072"/>
              <a:gd name="connsiteY119" fmla="*/ 584203 h 609586"/>
              <a:gd name="connsiteX120" fmla="*/ 337852 w 574072"/>
              <a:gd name="connsiteY120" fmla="*/ 25383 h 609586"/>
              <a:gd name="connsiteX121" fmla="*/ 327660 w 574072"/>
              <a:gd name="connsiteY121" fmla="*/ 17764 h 609586"/>
              <a:gd name="connsiteX122" fmla="*/ 76200 w 574072"/>
              <a:gd name="connsiteY122" fmla="*/ 0 h 609586"/>
              <a:gd name="connsiteX123" fmla="*/ 330232 w 574072"/>
              <a:gd name="connsiteY123" fmla="*/ 0 h 609586"/>
              <a:gd name="connsiteX124" fmla="*/ 355616 w 574072"/>
              <a:gd name="connsiteY124" fmla="*/ 25383 h 609586"/>
              <a:gd name="connsiteX125" fmla="*/ 355616 w 574072"/>
              <a:gd name="connsiteY125" fmla="*/ 154921 h 609586"/>
              <a:gd name="connsiteX126" fmla="*/ 363236 w 574072"/>
              <a:gd name="connsiteY126" fmla="*/ 152397 h 609586"/>
              <a:gd name="connsiteX127" fmla="*/ 500396 w 574072"/>
              <a:gd name="connsiteY127" fmla="*/ 152397 h 609586"/>
              <a:gd name="connsiteX128" fmla="*/ 525780 w 574072"/>
              <a:gd name="connsiteY128" fmla="*/ 177780 h 609586"/>
              <a:gd name="connsiteX129" fmla="*/ 525780 w 574072"/>
              <a:gd name="connsiteY129" fmla="*/ 584203 h 609586"/>
              <a:gd name="connsiteX130" fmla="*/ 523256 w 574072"/>
              <a:gd name="connsiteY130" fmla="*/ 591822 h 609586"/>
              <a:gd name="connsiteX131" fmla="*/ 574072 w 574072"/>
              <a:gd name="connsiteY131" fmla="*/ 591822 h 609586"/>
              <a:gd name="connsiteX132" fmla="*/ 574072 w 574072"/>
              <a:gd name="connsiteY132" fmla="*/ 609586 h 609586"/>
              <a:gd name="connsiteX133" fmla="*/ 0 w 574072"/>
              <a:gd name="connsiteY133" fmla="*/ 609586 h 609586"/>
              <a:gd name="connsiteX134" fmla="*/ 0 w 574072"/>
              <a:gd name="connsiteY134" fmla="*/ 591822 h 609586"/>
              <a:gd name="connsiteX135" fmla="*/ 53340 w 574072"/>
              <a:gd name="connsiteY135" fmla="*/ 591822 h 609586"/>
              <a:gd name="connsiteX136" fmla="*/ 50816 w 574072"/>
              <a:gd name="connsiteY136" fmla="*/ 584203 h 609586"/>
              <a:gd name="connsiteX137" fmla="*/ 50816 w 574072"/>
              <a:gd name="connsiteY137" fmla="*/ 25383 h 609586"/>
              <a:gd name="connsiteX138" fmla="*/ 76200 w 574072"/>
              <a:gd name="connsiteY138" fmla="*/ 0 h 60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74072" h="609586">
                <a:moveTo>
                  <a:pt x="152400" y="523244"/>
                </a:moveTo>
                <a:lnTo>
                  <a:pt x="152400" y="591822"/>
                </a:lnTo>
                <a:lnTo>
                  <a:pt x="254032" y="591822"/>
                </a:lnTo>
                <a:lnTo>
                  <a:pt x="254032" y="523244"/>
                </a:lnTo>
                <a:close/>
                <a:moveTo>
                  <a:pt x="396181" y="464749"/>
                </a:moveTo>
                <a:lnTo>
                  <a:pt x="464754" y="464749"/>
                </a:lnTo>
                <a:lnTo>
                  <a:pt x="464754" y="482510"/>
                </a:lnTo>
                <a:lnTo>
                  <a:pt x="396181" y="482510"/>
                </a:lnTo>
                <a:close/>
                <a:moveTo>
                  <a:pt x="218414" y="464749"/>
                </a:moveTo>
                <a:lnTo>
                  <a:pt x="294606" y="464749"/>
                </a:lnTo>
                <a:lnTo>
                  <a:pt x="294606" y="482510"/>
                </a:lnTo>
                <a:lnTo>
                  <a:pt x="218414" y="482510"/>
                </a:lnTo>
                <a:close/>
                <a:moveTo>
                  <a:pt x="109220" y="464749"/>
                </a:moveTo>
                <a:lnTo>
                  <a:pt x="185413" y="464749"/>
                </a:lnTo>
                <a:lnTo>
                  <a:pt x="185413" y="482510"/>
                </a:lnTo>
                <a:lnTo>
                  <a:pt x="109220" y="482510"/>
                </a:lnTo>
                <a:close/>
                <a:moveTo>
                  <a:pt x="396181" y="413941"/>
                </a:moveTo>
                <a:lnTo>
                  <a:pt x="464754" y="413941"/>
                </a:lnTo>
                <a:lnTo>
                  <a:pt x="464754" y="431750"/>
                </a:lnTo>
                <a:lnTo>
                  <a:pt x="396181" y="431750"/>
                </a:lnTo>
                <a:close/>
                <a:moveTo>
                  <a:pt x="218414" y="413941"/>
                </a:moveTo>
                <a:lnTo>
                  <a:pt x="294606" y="413941"/>
                </a:lnTo>
                <a:lnTo>
                  <a:pt x="294606" y="431750"/>
                </a:lnTo>
                <a:lnTo>
                  <a:pt x="218414" y="431750"/>
                </a:lnTo>
                <a:close/>
                <a:moveTo>
                  <a:pt x="109220" y="413941"/>
                </a:moveTo>
                <a:lnTo>
                  <a:pt x="185413" y="413941"/>
                </a:lnTo>
                <a:lnTo>
                  <a:pt x="185413" y="431750"/>
                </a:lnTo>
                <a:lnTo>
                  <a:pt x="109220" y="431750"/>
                </a:lnTo>
                <a:close/>
                <a:moveTo>
                  <a:pt x="396181" y="363181"/>
                </a:moveTo>
                <a:lnTo>
                  <a:pt x="464754" y="363181"/>
                </a:lnTo>
                <a:lnTo>
                  <a:pt x="464754" y="380942"/>
                </a:lnTo>
                <a:lnTo>
                  <a:pt x="396181" y="380942"/>
                </a:lnTo>
                <a:close/>
                <a:moveTo>
                  <a:pt x="218414" y="363181"/>
                </a:moveTo>
                <a:lnTo>
                  <a:pt x="294606" y="363181"/>
                </a:lnTo>
                <a:lnTo>
                  <a:pt x="294606" y="380942"/>
                </a:lnTo>
                <a:lnTo>
                  <a:pt x="218414" y="380942"/>
                </a:lnTo>
                <a:close/>
                <a:moveTo>
                  <a:pt x="109220" y="363181"/>
                </a:moveTo>
                <a:lnTo>
                  <a:pt x="185413" y="363181"/>
                </a:lnTo>
                <a:lnTo>
                  <a:pt x="185413" y="380942"/>
                </a:lnTo>
                <a:lnTo>
                  <a:pt x="109220" y="380942"/>
                </a:lnTo>
                <a:close/>
                <a:moveTo>
                  <a:pt x="396181" y="312373"/>
                </a:moveTo>
                <a:lnTo>
                  <a:pt x="464754" y="312373"/>
                </a:lnTo>
                <a:lnTo>
                  <a:pt x="464754" y="330134"/>
                </a:lnTo>
                <a:lnTo>
                  <a:pt x="396181" y="330134"/>
                </a:lnTo>
                <a:close/>
                <a:moveTo>
                  <a:pt x="218414" y="312373"/>
                </a:moveTo>
                <a:lnTo>
                  <a:pt x="294606" y="312373"/>
                </a:lnTo>
                <a:lnTo>
                  <a:pt x="294606" y="330134"/>
                </a:lnTo>
                <a:lnTo>
                  <a:pt x="218414" y="330134"/>
                </a:lnTo>
                <a:close/>
                <a:moveTo>
                  <a:pt x="109220" y="312373"/>
                </a:moveTo>
                <a:lnTo>
                  <a:pt x="185413" y="312373"/>
                </a:lnTo>
                <a:lnTo>
                  <a:pt x="185413" y="330134"/>
                </a:lnTo>
                <a:lnTo>
                  <a:pt x="109220" y="330134"/>
                </a:lnTo>
                <a:close/>
                <a:moveTo>
                  <a:pt x="396181" y="261565"/>
                </a:moveTo>
                <a:lnTo>
                  <a:pt x="464754" y="261565"/>
                </a:lnTo>
                <a:lnTo>
                  <a:pt x="464754" y="279374"/>
                </a:lnTo>
                <a:lnTo>
                  <a:pt x="396181" y="279374"/>
                </a:lnTo>
                <a:close/>
                <a:moveTo>
                  <a:pt x="218414" y="261565"/>
                </a:moveTo>
                <a:lnTo>
                  <a:pt x="294606" y="261565"/>
                </a:lnTo>
                <a:lnTo>
                  <a:pt x="294606" y="279374"/>
                </a:lnTo>
                <a:lnTo>
                  <a:pt x="218414" y="279374"/>
                </a:lnTo>
                <a:close/>
                <a:moveTo>
                  <a:pt x="109220" y="261565"/>
                </a:moveTo>
                <a:lnTo>
                  <a:pt x="185413" y="261565"/>
                </a:lnTo>
                <a:lnTo>
                  <a:pt x="185413" y="279374"/>
                </a:lnTo>
                <a:lnTo>
                  <a:pt x="109220" y="279374"/>
                </a:lnTo>
                <a:close/>
                <a:moveTo>
                  <a:pt x="396181" y="210805"/>
                </a:moveTo>
                <a:lnTo>
                  <a:pt x="464754" y="210805"/>
                </a:lnTo>
                <a:lnTo>
                  <a:pt x="464754" y="228566"/>
                </a:lnTo>
                <a:lnTo>
                  <a:pt x="396181" y="228566"/>
                </a:lnTo>
                <a:close/>
                <a:moveTo>
                  <a:pt x="218414" y="210805"/>
                </a:moveTo>
                <a:lnTo>
                  <a:pt x="294606" y="210805"/>
                </a:lnTo>
                <a:lnTo>
                  <a:pt x="294606" y="228566"/>
                </a:lnTo>
                <a:lnTo>
                  <a:pt x="218414" y="228566"/>
                </a:lnTo>
                <a:close/>
                <a:moveTo>
                  <a:pt x="109220" y="210805"/>
                </a:moveTo>
                <a:lnTo>
                  <a:pt x="185413" y="210805"/>
                </a:lnTo>
                <a:lnTo>
                  <a:pt x="185413" y="228566"/>
                </a:lnTo>
                <a:lnTo>
                  <a:pt x="109220" y="228566"/>
                </a:lnTo>
                <a:close/>
                <a:moveTo>
                  <a:pt x="363236" y="170160"/>
                </a:moveTo>
                <a:cubicBezTo>
                  <a:pt x="358140" y="170160"/>
                  <a:pt x="355616" y="172732"/>
                  <a:pt x="355616" y="177780"/>
                </a:cubicBezTo>
                <a:lnTo>
                  <a:pt x="355616" y="584203"/>
                </a:lnTo>
                <a:cubicBezTo>
                  <a:pt x="355616" y="589251"/>
                  <a:pt x="358140" y="591822"/>
                  <a:pt x="363236" y="591822"/>
                </a:cubicBezTo>
                <a:lnTo>
                  <a:pt x="497872" y="591822"/>
                </a:lnTo>
                <a:cubicBezTo>
                  <a:pt x="502920" y="591822"/>
                  <a:pt x="505492" y="589251"/>
                  <a:pt x="505492" y="584203"/>
                </a:cubicBezTo>
                <a:lnTo>
                  <a:pt x="505492" y="177780"/>
                </a:lnTo>
                <a:cubicBezTo>
                  <a:pt x="505492" y="172732"/>
                  <a:pt x="502920" y="170160"/>
                  <a:pt x="497872" y="170160"/>
                </a:cubicBezTo>
                <a:close/>
                <a:moveTo>
                  <a:pt x="218414" y="159997"/>
                </a:moveTo>
                <a:lnTo>
                  <a:pt x="294606" y="159997"/>
                </a:lnTo>
                <a:lnTo>
                  <a:pt x="294606" y="177758"/>
                </a:lnTo>
                <a:lnTo>
                  <a:pt x="218414" y="177758"/>
                </a:lnTo>
                <a:close/>
                <a:moveTo>
                  <a:pt x="109220" y="159997"/>
                </a:moveTo>
                <a:lnTo>
                  <a:pt x="185413" y="159997"/>
                </a:lnTo>
                <a:lnTo>
                  <a:pt x="185413" y="177758"/>
                </a:lnTo>
                <a:lnTo>
                  <a:pt x="109220" y="177758"/>
                </a:lnTo>
                <a:close/>
                <a:moveTo>
                  <a:pt x="218414" y="109189"/>
                </a:moveTo>
                <a:lnTo>
                  <a:pt x="294606" y="109189"/>
                </a:lnTo>
                <a:lnTo>
                  <a:pt x="294606" y="126998"/>
                </a:lnTo>
                <a:lnTo>
                  <a:pt x="218414" y="126998"/>
                </a:lnTo>
                <a:close/>
                <a:moveTo>
                  <a:pt x="109220" y="109189"/>
                </a:moveTo>
                <a:lnTo>
                  <a:pt x="185413" y="109189"/>
                </a:lnTo>
                <a:lnTo>
                  <a:pt x="185413" y="126998"/>
                </a:lnTo>
                <a:lnTo>
                  <a:pt x="109220" y="126998"/>
                </a:lnTo>
                <a:close/>
                <a:moveTo>
                  <a:pt x="218414" y="58429"/>
                </a:moveTo>
                <a:lnTo>
                  <a:pt x="294606" y="58429"/>
                </a:lnTo>
                <a:lnTo>
                  <a:pt x="294606" y="76190"/>
                </a:lnTo>
                <a:lnTo>
                  <a:pt x="218414" y="76190"/>
                </a:lnTo>
                <a:close/>
                <a:moveTo>
                  <a:pt x="109220" y="58429"/>
                </a:moveTo>
                <a:lnTo>
                  <a:pt x="185413" y="58429"/>
                </a:lnTo>
                <a:lnTo>
                  <a:pt x="185413" y="76190"/>
                </a:lnTo>
                <a:lnTo>
                  <a:pt x="109220" y="76190"/>
                </a:lnTo>
                <a:close/>
                <a:moveTo>
                  <a:pt x="73676" y="17764"/>
                </a:moveTo>
                <a:cubicBezTo>
                  <a:pt x="68580" y="17764"/>
                  <a:pt x="66056" y="20335"/>
                  <a:pt x="66056" y="25383"/>
                </a:cubicBezTo>
                <a:lnTo>
                  <a:pt x="66056" y="584203"/>
                </a:lnTo>
                <a:cubicBezTo>
                  <a:pt x="66056" y="589251"/>
                  <a:pt x="71152" y="591822"/>
                  <a:pt x="76200" y="591822"/>
                </a:cubicBezTo>
                <a:lnTo>
                  <a:pt x="134636" y="591822"/>
                </a:lnTo>
                <a:lnTo>
                  <a:pt x="134636" y="515624"/>
                </a:lnTo>
                <a:cubicBezTo>
                  <a:pt x="134636" y="510528"/>
                  <a:pt x="137160" y="508004"/>
                  <a:pt x="142256" y="508004"/>
                </a:cubicBezTo>
                <a:lnTo>
                  <a:pt x="264176" y="508004"/>
                </a:lnTo>
                <a:cubicBezTo>
                  <a:pt x="269272" y="508004"/>
                  <a:pt x="271796" y="510528"/>
                  <a:pt x="271796" y="515624"/>
                </a:cubicBezTo>
                <a:lnTo>
                  <a:pt x="271796" y="591822"/>
                </a:lnTo>
                <a:lnTo>
                  <a:pt x="330232" y="591822"/>
                </a:lnTo>
                <a:cubicBezTo>
                  <a:pt x="335280" y="591822"/>
                  <a:pt x="337852" y="589251"/>
                  <a:pt x="337852" y="584203"/>
                </a:cubicBezTo>
                <a:lnTo>
                  <a:pt x="337852" y="25383"/>
                </a:lnTo>
                <a:cubicBezTo>
                  <a:pt x="337852" y="20335"/>
                  <a:pt x="335280" y="17764"/>
                  <a:pt x="327660" y="17764"/>
                </a:cubicBezTo>
                <a:close/>
                <a:moveTo>
                  <a:pt x="76200" y="0"/>
                </a:moveTo>
                <a:lnTo>
                  <a:pt x="330232" y="0"/>
                </a:lnTo>
                <a:cubicBezTo>
                  <a:pt x="345472" y="0"/>
                  <a:pt x="355616" y="10144"/>
                  <a:pt x="355616" y="25383"/>
                </a:cubicBezTo>
                <a:lnTo>
                  <a:pt x="355616" y="154921"/>
                </a:lnTo>
                <a:cubicBezTo>
                  <a:pt x="358140" y="152397"/>
                  <a:pt x="360712" y="152397"/>
                  <a:pt x="363236" y="152397"/>
                </a:cubicBezTo>
                <a:lnTo>
                  <a:pt x="500396" y="152397"/>
                </a:lnTo>
                <a:cubicBezTo>
                  <a:pt x="515636" y="152397"/>
                  <a:pt x="525780" y="162541"/>
                  <a:pt x="525780" y="177780"/>
                </a:cubicBezTo>
                <a:lnTo>
                  <a:pt x="525780" y="584203"/>
                </a:lnTo>
                <a:cubicBezTo>
                  <a:pt x="525780" y="586727"/>
                  <a:pt x="523256" y="589251"/>
                  <a:pt x="523256" y="591822"/>
                </a:cubicBezTo>
                <a:lnTo>
                  <a:pt x="574072" y="591822"/>
                </a:lnTo>
                <a:lnTo>
                  <a:pt x="574072" y="609586"/>
                </a:lnTo>
                <a:lnTo>
                  <a:pt x="0" y="609586"/>
                </a:lnTo>
                <a:lnTo>
                  <a:pt x="0" y="591822"/>
                </a:lnTo>
                <a:lnTo>
                  <a:pt x="53340" y="591822"/>
                </a:lnTo>
                <a:cubicBezTo>
                  <a:pt x="50816" y="589251"/>
                  <a:pt x="50816" y="586727"/>
                  <a:pt x="50816" y="584203"/>
                </a:cubicBezTo>
                <a:lnTo>
                  <a:pt x="50816" y="25383"/>
                </a:lnTo>
                <a:cubicBezTo>
                  <a:pt x="50816" y="10144"/>
                  <a:pt x="60960" y="0"/>
                  <a:pt x="762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PA-文本框 59"/>
          <p:cNvSpPr txBox="1"/>
          <p:nvPr>
            <p:custDataLst>
              <p:tags r:id="rId28"/>
            </p:custDataLst>
          </p:nvPr>
        </p:nvSpPr>
        <p:spPr>
          <a:xfrm>
            <a:off x="8622030" y="3307715"/>
            <a:ext cx="1149985" cy="6064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强化底座智能服务能力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PA-文本框 60"/>
          <p:cNvSpPr txBox="1"/>
          <p:nvPr>
            <p:custDataLst>
              <p:tags r:id="rId29"/>
            </p:custDataLst>
          </p:nvPr>
        </p:nvSpPr>
        <p:spPr>
          <a:xfrm>
            <a:off x="8711565" y="4131945"/>
            <a:ext cx="960120" cy="6064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助力企业降本增效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" name="PA-文本框 73"/>
          <p:cNvSpPr txBox="1"/>
          <p:nvPr>
            <p:custDataLst>
              <p:tags r:id="rId30"/>
            </p:custDataLst>
          </p:nvPr>
        </p:nvSpPr>
        <p:spPr>
          <a:xfrm rot="7873287">
            <a:off x="3204210" y="2026920"/>
            <a:ext cx="3111500" cy="3368675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线下场景智能分配交易商户号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2" name="PA-文本框 71"/>
          <p:cNvSpPr txBox="1"/>
          <p:nvPr>
            <p:custDataLst>
              <p:tags r:id="rId31"/>
            </p:custDataLst>
          </p:nvPr>
        </p:nvSpPr>
        <p:spPr>
          <a:xfrm>
            <a:off x="1851660" y="212090"/>
            <a:ext cx="6096000" cy="5881370"/>
          </a:xfrm>
          <a:prstGeom prst="rect">
            <a:avLst/>
          </a:prstGeom>
          <a:noFill/>
        </p:spPr>
        <p:txBody>
          <a:bodyPr wrap="square">
            <a:prstTxWarp prst="textArchDown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智能路由服务，交易稳定不中断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238761" y="5104130"/>
            <a:ext cx="3515995" cy="16155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集团统一资金管理、非统一资金管理模式均兼容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识别商户微信、支付宝风险信息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商户状态异常监控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线上商户交易、云微支付兜底，确保业务稳定运行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2"/>
            </p:custDataLst>
          </p:nvPr>
        </p:nvSpPr>
        <p:spPr>
          <a:xfrm>
            <a:off x="-263525" y="3120390"/>
            <a:ext cx="318706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标准基础能力，无需开通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商品模块展示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  <a:p>
            <a:pPr marL="800100" lvl="1" indent="-342900" algn="l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已集成</a:t>
            </a:r>
            <a:r>
              <a:rPr lang="en-US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A/T/U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n-ea"/>
                <a:cs typeface="江城圆体 400W" panose="020B0500000000000000" pitchFamily="34" charset="-122"/>
                <a:sym typeface="+mn-ea"/>
              </a:rPr>
              <a:t>，持续叠加基础营销、账户支付等能力</a:t>
            </a:r>
            <a:endParaRPr lang="zh-CN" altLang="en-US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+mn-ea"/>
              <a:cs typeface="江城圆体 400W" panose="020B0500000000000000" pitchFamily="34" charset="-122"/>
              <a:sym typeface="+mn-ea"/>
            </a:endParaRPr>
          </a:p>
        </p:txBody>
      </p:sp>
      <p:sp>
        <p:nvSpPr>
          <p:cNvPr id="17" name="PA-圆角矩形 10"/>
          <p:cNvSpPr/>
          <p:nvPr>
            <p:custDataLst>
              <p:tags r:id="rId33"/>
            </p:custDataLst>
          </p:nvPr>
        </p:nvSpPr>
        <p:spPr>
          <a:xfrm>
            <a:off x="562610" y="4855845"/>
            <a:ext cx="1336675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交易不中断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PA-圆角矩形 10"/>
          <p:cNvSpPr/>
          <p:nvPr>
            <p:custDataLst>
              <p:tags r:id="rId34"/>
            </p:custDataLst>
          </p:nvPr>
        </p:nvSpPr>
        <p:spPr>
          <a:xfrm>
            <a:off x="416560" y="4436110"/>
            <a:ext cx="1336675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风险有监控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9944735" y="1543685"/>
            <a:ext cx="2221865" cy="4368800"/>
          </a:xfrm>
          <a:prstGeom prst="rect">
            <a:avLst/>
          </a:prstGeom>
        </p:spPr>
      </p:pic>
      <p:sp>
        <p:nvSpPr>
          <p:cNvPr id="3" name="任意多边形: 形状 18"/>
          <p:cNvSpPr/>
          <p:nvPr>
            <p:custDataLst>
              <p:tags r:id="rId37"/>
            </p:custDataLst>
          </p:nvPr>
        </p:nvSpPr>
        <p:spPr>
          <a:xfrm>
            <a:off x="-19685" y="259653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对角圆角矩形 120"/>
          <p:cNvSpPr/>
          <p:nvPr>
            <p:custDataLst>
              <p:tags r:id="rId38"/>
            </p:custDataLst>
          </p:nvPr>
        </p:nvSpPr>
        <p:spPr>
          <a:xfrm>
            <a:off x="732790" y="25362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智能收银台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" hidden="1"/>
          <p:cNvSpPr txBox="1"/>
          <p:nvPr/>
        </p:nvSpPr>
        <p:spPr>
          <a:xfrm>
            <a:off x="-474133" y="2404533"/>
            <a:ext cx="287899" cy="1354667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</a:t>
            </a:r>
            <a:endParaRPr lang="zh-CN" altLang="en-US" sz="135"/>
          </a:p>
        </p:txBody>
      </p:sp>
      <p:cxnSp>
        <p:nvCxnSpPr>
          <p:cNvPr id="16" name="爱设计-7-2"/>
          <p:cNvCxnSpPr/>
          <p:nvPr/>
        </p:nvCxnSpPr>
        <p:spPr>
          <a:xfrm>
            <a:off x="1092191" y="3292516"/>
            <a:ext cx="6397180" cy="0"/>
          </a:xfrm>
          <a:prstGeom prst="line">
            <a:avLst/>
          </a:prstGeom>
          <a:noFill/>
          <a:ln w="15875" cap="rnd" cmpd="sng" algn="ctr">
            <a:solidFill>
              <a:srgbClr val="267DFF">
                <a:alpha val="40000"/>
              </a:srgbClr>
            </a:solidFill>
            <a:prstDash val="dash"/>
            <a:miter lim="800000"/>
            <a:headEnd type="none" w="sm" len="sm"/>
            <a:tailEnd type="none" w="sm" len="sm"/>
          </a:ln>
          <a:effectLst/>
        </p:spPr>
      </p:cxnSp>
      <p:sp>
        <p:nvSpPr>
          <p:cNvPr id="18" name="爱设计-7-6"/>
          <p:cNvSpPr/>
          <p:nvPr/>
        </p:nvSpPr>
        <p:spPr>
          <a:xfrm>
            <a:off x="988695" y="3650615"/>
            <a:ext cx="63353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>
                <a:latin typeface="微软雅黑" panose="020B0503020204020204" charset="-122"/>
                <a:ea typeface="微软雅黑" panose="020B0503020204020204" charset="-122"/>
                <a:cs typeface="Alibaba PuHuiTi H" pitchFamily="18" charset="-122"/>
              </a:rPr>
              <a:t>产品方案</a:t>
            </a:r>
            <a:endParaRPr lang="zh-CN" altLang="en-US" sz="5000" b="1" dirty="0">
              <a:latin typeface="微软雅黑" panose="020B0503020204020204" charset="-122"/>
              <a:ea typeface="微软雅黑" panose="020B0503020204020204" charset="-122"/>
              <a:cs typeface="Alibaba PuHuiTi H" pitchFamily="18" charset="-122"/>
            </a:endParaRPr>
          </a:p>
        </p:txBody>
      </p:sp>
      <p:sp>
        <p:nvSpPr>
          <p:cNvPr id="23" name="爱设计-7-8"/>
          <p:cNvSpPr txBox="1"/>
          <p:nvPr/>
        </p:nvSpPr>
        <p:spPr>
          <a:xfrm>
            <a:off x="1081321" y="2260613"/>
            <a:ext cx="3001010" cy="83058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u="none" strike="noStrike" kern="1200" cap="none" normalizeH="0" baseline="0" noProof="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 . </a:t>
            </a:r>
            <a:r>
              <a:rPr kumimoji="0" lang="en-US" altLang="zh-CN" sz="5400" b="1" u="none" strike="noStrike" kern="1200" cap="none" normalizeH="0" baseline="0" noProof="0" dirty="0">
                <a:ln w="15875">
                  <a:noFill/>
                </a:ln>
                <a:solidFill>
                  <a:srgbClr val="015CFF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0" lang="en-US" altLang="en-US" sz="2800" b="1" u="none" strike="noStrike" kern="1200" cap="none" normalizeH="0" baseline="0" noProof="0" dirty="0">
              <a:ln w="15875">
                <a:noFill/>
              </a:ln>
              <a:solidFill>
                <a:srgbClr val="015CFF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9353" y="2676112"/>
            <a:ext cx="470018" cy="208812"/>
            <a:chOff x="6754631" y="2864794"/>
            <a:chExt cx="470018" cy="208812"/>
          </a:xfrm>
        </p:grpSpPr>
        <p:sp>
          <p:nvSpPr>
            <p:cNvPr id="25" name="爱设计-7-9"/>
            <p:cNvSpPr/>
            <p:nvPr/>
          </p:nvSpPr>
          <p:spPr>
            <a:xfrm>
              <a:off x="7085724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3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爱设计-7-10"/>
            <p:cNvSpPr/>
            <p:nvPr/>
          </p:nvSpPr>
          <p:spPr>
            <a:xfrm>
              <a:off x="6920177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5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爱设计-7-11"/>
            <p:cNvSpPr/>
            <p:nvPr/>
          </p:nvSpPr>
          <p:spPr>
            <a:xfrm>
              <a:off x="6754631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133"/>
          <p:cNvSpPr/>
          <p:nvPr/>
        </p:nvSpPr>
        <p:spPr>
          <a:xfrm>
            <a:off x="397567" y="1095592"/>
            <a:ext cx="11164960" cy="887035"/>
          </a:xfrm>
          <a:prstGeom prst="roundRect">
            <a:avLst>
              <a:gd name="adj" fmla="val 10425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“综合支付产品”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是通联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基于云商通二代的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支付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组件、统一运营管理、统一风控管理等基础能力，结合不同客户群的业务诉求，提供</a:t>
            </a:r>
            <a:r>
              <a:rPr lang="da-DK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支付能力整合升级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、一点接入，全场景收款的综合支付解决方案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。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5" name="íŝḻïḋê"/>
          <p:cNvSpPr txBox="1"/>
          <p:nvPr/>
        </p:nvSpPr>
        <p:spPr>
          <a:xfrm>
            <a:off x="1677439" y="2691880"/>
            <a:ext cx="3910348" cy="6360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marL="171450" indent="-1714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有收款需求的企业类客户；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适用客户：全行业；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66" name="îSḻiďê"/>
          <p:cNvSpPr txBox="1"/>
          <p:nvPr/>
        </p:nvSpPr>
        <p:spPr>
          <a:xfrm>
            <a:off x="1662326" y="2257649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0392D8"/>
                </a:solidFill>
                <a:latin typeface="微软雅黑" panose="020B0503020204020204" charset="-122"/>
                <a:ea typeface="微软雅黑" panose="020B0503020204020204" charset="-122"/>
              </a:rPr>
              <a:t>目标客户</a:t>
            </a:r>
            <a:endParaRPr lang="zh-CN" altLang="en-US" b="1" dirty="0">
              <a:solidFill>
                <a:srgbClr val="0392D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iṥ1iḑé"/>
          <p:cNvSpPr/>
          <p:nvPr/>
        </p:nvSpPr>
        <p:spPr>
          <a:xfrm>
            <a:off x="825344" y="2355448"/>
            <a:ext cx="675000" cy="675005"/>
          </a:xfrm>
          <a:prstGeom prst="ellipse">
            <a:avLst/>
          </a:prstGeom>
          <a:solidFill>
            <a:srgbClr val="0392D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íṥ1ïḋê"/>
          <p:cNvSpPr txBox="1"/>
          <p:nvPr/>
        </p:nvSpPr>
        <p:spPr>
          <a:xfrm>
            <a:off x="1684005" y="5125532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0962A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产品形态</a:t>
            </a:r>
            <a:endParaRPr lang="en-US" altLang="zh-CN" b="1" dirty="0">
              <a:solidFill>
                <a:srgbClr val="0962A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9" name="î$ľîḓe"/>
          <p:cNvSpPr/>
          <p:nvPr/>
        </p:nvSpPr>
        <p:spPr>
          <a:xfrm>
            <a:off x="825344" y="3781947"/>
            <a:ext cx="675000" cy="675005"/>
          </a:xfrm>
          <a:prstGeom prst="ellipse">
            <a:avLst/>
          </a:prstGeom>
          <a:solidFill>
            <a:srgbClr val="3380F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0" name="î$liḑe"/>
          <p:cNvCxnSpPr/>
          <p:nvPr/>
        </p:nvCxnSpPr>
        <p:spPr>
          <a:xfrm>
            <a:off x="896797" y="3327930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îSlîḑê"/>
          <p:cNvSpPr txBox="1"/>
          <p:nvPr/>
        </p:nvSpPr>
        <p:spPr>
          <a:xfrm>
            <a:off x="1684005" y="4025167"/>
            <a:ext cx="3910348" cy="93355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为客户提供全场景、全渠道支付服务。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ea typeface="微软雅黑" panose="020B0503020204020204" charset="-122"/>
              </a:rPr>
              <a:t>叠加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营销服务能力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A67FE"/>
                </a:solidFill>
                <a:latin typeface="Raleway" panose="020B0503030101060003" pitchFamily="34" charset="0"/>
              </a:rPr>
              <a:t>支持叠加账户服务，提高资金管理效率。</a:t>
            </a:r>
            <a:endParaRPr lang="zh-CN" altLang="en-US" sz="1200" dirty="0">
              <a:solidFill>
                <a:srgbClr val="0A67FE"/>
              </a:solidFill>
              <a:latin typeface="Raleway" panose="020B0503030101060003" pitchFamily="34" charset="0"/>
            </a:endParaRPr>
          </a:p>
        </p:txBody>
      </p:sp>
      <p:sp>
        <p:nvSpPr>
          <p:cNvPr id="72" name="îS1íḋe"/>
          <p:cNvSpPr txBox="1"/>
          <p:nvPr/>
        </p:nvSpPr>
        <p:spPr>
          <a:xfrm>
            <a:off x="1684005" y="3689221"/>
            <a:ext cx="391034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核心价值</a:t>
            </a:r>
            <a:endParaRPr lang="zh-CN" altLang="en-US" b="1" dirty="0">
              <a:solidFill>
                <a:srgbClr val="3380F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1200" b="1" dirty="0">
              <a:solidFill>
                <a:srgbClr val="07497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íşľîḓè"/>
          <p:cNvSpPr/>
          <p:nvPr/>
        </p:nvSpPr>
        <p:spPr>
          <a:xfrm>
            <a:off x="825344" y="5318677"/>
            <a:ext cx="675000" cy="675005"/>
          </a:xfrm>
          <a:prstGeom prst="ellipse">
            <a:avLst/>
          </a:prstGeom>
          <a:solidFill>
            <a:srgbClr val="0962A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4" name="iṡḻíďè"/>
          <p:cNvCxnSpPr/>
          <p:nvPr/>
        </p:nvCxnSpPr>
        <p:spPr>
          <a:xfrm>
            <a:off x="896797" y="4958721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íṥḻïḍè"/>
          <p:cNvSpPr/>
          <p:nvPr/>
        </p:nvSpPr>
        <p:spPr bwMode="auto">
          <a:xfrm>
            <a:off x="990751" y="2535805"/>
            <a:ext cx="344185" cy="344185"/>
          </a:xfrm>
          <a:custGeom>
            <a:avLst/>
            <a:gdLst>
              <a:gd name="T0" fmla="*/ 11360 w 12800"/>
              <a:gd name="T1" fmla="*/ 2881 h 12800"/>
              <a:gd name="T2" fmla="*/ 11200 w 12800"/>
              <a:gd name="T3" fmla="*/ 800 h 12800"/>
              <a:gd name="T4" fmla="*/ 2400 w 12800"/>
              <a:gd name="T5" fmla="*/ 0 h 12800"/>
              <a:gd name="T6" fmla="*/ 1600 w 12800"/>
              <a:gd name="T7" fmla="*/ 2712 h 12800"/>
              <a:gd name="T8" fmla="*/ 240 w 12800"/>
              <a:gd name="T9" fmla="*/ 4480 h 12800"/>
              <a:gd name="T10" fmla="*/ 0 w 12800"/>
              <a:gd name="T11" fmla="*/ 5600 h 12800"/>
              <a:gd name="T12" fmla="*/ 1200 w 12800"/>
              <a:gd name="T13" fmla="*/ 6800 h 12800"/>
              <a:gd name="T14" fmla="*/ 2000 w 12800"/>
              <a:gd name="T15" fmla="*/ 12800 h 12800"/>
              <a:gd name="T16" fmla="*/ 11600 w 12800"/>
              <a:gd name="T17" fmla="*/ 12000 h 12800"/>
              <a:gd name="T18" fmla="*/ 11600 w 12800"/>
              <a:gd name="T19" fmla="*/ 6800 h 12800"/>
              <a:gd name="T20" fmla="*/ 12800 w 12800"/>
              <a:gd name="T21" fmla="*/ 5200 h 12800"/>
              <a:gd name="T22" fmla="*/ 10400 w 12800"/>
              <a:gd name="T23" fmla="*/ 800 h 12800"/>
              <a:gd name="T24" fmla="*/ 2400 w 12800"/>
              <a:gd name="T25" fmla="*/ 2400 h 12800"/>
              <a:gd name="T26" fmla="*/ 2400 w 12800"/>
              <a:gd name="T27" fmla="*/ 800 h 12800"/>
              <a:gd name="T28" fmla="*/ 4077 w 12800"/>
              <a:gd name="T29" fmla="*/ 6000 h 12800"/>
              <a:gd name="T30" fmla="*/ 4002 w 12800"/>
              <a:gd name="T31" fmla="*/ 3200 h 12800"/>
              <a:gd name="T32" fmla="*/ 4077 w 12800"/>
              <a:gd name="T33" fmla="*/ 6000 h 12800"/>
              <a:gd name="T34" fmla="*/ 6200 w 12800"/>
              <a:gd name="T35" fmla="*/ 3200 h 12800"/>
              <a:gd name="T36" fmla="*/ 4494 w 12800"/>
              <a:gd name="T37" fmla="*/ 6000 h 12800"/>
              <a:gd name="T38" fmla="*/ 6600 w 12800"/>
              <a:gd name="T39" fmla="*/ 3200 h 12800"/>
              <a:gd name="T40" fmla="*/ 8306 w 12800"/>
              <a:gd name="T41" fmla="*/ 6000 h 12800"/>
              <a:gd name="T42" fmla="*/ 6600 w 12800"/>
              <a:gd name="T43" fmla="*/ 3200 h 12800"/>
              <a:gd name="T44" fmla="*/ 8798 w 12800"/>
              <a:gd name="T45" fmla="*/ 3200 h 12800"/>
              <a:gd name="T46" fmla="*/ 8722 w 12800"/>
              <a:gd name="T47" fmla="*/ 6000 h 12800"/>
              <a:gd name="T48" fmla="*/ 800 w 12800"/>
              <a:gd name="T49" fmla="*/ 5600 h 12800"/>
              <a:gd name="T50" fmla="*/ 880 w 12800"/>
              <a:gd name="T51" fmla="*/ 4960 h 12800"/>
              <a:gd name="T52" fmla="*/ 2400 w 12800"/>
              <a:gd name="T53" fmla="*/ 3200 h 12800"/>
              <a:gd name="T54" fmla="*/ 1941 w 12800"/>
              <a:gd name="T55" fmla="*/ 6000 h 12800"/>
              <a:gd name="T56" fmla="*/ 800 w 12800"/>
              <a:gd name="T57" fmla="*/ 5600 h 12800"/>
              <a:gd name="T58" fmla="*/ 5000 w 12800"/>
              <a:gd name="T59" fmla="*/ 12000 h 12800"/>
              <a:gd name="T60" fmla="*/ 8000 w 12800"/>
              <a:gd name="T61" fmla="*/ 8000 h 12800"/>
              <a:gd name="T62" fmla="*/ 10800 w 12800"/>
              <a:gd name="T63" fmla="*/ 12000 h 12800"/>
              <a:gd name="T64" fmla="*/ 8400 w 12800"/>
              <a:gd name="T65" fmla="*/ 8000 h 12800"/>
              <a:gd name="T66" fmla="*/ 5000 w 12800"/>
              <a:gd name="T67" fmla="*/ 7600 h 12800"/>
              <a:gd name="T68" fmla="*/ 4600 w 12800"/>
              <a:gd name="T69" fmla="*/ 12000 h 12800"/>
              <a:gd name="T70" fmla="*/ 2000 w 12800"/>
              <a:gd name="T71" fmla="*/ 6800 h 12800"/>
              <a:gd name="T72" fmla="*/ 10800 w 12800"/>
              <a:gd name="T73" fmla="*/ 12000 h 12800"/>
              <a:gd name="T74" fmla="*/ 11600 w 12800"/>
              <a:gd name="T75" fmla="*/ 6000 h 12800"/>
              <a:gd name="T76" fmla="*/ 9258 w 12800"/>
              <a:gd name="T77" fmla="*/ 3200 h 12800"/>
              <a:gd name="T78" fmla="*/ 10400 w 12800"/>
              <a:gd name="T79" fmla="*/ 3200 h 12800"/>
              <a:gd name="T80" fmla="*/ 11920 w 12800"/>
              <a:gd name="T81" fmla="*/ 4960 h 12800"/>
              <a:gd name="T82" fmla="*/ 12000 w 12800"/>
              <a:gd name="T8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00" h="12800">
                <a:moveTo>
                  <a:pt x="12560" y="4480"/>
                </a:moveTo>
                <a:lnTo>
                  <a:pt x="11360" y="2881"/>
                </a:lnTo>
                <a:cubicBezTo>
                  <a:pt x="11313" y="2818"/>
                  <a:pt x="11258" y="2764"/>
                  <a:pt x="11200" y="2712"/>
                </a:cubicBezTo>
                <a:lnTo>
                  <a:pt x="11200" y="800"/>
                </a:lnTo>
                <a:cubicBezTo>
                  <a:pt x="11200" y="358"/>
                  <a:pt x="10842" y="0"/>
                  <a:pt x="10400" y="0"/>
                </a:cubicBezTo>
                <a:lnTo>
                  <a:pt x="2400" y="0"/>
                </a:lnTo>
                <a:cubicBezTo>
                  <a:pt x="1958" y="0"/>
                  <a:pt x="1600" y="358"/>
                  <a:pt x="1600" y="800"/>
                </a:cubicBezTo>
                <a:lnTo>
                  <a:pt x="1600" y="2712"/>
                </a:lnTo>
                <a:cubicBezTo>
                  <a:pt x="1542" y="2764"/>
                  <a:pt x="1487" y="2818"/>
                  <a:pt x="1440" y="2880"/>
                </a:cubicBezTo>
                <a:lnTo>
                  <a:pt x="240" y="4480"/>
                </a:lnTo>
                <a:cubicBezTo>
                  <a:pt x="85" y="4686"/>
                  <a:pt x="0" y="4942"/>
                  <a:pt x="0" y="5200"/>
                </a:cubicBezTo>
                <a:lnTo>
                  <a:pt x="0" y="5600"/>
                </a:lnTo>
                <a:cubicBezTo>
                  <a:pt x="0" y="6262"/>
                  <a:pt x="538" y="6800"/>
                  <a:pt x="1200" y="6800"/>
                </a:cubicBezTo>
                <a:lnTo>
                  <a:pt x="1200" y="6800"/>
                </a:lnTo>
                <a:lnTo>
                  <a:pt x="1200" y="12000"/>
                </a:lnTo>
                <a:cubicBezTo>
                  <a:pt x="1200" y="12442"/>
                  <a:pt x="1558" y="12800"/>
                  <a:pt x="2000" y="12800"/>
                </a:cubicBezTo>
                <a:lnTo>
                  <a:pt x="10800" y="12800"/>
                </a:lnTo>
                <a:cubicBezTo>
                  <a:pt x="11242" y="12800"/>
                  <a:pt x="11600" y="12442"/>
                  <a:pt x="11600" y="12000"/>
                </a:cubicBezTo>
                <a:lnTo>
                  <a:pt x="11600" y="6800"/>
                </a:lnTo>
                <a:lnTo>
                  <a:pt x="11600" y="6800"/>
                </a:lnTo>
                <a:cubicBezTo>
                  <a:pt x="12262" y="6800"/>
                  <a:pt x="12800" y="6262"/>
                  <a:pt x="12800" y="5600"/>
                </a:cubicBezTo>
                <a:lnTo>
                  <a:pt x="12800" y="5200"/>
                </a:lnTo>
                <a:cubicBezTo>
                  <a:pt x="12800" y="4942"/>
                  <a:pt x="12715" y="4686"/>
                  <a:pt x="12560" y="4480"/>
                </a:cubicBezTo>
                <a:close/>
                <a:moveTo>
                  <a:pt x="10400" y="800"/>
                </a:moveTo>
                <a:lnTo>
                  <a:pt x="10400" y="2400"/>
                </a:lnTo>
                <a:lnTo>
                  <a:pt x="2400" y="2400"/>
                </a:lnTo>
                <a:lnTo>
                  <a:pt x="2400" y="2400"/>
                </a:lnTo>
                <a:lnTo>
                  <a:pt x="2400" y="800"/>
                </a:lnTo>
                <a:lnTo>
                  <a:pt x="10400" y="800"/>
                </a:lnTo>
                <a:close/>
                <a:moveTo>
                  <a:pt x="4077" y="6000"/>
                </a:moveTo>
                <a:lnTo>
                  <a:pt x="2402" y="6000"/>
                </a:lnTo>
                <a:lnTo>
                  <a:pt x="4002" y="3200"/>
                </a:lnTo>
                <a:lnTo>
                  <a:pt x="4877" y="3200"/>
                </a:lnTo>
                <a:lnTo>
                  <a:pt x="4077" y="6000"/>
                </a:lnTo>
                <a:close/>
                <a:moveTo>
                  <a:pt x="5294" y="3200"/>
                </a:moveTo>
                <a:lnTo>
                  <a:pt x="6200" y="3200"/>
                </a:lnTo>
                <a:lnTo>
                  <a:pt x="6200" y="6000"/>
                </a:lnTo>
                <a:lnTo>
                  <a:pt x="4494" y="6000"/>
                </a:lnTo>
                <a:lnTo>
                  <a:pt x="5294" y="3200"/>
                </a:lnTo>
                <a:close/>
                <a:moveTo>
                  <a:pt x="6600" y="3200"/>
                </a:moveTo>
                <a:lnTo>
                  <a:pt x="7506" y="3200"/>
                </a:lnTo>
                <a:lnTo>
                  <a:pt x="8306" y="6000"/>
                </a:lnTo>
                <a:lnTo>
                  <a:pt x="6600" y="6000"/>
                </a:lnTo>
                <a:lnTo>
                  <a:pt x="6600" y="3200"/>
                </a:lnTo>
                <a:close/>
                <a:moveTo>
                  <a:pt x="7922" y="3200"/>
                </a:moveTo>
                <a:lnTo>
                  <a:pt x="8798" y="3200"/>
                </a:lnTo>
                <a:lnTo>
                  <a:pt x="10398" y="6000"/>
                </a:lnTo>
                <a:lnTo>
                  <a:pt x="8722" y="6000"/>
                </a:lnTo>
                <a:lnTo>
                  <a:pt x="7922" y="3200"/>
                </a:lnTo>
                <a:close/>
                <a:moveTo>
                  <a:pt x="800" y="5600"/>
                </a:moveTo>
                <a:lnTo>
                  <a:pt x="800" y="5200"/>
                </a:lnTo>
                <a:cubicBezTo>
                  <a:pt x="800" y="5113"/>
                  <a:pt x="828" y="5029"/>
                  <a:pt x="880" y="4960"/>
                </a:cubicBezTo>
                <a:lnTo>
                  <a:pt x="2080" y="3360"/>
                </a:lnTo>
                <a:cubicBezTo>
                  <a:pt x="2156" y="3259"/>
                  <a:pt x="2274" y="3200"/>
                  <a:pt x="2400" y="3200"/>
                </a:cubicBezTo>
                <a:lnTo>
                  <a:pt x="3541" y="3200"/>
                </a:lnTo>
                <a:lnTo>
                  <a:pt x="1941" y="6000"/>
                </a:lnTo>
                <a:lnTo>
                  <a:pt x="1200" y="6000"/>
                </a:lnTo>
                <a:cubicBezTo>
                  <a:pt x="979" y="6000"/>
                  <a:pt x="800" y="5821"/>
                  <a:pt x="800" y="5600"/>
                </a:cubicBezTo>
                <a:close/>
                <a:moveTo>
                  <a:pt x="8000" y="12000"/>
                </a:moveTo>
                <a:lnTo>
                  <a:pt x="5000" y="12000"/>
                </a:lnTo>
                <a:lnTo>
                  <a:pt x="5000" y="8000"/>
                </a:lnTo>
                <a:lnTo>
                  <a:pt x="8000" y="8000"/>
                </a:lnTo>
                <a:lnTo>
                  <a:pt x="8000" y="12000"/>
                </a:lnTo>
                <a:close/>
                <a:moveTo>
                  <a:pt x="10800" y="12000"/>
                </a:moveTo>
                <a:lnTo>
                  <a:pt x="8400" y="12000"/>
                </a:lnTo>
                <a:lnTo>
                  <a:pt x="8400" y="8000"/>
                </a:lnTo>
                <a:cubicBezTo>
                  <a:pt x="8400" y="7779"/>
                  <a:pt x="8220" y="7600"/>
                  <a:pt x="8000" y="7600"/>
                </a:cubicBezTo>
                <a:lnTo>
                  <a:pt x="5000" y="7600"/>
                </a:lnTo>
                <a:cubicBezTo>
                  <a:pt x="4779" y="7600"/>
                  <a:pt x="4600" y="7779"/>
                  <a:pt x="4600" y="8000"/>
                </a:cubicBezTo>
                <a:lnTo>
                  <a:pt x="4600" y="12000"/>
                </a:lnTo>
                <a:lnTo>
                  <a:pt x="2000" y="12000"/>
                </a:lnTo>
                <a:lnTo>
                  <a:pt x="2000" y="6800"/>
                </a:lnTo>
                <a:lnTo>
                  <a:pt x="10800" y="6800"/>
                </a:lnTo>
                <a:lnTo>
                  <a:pt x="10800" y="12000"/>
                </a:lnTo>
                <a:close/>
                <a:moveTo>
                  <a:pt x="12000" y="5600"/>
                </a:moveTo>
                <a:cubicBezTo>
                  <a:pt x="12000" y="5821"/>
                  <a:pt x="11821" y="6000"/>
                  <a:pt x="11600" y="6000"/>
                </a:cubicBezTo>
                <a:lnTo>
                  <a:pt x="10858" y="6000"/>
                </a:lnTo>
                <a:lnTo>
                  <a:pt x="9258" y="3200"/>
                </a:lnTo>
                <a:lnTo>
                  <a:pt x="10400" y="3200"/>
                </a:lnTo>
                <a:lnTo>
                  <a:pt x="10400" y="3200"/>
                </a:lnTo>
                <a:cubicBezTo>
                  <a:pt x="10526" y="3200"/>
                  <a:pt x="10644" y="3259"/>
                  <a:pt x="10720" y="3360"/>
                </a:cubicBezTo>
                <a:lnTo>
                  <a:pt x="11920" y="4960"/>
                </a:lnTo>
                <a:cubicBezTo>
                  <a:pt x="11972" y="5029"/>
                  <a:pt x="12000" y="5113"/>
                  <a:pt x="12000" y="5200"/>
                </a:cubicBezTo>
                <a:lnTo>
                  <a:pt x="12000" y="5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íṥḻïḍè"/>
          <p:cNvSpPr/>
          <p:nvPr/>
        </p:nvSpPr>
        <p:spPr bwMode="auto">
          <a:xfrm>
            <a:off x="990750" y="3943486"/>
            <a:ext cx="344185" cy="344185"/>
          </a:xfrm>
          <a:custGeom>
            <a:avLst/>
            <a:gdLst>
              <a:gd name="T0" fmla="*/ 8836 w 11154"/>
              <a:gd name="T1" fmla="*/ 0 h 11154"/>
              <a:gd name="T2" fmla="*/ 2318 w 11154"/>
              <a:gd name="T3" fmla="*/ 0 h 11154"/>
              <a:gd name="T4" fmla="*/ 0 w 11154"/>
              <a:gd name="T5" fmla="*/ 2318 h 11154"/>
              <a:gd name="T6" fmla="*/ 0 w 11154"/>
              <a:gd name="T7" fmla="*/ 8836 h 11154"/>
              <a:gd name="T8" fmla="*/ 2318 w 11154"/>
              <a:gd name="T9" fmla="*/ 11154 h 11154"/>
              <a:gd name="T10" fmla="*/ 8836 w 11154"/>
              <a:gd name="T11" fmla="*/ 11154 h 11154"/>
              <a:gd name="T12" fmla="*/ 11154 w 11154"/>
              <a:gd name="T13" fmla="*/ 8836 h 11154"/>
              <a:gd name="T14" fmla="*/ 11154 w 11154"/>
              <a:gd name="T15" fmla="*/ 2318 h 11154"/>
              <a:gd name="T16" fmla="*/ 8836 w 11154"/>
              <a:gd name="T17" fmla="*/ 0 h 11154"/>
              <a:gd name="T18" fmla="*/ 10040 w 11154"/>
              <a:gd name="T19" fmla="*/ 8836 h 11154"/>
              <a:gd name="T20" fmla="*/ 8836 w 11154"/>
              <a:gd name="T21" fmla="*/ 10040 h 11154"/>
              <a:gd name="T22" fmla="*/ 2318 w 11154"/>
              <a:gd name="T23" fmla="*/ 10040 h 11154"/>
              <a:gd name="T24" fmla="*/ 1114 w 11154"/>
              <a:gd name="T25" fmla="*/ 8836 h 11154"/>
              <a:gd name="T26" fmla="*/ 1114 w 11154"/>
              <a:gd name="T27" fmla="*/ 2318 h 11154"/>
              <a:gd name="T28" fmla="*/ 2318 w 11154"/>
              <a:gd name="T29" fmla="*/ 1114 h 11154"/>
              <a:gd name="T30" fmla="*/ 8836 w 11154"/>
              <a:gd name="T31" fmla="*/ 1114 h 11154"/>
              <a:gd name="T32" fmla="*/ 10040 w 11154"/>
              <a:gd name="T33" fmla="*/ 2318 h 11154"/>
              <a:gd name="T34" fmla="*/ 10040 w 11154"/>
              <a:gd name="T35" fmla="*/ 8836 h 11154"/>
              <a:gd name="T36" fmla="*/ 7295 w 11154"/>
              <a:gd name="T37" fmla="*/ 5743 h 11154"/>
              <a:gd name="T38" fmla="*/ 7852 w 11154"/>
              <a:gd name="T39" fmla="*/ 5186 h 11154"/>
              <a:gd name="T40" fmla="*/ 7295 w 11154"/>
              <a:gd name="T41" fmla="*/ 4629 h 11154"/>
              <a:gd name="T42" fmla="*/ 6442 w 11154"/>
              <a:gd name="T43" fmla="*/ 4629 h 11154"/>
              <a:gd name="T44" fmla="*/ 7431 w 11154"/>
              <a:gd name="T45" fmla="*/ 3640 h 11154"/>
              <a:gd name="T46" fmla="*/ 7431 w 11154"/>
              <a:gd name="T47" fmla="*/ 2852 h 11154"/>
              <a:gd name="T48" fmla="*/ 6643 w 11154"/>
              <a:gd name="T49" fmla="*/ 2852 h 11154"/>
              <a:gd name="T50" fmla="*/ 5577 w 11154"/>
              <a:gd name="T51" fmla="*/ 3918 h 11154"/>
              <a:gd name="T52" fmla="*/ 4511 w 11154"/>
              <a:gd name="T53" fmla="*/ 2852 h 11154"/>
              <a:gd name="T54" fmla="*/ 3723 w 11154"/>
              <a:gd name="T55" fmla="*/ 2852 h 11154"/>
              <a:gd name="T56" fmla="*/ 3723 w 11154"/>
              <a:gd name="T57" fmla="*/ 3640 h 11154"/>
              <a:gd name="T58" fmla="*/ 4713 w 11154"/>
              <a:gd name="T59" fmla="*/ 4629 h 11154"/>
              <a:gd name="T60" fmla="*/ 3860 w 11154"/>
              <a:gd name="T61" fmla="*/ 4629 h 11154"/>
              <a:gd name="T62" fmla="*/ 3303 w 11154"/>
              <a:gd name="T63" fmla="*/ 5186 h 11154"/>
              <a:gd name="T64" fmla="*/ 3860 w 11154"/>
              <a:gd name="T65" fmla="*/ 5743 h 11154"/>
              <a:gd name="T66" fmla="*/ 5020 w 11154"/>
              <a:gd name="T67" fmla="*/ 5743 h 11154"/>
              <a:gd name="T68" fmla="*/ 5020 w 11154"/>
              <a:gd name="T69" fmla="*/ 6232 h 11154"/>
              <a:gd name="T70" fmla="*/ 3860 w 11154"/>
              <a:gd name="T71" fmla="*/ 6232 h 11154"/>
              <a:gd name="T72" fmla="*/ 3303 w 11154"/>
              <a:gd name="T73" fmla="*/ 6789 h 11154"/>
              <a:gd name="T74" fmla="*/ 3860 w 11154"/>
              <a:gd name="T75" fmla="*/ 7346 h 11154"/>
              <a:gd name="T76" fmla="*/ 5020 w 11154"/>
              <a:gd name="T77" fmla="*/ 7346 h 11154"/>
              <a:gd name="T78" fmla="*/ 5020 w 11154"/>
              <a:gd name="T79" fmla="*/ 8124 h 11154"/>
              <a:gd name="T80" fmla="*/ 5577 w 11154"/>
              <a:gd name="T81" fmla="*/ 8681 h 11154"/>
              <a:gd name="T82" fmla="*/ 6134 w 11154"/>
              <a:gd name="T83" fmla="*/ 8124 h 11154"/>
              <a:gd name="T84" fmla="*/ 6134 w 11154"/>
              <a:gd name="T85" fmla="*/ 7346 h 11154"/>
              <a:gd name="T86" fmla="*/ 7295 w 11154"/>
              <a:gd name="T87" fmla="*/ 7346 h 11154"/>
              <a:gd name="T88" fmla="*/ 7852 w 11154"/>
              <a:gd name="T89" fmla="*/ 6789 h 11154"/>
              <a:gd name="T90" fmla="*/ 7295 w 11154"/>
              <a:gd name="T91" fmla="*/ 6232 h 11154"/>
              <a:gd name="T92" fmla="*/ 6134 w 11154"/>
              <a:gd name="T93" fmla="*/ 6232 h 11154"/>
              <a:gd name="T94" fmla="*/ 6134 w 11154"/>
              <a:gd name="T95" fmla="*/ 5743 h 11154"/>
              <a:gd name="T96" fmla="*/ 7295 w 11154"/>
              <a:gd name="T97" fmla="*/ 5743 h 1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54" h="11154">
                <a:moveTo>
                  <a:pt x="8836" y="0"/>
                </a:moveTo>
                <a:lnTo>
                  <a:pt x="2318" y="0"/>
                </a:lnTo>
                <a:cubicBezTo>
                  <a:pt x="1040" y="0"/>
                  <a:pt x="0" y="1040"/>
                  <a:pt x="0" y="2318"/>
                </a:cubicBezTo>
                <a:lnTo>
                  <a:pt x="0" y="8836"/>
                </a:lnTo>
                <a:cubicBezTo>
                  <a:pt x="0" y="10114"/>
                  <a:pt x="1040" y="11154"/>
                  <a:pt x="2318" y="11154"/>
                </a:cubicBezTo>
                <a:lnTo>
                  <a:pt x="8836" y="11154"/>
                </a:lnTo>
                <a:cubicBezTo>
                  <a:pt x="10114" y="11154"/>
                  <a:pt x="11154" y="10114"/>
                  <a:pt x="11154" y="8836"/>
                </a:cubicBezTo>
                <a:lnTo>
                  <a:pt x="11154" y="2318"/>
                </a:lnTo>
                <a:cubicBezTo>
                  <a:pt x="11154" y="1040"/>
                  <a:pt x="10114" y="0"/>
                  <a:pt x="8836" y="0"/>
                </a:cubicBezTo>
                <a:close/>
                <a:moveTo>
                  <a:pt x="10040" y="8836"/>
                </a:moveTo>
                <a:cubicBezTo>
                  <a:pt x="10040" y="9500"/>
                  <a:pt x="9500" y="10040"/>
                  <a:pt x="8836" y="10040"/>
                </a:cubicBezTo>
                <a:lnTo>
                  <a:pt x="2318" y="10040"/>
                </a:lnTo>
                <a:cubicBezTo>
                  <a:pt x="1654" y="10040"/>
                  <a:pt x="1114" y="9500"/>
                  <a:pt x="1114" y="8836"/>
                </a:cubicBezTo>
                <a:lnTo>
                  <a:pt x="1114" y="2318"/>
                </a:lnTo>
                <a:cubicBezTo>
                  <a:pt x="1114" y="1654"/>
                  <a:pt x="1654" y="1114"/>
                  <a:pt x="2318" y="1114"/>
                </a:cubicBezTo>
                <a:lnTo>
                  <a:pt x="8836" y="1114"/>
                </a:lnTo>
                <a:cubicBezTo>
                  <a:pt x="9500" y="1114"/>
                  <a:pt x="10040" y="1654"/>
                  <a:pt x="10040" y="2318"/>
                </a:cubicBezTo>
                <a:lnTo>
                  <a:pt x="10040" y="8836"/>
                </a:lnTo>
                <a:close/>
                <a:moveTo>
                  <a:pt x="7295" y="5743"/>
                </a:moveTo>
                <a:cubicBezTo>
                  <a:pt x="7602" y="5743"/>
                  <a:pt x="7852" y="5494"/>
                  <a:pt x="7852" y="5186"/>
                </a:cubicBezTo>
                <a:cubicBezTo>
                  <a:pt x="7852" y="4879"/>
                  <a:pt x="7602" y="4629"/>
                  <a:pt x="7295" y="4629"/>
                </a:cubicBezTo>
                <a:lnTo>
                  <a:pt x="6442" y="4629"/>
                </a:lnTo>
                <a:lnTo>
                  <a:pt x="7431" y="3640"/>
                </a:lnTo>
                <a:cubicBezTo>
                  <a:pt x="7649" y="3422"/>
                  <a:pt x="7649" y="3069"/>
                  <a:pt x="7431" y="2852"/>
                </a:cubicBezTo>
                <a:cubicBezTo>
                  <a:pt x="7213" y="2634"/>
                  <a:pt x="6860" y="2634"/>
                  <a:pt x="6643" y="2852"/>
                </a:cubicBezTo>
                <a:lnTo>
                  <a:pt x="5577" y="3918"/>
                </a:lnTo>
                <a:lnTo>
                  <a:pt x="4511" y="2852"/>
                </a:lnTo>
                <a:cubicBezTo>
                  <a:pt x="4293" y="2634"/>
                  <a:pt x="3940" y="2634"/>
                  <a:pt x="3723" y="2852"/>
                </a:cubicBezTo>
                <a:cubicBezTo>
                  <a:pt x="3506" y="3070"/>
                  <a:pt x="3506" y="3422"/>
                  <a:pt x="3723" y="3640"/>
                </a:cubicBezTo>
                <a:lnTo>
                  <a:pt x="4713" y="4629"/>
                </a:lnTo>
                <a:lnTo>
                  <a:pt x="3860" y="4629"/>
                </a:lnTo>
                <a:cubicBezTo>
                  <a:pt x="3552" y="4629"/>
                  <a:pt x="3303" y="4879"/>
                  <a:pt x="3303" y="5186"/>
                </a:cubicBezTo>
                <a:cubicBezTo>
                  <a:pt x="3303" y="5494"/>
                  <a:pt x="3552" y="5743"/>
                  <a:pt x="3860" y="5743"/>
                </a:cubicBezTo>
                <a:lnTo>
                  <a:pt x="5020" y="5743"/>
                </a:lnTo>
                <a:lnTo>
                  <a:pt x="5020" y="6232"/>
                </a:lnTo>
                <a:lnTo>
                  <a:pt x="3860" y="6232"/>
                </a:lnTo>
                <a:cubicBezTo>
                  <a:pt x="3552" y="6232"/>
                  <a:pt x="3303" y="6481"/>
                  <a:pt x="3303" y="6789"/>
                </a:cubicBezTo>
                <a:cubicBezTo>
                  <a:pt x="3303" y="7096"/>
                  <a:pt x="3552" y="7346"/>
                  <a:pt x="3860" y="7346"/>
                </a:cubicBezTo>
                <a:lnTo>
                  <a:pt x="5020" y="7346"/>
                </a:lnTo>
                <a:lnTo>
                  <a:pt x="5020" y="8124"/>
                </a:lnTo>
                <a:cubicBezTo>
                  <a:pt x="5020" y="8431"/>
                  <a:pt x="5269" y="8681"/>
                  <a:pt x="5577" y="8681"/>
                </a:cubicBezTo>
                <a:cubicBezTo>
                  <a:pt x="5885" y="8681"/>
                  <a:pt x="6134" y="8431"/>
                  <a:pt x="6134" y="8124"/>
                </a:cubicBezTo>
                <a:lnTo>
                  <a:pt x="6134" y="7346"/>
                </a:lnTo>
                <a:lnTo>
                  <a:pt x="7295" y="7346"/>
                </a:lnTo>
                <a:cubicBezTo>
                  <a:pt x="7602" y="7346"/>
                  <a:pt x="7852" y="7096"/>
                  <a:pt x="7852" y="6789"/>
                </a:cubicBezTo>
                <a:cubicBezTo>
                  <a:pt x="7852" y="6481"/>
                  <a:pt x="7602" y="6232"/>
                  <a:pt x="7295" y="6232"/>
                </a:cubicBezTo>
                <a:lnTo>
                  <a:pt x="6134" y="6232"/>
                </a:lnTo>
                <a:lnTo>
                  <a:pt x="6134" y="5743"/>
                </a:lnTo>
                <a:lnTo>
                  <a:pt x="7295" y="5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íṥḻïḍè"/>
          <p:cNvSpPr/>
          <p:nvPr/>
        </p:nvSpPr>
        <p:spPr bwMode="auto">
          <a:xfrm>
            <a:off x="1006585" y="5484086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7" name="îSlîḑê"/>
          <p:cNvSpPr txBox="1"/>
          <p:nvPr/>
        </p:nvSpPr>
        <p:spPr>
          <a:xfrm>
            <a:off x="1662326" y="5597352"/>
            <a:ext cx="4101177" cy="6750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API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POS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、码牌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接口规范地址：</a:t>
            </a:r>
            <a:r>
              <a:rPr lang="da-DK" altLang="zh-CN" sz="1200" dirty="0">
                <a:solidFill>
                  <a:srgbClr val="0962AD"/>
                </a:solidFill>
                <a:latin typeface="+mn-ea"/>
              </a:rPr>
              <a:t>https://kdocs.cn/l/cd3G3uGwb5tP</a:t>
            </a:r>
            <a:endParaRPr lang="da-DK" altLang="zh-CN" sz="1200" dirty="0">
              <a:solidFill>
                <a:srgbClr val="0962AD"/>
              </a:solidFill>
              <a:latin typeface="+mn-ea"/>
            </a:endParaRPr>
          </a:p>
        </p:txBody>
      </p:sp>
      <p:pic>
        <p:nvPicPr>
          <p:cNvPr id="119" name="Picture Placeholder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r="98"/>
          <a:stretch>
            <a:fillRect/>
          </a:stretch>
        </p:blipFill>
        <p:spPr>
          <a:xfrm>
            <a:off x="7635720" y="3990507"/>
            <a:ext cx="1731530" cy="1937172"/>
          </a:xfrm>
          <a:custGeom>
            <a:avLst/>
            <a:gdLst>
              <a:gd name="connsiteX0" fmla="*/ 865766 w 1731530"/>
              <a:gd name="connsiteY0" fmla="*/ 0 h 1937172"/>
              <a:gd name="connsiteX1" fmla="*/ 962292 w 1731530"/>
              <a:gd name="connsiteY1" fmla="*/ 24559 h 1937172"/>
              <a:gd name="connsiteX2" fmla="*/ 1633520 w 1731530"/>
              <a:gd name="connsiteY2" fmla="*/ 411547 h 1937172"/>
              <a:gd name="connsiteX3" fmla="*/ 1723735 w 1731530"/>
              <a:gd name="connsiteY3" fmla="*/ 532946 h 1937172"/>
              <a:gd name="connsiteX4" fmla="*/ 1731530 w 1731530"/>
              <a:gd name="connsiteY4" fmla="*/ 581220 h 1937172"/>
              <a:gd name="connsiteX5" fmla="*/ 1731530 w 1731530"/>
              <a:gd name="connsiteY5" fmla="*/ 1355209 h 1937172"/>
              <a:gd name="connsiteX6" fmla="*/ 1723735 w 1731530"/>
              <a:gd name="connsiteY6" fmla="*/ 1403901 h 1937172"/>
              <a:gd name="connsiteX7" fmla="*/ 1633520 w 1731530"/>
              <a:gd name="connsiteY7" fmla="*/ 1524881 h 1937172"/>
              <a:gd name="connsiteX8" fmla="*/ 962292 w 1731530"/>
              <a:gd name="connsiteY8" fmla="*/ 1914846 h 1937172"/>
              <a:gd name="connsiteX9" fmla="*/ 769240 w 1731530"/>
              <a:gd name="connsiteY9" fmla="*/ 1914846 h 1937172"/>
              <a:gd name="connsiteX10" fmla="*/ 98011 w 1731530"/>
              <a:gd name="connsiteY10" fmla="*/ 1524881 h 1937172"/>
              <a:gd name="connsiteX11" fmla="*/ 0 w 1731530"/>
              <a:gd name="connsiteY11" fmla="*/ 1355202 h 1937172"/>
              <a:gd name="connsiteX12" fmla="*/ 0 w 1731530"/>
              <a:gd name="connsiteY12" fmla="*/ 581226 h 1937172"/>
              <a:gd name="connsiteX13" fmla="*/ 98011 w 1731530"/>
              <a:gd name="connsiteY13" fmla="*/ 411547 h 1937172"/>
              <a:gd name="connsiteX14" fmla="*/ 769240 w 1731530"/>
              <a:gd name="connsiteY14" fmla="*/ 24559 h 1937172"/>
              <a:gd name="connsiteX15" fmla="*/ 865766 w 1731530"/>
              <a:gd name="connsiteY15" fmla="*/ 0 h 193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31530" h="1937172">
                <a:moveTo>
                  <a:pt x="865766" y="0"/>
                </a:moveTo>
                <a:cubicBezTo>
                  <a:pt x="900664" y="0"/>
                  <a:pt x="935562" y="8187"/>
                  <a:pt x="962292" y="24559"/>
                </a:cubicBezTo>
                <a:cubicBezTo>
                  <a:pt x="1633520" y="411547"/>
                  <a:pt x="1633520" y="411547"/>
                  <a:pt x="1633520" y="411547"/>
                </a:cubicBezTo>
                <a:cubicBezTo>
                  <a:pt x="1673616" y="436106"/>
                  <a:pt x="1708699" y="484108"/>
                  <a:pt x="1723735" y="532946"/>
                </a:cubicBezTo>
                <a:lnTo>
                  <a:pt x="1731530" y="581220"/>
                </a:lnTo>
                <a:lnTo>
                  <a:pt x="1731530" y="1355209"/>
                </a:lnTo>
                <a:lnTo>
                  <a:pt x="1723735" y="1403901"/>
                </a:lnTo>
                <a:cubicBezTo>
                  <a:pt x="1708699" y="1453437"/>
                  <a:pt x="1673616" y="1502555"/>
                  <a:pt x="1633520" y="1524881"/>
                </a:cubicBezTo>
                <a:cubicBezTo>
                  <a:pt x="962292" y="1914846"/>
                  <a:pt x="962292" y="1914846"/>
                  <a:pt x="962292" y="1914846"/>
                </a:cubicBezTo>
                <a:cubicBezTo>
                  <a:pt x="908831" y="1944614"/>
                  <a:pt x="822700" y="1944614"/>
                  <a:pt x="769240" y="1914846"/>
                </a:cubicBezTo>
                <a:cubicBezTo>
                  <a:pt x="98011" y="1524881"/>
                  <a:pt x="98011" y="1524881"/>
                  <a:pt x="98011" y="1524881"/>
                </a:cubicBezTo>
                <a:cubicBezTo>
                  <a:pt x="44551" y="1495113"/>
                  <a:pt x="0" y="1417715"/>
                  <a:pt x="0" y="1355202"/>
                </a:cubicBezTo>
                <a:cubicBezTo>
                  <a:pt x="0" y="581226"/>
                  <a:pt x="0" y="581226"/>
                  <a:pt x="0" y="581226"/>
                </a:cubicBezTo>
                <a:cubicBezTo>
                  <a:pt x="0" y="518713"/>
                  <a:pt x="44551" y="444292"/>
                  <a:pt x="98011" y="411547"/>
                </a:cubicBezTo>
                <a:cubicBezTo>
                  <a:pt x="769240" y="24559"/>
                  <a:pt x="769240" y="24559"/>
                  <a:pt x="769240" y="24559"/>
                </a:cubicBezTo>
                <a:cubicBezTo>
                  <a:pt x="795970" y="8187"/>
                  <a:pt x="830868" y="0"/>
                  <a:pt x="865766" y="0"/>
                </a:cubicBezTo>
                <a:close/>
              </a:path>
            </a:pathLst>
          </a:custGeom>
        </p:spPr>
      </p:pic>
      <p:sp>
        <p:nvSpPr>
          <p:cNvPr id="120" name="Freeform 6"/>
          <p:cNvSpPr/>
          <p:nvPr/>
        </p:nvSpPr>
        <p:spPr bwMode="auto">
          <a:xfrm>
            <a:off x="8568311" y="2384440"/>
            <a:ext cx="1733017" cy="1948344"/>
          </a:xfrm>
          <a:custGeom>
            <a:avLst/>
            <a:gdLst>
              <a:gd name="T0" fmla="*/ 583 w 583"/>
              <a:gd name="T1" fmla="*/ 458 h 655"/>
              <a:gd name="T2" fmla="*/ 550 w 583"/>
              <a:gd name="T3" fmla="*/ 515 h 655"/>
              <a:gd name="T4" fmla="*/ 324 w 583"/>
              <a:gd name="T5" fmla="*/ 645 h 655"/>
              <a:gd name="T6" fmla="*/ 259 w 583"/>
              <a:gd name="T7" fmla="*/ 645 h 655"/>
              <a:gd name="T8" fmla="*/ 33 w 583"/>
              <a:gd name="T9" fmla="*/ 515 h 655"/>
              <a:gd name="T10" fmla="*/ 0 w 583"/>
              <a:gd name="T11" fmla="*/ 458 h 655"/>
              <a:gd name="T12" fmla="*/ 0 w 583"/>
              <a:gd name="T13" fmla="*/ 197 h 655"/>
              <a:gd name="T14" fmla="*/ 33 w 583"/>
              <a:gd name="T15" fmla="*/ 141 h 655"/>
              <a:gd name="T16" fmla="*/ 259 w 583"/>
              <a:gd name="T17" fmla="*/ 10 h 655"/>
              <a:gd name="T18" fmla="*/ 324 w 583"/>
              <a:gd name="T19" fmla="*/ 10 h 655"/>
              <a:gd name="T20" fmla="*/ 550 w 583"/>
              <a:gd name="T21" fmla="*/ 141 h 655"/>
              <a:gd name="T22" fmla="*/ 583 w 583"/>
              <a:gd name="T23" fmla="*/ 197 h 655"/>
              <a:gd name="T24" fmla="*/ 583 w 583"/>
              <a:gd name="T25" fmla="*/ 458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3" h="655">
                <a:moveTo>
                  <a:pt x="583" y="458"/>
                </a:moveTo>
                <a:cubicBezTo>
                  <a:pt x="583" y="479"/>
                  <a:pt x="568" y="504"/>
                  <a:pt x="550" y="515"/>
                </a:cubicBezTo>
                <a:cubicBezTo>
                  <a:pt x="324" y="645"/>
                  <a:pt x="324" y="645"/>
                  <a:pt x="324" y="645"/>
                </a:cubicBezTo>
                <a:cubicBezTo>
                  <a:pt x="306" y="655"/>
                  <a:pt x="277" y="655"/>
                  <a:pt x="259" y="645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15" y="504"/>
                  <a:pt x="0" y="479"/>
                  <a:pt x="0" y="458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177"/>
                  <a:pt x="15" y="151"/>
                  <a:pt x="33" y="14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77" y="0"/>
                  <a:pt x="306" y="0"/>
                  <a:pt x="324" y="10"/>
                </a:cubicBezTo>
                <a:cubicBezTo>
                  <a:pt x="550" y="141"/>
                  <a:pt x="550" y="141"/>
                  <a:pt x="550" y="141"/>
                </a:cubicBezTo>
                <a:cubicBezTo>
                  <a:pt x="568" y="151"/>
                  <a:pt x="583" y="177"/>
                  <a:pt x="583" y="197"/>
                </a:cubicBezTo>
                <a:lnTo>
                  <a:pt x="583" y="4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8"/>
          <p:cNvSpPr/>
          <p:nvPr/>
        </p:nvSpPr>
        <p:spPr bwMode="auto">
          <a:xfrm>
            <a:off x="5795782" y="3973411"/>
            <a:ext cx="1734501" cy="1955770"/>
          </a:xfrm>
          <a:custGeom>
            <a:avLst/>
            <a:gdLst>
              <a:gd name="T0" fmla="*/ 584 w 584"/>
              <a:gd name="T1" fmla="*/ 459 h 657"/>
              <a:gd name="T2" fmla="*/ 551 w 584"/>
              <a:gd name="T3" fmla="*/ 516 h 657"/>
              <a:gd name="T4" fmla="*/ 325 w 584"/>
              <a:gd name="T5" fmla="*/ 646 h 657"/>
              <a:gd name="T6" fmla="*/ 259 w 584"/>
              <a:gd name="T7" fmla="*/ 646 h 657"/>
              <a:gd name="T8" fmla="*/ 33 w 584"/>
              <a:gd name="T9" fmla="*/ 516 h 657"/>
              <a:gd name="T10" fmla="*/ 0 w 584"/>
              <a:gd name="T11" fmla="*/ 459 h 657"/>
              <a:gd name="T12" fmla="*/ 0 w 584"/>
              <a:gd name="T13" fmla="*/ 198 h 657"/>
              <a:gd name="T14" fmla="*/ 33 w 584"/>
              <a:gd name="T15" fmla="*/ 141 h 657"/>
              <a:gd name="T16" fmla="*/ 259 w 584"/>
              <a:gd name="T17" fmla="*/ 11 h 657"/>
              <a:gd name="T18" fmla="*/ 325 w 584"/>
              <a:gd name="T19" fmla="*/ 11 h 657"/>
              <a:gd name="T20" fmla="*/ 551 w 584"/>
              <a:gd name="T21" fmla="*/ 141 h 657"/>
              <a:gd name="T22" fmla="*/ 584 w 584"/>
              <a:gd name="T23" fmla="*/ 198 h 657"/>
              <a:gd name="T24" fmla="*/ 584 w 584"/>
              <a:gd name="T25" fmla="*/ 45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4" h="657">
                <a:moveTo>
                  <a:pt x="584" y="459"/>
                </a:moveTo>
                <a:cubicBezTo>
                  <a:pt x="584" y="480"/>
                  <a:pt x="569" y="505"/>
                  <a:pt x="551" y="516"/>
                </a:cubicBezTo>
                <a:cubicBezTo>
                  <a:pt x="325" y="646"/>
                  <a:pt x="325" y="646"/>
                  <a:pt x="325" y="646"/>
                </a:cubicBezTo>
                <a:cubicBezTo>
                  <a:pt x="307" y="657"/>
                  <a:pt x="277" y="657"/>
                  <a:pt x="259" y="646"/>
                </a:cubicBezTo>
                <a:cubicBezTo>
                  <a:pt x="33" y="516"/>
                  <a:pt x="33" y="516"/>
                  <a:pt x="33" y="516"/>
                </a:cubicBezTo>
                <a:cubicBezTo>
                  <a:pt x="15" y="505"/>
                  <a:pt x="0" y="480"/>
                  <a:pt x="0" y="459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177"/>
                  <a:pt x="15" y="152"/>
                  <a:pt x="33" y="141"/>
                </a:cubicBezTo>
                <a:cubicBezTo>
                  <a:pt x="259" y="11"/>
                  <a:pt x="259" y="11"/>
                  <a:pt x="259" y="11"/>
                </a:cubicBezTo>
                <a:cubicBezTo>
                  <a:pt x="277" y="0"/>
                  <a:pt x="307" y="0"/>
                  <a:pt x="325" y="11"/>
                </a:cubicBezTo>
                <a:cubicBezTo>
                  <a:pt x="551" y="141"/>
                  <a:pt x="551" y="141"/>
                  <a:pt x="551" y="141"/>
                </a:cubicBezTo>
                <a:cubicBezTo>
                  <a:pt x="569" y="152"/>
                  <a:pt x="584" y="177"/>
                  <a:pt x="584" y="198"/>
                </a:cubicBezTo>
                <a:lnTo>
                  <a:pt x="584" y="4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9"/>
          <p:cNvSpPr/>
          <p:nvPr/>
        </p:nvSpPr>
        <p:spPr bwMode="auto">
          <a:xfrm>
            <a:off x="9468232" y="3982321"/>
            <a:ext cx="1733017" cy="1952800"/>
          </a:xfrm>
          <a:custGeom>
            <a:avLst/>
            <a:gdLst>
              <a:gd name="T0" fmla="*/ 583 w 583"/>
              <a:gd name="T1" fmla="*/ 458 h 656"/>
              <a:gd name="T2" fmla="*/ 550 w 583"/>
              <a:gd name="T3" fmla="*/ 515 h 656"/>
              <a:gd name="T4" fmla="*/ 324 w 583"/>
              <a:gd name="T5" fmla="*/ 646 h 656"/>
              <a:gd name="T6" fmla="*/ 259 w 583"/>
              <a:gd name="T7" fmla="*/ 646 h 656"/>
              <a:gd name="T8" fmla="*/ 33 w 583"/>
              <a:gd name="T9" fmla="*/ 515 h 656"/>
              <a:gd name="T10" fmla="*/ 0 w 583"/>
              <a:gd name="T11" fmla="*/ 458 h 656"/>
              <a:gd name="T12" fmla="*/ 0 w 583"/>
              <a:gd name="T13" fmla="*/ 198 h 656"/>
              <a:gd name="T14" fmla="*/ 33 w 583"/>
              <a:gd name="T15" fmla="*/ 141 h 656"/>
              <a:gd name="T16" fmla="*/ 259 w 583"/>
              <a:gd name="T17" fmla="*/ 11 h 656"/>
              <a:gd name="T18" fmla="*/ 324 w 583"/>
              <a:gd name="T19" fmla="*/ 11 h 656"/>
              <a:gd name="T20" fmla="*/ 550 w 583"/>
              <a:gd name="T21" fmla="*/ 141 h 656"/>
              <a:gd name="T22" fmla="*/ 583 w 583"/>
              <a:gd name="T23" fmla="*/ 198 h 656"/>
              <a:gd name="T24" fmla="*/ 583 w 583"/>
              <a:gd name="T25" fmla="*/ 458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3" h="656">
                <a:moveTo>
                  <a:pt x="583" y="458"/>
                </a:moveTo>
                <a:cubicBezTo>
                  <a:pt x="583" y="479"/>
                  <a:pt x="568" y="505"/>
                  <a:pt x="550" y="515"/>
                </a:cubicBezTo>
                <a:cubicBezTo>
                  <a:pt x="324" y="646"/>
                  <a:pt x="324" y="646"/>
                  <a:pt x="324" y="646"/>
                </a:cubicBezTo>
                <a:cubicBezTo>
                  <a:pt x="306" y="656"/>
                  <a:pt x="277" y="656"/>
                  <a:pt x="259" y="646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15" y="505"/>
                  <a:pt x="0" y="479"/>
                  <a:pt x="0" y="45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177"/>
                  <a:pt x="15" y="152"/>
                  <a:pt x="33" y="141"/>
                </a:cubicBezTo>
                <a:cubicBezTo>
                  <a:pt x="259" y="11"/>
                  <a:pt x="259" y="11"/>
                  <a:pt x="259" y="11"/>
                </a:cubicBezTo>
                <a:cubicBezTo>
                  <a:pt x="277" y="0"/>
                  <a:pt x="306" y="0"/>
                  <a:pt x="324" y="11"/>
                </a:cubicBezTo>
                <a:cubicBezTo>
                  <a:pt x="550" y="141"/>
                  <a:pt x="550" y="141"/>
                  <a:pt x="550" y="141"/>
                </a:cubicBezTo>
                <a:cubicBezTo>
                  <a:pt x="568" y="152"/>
                  <a:pt x="583" y="177"/>
                  <a:pt x="583" y="198"/>
                </a:cubicBezTo>
                <a:lnTo>
                  <a:pt x="583" y="4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0"/>
          <p:cNvSpPr/>
          <p:nvPr/>
        </p:nvSpPr>
        <p:spPr bwMode="auto">
          <a:xfrm>
            <a:off x="6695703" y="2369590"/>
            <a:ext cx="1744897" cy="1966164"/>
          </a:xfrm>
          <a:custGeom>
            <a:avLst/>
            <a:gdLst>
              <a:gd name="T0" fmla="*/ 587 w 587"/>
              <a:gd name="T1" fmla="*/ 461 h 661"/>
              <a:gd name="T2" fmla="*/ 554 w 587"/>
              <a:gd name="T3" fmla="*/ 519 h 661"/>
              <a:gd name="T4" fmla="*/ 327 w 587"/>
              <a:gd name="T5" fmla="*/ 650 h 661"/>
              <a:gd name="T6" fmla="*/ 261 w 587"/>
              <a:gd name="T7" fmla="*/ 650 h 661"/>
              <a:gd name="T8" fmla="*/ 33 w 587"/>
              <a:gd name="T9" fmla="*/ 519 h 661"/>
              <a:gd name="T10" fmla="*/ 0 w 587"/>
              <a:gd name="T11" fmla="*/ 461 h 661"/>
              <a:gd name="T12" fmla="*/ 0 w 587"/>
              <a:gd name="T13" fmla="*/ 199 h 661"/>
              <a:gd name="T14" fmla="*/ 33 w 587"/>
              <a:gd name="T15" fmla="*/ 142 h 661"/>
              <a:gd name="T16" fmla="*/ 261 w 587"/>
              <a:gd name="T17" fmla="*/ 10 h 661"/>
              <a:gd name="T18" fmla="*/ 327 w 587"/>
              <a:gd name="T19" fmla="*/ 10 h 661"/>
              <a:gd name="T20" fmla="*/ 554 w 587"/>
              <a:gd name="T21" fmla="*/ 142 h 661"/>
              <a:gd name="T22" fmla="*/ 587 w 587"/>
              <a:gd name="T23" fmla="*/ 199 h 661"/>
              <a:gd name="T24" fmla="*/ 587 w 587"/>
              <a:gd name="T25" fmla="*/ 4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7" h="661">
                <a:moveTo>
                  <a:pt x="587" y="461"/>
                </a:moveTo>
                <a:cubicBezTo>
                  <a:pt x="587" y="482"/>
                  <a:pt x="572" y="508"/>
                  <a:pt x="554" y="519"/>
                </a:cubicBezTo>
                <a:cubicBezTo>
                  <a:pt x="327" y="650"/>
                  <a:pt x="327" y="650"/>
                  <a:pt x="327" y="650"/>
                </a:cubicBezTo>
                <a:cubicBezTo>
                  <a:pt x="308" y="661"/>
                  <a:pt x="279" y="661"/>
                  <a:pt x="261" y="650"/>
                </a:cubicBezTo>
                <a:cubicBezTo>
                  <a:pt x="33" y="519"/>
                  <a:pt x="33" y="519"/>
                  <a:pt x="33" y="519"/>
                </a:cubicBezTo>
                <a:cubicBezTo>
                  <a:pt x="15" y="508"/>
                  <a:pt x="0" y="482"/>
                  <a:pt x="0" y="461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78"/>
                  <a:pt x="15" y="152"/>
                  <a:pt x="33" y="142"/>
                </a:cubicBezTo>
                <a:cubicBezTo>
                  <a:pt x="261" y="10"/>
                  <a:pt x="261" y="10"/>
                  <a:pt x="261" y="10"/>
                </a:cubicBezTo>
                <a:cubicBezTo>
                  <a:pt x="279" y="0"/>
                  <a:pt x="308" y="0"/>
                  <a:pt x="327" y="10"/>
                </a:cubicBezTo>
                <a:cubicBezTo>
                  <a:pt x="554" y="142"/>
                  <a:pt x="554" y="142"/>
                  <a:pt x="554" y="142"/>
                </a:cubicBezTo>
                <a:cubicBezTo>
                  <a:pt x="572" y="152"/>
                  <a:pt x="587" y="178"/>
                  <a:pt x="587" y="199"/>
                </a:cubicBezTo>
                <a:lnTo>
                  <a:pt x="587" y="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7292680" y="3037848"/>
            <a:ext cx="559852" cy="553912"/>
          </a:xfrm>
          <a:custGeom>
            <a:avLst/>
            <a:gdLst>
              <a:gd name="T0" fmla="*/ 47 w 188"/>
              <a:gd name="T1" fmla="*/ 89 h 186"/>
              <a:gd name="T2" fmla="*/ 38 w 188"/>
              <a:gd name="T3" fmla="*/ 98 h 186"/>
              <a:gd name="T4" fmla="*/ 29 w 188"/>
              <a:gd name="T5" fmla="*/ 145 h 186"/>
              <a:gd name="T6" fmla="*/ 32 w 188"/>
              <a:gd name="T7" fmla="*/ 146 h 186"/>
              <a:gd name="T8" fmla="*/ 33 w 188"/>
              <a:gd name="T9" fmla="*/ 146 h 186"/>
              <a:gd name="T10" fmla="*/ 34 w 188"/>
              <a:gd name="T11" fmla="*/ 142 h 186"/>
              <a:gd name="T12" fmla="*/ 42 w 188"/>
              <a:gd name="T13" fmla="*/ 102 h 186"/>
              <a:gd name="T14" fmla="*/ 51 w 188"/>
              <a:gd name="T15" fmla="*/ 93 h 186"/>
              <a:gd name="T16" fmla="*/ 51 w 188"/>
              <a:gd name="T17" fmla="*/ 89 h 186"/>
              <a:gd name="T18" fmla="*/ 47 w 188"/>
              <a:gd name="T19" fmla="*/ 89 h 186"/>
              <a:gd name="T20" fmla="*/ 39 w 188"/>
              <a:gd name="T21" fmla="*/ 148 h 186"/>
              <a:gd name="T22" fmla="*/ 35 w 188"/>
              <a:gd name="T23" fmla="*/ 148 h 186"/>
              <a:gd name="T24" fmla="*/ 35 w 188"/>
              <a:gd name="T25" fmla="*/ 152 h 186"/>
              <a:gd name="T26" fmla="*/ 36 w 188"/>
              <a:gd name="T27" fmla="*/ 154 h 186"/>
              <a:gd name="T28" fmla="*/ 38 w 188"/>
              <a:gd name="T29" fmla="*/ 155 h 186"/>
              <a:gd name="T30" fmla="*/ 40 w 188"/>
              <a:gd name="T31" fmla="*/ 154 h 186"/>
              <a:gd name="T32" fmla="*/ 40 w 188"/>
              <a:gd name="T33" fmla="*/ 150 h 186"/>
              <a:gd name="T34" fmla="*/ 39 w 188"/>
              <a:gd name="T35" fmla="*/ 148 h 186"/>
              <a:gd name="T36" fmla="*/ 110 w 188"/>
              <a:gd name="T37" fmla="*/ 76 h 186"/>
              <a:gd name="T38" fmla="*/ 100 w 188"/>
              <a:gd name="T39" fmla="*/ 86 h 186"/>
              <a:gd name="T40" fmla="*/ 100 w 188"/>
              <a:gd name="T41" fmla="*/ 90 h 186"/>
              <a:gd name="T42" fmla="*/ 102 w 188"/>
              <a:gd name="T43" fmla="*/ 91 h 186"/>
              <a:gd name="T44" fmla="*/ 104 w 188"/>
              <a:gd name="T45" fmla="*/ 90 h 186"/>
              <a:gd name="T46" fmla="*/ 114 w 188"/>
              <a:gd name="T47" fmla="*/ 80 h 186"/>
              <a:gd name="T48" fmla="*/ 114 w 188"/>
              <a:gd name="T49" fmla="*/ 76 h 186"/>
              <a:gd name="T50" fmla="*/ 110 w 188"/>
              <a:gd name="T51" fmla="*/ 76 h 186"/>
              <a:gd name="T52" fmla="*/ 183 w 188"/>
              <a:gd name="T53" fmla="*/ 1 h 186"/>
              <a:gd name="T54" fmla="*/ 176 w 188"/>
              <a:gd name="T55" fmla="*/ 4 h 186"/>
              <a:gd name="T56" fmla="*/ 159 w 188"/>
              <a:gd name="T57" fmla="*/ 26 h 186"/>
              <a:gd name="T58" fmla="*/ 138 w 188"/>
              <a:gd name="T59" fmla="*/ 45 h 186"/>
              <a:gd name="T60" fmla="*/ 102 w 188"/>
              <a:gd name="T61" fmla="*/ 32 h 186"/>
              <a:gd name="T62" fmla="*/ 62 w 188"/>
              <a:gd name="T63" fmla="*/ 48 h 186"/>
              <a:gd name="T64" fmla="*/ 22 w 188"/>
              <a:gd name="T65" fmla="*/ 88 h 186"/>
              <a:gd name="T66" fmla="*/ 22 w 188"/>
              <a:gd name="T67" fmla="*/ 168 h 186"/>
              <a:gd name="T68" fmla="*/ 24 w 188"/>
              <a:gd name="T69" fmla="*/ 169 h 186"/>
              <a:gd name="T70" fmla="*/ 64 w 188"/>
              <a:gd name="T71" fmla="*/ 186 h 186"/>
              <a:gd name="T72" fmla="*/ 104 w 188"/>
              <a:gd name="T73" fmla="*/ 169 h 186"/>
              <a:gd name="T74" fmla="*/ 143 w 188"/>
              <a:gd name="T75" fmla="*/ 130 h 186"/>
              <a:gd name="T76" fmla="*/ 147 w 188"/>
              <a:gd name="T77" fmla="*/ 54 h 186"/>
              <a:gd name="T78" fmla="*/ 164 w 188"/>
              <a:gd name="T79" fmla="*/ 36 h 186"/>
              <a:gd name="T80" fmla="*/ 187 w 188"/>
              <a:gd name="T81" fmla="*/ 7 h 186"/>
              <a:gd name="T82" fmla="*/ 183 w 188"/>
              <a:gd name="T83" fmla="*/ 1 h 186"/>
              <a:gd name="T84" fmla="*/ 96 w 188"/>
              <a:gd name="T85" fmla="*/ 162 h 186"/>
              <a:gd name="T86" fmla="*/ 64 w 188"/>
              <a:gd name="T87" fmla="*/ 175 h 186"/>
              <a:gd name="T88" fmla="*/ 32 w 188"/>
              <a:gd name="T89" fmla="*/ 162 h 186"/>
              <a:gd name="T90" fmla="*/ 30 w 188"/>
              <a:gd name="T91" fmla="*/ 160 h 186"/>
              <a:gd name="T92" fmla="*/ 30 w 188"/>
              <a:gd name="T93" fmla="*/ 96 h 186"/>
              <a:gd name="T94" fmla="*/ 60 w 188"/>
              <a:gd name="T95" fmla="*/ 66 h 186"/>
              <a:gd name="T96" fmla="*/ 126 w 188"/>
              <a:gd name="T97" fmla="*/ 132 h 186"/>
              <a:gd name="T98" fmla="*/ 96 w 188"/>
              <a:gd name="T99" fmla="*/ 162 h 186"/>
              <a:gd name="T100" fmla="*/ 135 w 188"/>
              <a:gd name="T101" fmla="*/ 122 h 186"/>
              <a:gd name="T102" fmla="*/ 130 w 188"/>
              <a:gd name="T103" fmla="*/ 127 h 186"/>
              <a:gd name="T104" fmla="*/ 64 w 188"/>
              <a:gd name="T105" fmla="*/ 62 h 186"/>
              <a:gd name="T106" fmla="*/ 70 w 188"/>
              <a:gd name="T107" fmla="*/ 56 h 186"/>
              <a:gd name="T108" fmla="*/ 102 w 188"/>
              <a:gd name="T109" fmla="*/ 43 h 186"/>
              <a:gd name="T110" fmla="*/ 133 w 188"/>
              <a:gd name="T111" fmla="*/ 56 h 186"/>
              <a:gd name="T112" fmla="*/ 135 w 188"/>
              <a:gd name="T113" fmla="*/ 58 h 186"/>
              <a:gd name="T114" fmla="*/ 135 w 188"/>
              <a:gd name="T115" fmla="*/ 12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8" h="186">
                <a:moveTo>
                  <a:pt x="47" y="89"/>
                </a:moveTo>
                <a:cubicBezTo>
                  <a:pt x="38" y="98"/>
                  <a:pt x="38" y="98"/>
                  <a:pt x="38" y="98"/>
                </a:cubicBezTo>
                <a:cubicBezTo>
                  <a:pt x="22" y="113"/>
                  <a:pt x="19" y="130"/>
                  <a:pt x="29" y="145"/>
                </a:cubicBezTo>
                <a:cubicBezTo>
                  <a:pt x="30" y="146"/>
                  <a:pt x="31" y="146"/>
                  <a:pt x="32" y="146"/>
                </a:cubicBezTo>
                <a:cubicBezTo>
                  <a:pt x="32" y="146"/>
                  <a:pt x="33" y="146"/>
                  <a:pt x="33" y="146"/>
                </a:cubicBezTo>
                <a:cubicBezTo>
                  <a:pt x="34" y="145"/>
                  <a:pt x="35" y="143"/>
                  <a:pt x="34" y="142"/>
                </a:cubicBezTo>
                <a:cubicBezTo>
                  <a:pt x="25" y="129"/>
                  <a:pt x="28" y="115"/>
                  <a:pt x="42" y="102"/>
                </a:cubicBezTo>
                <a:cubicBezTo>
                  <a:pt x="51" y="93"/>
                  <a:pt x="51" y="93"/>
                  <a:pt x="51" y="93"/>
                </a:cubicBezTo>
                <a:cubicBezTo>
                  <a:pt x="52" y="92"/>
                  <a:pt x="52" y="90"/>
                  <a:pt x="51" y="89"/>
                </a:cubicBezTo>
                <a:cubicBezTo>
                  <a:pt x="50" y="88"/>
                  <a:pt x="48" y="88"/>
                  <a:pt x="47" y="89"/>
                </a:cubicBezTo>
                <a:close/>
                <a:moveTo>
                  <a:pt x="39" y="148"/>
                </a:moveTo>
                <a:cubicBezTo>
                  <a:pt x="38" y="147"/>
                  <a:pt x="36" y="147"/>
                  <a:pt x="35" y="148"/>
                </a:cubicBezTo>
                <a:cubicBezTo>
                  <a:pt x="34" y="150"/>
                  <a:pt x="34" y="151"/>
                  <a:pt x="35" y="152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7" y="154"/>
                  <a:pt x="38" y="155"/>
                  <a:pt x="38" y="155"/>
                </a:cubicBezTo>
                <a:cubicBezTo>
                  <a:pt x="39" y="155"/>
                  <a:pt x="40" y="154"/>
                  <a:pt x="40" y="154"/>
                </a:cubicBezTo>
                <a:cubicBezTo>
                  <a:pt x="41" y="153"/>
                  <a:pt x="41" y="151"/>
                  <a:pt x="40" y="150"/>
                </a:cubicBezTo>
                <a:lnTo>
                  <a:pt x="39" y="148"/>
                </a:lnTo>
                <a:close/>
                <a:moveTo>
                  <a:pt x="110" y="76"/>
                </a:moveTo>
                <a:cubicBezTo>
                  <a:pt x="100" y="86"/>
                  <a:pt x="100" y="86"/>
                  <a:pt x="100" y="86"/>
                </a:cubicBezTo>
                <a:cubicBezTo>
                  <a:pt x="98" y="87"/>
                  <a:pt x="98" y="89"/>
                  <a:pt x="100" y="90"/>
                </a:cubicBezTo>
                <a:cubicBezTo>
                  <a:pt x="100" y="91"/>
                  <a:pt x="101" y="91"/>
                  <a:pt x="102" y="91"/>
                </a:cubicBezTo>
                <a:cubicBezTo>
                  <a:pt x="102" y="91"/>
                  <a:pt x="103" y="91"/>
                  <a:pt x="104" y="9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7"/>
                  <a:pt x="114" y="76"/>
                </a:cubicBezTo>
                <a:cubicBezTo>
                  <a:pt x="112" y="75"/>
                  <a:pt x="111" y="75"/>
                  <a:pt x="110" y="76"/>
                </a:cubicBezTo>
                <a:close/>
                <a:moveTo>
                  <a:pt x="183" y="1"/>
                </a:moveTo>
                <a:cubicBezTo>
                  <a:pt x="180" y="0"/>
                  <a:pt x="177" y="1"/>
                  <a:pt x="176" y="4"/>
                </a:cubicBezTo>
                <a:cubicBezTo>
                  <a:pt x="176" y="5"/>
                  <a:pt x="172" y="19"/>
                  <a:pt x="159" y="26"/>
                </a:cubicBezTo>
                <a:cubicBezTo>
                  <a:pt x="147" y="32"/>
                  <a:pt x="141" y="39"/>
                  <a:pt x="138" y="45"/>
                </a:cubicBezTo>
                <a:cubicBezTo>
                  <a:pt x="128" y="37"/>
                  <a:pt x="115" y="32"/>
                  <a:pt x="102" y="32"/>
                </a:cubicBezTo>
                <a:cubicBezTo>
                  <a:pt x="87" y="32"/>
                  <a:pt x="72" y="38"/>
                  <a:pt x="62" y="48"/>
                </a:cubicBezTo>
                <a:cubicBezTo>
                  <a:pt x="22" y="88"/>
                  <a:pt x="22" y="88"/>
                  <a:pt x="22" y="88"/>
                </a:cubicBezTo>
                <a:cubicBezTo>
                  <a:pt x="0" y="110"/>
                  <a:pt x="0" y="146"/>
                  <a:pt x="22" y="168"/>
                </a:cubicBezTo>
                <a:cubicBezTo>
                  <a:pt x="24" y="169"/>
                  <a:pt x="24" y="169"/>
                  <a:pt x="24" y="169"/>
                </a:cubicBezTo>
                <a:cubicBezTo>
                  <a:pt x="35" y="180"/>
                  <a:pt x="49" y="186"/>
                  <a:pt x="64" y="186"/>
                </a:cubicBezTo>
                <a:cubicBezTo>
                  <a:pt x="79" y="186"/>
                  <a:pt x="93" y="180"/>
                  <a:pt x="104" y="169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64" y="109"/>
                  <a:pt x="165" y="76"/>
                  <a:pt x="147" y="54"/>
                </a:cubicBezTo>
                <a:cubicBezTo>
                  <a:pt x="147" y="51"/>
                  <a:pt x="150" y="43"/>
                  <a:pt x="164" y="36"/>
                </a:cubicBezTo>
                <a:cubicBezTo>
                  <a:pt x="181" y="27"/>
                  <a:pt x="187" y="8"/>
                  <a:pt x="187" y="7"/>
                </a:cubicBezTo>
                <a:cubicBezTo>
                  <a:pt x="188" y="5"/>
                  <a:pt x="186" y="1"/>
                  <a:pt x="183" y="1"/>
                </a:cubicBezTo>
                <a:close/>
                <a:moveTo>
                  <a:pt x="96" y="162"/>
                </a:moveTo>
                <a:cubicBezTo>
                  <a:pt x="87" y="170"/>
                  <a:pt x="76" y="175"/>
                  <a:pt x="64" y="175"/>
                </a:cubicBezTo>
                <a:cubicBezTo>
                  <a:pt x="52" y="175"/>
                  <a:pt x="40" y="170"/>
                  <a:pt x="32" y="162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13" y="142"/>
                  <a:pt x="13" y="113"/>
                  <a:pt x="30" y="96"/>
                </a:cubicBezTo>
                <a:cubicBezTo>
                  <a:pt x="60" y="66"/>
                  <a:pt x="60" y="66"/>
                  <a:pt x="60" y="66"/>
                </a:cubicBezTo>
                <a:cubicBezTo>
                  <a:pt x="67" y="79"/>
                  <a:pt x="86" y="110"/>
                  <a:pt x="126" y="132"/>
                </a:cubicBezTo>
                <a:lnTo>
                  <a:pt x="96" y="162"/>
                </a:lnTo>
                <a:close/>
                <a:moveTo>
                  <a:pt x="135" y="122"/>
                </a:moveTo>
                <a:cubicBezTo>
                  <a:pt x="130" y="127"/>
                  <a:pt x="130" y="127"/>
                  <a:pt x="130" y="127"/>
                </a:cubicBezTo>
                <a:cubicBezTo>
                  <a:pt x="89" y="105"/>
                  <a:pt x="70" y="73"/>
                  <a:pt x="64" y="62"/>
                </a:cubicBezTo>
                <a:cubicBezTo>
                  <a:pt x="70" y="56"/>
                  <a:pt x="70" y="56"/>
                  <a:pt x="70" y="56"/>
                </a:cubicBezTo>
                <a:cubicBezTo>
                  <a:pt x="78" y="48"/>
                  <a:pt x="90" y="43"/>
                  <a:pt x="102" y="43"/>
                </a:cubicBezTo>
                <a:cubicBezTo>
                  <a:pt x="114" y="43"/>
                  <a:pt x="125" y="48"/>
                  <a:pt x="133" y="56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53" y="76"/>
                  <a:pt x="153" y="104"/>
                  <a:pt x="135" y="1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9147468" y="3131405"/>
            <a:ext cx="571733" cy="493026"/>
          </a:xfrm>
          <a:custGeom>
            <a:avLst/>
            <a:gdLst>
              <a:gd name="T0" fmla="*/ 171 w 192"/>
              <a:gd name="T1" fmla="*/ 21 h 166"/>
              <a:gd name="T2" fmla="*/ 96 w 192"/>
              <a:gd name="T3" fmla="*/ 19 h 166"/>
              <a:gd name="T4" fmla="*/ 21 w 192"/>
              <a:gd name="T5" fmla="*/ 21 h 166"/>
              <a:gd name="T6" fmla="*/ 21 w 192"/>
              <a:gd name="T7" fmla="*/ 97 h 166"/>
              <a:gd name="T8" fmla="*/ 84 w 192"/>
              <a:gd name="T9" fmla="*/ 159 h 166"/>
              <a:gd name="T10" fmla="*/ 108 w 192"/>
              <a:gd name="T11" fmla="*/ 159 h 166"/>
              <a:gd name="T12" fmla="*/ 171 w 192"/>
              <a:gd name="T13" fmla="*/ 97 h 166"/>
              <a:gd name="T14" fmla="*/ 171 w 192"/>
              <a:gd name="T15" fmla="*/ 21 h 166"/>
              <a:gd name="T16" fmla="*/ 163 w 192"/>
              <a:gd name="T17" fmla="*/ 89 h 166"/>
              <a:gd name="T18" fmla="*/ 100 w 192"/>
              <a:gd name="T19" fmla="*/ 151 h 166"/>
              <a:gd name="T20" fmla="*/ 92 w 192"/>
              <a:gd name="T21" fmla="*/ 151 h 166"/>
              <a:gd name="T22" fmla="*/ 29 w 192"/>
              <a:gd name="T23" fmla="*/ 89 h 166"/>
              <a:gd name="T24" fmla="*/ 29 w 192"/>
              <a:gd name="T25" fmla="*/ 29 h 166"/>
              <a:gd name="T26" fmla="*/ 88 w 192"/>
              <a:gd name="T27" fmla="*/ 28 h 166"/>
              <a:gd name="T28" fmla="*/ 96 w 192"/>
              <a:gd name="T29" fmla="*/ 35 h 166"/>
              <a:gd name="T30" fmla="*/ 104 w 192"/>
              <a:gd name="T31" fmla="*/ 28 h 166"/>
              <a:gd name="T32" fmla="*/ 163 w 192"/>
              <a:gd name="T33" fmla="*/ 29 h 166"/>
              <a:gd name="T34" fmla="*/ 163 w 192"/>
              <a:gd name="T35" fmla="*/ 89 h 166"/>
              <a:gd name="T36" fmla="*/ 58 w 192"/>
              <a:gd name="T37" fmla="*/ 34 h 166"/>
              <a:gd name="T38" fmla="*/ 58 w 192"/>
              <a:gd name="T39" fmla="*/ 34 h 166"/>
              <a:gd name="T40" fmla="*/ 34 w 192"/>
              <a:gd name="T41" fmla="*/ 58 h 166"/>
              <a:gd name="T42" fmla="*/ 37 w 192"/>
              <a:gd name="T43" fmla="*/ 61 h 166"/>
              <a:gd name="T44" fmla="*/ 39 w 192"/>
              <a:gd name="T45" fmla="*/ 58 h 166"/>
              <a:gd name="T46" fmla="*/ 58 w 192"/>
              <a:gd name="T47" fmla="*/ 39 h 166"/>
              <a:gd name="T48" fmla="*/ 61 w 192"/>
              <a:gd name="T49" fmla="*/ 37 h 166"/>
              <a:gd name="T50" fmla="*/ 58 w 192"/>
              <a:gd name="T51" fmla="*/ 3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2" h="166">
                <a:moveTo>
                  <a:pt x="171" y="21"/>
                </a:moveTo>
                <a:cubicBezTo>
                  <a:pt x="150" y="1"/>
                  <a:pt x="117" y="0"/>
                  <a:pt x="96" y="19"/>
                </a:cubicBezTo>
                <a:cubicBezTo>
                  <a:pt x="75" y="0"/>
                  <a:pt x="42" y="1"/>
                  <a:pt x="21" y="21"/>
                </a:cubicBezTo>
                <a:cubicBezTo>
                  <a:pt x="0" y="42"/>
                  <a:pt x="0" y="76"/>
                  <a:pt x="21" y="97"/>
                </a:cubicBezTo>
                <a:cubicBezTo>
                  <a:pt x="27" y="103"/>
                  <a:pt x="84" y="159"/>
                  <a:pt x="84" y="159"/>
                </a:cubicBezTo>
                <a:cubicBezTo>
                  <a:pt x="91" y="166"/>
                  <a:pt x="101" y="166"/>
                  <a:pt x="108" y="159"/>
                </a:cubicBezTo>
                <a:cubicBezTo>
                  <a:pt x="108" y="159"/>
                  <a:pt x="170" y="98"/>
                  <a:pt x="171" y="97"/>
                </a:cubicBezTo>
                <a:cubicBezTo>
                  <a:pt x="192" y="76"/>
                  <a:pt x="192" y="42"/>
                  <a:pt x="171" y="21"/>
                </a:cubicBezTo>
                <a:close/>
                <a:moveTo>
                  <a:pt x="163" y="89"/>
                </a:moveTo>
                <a:cubicBezTo>
                  <a:pt x="100" y="151"/>
                  <a:pt x="100" y="151"/>
                  <a:pt x="100" y="151"/>
                </a:cubicBezTo>
                <a:cubicBezTo>
                  <a:pt x="98" y="153"/>
                  <a:pt x="94" y="153"/>
                  <a:pt x="92" y="151"/>
                </a:cubicBezTo>
                <a:cubicBezTo>
                  <a:pt x="29" y="89"/>
                  <a:pt x="29" y="89"/>
                  <a:pt x="29" y="89"/>
                </a:cubicBezTo>
                <a:cubicBezTo>
                  <a:pt x="13" y="73"/>
                  <a:pt x="13" y="46"/>
                  <a:pt x="29" y="29"/>
                </a:cubicBezTo>
                <a:cubicBezTo>
                  <a:pt x="45" y="13"/>
                  <a:pt x="71" y="12"/>
                  <a:pt x="88" y="28"/>
                </a:cubicBezTo>
                <a:cubicBezTo>
                  <a:pt x="96" y="35"/>
                  <a:pt x="96" y="35"/>
                  <a:pt x="96" y="35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21" y="12"/>
                  <a:pt x="147" y="13"/>
                  <a:pt x="163" y="29"/>
                </a:cubicBezTo>
                <a:cubicBezTo>
                  <a:pt x="180" y="46"/>
                  <a:pt x="180" y="73"/>
                  <a:pt x="163" y="89"/>
                </a:cubicBezTo>
                <a:close/>
                <a:moveTo>
                  <a:pt x="58" y="34"/>
                </a:moveTo>
                <a:cubicBezTo>
                  <a:pt x="58" y="34"/>
                  <a:pt x="58" y="34"/>
                  <a:pt x="58" y="34"/>
                </a:cubicBezTo>
                <a:cubicBezTo>
                  <a:pt x="44" y="34"/>
                  <a:pt x="34" y="45"/>
                  <a:pt x="34" y="58"/>
                </a:cubicBezTo>
                <a:cubicBezTo>
                  <a:pt x="34" y="59"/>
                  <a:pt x="35" y="61"/>
                  <a:pt x="37" y="61"/>
                </a:cubicBezTo>
                <a:cubicBezTo>
                  <a:pt x="38" y="61"/>
                  <a:pt x="39" y="59"/>
                  <a:pt x="39" y="58"/>
                </a:cubicBezTo>
                <a:cubicBezTo>
                  <a:pt x="39" y="48"/>
                  <a:pt x="48" y="39"/>
                  <a:pt x="58" y="39"/>
                </a:cubicBezTo>
                <a:cubicBezTo>
                  <a:pt x="59" y="39"/>
                  <a:pt x="61" y="38"/>
                  <a:pt x="61" y="37"/>
                </a:cubicBezTo>
                <a:cubicBezTo>
                  <a:pt x="61" y="35"/>
                  <a:pt x="59" y="34"/>
                  <a:pt x="58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6366029" y="4678794"/>
            <a:ext cx="552427" cy="545002"/>
          </a:xfrm>
          <a:custGeom>
            <a:avLst/>
            <a:gdLst>
              <a:gd name="T0" fmla="*/ 20 w 186"/>
              <a:gd name="T1" fmla="*/ 0 h 183"/>
              <a:gd name="T2" fmla="*/ 0 w 186"/>
              <a:gd name="T3" fmla="*/ 163 h 183"/>
              <a:gd name="T4" fmla="*/ 167 w 186"/>
              <a:gd name="T5" fmla="*/ 183 h 183"/>
              <a:gd name="T6" fmla="*/ 186 w 186"/>
              <a:gd name="T7" fmla="*/ 20 h 183"/>
              <a:gd name="T8" fmla="*/ 175 w 186"/>
              <a:gd name="T9" fmla="*/ 163 h 183"/>
              <a:gd name="T10" fmla="*/ 20 w 186"/>
              <a:gd name="T11" fmla="*/ 172 h 183"/>
              <a:gd name="T12" fmla="*/ 12 w 186"/>
              <a:gd name="T13" fmla="*/ 43 h 183"/>
              <a:gd name="T14" fmla="*/ 175 w 186"/>
              <a:gd name="T15" fmla="*/ 163 h 183"/>
              <a:gd name="T16" fmla="*/ 12 w 186"/>
              <a:gd name="T17" fmla="*/ 37 h 183"/>
              <a:gd name="T18" fmla="*/ 20 w 186"/>
              <a:gd name="T19" fmla="*/ 11 h 183"/>
              <a:gd name="T20" fmla="*/ 175 w 186"/>
              <a:gd name="T21" fmla="*/ 20 h 183"/>
              <a:gd name="T22" fmla="*/ 25 w 186"/>
              <a:gd name="T23" fmla="*/ 23 h 183"/>
              <a:gd name="T24" fmla="*/ 19 w 186"/>
              <a:gd name="T25" fmla="*/ 26 h 183"/>
              <a:gd name="T26" fmla="*/ 25 w 186"/>
              <a:gd name="T27" fmla="*/ 29 h 183"/>
              <a:gd name="T28" fmla="*/ 25 w 186"/>
              <a:gd name="T29" fmla="*/ 23 h 183"/>
              <a:gd name="T30" fmla="*/ 42 w 186"/>
              <a:gd name="T31" fmla="*/ 23 h 183"/>
              <a:gd name="T32" fmla="*/ 42 w 186"/>
              <a:gd name="T33" fmla="*/ 29 h 183"/>
              <a:gd name="T34" fmla="*/ 48 w 186"/>
              <a:gd name="T35" fmla="*/ 26 h 183"/>
              <a:gd name="T36" fmla="*/ 65 w 186"/>
              <a:gd name="T37" fmla="*/ 23 h 183"/>
              <a:gd name="T38" fmla="*/ 59 w 186"/>
              <a:gd name="T39" fmla="*/ 26 h 183"/>
              <a:gd name="T40" fmla="*/ 65 w 186"/>
              <a:gd name="T41" fmla="*/ 29 h 183"/>
              <a:gd name="T42" fmla="*/ 65 w 186"/>
              <a:gd name="T43" fmla="*/ 23 h 183"/>
              <a:gd name="T44" fmla="*/ 63 w 186"/>
              <a:gd name="T45" fmla="*/ 144 h 183"/>
              <a:gd name="T46" fmla="*/ 65 w 186"/>
              <a:gd name="T47" fmla="*/ 140 h 183"/>
              <a:gd name="T48" fmla="*/ 55 w 186"/>
              <a:gd name="T49" fmla="*/ 91 h 183"/>
              <a:gd name="T50" fmla="*/ 50 w 186"/>
              <a:gd name="T51" fmla="*/ 87 h 183"/>
              <a:gd name="T52" fmla="*/ 34 w 186"/>
              <a:gd name="T53" fmla="*/ 111 h 183"/>
              <a:gd name="T54" fmla="*/ 60 w 186"/>
              <a:gd name="T55" fmla="*/ 83 h 183"/>
              <a:gd name="T56" fmla="*/ 65 w 186"/>
              <a:gd name="T57" fmla="*/ 79 h 183"/>
              <a:gd name="T58" fmla="*/ 61 w 186"/>
              <a:gd name="T59" fmla="*/ 75 h 183"/>
              <a:gd name="T60" fmla="*/ 58 w 186"/>
              <a:gd name="T61" fmla="*/ 82 h 183"/>
              <a:gd name="T62" fmla="*/ 123 w 186"/>
              <a:gd name="T63" fmla="*/ 144 h 183"/>
              <a:gd name="T64" fmla="*/ 127 w 186"/>
              <a:gd name="T65" fmla="*/ 143 h 183"/>
              <a:gd name="T66" fmla="*/ 153 w 186"/>
              <a:gd name="T67" fmla="*/ 107 h 183"/>
              <a:gd name="T68" fmla="*/ 123 w 186"/>
              <a:gd name="T69" fmla="*/ 75 h 183"/>
              <a:gd name="T70" fmla="*/ 147 w 186"/>
              <a:gd name="T71" fmla="*/ 109 h 183"/>
              <a:gd name="T72" fmla="*/ 123 w 186"/>
              <a:gd name="T73" fmla="*/ 144 h 183"/>
              <a:gd name="T74" fmla="*/ 84 w 186"/>
              <a:gd name="T75" fmla="*/ 128 h 183"/>
              <a:gd name="T76" fmla="*/ 110 w 186"/>
              <a:gd name="T77" fmla="*/ 92 h 183"/>
              <a:gd name="T78" fmla="*/ 80 w 186"/>
              <a:gd name="T79" fmla="*/ 125 h 183"/>
              <a:gd name="T80" fmla="*/ 82 w 186"/>
              <a:gd name="T81" fmla="*/ 12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6" h="183">
                <a:moveTo>
                  <a:pt x="167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74"/>
                  <a:pt x="9" y="183"/>
                  <a:pt x="20" y="183"/>
                </a:cubicBezTo>
                <a:cubicBezTo>
                  <a:pt x="167" y="183"/>
                  <a:pt x="167" y="183"/>
                  <a:pt x="167" y="183"/>
                </a:cubicBezTo>
                <a:cubicBezTo>
                  <a:pt x="178" y="183"/>
                  <a:pt x="186" y="174"/>
                  <a:pt x="186" y="163"/>
                </a:cubicBezTo>
                <a:cubicBezTo>
                  <a:pt x="186" y="20"/>
                  <a:pt x="186" y="20"/>
                  <a:pt x="186" y="20"/>
                </a:cubicBezTo>
                <a:cubicBezTo>
                  <a:pt x="186" y="9"/>
                  <a:pt x="178" y="0"/>
                  <a:pt x="167" y="0"/>
                </a:cubicBezTo>
                <a:close/>
                <a:moveTo>
                  <a:pt x="175" y="163"/>
                </a:moveTo>
                <a:cubicBezTo>
                  <a:pt x="175" y="168"/>
                  <a:pt x="171" y="172"/>
                  <a:pt x="167" y="172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16" y="172"/>
                  <a:pt x="12" y="168"/>
                  <a:pt x="12" y="163"/>
                </a:cubicBezTo>
                <a:cubicBezTo>
                  <a:pt x="12" y="43"/>
                  <a:pt x="12" y="43"/>
                  <a:pt x="12" y="43"/>
                </a:cubicBezTo>
                <a:cubicBezTo>
                  <a:pt x="175" y="43"/>
                  <a:pt x="175" y="43"/>
                  <a:pt x="175" y="43"/>
                </a:cubicBezTo>
                <a:lnTo>
                  <a:pt x="175" y="163"/>
                </a:lnTo>
                <a:close/>
                <a:moveTo>
                  <a:pt x="175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0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1" y="11"/>
                  <a:pt x="175" y="15"/>
                  <a:pt x="175" y="20"/>
                </a:cubicBezTo>
                <a:lnTo>
                  <a:pt x="175" y="37"/>
                </a:lnTo>
                <a:close/>
                <a:moveTo>
                  <a:pt x="25" y="23"/>
                </a:move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19" y="24"/>
                  <a:pt x="19" y="26"/>
                </a:cubicBezTo>
                <a:cubicBezTo>
                  <a:pt x="19" y="27"/>
                  <a:pt x="21" y="29"/>
                  <a:pt x="22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7" y="29"/>
                  <a:pt x="28" y="27"/>
                  <a:pt x="28" y="26"/>
                </a:cubicBezTo>
                <a:cubicBezTo>
                  <a:pt x="28" y="24"/>
                  <a:pt x="27" y="23"/>
                  <a:pt x="25" y="23"/>
                </a:cubicBezTo>
                <a:close/>
                <a:moveTo>
                  <a:pt x="45" y="23"/>
                </a:move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39" y="24"/>
                  <a:pt x="39" y="26"/>
                </a:cubicBezTo>
                <a:cubicBezTo>
                  <a:pt x="39" y="27"/>
                  <a:pt x="41" y="29"/>
                  <a:pt x="42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7" y="29"/>
                  <a:pt x="48" y="27"/>
                  <a:pt x="48" y="26"/>
                </a:cubicBezTo>
                <a:cubicBezTo>
                  <a:pt x="48" y="24"/>
                  <a:pt x="47" y="23"/>
                  <a:pt x="45" y="23"/>
                </a:cubicBezTo>
                <a:close/>
                <a:moveTo>
                  <a:pt x="65" y="23"/>
                </a:moveTo>
                <a:cubicBezTo>
                  <a:pt x="62" y="23"/>
                  <a:pt x="62" y="23"/>
                  <a:pt x="62" y="23"/>
                </a:cubicBezTo>
                <a:cubicBezTo>
                  <a:pt x="61" y="23"/>
                  <a:pt x="59" y="24"/>
                  <a:pt x="59" y="26"/>
                </a:cubicBezTo>
                <a:cubicBezTo>
                  <a:pt x="59" y="27"/>
                  <a:pt x="61" y="29"/>
                  <a:pt x="62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9"/>
                  <a:pt x="68" y="27"/>
                  <a:pt x="68" y="26"/>
                </a:cubicBezTo>
                <a:cubicBezTo>
                  <a:pt x="68" y="24"/>
                  <a:pt x="67" y="23"/>
                  <a:pt x="65" y="23"/>
                </a:cubicBezTo>
                <a:close/>
                <a:moveTo>
                  <a:pt x="61" y="143"/>
                </a:moveTo>
                <a:cubicBezTo>
                  <a:pt x="61" y="144"/>
                  <a:pt x="62" y="144"/>
                  <a:pt x="63" y="144"/>
                </a:cubicBezTo>
                <a:cubicBezTo>
                  <a:pt x="63" y="144"/>
                  <a:pt x="64" y="144"/>
                  <a:pt x="65" y="144"/>
                </a:cubicBezTo>
                <a:cubicBezTo>
                  <a:pt x="66" y="143"/>
                  <a:pt x="66" y="141"/>
                  <a:pt x="65" y="140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90"/>
                  <a:pt x="56" y="88"/>
                  <a:pt x="54" y="87"/>
                </a:cubicBezTo>
                <a:cubicBezTo>
                  <a:pt x="53" y="86"/>
                  <a:pt x="51" y="86"/>
                  <a:pt x="50" y="8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3" y="108"/>
                  <a:pt x="33" y="110"/>
                  <a:pt x="34" y="111"/>
                </a:cubicBezTo>
                <a:lnTo>
                  <a:pt x="61" y="143"/>
                </a:lnTo>
                <a:close/>
                <a:moveTo>
                  <a:pt x="60" y="83"/>
                </a:moveTo>
                <a:cubicBezTo>
                  <a:pt x="61" y="83"/>
                  <a:pt x="62" y="82"/>
                  <a:pt x="62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7"/>
                  <a:pt x="66" y="76"/>
                  <a:pt x="65" y="75"/>
                </a:cubicBezTo>
                <a:cubicBezTo>
                  <a:pt x="63" y="74"/>
                  <a:pt x="62" y="74"/>
                  <a:pt x="61" y="75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9"/>
                  <a:pt x="57" y="81"/>
                  <a:pt x="58" y="82"/>
                </a:cubicBezTo>
                <a:cubicBezTo>
                  <a:pt x="59" y="83"/>
                  <a:pt x="60" y="83"/>
                  <a:pt x="60" y="83"/>
                </a:cubicBezTo>
                <a:close/>
                <a:moveTo>
                  <a:pt x="123" y="144"/>
                </a:moveTo>
                <a:cubicBezTo>
                  <a:pt x="124" y="144"/>
                  <a:pt x="124" y="144"/>
                  <a:pt x="125" y="144"/>
                </a:cubicBezTo>
                <a:cubicBezTo>
                  <a:pt x="126" y="144"/>
                  <a:pt x="126" y="144"/>
                  <a:pt x="127" y="143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4" y="110"/>
                  <a:pt x="154" y="108"/>
                  <a:pt x="153" y="107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6" y="74"/>
                  <a:pt x="124" y="74"/>
                  <a:pt x="123" y="75"/>
                </a:cubicBezTo>
                <a:cubicBezTo>
                  <a:pt x="122" y="76"/>
                  <a:pt x="122" y="77"/>
                  <a:pt x="123" y="79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2" y="141"/>
                  <a:pt x="122" y="143"/>
                  <a:pt x="123" y="144"/>
                </a:cubicBezTo>
                <a:close/>
                <a:moveTo>
                  <a:pt x="82" y="129"/>
                </a:moveTo>
                <a:cubicBezTo>
                  <a:pt x="83" y="129"/>
                  <a:pt x="83" y="129"/>
                  <a:pt x="84" y="128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11" y="95"/>
                  <a:pt x="111" y="93"/>
                  <a:pt x="110" y="92"/>
                </a:cubicBezTo>
                <a:cubicBezTo>
                  <a:pt x="109" y="91"/>
                  <a:pt x="107" y="91"/>
                  <a:pt x="106" y="92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9" y="126"/>
                  <a:pt x="79" y="128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5"/>
          <p:cNvSpPr>
            <a:spLocks noEditPoints="1"/>
          </p:cNvSpPr>
          <p:nvPr/>
        </p:nvSpPr>
        <p:spPr bwMode="auto">
          <a:xfrm>
            <a:off x="10111245" y="4684734"/>
            <a:ext cx="495996" cy="500452"/>
          </a:xfrm>
          <a:custGeom>
            <a:avLst/>
            <a:gdLst>
              <a:gd name="T0" fmla="*/ 32 w 167"/>
              <a:gd name="T1" fmla="*/ 5 h 168"/>
              <a:gd name="T2" fmla="*/ 22 w 167"/>
              <a:gd name="T3" fmla="*/ 5 h 168"/>
              <a:gd name="T4" fmla="*/ 0 w 167"/>
              <a:gd name="T5" fmla="*/ 63 h 168"/>
              <a:gd name="T6" fmla="*/ 22 w 167"/>
              <a:gd name="T7" fmla="*/ 163 h 168"/>
              <a:gd name="T8" fmla="*/ 32 w 167"/>
              <a:gd name="T9" fmla="*/ 163 h 168"/>
              <a:gd name="T10" fmla="*/ 52 w 167"/>
              <a:gd name="T11" fmla="*/ 63 h 168"/>
              <a:gd name="T12" fmla="*/ 26 w 167"/>
              <a:gd name="T13" fmla="*/ 79 h 168"/>
              <a:gd name="T14" fmla="*/ 26 w 167"/>
              <a:gd name="T15" fmla="*/ 47 h 168"/>
              <a:gd name="T16" fmla="*/ 26 w 167"/>
              <a:gd name="T17" fmla="*/ 79 h 168"/>
              <a:gd name="T18" fmla="*/ 31 w 167"/>
              <a:gd name="T19" fmla="*/ 52 h 168"/>
              <a:gd name="T20" fmla="*/ 30 w 167"/>
              <a:gd name="T21" fmla="*/ 57 h 168"/>
              <a:gd name="T22" fmla="*/ 31 w 167"/>
              <a:gd name="T23" fmla="*/ 57 h 168"/>
              <a:gd name="T24" fmla="*/ 31 w 167"/>
              <a:gd name="T25" fmla="*/ 52 h 168"/>
              <a:gd name="T26" fmla="*/ 15 w 167"/>
              <a:gd name="T27" fmla="*/ 65 h 168"/>
              <a:gd name="T28" fmla="*/ 20 w 167"/>
              <a:gd name="T29" fmla="*/ 65 h 168"/>
              <a:gd name="T30" fmla="*/ 25 w 167"/>
              <a:gd name="T31" fmla="*/ 54 h 168"/>
              <a:gd name="T32" fmla="*/ 88 w 167"/>
              <a:gd name="T33" fmla="*/ 83 h 168"/>
              <a:gd name="T34" fmla="*/ 83 w 167"/>
              <a:gd name="T35" fmla="*/ 0 h 168"/>
              <a:gd name="T36" fmla="*/ 78 w 167"/>
              <a:gd name="T37" fmla="*/ 83 h 168"/>
              <a:gd name="T38" fmla="*/ 78 w 167"/>
              <a:gd name="T39" fmla="*/ 135 h 168"/>
              <a:gd name="T40" fmla="*/ 83 w 167"/>
              <a:gd name="T41" fmla="*/ 168 h 168"/>
              <a:gd name="T42" fmla="*/ 88 w 167"/>
              <a:gd name="T43" fmla="*/ 134 h 168"/>
              <a:gd name="T44" fmla="*/ 88 w 167"/>
              <a:gd name="T45" fmla="*/ 83 h 168"/>
              <a:gd name="T46" fmla="*/ 66 w 167"/>
              <a:gd name="T47" fmla="*/ 109 h 168"/>
              <a:gd name="T48" fmla="*/ 98 w 167"/>
              <a:gd name="T49" fmla="*/ 109 h 168"/>
              <a:gd name="T50" fmla="*/ 87 w 167"/>
              <a:gd name="T51" fmla="*/ 98 h 168"/>
              <a:gd name="T52" fmla="*/ 84 w 167"/>
              <a:gd name="T53" fmla="*/ 100 h 168"/>
              <a:gd name="T54" fmla="*/ 86 w 167"/>
              <a:gd name="T55" fmla="*/ 103 h 168"/>
              <a:gd name="T56" fmla="*/ 89 w 167"/>
              <a:gd name="T57" fmla="*/ 101 h 168"/>
              <a:gd name="T58" fmla="*/ 78 w 167"/>
              <a:gd name="T59" fmla="*/ 99 h 168"/>
              <a:gd name="T60" fmla="*/ 73 w 167"/>
              <a:gd name="T61" fmla="*/ 114 h 168"/>
              <a:gd name="T62" fmla="*/ 80 w 167"/>
              <a:gd name="T63" fmla="*/ 104 h 168"/>
              <a:gd name="T64" fmla="*/ 78 w 167"/>
              <a:gd name="T65" fmla="*/ 99 h 168"/>
              <a:gd name="T66" fmla="*/ 147 w 167"/>
              <a:gd name="T67" fmla="*/ 5 h 168"/>
              <a:gd name="T68" fmla="*/ 137 w 167"/>
              <a:gd name="T69" fmla="*/ 5 h 168"/>
              <a:gd name="T70" fmla="*/ 114 w 167"/>
              <a:gd name="T71" fmla="*/ 45 h 168"/>
              <a:gd name="T72" fmla="*/ 137 w 167"/>
              <a:gd name="T73" fmla="*/ 163 h 168"/>
              <a:gd name="T74" fmla="*/ 147 w 167"/>
              <a:gd name="T75" fmla="*/ 163 h 168"/>
              <a:gd name="T76" fmla="*/ 167 w 167"/>
              <a:gd name="T77" fmla="*/ 45 h 168"/>
              <a:gd name="T78" fmla="*/ 141 w 167"/>
              <a:gd name="T79" fmla="*/ 61 h 168"/>
              <a:gd name="T80" fmla="*/ 141 w 167"/>
              <a:gd name="T81" fmla="*/ 29 h 168"/>
              <a:gd name="T82" fmla="*/ 141 w 167"/>
              <a:gd name="T83" fmla="*/ 61 h 168"/>
              <a:gd name="T84" fmla="*/ 145 w 167"/>
              <a:gd name="T85" fmla="*/ 34 h 168"/>
              <a:gd name="T86" fmla="*/ 144 w 167"/>
              <a:gd name="T87" fmla="*/ 39 h 168"/>
              <a:gd name="T88" fmla="*/ 145 w 167"/>
              <a:gd name="T89" fmla="*/ 39 h 168"/>
              <a:gd name="T90" fmla="*/ 146 w 167"/>
              <a:gd name="T91" fmla="*/ 34 h 168"/>
              <a:gd name="T92" fmla="*/ 129 w 167"/>
              <a:gd name="T93" fmla="*/ 48 h 168"/>
              <a:gd name="T94" fmla="*/ 134 w 167"/>
              <a:gd name="T95" fmla="*/ 48 h 168"/>
              <a:gd name="T96" fmla="*/ 140 w 167"/>
              <a:gd name="T97" fmla="*/ 3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7" h="168">
                <a:moveTo>
                  <a:pt x="32" y="37"/>
                </a:moveTo>
                <a:cubicBezTo>
                  <a:pt x="32" y="5"/>
                  <a:pt x="32" y="5"/>
                  <a:pt x="32" y="5"/>
                </a:cubicBezTo>
                <a:cubicBezTo>
                  <a:pt x="32" y="2"/>
                  <a:pt x="30" y="0"/>
                  <a:pt x="27" y="0"/>
                </a:cubicBezTo>
                <a:cubicBezTo>
                  <a:pt x="24" y="0"/>
                  <a:pt x="22" y="2"/>
                  <a:pt x="22" y="5"/>
                </a:cubicBezTo>
                <a:cubicBezTo>
                  <a:pt x="22" y="37"/>
                  <a:pt x="22" y="37"/>
                  <a:pt x="22" y="37"/>
                </a:cubicBezTo>
                <a:cubicBezTo>
                  <a:pt x="9" y="39"/>
                  <a:pt x="0" y="50"/>
                  <a:pt x="0" y="63"/>
                </a:cubicBezTo>
                <a:cubicBezTo>
                  <a:pt x="0" y="76"/>
                  <a:pt x="9" y="87"/>
                  <a:pt x="22" y="89"/>
                </a:cubicBezTo>
                <a:cubicBezTo>
                  <a:pt x="22" y="163"/>
                  <a:pt x="22" y="163"/>
                  <a:pt x="22" y="163"/>
                </a:cubicBezTo>
                <a:cubicBezTo>
                  <a:pt x="22" y="166"/>
                  <a:pt x="24" y="168"/>
                  <a:pt x="27" y="168"/>
                </a:cubicBezTo>
                <a:cubicBezTo>
                  <a:pt x="30" y="168"/>
                  <a:pt x="32" y="166"/>
                  <a:pt x="32" y="163"/>
                </a:cubicBezTo>
                <a:cubicBezTo>
                  <a:pt x="32" y="88"/>
                  <a:pt x="32" y="88"/>
                  <a:pt x="32" y="88"/>
                </a:cubicBezTo>
                <a:cubicBezTo>
                  <a:pt x="44" y="86"/>
                  <a:pt x="52" y="75"/>
                  <a:pt x="52" y="63"/>
                </a:cubicBezTo>
                <a:cubicBezTo>
                  <a:pt x="52" y="51"/>
                  <a:pt x="44" y="40"/>
                  <a:pt x="32" y="37"/>
                </a:cubicBezTo>
                <a:close/>
                <a:moveTo>
                  <a:pt x="26" y="79"/>
                </a:moveTo>
                <a:cubicBezTo>
                  <a:pt x="17" y="79"/>
                  <a:pt x="10" y="72"/>
                  <a:pt x="10" y="63"/>
                </a:cubicBezTo>
                <a:cubicBezTo>
                  <a:pt x="10" y="54"/>
                  <a:pt x="17" y="47"/>
                  <a:pt x="26" y="47"/>
                </a:cubicBezTo>
                <a:cubicBezTo>
                  <a:pt x="35" y="47"/>
                  <a:pt x="42" y="54"/>
                  <a:pt x="42" y="63"/>
                </a:cubicBezTo>
                <a:cubicBezTo>
                  <a:pt x="42" y="72"/>
                  <a:pt x="35" y="79"/>
                  <a:pt x="26" y="79"/>
                </a:cubicBezTo>
                <a:close/>
                <a:moveTo>
                  <a:pt x="31" y="52"/>
                </a:moveTo>
                <a:cubicBezTo>
                  <a:pt x="31" y="52"/>
                  <a:pt x="31" y="52"/>
                  <a:pt x="31" y="52"/>
                </a:cubicBezTo>
                <a:cubicBezTo>
                  <a:pt x="29" y="51"/>
                  <a:pt x="28" y="52"/>
                  <a:pt x="28" y="54"/>
                </a:cubicBezTo>
                <a:cubicBezTo>
                  <a:pt x="27" y="55"/>
                  <a:pt x="28" y="56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1" y="57"/>
                  <a:pt x="31" y="57"/>
                </a:cubicBezTo>
                <a:cubicBezTo>
                  <a:pt x="32" y="57"/>
                  <a:pt x="33" y="56"/>
                  <a:pt x="33" y="55"/>
                </a:cubicBezTo>
                <a:cubicBezTo>
                  <a:pt x="34" y="53"/>
                  <a:pt x="33" y="52"/>
                  <a:pt x="31" y="52"/>
                </a:cubicBezTo>
                <a:close/>
                <a:moveTo>
                  <a:pt x="22" y="53"/>
                </a:moveTo>
                <a:cubicBezTo>
                  <a:pt x="17" y="56"/>
                  <a:pt x="15" y="60"/>
                  <a:pt x="15" y="65"/>
                </a:cubicBezTo>
                <a:cubicBezTo>
                  <a:pt x="15" y="67"/>
                  <a:pt x="16" y="68"/>
                  <a:pt x="17" y="68"/>
                </a:cubicBezTo>
                <a:cubicBezTo>
                  <a:pt x="19" y="68"/>
                  <a:pt x="20" y="67"/>
                  <a:pt x="20" y="65"/>
                </a:cubicBezTo>
                <a:cubicBezTo>
                  <a:pt x="20" y="62"/>
                  <a:pt x="21" y="59"/>
                  <a:pt x="24" y="58"/>
                </a:cubicBezTo>
                <a:cubicBezTo>
                  <a:pt x="25" y="57"/>
                  <a:pt x="26" y="56"/>
                  <a:pt x="25" y="54"/>
                </a:cubicBezTo>
                <a:cubicBezTo>
                  <a:pt x="24" y="53"/>
                  <a:pt x="23" y="53"/>
                  <a:pt x="22" y="53"/>
                </a:cubicBezTo>
                <a:close/>
                <a:moveTo>
                  <a:pt x="88" y="83"/>
                </a:moveTo>
                <a:cubicBezTo>
                  <a:pt x="88" y="5"/>
                  <a:pt x="88" y="5"/>
                  <a:pt x="88" y="5"/>
                </a:cubicBezTo>
                <a:cubicBezTo>
                  <a:pt x="88" y="2"/>
                  <a:pt x="86" y="0"/>
                  <a:pt x="83" y="0"/>
                </a:cubicBezTo>
                <a:cubicBezTo>
                  <a:pt x="80" y="0"/>
                  <a:pt x="78" y="2"/>
                  <a:pt x="78" y="5"/>
                </a:cubicBezTo>
                <a:cubicBezTo>
                  <a:pt x="78" y="83"/>
                  <a:pt x="78" y="83"/>
                  <a:pt x="78" y="83"/>
                </a:cubicBezTo>
                <a:cubicBezTo>
                  <a:pt x="65" y="85"/>
                  <a:pt x="56" y="96"/>
                  <a:pt x="56" y="109"/>
                </a:cubicBezTo>
                <a:cubicBezTo>
                  <a:pt x="56" y="122"/>
                  <a:pt x="65" y="133"/>
                  <a:pt x="78" y="135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6"/>
                  <a:pt x="80" y="168"/>
                  <a:pt x="83" y="168"/>
                </a:cubicBezTo>
                <a:cubicBezTo>
                  <a:pt x="86" y="168"/>
                  <a:pt x="88" y="166"/>
                  <a:pt x="88" y="163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100" y="131"/>
                  <a:pt x="108" y="121"/>
                  <a:pt x="108" y="109"/>
                </a:cubicBezTo>
                <a:cubicBezTo>
                  <a:pt x="108" y="96"/>
                  <a:pt x="100" y="86"/>
                  <a:pt x="88" y="83"/>
                </a:cubicBezTo>
                <a:close/>
                <a:moveTo>
                  <a:pt x="82" y="125"/>
                </a:moveTo>
                <a:cubicBezTo>
                  <a:pt x="73" y="125"/>
                  <a:pt x="66" y="118"/>
                  <a:pt x="66" y="109"/>
                </a:cubicBezTo>
                <a:cubicBezTo>
                  <a:pt x="66" y="100"/>
                  <a:pt x="73" y="93"/>
                  <a:pt x="82" y="93"/>
                </a:cubicBezTo>
                <a:cubicBezTo>
                  <a:pt x="91" y="93"/>
                  <a:pt x="98" y="100"/>
                  <a:pt x="98" y="109"/>
                </a:cubicBezTo>
                <a:cubicBezTo>
                  <a:pt x="98" y="118"/>
                  <a:pt x="91" y="125"/>
                  <a:pt x="82" y="125"/>
                </a:cubicBezTo>
                <a:close/>
                <a:moveTo>
                  <a:pt x="87" y="98"/>
                </a:moveTo>
                <a:cubicBezTo>
                  <a:pt x="87" y="98"/>
                  <a:pt x="87" y="98"/>
                  <a:pt x="87" y="98"/>
                </a:cubicBezTo>
                <a:cubicBezTo>
                  <a:pt x="85" y="97"/>
                  <a:pt x="84" y="98"/>
                  <a:pt x="84" y="100"/>
                </a:cubicBezTo>
                <a:cubicBezTo>
                  <a:pt x="83" y="101"/>
                  <a:pt x="84" y="102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7" y="103"/>
                  <a:pt x="87" y="103"/>
                </a:cubicBezTo>
                <a:cubicBezTo>
                  <a:pt x="88" y="103"/>
                  <a:pt x="89" y="102"/>
                  <a:pt x="89" y="101"/>
                </a:cubicBezTo>
                <a:cubicBezTo>
                  <a:pt x="90" y="99"/>
                  <a:pt x="89" y="98"/>
                  <a:pt x="87" y="98"/>
                </a:cubicBezTo>
                <a:close/>
                <a:moveTo>
                  <a:pt x="78" y="99"/>
                </a:moveTo>
                <a:cubicBezTo>
                  <a:pt x="73" y="102"/>
                  <a:pt x="71" y="106"/>
                  <a:pt x="71" y="111"/>
                </a:cubicBezTo>
                <a:cubicBezTo>
                  <a:pt x="71" y="113"/>
                  <a:pt x="72" y="114"/>
                  <a:pt x="73" y="114"/>
                </a:cubicBezTo>
                <a:cubicBezTo>
                  <a:pt x="75" y="114"/>
                  <a:pt x="76" y="113"/>
                  <a:pt x="76" y="111"/>
                </a:cubicBezTo>
                <a:cubicBezTo>
                  <a:pt x="76" y="108"/>
                  <a:pt x="78" y="105"/>
                  <a:pt x="80" y="104"/>
                </a:cubicBezTo>
                <a:cubicBezTo>
                  <a:pt x="81" y="103"/>
                  <a:pt x="82" y="101"/>
                  <a:pt x="81" y="100"/>
                </a:cubicBezTo>
                <a:cubicBezTo>
                  <a:pt x="81" y="99"/>
                  <a:pt x="79" y="99"/>
                  <a:pt x="78" y="99"/>
                </a:cubicBezTo>
                <a:close/>
                <a:moveTo>
                  <a:pt x="147" y="20"/>
                </a:moveTo>
                <a:cubicBezTo>
                  <a:pt x="147" y="5"/>
                  <a:pt x="147" y="5"/>
                  <a:pt x="147" y="5"/>
                </a:cubicBezTo>
                <a:cubicBezTo>
                  <a:pt x="147" y="2"/>
                  <a:pt x="144" y="0"/>
                  <a:pt x="142" y="0"/>
                </a:cubicBezTo>
                <a:cubicBezTo>
                  <a:pt x="139" y="0"/>
                  <a:pt x="137" y="2"/>
                  <a:pt x="137" y="5"/>
                </a:cubicBezTo>
                <a:cubicBezTo>
                  <a:pt x="137" y="19"/>
                  <a:pt x="137" y="19"/>
                  <a:pt x="137" y="19"/>
                </a:cubicBezTo>
                <a:cubicBezTo>
                  <a:pt x="124" y="21"/>
                  <a:pt x="114" y="32"/>
                  <a:pt x="114" y="45"/>
                </a:cubicBezTo>
                <a:cubicBezTo>
                  <a:pt x="114" y="58"/>
                  <a:pt x="124" y="69"/>
                  <a:pt x="137" y="71"/>
                </a:cubicBezTo>
                <a:cubicBezTo>
                  <a:pt x="137" y="163"/>
                  <a:pt x="137" y="163"/>
                  <a:pt x="137" y="163"/>
                </a:cubicBezTo>
                <a:cubicBezTo>
                  <a:pt x="137" y="166"/>
                  <a:pt x="139" y="168"/>
                  <a:pt x="142" y="168"/>
                </a:cubicBezTo>
                <a:cubicBezTo>
                  <a:pt x="144" y="168"/>
                  <a:pt x="147" y="166"/>
                  <a:pt x="147" y="163"/>
                </a:cubicBezTo>
                <a:cubicBezTo>
                  <a:pt x="147" y="70"/>
                  <a:pt x="147" y="70"/>
                  <a:pt x="147" y="70"/>
                </a:cubicBezTo>
                <a:cubicBezTo>
                  <a:pt x="158" y="68"/>
                  <a:pt x="167" y="57"/>
                  <a:pt x="167" y="45"/>
                </a:cubicBezTo>
                <a:cubicBezTo>
                  <a:pt x="167" y="33"/>
                  <a:pt x="158" y="22"/>
                  <a:pt x="147" y="20"/>
                </a:cubicBezTo>
                <a:close/>
                <a:moveTo>
                  <a:pt x="141" y="61"/>
                </a:moveTo>
                <a:cubicBezTo>
                  <a:pt x="132" y="61"/>
                  <a:pt x="125" y="54"/>
                  <a:pt x="125" y="45"/>
                </a:cubicBezTo>
                <a:cubicBezTo>
                  <a:pt x="125" y="36"/>
                  <a:pt x="132" y="29"/>
                  <a:pt x="141" y="29"/>
                </a:cubicBezTo>
                <a:cubicBezTo>
                  <a:pt x="149" y="29"/>
                  <a:pt x="157" y="36"/>
                  <a:pt x="157" y="45"/>
                </a:cubicBezTo>
                <a:cubicBezTo>
                  <a:pt x="157" y="54"/>
                  <a:pt x="149" y="61"/>
                  <a:pt x="141" y="61"/>
                </a:cubicBezTo>
                <a:close/>
                <a:moveTo>
                  <a:pt x="146" y="34"/>
                </a:moveTo>
                <a:cubicBezTo>
                  <a:pt x="145" y="34"/>
                  <a:pt x="145" y="34"/>
                  <a:pt x="145" y="34"/>
                </a:cubicBezTo>
                <a:cubicBezTo>
                  <a:pt x="144" y="34"/>
                  <a:pt x="142" y="34"/>
                  <a:pt x="142" y="36"/>
                </a:cubicBezTo>
                <a:cubicBezTo>
                  <a:pt x="142" y="37"/>
                  <a:pt x="143" y="39"/>
                  <a:pt x="144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7" y="39"/>
                  <a:pt x="148" y="38"/>
                  <a:pt x="148" y="37"/>
                </a:cubicBezTo>
                <a:cubicBezTo>
                  <a:pt x="148" y="36"/>
                  <a:pt x="147" y="34"/>
                  <a:pt x="146" y="34"/>
                </a:cubicBezTo>
                <a:close/>
                <a:moveTo>
                  <a:pt x="136" y="36"/>
                </a:moveTo>
                <a:cubicBezTo>
                  <a:pt x="132" y="38"/>
                  <a:pt x="129" y="43"/>
                  <a:pt x="129" y="48"/>
                </a:cubicBezTo>
                <a:cubicBezTo>
                  <a:pt x="129" y="49"/>
                  <a:pt x="131" y="50"/>
                  <a:pt x="132" y="50"/>
                </a:cubicBezTo>
                <a:cubicBezTo>
                  <a:pt x="133" y="50"/>
                  <a:pt x="134" y="49"/>
                  <a:pt x="134" y="48"/>
                </a:cubicBezTo>
                <a:cubicBezTo>
                  <a:pt x="134" y="44"/>
                  <a:pt x="136" y="42"/>
                  <a:pt x="139" y="40"/>
                </a:cubicBezTo>
                <a:cubicBezTo>
                  <a:pt x="140" y="39"/>
                  <a:pt x="141" y="38"/>
                  <a:pt x="140" y="36"/>
                </a:cubicBezTo>
                <a:cubicBezTo>
                  <a:pt x="139" y="35"/>
                  <a:pt x="138" y="35"/>
                  <a:pt x="13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任意多边形: 形状 18"/>
          <p:cNvSpPr/>
          <p:nvPr>
            <p:custDataLst>
              <p:tags r:id="rId2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3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产品方案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产品介绍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" r="477"/>
          <a:stretch>
            <a:fillRect/>
          </a:stretch>
        </p:blipFill>
        <p:spPr>
          <a:xfrm>
            <a:off x="8775142" y="1442320"/>
            <a:ext cx="2772966" cy="3765969"/>
          </a:xfrm>
          <a:prstGeom prst="rect">
            <a:avLst/>
          </a:prstGeom>
        </p:spPr>
      </p:pic>
      <p:sp>
        <p:nvSpPr>
          <p:cNvPr id="3" name="Rounded Rectangle 21"/>
          <p:cNvSpPr/>
          <p:nvPr/>
        </p:nvSpPr>
        <p:spPr>
          <a:xfrm>
            <a:off x="7288471" y="1985471"/>
            <a:ext cx="2445826" cy="2833415"/>
          </a:xfrm>
          <a:prstGeom prst="roundRect">
            <a:avLst>
              <a:gd name="adj" fmla="val 4886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190500" dist="1524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12"/>
          <p:cNvSpPr/>
          <p:nvPr/>
        </p:nvSpPr>
        <p:spPr bwMode="auto">
          <a:xfrm rot="10800000">
            <a:off x="4801537" y="3110079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noFill/>
          <a:ln>
            <a:solidFill>
              <a:srgbClr val="0962A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4985239" y="3981011"/>
            <a:ext cx="476691" cy="408381"/>
          </a:xfrm>
          <a:custGeom>
            <a:avLst/>
            <a:gdLst>
              <a:gd name="T0" fmla="*/ 154 w 160"/>
              <a:gd name="T1" fmla="*/ 8 h 137"/>
              <a:gd name="T2" fmla="*/ 122 w 160"/>
              <a:gd name="T3" fmla="*/ 6 h 137"/>
              <a:gd name="T4" fmla="*/ 11 w 160"/>
              <a:gd name="T5" fmla="*/ 44 h 137"/>
              <a:gd name="T6" fmla="*/ 11 w 160"/>
              <a:gd name="T7" fmla="*/ 44 h 137"/>
              <a:gd name="T8" fmla="*/ 1 w 160"/>
              <a:gd name="T9" fmla="*/ 57 h 137"/>
              <a:gd name="T10" fmla="*/ 17 w 160"/>
              <a:gd name="T11" fmla="*/ 70 h 137"/>
              <a:gd name="T12" fmla="*/ 43 w 160"/>
              <a:gd name="T13" fmla="*/ 78 h 137"/>
              <a:gd name="T14" fmla="*/ 50 w 160"/>
              <a:gd name="T15" fmla="*/ 75 h 137"/>
              <a:gd name="T16" fmla="*/ 48 w 160"/>
              <a:gd name="T17" fmla="*/ 68 h 137"/>
              <a:gd name="T18" fmla="*/ 20 w 160"/>
              <a:gd name="T19" fmla="*/ 60 h 137"/>
              <a:gd name="T20" fmla="*/ 12 w 160"/>
              <a:gd name="T21" fmla="*/ 56 h 137"/>
              <a:gd name="T22" fmla="*/ 15 w 160"/>
              <a:gd name="T23" fmla="*/ 54 h 137"/>
              <a:gd name="T24" fmla="*/ 126 w 160"/>
              <a:gd name="T25" fmla="*/ 16 h 137"/>
              <a:gd name="T26" fmla="*/ 145 w 160"/>
              <a:gd name="T27" fmla="*/ 15 h 137"/>
              <a:gd name="T28" fmla="*/ 140 w 160"/>
              <a:gd name="T29" fmla="*/ 30 h 137"/>
              <a:gd name="T30" fmla="*/ 139 w 160"/>
              <a:gd name="T31" fmla="*/ 31 h 137"/>
              <a:gd name="T32" fmla="*/ 89 w 160"/>
              <a:gd name="T33" fmla="*/ 120 h 137"/>
              <a:gd name="T34" fmla="*/ 84 w 160"/>
              <a:gd name="T35" fmla="*/ 126 h 137"/>
              <a:gd name="T36" fmla="*/ 73 w 160"/>
              <a:gd name="T37" fmla="*/ 80 h 137"/>
              <a:gd name="T38" fmla="*/ 97 w 160"/>
              <a:gd name="T39" fmla="*/ 56 h 137"/>
              <a:gd name="T40" fmla="*/ 97 w 160"/>
              <a:gd name="T41" fmla="*/ 49 h 137"/>
              <a:gd name="T42" fmla="*/ 89 w 160"/>
              <a:gd name="T43" fmla="*/ 49 h 137"/>
              <a:gd name="T44" fmla="*/ 62 w 160"/>
              <a:gd name="T45" fmla="*/ 76 h 137"/>
              <a:gd name="T46" fmla="*/ 62 w 160"/>
              <a:gd name="T47" fmla="*/ 79 h 137"/>
              <a:gd name="T48" fmla="*/ 81 w 160"/>
              <a:gd name="T49" fmla="*/ 136 h 137"/>
              <a:gd name="T50" fmla="*/ 84 w 160"/>
              <a:gd name="T51" fmla="*/ 137 h 137"/>
              <a:gd name="T52" fmla="*/ 98 w 160"/>
              <a:gd name="T53" fmla="*/ 126 h 137"/>
              <a:gd name="T54" fmla="*/ 149 w 160"/>
              <a:gd name="T55" fmla="*/ 36 h 137"/>
              <a:gd name="T56" fmla="*/ 154 w 160"/>
              <a:gd name="T57" fmla="*/ 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0" h="137">
                <a:moveTo>
                  <a:pt x="154" y="8"/>
                </a:moveTo>
                <a:cubicBezTo>
                  <a:pt x="147" y="0"/>
                  <a:pt x="133" y="3"/>
                  <a:pt x="122" y="6"/>
                </a:cubicBezTo>
                <a:cubicBezTo>
                  <a:pt x="84" y="18"/>
                  <a:pt x="12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9" y="45"/>
                  <a:pt x="0" y="50"/>
                  <a:pt x="1" y="57"/>
                </a:cubicBezTo>
                <a:cubicBezTo>
                  <a:pt x="1" y="65"/>
                  <a:pt x="10" y="68"/>
                  <a:pt x="17" y="70"/>
                </a:cubicBezTo>
                <a:cubicBezTo>
                  <a:pt x="40" y="76"/>
                  <a:pt x="43" y="78"/>
                  <a:pt x="43" y="78"/>
                </a:cubicBezTo>
                <a:cubicBezTo>
                  <a:pt x="46" y="79"/>
                  <a:pt x="49" y="78"/>
                  <a:pt x="50" y="75"/>
                </a:cubicBezTo>
                <a:cubicBezTo>
                  <a:pt x="52" y="72"/>
                  <a:pt x="50" y="69"/>
                  <a:pt x="48" y="68"/>
                </a:cubicBezTo>
                <a:cubicBezTo>
                  <a:pt x="47" y="67"/>
                  <a:pt x="43" y="66"/>
                  <a:pt x="20" y="60"/>
                </a:cubicBezTo>
                <a:cubicBezTo>
                  <a:pt x="15" y="58"/>
                  <a:pt x="13" y="57"/>
                  <a:pt x="12" y="56"/>
                </a:cubicBezTo>
                <a:cubicBezTo>
                  <a:pt x="13" y="56"/>
                  <a:pt x="14" y="55"/>
                  <a:pt x="15" y="54"/>
                </a:cubicBezTo>
                <a:cubicBezTo>
                  <a:pt x="20" y="53"/>
                  <a:pt x="88" y="28"/>
                  <a:pt x="126" y="16"/>
                </a:cubicBezTo>
                <a:cubicBezTo>
                  <a:pt x="142" y="11"/>
                  <a:pt x="145" y="15"/>
                  <a:pt x="145" y="15"/>
                </a:cubicBezTo>
                <a:cubicBezTo>
                  <a:pt x="146" y="16"/>
                  <a:pt x="144" y="24"/>
                  <a:pt x="140" y="30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31"/>
                  <a:pt x="111" y="88"/>
                  <a:pt x="89" y="120"/>
                </a:cubicBezTo>
                <a:cubicBezTo>
                  <a:pt x="86" y="125"/>
                  <a:pt x="84" y="126"/>
                  <a:pt x="84" y="126"/>
                </a:cubicBezTo>
                <a:cubicBezTo>
                  <a:pt x="79" y="124"/>
                  <a:pt x="75" y="103"/>
                  <a:pt x="73" y="80"/>
                </a:cubicBezTo>
                <a:cubicBezTo>
                  <a:pt x="97" y="56"/>
                  <a:pt x="97" y="56"/>
                  <a:pt x="97" y="56"/>
                </a:cubicBezTo>
                <a:cubicBezTo>
                  <a:pt x="99" y="54"/>
                  <a:pt x="99" y="51"/>
                  <a:pt x="97" y="49"/>
                </a:cubicBezTo>
                <a:cubicBezTo>
                  <a:pt x="95" y="47"/>
                  <a:pt x="92" y="47"/>
                  <a:pt x="89" y="49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95"/>
                  <a:pt x="66" y="132"/>
                  <a:pt x="81" y="136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9" y="137"/>
                  <a:pt x="93" y="133"/>
                  <a:pt x="98" y="126"/>
                </a:cubicBezTo>
                <a:cubicBezTo>
                  <a:pt x="119" y="95"/>
                  <a:pt x="147" y="40"/>
                  <a:pt x="149" y="36"/>
                </a:cubicBezTo>
                <a:cubicBezTo>
                  <a:pt x="151" y="32"/>
                  <a:pt x="160" y="17"/>
                  <a:pt x="154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7521464" y="2416482"/>
            <a:ext cx="439565" cy="412835"/>
          </a:xfrm>
          <a:custGeom>
            <a:avLst/>
            <a:gdLst>
              <a:gd name="T0" fmla="*/ 76 w 148"/>
              <a:gd name="T1" fmla="*/ 60 h 139"/>
              <a:gd name="T2" fmla="*/ 25 w 148"/>
              <a:gd name="T3" fmla="*/ 60 h 139"/>
              <a:gd name="T4" fmla="*/ 25 w 148"/>
              <a:gd name="T5" fmla="*/ 71 h 139"/>
              <a:gd name="T6" fmla="*/ 76 w 148"/>
              <a:gd name="T7" fmla="*/ 71 h 139"/>
              <a:gd name="T8" fmla="*/ 76 w 148"/>
              <a:gd name="T9" fmla="*/ 60 h 139"/>
              <a:gd name="T10" fmla="*/ 47 w 148"/>
              <a:gd name="T11" fmla="*/ 18 h 139"/>
              <a:gd name="T12" fmla="*/ 40 w 148"/>
              <a:gd name="T13" fmla="*/ 25 h 139"/>
              <a:gd name="T14" fmla="*/ 47 w 148"/>
              <a:gd name="T15" fmla="*/ 32 h 139"/>
              <a:gd name="T16" fmla="*/ 53 w 148"/>
              <a:gd name="T17" fmla="*/ 25 h 139"/>
              <a:gd name="T18" fmla="*/ 47 w 148"/>
              <a:gd name="T19" fmla="*/ 18 h 139"/>
              <a:gd name="T20" fmla="*/ 76 w 148"/>
              <a:gd name="T21" fmla="*/ 107 h 139"/>
              <a:gd name="T22" fmla="*/ 25 w 148"/>
              <a:gd name="T23" fmla="*/ 107 h 139"/>
              <a:gd name="T24" fmla="*/ 25 w 148"/>
              <a:gd name="T25" fmla="*/ 118 h 139"/>
              <a:gd name="T26" fmla="*/ 76 w 148"/>
              <a:gd name="T27" fmla="*/ 118 h 139"/>
              <a:gd name="T28" fmla="*/ 76 w 148"/>
              <a:gd name="T29" fmla="*/ 107 h 139"/>
              <a:gd name="T30" fmla="*/ 48 w 148"/>
              <a:gd name="T31" fmla="*/ 95 h 139"/>
              <a:gd name="T32" fmla="*/ 99 w 148"/>
              <a:gd name="T33" fmla="*/ 95 h 139"/>
              <a:gd name="T34" fmla="*/ 99 w 148"/>
              <a:gd name="T35" fmla="*/ 83 h 139"/>
              <a:gd name="T36" fmla="*/ 48 w 148"/>
              <a:gd name="T37" fmla="*/ 83 h 139"/>
              <a:gd name="T38" fmla="*/ 48 w 148"/>
              <a:gd name="T39" fmla="*/ 95 h 139"/>
              <a:gd name="T40" fmla="*/ 131 w 148"/>
              <a:gd name="T41" fmla="*/ 0 h 139"/>
              <a:gd name="T42" fmla="*/ 16 w 148"/>
              <a:gd name="T43" fmla="*/ 0 h 139"/>
              <a:gd name="T44" fmla="*/ 0 w 148"/>
              <a:gd name="T45" fmla="*/ 17 h 139"/>
              <a:gd name="T46" fmla="*/ 0 w 148"/>
              <a:gd name="T47" fmla="*/ 122 h 139"/>
              <a:gd name="T48" fmla="*/ 16 w 148"/>
              <a:gd name="T49" fmla="*/ 139 h 139"/>
              <a:gd name="T50" fmla="*/ 131 w 148"/>
              <a:gd name="T51" fmla="*/ 139 h 139"/>
              <a:gd name="T52" fmla="*/ 148 w 148"/>
              <a:gd name="T53" fmla="*/ 122 h 139"/>
              <a:gd name="T54" fmla="*/ 148 w 148"/>
              <a:gd name="T55" fmla="*/ 17 h 139"/>
              <a:gd name="T56" fmla="*/ 131 w 148"/>
              <a:gd name="T57" fmla="*/ 0 h 139"/>
              <a:gd name="T58" fmla="*/ 139 w 148"/>
              <a:gd name="T59" fmla="*/ 122 h 139"/>
              <a:gd name="T60" fmla="*/ 131 w 148"/>
              <a:gd name="T61" fmla="*/ 130 h 139"/>
              <a:gd name="T62" fmla="*/ 16 w 148"/>
              <a:gd name="T63" fmla="*/ 130 h 139"/>
              <a:gd name="T64" fmla="*/ 8 w 148"/>
              <a:gd name="T65" fmla="*/ 122 h 139"/>
              <a:gd name="T66" fmla="*/ 8 w 148"/>
              <a:gd name="T67" fmla="*/ 46 h 139"/>
              <a:gd name="T68" fmla="*/ 139 w 148"/>
              <a:gd name="T69" fmla="*/ 46 h 139"/>
              <a:gd name="T70" fmla="*/ 139 w 148"/>
              <a:gd name="T71" fmla="*/ 122 h 139"/>
              <a:gd name="T72" fmla="*/ 139 w 148"/>
              <a:gd name="T73" fmla="*/ 38 h 139"/>
              <a:gd name="T74" fmla="*/ 8 w 148"/>
              <a:gd name="T75" fmla="*/ 38 h 139"/>
              <a:gd name="T76" fmla="*/ 8 w 148"/>
              <a:gd name="T77" fmla="*/ 17 h 139"/>
              <a:gd name="T78" fmla="*/ 16 w 148"/>
              <a:gd name="T79" fmla="*/ 9 h 139"/>
              <a:gd name="T80" fmla="*/ 131 w 148"/>
              <a:gd name="T81" fmla="*/ 9 h 139"/>
              <a:gd name="T82" fmla="*/ 139 w 148"/>
              <a:gd name="T83" fmla="*/ 17 h 139"/>
              <a:gd name="T84" fmla="*/ 139 w 148"/>
              <a:gd name="T85" fmla="*/ 38 h 139"/>
              <a:gd name="T86" fmla="*/ 26 w 148"/>
              <a:gd name="T87" fmla="*/ 18 h 139"/>
              <a:gd name="T88" fmla="*/ 20 w 148"/>
              <a:gd name="T89" fmla="*/ 24 h 139"/>
              <a:gd name="T90" fmla="*/ 26 w 148"/>
              <a:gd name="T91" fmla="*/ 31 h 139"/>
              <a:gd name="T92" fmla="*/ 32 w 148"/>
              <a:gd name="T93" fmla="*/ 24 h 139"/>
              <a:gd name="T94" fmla="*/ 26 w 148"/>
              <a:gd name="T95" fmla="*/ 1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8" h="139">
                <a:moveTo>
                  <a:pt x="76" y="60"/>
                </a:moveTo>
                <a:cubicBezTo>
                  <a:pt x="25" y="60"/>
                  <a:pt x="25" y="60"/>
                  <a:pt x="25" y="60"/>
                </a:cubicBezTo>
                <a:cubicBezTo>
                  <a:pt x="25" y="71"/>
                  <a:pt x="25" y="71"/>
                  <a:pt x="25" y="71"/>
                </a:cubicBezTo>
                <a:cubicBezTo>
                  <a:pt x="76" y="71"/>
                  <a:pt x="76" y="71"/>
                  <a:pt x="76" y="71"/>
                </a:cubicBezTo>
                <a:lnTo>
                  <a:pt x="76" y="60"/>
                </a:lnTo>
                <a:close/>
                <a:moveTo>
                  <a:pt x="47" y="18"/>
                </a:moveTo>
                <a:cubicBezTo>
                  <a:pt x="43" y="18"/>
                  <a:pt x="40" y="21"/>
                  <a:pt x="40" y="25"/>
                </a:cubicBezTo>
                <a:cubicBezTo>
                  <a:pt x="40" y="29"/>
                  <a:pt x="43" y="32"/>
                  <a:pt x="47" y="32"/>
                </a:cubicBezTo>
                <a:cubicBezTo>
                  <a:pt x="50" y="32"/>
                  <a:pt x="53" y="29"/>
                  <a:pt x="53" y="25"/>
                </a:cubicBezTo>
                <a:cubicBezTo>
                  <a:pt x="53" y="21"/>
                  <a:pt x="50" y="18"/>
                  <a:pt x="47" y="18"/>
                </a:cubicBezTo>
                <a:close/>
                <a:moveTo>
                  <a:pt x="76" y="107"/>
                </a:moveTo>
                <a:cubicBezTo>
                  <a:pt x="25" y="107"/>
                  <a:pt x="25" y="107"/>
                  <a:pt x="25" y="107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76" y="118"/>
                  <a:pt x="76" y="118"/>
                  <a:pt x="76" y="118"/>
                </a:cubicBezTo>
                <a:lnTo>
                  <a:pt x="76" y="107"/>
                </a:lnTo>
                <a:close/>
                <a:moveTo>
                  <a:pt x="48" y="95"/>
                </a:moveTo>
                <a:cubicBezTo>
                  <a:pt x="99" y="95"/>
                  <a:pt x="99" y="95"/>
                  <a:pt x="99" y="95"/>
                </a:cubicBezTo>
                <a:cubicBezTo>
                  <a:pt x="99" y="83"/>
                  <a:pt x="99" y="83"/>
                  <a:pt x="99" y="83"/>
                </a:cubicBezTo>
                <a:cubicBezTo>
                  <a:pt x="48" y="83"/>
                  <a:pt x="48" y="83"/>
                  <a:pt x="48" y="83"/>
                </a:cubicBezTo>
                <a:lnTo>
                  <a:pt x="48" y="95"/>
                </a:lnTo>
                <a:close/>
                <a:moveTo>
                  <a:pt x="131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1"/>
                  <a:pt x="7" y="139"/>
                  <a:pt x="16" y="139"/>
                </a:cubicBezTo>
                <a:cubicBezTo>
                  <a:pt x="131" y="139"/>
                  <a:pt x="131" y="139"/>
                  <a:pt x="131" y="139"/>
                </a:cubicBezTo>
                <a:cubicBezTo>
                  <a:pt x="140" y="139"/>
                  <a:pt x="148" y="131"/>
                  <a:pt x="148" y="122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8"/>
                  <a:pt x="140" y="0"/>
                  <a:pt x="131" y="0"/>
                </a:cubicBezTo>
                <a:close/>
                <a:moveTo>
                  <a:pt x="139" y="122"/>
                </a:moveTo>
                <a:cubicBezTo>
                  <a:pt x="139" y="126"/>
                  <a:pt x="135" y="130"/>
                  <a:pt x="131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12" y="130"/>
                  <a:pt x="8" y="126"/>
                  <a:pt x="8" y="122"/>
                </a:cubicBezTo>
                <a:cubicBezTo>
                  <a:pt x="8" y="46"/>
                  <a:pt x="8" y="46"/>
                  <a:pt x="8" y="46"/>
                </a:cubicBezTo>
                <a:cubicBezTo>
                  <a:pt x="139" y="46"/>
                  <a:pt x="139" y="46"/>
                  <a:pt x="139" y="46"/>
                </a:cubicBezTo>
                <a:lnTo>
                  <a:pt x="139" y="122"/>
                </a:lnTo>
                <a:close/>
                <a:moveTo>
                  <a:pt x="139" y="38"/>
                </a:moveTo>
                <a:cubicBezTo>
                  <a:pt x="8" y="38"/>
                  <a:pt x="8" y="38"/>
                  <a:pt x="8" y="38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3"/>
                  <a:pt x="12" y="9"/>
                  <a:pt x="16" y="9"/>
                </a:cubicBezTo>
                <a:cubicBezTo>
                  <a:pt x="131" y="9"/>
                  <a:pt x="131" y="9"/>
                  <a:pt x="131" y="9"/>
                </a:cubicBezTo>
                <a:cubicBezTo>
                  <a:pt x="135" y="9"/>
                  <a:pt x="139" y="13"/>
                  <a:pt x="139" y="17"/>
                </a:cubicBezTo>
                <a:lnTo>
                  <a:pt x="139" y="38"/>
                </a:lnTo>
                <a:close/>
                <a:moveTo>
                  <a:pt x="26" y="18"/>
                </a:moveTo>
                <a:cubicBezTo>
                  <a:pt x="23" y="18"/>
                  <a:pt x="20" y="21"/>
                  <a:pt x="20" y="24"/>
                </a:cubicBezTo>
                <a:cubicBezTo>
                  <a:pt x="20" y="28"/>
                  <a:pt x="23" y="31"/>
                  <a:pt x="26" y="31"/>
                </a:cubicBezTo>
                <a:cubicBezTo>
                  <a:pt x="29" y="31"/>
                  <a:pt x="32" y="28"/>
                  <a:pt x="32" y="24"/>
                </a:cubicBezTo>
                <a:cubicBezTo>
                  <a:pt x="32" y="21"/>
                  <a:pt x="29" y="18"/>
                  <a:pt x="2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Subtitle 2"/>
          <p:cNvSpPr txBox="1"/>
          <p:nvPr/>
        </p:nvSpPr>
        <p:spPr>
          <a:xfrm>
            <a:off x="4781472" y="2180633"/>
            <a:ext cx="2224790" cy="830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提供POS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、扫码、刷脸、统一收银台等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多样的支付产品形态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，应对各类付款场景。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4749823" y="1818340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latin typeface="微软雅黑" panose="020B0503020204020204" charset="-122"/>
                <a:ea typeface="微软雅黑" panose="020B0503020204020204" charset="-122"/>
              </a:rPr>
              <a:t>全</a:t>
            </a:r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r>
              <a:rPr lang="zh-CN" altLang="en-US" sz="1500" b="1" dirty="0">
                <a:latin typeface="微软雅黑" panose="020B0503020204020204" charset="-122"/>
                <a:ea typeface="微软雅黑" panose="020B0503020204020204" charset="-122"/>
              </a:rPr>
              <a:t>收款</a:t>
            </a:r>
            <a:endParaRPr lang="en-US" sz="15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Subtitle 2"/>
          <p:cNvSpPr txBox="1"/>
          <p:nvPr/>
        </p:nvSpPr>
        <p:spPr>
          <a:xfrm>
            <a:off x="4804693" y="4820019"/>
            <a:ext cx="2224790" cy="830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多支付渠道能力的整合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，除银网联的渠道外，还整合了直连能力：银企直联、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AT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直连。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4804693" y="4521831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latin typeface="微软雅黑" panose="020B0503020204020204" charset="-122"/>
                <a:ea typeface="微软雅黑" panose="020B0503020204020204" charset="-122"/>
              </a:rPr>
              <a:t>全渠道</a:t>
            </a:r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支付</a:t>
            </a:r>
            <a:endParaRPr lang="en-US" sz="15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Subtitle 2"/>
          <p:cNvSpPr txBox="1"/>
          <p:nvPr/>
        </p:nvSpPr>
        <p:spPr>
          <a:xfrm>
            <a:off x="7398989" y="3329785"/>
            <a:ext cx="2224790" cy="648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da-DK" sz="11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支付能力整合升级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，将直连渠道、间连渠道支付能力统一整合，提供多样化的产品形态。</a:t>
            </a:r>
            <a:endParaRPr lang="da-DK" sz="1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7398989" y="2993084"/>
            <a:ext cx="14157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支付服务整合</a:t>
            </a:r>
            <a:endParaRPr 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8780" y="1962568"/>
            <a:ext cx="90106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92409" y="1962568"/>
            <a:ext cx="871220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扫码支付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61708" y="1961933"/>
            <a:ext cx="965200" cy="27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公众号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/H5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48961" y="1963838"/>
            <a:ext cx="1143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APP/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小程序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70024" y="3161008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网银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49668" y="3161008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统一收银台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4679" y="3161008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刷脸支付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17" y="4027879"/>
            <a:ext cx="1334930" cy="4591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505" y="3904270"/>
            <a:ext cx="647704" cy="64452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027572" y="4033295"/>
            <a:ext cx="111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</a:rPr>
              <a:t>微信支付</a:t>
            </a:r>
            <a:endParaRPr lang="zh-CN" altLang="en-US" b="1" dirty="0">
              <a:ln>
                <a:noFill/>
              </a:ln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60386" y="5610392"/>
            <a:ext cx="116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银企直联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78" y="5462694"/>
            <a:ext cx="564808" cy="62020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49" y="4845347"/>
            <a:ext cx="468492" cy="46849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027573" y="4894392"/>
            <a:ext cx="1365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n>
                  <a:noFill/>
                </a:ln>
                <a:latin typeface="微软雅黑" panose="020B0503020204020204" charset="-122"/>
                <a:ea typeface="微软雅黑" panose="020B0503020204020204" charset="-122"/>
              </a:rPr>
              <a:t>数字人民币</a:t>
            </a:r>
            <a:endParaRPr lang="zh-CN" altLang="en-US" sz="1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60386" y="4897710"/>
            <a:ext cx="964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0" u="none" strike="noStrike" dirty="0">
                <a:effectLst/>
                <a:latin typeface="微软雅黑" panose="020B0503020204020204" charset="-122"/>
                <a:ea typeface="微软雅黑" panose="020B0503020204020204" charset="-122"/>
              </a:rPr>
              <a:t>云闪付</a:t>
            </a:r>
            <a:endParaRPr lang="zh-CN" altLang="en-US" b="1" i="0" u="none" strike="noStrike" dirty="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 descr="图片包含 文本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5" y="4806860"/>
            <a:ext cx="485167" cy="4851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91" y="1330064"/>
            <a:ext cx="478637" cy="4786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041" y="1336050"/>
            <a:ext cx="480104" cy="48010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583" y="1306941"/>
            <a:ext cx="538321" cy="538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412" y="1330064"/>
            <a:ext cx="538321" cy="53832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064" y="2476238"/>
            <a:ext cx="548034" cy="5480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075" y="2462812"/>
            <a:ext cx="548035" cy="5480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55" y="2451276"/>
            <a:ext cx="548036" cy="548036"/>
          </a:xfrm>
          <a:prstGeom prst="rect">
            <a:avLst/>
          </a:prstGeom>
        </p:spPr>
      </p:pic>
      <p:sp>
        <p:nvSpPr>
          <p:cNvPr id="41" name="圆角矩形 12"/>
          <p:cNvSpPr/>
          <p:nvPr/>
        </p:nvSpPr>
        <p:spPr>
          <a:xfrm>
            <a:off x="561993" y="1218743"/>
            <a:ext cx="6578007" cy="240238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圆角矩形 12"/>
          <p:cNvSpPr/>
          <p:nvPr/>
        </p:nvSpPr>
        <p:spPr>
          <a:xfrm>
            <a:off x="562656" y="3852925"/>
            <a:ext cx="6578007" cy="240238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 11"/>
          <p:cNvSpPr>
            <a:spLocks noEditPoints="1"/>
          </p:cNvSpPr>
          <p:nvPr/>
        </p:nvSpPr>
        <p:spPr bwMode="auto">
          <a:xfrm>
            <a:off x="4805347" y="1256306"/>
            <a:ext cx="506392" cy="518272"/>
          </a:xfrm>
          <a:custGeom>
            <a:avLst/>
            <a:gdLst>
              <a:gd name="T0" fmla="*/ 158 w 170"/>
              <a:gd name="T1" fmla="*/ 112 h 174"/>
              <a:gd name="T2" fmla="*/ 161 w 170"/>
              <a:gd name="T3" fmla="*/ 93 h 174"/>
              <a:gd name="T4" fmla="*/ 141 w 170"/>
              <a:gd name="T5" fmla="*/ 47 h 174"/>
              <a:gd name="T6" fmla="*/ 121 w 170"/>
              <a:gd name="T7" fmla="*/ 32 h 174"/>
              <a:gd name="T8" fmla="*/ 119 w 170"/>
              <a:gd name="T9" fmla="*/ 38 h 174"/>
              <a:gd name="T10" fmla="*/ 119 w 170"/>
              <a:gd name="T11" fmla="*/ 38 h 174"/>
              <a:gd name="T12" fmla="*/ 120 w 170"/>
              <a:gd name="T13" fmla="*/ 38 h 174"/>
              <a:gd name="T14" fmla="*/ 154 w 170"/>
              <a:gd name="T15" fmla="*/ 93 h 174"/>
              <a:gd name="T16" fmla="*/ 152 w 170"/>
              <a:gd name="T17" fmla="*/ 110 h 174"/>
              <a:gd name="T18" fmla="*/ 149 w 170"/>
              <a:gd name="T19" fmla="*/ 110 h 174"/>
              <a:gd name="T20" fmla="*/ 127 w 170"/>
              <a:gd name="T21" fmla="*/ 131 h 174"/>
              <a:gd name="T22" fmla="*/ 149 w 170"/>
              <a:gd name="T23" fmla="*/ 152 h 174"/>
              <a:gd name="T24" fmla="*/ 170 w 170"/>
              <a:gd name="T25" fmla="*/ 131 h 174"/>
              <a:gd name="T26" fmla="*/ 158 w 170"/>
              <a:gd name="T27" fmla="*/ 112 h 174"/>
              <a:gd name="T28" fmla="*/ 149 w 170"/>
              <a:gd name="T29" fmla="*/ 146 h 174"/>
              <a:gd name="T30" fmla="*/ 133 w 170"/>
              <a:gd name="T31" fmla="*/ 131 h 174"/>
              <a:gd name="T32" fmla="*/ 149 w 170"/>
              <a:gd name="T33" fmla="*/ 117 h 174"/>
              <a:gd name="T34" fmla="*/ 164 w 170"/>
              <a:gd name="T35" fmla="*/ 131 h 174"/>
              <a:gd name="T36" fmla="*/ 149 w 170"/>
              <a:gd name="T37" fmla="*/ 146 h 174"/>
              <a:gd name="T38" fmla="*/ 119 w 170"/>
              <a:gd name="T39" fmla="*/ 156 h 174"/>
              <a:gd name="T40" fmla="*/ 118 w 170"/>
              <a:gd name="T41" fmla="*/ 156 h 174"/>
              <a:gd name="T42" fmla="*/ 53 w 170"/>
              <a:gd name="T43" fmla="*/ 155 h 174"/>
              <a:gd name="T44" fmla="*/ 40 w 170"/>
              <a:gd name="T45" fmla="*/ 144 h 174"/>
              <a:gd name="T46" fmla="*/ 42 w 170"/>
              <a:gd name="T47" fmla="*/ 141 h 174"/>
              <a:gd name="T48" fmla="*/ 36 w 170"/>
              <a:gd name="T49" fmla="*/ 112 h 174"/>
              <a:gd name="T50" fmla="*/ 7 w 170"/>
              <a:gd name="T51" fmla="*/ 118 h 174"/>
              <a:gd name="T52" fmla="*/ 12 w 170"/>
              <a:gd name="T53" fmla="*/ 148 h 174"/>
              <a:gd name="T54" fmla="*/ 35 w 170"/>
              <a:gd name="T55" fmla="*/ 148 h 174"/>
              <a:gd name="T56" fmla="*/ 50 w 170"/>
              <a:gd name="T57" fmla="*/ 161 h 174"/>
              <a:gd name="T58" fmla="*/ 99 w 170"/>
              <a:gd name="T59" fmla="*/ 169 h 174"/>
              <a:gd name="T60" fmla="*/ 122 w 170"/>
              <a:gd name="T61" fmla="*/ 161 h 174"/>
              <a:gd name="T62" fmla="*/ 119 w 170"/>
              <a:gd name="T63" fmla="*/ 156 h 174"/>
              <a:gd name="T64" fmla="*/ 37 w 170"/>
              <a:gd name="T65" fmla="*/ 138 h 174"/>
              <a:gd name="T66" fmla="*/ 16 w 170"/>
              <a:gd name="T67" fmla="*/ 142 h 174"/>
              <a:gd name="T68" fmla="*/ 12 w 170"/>
              <a:gd name="T69" fmla="*/ 122 h 174"/>
              <a:gd name="T70" fmla="*/ 33 w 170"/>
              <a:gd name="T71" fmla="*/ 117 h 174"/>
              <a:gd name="T72" fmla="*/ 37 w 170"/>
              <a:gd name="T73" fmla="*/ 138 h 174"/>
              <a:gd name="T74" fmla="*/ 20 w 170"/>
              <a:gd name="T75" fmla="*/ 95 h 174"/>
              <a:gd name="T76" fmla="*/ 20 w 170"/>
              <a:gd name="T77" fmla="*/ 95 h 174"/>
              <a:gd name="T78" fmla="*/ 20 w 170"/>
              <a:gd name="T79" fmla="*/ 93 h 174"/>
              <a:gd name="T80" fmla="*/ 52 w 170"/>
              <a:gd name="T81" fmla="*/ 37 h 174"/>
              <a:gd name="T82" fmla="*/ 68 w 170"/>
              <a:gd name="T83" fmla="*/ 32 h 174"/>
              <a:gd name="T84" fmla="*/ 70 w 170"/>
              <a:gd name="T85" fmla="*/ 35 h 174"/>
              <a:gd name="T86" fmla="*/ 98 w 170"/>
              <a:gd name="T87" fmla="*/ 44 h 174"/>
              <a:gd name="T88" fmla="*/ 107 w 170"/>
              <a:gd name="T89" fmla="*/ 15 h 174"/>
              <a:gd name="T90" fmla="*/ 78 w 170"/>
              <a:gd name="T91" fmla="*/ 6 h 174"/>
              <a:gd name="T92" fmla="*/ 67 w 170"/>
              <a:gd name="T93" fmla="*/ 25 h 174"/>
              <a:gd name="T94" fmla="*/ 49 w 170"/>
              <a:gd name="T95" fmla="*/ 32 h 174"/>
              <a:gd name="T96" fmla="*/ 17 w 170"/>
              <a:gd name="T97" fmla="*/ 71 h 174"/>
              <a:gd name="T98" fmla="*/ 13 w 170"/>
              <a:gd name="T99" fmla="*/ 95 h 174"/>
              <a:gd name="T100" fmla="*/ 20 w 170"/>
              <a:gd name="T101" fmla="*/ 95 h 174"/>
              <a:gd name="T102" fmla="*/ 81 w 170"/>
              <a:gd name="T103" fmla="*/ 11 h 174"/>
              <a:gd name="T104" fmla="*/ 102 w 170"/>
              <a:gd name="T105" fmla="*/ 18 h 174"/>
              <a:gd name="T106" fmla="*/ 96 w 170"/>
              <a:gd name="T107" fmla="*/ 38 h 174"/>
              <a:gd name="T108" fmla="*/ 75 w 170"/>
              <a:gd name="T109" fmla="*/ 32 h 174"/>
              <a:gd name="T110" fmla="*/ 81 w 170"/>
              <a:gd name="T111" fmla="*/ 1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0" h="174">
                <a:moveTo>
                  <a:pt x="158" y="112"/>
                </a:moveTo>
                <a:cubicBezTo>
                  <a:pt x="160" y="105"/>
                  <a:pt x="161" y="99"/>
                  <a:pt x="161" y="93"/>
                </a:cubicBezTo>
                <a:cubicBezTo>
                  <a:pt x="161" y="72"/>
                  <a:pt x="151" y="57"/>
                  <a:pt x="141" y="47"/>
                </a:cubicBezTo>
                <a:cubicBezTo>
                  <a:pt x="131" y="37"/>
                  <a:pt x="121" y="32"/>
                  <a:pt x="121" y="32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8"/>
                  <a:pt x="119" y="38"/>
                  <a:pt x="120" y="38"/>
                </a:cubicBezTo>
                <a:cubicBezTo>
                  <a:pt x="127" y="42"/>
                  <a:pt x="154" y="60"/>
                  <a:pt x="154" y="93"/>
                </a:cubicBezTo>
                <a:cubicBezTo>
                  <a:pt x="154" y="98"/>
                  <a:pt x="153" y="104"/>
                  <a:pt x="152" y="110"/>
                </a:cubicBezTo>
                <a:cubicBezTo>
                  <a:pt x="151" y="110"/>
                  <a:pt x="150" y="110"/>
                  <a:pt x="149" y="110"/>
                </a:cubicBezTo>
                <a:cubicBezTo>
                  <a:pt x="137" y="110"/>
                  <a:pt x="127" y="120"/>
                  <a:pt x="127" y="131"/>
                </a:cubicBezTo>
                <a:cubicBezTo>
                  <a:pt x="127" y="143"/>
                  <a:pt x="137" y="152"/>
                  <a:pt x="149" y="152"/>
                </a:cubicBezTo>
                <a:cubicBezTo>
                  <a:pt x="160" y="152"/>
                  <a:pt x="170" y="143"/>
                  <a:pt x="170" y="131"/>
                </a:cubicBezTo>
                <a:cubicBezTo>
                  <a:pt x="170" y="123"/>
                  <a:pt x="165" y="116"/>
                  <a:pt x="158" y="112"/>
                </a:cubicBezTo>
                <a:close/>
                <a:moveTo>
                  <a:pt x="149" y="146"/>
                </a:moveTo>
                <a:cubicBezTo>
                  <a:pt x="140" y="146"/>
                  <a:pt x="133" y="139"/>
                  <a:pt x="133" y="131"/>
                </a:cubicBezTo>
                <a:cubicBezTo>
                  <a:pt x="133" y="123"/>
                  <a:pt x="140" y="117"/>
                  <a:pt x="149" y="117"/>
                </a:cubicBezTo>
                <a:cubicBezTo>
                  <a:pt x="157" y="117"/>
                  <a:pt x="164" y="123"/>
                  <a:pt x="164" y="131"/>
                </a:cubicBezTo>
                <a:cubicBezTo>
                  <a:pt x="164" y="139"/>
                  <a:pt x="157" y="146"/>
                  <a:pt x="149" y="146"/>
                </a:cubicBezTo>
                <a:close/>
                <a:moveTo>
                  <a:pt x="119" y="156"/>
                </a:moveTo>
                <a:cubicBezTo>
                  <a:pt x="119" y="156"/>
                  <a:pt x="119" y="156"/>
                  <a:pt x="118" y="156"/>
                </a:cubicBezTo>
                <a:cubicBezTo>
                  <a:pt x="111" y="160"/>
                  <a:pt x="81" y="174"/>
                  <a:pt x="53" y="155"/>
                </a:cubicBezTo>
                <a:cubicBezTo>
                  <a:pt x="49" y="152"/>
                  <a:pt x="44" y="149"/>
                  <a:pt x="40" y="144"/>
                </a:cubicBezTo>
                <a:cubicBezTo>
                  <a:pt x="41" y="143"/>
                  <a:pt x="41" y="142"/>
                  <a:pt x="42" y="141"/>
                </a:cubicBezTo>
                <a:cubicBezTo>
                  <a:pt x="48" y="131"/>
                  <a:pt x="46" y="118"/>
                  <a:pt x="36" y="112"/>
                </a:cubicBezTo>
                <a:cubicBezTo>
                  <a:pt x="26" y="105"/>
                  <a:pt x="13" y="108"/>
                  <a:pt x="7" y="118"/>
                </a:cubicBezTo>
                <a:cubicBezTo>
                  <a:pt x="0" y="128"/>
                  <a:pt x="3" y="141"/>
                  <a:pt x="12" y="148"/>
                </a:cubicBezTo>
                <a:cubicBezTo>
                  <a:pt x="20" y="152"/>
                  <a:pt x="28" y="152"/>
                  <a:pt x="35" y="148"/>
                </a:cubicBezTo>
                <a:cubicBezTo>
                  <a:pt x="40" y="153"/>
                  <a:pt x="45" y="157"/>
                  <a:pt x="50" y="161"/>
                </a:cubicBezTo>
                <a:cubicBezTo>
                  <a:pt x="67" y="172"/>
                  <a:pt x="86" y="172"/>
                  <a:pt x="99" y="169"/>
                </a:cubicBezTo>
                <a:cubicBezTo>
                  <a:pt x="113" y="167"/>
                  <a:pt x="122" y="161"/>
                  <a:pt x="122" y="161"/>
                </a:cubicBezTo>
                <a:cubicBezTo>
                  <a:pt x="119" y="156"/>
                  <a:pt x="119" y="156"/>
                  <a:pt x="119" y="156"/>
                </a:cubicBezTo>
                <a:close/>
                <a:moveTo>
                  <a:pt x="37" y="138"/>
                </a:moveTo>
                <a:cubicBezTo>
                  <a:pt x="32" y="145"/>
                  <a:pt x="23" y="147"/>
                  <a:pt x="16" y="142"/>
                </a:cubicBezTo>
                <a:cubicBezTo>
                  <a:pt x="9" y="138"/>
                  <a:pt x="7" y="129"/>
                  <a:pt x="12" y="122"/>
                </a:cubicBezTo>
                <a:cubicBezTo>
                  <a:pt x="16" y="115"/>
                  <a:pt x="26" y="113"/>
                  <a:pt x="33" y="117"/>
                </a:cubicBezTo>
                <a:cubicBezTo>
                  <a:pt x="39" y="121"/>
                  <a:pt x="41" y="131"/>
                  <a:pt x="37" y="138"/>
                </a:cubicBezTo>
                <a:close/>
                <a:moveTo>
                  <a:pt x="20" y="95"/>
                </a:moveTo>
                <a:cubicBezTo>
                  <a:pt x="20" y="95"/>
                  <a:pt x="20" y="95"/>
                  <a:pt x="20" y="95"/>
                </a:cubicBezTo>
                <a:cubicBezTo>
                  <a:pt x="20" y="95"/>
                  <a:pt x="20" y="94"/>
                  <a:pt x="20" y="93"/>
                </a:cubicBezTo>
                <a:cubicBezTo>
                  <a:pt x="20" y="85"/>
                  <a:pt x="23" y="53"/>
                  <a:pt x="52" y="37"/>
                </a:cubicBezTo>
                <a:cubicBezTo>
                  <a:pt x="57" y="35"/>
                  <a:pt x="62" y="33"/>
                  <a:pt x="68" y="32"/>
                </a:cubicBezTo>
                <a:cubicBezTo>
                  <a:pt x="69" y="33"/>
                  <a:pt x="69" y="34"/>
                  <a:pt x="70" y="35"/>
                </a:cubicBezTo>
                <a:cubicBezTo>
                  <a:pt x="75" y="45"/>
                  <a:pt x="88" y="49"/>
                  <a:pt x="98" y="44"/>
                </a:cubicBezTo>
                <a:cubicBezTo>
                  <a:pt x="109" y="38"/>
                  <a:pt x="113" y="25"/>
                  <a:pt x="107" y="15"/>
                </a:cubicBezTo>
                <a:cubicBezTo>
                  <a:pt x="102" y="4"/>
                  <a:pt x="89" y="0"/>
                  <a:pt x="78" y="6"/>
                </a:cubicBezTo>
                <a:cubicBezTo>
                  <a:pt x="71" y="10"/>
                  <a:pt x="67" y="17"/>
                  <a:pt x="67" y="25"/>
                </a:cubicBezTo>
                <a:cubicBezTo>
                  <a:pt x="60" y="27"/>
                  <a:pt x="54" y="29"/>
                  <a:pt x="49" y="32"/>
                </a:cubicBezTo>
                <a:cubicBezTo>
                  <a:pt x="30" y="42"/>
                  <a:pt x="21" y="58"/>
                  <a:pt x="17" y="71"/>
                </a:cubicBezTo>
                <a:cubicBezTo>
                  <a:pt x="13" y="84"/>
                  <a:pt x="13" y="95"/>
                  <a:pt x="13" y="95"/>
                </a:cubicBezTo>
                <a:lnTo>
                  <a:pt x="20" y="95"/>
                </a:lnTo>
                <a:close/>
                <a:moveTo>
                  <a:pt x="81" y="11"/>
                </a:moveTo>
                <a:cubicBezTo>
                  <a:pt x="89" y="7"/>
                  <a:pt x="98" y="10"/>
                  <a:pt x="102" y="18"/>
                </a:cubicBezTo>
                <a:cubicBezTo>
                  <a:pt x="105" y="25"/>
                  <a:pt x="103" y="34"/>
                  <a:pt x="96" y="38"/>
                </a:cubicBezTo>
                <a:cubicBezTo>
                  <a:pt x="88" y="42"/>
                  <a:pt x="79" y="39"/>
                  <a:pt x="75" y="32"/>
                </a:cubicBezTo>
                <a:cubicBezTo>
                  <a:pt x="71" y="24"/>
                  <a:pt x="74" y="15"/>
                  <a:pt x="81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12"/>
          <p:cNvSpPr/>
          <p:nvPr/>
        </p:nvSpPr>
        <p:spPr bwMode="auto">
          <a:xfrm rot="10800000">
            <a:off x="4811285" y="5819543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noFill/>
          <a:ln>
            <a:solidFill>
              <a:srgbClr val="0962A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12"/>
          <p:cNvSpPr/>
          <p:nvPr/>
        </p:nvSpPr>
        <p:spPr bwMode="auto">
          <a:xfrm rot="10800000">
            <a:off x="7536110" y="4339226"/>
            <a:ext cx="510202" cy="193560"/>
          </a:xfrm>
          <a:custGeom>
            <a:avLst/>
            <a:gdLst>
              <a:gd name="T0" fmla="*/ 132 w 162"/>
              <a:gd name="T1" fmla="*/ 0 h 62"/>
              <a:gd name="T2" fmla="*/ 126 w 162"/>
              <a:gd name="T3" fmla="*/ 6 h 62"/>
              <a:gd name="T4" fmla="*/ 146 w 162"/>
              <a:gd name="T5" fmla="*/ 26 h 62"/>
              <a:gd name="T6" fmla="*/ 0 w 162"/>
              <a:gd name="T7" fmla="*/ 26 h 62"/>
              <a:gd name="T8" fmla="*/ 0 w 162"/>
              <a:gd name="T9" fmla="*/ 36 h 62"/>
              <a:gd name="T10" fmla="*/ 146 w 162"/>
              <a:gd name="T11" fmla="*/ 36 h 62"/>
              <a:gd name="T12" fmla="*/ 126 w 162"/>
              <a:gd name="T13" fmla="*/ 56 h 62"/>
              <a:gd name="T14" fmla="*/ 132 w 162"/>
              <a:gd name="T15" fmla="*/ 62 h 62"/>
              <a:gd name="T16" fmla="*/ 162 w 162"/>
              <a:gd name="T17" fmla="*/ 30 h 62"/>
              <a:gd name="T18" fmla="*/ 132 w 162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62">
                <a:moveTo>
                  <a:pt x="132" y="0"/>
                </a:moveTo>
                <a:lnTo>
                  <a:pt x="126" y="6"/>
                </a:lnTo>
                <a:lnTo>
                  <a:pt x="146" y="26"/>
                </a:lnTo>
                <a:lnTo>
                  <a:pt x="0" y="26"/>
                </a:lnTo>
                <a:lnTo>
                  <a:pt x="0" y="36"/>
                </a:lnTo>
                <a:lnTo>
                  <a:pt x="146" y="36"/>
                </a:lnTo>
                <a:lnTo>
                  <a:pt x="126" y="56"/>
                </a:lnTo>
                <a:lnTo>
                  <a:pt x="132" y="62"/>
                </a:lnTo>
                <a:lnTo>
                  <a:pt x="162" y="30"/>
                </a:lnTo>
                <a:lnTo>
                  <a:pt x="132" y="0"/>
                </a:lnTo>
                <a:close/>
              </a:path>
            </a:pathLst>
          </a:custGeom>
          <a:solidFill>
            <a:srgbClr val="0962AD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任意多边形: 形状 18"/>
          <p:cNvSpPr/>
          <p:nvPr>
            <p:custDataLst>
              <p:tags r:id="rId14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15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产品方案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解决方案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" hidden="1"/>
          <p:cNvSpPr txBox="1"/>
          <p:nvPr/>
        </p:nvSpPr>
        <p:spPr>
          <a:xfrm>
            <a:off x="-474133" y="2404533"/>
            <a:ext cx="287899" cy="1354667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</a:t>
            </a:r>
            <a:endParaRPr lang="zh-CN" altLang="en-US" sz="135"/>
          </a:p>
        </p:txBody>
      </p:sp>
      <p:cxnSp>
        <p:nvCxnSpPr>
          <p:cNvPr id="16" name="爱设计-7-2"/>
          <p:cNvCxnSpPr/>
          <p:nvPr/>
        </p:nvCxnSpPr>
        <p:spPr>
          <a:xfrm>
            <a:off x="1092191" y="3292516"/>
            <a:ext cx="6397180" cy="0"/>
          </a:xfrm>
          <a:prstGeom prst="line">
            <a:avLst/>
          </a:prstGeom>
          <a:noFill/>
          <a:ln w="15875" cap="rnd" cmpd="sng" algn="ctr">
            <a:solidFill>
              <a:srgbClr val="267DFF">
                <a:alpha val="40000"/>
              </a:srgbClr>
            </a:solidFill>
            <a:prstDash val="dash"/>
            <a:miter lim="800000"/>
            <a:headEnd type="none" w="sm" len="sm"/>
            <a:tailEnd type="none" w="sm" len="sm"/>
          </a:ln>
          <a:effectLst/>
        </p:spPr>
      </p:cxnSp>
      <p:sp>
        <p:nvSpPr>
          <p:cNvPr id="18" name="爱设计-7-6"/>
          <p:cNvSpPr/>
          <p:nvPr/>
        </p:nvSpPr>
        <p:spPr>
          <a:xfrm>
            <a:off x="988694" y="3650560"/>
            <a:ext cx="4431204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>
                <a:latin typeface="微软雅黑" panose="020B0503020204020204" charset="-122"/>
                <a:ea typeface="微软雅黑" panose="020B0503020204020204" charset="-122"/>
                <a:cs typeface="Alibaba PuHuiTi H" pitchFamily="18" charset="-122"/>
              </a:rPr>
              <a:t>产品功能</a:t>
            </a:r>
            <a:endParaRPr lang="zh-CN" altLang="en-US" sz="5000" b="1" dirty="0">
              <a:latin typeface="微软雅黑" panose="020B0503020204020204" charset="-122"/>
              <a:ea typeface="微软雅黑" panose="020B0503020204020204" charset="-122"/>
              <a:cs typeface="Alibaba PuHuiTi H" pitchFamily="18" charset="-122"/>
            </a:endParaRPr>
          </a:p>
        </p:txBody>
      </p:sp>
      <p:sp>
        <p:nvSpPr>
          <p:cNvPr id="23" name="爱设计-7-8"/>
          <p:cNvSpPr txBox="1"/>
          <p:nvPr/>
        </p:nvSpPr>
        <p:spPr>
          <a:xfrm>
            <a:off x="1081321" y="2260613"/>
            <a:ext cx="3001010" cy="83058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u="none" strike="noStrike" kern="1200" cap="none" normalizeH="0" baseline="0" noProof="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 . </a:t>
            </a:r>
            <a:r>
              <a:rPr kumimoji="0" lang="en-US" altLang="zh-CN" sz="5400" b="1" u="none" strike="noStrike" kern="1200" cap="none" normalizeH="0" baseline="0" noProof="0" dirty="0">
                <a:ln w="15875">
                  <a:noFill/>
                </a:ln>
                <a:solidFill>
                  <a:srgbClr val="015CFF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0" lang="en-US" altLang="en-US" sz="2800" b="1" u="none" strike="noStrike" kern="1200" cap="none" normalizeH="0" baseline="0" noProof="0" dirty="0">
              <a:ln w="15875">
                <a:noFill/>
              </a:ln>
              <a:solidFill>
                <a:srgbClr val="015CFF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9353" y="2676112"/>
            <a:ext cx="470018" cy="208812"/>
            <a:chOff x="6754631" y="2864794"/>
            <a:chExt cx="470018" cy="208812"/>
          </a:xfrm>
        </p:grpSpPr>
        <p:sp>
          <p:nvSpPr>
            <p:cNvPr id="25" name="爱设计-7-9"/>
            <p:cNvSpPr/>
            <p:nvPr/>
          </p:nvSpPr>
          <p:spPr>
            <a:xfrm>
              <a:off x="7085724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3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爱设计-7-10"/>
            <p:cNvSpPr/>
            <p:nvPr/>
          </p:nvSpPr>
          <p:spPr>
            <a:xfrm>
              <a:off x="6920177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5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爱设计-7-11"/>
            <p:cNvSpPr/>
            <p:nvPr/>
          </p:nvSpPr>
          <p:spPr>
            <a:xfrm>
              <a:off x="6754631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3"/>
          <p:cNvSpPr>
            <a:spLocks noChangeArrowheads="1"/>
          </p:cNvSpPr>
          <p:nvPr/>
        </p:nvSpPr>
        <p:spPr bwMode="auto">
          <a:xfrm rot="5400000">
            <a:off x="1551780" y="3317409"/>
            <a:ext cx="1833719" cy="470327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rgbClr val="3380FE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3527" y="2767747"/>
            <a:ext cx="4458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综合支付产品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2703803" y="1725986"/>
            <a:ext cx="518982" cy="3870915"/>
          </a:xfrm>
          <a:prstGeom prst="leftBrace">
            <a:avLst/>
          </a:prstGeom>
          <a:ln>
            <a:solidFill>
              <a:srgbClr val="6336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"/>
          <p:cNvSpPr>
            <a:spLocks noChangeArrowheads="1"/>
          </p:cNvSpPr>
          <p:nvPr/>
        </p:nvSpPr>
        <p:spPr bwMode="auto">
          <a:xfrm>
            <a:off x="3273329" y="1579222"/>
            <a:ext cx="1426986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交易类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36" name="任意多边形 3"/>
          <p:cNvSpPr>
            <a:spLocks noChangeArrowheads="1"/>
          </p:cNvSpPr>
          <p:nvPr/>
        </p:nvSpPr>
        <p:spPr bwMode="auto">
          <a:xfrm>
            <a:off x="3222786" y="3472407"/>
            <a:ext cx="1426985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订单管理类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38" name="任意多边形 3"/>
          <p:cNvSpPr>
            <a:spLocks noChangeArrowheads="1"/>
          </p:cNvSpPr>
          <p:nvPr/>
        </p:nvSpPr>
        <p:spPr bwMode="auto">
          <a:xfrm>
            <a:off x="3273329" y="5368227"/>
            <a:ext cx="1426982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终端管理类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43" name="任意多边形 3"/>
          <p:cNvSpPr>
            <a:spLocks noChangeArrowheads="1"/>
          </p:cNvSpPr>
          <p:nvPr/>
        </p:nvSpPr>
        <p:spPr bwMode="auto">
          <a:xfrm>
            <a:off x="5041911" y="1259707"/>
            <a:ext cx="2721797" cy="1084731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消费申请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退款申请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订单关闭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订单结果通知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4700311" y="1790455"/>
            <a:ext cx="341600" cy="0"/>
          </a:xfrm>
          <a:prstGeom prst="straightConnector1">
            <a:avLst/>
          </a:prstGeom>
          <a:ln>
            <a:solidFill>
              <a:srgbClr val="6336F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 3"/>
          <p:cNvSpPr>
            <a:spLocks noChangeArrowheads="1"/>
          </p:cNvSpPr>
          <p:nvPr/>
        </p:nvSpPr>
        <p:spPr bwMode="auto">
          <a:xfrm>
            <a:off x="4998217" y="3280388"/>
            <a:ext cx="2765485" cy="811389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0392D8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订单状态查询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订单详情查询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应用集合对账文件下载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73" name="任意多边形 3"/>
          <p:cNvSpPr>
            <a:spLocks noChangeArrowheads="1"/>
          </p:cNvSpPr>
          <p:nvPr/>
        </p:nvSpPr>
        <p:spPr bwMode="auto">
          <a:xfrm>
            <a:off x="5078543" y="5368208"/>
            <a:ext cx="2703575" cy="414000"/>
          </a:xfrm>
          <a:custGeom>
            <a:avLst/>
            <a:gdLst>
              <a:gd name="T0" fmla="*/ 0 w 8126134"/>
              <a:gd name="T1" fmla="*/ 26258 h 1709208"/>
              <a:gd name="T2" fmla="*/ 44096 w 8126134"/>
              <a:gd name="T3" fmla="*/ 0 h 1709208"/>
              <a:gd name="T4" fmla="*/ 2052381 w 8126134"/>
              <a:gd name="T5" fmla="*/ 0 h 1709208"/>
              <a:gd name="T6" fmla="*/ 2096477 w 8126134"/>
              <a:gd name="T7" fmla="*/ 26258 h 1709208"/>
              <a:gd name="T8" fmla="*/ 2096477 w 8126134"/>
              <a:gd name="T9" fmla="*/ 236320 h 1709208"/>
              <a:gd name="T10" fmla="*/ 2052381 w 8126134"/>
              <a:gd name="T11" fmla="*/ 262577 h 1709208"/>
              <a:gd name="T12" fmla="*/ 44096 w 8126134"/>
              <a:gd name="T13" fmla="*/ 262577 h 1709208"/>
              <a:gd name="T14" fmla="*/ 0 w 8126134"/>
              <a:gd name="T15" fmla="*/ 236320 h 1709208"/>
              <a:gd name="T16" fmla="*/ 0 w 8126134"/>
              <a:gd name="T17" fmla="*/ 26258 h 1709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26134"/>
              <a:gd name="T28" fmla="*/ 0 h 1709208"/>
              <a:gd name="T29" fmla="*/ 8126134 w 8126134"/>
              <a:gd name="T30" fmla="*/ 1709208 h 1709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26134" h="1709208">
                <a:moveTo>
                  <a:pt x="0" y="170921"/>
                </a:moveTo>
                <a:cubicBezTo>
                  <a:pt x="0" y="76524"/>
                  <a:pt x="76524" y="0"/>
                  <a:pt x="170921" y="0"/>
                </a:cubicBezTo>
                <a:lnTo>
                  <a:pt x="7955213" y="0"/>
                </a:lnTo>
                <a:cubicBezTo>
                  <a:pt x="8049610" y="0"/>
                  <a:pt x="8126134" y="76524"/>
                  <a:pt x="8126134" y="170921"/>
                </a:cubicBezTo>
                <a:lnTo>
                  <a:pt x="8126134" y="1538287"/>
                </a:lnTo>
                <a:cubicBezTo>
                  <a:pt x="8126134" y="1632684"/>
                  <a:pt x="8049610" y="1709208"/>
                  <a:pt x="7955213" y="1709208"/>
                </a:cubicBezTo>
                <a:lnTo>
                  <a:pt x="170921" y="1709208"/>
                </a:lnTo>
                <a:cubicBezTo>
                  <a:pt x="76524" y="1709208"/>
                  <a:pt x="0" y="1632684"/>
                  <a:pt x="0" y="1538287"/>
                </a:cubicBezTo>
                <a:lnTo>
                  <a:pt x="0" y="17092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终端信息管理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MS PGothic" panose="020B0600070205080204" pitchFamily="34" charset="-128"/>
              </a:rPr>
              <a:t>】</a:t>
            </a:r>
            <a:endParaRPr lang="en-US" altLang="zh-CN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MS PGothic" panose="020B0600070205080204" pitchFamily="34" charset="-128"/>
            </a:endParaRPr>
          </a:p>
        </p:txBody>
      </p:sp>
      <p:sp>
        <p:nvSpPr>
          <p:cNvPr id="74" name="矩形: 对角圆角 73"/>
          <p:cNvSpPr/>
          <p:nvPr/>
        </p:nvSpPr>
        <p:spPr>
          <a:xfrm>
            <a:off x="8379414" y="4533410"/>
            <a:ext cx="3215845" cy="1522800"/>
          </a:xfrm>
          <a:prstGeom prst="round2DiagRect">
            <a:avLst/>
          </a:prstGeom>
          <a:solidFill>
            <a:schemeClr val="bg1"/>
          </a:solidFill>
          <a:ln>
            <a:solidFill>
              <a:srgbClr val="338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温馨提示：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、客户完成支付产品开通，即可使用。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API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接口规范：</a:t>
            </a:r>
            <a:r>
              <a:rPr lang="da-DK" altLang="zh-CN" sz="1200" b="1" dirty="0">
                <a:solidFill>
                  <a:schemeClr val="tx1"/>
                </a:solidFill>
                <a:latin typeface="+mn-ea"/>
              </a:rPr>
              <a:t>        https://kdocs.cn/l/cd3G3uGwb5tP</a:t>
            </a:r>
            <a:endParaRPr lang="da-DK" altLang="zh-CN" sz="1200" b="1" dirty="0">
              <a:solidFill>
                <a:schemeClr val="tx1"/>
              </a:solidFill>
              <a:latin typeface="+mn-ea"/>
              <a:ea typeface="微软雅黑" panose="020B0503020204020204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4649813" y="3686629"/>
            <a:ext cx="341600" cy="0"/>
          </a:xfrm>
          <a:prstGeom prst="straightConnector1">
            <a:avLst/>
          </a:prstGeom>
          <a:ln>
            <a:solidFill>
              <a:srgbClr val="6336F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4718528" y="5596914"/>
            <a:ext cx="341600" cy="0"/>
          </a:xfrm>
          <a:prstGeom prst="straightConnector1">
            <a:avLst/>
          </a:prstGeom>
          <a:ln>
            <a:solidFill>
              <a:srgbClr val="6336F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任意多边形: 形状 18"/>
          <p:cNvSpPr/>
          <p:nvPr>
            <p:custDataLst>
              <p:tags r:id="rId1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2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产品功能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-API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接口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723" y="1203373"/>
            <a:ext cx="8687426" cy="3087674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</p:spPr>
      </p:pic>
      <p:sp>
        <p:nvSpPr>
          <p:cNvPr id="11" name="椭圆形标注 8"/>
          <p:cNvSpPr/>
          <p:nvPr/>
        </p:nvSpPr>
        <p:spPr>
          <a:xfrm>
            <a:off x="9168415" y="1075661"/>
            <a:ext cx="1942122" cy="848139"/>
          </a:xfrm>
          <a:prstGeom prst="wedgeEllipseCallout">
            <a:avLst>
              <a:gd name="adj1" fmla="val -63951"/>
              <a:gd name="adj2" fmla="val 63635"/>
            </a:avLst>
          </a:prstGeom>
          <a:solidFill>
            <a:srgbClr val="0392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订单数据查询</a:t>
            </a:r>
            <a:endParaRPr lang="zh-CN" altLang="en-US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23" y="4572229"/>
            <a:ext cx="8680185" cy="189739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4" name="椭圆形标注 8"/>
          <p:cNvSpPr/>
          <p:nvPr/>
        </p:nvSpPr>
        <p:spPr>
          <a:xfrm>
            <a:off x="9419138" y="3969356"/>
            <a:ext cx="1942122" cy="848139"/>
          </a:xfrm>
          <a:prstGeom prst="wedgeEllipseCallout">
            <a:avLst>
              <a:gd name="adj1" fmla="val -63951"/>
              <a:gd name="adj2" fmla="val 63635"/>
            </a:avLst>
          </a:prstGeom>
          <a:solidFill>
            <a:srgbClr val="0392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商户集合对账文件查询</a:t>
            </a:r>
            <a:endParaRPr lang="zh-CN" altLang="en-US" b="1" dirty="0"/>
          </a:p>
        </p:txBody>
      </p:sp>
      <p:sp>
        <p:nvSpPr>
          <p:cNvPr id="112" name="任意多边形: 形状 18"/>
          <p:cNvSpPr/>
          <p:nvPr>
            <p:custDataLst>
              <p:tags r:id="rId3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4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产品功能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管理平台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0690" y="372700"/>
            <a:ext cx="10800000" cy="720000"/>
          </a:xfrm>
        </p:spPr>
        <p:txBody>
          <a:bodyPr/>
          <a:lstStyle/>
          <a:p>
            <a:r>
              <a:rPr lang="en-US" altLang="zh-CN" sz="400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CONTENTS</a:t>
            </a:r>
            <a:endParaRPr lang="en-US" altLang="zh-CN" sz="4000">
              <a:solidFill>
                <a:schemeClr val="bg2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40690" y="2393315"/>
            <a:ext cx="10940415" cy="3205480"/>
            <a:chOff x="813" y="4729"/>
            <a:chExt cx="17229" cy="5048"/>
          </a:xfrm>
        </p:grpSpPr>
        <p:grpSp>
          <p:nvGrpSpPr>
            <p:cNvPr id="59" name="组合 58"/>
            <p:cNvGrpSpPr/>
            <p:nvPr/>
          </p:nvGrpSpPr>
          <p:grpSpPr>
            <a:xfrm>
              <a:off x="813" y="4729"/>
              <a:ext cx="4525" cy="5048"/>
              <a:chOff x="813" y="4729"/>
              <a:chExt cx="4525" cy="5048"/>
            </a:xfrm>
          </p:grpSpPr>
          <p:sp>
            <p:nvSpPr>
              <p:cNvPr id="42" name="对角圆角矩形 41"/>
              <p:cNvSpPr/>
              <p:nvPr/>
            </p:nvSpPr>
            <p:spPr>
              <a:xfrm>
                <a:off x="813" y="4729"/>
                <a:ext cx="3705" cy="397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alpha val="74000"/>
                </a:schemeClr>
              </a:solidFill>
              <a:ln w="1905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sp>
            <p:nvSpPr>
              <p:cNvPr id="43" name="椭圆 42"/>
              <p:cNvSpPr/>
              <p:nvPr>
                <p:custDataLst>
                  <p:tags r:id="rId2"/>
                </p:custDataLst>
              </p:nvPr>
            </p:nvSpPr>
            <p:spPr>
              <a:xfrm>
                <a:off x="1859" y="6298"/>
                <a:ext cx="3479" cy="3479"/>
              </a:xfrm>
              <a:prstGeom prst="ellipse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  <a:effectLst>
                <a:softEdge rad="622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  <a:cs typeface="MiSans Light" panose="00000400000000000000" charset="-122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6480000">
                <a:off x="1923" y="6219"/>
                <a:ext cx="2591" cy="2181"/>
              </a:xfrm>
              <a:prstGeom prst="arc">
                <a:avLst>
                  <a:gd name="adj1" fmla="val 17804959"/>
                  <a:gd name="adj2" fmla="val 19981784"/>
                </a:avLst>
              </a:prstGeom>
              <a:ln w="12700">
                <a:gradFill>
                  <a:gsLst>
                    <a:gs pos="49000">
                      <a:schemeClr val="bg1"/>
                    </a:gs>
                    <a:gs pos="69000">
                      <a:schemeClr val="accent1">
                        <a:alpha val="59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  <a:gs pos="25000">
                      <a:schemeClr val="accent1">
                        <a:alpha val="11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1296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884" y="5172"/>
                <a:ext cx="2208" cy="1943"/>
                <a:chOff x="1689" y="5082"/>
                <a:chExt cx="2208" cy="1943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1689" y="5718"/>
                  <a:ext cx="2208" cy="13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zh-CN" altLang="en-US" sz="2400">
                      <a:solidFill>
                        <a:schemeClr val="bg1"/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产品优势</a:t>
                  </a:r>
                  <a:endParaRPr lang="zh-CN" altLang="en-US" sz="2400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  <a:p>
                  <a:pPr algn="l"/>
                  <a:endParaRPr lang="zh-CN" altLang="en-US" sz="2400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3219" y="5082"/>
                  <a:ext cx="678" cy="5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en-US" altLang="zh-CN">
                      <a:solidFill>
                        <a:schemeClr val="bg1"/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01</a:t>
                  </a:r>
                  <a:endParaRPr lang="en-US" altLang="zh-CN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</p:grpSp>
          <p:sp>
            <p:nvSpPr>
              <p:cNvPr id="53" name="对角圆角矩形 52"/>
              <p:cNvSpPr/>
              <p:nvPr/>
            </p:nvSpPr>
            <p:spPr>
              <a:xfrm>
                <a:off x="3538" y="7203"/>
                <a:ext cx="375" cy="1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442" y="4729"/>
              <a:ext cx="4525" cy="5048"/>
              <a:chOff x="813" y="4729"/>
              <a:chExt cx="4525" cy="5048"/>
            </a:xfrm>
          </p:grpSpPr>
          <p:sp>
            <p:nvSpPr>
              <p:cNvPr id="61" name="对角圆角矩形 60"/>
              <p:cNvSpPr/>
              <p:nvPr/>
            </p:nvSpPr>
            <p:spPr>
              <a:xfrm>
                <a:off x="813" y="4729"/>
                <a:ext cx="3705" cy="397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alpha val="74000"/>
                </a:schemeClr>
              </a:solidFill>
              <a:ln w="1905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sp>
            <p:nvSpPr>
              <p:cNvPr id="62" name="椭圆 61"/>
              <p:cNvSpPr/>
              <p:nvPr>
                <p:custDataLst>
                  <p:tags r:id="rId3"/>
                </p:custDataLst>
              </p:nvPr>
            </p:nvSpPr>
            <p:spPr>
              <a:xfrm>
                <a:off x="1859" y="6298"/>
                <a:ext cx="3479" cy="3479"/>
              </a:xfrm>
              <a:prstGeom prst="ellipse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  <a:effectLst>
                <a:softEdge rad="622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  <a:cs typeface="MiSans Light" panose="00000400000000000000" charset="-122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 rot="6480000">
                <a:off x="1923" y="6219"/>
                <a:ext cx="2591" cy="2181"/>
              </a:xfrm>
              <a:prstGeom prst="arc">
                <a:avLst>
                  <a:gd name="adj1" fmla="val 17804959"/>
                  <a:gd name="adj2" fmla="val 19981784"/>
                </a:avLst>
              </a:prstGeom>
              <a:ln w="12700">
                <a:gradFill>
                  <a:gsLst>
                    <a:gs pos="49000">
                      <a:schemeClr val="bg1"/>
                    </a:gs>
                    <a:gs pos="69000">
                      <a:schemeClr val="accent1">
                        <a:alpha val="59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  <a:gs pos="25000">
                      <a:schemeClr val="accent1">
                        <a:alpha val="11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1296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1896" y="5172"/>
                <a:ext cx="2250" cy="1350"/>
                <a:chOff x="1701" y="5082"/>
                <a:chExt cx="2250" cy="1350"/>
              </a:xfrm>
            </p:grpSpPr>
            <p:sp>
              <p:nvSpPr>
                <p:cNvPr id="3" name="文本框 2"/>
                <p:cNvSpPr txBox="1"/>
                <p:nvPr/>
              </p:nvSpPr>
              <p:spPr>
                <a:xfrm>
                  <a:off x="1701" y="5707"/>
                  <a:ext cx="2208" cy="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r"/>
                  <a:r>
                    <a:rPr lang="zh-CN" altLang="en-US" sz="2400">
                      <a:solidFill>
                        <a:schemeClr val="bg1"/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产品方案</a:t>
                  </a:r>
                  <a:endParaRPr lang="zh-CN" altLang="en-US" sz="2400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3219" y="5082"/>
                  <a:ext cx="732" cy="5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en-US" altLang="zh-CN">
                      <a:solidFill>
                        <a:schemeClr val="bg1">
                          <a:alpha val="70000"/>
                        </a:schemeClr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02</a:t>
                  </a:r>
                  <a:endParaRPr lang="en-US" altLang="zh-CN">
                    <a:solidFill>
                      <a:schemeClr val="bg1">
                        <a:alpha val="70000"/>
                      </a:schemeClr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</p:grpSp>
          <p:sp>
            <p:nvSpPr>
              <p:cNvPr id="68" name="对角圆角矩形 67"/>
              <p:cNvSpPr/>
              <p:nvPr/>
            </p:nvSpPr>
            <p:spPr>
              <a:xfrm>
                <a:off x="3538" y="7211"/>
                <a:ext cx="375" cy="1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071" y="4729"/>
              <a:ext cx="4525" cy="5048"/>
              <a:chOff x="813" y="4729"/>
              <a:chExt cx="4525" cy="5048"/>
            </a:xfrm>
          </p:grpSpPr>
          <p:sp>
            <p:nvSpPr>
              <p:cNvPr id="8" name="对角圆角矩形 7"/>
              <p:cNvSpPr/>
              <p:nvPr/>
            </p:nvSpPr>
            <p:spPr>
              <a:xfrm>
                <a:off x="813" y="4729"/>
                <a:ext cx="3705" cy="397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alpha val="74000"/>
                </a:schemeClr>
              </a:solidFill>
              <a:ln w="1905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sp>
            <p:nvSpPr>
              <p:cNvPr id="71" name="椭圆 70"/>
              <p:cNvSpPr/>
              <p:nvPr>
                <p:custDataLst>
                  <p:tags r:id="rId4"/>
                </p:custDataLst>
              </p:nvPr>
            </p:nvSpPr>
            <p:spPr>
              <a:xfrm>
                <a:off x="1859" y="6298"/>
                <a:ext cx="3479" cy="3479"/>
              </a:xfrm>
              <a:prstGeom prst="ellipse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  <a:effectLst>
                <a:softEdge rad="622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lt1"/>
                  </a:solidFill>
                  <a:cs typeface="MiSans Light" panose="00000400000000000000" charset="-122"/>
                </a:endParaRPr>
              </a:p>
            </p:txBody>
          </p:sp>
          <p:sp>
            <p:nvSpPr>
              <p:cNvPr id="72" name="弧形 71"/>
              <p:cNvSpPr/>
              <p:nvPr/>
            </p:nvSpPr>
            <p:spPr>
              <a:xfrm rot="6480000">
                <a:off x="1923" y="6219"/>
                <a:ext cx="2591" cy="2181"/>
              </a:xfrm>
              <a:prstGeom prst="arc">
                <a:avLst>
                  <a:gd name="adj1" fmla="val 17804959"/>
                  <a:gd name="adj2" fmla="val 19981784"/>
                </a:avLst>
              </a:prstGeom>
              <a:ln w="12700">
                <a:gradFill>
                  <a:gsLst>
                    <a:gs pos="49000">
                      <a:schemeClr val="bg1"/>
                    </a:gs>
                    <a:gs pos="69000">
                      <a:schemeClr val="accent1">
                        <a:alpha val="59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  <a:gs pos="25000">
                      <a:schemeClr val="accent1">
                        <a:alpha val="11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1296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1890" y="5172"/>
                <a:ext cx="2263" cy="1292"/>
                <a:chOff x="1695" y="5082"/>
                <a:chExt cx="2263" cy="1292"/>
              </a:xfrm>
            </p:grpSpPr>
            <p:sp>
              <p:nvSpPr>
                <p:cNvPr id="74" name="文本框 73"/>
                <p:cNvSpPr txBox="1"/>
                <p:nvPr/>
              </p:nvSpPr>
              <p:spPr>
                <a:xfrm>
                  <a:off x="1695" y="5649"/>
                  <a:ext cx="2208" cy="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r"/>
                  <a:r>
                    <a:rPr lang="zh-CN" altLang="en-US" sz="2400">
                      <a:solidFill>
                        <a:schemeClr val="bg1"/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产品功能</a:t>
                  </a:r>
                  <a:endParaRPr lang="zh-CN" altLang="en-US" sz="2400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  <p:sp>
              <p:nvSpPr>
                <p:cNvPr id="75" name="文本框 74"/>
                <p:cNvSpPr txBox="1"/>
                <p:nvPr/>
              </p:nvSpPr>
              <p:spPr>
                <a:xfrm>
                  <a:off x="3219" y="5082"/>
                  <a:ext cx="739" cy="5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en-US" altLang="zh-CN">
                      <a:solidFill>
                        <a:schemeClr val="bg1">
                          <a:alpha val="70000"/>
                        </a:schemeClr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03</a:t>
                  </a:r>
                  <a:endParaRPr lang="en-US" altLang="zh-CN">
                    <a:solidFill>
                      <a:schemeClr val="bg1">
                        <a:alpha val="70000"/>
                      </a:schemeClr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</p:grpSp>
          <p:sp>
            <p:nvSpPr>
              <p:cNvPr id="77" name="对角圆角矩形 76"/>
              <p:cNvSpPr/>
              <p:nvPr/>
            </p:nvSpPr>
            <p:spPr>
              <a:xfrm>
                <a:off x="3538" y="7166"/>
                <a:ext cx="375" cy="1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15035" y="5172"/>
              <a:ext cx="3007" cy="2308"/>
              <a:chOff x="1148" y="5172"/>
              <a:chExt cx="3007" cy="2308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148" y="5172"/>
                <a:ext cx="3007" cy="2308"/>
                <a:chOff x="953" y="5082"/>
                <a:chExt cx="3007" cy="2308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1689" y="5718"/>
                  <a:ext cx="488" cy="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endParaRPr lang="zh-CN" altLang="en-US" sz="2400">
                    <a:solidFill>
                      <a:schemeClr val="bg1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3219" y="5082"/>
                  <a:ext cx="741" cy="5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en-US" altLang="zh-CN">
                      <a:solidFill>
                        <a:schemeClr val="bg1">
                          <a:alpha val="70000"/>
                        </a:schemeClr>
                      </a:solidFill>
                      <a:latin typeface="MiSans Medium" panose="00000600000000000000" charset="-122"/>
                      <a:ea typeface="MiSans Medium" panose="00000600000000000000" charset="-122"/>
                      <a:cs typeface="MiSans Light" panose="00000400000000000000" charset="-122"/>
                      <a:sym typeface="+mn-ea"/>
                    </a:rPr>
                    <a:t>04</a:t>
                  </a:r>
                  <a:endParaRPr lang="en-US" altLang="zh-CN">
                    <a:solidFill>
                      <a:schemeClr val="bg1">
                        <a:alpha val="70000"/>
                      </a:schemeClr>
                    </a:solidFill>
                    <a:latin typeface="MiSans Medium" panose="00000600000000000000" charset="-122"/>
                    <a:ea typeface="MiSans Medium" panose="000006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  <p:sp>
              <p:nvSpPr>
                <p:cNvPr id="85" name="文本框 84"/>
                <p:cNvSpPr txBox="1"/>
                <p:nvPr/>
              </p:nvSpPr>
              <p:spPr>
                <a:xfrm>
                  <a:off x="953" y="6956"/>
                  <a:ext cx="1547" cy="43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p>
                  <a:pPr algn="l"/>
                  <a:r>
                    <a:rPr lang="en-US" altLang="zh-CN" sz="1200">
                      <a:solidFill>
                        <a:schemeClr val="bg1">
                          <a:alpha val="70000"/>
                        </a:schemeClr>
                      </a:solidFill>
                      <a:latin typeface="MiSans Normal" panose="00000500000000000000" charset="-122"/>
                      <a:ea typeface="MiSans Normal" panose="00000500000000000000" charset="-122"/>
                      <a:cs typeface="MiSans Light" panose="00000400000000000000" charset="-122"/>
                      <a:sym typeface="+mn-ea"/>
                    </a:rPr>
                    <a:t>AI assistant</a:t>
                  </a:r>
                  <a:endParaRPr lang="en-US" altLang="zh-CN" sz="1200">
                    <a:solidFill>
                      <a:schemeClr val="bg1">
                        <a:alpha val="70000"/>
                      </a:schemeClr>
                    </a:solidFill>
                    <a:latin typeface="MiSans Normal" panose="00000500000000000000" charset="-122"/>
                    <a:ea typeface="MiSans Normal" panose="00000500000000000000" charset="-122"/>
                    <a:cs typeface="MiSans Light" panose="00000400000000000000" charset="-122"/>
                    <a:sym typeface="+mn-ea"/>
                  </a:endParaRPr>
                </a:p>
              </p:txBody>
            </p:sp>
          </p:grpSp>
          <p:sp>
            <p:nvSpPr>
              <p:cNvPr id="86" name="对角圆角矩形 85"/>
              <p:cNvSpPr/>
              <p:nvPr/>
            </p:nvSpPr>
            <p:spPr>
              <a:xfrm>
                <a:off x="3538" y="7203"/>
                <a:ext cx="375" cy="1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MiSans Light" panose="00000400000000000000" charset="-122"/>
                </a:endParaRPr>
              </a:p>
            </p:txBody>
          </p:sp>
        </p:grpSp>
      </p:grpSp>
      <p:sp>
        <p:nvSpPr>
          <p:cNvPr id="10" name="对角圆角矩形 9"/>
          <p:cNvSpPr/>
          <p:nvPr/>
        </p:nvSpPr>
        <p:spPr>
          <a:xfrm>
            <a:off x="9440545" y="2393315"/>
            <a:ext cx="2352675" cy="252539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alpha val="74000"/>
            </a:schemeClr>
          </a:solidFill>
          <a:ln w="1905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Light" panose="000004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9986645" y="3477260"/>
            <a:ext cx="2209165" cy="2209165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  <a:effectLst>
            <a:softEdge rad="622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Light" panose="000004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29645" y="2674620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olidFill>
                  <a:schemeClr val="bg1">
                    <a:alpha val="70000"/>
                  </a:schemeClr>
                </a:solidFill>
                <a:latin typeface="MiSans Medium" panose="00000600000000000000" charset="-122"/>
                <a:ea typeface="MiSans Medium" panose="00000600000000000000" charset="-122"/>
                <a:cs typeface="MiSans Light" panose="00000400000000000000" charset="-122"/>
                <a:sym typeface="+mn-ea"/>
              </a:rPr>
              <a:t>04</a:t>
            </a:r>
            <a:endParaRPr lang="en-US" altLang="zh-CN">
              <a:solidFill>
                <a:schemeClr val="bg1">
                  <a:alpha val="70000"/>
                </a:schemeClr>
              </a:solidFill>
              <a:latin typeface="MiSans Medium" panose="00000600000000000000" charset="-122"/>
              <a:ea typeface="MiSans Medium" panose="00000600000000000000" charset="-122"/>
              <a:cs typeface="MiSans Light" panose="000004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58095" y="307848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olidFill>
                  <a:schemeClr val="bg1"/>
                </a:solidFill>
                <a:latin typeface="MiSans Medium" panose="00000600000000000000" charset="-122"/>
                <a:ea typeface="MiSans Medium" panose="00000600000000000000" charset="-122"/>
                <a:cs typeface="MiSans Light" panose="00000400000000000000" charset="-122"/>
                <a:sym typeface="+mn-ea"/>
              </a:rPr>
              <a:t>产品开通</a:t>
            </a:r>
            <a:endParaRPr lang="zh-CN" altLang="en-US" sz="2400">
              <a:solidFill>
                <a:schemeClr val="bg1"/>
              </a:solidFill>
              <a:latin typeface="MiSans Medium" panose="00000600000000000000" charset="-122"/>
              <a:ea typeface="MiSans Medium" panose="00000600000000000000" charset="-122"/>
              <a:cs typeface="MiSans Light" panose="00000400000000000000" charset="-122"/>
              <a:sym typeface="+mn-ea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253470" y="4067810"/>
            <a:ext cx="238125" cy="7556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MiSans Light" panose="00000400000000000000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" hidden="1"/>
          <p:cNvSpPr txBox="1"/>
          <p:nvPr/>
        </p:nvSpPr>
        <p:spPr>
          <a:xfrm>
            <a:off x="-474133" y="2404533"/>
            <a:ext cx="287899" cy="1354667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</a:t>
            </a:r>
            <a:endParaRPr lang="zh-CN" altLang="en-US" sz="135"/>
          </a:p>
        </p:txBody>
      </p:sp>
      <p:cxnSp>
        <p:nvCxnSpPr>
          <p:cNvPr id="16" name="爱设计-7-2"/>
          <p:cNvCxnSpPr/>
          <p:nvPr/>
        </p:nvCxnSpPr>
        <p:spPr>
          <a:xfrm>
            <a:off x="1092191" y="3292516"/>
            <a:ext cx="6397180" cy="0"/>
          </a:xfrm>
          <a:prstGeom prst="line">
            <a:avLst/>
          </a:prstGeom>
          <a:noFill/>
          <a:ln w="15875" cap="rnd" cmpd="sng" algn="ctr">
            <a:solidFill>
              <a:srgbClr val="267DFF">
                <a:alpha val="40000"/>
              </a:srgbClr>
            </a:solidFill>
            <a:prstDash val="dash"/>
            <a:miter lim="800000"/>
            <a:headEnd type="none" w="sm" len="sm"/>
            <a:tailEnd type="none" w="sm" len="sm"/>
          </a:ln>
          <a:effectLst/>
        </p:spPr>
      </p:cxnSp>
      <p:sp>
        <p:nvSpPr>
          <p:cNvPr id="18" name="爱设计-7-6"/>
          <p:cNvSpPr/>
          <p:nvPr/>
        </p:nvSpPr>
        <p:spPr>
          <a:xfrm>
            <a:off x="988694" y="3650560"/>
            <a:ext cx="4431204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>
                <a:latin typeface="微软雅黑" panose="020B0503020204020204" charset="-122"/>
                <a:ea typeface="微软雅黑" panose="020B0503020204020204" charset="-122"/>
                <a:cs typeface="Alibaba PuHuiTi H" pitchFamily="18" charset="-122"/>
              </a:rPr>
              <a:t>产品开通</a:t>
            </a:r>
            <a:endParaRPr lang="zh-CN" altLang="en-US" sz="5000" b="1" dirty="0">
              <a:latin typeface="微软雅黑" panose="020B0503020204020204" charset="-122"/>
              <a:ea typeface="微软雅黑" panose="020B0503020204020204" charset="-122"/>
              <a:cs typeface="Alibaba PuHuiTi H" pitchFamily="18" charset="-122"/>
            </a:endParaRPr>
          </a:p>
        </p:txBody>
      </p:sp>
      <p:sp>
        <p:nvSpPr>
          <p:cNvPr id="23" name="爱设计-7-8"/>
          <p:cNvSpPr txBox="1"/>
          <p:nvPr/>
        </p:nvSpPr>
        <p:spPr>
          <a:xfrm>
            <a:off x="1081321" y="2260613"/>
            <a:ext cx="3001010" cy="83058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u="none" strike="noStrike" kern="1200" cap="none" normalizeH="0" baseline="0" noProof="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 . </a:t>
            </a:r>
            <a:r>
              <a:rPr kumimoji="0" lang="en-US" altLang="zh-CN" sz="5400" b="1" u="none" strike="noStrike" kern="1200" cap="none" normalizeH="0" baseline="0" noProof="0" dirty="0">
                <a:ln w="15875">
                  <a:noFill/>
                </a:ln>
                <a:solidFill>
                  <a:srgbClr val="015CFF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kumimoji="0" lang="en-US" altLang="en-US" sz="2800" b="1" u="none" strike="noStrike" kern="1200" cap="none" normalizeH="0" baseline="0" noProof="0" dirty="0">
              <a:ln w="15875">
                <a:noFill/>
              </a:ln>
              <a:solidFill>
                <a:srgbClr val="015CFF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9353" y="2676112"/>
            <a:ext cx="470018" cy="208812"/>
            <a:chOff x="6754631" y="2864794"/>
            <a:chExt cx="470018" cy="208812"/>
          </a:xfrm>
        </p:grpSpPr>
        <p:sp>
          <p:nvSpPr>
            <p:cNvPr id="25" name="爱设计-7-9"/>
            <p:cNvSpPr/>
            <p:nvPr/>
          </p:nvSpPr>
          <p:spPr>
            <a:xfrm>
              <a:off x="7085724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3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爱设计-7-10"/>
            <p:cNvSpPr/>
            <p:nvPr/>
          </p:nvSpPr>
          <p:spPr>
            <a:xfrm>
              <a:off x="6920177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5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爱设计-7-11"/>
            <p:cNvSpPr/>
            <p:nvPr/>
          </p:nvSpPr>
          <p:spPr>
            <a:xfrm>
              <a:off x="6754631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1"/>
          <p:cNvSpPr/>
          <p:nvPr/>
        </p:nvSpPr>
        <p:spPr>
          <a:xfrm>
            <a:off x="1985376" y="2023382"/>
            <a:ext cx="156210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51" name="圆角矩形 3"/>
          <p:cNvSpPr/>
          <p:nvPr/>
        </p:nvSpPr>
        <p:spPr>
          <a:xfrm>
            <a:off x="1830698" y="2524166"/>
            <a:ext cx="2012450" cy="1668780"/>
          </a:xfrm>
          <a:prstGeom prst="roundRect">
            <a:avLst/>
          </a:prstGeom>
          <a:ln>
            <a:solidFill>
              <a:srgbClr val="0391D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1.</a:t>
            </a:r>
            <a:r>
              <a:rPr lang="zh-CN" altLang="en-US" sz="1200" dirty="0">
                <a:latin typeface="+mn-ea"/>
              </a:rPr>
              <a:t>基本信息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2.</a:t>
            </a:r>
            <a:r>
              <a:rPr lang="zh-CN" altLang="en-US" sz="1200" dirty="0">
                <a:latin typeface="+mn-ea"/>
              </a:rPr>
              <a:t>经营信息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3.</a:t>
            </a:r>
            <a:r>
              <a:rPr lang="zh-CN" altLang="en-US" sz="1200" dirty="0">
                <a:latin typeface="+mn-ea"/>
              </a:rPr>
              <a:t>合作信息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4.</a:t>
            </a:r>
            <a:r>
              <a:rPr lang="zh-CN" altLang="en-US" sz="1200" dirty="0">
                <a:latin typeface="+mn-ea"/>
              </a:rPr>
              <a:t>结算信息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2" name="圆角矩形 7"/>
          <p:cNvSpPr/>
          <p:nvPr/>
        </p:nvSpPr>
        <p:spPr>
          <a:xfrm>
            <a:off x="1985376" y="4296375"/>
            <a:ext cx="165354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Step2-</a:t>
            </a:r>
            <a:r>
              <a:rPr lang="zh-CN" altLang="en-US" sz="1200" b="1" dirty="0">
                <a:latin typeface="+mn-ea"/>
              </a:rPr>
              <a:t>申请产品开通</a:t>
            </a:r>
            <a:endParaRPr lang="zh-CN" altLang="en-US" sz="1200" b="1" dirty="0">
              <a:latin typeface="+mn-ea"/>
            </a:endParaRPr>
          </a:p>
        </p:txBody>
      </p:sp>
      <p:sp>
        <p:nvSpPr>
          <p:cNvPr id="53" name="圆角矩形 8"/>
          <p:cNvSpPr/>
          <p:nvPr/>
        </p:nvSpPr>
        <p:spPr>
          <a:xfrm>
            <a:off x="1830697" y="4811284"/>
            <a:ext cx="2012450" cy="1733127"/>
          </a:xfrm>
          <a:prstGeom prst="roundRect">
            <a:avLst/>
          </a:prstGeom>
          <a:ln>
            <a:solidFill>
              <a:srgbClr val="0392D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支付产品：</a:t>
            </a:r>
            <a:r>
              <a:rPr lang="zh-CN" altLang="en-US" sz="1100" dirty="0">
                <a:latin typeface="+mn-ea"/>
              </a:rPr>
              <a:t>微信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支付宝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银联</a:t>
            </a:r>
            <a:r>
              <a:rPr lang="en-US" altLang="zh-CN" sz="1100" dirty="0">
                <a:latin typeface="+mn-ea"/>
              </a:rPr>
              <a:t>/POS</a:t>
            </a:r>
            <a:r>
              <a:rPr lang="zh-CN" altLang="en-US" sz="1100" dirty="0">
                <a:latin typeface="+mn-ea"/>
              </a:rPr>
              <a:t>。。。</a:t>
            </a:r>
            <a:endParaRPr lang="zh-CN" altLang="en-US" sz="1100" dirty="0">
              <a:latin typeface="+mn-ea"/>
            </a:endParaRPr>
          </a:p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支付非标：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1</a:t>
            </a:r>
            <a:r>
              <a:rPr lang="zh-CN" altLang="en-US" sz="1000" dirty="0">
                <a:latin typeface="+mn-ea"/>
              </a:rPr>
              <a:t>）</a:t>
            </a:r>
            <a:r>
              <a:rPr lang="zh-CN" altLang="zh-CN" sz="1000" dirty="0">
                <a:latin typeface="+mn-ea"/>
              </a:rPr>
              <a:t>手续费月结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2</a:t>
            </a:r>
            <a:r>
              <a:rPr lang="zh-CN" altLang="en-US" sz="1000" dirty="0">
                <a:latin typeface="+mn-ea"/>
              </a:rPr>
              <a:t>）</a:t>
            </a:r>
            <a:r>
              <a:rPr lang="zh-CN" altLang="zh-CN" sz="1000" dirty="0">
                <a:latin typeface="+mn-ea"/>
              </a:rPr>
              <a:t>非标费率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3</a:t>
            </a:r>
            <a:r>
              <a:rPr lang="zh-CN" altLang="en-US" sz="1000" dirty="0">
                <a:latin typeface="+mn-ea"/>
              </a:rPr>
              <a:t>）线上</a:t>
            </a:r>
            <a:r>
              <a:rPr lang="zh-CN" altLang="zh-CN" sz="1000" dirty="0">
                <a:latin typeface="+mn-ea"/>
              </a:rPr>
              <a:t>限额解除</a:t>
            </a:r>
            <a:endParaRPr lang="zh-CN" altLang="en-US" sz="10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+mn-ea"/>
              </a:rPr>
              <a:t>（</a:t>
            </a:r>
            <a:r>
              <a:rPr lang="en-US" altLang="zh-CN" sz="1000" dirty="0">
                <a:latin typeface="+mn-ea"/>
              </a:rPr>
              <a:t>4</a:t>
            </a:r>
            <a:r>
              <a:rPr lang="zh-CN" altLang="en-US" sz="1000" dirty="0">
                <a:latin typeface="+mn-ea"/>
              </a:rPr>
              <a:t>）非标结算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4" name="圆角矩形 12"/>
          <p:cNvSpPr/>
          <p:nvPr/>
        </p:nvSpPr>
        <p:spPr>
          <a:xfrm>
            <a:off x="4982022" y="2047225"/>
            <a:ext cx="1562100" cy="411480"/>
          </a:xfrm>
          <a:prstGeom prst="roundRect">
            <a:avLst/>
          </a:prstGeom>
          <a:solidFill>
            <a:srgbClr val="3380FE"/>
          </a:solidFill>
          <a:ln>
            <a:solidFill>
              <a:srgbClr val="3380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+mn-ea"/>
              </a:rPr>
              <a:t>STEP3-</a:t>
            </a:r>
            <a:r>
              <a:rPr lang="zh-CN" altLang="en-US" sz="1200" b="1" dirty="0">
                <a:latin typeface="+mn-ea"/>
              </a:rPr>
              <a:t>准入审批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5" name="圆角矩形 13"/>
          <p:cNvSpPr/>
          <p:nvPr/>
        </p:nvSpPr>
        <p:spPr>
          <a:xfrm>
            <a:off x="4742580" y="3358556"/>
            <a:ext cx="2077629" cy="1838549"/>
          </a:xfrm>
          <a:prstGeom prst="roundRect">
            <a:avLst/>
          </a:prstGeom>
          <a:ln>
            <a:solidFill>
              <a:srgbClr val="3380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支付非标审批</a:t>
            </a:r>
            <a:endParaRPr lang="zh-CN" altLang="en-US" sz="1200" dirty="0">
              <a:latin typeface="+mn-ea"/>
            </a:endParaRPr>
          </a:p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业务非标审批</a:t>
            </a:r>
            <a:endParaRPr lang="zh-CN" altLang="en-US" sz="12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(1)</a:t>
            </a:r>
            <a:r>
              <a:rPr lang="zh-CN" altLang="en-US" sz="1000" dirty="0">
                <a:latin typeface="+mn-ea"/>
              </a:rPr>
              <a:t>资金归集</a:t>
            </a:r>
            <a:endParaRPr lang="zh-CN" altLang="en-US" sz="11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(2)</a:t>
            </a:r>
            <a:r>
              <a:rPr lang="zh-CN" altLang="en-US" sz="1000" dirty="0">
                <a:latin typeface="+mn-ea"/>
              </a:rPr>
              <a:t>同主体报白名单</a:t>
            </a:r>
            <a:endParaRPr lang="zh-CN" altLang="en-US" sz="10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(3)</a:t>
            </a:r>
            <a:r>
              <a:rPr lang="zh-CN" altLang="en-US" sz="1000" dirty="0">
                <a:latin typeface="+mn-ea"/>
              </a:rPr>
              <a:t>微信支付参数共享</a:t>
            </a:r>
            <a:endParaRPr lang="zh-CN" altLang="en-US" sz="1000" dirty="0">
              <a:latin typeface="+mn-ea"/>
            </a:endParaRPr>
          </a:p>
          <a:p>
            <a:pPr marL="57150" lvl="0" indent="0" defTabSz="4889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sz="1000" dirty="0">
                <a:latin typeface="+mn-ea"/>
              </a:rPr>
              <a:t>(4)</a:t>
            </a:r>
            <a:r>
              <a:rPr lang="zh-CN" altLang="en-US" sz="1000" dirty="0">
                <a:latin typeface="+mn-ea"/>
              </a:rPr>
              <a:t>开通小程序收银台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8" name="圆角矩形 16"/>
          <p:cNvSpPr/>
          <p:nvPr/>
        </p:nvSpPr>
        <p:spPr>
          <a:xfrm>
            <a:off x="7980739" y="2047225"/>
            <a:ext cx="1562100" cy="411480"/>
          </a:xfrm>
          <a:prstGeom prst="roundRect">
            <a:avLst/>
          </a:prstGeom>
          <a:solidFill>
            <a:srgbClr val="0962AD"/>
          </a:solidFill>
          <a:ln>
            <a:solidFill>
              <a:srgbClr val="0962A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err="1">
                <a:latin typeface="+mn-ea"/>
              </a:rPr>
              <a:t>STEP4</a:t>
            </a:r>
            <a:r>
              <a:rPr lang="en-US" altLang="zh-CN" sz="1200" b="1" dirty="0">
                <a:latin typeface="+mn-ea"/>
              </a:rPr>
              <a:t>-</a:t>
            </a:r>
            <a:r>
              <a:rPr lang="zh-CN" altLang="en-US" sz="1200" b="1" dirty="0">
                <a:latin typeface="+mn-ea"/>
              </a:rPr>
              <a:t>业务配置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7848364" y="3404604"/>
            <a:ext cx="1910443" cy="1852077"/>
          </a:xfrm>
          <a:prstGeom prst="roundRect">
            <a:avLst/>
          </a:prstGeom>
          <a:ln>
            <a:solidFill>
              <a:srgbClr val="0962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按审批通过项系统自动执行配置</a:t>
            </a:r>
            <a:endParaRPr lang="en-US" altLang="zh-CN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endParaRPr lang="zh-CN" altLang="en-US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查询返回配置结果，并提供业务支撑系统展示。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60" name="文本占位符 6"/>
          <p:cNvSpPr txBox="1"/>
          <p:nvPr/>
        </p:nvSpPr>
        <p:spPr>
          <a:xfrm>
            <a:off x="1750608" y="1466804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分公司录入</a:t>
            </a:r>
            <a:r>
              <a:rPr lang="en-US" altLang="zh-CN" sz="1200" b="1" dirty="0">
                <a:solidFill>
                  <a:srgbClr val="0392D8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分公司审批</a:t>
            </a:r>
            <a:endParaRPr lang="en-US" altLang="en-US" sz="1200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61" name="文本占位符 6"/>
          <p:cNvSpPr txBox="1"/>
          <p:nvPr/>
        </p:nvSpPr>
        <p:spPr>
          <a:xfrm>
            <a:off x="4635344" y="1433052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3380FE"/>
                </a:solidFill>
                <a:latin typeface="+mn-ea"/>
              </a:rPr>
              <a:t>分公司</a:t>
            </a:r>
            <a:r>
              <a:rPr lang="en-US" altLang="zh-CN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事业部</a:t>
            </a:r>
            <a:r>
              <a:rPr lang="en-US" altLang="zh-CN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3380FE"/>
                </a:solidFill>
                <a:latin typeface="+mn-ea"/>
                <a:sym typeface="Wingdings" panose="05000000000000000000" pitchFamily="2" charset="2"/>
              </a:rPr>
              <a:t>运营中心</a:t>
            </a:r>
            <a:endParaRPr lang="en-US" altLang="zh-CN" sz="1200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62" name="文本占位符 6"/>
          <p:cNvSpPr txBox="1"/>
          <p:nvPr/>
        </p:nvSpPr>
        <p:spPr>
          <a:xfrm>
            <a:off x="8301562" y="1490305"/>
            <a:ext cx="1126359" cy="3407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962AD"/>
                </a:solidFill>
                <a:latin typeface="+mn-ea"/>
                <a:sym typeface="Wingdings" panose="05000000000000000000" pitchFamily="2" charset="2"/>
              </a:rPr>
              <a:t>运营中心</a:t>
            </a:r>
            <a:endParaRPr lang="en-US" altLang="zh-CN" sz="1200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63" name="圆角矩形 4"/>
          <p:cNvSpPr/>
          <p:nvPr/>
        </p:nvSpPr>
        <p:spPr>
          <a:xfrm>
            <a:off x="1502840" y="1898907"/>
            <a:ext cx="2606064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圆角矩形 24"/>
          <p:cNvSpPr/>
          <p:nvPr/>
        </p:nvSpPr>
        <p:spPr>
          <a:xfrm>
            <a:off x="4496990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圆角矩形 25"/>
          <p:cNvSpPr/>
          <p:nvPr/>
        </p:nvSpPr>
        <p:spPr>
          <a:xfrm>
            <a:off x="7461158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圆角矩形 5"/>
          <p:cNvSpPr/>
          <p:nvPr/>
        </p:nvSpPr>
        <p:spPr>
          <a:xfrm>
            <a:off x="1856817" y="1151139"/>
            <a:ext cx="1692111" cy="312777"/>
          </a:xfrm>
          <a:prstGeom prst="roundRect">
            <a:avLst/>
          </a:prstGeom>
          <a:solidFill>
            <a:srgbClr val="0392D8"/>
          </a:soli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8" name="圆角矩形 26"/>
          <p:cNvSpPr/>
          <p:nvPr/>
        </p:nvSpPr>
        <p:spPr>
          <a:xfrm>
            <a:off x="4938975" y="1130324"/>
            <a:ext cx="1692111" cy="312777"/>
          </a:xfrm>
          <a:prstGeom prst="roundRect">
            <a:avLst/>
          </a:prstGeom>
          <a:solidFill>
            <a:srgbClr val="3380FE"/>
          </a:solidFill>
          <a:ln>
            <a:solidFill>
              <a:srgbClr val="3380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业务支撑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9" name="圆角矩形 27"/>
          <p:cNvSpPr/>
          <p:nvPr/>
        </p:nvSpPr>
        <p:spPr>
          <a:xfrm>
            <a:off x="7848364" y="1130323"/>
            <a:ext cx="1692111" cy="312777"/>
          </a:xfrm>
          <a:prstGeom prst="roundRect">
            <a:avLst/>
          </a:prstGeom>
          <a:solidFill>
            <a:srgbClr val="0962AD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30" name="右箭头 6"/>
          <p:cNvSpPr/>
          <p:nvPr/>
        </p:nvSpPr>
        <p:spPr>
          <a:xfrm>
            <a:off x="3708948" y="1200150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8" name="右箭头 6"/>
          <p:cNvSpPr/>
          <p:nvPr/>
        </p:nvSpPr>
        <p:spPr>
          <a:xfrm>
            <a:off x="6837363" y="1201154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" name="任意多边形: 形状 18"/>
          <p:cNvSpPr/>
          <p:nvPr>
            <p:custDataLst>
              <p:tags r:id="rId1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2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产品开通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开通流程（含非标功能）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" name="圆角矩形 1"/>
          <p:cNvSpPr/>
          <p:nvPr/>
        </p:nvSpPr>
        <p:spPr>
          <a:xfrm>
            <a:off x="1985376" y="2023382"/>
            <a:ext cx="156210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51" name="圆角矩形 3"/>
          <p:cNvSpPr/>
          <p:nvPr/>
        </p:nvSpPr>
        <p:spPr>
          <a:xfrm>
            <a:off x="1830698" y="2524166"/>
            <a:ext cx="2012450" cy="1668780"/>
          </a:xfrm>
          <a:prstGeom prst="roundRect">
            <a:avLst/>
          </a:prstGeom>
          <a:ln>
            <a:solidFill>
              <a:srgbClr val="0391D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1.</a:t>
            </a:r>
            <a:r>
              <a:rPr lang="zh-CN" altLang="en-US" sz="1200" dirty="0">
                <a:latin typeface="+mn-ea"/>
              </a:rPr>
              <a:t>基本信息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2.</a:t>
            </a:r>
            <a:r>
              <a:rPr lang="zh-CN" altLang="en-US" sz="1200" dirty="0">
                <a:latin typeface="+mn-ea"/>
              </a:rPr>
              <a:t>经营信息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3.</a:t>
            </a:r>
            <a:r>
              <a:rPr lang="zh-CN" altLang="en-US" sz="1200" dirty="0">
                <a:latin typeface="+mn-ea"/>
              </a:rPr>
              <a:t>合作信息</a:t>
            </a:r>
            <a:endParaRPr lang="zh-CN" altLang="en-US" sz="1200" dirty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en-US" sz="1200" dirty="0">
                <a:latin typeface="+mn-ea"/>
              </a:rPr>
              <a:t>4.</a:t>
            </a:r>
            <a:r>
              <a:rPr lang="zh-CN" altLang="en-US" sz="1200" dirty="0">
                <a:latin typeface="+mn-ea"/>
              </a:rPr>
              <a:t>结算信息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2" name="圆角矩形 7"/>
          <p:cNvSpPr/>
          <p:nvPr/>
        </p:nvSpPr>
        <p:spPr>
          <a:xfrm>
            <a:off x="1985376" y="4296375"/>
            <a:ext cx="1653540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Step2-</a:t>
            </a:r>
            <a:r>
              <a:rPr lang="zh-CN" altLang="en-US" sz="1200" b="1" dirty="0">
                <a:latin typeface="+mn-ea"/>
              </a:rPr>
              <a:t>申请产品开通</a:t>
            </a:r>
            <a:endParaRPr lang="zh-CN" altLang="en-US" sz="1200" b="1" dirty="0">
              <a:latin typeface="+mn-ea"/>
            </a:endParaRPr>
          </a:p>
        </p:txBody>
      </p:sp>
      <p:sp>
        <p:nvSpPr>
          <p:cNvPr id="53" name="圆角矩形 8"/>
          <p:cNvSpPr/>
          <p:nvPr/>
        </p:nvSpPr>
        <p:spPr>
          <a:xfrm>
            <a:off x="1830697" y="4811284"/>
            <a:ext cx="2012450" cy="1733127"/>
          </a:xfrm>
          <a:prstGeom prst="roundRect">
            <a:avLst/>
          </a:prstGeom>
          <a:ln>
            <a:solidFill>
              <a:srgbClr val="0392D8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支付产品：</a:t>
            </a:r>
            <a:r>
              <a:rPr lang="zh-CN" altLang="en-US" sz="1100" dirty="0">
                <a:latin typeface="+mn-ea"/>
              </a:rPr>
              <a:t>微信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支付宝</a:t>
            </a:r>
            <a:r>
              <a:rPr lang="en-US" altLang="zh-CN" sz="1100" dirty="0">
                <a:latin typeface="+mn-ea"/>
              </a:rPr>
              <a:t>/</a:t>
            </a:r>
            <a:r>
              <a:rPr lang="zh-CN" altLang="en-US" sz="1100" dirty="0">
                <a:latin typeface="+mn-ea"/>
              </a:rPr>
              <a:t>银联</a:t>
            </a:r>
            <a:r>
              <a:rPr lang="en-US" altLang="zh-CN" sz="1100" dirty="0">
                <a:latin typeface="+mn-ea"/>
              </a:rPr>
              <a:t>/POS</a:t>
            </a:r>
            <a:r>
              <a:rPr lang="zh-CN" altLang="en-US" sz="1100" dirty="0">
                <a:latin typeface="+mn-ea"/>
              </a:rPr>
              <a:t>。。。</a:t>
            </a:r>
            <a:endParaRPr lang="zh-CN" altLang="en-US" sz="1000" dirty="0">
              <a:latin typeface="+mn-ea"/>
            </a:endParaRPr>
          </a:p>
        </p:txBody>
      </p:sp>
      <p:sp>
        <p:nvSpPr>
          <p:cNvPr id="58" name="圆角矩形 16"/>
          <p:cNvSpPr/>
          <p:nvPr/>
        </p:nvSpPr>
        <p:spPr>
          <a:xfrm>
            <a:off x="7980739" y="2047225"/>
            <a:ext cx="1562100" cy="411480"/>
          </a:xfrm>
          <a:prstGeom prst="roundRect">
            <a:avLst/>
          </a:prstGeom>
          <a:solidFill>
            <a:srgbClr val="0962AD"/>
          </a:solidFill>
          <a:ln>
            <a:solidFill>
              <a:srgbClr val="0962A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err="1">
                <a:latin typeface="+mn-ea"/>
              </a:rPr>
              <a:t>STEP3</a:t>
            </a:r>
            <a:r>
              <a:rPr lang="en-US" altLang="zh-CN" sz="1200" b="1" dirty="0">
                <a:latin typeface="+mn-ea"/>
              </a:rPr>
              <a:t>-</a:t>
            </a:r>
            <a:r>
              <a:rPr lang="zh-CN" altLang="en-US" sz="1200" b="1" dirty="0">
                <a:latin typeface="+mn-ea"/>
              </a:rPr>
              <a:t>业务配置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7848364" y="3404604"/>
            <a:ext cx="1910443" cy="1852077"/>
          </a:xfrm>
          <a:prstGeom prst="roundRect">
            <a:avLst/>
          </a:prstGeom>
          <a:ln>
            <a:solidFill>
              <a:srgbClr val="0962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系统自动执行配置</a:t>
            </a:r>
            <a:endParaRPr lang="en-US" altLang="zh-CN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endParaRPr lang="zh-CN" altLang="en-US" sz="1200" dirty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+mn-ea"/>
              </a:rPr>
              <a:t>查询返回配置结果，并提供业务支撑系统展示。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60" name="文本占位符 6"/>
          <p:cNvSpPr txBox="1"/>
          <p:nvPr/>
        </p:nvSpPr>
        <p:spPr>
          <a:xfrm>
            <a:off x="1750608" y="1466804"/>
            <a:ext cx="2252718" cy="5125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分公司录入</a:t>
            </a:r>
            <a:r>
              <a:rPr lang="en-US" altLang="zh-CN" sz="1200" b="1" dirty="0">
                <a:solidFill>
                  <a:srgbClr val="0392D8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CN" altLang="en-US" sz="1200" b="1" dirty="0">
                <a:solidFill>
                  <a:srgbClr val="0392D8"/>
                </a:solidFill>
                <a:latin typeface="+mn-ea"/>
              </a:rPr>
              <a:t>分公司审批</a:t>
            </a:r>
            <a:endParaRPr lang="en-US" altLang="en-US" sz="1200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62" name="文本占位符 6"/>
          <p:cNvSpPr txBox="1"/>
          <p:nvPr/>
        </p:nvSpPr>
        <p:spPr>
          <a:xfrm>
            <a:off x="8301562" y="1490305"/>
            <a:ext cx="1126359" cy="3407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0962AD"/>
                </a:solidFill>
                <a:latin typeface="+mn-ea"/>
                <a:sym typeface="Wingdings" panose="05000000000000000000" pitchFamily="2" charset="2"/>
              </a:rPr>
              <a:t>系统执行配置</a:t>
            </a:r>
            <a:endParaRPr lang="en-US" altLang="zh-CN" sz="1200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63" name="圆角矩形 4"/>
          <p:cNvSpPr/>
          <p:nvPr/>
        </p:nvSpPr>
        <p:spPr>
          <a:xfrm>
            <a:off x="1502840" y="1898907"/>
            <a:ext cx="2606064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圆角矩形 25"/>
          <p:cNvSpPr/>
          <p:nvPr/>
        </p:nvSpPr>
        <p:spPr>
          <a:xfrm>
            <a:off x="7461158" y="1893132"/>
            <a:ext cx="2576082" cy="4883826"/>
          </a:xfrm>
          <a:prstGeom prst="roundRect">
            <a:avLst/>
          </a:prstGeom>
          <a:noFill/>
          <a:ln w="19050"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圆角矩形 5"/>
          <p:cNvSpPr/>
          <p:nvPr/>
        </p:nvSpPr>
        <p:spPr>
          <a:xfrm>
            <a:off x="1856817" y="1151139"/>
            <a:ext cx="1692111" cy="312777"/>
          </a:xfrm>
          <a:prstGeom prst="roundRect">
            <a:avLst/>
          </a:prstGeom>
          <a:solidFill>
            <a:srgbClr val="0392D8"/>
          </a:solidFill>
          <a:ln>
            <a:solidFill>
              <a:srgbClr val="0392D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29" name="圆角矩形 27"/>
          <p:cNvSpPr/>
          <p:nvPr/>
        </p:nvSpPr>
        <p:spPr>
          <a:xfrm>
            <a:off x="7848364" y="1130323"/>
            <a:ext cx="1692111" cy="312777"/>
          </a:xfrm>
          <a:prstGeom prst="roundRect">
            <a:avLst/>
          </a:prstGeom>
          <a:solidFill>
            <a:srgbClr val="0962AD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统一运营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30" name="右箭头 6"/>
          <p:cNvSpPr/>
          <p:nvPr/>
        </p:nvSpPr>
        <p:spPr>
          <a:xfrm>
            <a:off x="5296859" y="1196716"/>
            <a:ext cx="776305" cy="179881"/>
          </a:xfrm>
          <a:prstGeom prst="rightArrow">
            <a:avLst/>
          </a:prstGeom>
          <a:solidFill>
            <a:srgbClr val="70A6FE"/>
          </a:solidFill>
          <a:ln>
            <a:solidFill>
              <a:srgbClr val="70A6FE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 descr="upload_post_object_v2_2816355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1173" y="3518070"/>
            <a:ext cx="2232694" cy="1571557"/>
          </a:xfrm>
          <a:prstGeom prst="rect">
            <a:avLst/>
          </a:prstGeom>
        </p:spPr>
      </p:pic>
      <p:sp>
        <p:nvSpPr>
          <p:cNvPr id="112" name="任意多边形: 形状 18"/>
          <p:cNvSpPr/>
          <p:nvPr>
            <p:custDataLst>
              <p:tags r:id="rId2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3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产品开通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开通流程（不含非标功能）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242" y="1337118"/>
            <a:ext cx="6037687" cy="3815381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7" name="Subtitle 2"/>
          <p:cNvSpPr txBox="1"/>
          <p:nvPr/>
        </p:nvSpPr>
        <p:spPr>
          <a:xfrm>
            <a:off x="7111954" y="1799110"/>
            <a:ext cx="4484419" cy="3309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菜单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统一客户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客户信息管理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客户信息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】-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“服务管理”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“云商通二代产品开通”；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应用信息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创建应用（应用名称不可修改，需谨慎填写）；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应用类型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：根据客户实际使用场景选择并输入名称（业务支撑运营审核批，务必认真填写真实信息）；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账户产品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：选择“综合支付产品”；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支付产品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：支持开通“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支付”、“网上收银”、“当面付”；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注：也可开通“收款”产品，不建议；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注意：不支持开通“付款”产品，因聚合支付产品不支持“通联管理”，无法开通收妥抵用，故不支持使用收付通付款产品；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9"/>
          <p:cNvSpPr txBox="1"/>
          <p:nvPr/>
        </p:nvSpPr>
        <p:spPr>
          <a:xfrm>
            <a:off x="7456217" y="1337118"/>
            <a:ext cx="364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+mn-ea"/>
              </a:rPr>
              <a:t>统一运营产品开通填写说明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11" name="íşľîḓè"/>
          <p:cNvSpPr/>
          <p:nvPr/>
        </p:nvSpPr>
        <p:spPr>
          <a:xfrm>
            <a:off x="7111954" y="1337118"/>
            <a:ext cx="360000" cy="360000"/>
          </a:xfrm>
          <a:prstGeom prst="ellipse">
            <a:avLst/>
          </a:prstGeom>
          <a:solidFill>
            <a:srgbClr val="3380F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íṥḻïḍè"/>
          <p:cNvSpPr/>
          <p:nvPr/>
        </p:nvSpPr>
        <p:spPr bwMode="auto">
          <a:xfrm>
            <a:off x="7117601" y="1389763"/>
            <a:ext cx="360000" cy="360000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8785" y="5571641"/>
            <a:ext cx="6548225" cy="1121878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24" name="TextBox 19"/>
          <p:cNvSpPr txBox="1"/>
          <p:nvPr/>
        </p:nvSpPr>
        <p:spPr>
          <a:xfrm>
            <a:off x="1000754" y="5432792"/>
            <a:ext cx="3647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392D8"/>
                </a:solidFill>
                <a:latin typeface="+mn-ea"/>
              </a:rPr>
              <a:t>统一运营产品开通审批</a:t>
            </a:r>
            <a:endParaRPr lang="en-US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25" name="íṥḻïḍè"/>
          <p:cNvSpPr/>
          <p:nvPr/>
        </p:nvSpPr>
        <p:spPr bwMode="auto">
          <a:xfrm>
            <a:off x="597239" y="5305219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Subtitle 2"/>
          <p:cNvSpPr txBox="1"/>
          <p:nvPr/>
        </p:nvSpPr>
        <p:spPr>
          <a:xfrm>
            <a:off x="707242" y="5802124"/>
            <a:ext cx="4376035" cy="909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菜单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统一客户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客户信息管理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修改待审批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操作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：云商通二代产品，点击“待审核详情”；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审批通过后，联动业务支撑审批（含非标功能时）；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37299" y="5393706"/>
            <a:ext cx="360000" cy="360000"/>
            <a:chOff x="212671" y="5222143"/>
            <a:chExt cx="675000" cy="675005"/>
          </a:xfrm>
        </p:grpSpPr>
        <p:sp>
          <p:nvSpPr>
            <p:cNvPr id="47" name="î$ľîḓe"/>
            <p:cNvSpPr/>
            <p:nvPr/>
          </p:nvSpPr>
          <p:spPr>
            <a:xfrm>
              <a:off x="212671" y="5222143"/>
              <a:ext cx="675000" cy="675005"/>
            </a:xfrm>
            <a:prstGeom prst="ellipse">
              <a:avLst/>
            </a:prstGeom>
            <a:solidFill>
              <a:srgbClr val="0392D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íṥḻïḍè"/>
            <p:cNvSpPr/>
            <p:nvPr/>
          </p:nvSpPr>
          <p:spPr bwMode="auto">
            <a:xfrm>
              <a:off x="378077" y="5383682"/>
              <a:ext cx="344185" cy="344185"/>
            </a:xfrm>
            <a:custGeom>
              <a:avLst/>
              <a:gdLst>
                <a:gd name="T0" fmla="*/ 8836 w 11154"/>
                <a:gd name="T1" fmla="*/ 0 h 11154"/>
                <a:gd name="T2" fmla="*/ 2318 w 11154"/>
                <a:gd name="T3" fmla="*/ 0 h 11154"/>
                <a:gd name="T4" fmla="*/ 0 w 11154"/>
                <a:gd name="T5" fmla="*/ 2318 h 11154"/>
                <a:gd name="T6" fmla="*/ 0 w 11154"/>
                <a:gd name="T7" fmla="*/ 8836 h 11154"/>
                <a:gd name="T8" fmla="*/ 2318 w 11154"/>
                <a:gd name="T9" fmla="*/ 11154 h 11154"/>
                <a:gd name="T10" fmla="*/ 8836 w 11154"/>
                <a:gd name="T11" fmla="*/ 11154 h 11154"/>
                <a:gd name="T12" fmla="*/ 11154 w 11154"/>
                <a:gd name="T13" fmla="*/ 8836 h 11154"/>
                <a:gd name="T14" fmla="*/ 11154 w 11154"/>
                <a:gd name="T15" fmla="*/ 2318 h 11154"/>
                <a:gd name="T16" fmla="*/ 8836 w 11154"/>
                <a:gd name="T17" fmla="*/ 0 h 11154"/>
                <a:gd name="T18" fmla="*/ 10040 w 11154"/>
                <a:gd name="T19" fmla="*/ 8836 h 11154"/>
                <a:gd name="T20" fmla="*/ 8836 w 11154"/>
                <a:gd name="T21" fmla="*/ 10040 h 11154"/>
                <a:gd name="T22" fmla="*/ 2318 w 11154"/>
                <a:gd name="T23" fmla="*/ 10040 h 11154"/>
                <a:gd name="T24" fmla="*/ 1114 w 11154"/>
                <a:gd name="T25" fmla="*/ 8836 h 11154"/>
                <a:gd name="T26" fmla="*/ 1114 w 11154"/>
                <a:gd name="T27" fmla="*/ 2318 h 11154"/>
                <a:gd name="T28" fmla="*/ 2318 w 11154"/>
                <a:gd name="T29" fmla="*/ 1114 h 11154"/>
                <a:gd name="T30" fmla="*/ 8836 w 11154"/>
                <a:gd name="T31" fmla="*/ 1114 h 11154"/>
                <a:gd name="T32" fmla="*/ 10040 w 11154"/>
                <a:gd name="T33" fmla="*/ 2318 h 11154"/>
                <a:gd name="T34" fmla="*/ 10040 w 11154"/>
                <a:gd name="T35" fmla="*/ 8836 h 11154"/>
                <a:gd name="T36" fmla="*/ 7295 w 11154"/>
                <a:gd name="T37" fmla="*/ 5743 h 11154"/>
                <a:gd name="T38" fmla="*/ 7852 w 11154"/>
                <a:gd name="T39" fmla="*/ 5186 h 11154"/>
                <a:gd name="T40" fmla="*/ 7295 w 11154"/>
                <a:gd name="T41" fmla="*/ 4629 h 11154"/>
                <a:gd name="T42" fmla="*/ 6442 w 11154"/>
                <a:gd name="T43" fmla="*/ 4629 h 11154"/>
                <a:gd name="T44" fmla="*/ 7431 w 11154"/>
                <a:gd name="T45" fmla="*/ 3640 h 11154"/>
                <a:gd name="T46" fmla="*/ 7431 w 11154"/>
                <a:gd name="T47" fmla="*/ 2852 h 11154"/>
                <a:gd name="T48" fmla="*/ 6643 w 11154"/>
                <a:gd name="T49" fmla="*/ 2852 h 11154"/>
                <a:gd name="T50" fmla="*/ 5577 w 11154"/>
                <a:gd name="T51" fmla="*/ 3918 h 11154"/>
                <a:gd name="T52" fmla="*/ 4511 w 11154"/>
                <a:gd name="T53" fmla="*/ 2852 h 11154"/>
                <a:gd name="T54" fmla="*/ 3723 w 11154"/>
                <a:gd name="T55" fmla="*/ 2852 h 11154"/>
                <a:gd name="T56" fmla="*/ 3723 w 11154"/>
                <a:gd name="T57" fmla="*/ 3640 h 11154"/>
                <a:gd name="T58" fmla="*/ 4713 w 11154"/>
                <a:gd name="T59" fmla="*/ 4629 h 11154"/>
                <a:gd name="T60" fmla="*/ 3860 w 11154"/>
                <a:gd name="T61" fmla="*/ 4629 h 11154"/>
                <a:gd name="T62" fmla="*/ 3303 w 11154"/>
                <a:gd name="T63" fmla="*/ 5186 h 11154"/>
                <a:gd name="T64" fmla="*/ 3860 w 11154"/>
                <a:gd name="T65" fmla="*/ 5743 h 11154"/>
                <a:gd name="T66" fmla="*/ 5020 w 11154"/>
                <a:gd name="T67" fmla="*/ 5743 h 11154"/>
                <a:gd name="T68" fmla="*/ 5020 w 11154"/>
                <a:gd name="T69" fmla="*/ 6232 h 11154"/>
                <a:gd name="T70" fmla="*/ 3860 w 11154"/>
                <a:gd name="T71" fmla="*/ 6232 h 11154"/>
                <a:gd name="T72" fmla="*/ 3303 w 11154"/>
                <a:gd name="T73" fmla="*/ 6789 h 11154"/>
                <a:gd name="T74" fmla="*/ 3860 w 11154"/>
                <a:gd name="T75" fmla="*/ 7346 h 11154"/>
                <a:gd name="T76" fmla="*/ 5020 w 11154"/>
                <a:gd name="T77" fmla="*/ 7346 h 11154"/>
                <a:gd name="T78" fmla="*/ 5020 w 11154"/>
                <a:gd name="T79" fmla="*/ 8124 h 11154"/>
                <a:gd name="T80" fmla="*/ 5577 w 11154"/>
                <a:gd name="T81" fmla="*/ 8681 h 11154"/>
                <a:gd name="T82" fmla="*/ 6134 w 11154"/>
                <a:gd name="T83" fmla="*/ 8124 h 11154"/>
                <a:gd name="T84" fmla="*/ 6134 w 11154"/>
                <a:gd name="T85" fmla="*/ 7346 h 11154"/>
                <a:gd name="T86" fmla="*/ 7295 w 11154"/>
                <a:gd name="T87" fmla="*/ 7346 h 11154"/>
                <a:gd name="T88" fmla="*/ 7852 w 11154"/>
                <a:gd name="T89" fmla="*/ 6789 h 11154"/>
                <a:gd name="T90" fmla="*/ 7295 w 11154"/>
                <a:gd name="T91" fmla="*/ 6232 h 11154"/>
                <a:gd name="T92" fmla="*/ 6134 w 11154"/>
                <a:gd name="T93" fmla="*/ 6232 h 11154"/>
                <a:gd name="T94" fmla="*/ 6134 w 11154"/>
                <a:gd name="T95" fmla="*/ 5743 h 11154"/>
                <a:gd name="T96" fmla="*/ 7295 w 11154"/>
                <a:gd name="T97" fmla="*/ 5743 h 1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54" h="11154">
                  <a:moveTo>
                    <a:pt x="8836" y="0"/>
                  </a:moveTo>
                  <a:lnTo>
                    <a:pt x="2318" y="0"/>
                  </a:lnTo>
                  <a:cubicBezTo>
                    <a:pt x="1040" y="0"/>
                    <a:pt x="0" y="1040"/>
                    <a:pt x="0" y="2318"/>
                  </a:cubicBezTo>
                  <a:lnTo>
                    <a:pt x="0" y="8836"/>
                  </a:lnTo>
                  <a:cubicBezTo>
                    <a:pt x="0" y="10114"/>
                    <a:pt x="1040" y="11154"/>
                    <a:pt x="2318" y="11154"/>
                  </a:cubicBezTo>
                  <a:lnTo>
                    <a:pt x="8836" y="11154"/>
                  </a:lnTo>
                  <a:cubicBezTo>
                    <a:pt x="10114" y="11154"/>
                    <a:pt x="11154" y="10114"/>
                    <a:pt x="11154" y="8836"/>
                  </a:cubicBezTo>
                  <a:lnTo>
                    <a:pt x="11154" y="2318"/>
                  </a:lnTo>
                  <a:cubicBezTo>
                    <a:pt x="11154" y="1040"/>
                    <a:pt x="10114" y="0"/>
                    <a:pt x="8836" y="0"/>
                  </a:cubicBezTo>
                  <a:close/>
                  <a:moveTo>
                    <a:pt x="10040" y="8836"/>
                  </a:moveTo>
                  <a:cubicBezTo>
                    <a:pt x="10040" y="9500"/>
                    <a:pt x="9500" y="10040"/>
                    <a:pt x="8836" y="10040"/>
                  </a:cubicBezTo>
                  <a:lnTo>
                    <a:pt x="2318" y="10040"/>
                  </a:lnTo>
                  <a:cubicBezTo>
                    <a:pt x="1654" y="10040"/>
                    <a:pt x="1114" y="9500"/>
                    <a:pt x="1114" y="8836"/>
                  </a:cubicBezTo>
                  <a:lnTo>
                    <a:pt x="1114" y="2318"/>
                  </a:lnTo>
                  <a:cubicBezTo>
                    <a:pt x="1114" y="1654"/>
                    <a:pt x="1654" y="1114"/>
                    <a:pt x="2318" y="1114"/>
                  </a:cubicBezTo>
                  <a:lnTo>
                    <a:pt x="8836" y="1114"/>
                  </a:lnTo>
                  <a:cubicBezTo>
                    <a:pt x="9500" y="1114"/>
                    <a:pt x="10040" y="1654"/>
                    <a:pt x="10040" y="2318"/>
                  </a:cubicBezTo>
                  <a:lnTo>
                    <a:pt x="10040" y="8836"/>
                  </a:lnTo>
                  <a:close/>
                  <a:moveTo>
                    <a:pt x="7295" y="5743"/>
                  </a:moveTo>
                  <a:cubicBezTo>
                    <a:pt x="7602" y="5743"/>
                    <a:pt x="7852" y="5494"/>
                    <a:pt x="7852" y="5186"/>
                  </a:cubicBezTo>
                  <a:cubicBezTo>
                    <a:pt x="7852" y="4879"/>
                    <a:pt x="7602" y="4629"/>
                    <a:pt x="7295" y="4629"/>
                  </a:cubicBezTo>
                  <a:lnTo>
                    <a:pt x="6442" y="4629"/>
                  </a:lnTo>
                  <a:lnTo>
                    <a:pt x="7431" y="3640"/>
                  </a:lnTo>
                  <a:cubicBezTo>
                    <a:pt x="7649" y="3422"/>
                    <a:pt x="7649" y="3069"/>
                    <a:pt x="7431" y="2852"/>
                  </a:cubicBezTo>
                  <a:cubicBezTo>
                    <a:pt x="7213" y="2634"/>
                    <a:pt x="6860" y="2634"/>
                    <a:pt x="6643" y="2852"/>
                  </a:cubicBezTo>
                  <a:lnTo>
                    <a:pt x="5577" y="3918"/>
                  </a:lnTo>
                  <a:lnTo>
                    <a:pt x="4511" y="2852"/>
                  </a:lnTo>
                  <a:cubicBezTo>
                    <a:pt x="4293" y="2634"/>
                    <a:pt x="3940" y="2634"/>
                    <a:pt x="3723" y="2852"/>
                  </a:cubicBezTo>
                  <a:cubicBezTo>
                    <a:pt x="3506" y="3070"/>
                    <a:pt x="3506" y="3422"/>
                    <a:pt x="3723" y="3640"/>
                  </a:cubicBezTo>
                  <a:lnTo>
                    <a:pt x="4713" y="4629"/>
                  </a:lnTo>
                  <a:lnTo>
                    <a:pt x="3860" y="4629"/>
                  </a:lnTo>
                  <a:cubicBezTo>
                    <a:pt x="3552" y="4629"/>
                    <a:pt x="3303" y="4879"/>
                    <a:pt x="3303" y="5186"/>
                  </a:cubicBezTo>
                  <a:cubicBezTo>
                    <a:pt x="3303" y="5494"/>
                    <a:pt x="3552" y="5743"/>
                    <a:pt x="3860" y="5743"/>
                  </a:cubicBezTo>
                  <a:lnTo>
                    <a:pt x="5020" y="5743"/>
                  </a:lnTo>
                  <a:lnTo>
                    <a:pt x="5020" y="6232"/>
                  </a:lnTo>
                  <a:lnTo>
                    <a:pt x="3860" y="6232"/>
                  </a:lnTo>
                  <a:cubicBezTo>
                    <a:pt x="3552" y="6232"/>
                    <a:pt x="3303" y="6481"/>
                    <a:pt x="3303" y="6789"/>
                  </a:cubicBezTo>
                  <a:cubicBezTo>
                    <a:pt x="3303" y="7096"/>
                    <a:pt x="3552" y="7346"/>
                    <a:pt x="3860" y="7346"/>
                  </a:cubicBezTo>
                  <a:lnTo>
                    <a:pt x="5020" y="7346"/>
                  </a:lnTo>
                  <a:lnTo>
                    <a:pt x="5020" y="8124"/>
                  </a:lnTo>
                  <a:cubicBezTo>
                    <a:pt x="5020" y="8431"/>
                    <a:pt x="5269" y="8681"/>
                    <a:pt x="5577" y="8681"/>
                  </a:cubicBezTo>
                  <a:cubicBezTo>
                    <a:pt x="5885" y="8681"/>
                    <a:pt x="6134" y="8431"/>
                    <a:pt x="6134" y="8124"/>
                  </a:cubicBezTo>
                  <a:lnTo>
                    <a:pt x="6134" y="7346"/>
                  </a:lnTo>
                  <a:lnTo>
                    <a:pt x="7295" y="7346"/>
                  </a:lnTo>
                  <a:cubicBezTo>
                    <a:pt x="7602" y="7346"/>
                    <a:pt x="7852" y="7096"/>
                    <a:pt x="7852" y="6789"/>
                  </a:cubicBezTo>
                  <a:cubicBezTo>
                    <a:pt x="7852" y="6481"/>
                    <a:pt x="7602" y="6232"/>
                    <a:pt x="7295" y="6232"/>
                  </a:cubicBezTo>
                  <a:lnTo>
                    <a:pt x="6134" y="6232"/>
                  </a:lnTo>
                  <a:lnTo>
                    <a:pt x="6134" y="5743"/>
                  </a:lnTo>
                  <a:lnTo>
                    <a:pt x="7295" y="5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9" name="圆角矩形 1"/>
          <p:cNvSpPr/>
          <p:nvPr/>
        </p:nvSpPr>
        <p:spPr>
          <a:xfrm>
            <a:off x="3242106" y="1267474"/>
            <a:ext cx="1411537" cy="411480"/>
          </a:xfrm>
          <a:prstGeom prst="roundRect">
            <a:avLst/>
          </a:prstGeom>
          <a:gradFill>
            <a:gsLst>
              <a:gs pos="0">
                <a:srgbClr val="0962AD"/>
              </a:gs>
              <a:gs pos="100000">
                <a:schemeClr val="accent3"/>
              </a:gs>
            </a:gsLst>
            <a:lin ang="16200000" scaled="0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200" b="1" dirty="0">
                <a:latin typeface="+mn-ea"/>
              </a:rPr>
              <a:t>Step1-</a:t>
            </a:r>
            <a:r>
              <a:rPr lang="zh-CN" altLang="en-US" sz="1200" b="1" dirty="0">
                <a:latin typeface="+mn-ea"/>
              </a:rPr>
              <a:t>客户注册</a:t>
            </a:r>
            <a:endParaRPr lang="en-US" altLang="zh-CN" sz="1200" b="1" dirty="0">
              <a:latin typeface="+mn-ea"/>
            </a:endParaRPr>
          </a:p>
        </p:txBody>
      </p:sp>
      <p:sp>
        <p:nvSpPr>
          <p:cNvPr id="112" name="任意多边形: 形状 18"/>
          <p:cNvSpPr/>
          <p:nvPr>
            <p:custDataLst>
              <p:tags r:id="rId3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4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产品开通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统一运营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354" y="1270191"/>
            <a:ext cx="9130974" cy="1617983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378" y="3217989"/>
            <a:ext cx="8921632" cy="1436928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04" y="5025724"/>
            <a:ext cx="9156060" cy="1574306"/>
          </a:xfrm>
          <a:prstGeom prst="rect">
            <a:avLst/>
          </a:prstGeom>
          <a:ln w="12700">
            <a:solidFill>
              <a:srgbClr val="2F5597"/>
            </a:solidFill>
          </a:ln>
        </p:spPr>
      </p:pic>
      <p:sp>
        <p:nvSpPr>
          <p:cNvPr id="17" name="TextBox 19"/>
          <p:cNvSpPr txBox="1"/>
          <p:nvPr/>
        </p:nvSpPr>
        <p:spPr>
          <a:xfrm>
            <a:off x="10447672" y="1089855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193D9"/>
                </a:solidFill>
                <a:latin typeface="+mn-ea"/>
              </a:rPr>
              <a:t>补充材料</a:t>
            </a:r>
            <a:endParaRPr lang="en-US" b="1" dirty="0">
              <a:solidFill>
                <a:srgbClr val="0193D9"/>
              </a:solidFill>
              <a:latin typeface="+mn-ea"/>
            </a:endParaRPr>
          </a:p>
        </p:txBody>
      </p:sp>
      <p:sp>
        <p:nvSpPr>
          <p:cNvPr id="18" name="Subtitle 2"/>
          <p:cNvSpPr txBox="1"/>
          <p:nvPr/>
        </p:nvSpPr>
        <p:spPr>
          <a:xfrm>
            <a:off x="10099252" y="1505104"/>
            <a:ext cx="1846942" cy="1549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：流程发起人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：核心需求、业务非标（小程序参数共享、同主体白名单、资金归集）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0390225" y="4882623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D66B3"/>
                </a:solidFill>
                <a:latin typeface="+mn-ea"/>
              </a:rPr>
              <a:t>配置确认</a:t>
            </a:r>
            <a:endParaRPr lang="en-US" b="1" dirty="0">
              <a:solidFill>
                <a:srgbClr val="0D66B3"/>
              </a:solidFill>
              <a:latin typeface="+mn-ea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10099252" y="5274158"/>
            <a:ext cx="1714469" cy="1251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运营中心（配置人员）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确认后，流程结束，无上线流程；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104404" y="3097380"/>
            <a:ext cx="118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380FE"/>
                </a:solidFill>
                <a:latin typeface="+mn-ea"/>
              </a:rPr>
              <a:t>准入审批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05806" y="3565259"/>
            <a:ext cx="2001712" cy="1251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操作人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：分公司（初审、 复审）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事业部（初审、复审、终审）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--&gt;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运营中心（终审）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003435" y="1099187"/>
            <a:ext cx="360000" cy="360000"/>
            <a:chOff x="5731058" y="2070100"/>
            <a:chExt cx="851874" cy="851874"/>
          </a:xfrm>
        </p:grpSpPr>
        <p:sp>
          <p:nvSpPr>
            <p:cNvPr id="32" name="椭圆 31"/>
            <p:cNvSpPr/>
            <p:nvPr/>
          </p:nvSpPr>
          <p:spPr>
            <a:xfrm>
              <a:off x="5731058" y="2070100"/>
              <a:ext cx="851874" cy="8518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3" name="椭圆 13"/>
            <p:cNvSpPr/>
            <p:nvPr/>
          </p:nvSpPr>
          <p:spPr>
            <a:xfrm>
              <a:off x="5976921" y="2303294"/>
              <a:ext cx="360149" cy="385486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5856" y="3106712"/>
            <a:ext cx="360000" cy="360000"/>
            <a:chOff x="8148329" y="2070100"/>
            <a:chExt cx="851874" cy="851874"/>
          </a:xfrm>
        </p:grpSpPr>
        <p:sp>
          <p:nvSpPr>
            <p:cNvPr id="35" name="椭圆 34"/>
            <p:cNvSpPr/>
            <p:nvPr/>
          </p:nvSpPr>
          <p:spPr>
            <a:xfrm>
              <a:off x="8148329" y="2070100"/>
              <a:ext cx="851874" cy="851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6" name="椭圆 15"/>
            <p:cNvSpPr/>
            <p:nvPr/>
          </p:nvSpPr>
          <p:spPr>
            <a:xfrm>
              <a:off x="8381524" y="2303294"/>
              <a:ext cx="385486" cy="385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03435" y="4914158"/>
            <a:ext cx="360000" cy="360000"/>
            <a:chOff x="10565600" y="2070100"/>
            <a:chExt cx="851874" cy="851874"/>
          </a:xfrm>
        </p:grpSpPr>
        <p:sp>
          <p:nvSpPr>
            <p:cNvPr id="38" name="椭圆 37"/>
            <p:cNvSpPr/>
            <p:nvPr/>
          </p:nvSpPr>
          <p:spPr>
            <a:xfrm>
              <a:off x="10565600" y="2070100"/>
              <a:ext cx="851874" cy="851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  <p:sp>
          <p:nvSpPr>
            <p:cNvPr id="39" name="椭圆 17"/>
            <p:cNvSpPr/>
            <p:nvPr/>
          </p:nvSpPr>
          <p:spPr>
            <a:xfrm>
              <a:off x="10798795" y="2319098"/>
              <a:ext cx="385486" cy="353878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latin typeface="Arial Regular"/>
              </a:endParaRPr>
            </a:p>
          </p:txBody>
        </p:sp>
      </p:grpSp>
      <p:sp>
        <p:nvSpPr>
          <p:cNvPr id="112" name="任意多边形: 形状 18"/>
          <p:cNvSpPr/>
          <p:nvPr>
            <p:custDataLst>
              <p:tags r:id="rId4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5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产品开通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业务支撑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6819076" y="3055015"/>
            <a:ext cx="65582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0962A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THE END</a:t>
            </a:r>
            <a:endParaRPr lang="en-US" altLang="zh-CN" sz="7200" b="1" dirty="0">
              <a:solidFill>
                <a:srgbClr val="0962A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" name="19824940电子时尚动感广告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9829" y="-1296673"/>
            <a:ext cx="609600" cy="60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40" y="375759"/>
            <a:ext cx="2731503" cy="867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" hidden="1"/>
          <p:cNvSpPr txBox="1"/>
          <p:nvPr/>
        </p:nvSpPr>
        <p:spPr>
          <a:xfrm>
            <a:off x="-474133" y="2404533"/>
            <a:ext cx="287899" cy="1354667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</a:t>
            </a:r>
            <a:endParaRPr lang="zh-CN" altLang="en-US" sz="135"/>
          </a:p>
        </p:txBody>
      </p:sp>
      <p:cxnSp>
        <p:nvCxnSpPr>
          <p:cNvPr id="16" name="爱设计-7-2"/>
          <p:cNvCxnSpPr/>
          <p:nvPr/>
        </p:nvCxnSpPr>
        <p:spPr>
          <a:xfrm>
            <a:off x="1092191" y="3292516"/>
            <a:ext cx="6397180" cy="0"/>
          </a:xfrm>
          <a:prstGeom prst="line">
            <a:avLst/>
          </a:prstGeom>
          <a:noFill/>
          <a:ln w="15875" cap="rnd" cmpd="sng" algn="ctr">
            <a:solidFill>
              <a:srgbClr val="267DFF">
                <a:alpha val="40000"/>
              </a:srgbClr>
            </a:solidFill>
            <a:prstDash val="dash"/>
            <a:miter lim="800000"/>
            <a:headEnd type="none" w="sm" len="sm"/>
            <a:tailEnd type="none" w="sm" len="sm"/>
          </a:ln>
          <a:effectLst/>
        </p:spPr>
      </p:cxnSp>
      <p:sp>
        <p:nvSpPr>
          <p:cNvPr id="18" name="爱设计-7-6"/>
          <p:cNvSpPr/>
          <p:nvPr/>
        </p:nvSpPr>
        <p:spPr>
          <a:xfrm>
            <a:off x="988694" y="3650560"/>
            <a:ext cx="4431204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>
                <a:latin typeface="微软雅黑" panose="020B0503020204020204" charset="-122"/>
                <a:ea typeface="微软雅黑" panose="020B0503020204020204" charset="-122"/>
                <a:cs typeface="Alibaba PuHuiTi H" pitchFamily="18" charset="-122"/>
              </a:rPr>
              <a:t>产品优势</a:t>
            </a:r>
            <a:endParaRPr lang="zh-CN" altLang="en-US" sz="5000" b="1" dirty="0">
              <a:latin typeface="微软雅黑" panose="020B0503020204020204" charset="-122"/>
              <a:ea typeface="微软雅黑" panose="020B0503020204020204" charset="-122"/>
              <a:cs typeface="Alibaba PuHuiTi H" pitchFamily="18" charset="-122"/>
            </a:endParaRPr>
          </a:p>
        </p:txBody>
      </p:sp>
      <p:sp>
        <p:nvSpPr>
          <p:cNvPr id="23" name="爱设计-7-8"/>
          <p:cNvSpPr txBox="1"/>
          <p:nvPr/>
        </p:nvSpPr>
        <p:spPr>
          <a:xfrm>
            <a:off x="1081321" y="2260613"/>
            <a:ext cx="2892425" cy="830580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u="none" strike="noStrike" kern="1200" cap="none" normalizeH="0" baseline="0" noProof="0" dirty="0">
                <a:ln w="15875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 . </a:t>
            </a:r>
            <a:r>
              <a:rPr kumimoji="0" lang="en-US" altLang="zh-CN" sz="5400" b="1" u="none" strike="noStrike" kern="1200" cap="none" normalizeH="0" baseline="0" noProof="0" dirty="0">
                <a:ln w="15875">
                  <a:noFill/>
                </a:ln>
                <a:solidFill>
                  <a:srgbClr val="015CFF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0" lang="en-US" altLang="en-US" sz="2800" b="1" u="none" strike="noStrike" kern="1200" cap="none" normalizeH="0" baseline="0" noProof="0" dirty="0">
              <a:ln w="15875">
                <a:noFill/>
              </a:ln>
              <a:solidFill>
                <a:srgbClr val="015CFF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9353" y="2676112"/>
            <a:ext cx="470018" cy="208812"/>
            <a:chOff x="6754631" y="2864794"/>
            <a:chExt cx="470018" cy="208812"/>
          </a:xfrm>
        </p:grpSpPr>
        <p:sp>
          <p:nvSpPr>
            <p:cNvPr id="25" name="爱设计-7-9"/>
            <p:cNvSpPr/>
            <p:nvPr/>
          </p:nvSpPr>
          <p:spPr>
            <a:xfrm>
              <a:off x="7085724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3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爱设计-7-10"/>
            <p:cNvSpPr/>
            <p:nvPr/>
          </p:nvSpPr>
          <p:spPr>
            <a:xfrm>
              <a:off x="6920177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>
                <a:alpha val="5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爱设计-7-11"/>
            <p:cNvSpPr/>
            <p:nvPr/>
          </p:nvSpPr>
          <p:spPr>
            <a:xfrm>
              <a:off x="6754631" y="2864794"/>
              <a:ext cx="138925" cy="208812"/>
            </a:xfrm>
            <a:prstGeom prst="chevron">
              <a:avLst>
                <a:gd name="adj" fmla="val 41921"/>
              </a:avLst>
            </a:prstGeom>
            <a:solidFill>
              <a:srgbClr val="267DFF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3276665"/>
            <a:ext cx="12192000" cy="1912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虚尾箭头 3"/>
          <p:cNvSpPr/>
          <p:nvPr/>
        </p:nvSpPr>
        <p:spPr>
          <a:xfrm>
            <a:off x="2487295" y="887446"/>
            <a:ext cx="8787584" cy="1077595"/>
          </a:xfrm>
          <a:prstGeom prst="stripedRightArrow">
            <a:avLst/>
          </a:prstGeom>
          <a:solidFill>
            <a:schemeClr val="accent1"/>
          </a:solidFill>
          <a:ln>
            <a:solidFill>
              <a:srgbClr val="70A6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Rounded Rectangle 8"/>
          <p:cNvSpPr/>
          <p:nvPr/>
        </p:nvSpPr>
        <p:spPr>
          <a:xfrm rot="18900000">
            <a:off x="911225" y="1744698"/>
            <a:ext cx="1010920" cy="1021715"/>
          </a:xfrm>
          <a:prstGeom prst="roundRect">
            <a:avLst>
              <a:gd name="adj" fmla="val 22267"/>
            </a:avLst>
          </a:prstGeom>
          <a:solidFill>
            <a:schemeClr val="bg1"/>
          </a:solidFill>
          <a:ln w="1270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1036296" y="1840778"/>
            <a:ext cx="760576" cy="830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申请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2" name="Rounded Rectangle 8"/>
          <p:cNvSpPr/>
          <p:nvPr/>
        </p:nvSpPr>
        <p:spPr>
          <a:xfrm rot="18900000">
            <a:off x="911225" y="3615406"/>
            <a:ext cx="1010920" cy="1021715"/>
          </a:xfrm>
          <a:prstGeom prst="roundRect">
            <a:avLst>
              <a:gd name="adj" fmla="val 22267"/>
            </a:avLst>
          </a:prstGeom>
          <a:solidFill>
            <a:sysClr val="window" lastClr="FFFFFF"/>
          </a:solidFill>
          <a:ln w="1270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1036296" y="3711487"/>
            <a:ext cx="76057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审批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5" name="Rounded Rectangle 8"/>
          <p:cNvSpPr/>
          <p:nvPr/>
        </p:nvSpPr>
        <p:spPr>
          <a:xfrm rot="18900000">
            <a:off x="911225" y="5582001"/>
            <a:ext cx="1010920" cy="1021715"/>
          </a:xfrm>
          <a:prstGeom prst="roundRect">
            <a:avLst>
              <a:gd name="adj" fmla="val 22267"/>
            </a:avLst>
          </a:prstGeom>
          <a:solidFill>
            <a:sysClr val="window" lastClr="FFFFFF"/>
          </a:solidFill>
          <a:ln w="1270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+mn-ea"/>
              <a:cs typeface="+mn-cs"/>
            </a:endParaRPr>
          </a:p>
        </p:txBody>
      </p:sp>
      <p:sp>
        <p:nvSpPr>
          <p:cNvPr id="36" name="TextBox 25"/>
          <p:cNvSpPr txBox="1"/>
          <p:nvPr/>
        </p:nvSpPr>
        <p:spPr>
          <a:xfrm>
            <a:off x="1036296" y="5678082"/>
            <a:ext cx="760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" panose="02020400000000000000" pitchFamily="18" charset="-122"/>
              </a:rPr>
              <a:t>配置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思源宋体 CN" panose="02020400000000000000" pitchFamily="18" charset="-122"/>
            </a:endParaRPr>
          </a:p>
        </p:txBody>
      </p:sp>
      <p:sp>
        <p:nvSpPr>
          <p:cNvPr id="37" name="矩形: 圆角 23"/>
          <p:cNvSpPr/>
          <p:nvPr/>
        </p:nvSpPr>
        <p:spPr>
          <a:xfrm>
            <a:off x="3426460" y="1201020"/>
            <a:ext cx="2222500" cy="4170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kern="0" dirty="0">
                <a:solidFill>
                  <a:schemeClr val="bg1"/>
                </a:solidFill>
                <a:latin typeface="+mn-ea"/>
              </a:rPr>
              <a:t>原产品开通流程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矩形: 圆角 23"/>
          <p:cNvSpPr/>
          <p:nvPr/>
        </p:nvSpPr>
        <p:spPr>
          <a:xfrm>
            <a:off x="8172449" y="1201019"/>
            <a:ext cx="2305433" cy="4170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kern="0" dirty="0">
                <a:solidFill>
                  <a:schemeClr val="bg1"/>
                </a:solidFill>
                <a:latin typeface="+mn-ea"/>
              </a:rPr>
              <a:t>现产品开通流程</a:t>
            </a:r>
            <a:endParaRPr kumimoji="1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39135" y="1840777"/>
            <a:ext cx="2409825" cy="5024263"/>
          </a:xfrm>
          <a:prstGeom prst="rect">
            <a:avLst/>
          </a:prstGeom>
          <a:noFill/>
          <a:ln w="3175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60"/>
          <p:cNvSpPr txBox="1"/>
          <p:nvPr/>
        </p:nvSpPr>
        <p:spPr>
          <a:xfrm>
            <a:off x="3362959" y="1930671"/>
            <a:ext cx="2162175" cy="12369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rgbClr val="0391D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流程多，效率低下</a:t>
            </a:r>
            <a:endParaRPr lang="en-US" altLang="zh-CN" sz="1400" b="1" dirty="0">
              <a:solidFill>
                <a:srgbClr val="0391D7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云商通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&amp;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支付业务共涉及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个系统，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大流程，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个子流程，材料证明需要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20+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份；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4" name="TextBox 60"/>
          <p:cNvSpPr txBox="1"/>
          <p:nvPr/>
        </p:nvSpPr>
        <p:spPr>
          <a:xfrm>
            <a:off x="3362959" y="3728540"/>
            <a:ext cx="2162175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buClrTx/>
              <a:buSzTx/>
              <a:buNone/>
              <a:defRPr/>
            </a:pPr>
            <a:r>
              <a:rPr lang="zh-CN" altLang="en-US" sz="1400" b="1" dirty="0">
                <a:solidFill>
                  <a:srgbClr val="0962A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环节多，标准不明确</a:t>
            </a:r>
            <a:endParaRPr lang="en-US" altLang="zh-CN" sz="1400" b="1" dirty="0">
              <a:solidFill>
                <a:srgbClr val="0962AD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>
              <a:buClrTx/>
              <a:buSzTx/>
              <a:buNone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各流程节点基本均需分公司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事业部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运营中心层层审批，沟通成本较大；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5" name="TextBox 60"/>
          <p:cNvSpPr txBox="1"/>
          <p:nvPr/>
        </p:nvSpPr>
        <p:spPr>
          <a:xfrm>
            <a:off x="3362960" y="5554972"/>
            <a:ext cx="216217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rgbClr val="70A6F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基本靠人工，低效割裂</a:t>
            </a:r>
            <a:endParaRPr lang="en-US" altLang="zh-CN" sz="1400" b="1" dirty="0">
              <a:solidFill>
                <a:srgbClr val="70A6FE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应用配置，渠道商户配置均需人工配置，流程割裂，且会出现漏配，错配情况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；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080207" y="1787241"/>
            <a:ext cx="2222500" cy="5070759"/>
          </a:xfrm>
          <a:prstGeom prst="rect">
            <a:avLst/>
          </a:prstGeom>
          <a:noFill/>
          <a:ln w="3175">
            <a:solidFill>
              <a:srgbClr val="6336F8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TextBox 60"/>
          <p:cNvSpPr txBox="1"/>
          <p:nvPr/>
        </p:nvSpPr>
        <p:spPr>
          <a:xfrm>
            <a:off x="8172449" y="2833721"/>
            <a:ext cx="2067484" cy="38252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pPr algn="just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云商通产品开通及支付产品开通审批流程合并，业务配置项整合；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just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业务流程与运营平台打通，实现自动化配置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just"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l">
              <a:defRPr/>
            </a:pP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统一流程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合并审批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自动配置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1" name="TextBox 60"/>
          <p:cNvSpPr txBox="1"/>
          <p:nvPr/>
        </p:nvSpPr>
        <p:spPr>
          <a:xfrm>
            <a:off x="8172449" y="1840777"/>
            <a:ext cx="2067484" cy="9065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流程再造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一个流程解决所有产品开通问题</a:t>
            </a:r>
            <a:endParaRPr lang="en-US" altLang="zh-CN" sz="1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>
              <a:defRPr/>
            </a:pP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2" name="任意多边形: 形状 18"/>
          <p:cNvSpPr/>
          <p:nvPr>
            <p:custDataLst>
              <p:tags r:id="rId1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2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产品优势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产品开通升级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1539577" y="4335638"/>
            <a:ext cx="3322574" cy="468262"/>
            <a:chOff x="869933" y="2820354"/>
            <a:chExt cx="3322574" cy="468262"/>
          </a:xfrm>
        </p:grpSpPr>
        <p:sp>
          <p:nvSpPr>
            <p:cNvPr id="114" name="Diamond 286"/>
            <p:cNvSpPr/>
            <p:nvPr/>
          </p:nvSpPr>
          <p:spPr>
            <a:xfrm>
              <a:off x="869933" y="2820354"/>
              <a:ext cx="468262" cy="468262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16" name="TextBox 300"/>
            <p:cNvSpPr txBox="1"/>
            <p:nvPr/>
          </p:nvSpPr>
          <p:spPr>
            <a:xfrm>
              <a:off x="1220576" y="2959150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终端订单支付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539577" y="3676706"/>
            <a:ext cx="3322574" cy="468262"/>
            <a:chOff x="869933" y="2161422"/>
            <a:chExt cx="3322574" cy="468262"/>
          </a:xfrm>
        </p:grpSpPr>
        <p:sp>
          <p:nvSpPr>
            <p:cNvPr id="119" name="Diamond 288"/>
            <p:cNvSpPr/>
            <p:nvPr/>
          </p:nvSpPr>
          <p:spPr>
            <a:xfrm>
              <a:off x="869933" y="2161422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1" name="TextBox 298"/>
            <p:cNvSpPr txBox="1"/>
            <p:nvPr/>
          </p:nvSpPr>
          <p:spPr>
            <a:xfrm>
              <a:off x="1220576" y="2315283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快捷支付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539577" y="3017774"/>
            <a:ext cx="3322575" cy="468262"/>
            <a:chOff x="869933" y="1502490"/>
            <a:chExt cx="3322575" cy="468262"/>
          </a:xfrm>
        </p:grpSpPr>
        <p:sp>
          <p:nvSpPr>
            <p:cNvPr id="124" name="Diamond 290"/>
            <p:cNvSpPr/>
            <p:nvPr/>
          </p:nvSpPr>
          <p:spPr>
            <a:xfrm>
              <a:off x="869933" y="1502490"/>
              <a:ext cx="468262" cy="468262"/>
            </a:xfrm>
            <a:prstGeom prst="diamond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6" name="TextBox 296"/>
            <p:cNvSpPr txBox="1"/>
            <p:nvPr/>
          </p:nvSpPr>
          <p:spPr>
            <a:xfrm>
              <a:off x="1220577" y="1659164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统一扫码接口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539579" y="2358842"/>
            <a:ext cx="3322573" cy="468262"/>
            <a:chOff x="869935" y="843558"/>
            <a:chExt cx="3322573" cy="468262"/>
          </a:xfrm>
        </p:grpSpPr>
        <p:sp>
          <p:nvSpPr>
            <p:cNvPr id="129" name="Diamond 292"/>
            <p:cNvSpPr/>
            <p:nvPr/>
          </p:nvSpPr>
          <p:spPr>
            <a:xfrm>
              <a:off x="869935" y="843558"/>
              <a:ext cx="468262" cy="468262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1" name="TextBox 294"/>
            <p:cNvSpPr txBox="1"/>
            <p:nvPr/>
          </p:nvSpPr>
          <p:spPr>
            <a:xfrm>
              <a:off x="1220577" y="999358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统一支付接口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539577" y="5622061"/>
            <a:ext cx="3322574" cy="468262"/>
            <a:chOff x="869933" y="2820354"/>
            <a:chExt cx="3322574" cy="468262"/>
          </a:xfrm>
        </p:grpSpPr>
        <p:sp>
          <p:nvSpPr>
            <p:cNvPr id="134" name="Diamond 286"/>
            <p:cNvSpPr/>
            <p:nvPr/>
          </p:nvSpPr>
          <p:spPr>
            <a:xfrm>
              <a:off x="869933" y="2820354"/>
              <a:ext cx="468262" cy="468262"/>
            </a:xfrm>
            <a:prstGeom prst="diamon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06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6" name="TextBox 300"/>
            <p:cNvSpPr txBox="1"/>
            <p:nvPr/>
          </p:nvSpPr>
          <p:spPr>
            <a:xfrm>
              <a:off x="1220576" y="2963411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协议支付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539577" y="4963129"/>
            <a:ext cx="3322574" cy="468262"/>
            <a:chOff x="869933" y="2161422"/>
            <a:chExt cx="3322574" cy="468262"/>
          </a:xfrm>
        </p:grpSpPr>
        <p:sp>
          <p:nvSpPr>
            <p:cNvPr id="139" name="Diamond 288"/>
            <p:cNvSpPr/>
            <p:nvPr/>
          </p:nvSpPr>
          <p:spPr>
            <a:xfrm>
              <a:off x="869933" y="2161422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1" name="TextBox 298"/>
            <p:cNvSpPr txBox="1"/>
            <p:nvPr/>
          </p:nvSpPr>
          <p:spPr>
            <a:xfrm>
              <a:off x="1220576" y="2281764"/>
              <a:ext cx="2971931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584105" y="2953477"/>
            <a:ext cx="1047434" cy="2402436"/>
            <a:chOff x="637559" y="1370472"/>
            <a:chExt cx="1656263" cy="2402436"/>
          </a:xfrm>
          <a:solidFill>
            <a:schemeClr val="accent1"/>
          </a:solidFill>
        </p:grpSpPr>
        <p:sp>
          <p:nvSpPr>
            <p:cNvPr id="145" name="矩形 144"/>
            <p:cNvSpPr/>
            <p:nvPr/>
          </p:nvSpPr>
          <p:spPr>
            <a:xfrm>
              <a:off x="637559" y="1370472"/>
              <a:ext cx="1656184" cy="2402436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7" name="TextBox 22"/>
            <p:cNvSpPr txBox="1"/>
            <p:nvPr/>
          </p:nvSpPr>
          <p:spPr>
            <a:xfrm>
              <a:off x="637628" y="2366865"/>
              <a:ext cx="1656194" cy="366434"/>
            </a:xfrm>
            <a:prstGeom prst="rect">
              <a:avLst/>
            </a:prstGeom>
            <a:grpFill/>
          </p:spPr>
          <p:txBody>
            <a:bodyPr wrap="square">
              <a:normAutofit fontScale="80000"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消费申请</a:t>
              </a:r>
              <a:endParaRPr lang="zh-CN" altLang="en-US" sz="44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49" name="TextBox 300"/>
          <p:cNvSpPr txBox="1"/>
          <p:nvPr/>
        </p:nvSpPr>
        <p:spPr>
          <a:xfrm>
            <a:off x="1890219" y="5118301"/>
            <a:ext cx="2971931" cy="182148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fontScale="75000" lnSpcReduction="20000"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通联收银台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2" name="任意多边形 3"/>
          <p:cNvSpPr/>
          <p:nvPr/>
        </p:nvSpPr>
        <p:spPr>
          <a:xfrm>
            <a:off x="3407568" y="3782322"/>
            <a:ext cx="3073154" cy="744804"/>
          </a:xfrm>
          <a:custGeom>
            <a:avLst/>
            <a:gdLst>
              <a:gd name="connsiteX0" fmla="*/ 0 w 2468619"/>
              <a:gd name="connsiteY0" fmla="*/ 0 h 641798"/>
              <a:gd name="connsiteX1" fmla="*/ 2147720 w 2468619"/>
              <a:gd name="connsiteY1" fmla="*/ 0 h 641798"/>
              <a:gd name="connsiteX2" fmla="*/ 2468619 w 2468619"/>
              <a:gd name="connsiteY2" fmla="*/ 320899 h 641798"/>
              <a:gd name="connsiteX3" fmla="*/ 2147720 w 2468619"/>
              <a:gd name="connsiteY3" fmla="*/ 641798 h 641798"/>
              <a:gd name="connsiteX4" fmla="*/ 0 w 2468619"/>
              <a:gd name="connsiteY4" fmla="*/ 641798 h 64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619" h="641798">
                <a:moveTo>
                  <a:pt x="0" y="0"/>
                </a:moveTo>
                <a:lnTo>
                  <a:pt x="2147720" y="0"/>
                </a:lnTo>
                <a:lnTo>
                  <a:pt x="2468619" y="320899"/>
                </a:lnTo>
                <a:lnTo>
                  <a:pt x="2147720" y="641798"/>
                </a:lnTo>
                <a:lnTo>
                  <a:pt x="0" y="641798"/>
                </a:lnTo>
                <a:close/>
              </a:path>
            </a:pathLst>
          </a:cu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黑体 CN Bold" panose="020B0800000000000000" pitchFamily="34" charset="-122"/>
              </a:rPr>
              <a:t>支付产品一点接入</a:t>
            </a:r>
            <a:endParaRPr lang="zh-CN" altLang="en-US" b="1" kern="0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11176597" y="6073623"/>
            <a:ext cx="432048" cy="432048"/>
          </a:xfrm>
          <a:prstGeom prst="ellipse">
            <a:avLst/>
          </a:prstGeom>
          <a:solidFill>
            <a:srgbClr val="338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9963359" y="5645110"/>
            <a:ext cx="674844" cy="674844"/>
          </a:xfrm>
          <a:prstGeom prst="ellipse">
            <a:avLst/>
          </a:prstGeom>
          <a:solidFill>
            <a:srgbClr val="096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077402" y="5366611"/>
            <a:ext cx="337422" cy="337422"/>
          </a:xfrm>
          <a:prstGeom prst="ellipse">
            <a:avLst/>
          </a:prstGeom>
          <a:solidFill>
            <a:srgbClr val="338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65" name="标注: 下箭头 164"/>
          <p:cNvSpPr/>
          <p:nvPr/>
        </p:nvSpPr>
        <p:spPr>
          <a:xfrm>
            <a:off x="1738993" y="1374379"/>
            <a:ext cx="1885950" cy="801951"/>
          </a:xfrm>
          <a:prstGeom prst="downArrowCallout">
            <a:avLst/>
          </a:prstGeom>
          <a:solidFill>
            <a:schemeClr val="accent1"/>
          </a:solidFill>
          <a:ln>
            <a:solidFill>
              <a:srgbClr val="0391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/>
              <a:t>支付系统接口</a:t>
            </a:r>
            <a:endParaRPr lang="zh-CN" altLang="en-US" sz="1600" b="1" dirty="0"/>
          </a:p>
        </p:txBody>
      </p:sp>
      <p:sp>
        <p:nvSpPr>
          <p:cNvPr id="166" name="标注: 下箭头 165"/>
          <p:cNvSpPr/>
          <p:nvPr/>
        </p:nvSpPr>
        <p:spPr>
          <a:xfrm>
            <a:off x="7268681" y="1374417"/>
            <a:ext cx="2093063" cy="801951"/>
          </a:xfrm>
          <a:prstGeom prst="downArrowCallout">
            <a:avLst/>
          </a:prstGeom>
          <a:solidFill>
            <a:schemeClr val="accent1"/>
          </a:solidFill>
          <a:ln>
            <a:solidFill>
              <a:srgbClr val="0391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/>
              <a:t>云商通二代接口</a:t>
            </a:r>
            <a:endParaRPr lang="zh-CN" altLang="en-US" sz="1600" b="1" dirty="0"/>
          </a:p>
        </p:txBody>
      </p:sp>
      <p:grpSp>
        <p:nvGrpSpPr>
          <p:cNvPr id="167" name="组合 166"/>
          <p:cNvGrpSpPr/>
          <p:nvPr/>
        </p:nvGrpSpPr>
        <p:grpSpPr>
          <a:xfrm>
            <a:off x="4976446" y="1175865"/>
            <a:ext cx="1010877" cy="1068683"/>
            <a:chOff x="3995841" y="1217548"/>
            <a:chExt cx="1010877" cy="1068683"/>
          </a:xfrm>
        </p:grpSpPr>
        <p:sp>
          <p:nvSpPr>
            <p:cNvPr id="170" name="Speech Bubble: Oval 12"/>
            <p:cNvSpPr/>
            <p:nvPr/>
          </p:nvSpPr>
          <p:spPr>
            <a:xfrm rot="16200000" flipH="1">
              <a:off x="3966938" y="1246451"/>
              <a:ext cx="1068683" cy="1010877"/>
            </a:xfrm>
            <a:prstGeom prst="wedgeEllipseCallout">
              <a:avLst>
                <a:gd name="adj1" fmla="val -29"/>
                <a:gd name="adj2" fmla="val 65817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69" name="Freeform: Shape 34"/>
            <p:cNvSpPr/>
            <p:nvPr/>
          </p:nvSpPr>
          <p:spPr bwMode="auto">
            <a:xfrm>
              <a:off x="4270194" y="1505591"/>
              <a:ext cx="462171" cy="44536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734101" y="4094773"/>
            <a:ext cx="90106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POS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97730" y="4094773"/>
            <a:ext cx="871220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扫码支付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67029" y="4094138"/>
            <a:ext cx="965200" cy="27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公众号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/H5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54282" y="4096043"/>
            <a:ext cx="1143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APP/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小程序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5345" y="4986773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网银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54989" y="4986773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统一收银台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20000" y="4986773"/>
            <a:ext cx="11442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刷脸支付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612" y="3462269"/>
            <a:ext cx="478637" cy="4786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362" y="3468255"/>
            <a:ext cx="480104" cy="48010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904" y="3439146"/>
            <a:ext cx="538321" cy="5383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733" y="3462269"/>
            <a:ext cx="538321" cy="53832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385" y="4428806"/>
            <a:ext cx="548034" cy="5480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96" y="4415380"/>
            <a:ext cx="548035" cy="5480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576" y="4403844"/>
            <a:ext cx="548036" cy="548036"/>
          </a:xfrm>
          <a:prstGeom prst="rect">
            <a:avLst/>
          </a:prstGeom>
        </p:spPr>
      </p:pic>
      <p:sp>
        <p:nvSpPr>
          <p:cNvPr id="41" name="圆角矩形 12"/>
          <p:cNvSpPr/>
          <p:nvPr/>
        </p:nvSpPr>
        <p:spPr>
          <a:xfrm>
            <a:off x="7646180" y="2953447"/>
            <a:ext cx="3830626" cy="2406595"/>
          </a:xfrm>
          <a:prstGeom prst="roundRect">
            <a:avLst>
              <a:gd name="adj" fmla="val 4965"/>
            </a:avLst>
          </a:prstGeom>
          <a:noFill/>
          <a:ln>
            <a:solidFill>
              <a:srgbClr val="2F5597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8866035" y="2953447"/>
            <a:ext cx="1253490" cy="306705"/>
          </a:xfrm>
          <a:prstGeom prst="rect">
            <a:avLst/>
          </a:prstGeom>
        </p:spPr>
        <p:txBody>
          <a:bodyPr wrap="none" rtlCol="0">
            <a:spAutoFit/>
          </a:bodyPr>
          <a:p>
            <a:r>
              <a:rPr lang="zh-CN" altLang="en-US" sz="1400" b="1"/>
              <a:t>支持支付模式</a:t>
            </a:r>
            <a:endParaRPr lang="zh-CN" altLang="en-US" sz="1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047" y="4438695"/>
            <a:ext cx="548035" cy="548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49584" y="4963165"/>
            <a:ext cx="965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银行卡快捷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任意多边形: 形状 18"/>
          <p:cNvSpPr/>
          <p:nvPr>
            <p:custDataLst>
              <p:tags r:id="rId8"/>
            </p:custDataLst>
          </p:nvPr>
        </p:nvSpPr>
        <p:spPr>
          <a:xfrm>
            <a:off x="-1270" y="304421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对角圆角矩形 120"/>
          <p:cNvSpPr/>
          <p:nvPr>
            <p:custDataLst>
              <p:tags r:id="rId9"/>
            </p:custDataLst>
          </p:nvPr>
        </p:nvSpPr>
        <p:spPr>
          <a:xfrm>
            <a:off x="751205" y="303786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产品优势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支付一点接入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ldLvl="0" animBg="1"/>
      <p:bldP spid="154" grpId="0" bldLvl="0" animBg="1"/>
      <p:bldP spid="15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auto">
          <a:xfrm>
            <a:off x="1386537" y="3179715"/>
            <a:ext cx="6275819" cy="1355327"/>
          </a:xfrm>
          <a:custGeom>
            <a:avLst/>
            <a:gdLst>
              <a:gd name="T0" fmla="*/ 40 w 2110"/>
              <a:gd name="T1" fmla="*/ 0 h 455"/>
              <a:gd name="T2" fmla="*/ 0 w 2110"/>
              <a:gd name="T3" fmla="*/ 40 h 455"/>
              <a:gd name="T4" fmla="*/ 0 w 2110"/>
              <a:gd name="T5" fmla="*/ 415 h 455"/>
              <a:gd name="T6" fmla="*/ 40 w 2110"/>
              <a:gd name="T7" fmla="*/ 455 h 455"/>
              <a:gd name="T8" fmla="*/ 2110 w 2110"/>
              <a:gd name="T9" fmla="*/ 455 h 455"/>
              <a:gd name="T10" fmla="*/ 2110 w 2110"/>
              <a:gd name="T11" fmla="*/ 0 h 455"/>
              <a:gd name="T12" fmla="*/ 40 w 2110"/>
              <a:gd name="T13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0" h="455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415"/>
                  <a:pt x="0" y="415"/>
                  <a:pt x="0" y="415"/>
                </a:cubicBezTo>
                <a:cubicBezTo>
                  <a:pt x="0" y="437"/>
                  <a:pt x="18" y="455"/>
                  <a:pt x="40" y="455"/>
                </a:cubicBezTo>
                <a:cubicBezTo>
                  <a:pt x="2110" y="455"/>
                  <a:pt x="2110" y="455"/>
                  <a:pt x="2110" y="455"/>
                </a:cubicBezTo>
                <a:cubicBezTo>
                  <a:pt x="2110" y="0"/>
                  <a:pt x="2110" y="0"/>
                  <a:pt x="2110" y="0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630109" y="1233459"/>
            <a:ext cx="934760" cy="937732"/>
          </a:xfrm>
          <a:prstGeom prst="ellipse">
            <a:avLst/>
          </a:prstGeom>
          <a:solidFill>
            <a:srgbClr val="0392D8"/>
          </a:solidFill>
          <a:ln>
            <a:noFill/>
          </a:ln>
          <a:effectLst>
            <a:outerShdw blurRad="228600" dist="38100" dir="5400000" algn="tl" rotWithShape="0">
              <a:schemeClr val="accent2">
                <a:lumMod val="50000"/>
                <a:lumOff val="50000"/>
                <a:alpha val="67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630109" y="5110713"/>
            <a:ext cx="934760" cy="93624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5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903552" y="5439142"/>
            <a:ext cx="387874" cy="279388"/>
          </a:xfrm>
          <a:custGeom>
            <a:avLst/>
            <a:gdLst>
              <a:gd name="T0" fmla="*/ 130 w 130"/>
              <a:gd name="T1" fmla="*/ 94 h 94"/>
              <a:gd name="T2" fmla="*/ 0 w 130"/>
              <a:gd name="T3" fmla="*/ 94 h 94"/>
              <a:gd name="T4" fmla="*/ 0 w 130"/>
              <a:gd name="T5" fmla="*/ 17 h 94"/>
              <a:gd name="T6" fmla="*/ 45 w 130"/>
              <a:gd name="T7" fmla="*/ 17 h 94"/>
              <a:gd name="T8" fmla="*/ 65 w 130"/>
              <a:gd name="T9" fmla="*/ 0 h 94"/>
              <a:gd name="T10" fmla="*/ 85 w 130"/>
              <a:gd name="T11" fmla="*/ 17 h 94"/>
              <a:gd name="T12" fmla="*/ 130 w 130"/>
              <a:gd name="T13" fmla="*/ 17 h 94"/>
              <a:gd name="T14" fmla="*/ 130 w 130"/>
              <a:gd name="T15" fmla="*/ 94 h 94"/>
              <a:gd name="T16" fmla="*/ 4 w 130"/>
              <a:gd name="T17" fmla="*/ 21 h 94"/>
              <a:gd name="T18" fmla="*/ 4 w 130"/>
              <a:gd name="T19" fmla="*/ 41 h 94"/>
              <a:gd name="T20" fmla="*/ 126 w 130"/>
              <a:gd name="T21" fmla="*/ 41 h 94"/>
              <a:gd name="T22" fmla="*/ 126 w 130"/>
              <a:gd name="T23" fmla="*/ 21 h 94"/>
              <a:gd name="T24" fmla="*/ 4 w 130"/>
              <a:gd name="T25" fmla="*/ 21 h 94"/>
              <a:gd name="T26" fmla="*/ 126 w 130"/>
              <a:gd name="T27" fmla="*/ 90 h 94"/>
              <a:gd name="T28" fmla="*/ 126 w 130"/>
              <a:gd name="T29" fmla="*/ 45 h 94"/>
              <a:gd name="T30" fmla="*/ 77 w 130"/>
              <a:gd name="T31" fmla="*/ 45 h 94"/>
              <a:gd name="T32" fmla="*/ 77 w 130"/>
              <a:gd name="T33" fmla="*/ 57 h 94"/>
              <a:gd name="T34" fmla="*/ 53 w 130"/>
              <a:gd name="T35" fmla="*/ 57 h 94"/>
              <a:gd name="T36" fmla="*/ 53 w 130"/>
              <a:gd name="T37" fmla="*/ 45 h 94"/>
              <a:gd name="T38" fmla="*/ 4 w 130"/>
              <a:gd name="T39" fmla="*/ 45 h 94"/>
              <a:gd name="T40" fmla="*/ 4 w 130"/>
              <a:gd name="T41" fmla="*/ 90 h 94"/>
              <a:gd name="T42" fmla="*/ 126 w 130"/>
              <a:gd name="T43" fmla="*/ 90 h 94"/>
              <a:gd name="T44" fmla="*/ 53 w 130"/>
              <a:gd name="T45" fmla="*/ 8 h 94"/>
              <a:gd name="T46" fmla="*/ 49 w 130"/>
              <a:gd name="T47" fmla="*/ 17 h 94"/>
              <a:gd name="T48" fmla="*/ 81 w 130"/>
              <a:gd name="T49" fmla="*/ 17 h 94"/>
              <a:gd name="T50" fmla="*/ 65 w 130"/>
              <a:gd name="T51" fmla="*/ 4 h 94"/>
              <a:gd name="T52" fmla="*/ 53 w 130"/>
              <a:gd name="T53" fmla="*/ 8 h 94"/>
              <a:gd name="T54" fmla="*/ 57 w 130"/>
              <a:gd name="T55" fmla="*/ 53 h 94"/>
              <a:gd name="T56" fmla="*/ 73 w 130"/>
              <a:gd name="T57" fmla="*/ 53 h 94"/>
              <a:gd name="T58" fmla="*/ 73 w 130"/>
              <a:gd name="T59" fmla="*/ 45 h 94"/>
              <a:gd name="T60" fmla="*/ 57 w 130"/>
              <a:gd name="T61" fmla="*/ 45 h 94"/>
              <a:gd name="T62" fmla="*/ 57 w 130"/>
              <a:gd name="T63" fmla="*/ 5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94">
                <a:moveTo>
                  <a:pt x="13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17"/>
                  <a:pt x="0" y="17"/>
                  <a:pt x="0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7" y="6"/>
                  <a:pt x="53" y="0"/>
                  <a:pt x="65" y="0"/>
                </a:cubicBezTo>
                <a:cubicBezTo>
                  <a:pt x="77" y="0"/>
                  <a:pt x="83" y="6"/>
                  <a:pt x="85" y="17"/>
                </a:cubicBezTo>
                <a:cubicBezTo>
                  <a:pt x="130" y="17"/>
                  <a:pt x="130" y="17"/>
                  <a:pt x="130" y="17"/>
                </a:cubicBezTo>
                <a:lnTo>
                  <a:pt x="130" y="94"/>
                </a:lnTo>
                <a:close/>
                <a:moveTo>
                  <a:pt x="4" y="21"/>
                </a:moveTo>
                <a:cubicBezTo>
                  <a:pt x="4" y="41"/>
                  <a:pt x="4" y="41"/>
                  <a:pt x="4" y="41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6" y="21"/>
                  <a:pt x="126" y="21"/>
                  <a:pt x="126" y="21"/>
                </a:cubicBezTo>
                <a:lnTo>
                  <a:pt x="4" y="21"/>
                </a:lnTo>
                <a:close/>
                <a:moveTo>
                  <a:pt x="126" y="90"/>
                </a:moveTo>
                <a:cubicBezTo>
                  <a:pt x="126" y="45"/>
                  <a:pt x="126" y="45"/>
                  <a:pt x="126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57"/>
                  <a:pt x="77" y="57"/>
                  <a:pt x="77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45"/>
                  <a:pt x="53" y="45"/>
                  <a:pt x="53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90"/>
                  <a:pt x="4" y="90"/>
                  <a:pt x="4" y="90"/>
                </a:cubicBezTo>
                <a:lnTo>
                  <a:pt x="126" y="90"/>
                </a:lnTo>
                <a:close/>
                <a:moveTo>
                  <a:pt x="53" y="8"/>
                </a:moveTo>
                <a:cubicBezTo>
                  <a:pt x="51" y="11"/>
                  <a:pt x="49" y="14"/>
                  <a:pt x="49" y="17"/>
                </a:cubicBezTo>
                <a:cubicBezTo>
                  <a:pt x="81" y="17"/>
                  <a:pt x="81" y="17"/>
                  <a:pt x="81" y="17"/>
                </a:cubicBezTo>
                <a:cubicBezTo>
                  <a:pt x="79" y="8"/>
                  <a:pt x="74" y="4"/>
                  <a:pt x="65" y="4"/>
                </a:cubicBezTo>
                <a:cubicBezTo>
                  <a:pt x="60" y="4"/>
                  <a:pt x="56" y="6"/>
                  <a:pt x="53" y="8"/>
                </a:cubicBezTo>
                <a:close/>
                <a:moveTo>
                  <a:pt x="57" y="53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45"/>
                  <a:pt x="73" y="45"/>
                  <a:pt x="73" y="45"/>
                </a:cubicBezTo>
                <a:cubicBezTo>
                  <a:pt x="57" y="45"/>
                  <a:pt x="57" y="45"/>
                  <a:pt x="57" y="45"/>
                </a:cubicBezTo>
                <a:lnTo>
                  <a:pt x="5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15"/>
          <p:cNvSpPr>
            <a:spLocks noEditPoints="1"/>
          </p:cNvSpPr>
          <p:nvPr/>
        </p:nvSpPr>
        <p:spPr bwMode="auto">
          <a:xfrm>
            <a:off x="2189032" y="3665672"/>
            <a:ext cx="231832" cy="389359"/>
          </a:xfrm>
          <a:custGeom>
            <a:avLst/>
            <a:gdLst>
              <a:gd name="T0" fmla="*/ 14 w 78"/>
              <a:gd name="T1" fmla="*/ 82 h 131"/>
              <a:gd name="T2" fmla="*/ 36 w 78"/>
              <a:gd name="T3" fmla="*/ 67 h 131"/>
              <a:gd name="T4" fmla="*/ 14 w 78"/>
              <a:gd name="T5" fmla="*/ 51 h 131"/>
              <a:gd name="T6" fmla="*/ 8 w 78"/>
              <a:gd name="T7" fmla="*/ 41 h 131"/>
              <a:gd name="T8" fmla="*/ 8 w 78"/>
              <a:gd name="T9" fmla="*/ 12 h 131"/>
              <a:gd name="T10" fmla="*/ 0 w 78"/>
              <a:gd name="T11" fmla="*/ 12 h 131"/>
              <a:gd name="T12" fmla="*/ 0 w 78"/>
              <a:gd name="T13" fmla="*/ 0 h 131"/>
              <a:gd name="T14" fmla="*/ 78 w 78"/>
              <a:gd name="T15" fmla="*/ 0 h 131"/>
              <a:gd name="T16" fmla="*/ 78 w 78"/>
              <a:gd name="T17" fmla="*/ 12 h 131"/>
              <a:gd name="T18" fmla="*/ 71 w 78"/>
              <a:gd name="T19" fmla="*/ 12 h 131"/>
              <a:gd name="T20" fmla="*/ 71 w 78"/>
              <a:gd name="T21" fmla="*/ 41 h 131"/>
              <a:gd name="T22" fmla="*/ 65 w 78"/>
              <a:gd name="T23" fmla="*/ 51 h 131"/>
              <a:gd name="T24" fmla="*/ 43 w 78"/>
              <a:gd name="T25" fmla="*/ 67 h 131"/>
              <a:gd name="T26" fmla="*/ 65 w 78"/>
              <a:gd name="T27" fmla="*/ 82 h 131"/>
              <a:gd name="T28" fmla="*/ 71 w 78"/>
              <a:gd name="T29" fmla="*/ 92 h 131"/>
              <a:gd name="T30" fmla="*/ 71 w 78"/>
              <a:gd name="T31" fmla="*/ 119 h 131"/>
              <a:gd name="T32" fmla="*/ 78 w 78"/>
              <a:gd name="T33" fmla="*/ 119 h 131"/>
              <a:gd name="T34" fmla="*/ 78 w 78"/>
              <a:gd name="T35" fmla="*/ 131 h 131"/>
              <a:gd name="T36" fmla="*/ 0 w 78"/>
              <a:gd name="T37" fmla="*/ 131 h 131"/>
              <a:gd name="T38" fmla="*/ 0 w 78"/>
              <a:gd name="T39" fmla="*/ 119 h 131"/>
              <a:gd name="T40" fmla="*/ 8 w 78"/>
              <a:gd name="T41" fmla="*/ 119 h 131"/>
              <a:gd name="T42" fmla="*/ 8 w 78"/>
              <a:gd name="T43" fmla="*/ 92 h 131"/>
              <a:gd name="T44" fmla="*/ 14 w 78"/>
              <a:gd name="T45" fmla="*/ 82 h 131"/>
              <a:gd name="T46" fmla="*/ 4 w 78"/>
              <a:gd name="T47" fmla="*/ 8 h 131"/>
              <a:gd name="T48" fmla="*/ 74 w 78"/>
              <a:gd name="T49" fmla="*/ 8 h 131"/>
              <a:gd name="T50" fmla="*/ 74 w 78"/>
              <a:gd name="T51" fmla="*/ 4 h 131"/>
              <a:gd name="T52" fmla="*/ 4 w 78"/>
              <a:gd name="T53" fmla="*/ 4 h 131"/>
              <a:gd name="T54" fmla="*/ 4 w 78"/>
              <a:gd name="T55" fmla="*/ 8 h 131"/>
              <a:gd name="T56" fmla="*/ 74 w 78"/>
              <a:gd name="T57" fmla="*/ 123 h 131"/>
              <a:gd name="T58" fmla="*/ 4 w 78"/>
              <a:gd name="T59" fmla="*/ 123 h 131"/>
              <a:gd name="T60" fmla="*/ 4 w 78"/>
              <a:gd name="T61" fmla="*/ 127 h 131"/>
              <a:gd name="T62" fmla="*/ 74 w 78"/>
              <a:gd name="T63" fmla="*/ 127 h 131"/>
              <a:gd name="T64" fmla="*/ 74 w 78"/>
              <a:gd name="T65" fmla="*/ 123 h 131"/>
              <a:gd name="T66" fmla="*/ 40 w 78"/>
              <a:gd name="T67" fmla="*/ 64 h 131"/>
              <a:gd name="T68" fmla="*/ 67 w 78"/>
              <a:gd name="T69" fmla="*/ 41 h 131"/>
              <a:gd name="T70" fmla="*/ 67 w 78"/>
              <a:gd name="T71" fmla="*/ 12 h 131"/>
              <a:gd name="T72" fmla="*/ 12 w 78"/>
              <a:gd name="T73" fmla="*/ 12 h 131"/>
              <a:gd name="T74" fmla="*/ 12 w 78"/>
              <a:gd name="T75" fmla="*/ 41 h 131"/>
              <a:gd name="T76" fmla="*/ 40 w 78"/>
              <a:gd name="T77" fmla="*/ 64 h 131"/>
              <a:gd name="T78" fmla="*/ 12 w 78"/>
              <a:gd name="T79" fmla="*/ 92 h 131"/>
              <a:gd name="T80" fmla="*/ 12 w 78"/>
              <a:gd name="T81" fmla="*/ 119 h 131"/>
              <a:gd name="T82" fmla="*/ 67 w 78"/>
              <a:gd name="T83" fmla="*/ 119 h 131"/>
              <a:gd name="T84" fmla="*/ 67 w 78"/>
              <a:gd name="T85" fmla="*/ 92 h 131"/>
              <a:gd name="T86" fmla="*/ 40 w 78"/>
              <a:gd name="T87" fmla="*/ 69 h 131"/>
              <a:gd name="T88" fmla="*/ 12 w 78"/>
              <a:gd name="T89" fmla="*/ 9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" h="131">
                <a:moveTo>
                  <a:pt x="14" y="82"/>
                </a:moveTo>
                <a:cubicBezTo>
                  <a:pt x="19" y="78"/>
                  <a:pt x="26" y="73"/>
                  <a:pt x="36" y="67"/>
                </a:cubicBezTo>
                <a:cubicBezTo>
                  <a:pt x="26" y="60"/>
                  <a:pt x="19" y="55"/>
                  <a:pt x="14" y="51"/>
                </a:cubicBezTo>
                <a:cubicBezTo>
                  <a:pt x="10" y="47"/>
                  <a:pt x="8" y="44"/>
                  <a:pt x="8" y="41"/>
                </a:cubicBezTo>
                <a:cubicBezTo>
                  <a:pt x="8" y="12"/>
                  <a:pt x="8" y="12"/>
                  <a:pt x="8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12"/>
                  <a:pt x="78" y="12"/>
                  <a:pt x="78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4"/>
                  <a:pt x="69" y="47"/>
                  <a:pt x="65" y="51"/>
                </a:cubicBezTo>
                <a:cubicBezTo>
                  <a:pt x="61" y="55"/>
                  <a:pt x="53" y="60"/>
                  <a:pt x="43" y="67"/>
                </a:cubicBezTo>
                <a:cubicBezTo>
                  <a:pt x="53" y="73"/>
                  <a:pt x="61" y="78"/>
                  <a:pt x="65" y="82"/>
                </a:cubicBezTo>
                <a:cubicBezTo>
                  <a:pt x="69" y="86"/>
                  <a:pt x="71" y="89"/>
                  <a:pt x="71" y="92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19"/>
                  <a:pt x="0" y="119"/>
                  <a:pt x="0" y="119"/>
                </a:cubicBezTo>
                <a:cubicBezTo>
                  <a:pt x="8" y="119"/>
                  <a:pt x="8" y="119"/>
                  <a:pt x="8" y="119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9"/>
                  <a:pt x="10" y="86"/>
                  <a:pt x="14" y="82"/>
                </a:cubicBezTo>
                <a:close/>
                <a:moveTo>
                  <a:pt x="4" y="8"/>
                </a:moveTo>
                <a:cubicBezTo>
                  <a:pt x="74" y="8"/>
                  <a:pt x="74" y="8"/>
                  <a:pt x="74" y="8"/>
                </a:cubicBezTo>
                <a:cubicBezTo>
                  <a:pt x="74" y="4"/>
                  <a:pt x="74" y="4"/>
                  <a:pt x="74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74" y="123"/>
                </a:moveTo>
                <a:cubicBezTo>
                  <a:pt x="4" y="123"/>
                  <a:pt x="4" y="123"/>
                  <a:pt x="4" y="123"/>
                </a:cubicBezTo>
                <a:cubicBezTo>
                  <a:pt x="4" y="127"/>
                  <a:pt x="4" y="127"/>
                  <a:pt x="4" y="127"/>
                </a:cubicBezTo>
                <a:cubicBezTo>
                  <a:pt x="74" y="127"/>
                  <a:pt x="74" y="127"/>
                  <a:pt x="74" y="127"/>
                </a:cubicBezTo>
                <a:lnTo>
                  <a:pt x="74" y="123"/>
                </a:lnTo>
                <a:close/>
                <a:moveTo>
                  <a:pt x="40" y="64"/>
                </a:moveTo>
                <a:cubicBezTo>
                  <a:pt x="58" y="52"/>
                  <a:pt x="67" y="44"/>
                  <a:pt x="67" y="41"/>
                </a:cubicBezTo>
                <a:cubicBezTo>
                  <a:pt x="67" y="12"/>
                  <a:pt x="67" y="12"/>
                  <a:pt x="67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4"/>
                  <a:pt x="21" y="52"/>
                  <a:pt x="40" y="64"/>
                </a:cubicBezTo>
                <a:close/>
                <a:moveTo>
                  <a:pt x="12" y="92"/>
                </a:moveTo>
                <a:cubicBezTo>
                  <a:pt x="12" y="119"/>
                  <a:pt x="12" y="119"/>
                  <a:pt x="12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89"/>
                  <a:pt x="58" y="81"/>
                  <a:pt x="40" y="69"/>
                </a:cubicBezTo>
                <a:cubicBezTo>
                  <a:pt x="21" y="81"/>
                  <a:pt x="12" y="89"/>
                  <a:pt x="12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TextBox 19"/>
          <p:cNvSpPr txBox="1"/>
          <p:nvPr/>
        </p:nvSpPr>
        <p:spPr>
          <a:xfrm>
            <a:off x="1751148" y="1274944"/>
            <a:ext cx="36471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392D8"/>
                </a:solidFill>
                <a:latin typeface="+mn-ea"/>
              </a:rPr>
              <a:t>账户</a:t>
            </a:r>
            <a:r>
              <a:rPr lang="zh-CN" altLang="en-US" b="1" dirty="0" err="1">
                <a:solidFill>
                  <a:srgbClr val="0392D8"/>
                </a:solidFill>
                <a:latin typeface="+mn-ea"/>
              </a:rPr>
              <a:t>服务</a:t>
            </a:r>
            <a:r>
              <a:rPr lang="en-US" b="1" dirty="0" err="1">
                <a:solidFill>
                  <a:srgbClr val="0392D8"/>
                </a:solidFill>
                <a:latin typeface="+mn-ea"/>
              </a:rPr>
              <a:t>升级</a:t>
            </a:r>
            <a:endParaRPr lang="en-US" b="1" dirty="0">
              <a:solidFill>
                <a:srgbClr val="0392D8"/>
              </a:solidFill>
              <a:latin typeface="+mn-ea"/>
            </a:endParaRPr>
          </a:p>
        </p:txBody>
      </p:sp>
      <p:sp>
        <p:nvSpPr>
          <p:cNvPr id="48" name="Subtitle 2"/>
          <p:cNvSpPr txBox="1"/>
          <p:nvPr/>
        </p:nvSpPr>
        <p:spPr>
          <a:xfrm>
            <a:off x="1564852" y="1702327"/>
            <a:ext cx="5416662" cy="13002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</a:rPr>
              <a:t>支付服务</a:t>
            </a:r>
            <a:r>
              <a:rPr lang="zh-CN" altLang="en-US" sz="1200" b="1" dirty="0" err="1">
                <a:latin typeface="微软雅黑" panose="020B0503020204020204" charset="-122"/>
                <a:ea typeface="微软雅黑" panose="020B0503020204020204" charset="-122"/>
              </a:rPr>
              <a:t>支持升级</a:t>
            </a:r>
            <a:r>
              <a:rPr lang="en-US" sz="1200" b="1" dirty="0" err="1">
                <a:latin typeface="微软雅黑" panose="020B0503020204020204" charset="-122"/>
                <a:ea typeface="微软雅黑" panose="020B0503020204020204" charset="-122"/>
              </a:rPr>
              <a:t>账户服务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，叠加资金管理能力。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客户支持只做</a:t>
            </a: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</a:rPr>
              <a:t>增量功能开发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，即可实现服务升级。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zh-CN" sz="1200" dirty="0">
                <a:latin typeface="微软雅黑" panose="020B0503020204020204" charset="-122"/>
                <a:ea typeface="微软雅黑" panose="020B0503020204020204" charset="-122"/>
              </a:rPr>
              <a:t>支付客户升级开通账户产品需要换证书换规范，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解决</a:t>
            </a:r>
            <a:r>
              <a:rPr lang="zh-CN" altLang="zh-CN" sz="1200" dirty="0">
                <a:latin typeface="微软雅黑" panose="020B0503020204020204" charset="-122"/>
                <a:ea typeface="微软雅黑" panose="020B0503020204020204" charset="-122"/>
              </a:rPr>
              <a:t>重新开发的痛点。</a:t>
            </a: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TextBox 21"/>
          <p:cNvSpPr txBox="1"/>
          <p:nvPr/>
        </p:nvSpPr>
        <p:spPr>
          <a:xfrm>
            <a:off x="2957347" y="34254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3380FE"/>
                </a:solidFill>
                <a:latin typeface="+mn-ea"/>
              </a:rPr>
              <a:t>整合营销能力</a:t>
            </a:r>
            <a:endParaRPr lang="en-US" b="1" dirty="0">
              <a:solidFill>
                <a:srgbClr val="3380FE"/>
              </a:solidFill>
              <a:latin typeface="+mn-ea"/>
            </a:endParaRPr>
          </a:p>
        </p:txBody>
      </p:sp>
      <p:sp>
        <p:nvSpPr>
          <p:cNvPr id="50" name="Subtitle 2"/>
          <p:cNvSpPr txBox="1"/>
          <p:nvPr/>
        </p:nvSpPr>
        <p:spPr>
          <a:xfrm>
            <a:off x="2957346" y="3794490"/>
            <a:ext cx="3761861" cy="1000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</a:rPr>
              <a:t>通联收银台统一整合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支付能力及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</a:rPr>
              <a:t>营销能力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，实现商户资金统一清结算。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748971" y="517317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962AD"/>
                </a:solidFill>
                <a:latin typeface="+mn-ea"/>
              </a:rPr>
              <a:t>营销能力输出</a:t>
            </a:r>
            <a:endParaRPr lang="en-US" b="1" dirty="0">
              <a:solidFill>
                <a:srgbClr val="0962AD"/>
              </a:solidFill>
              <a:latin typeface="+mn-ea"/>
            </a:endParaRPr>
          </a:p>
        </p:txBody>
      </p:sp>
      <p:sp>
        <p:nvSpPr>
          <p:cNvPr id="52" name="Subtitle 2"/>
          <p:cNvSpPr txBox="1"/>
          <p:nvPr/>
        </p:nvSpPr>
        <p:spPr>
          <a:xfrm>
            <a:off x="1748970" y="5516841"/>
            <a:ext cx="4158121" cy="723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为客户提供高可用的营销插件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</a:rPr>
              <a:t>/SAAS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服务，为前端应用场景提供灵活稳定的服务。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Freeform 24"/>
          <p:cNvSpPr>
            <a:spLocks noEditPoints="1"/>
          </p:cNvSpPr>
          <p:nvPr/>
        </p:nvSpPr>
        <p:spPr bwMode="auto">
          <a:xfrm>
            <a:off x="843151" y="1415450"/>
            <a:ext cx="481146" cy="503422"/>
          </a:xfrm>
          <a:custGeom>
            <a:avLst/>
            <a:gdLst>
              <a:gd name="T0" fmla="*/ 152 w 162"/>
              <a:gd name="T1" fmla="*/ 54 h 169"/>
              <a:gd name="T2" fmla="*/ 153 w 162"/>
              <a:gd name="T3" fmla="*/ 9 h 169"/>
              <a:gd name="T4" fmla="*/ 148 w 162"/>
              <a:gd name="T5" fmla="*/ 1 h 169"/>
              <a:gd name="T6" fmla="*/ 137 w 162"/>
              <a:gd name="T7" fmla="*/ 7 h 169"/>
              <a:gd name="T8" fmla="*/ 64 w 162"/>
              <a:gd name="T9" fmla="*/ 40 h 169"/>
              <a:gd name="T10" fmla="*/ 55 w 162"/>
              <a:gd name="T11" fmla="*/ 44 h 169"/>
              <a:gd name="T12" fmla="*/ 53 w 162"/>
              <a:gd name="T13" fmla="*/ 51 h 169"/>
              <a:gd name="T14" fmla="*/ 53 w 162"/>
              <a:gd name="T15" fmla="*/ 97 h 169"/>
              <a:gd name="T16" fmla="*/ 60 w 162"/>
              <a:gd name="T17" fmla="*/ 107 h 169"/>
              <a:gd name="T18" fmla="*/ 64 w 162"/>
              <a:gd name="T19" fmla="*/ 107 h 169"/>
              <a:gd name="T20" fmla="*/ 99 w 162"/>
              <a:gd name="T21" fmla="*/ 113 h 169"/>
              <a:gd name="T22" fmla="*/ 138 w 162"/>
              <a:gd name="T23" fmla="*/ 142 h 169"/>
              <a:gd name="T24" fmla="*/ 138 w 162"/>
              <a:gd name="T25" fmla="*/ 143 h 169"/>
              <a:gd name="T26" fmla="*/ 144 w 162"/>
              <a:gd name="T27" fmla="*/ 147 h 169"/>
              <a:gd name="T28" fmla="*/ 150 w 162"/>
              <a:gd name="T29" fmla="*/ 146 h 169"/>
              <a:gd name="T30" fmla="*/ 152 w 162"/>
              <a:gd name="T31" fmla="*/ 139 h 169"/>
              <a:gd name="T32" fmla="*/ 152 w 162"/>
              <a:gd name="T33" fmla="*/ 94 h 169"/>
              <a:gd name="T34" fmla="*/ 162 w 162"/>
              <a:gd name="T35" fmla="*/ 74 h 169"/>
              <a:gd name="T36" fmla="*/ 152 w 162"/>
              <a:gd name="T37" fmla="*/ 54 h 169"/>
              <a:gd name="T38" fmla="*/ 142 w 162"/>
              <a:gd name="T39" fmla="*/ 61 h 169"/>
              <a:gd name="T40" fmla="*/ 142 w 162"/>
              <a:gd name="T41" fmla="*/ 88 h 169"/>
              <a:gd name="T42" fmla="*/ 142 w 162"/>
              <a:gd name="T43" fmla="*/ 129 h 169"/>
              <a:gd name="T44" fmla="*/ 102 w 162"/>
              <a:gd name="T45" fmla="*/ 103 h 169"/>
              <a:gd name="T46" fmla="*/ 64 w 162"/>
              <a:gd name="T47" fmla="*/ 97 h 169"/>
              <a:gd name="T48" fmla="*/ 64 w 162"/>
              <a:gd name="T49" fmla="*/ 51 h 169"/>
              <a:gd name="T50" fmla="*/ 142 w 162"/>
              <a:gd name="T51" fmla="*/ 19 h 169"/>
              <a:gd name="T52" fmla="*/ 142 w 162"/>
              <a:gd name="T53" fmla="*/ 61 h 169"/>
              <a:gd name="T54" fmla="*/ 40 w 162"/>
              <a:gd name="T55" fmla="*/ 47 h 169"/>
              <a:gd name="T56" fmla="*/ 18 w 162"/>
              <a:gd name="T57" fmla="*/ 47 h 169"/>
              <a:gd name="T58" fmla="*/ 0 w 162"/>
              <a:gd name="T59" fmla="*/ 64 h 169"/>
              <a:gd name="T60" fmla="*/ 0 w 162"/>
              <a:gd name="T61" fmla="*/ 87 h 169"/>
              <a:gd name="T62" fmla="*/ 17 w 162"/>
              <a:gd name="T63" fmla="*/ 107 h 169"/>
              <a:gd name="T64" fmla="*/ 23 w 162"/>
              <a:gd name="T65" fmla="*/ 117 h 169"/>
              <a:gd name="T66" fmla="*/ 23 w 162"/>
              <a:gd name="T67" fmla="*/ 159 h 169"/>
              <a:gd name="T68" fmla="*/ 28 w 162"/>
              <a:gd name="T69" fmla="*/ 166 h 169"/>
              <a:gd name="T70" fmla="*/ 38 w 162"/>
              <a:gd name="T71" fmla="*/ 149 h 169"/>
              <a:gd name="T72" fmla="*/ 39 w 162"/>
              <a:gd name="T73" fmla="*/ 119 h 169"/>
              <a:gd name="T74" fmla="*/ 45 w 162"/>
              <a:gd name="T75" fmla="*/ 106 h 169"/>
              <a:gd name="T76" fmla="*/ 46 w 162"/>
              <a:gd name="T77" fmla="*/ 53 h 169"/>
              <a:gd name="T78" fmla="*/ 40 w 162"/>
              <a:gd name="T79" fmla="*/ 47 h 169"/>
              <a:gd name="T80" fmla="*/ 132 w 162"/>
              <a:gd name="T81" fmla="*/ 41 h 169"/>
              <a:gd name="T82" fmla="*/ 126 w 162"/>
              <a:gd name="T83" fmla="*/ 43 h 169"/>
              <a:gd name="T84" fmla="*/ 92 w 162"/>
              <a:gd name="T85" fmla="*/ 56 h 169"/>
              <a:gd name="T86" fmla="*/ 88 w 162"/>
              <a:gd name="T87" fmla="*/ 60 h 169"/>
              <a:gd name="T88" fmla="*/ 91 w 162"/>
              <a:gd name="T89" fmla="*/ 65 h 169"/>
              <a:gd name="T90" fmla="*/ 92 w 162"/>
              <a:gd name="T91" fmla="*/ 65 h 169"/>
              <a:gd name="T92" fmla="*/ 134 w 162"/>
              <a:gd name="T93" fmla="*/ 46 h 169"/>
              <a:gd name="T94" fmla="*/ 132 w 162"/>
              <a:gd name="T95" fmla="*/ 4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2" h="169">
                <a:moveTo>
                  <a:pt x="152" y="54"/>
                </a:moveTo>
                <a:cubicBezTo>
                  <a:pt x="153" y="9"/>
                  <a:pt x="153" y="9"/>
                  <a:pt x="153" y="9"/>
                </a:cubicBezTo>
                <a:cubicBezTo>
                  <a:pt x="153" y="4"/>
                  <a:pt x="150" y="2"/>
                  <a:pt x="148" y="1"/>
                </a:cubicBezTo>
                <a:cubicBezTo>
                  <a:pt x="144" y="0"/>
                  <a:pt x="140" y="3"/>
                  <a:pt x="137" y="7"/>
                </a:cubicBezTo>
                <a:cubicBezTo>
                  <a:pt x="114" y="43"/>
                  <a:pt x="65" y="40"/>
                  <a:pt x="64" y="40"/>
                </a:cubicBezTo>
                <a:cubicBezTo>
                  <a:pt x="59" y="40"/>
                  <a:pt x="57" y="42"/>
                  <a:pt x="55" y="44"/>
                </a:cubicBezTo>
                <a:cubicBezTo>
                  <a:pt x="53" y="47"/>
                  <a:pt x="53" y="50"/>
                  <a:pt x="53" y="51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102"/>
                  <a:pt x="56" y="105"/>
                  <a:pt x="60" y="107"/>
                </a:cubicBezTo>
                <a:cubicBezTo>
                  <a:pt x="62" y="107"/>
                  <a:pt x="63" y="107"/>
                  <a:pt x="64" y="107"/>
                </a:cubicBezTo>
                <a:cubicBezTo>
                  <a:pt x="77" y="107"/>
                  <a:pt x="88" y="109"/>
                  <a:pt x="99" y="113"/>
                </a:cubicBezTo>
                <a:cubicBezTo>
                  <a:pt x="127" y="123"/>
                  <a:pt x="138" y="142"/>
                  <a:pt x="138" y="142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9" y="144"/>
                  <a:pt x="141" y="146"/>
                  <a:pt x="144" y="147"/>
                </a:cubicBezTo>
                <a:cubicBezTo>
                  <a:pt x="146" y="148"/>
                  <a:pt x="148" y="147"/>
                  <a:pt x="150" y="146"/>
                </a:cubicBezTo>
                <a:cubicBezTo>
                  <a:pt x="152" y="144"/>
                  <a:pt x="152" y="140"/>
                  <a:pt x="152" y="139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9" y="89"/>
                  <a:pt x="162" y="82"/>
                  <a:pt x="162" y="74"/>
                </a:cubicBezTo>
                <a:cubicBezTo>
                  <a:pt x="162" y="66"/>
                  <a:pt x="159" y="59"/>
                  <a:pt x="152" y="54"/>
                </a:cubicBezTo>
                <a:close/>
                <a:moveTo>
                  <a:pt x="142" y="61"/>
                </a:moveTo>
                <a:cubicBezTo>
                  <a:pt x="142" y="88"/>
                  <a:pt x="142" y="88"/>
                  <a:pt x="142" y="88"/>
                </a:cubicBezTo>
                <a:cubicBezTo>
                  <a:pt x="142" y="129"/>
                  <a:pt x="142" y="129"/>
                  <a:pt x="142" y="129"/>
                </a:cubicBezTo>
                <a:cubicBezTo>
                  <a:pt x="135" y="121"/>
                  <a:pt x="123" y="110"/>
                  <a:pt x="102" y="103"/>
                </a:cubicBezTo>
                <a:cubicBezTo>
                  <a:pt x="91" y="99"/>
                  <a:pt x="78" y="97"/>
                  <a:pt x="64" y="97"/>
                </a:cubicBezTo>
                <a:cubicBezTo>
                  <a:pt x="64" y="51"/>
                  <a:pt x="64" y="51"/>
                  <a:pt x="64" y="51"/>
                </a:cubicBezTo>
                <a:cubicBezTo>
                  <a:pt x="69" y="51"/>
                  <a:pt x="115" y="52"/>
                  <a:pt x="142" y="19"/>
                </a:cubicBezTo>
                <a:lnTo>
                  <a:pt x="142" y="61"/>
                </a:lnTo>
                <a:close/>
                <a:moveTo>
                  <a:pt x="40" y="47"/>
                </a:move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0" y="47"/>
                  <a:pt x="0" y="64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107"/>
                  <a:pt x="17" y="107"/>
                </a:cubicBezTo>
                <a:cubicBezTo>
                  <a:pt x="17" y="107"/>
                  <a:pt x="23" y="107"/>
                  <a:pt x="23" y="117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2" y="166"/>
                  <a:pt x="28" y="166"/>
                </a:cubicBezTo>
                <a:cubicBezTo>
                  <a:pt x="28" y="166"/>
                  <a:pt x="48" y="169"/>
                  <a:pt x="38" y="149"/>
                </a:cubicBezTo>
                <a:cubicBezTo>
                  <a:pt x="46" y="141"/>
                  <a:pt x="35" y="131"/>
                  <a:pt x="39" y="119"/>
                </a:cubicBezTo>
                <a:cubicBezTo>
                  <a:pt x="39" y="119"/>
                  <a:pt x="45" y="111"/>
                  <a:pt x="45" y="106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3"/>
                  <a:pt x="47" y="47"/>
                  <a:pt x="40" y="47"/>
                </a:cubicBezTo>
                <a:close/>
                <a:moveTo>
                  <a:pt x="132" y="41"/>
                </a:moveTo>
                <a:cubicBezTo>
                  <a:pt x="130" y="40"/>
                  <a:pt x="127" y="40"/>
                  <a:pt x="126" y="43"/>
                </a:cubicBezTo>
                <a:cubicBezTo>
                  <a:pt x="119" y="58"/>
                  <a:pt x="93" y="56"/>
                  <a:pt x="92" y="56"/>
                </a:cubicBezTo>
                <a:cubicBezTo>
                  <a:pt x="90" y="56"/>
                  <a:pt x="88" y="58"/>
                  <a:pt x="88" y="60"/>
                </a:cubicBezTo>
                <a:cubicBezTo>
                  <a:pt x="88" y="62"/>
                  <a:pt x="89" y="64"/>
                  <a:pt x="91" y="65"/>
                </a:cubicBezTo>
                <a:cubicBezTo>
                  <a:pt x="91" y="65"/>
                  <a:pt x="92" y="65"/>
                  <a:pt x="92" y="65"/>
                </a:cubicBezTo>
                <a:cubicBezTo>
                  <a:pt x="93" y="65"/>
                  <a:pt x="124" y="67"/>
                  <a:pt x="134" y="46"/>
                </a:cubicBezTo>
                <a:cubicBezTo>
                  <a:pt x="135" y="44"/>
                  <a:pt x="134" y="42"/>
                  <a:pt x="132" y="4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椭圆 54"/>
          <p:cNvSpPr/>
          <p:nvPr/>
        </p:nvSpPr>
        <p:spPr>
          <a:xfrm>
            <a:off x="1671458" y="3271805"/>
            <a:ext cx="1000967" cy="1000967"/>
          </a:xfrm>
          <a:prstGeom prst="ellipse">
            <a:avLst/>
          </a:prstGeom>
          <a:solidFill>
            <a:srgbClr val="3380FE"/>
          </a:solidFill>
          <a:ln>
            <a:noFill/>
          </a:ln>
          <a:effectLst>
            <a:outerShdw blurRad="238634" dist="38100" dir="5400000" algn="t" rotWithShape="0">
              <a:schemeClr val="accent3">
                <a:alpha val="67029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kumimoji="1"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Freeform 74"/>
          <p:cNvSpPr>
            <a:spLocks noChangeArrowheads="1"/>
          </p:cNvSpPr>
          <p:nvPr/>
        </p:nvSpPr>
        <p:spPr bwMode="auto">
          <a:xfrm>
            <a:off x="1937868" y="3588491"/>
            <a:ext cx="452760" cy="363058"/>
          </a:xfrm>
          <a:custGeom>
            <a:avLst/>
            <a:gdLst>
              <a:gd name="T0" fmla="*/ 74925449 w 609"/>
              <a:gd name="T1" fmla="*/ 78442719 h 602"/>
              <a:gd name="T2" fmla="*/ 74925449 w 609"/>
              <a:gd name="T3" fmla="*/ 78442719 h 602"/>
              <a:gd name="T4" fmla="*/ 3623191 w 609"/>
              <a:gd name="T5" fmla="*/ 78442719 h 602"/>
              <a:gd name="T6" fmla="*/ 0 w 609"/>
              <a:gd name="T7" fmla="*/ 74657633 h 602"/>
              <a:gd name="T8" fmla="*/ 0 w 609"/>
              <a:gd name="T9" fmla="*/ 3654665 h 602"/>
              <a:gd name="T10" fmla="*/ 3623191 w 609"/>
              <a:gd name="T11" fmla="*/ 0 h 602"/>
              <a:gd name="T12" fmla="*/ 74925449 w 609"/>
              <a:gd name="T13" fmla="*/ 0 h 602"/>
              <a:gd name="T14" fmla="*/ 78678142 w 609"/>
              <a:gd name="T15" fmla="*/ 3654665 h 602"/>
              <a:gd name="T16" fmla="*/ 78678142 w 609"/>
              <a:gd name="T17" fmla="*/ 74657633 h 602"/>
              <a:gd name="T18" fmla="*/ 74925449 w 609"/>
              <a:gd name="T19" fmla="*/ 78442719 h 602"/>
              <a:gd name="T20" fmla="*/ 71302258 w 609"/>
              <a:gd name="T21" fmla="*/ 7308970 h 602"/>
              <a:gd name="T22" fmla="*/ 71302258 w 609"/>
              <a:gd name="T23" fmla="*/ 7308970 h 602"/>
              <a:gd name="T24" fmla="*/ 7246742 w 609"/>
              <a:gd name="T25" fmla="*/ 7308970 h 602"/>
              <a:gd name="T26" fmla="*/ 7246742 w 609"/>
              <a:gd name="T27" fmla="*/ 71002968 h 602"/>
              <a:gd name="T28" fmla="*/ 71302258 w 609"/>
              <a:gd name="T29" fmla="*/ 71002968 h 602"/>
              <a:gd name="T30" fmla="*/ 71302258 w 609"/>
              <a:gd name="T31" fmla="*/ 7308970 h 602"/>
              <a:gd name="T32" fmla="*/ 12811031 w 609"/>
              <a:gd name="T33" fmla="*/ 39678193 h 602"/>
              <a:gd name="T34" fmla="*/ 12811031 w 609"/>
              <a:gd name="T35" fmla="*/ 39678193 h 602"/>
              <a:gd name="T36" fmla="*/ 12811031 w 609"/>
              <a:gd name="T37" fmla="*/ 39678193 h 602"/>
              <a:gd name="T38" fmla="*/ 22904669 w 609"/>
              <a:gd name="T39" fmla="*/ 33152108 h 602"/>
              <a:gd name="T40" fmla="*/ 22904669 w 609"/>
              <a:gd name="T41" fmla="*/ 33152108 h 602"/>
              <a:gd name="T42" fmla="*/ 24716265 w 609"/>
              <a:gd name="T43" fmla="*/ 33152108 h 602"/>
              <a:gd name="T44" fmla="*/ 26527860 w 609"/>
              <a:gd name="T45" fmla="*/ 33152108 h 602"/>
              <a:gd name="T46" fmla="*/ 26527860 w 609"/>
              <a:gd name="T47" fmla="*/ 33152108 h 602"/>
              <a:gd name="T48" fmla="*/ 42962442 w 609"/>
              <a:gd name="T49" fmla="*/ 44246163 h 602"/>
              <a:gd name="T50" fmla="*/ 61208620 w 609"/>
              <a:gd name="T51" fmla="*/ 31324775 h 602"/>
              <a:gd name="T52" fmla="*/ 64055516 w 609"/>
              <a:gd name="T53" fmla="*/ 30411109 h 602"/>
              <a:gd name="T54" fmla="*/ 67678707 w 609"/>
              <a:gd name="T55" fmla="*/ 34065774 h 602"/>
              <a:gd name="T56" fmla="*/ 65867111 w 609"/>
              <a:gd name="T57" fmla="*/ 36937194 h 602"/>
              <a:gd name="T58" fmla="*/ 65867111 w 609"/>
              <a:gd name="T59" fmla="*/ 36937194 h 602"/>
              <a:gd name="T60" fmla="*/ 44774038 w 609"/>
              <a:gd name="T61" fmla="*/ 51685915 h 602"/>
              <a:gd name="T62" fmla="*/ 44774038 w 609"/>
              <a:gd name="T63" fmla="*/ 51685915 h 602"/>
              <a:gd name="T64" fmla="*/ 42962442 w 609"/>
              <a:gd name="T65" fmla="*/ 52599581 h 602"/>
              <a:gd name="T66" fmla="*/ 41150847 w 609"/>
              <a:gd name="T67" fmla="*/ 51685915 h 602"/>
              <a:gd name="T68" fmla="*/ 24716265 w 609"/>
              <a:gd name="T69" fmla="*/ 40591859 h 602"/>
              <a:gd name="T70" fmla="*/ 17340380 w 609"/>
              <a:gd name="T71" fmla="*/ 46073496 h 602"/>
              <a:gd name="T72" fmla="*/ 14622627 w 609"/>
              <a:gd name="T73" fmla="*/ 46073496 h 602"/>
              <a:gd name="T74" fmla="*/ 10999436 w 609"/>
              <a:gd name="T75" fmla="*/ 42419192 h 602"/>
              <a:gd name="T76" fmla="*/ 12811031 w 609"/>
              <a:gd name="T77" fmla="*/ 39678193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9" h="602">
                <a:moveTo>
                  <a:pt x="579" y="601"/>
                </a:moveTo>
                <a:lnTo>
                  <a:pt x="579" y="601"/>
                </a:lnTo>
                <a:cubicBezTo>
                  <a:pt x="28" y="601"/>
                  <a:pt x="28" y="601"/>
                  <a:pt x="28" y="601"/>
                </a:cubicBezTo>
                <a:cubicBezTo>
                  <a:pt x="14" y="601"/>
                  <a:pt x="0" y="586"/>
                  <a:pt x="0" y="57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4" y="0"/>
                  <a:pt x="608" y="7"/>
                  <a:pt x="608" y="28"/>
                </a:cubicBezTo>
                <a:cubicBezTo>
                  <a:pt x="608" y="572"/>
                  <a:pt x="608" y="572"/>
                  <a:pt x="608" y="572"/>
                </a:cubicBezTo>
                <a:cubicBezTo>
                  <a:pt x="608" y="586"/>
                  <a:pt x="594" y="601"/>
                  <a:pt x="579" y="601"/>
                </a:cubicBezTo>
                <a:close/>
                <a:moveTo>
                  <a:pt x="551" y="56"/>
                </a:moveTo>
                <a:lnTo>
                  <a:pt x="551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544"/>
                  <a:pt x="56" y="544"/>
                  <a:pt x="56" y="544"/>
                </a:cubicBezTo>
                <a:cubicBezTo>
                  <a:pt x="551" y="544"/>
                  <a:pt x="551" y="544"/>
                  <a:pt x="551" y="544"/>
                </a:cubicBezTo>
                <a:lnTo>
                  <a:pt x="551" y="56"/>
                </a:lnTo>
                <a:close/>
                <a:moveTo>
                  <a:pt x="99" y="304"/>
                </a:moveTo>
                <a:lnTo>
                  <a:pt x="99" y="304"/>
                </a:lnTo>
                <a:cubicBezTo>
                  <a:pt x="177" y="254"/>
                  <a:pt x="177" y="254"/>
                  <a:pt x="177" y="254"/>
                </a:cubicBezTo>
                <a:cubicBezTo>
                  <a:pt x="184" y="254"/>
                  <a:pt x="184" y="254"/>
                  <a:pt x="191" y="254"/>
                </a:cubicBezTo>
                <a:cubicBezTo>
                  <a:pt x="198" y="254"/>
                  <a:pt x="205" y="254"/>
                  <a:pt x="205" y="254"/>
                </a:cubicBezTo>
                <a:cubicBezTo>
                  <a:pt x="332" y="339"/>
                  <a:pt x="332" y="339"/>
                  <a:pt x="332" y="339"/>
                </a:cubicBezTo>
                <a:cubicBezTo>
                  <a:pt x="473" y="240"/>
                  <a:pt x="473" y="240"/>
                  <a:pt x="473" y="240"/>
                </a:cubicBezTo>
                <a:cubicBezTo>
                  <a:pt x="480" y="233"/>
                  <a:pt x="488" y="233"/>
                  <a:pt x="495" y="233"/>
                </a:cubicBezTo>
                <a:cubicBezTo>
                  <a:pt x="509" y="233"/>
                  <a:pt x="523" y="247"/>
                  <a:pt x="523" y="261"/>
                </a:cubicBezTo>
                <a:cubicBezTo>
                  <a:pt x="523" y="268"/>
                  <a:pt x="516" y="283"/>
                  <a:pt x="509" y="283"/>
                </a:cubicBezTo>
                <a:cubicBezTo>
                  <a:pt x="346" y="396"/>
                  <a:pt x="346" y="396"/>
                  <a:pt x="346" y="396"/>
                </a:cubicBezTo>
                <a:cubicBezTo>
                  <a:pt x="346" y="403"/>
                  <a:pt x="339" y="403"/>
                  <a:pt x="332" y="403"/>
                </a:cubicBezTo>
                <a:cubicBezTo>
                  <a:pt x="325" y="403"/>
                  <a:pt x="318" y="403"/>
                  <a:pt x="318" y="396"/>
                </a:cubicBezTo>
                <a:cubicBezTo>
                  <a:pt x="191" y="311"/>
                  <a:pt x="191" y="311"/>
                  <a:pt x="191" y="311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27" y="353"/>
                  <a:pt x="120" y="353"/>
                  <a:pt x="113" y="353"/>
                </a:cubicBezTo>
                <a:cubicBezTo>
                  <a:pt x="99" y="353"/>
                  <a:pt x="85" y="346"/>
                  <a:pt x="85" y="325"/>
                </a:cubicBezTo>
                <a:cubicBezTo>
                  <a:pt x="85" y="318"/>
                  <a:pt x="92" y="311"/>
                  <a:pt x="99" y="3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矩形: 圆角 119"/>
          <p:cNvSpPr/>
          <p:nvPr/>
        </p:nvSpPr>
        <p:spPr>
          <a:xfrm>
            <a:off x="7089401" y="1233460"/>
            <a:ext cx="4563013" cy="5515070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228600" dist="38100" dir="5400000" algn="tl" rotWithShape="0">
              <a:srgbClr val="0A67FE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504000" rIns="144000" bIns="0" rtlCol="0" anchor="t" anchorCtr="0"/>
          <a:lstStyle/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8" name="图片 57" descr="图标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118" y="5865194"/>
            <a:ext cx="338555" cy="338555"/>
          </a:xfrm>
          <a:prstGeom prst="rect">
            <a:avLst/>
          </a:prstGeom>
        </p:spPr>
      </p:pic>
      <p:pic>
        <p:nvPicPr>
          <p:cNvPr id="59" name="图片 58" descr="图片包含 文本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31" y="5353786"/>
            <a:ext cx="364235" cy="36423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697" y="4302032"/>
            <a:ext cx="378848" cy="42757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16" y="4793828"/>
            <a:ext cx="427695" cy="425596"/>
          </a:xfrm>
          <a:prstGeom prst="rect">
            <a:avLst/>
          </a:prstGeom>
        </p:spPr>
      </p:pic>
      <p:sp>
        <p:nvSpPr>
          <p:cNvPr id="62" name="TextBox 19"/>
          <p:cNvSpPr txBox="1"/>
          <p:nvPr/>
        </p:nvSpPr>
        <p:spPr>
          <a:xfrm>
            <a:off x="7224552" y="3952497"/>
            <a:ext cx="129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sz="1600" dirty="0" err="1">
                <a:latin typeface="+mn-ea"/>
              </a:rPr>
              <a:t>营销模型</a:t>
            </a:r>
            <a:endParaRPr lang="en-US" sz="1600" dirty="0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808934" y="4361930"/>
            <a:ext cx="3723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满减活动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计次券</a:t>
            </a:r>
            <a:endParaRPr kumimoji="1" lang="zh-CN" altLang="en-US" sz="1400" dirty="0"/>
          </a:p>
        </p:txBody>
      </p:sp>
      <p:sp>
        <p:nvSpPr>
          <p:cNvPr id="64" name="文本框 63"/>
          <p:cNvSpPr txBox="1"/>
          <p:nvPr/>
        </p:nvSpPr>
        <p:spPr>
          <a:xfrm>
            <a:off x="7819035" y="4869852"/>
            <a:ext cx="383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随机立减活动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代金券（满减券）</a:t>
            </a:r>
            <a:endParaRPr kumimoji="1" lang="zh-CN" altLang="en-US" sz="1400" dirty="0"/>
          </a:p>
        </p:txBody>
      </p:sp>
      <p:sp>
        <p:nvSpPr>
          <p:cNvPr id="65" name="文本框 64"/>
          <p:cNvSpPr txBox="1"/>
          <p:nvPr/>
        </p:nvSpPr>
        <p:spPr>
          <a:xfrm>
            <a:off x="7808934" y="5374636"/>
            <a:ext cx="3752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打折券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满减券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 </a:t>
            </a:r>
            <a:endParaRPr kumimoji="1" lang="zh-CN" altLang="en-US" sz="140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19035" y="5878974"/>
            <a:ext cx="318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红包 </a:t>
            </a:r>
            <a:r>
              <a:rPr kumimoji="1" lang="en-US" altLang="zh-CN" sz="1400" dirty="0"/>
              <a:t>|</a:t>
            </a:r>
            <a:r>
              <a:rPr kumimoji="1" lang="zh-CN" altLang="en-US" sz="1400" dirty="0"/>
              <a:t> 金额券</a:t>
            </a:r>
            <a:endParaRPr kumimoji="1" lang="zh-CN" altLang="en-US" sz="1400" dirty="0"/>
          </a:p>
        </p:txBody>
      </p:sp>
      <p:sp>
        <p:nvSpPr>
          <p:cNvPr id="67" name="文本框 66"/>
          <p:cNvSpPr txBox="1"/>
          <p:nvPr/>
        </p:nvSpPr>
        <p:spPr>
          <a:xfrm>
            <a:off x="7819035" y="6280280"/>
            <a:ext cx="3188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/>
              <a:t>其他</a:t>
            </a:r>
            <a:r>
              <a:rPr kumimoji="1" lang="en-US" altLang="zh-CN" sz="1400" dirty="0"/>
              <a:t>……</a:t>
            </a:r>
            <a:endParaRPr kumimoji="1" lang="zh-CN" altLang="en-US" sz="1400" dirty="0"/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431" y="2006603"/>
            <a:ext cx="2185503" cy="158188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 descr="图形用户界面, 应用程序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811" y="1804457"/>
            <a:ext cx="915762" cy="198180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70" name="TextBox 19"/>
          <p:cNvSpPr txBox="1"/>
          <p:nvPr/>
        </p:nvSpPr>
        <p:spPr>
          <a:xfrm>
            <a:off x="7224552" y="1367079"/>
            <a:ext cx="1909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sz="1600" dirty="0" err="1">
                <a:latin typeface="+mn-ea"/>
              </a:rPr>
              <a:t>支付与营销整合</a:t>
            </a:r>
            <a:endParaRPr lang="en-US" sz="1600" dirty="0">
              <a:latin typeface="+mn-ea"/>
            </a:endParaRPr>
          </a:p>
        </p:txBody>
      </p:sp>
      <p:sp>
        <p:nvSpPr>
          <p:cNvPr id="8" name="íṥḻïḍè"/>
          <p:cNvSpPr/>
          <p:nvPr/>
        </p:nvSpPr>
        <p:spPr bwMode="auto">
          <a:xfrm>
            <a:off x="173311" y="2025663"/>
            <a:ext cx="344185" cy="344185"/>
          </a:xfrm>
          <a:custGeom>
            <a:avLst/>
            <a:gdLst>
              <a:gd name="T0" fmla="*/ 11360 w 12800"/>
              <a:gd name="T1" fmla="*/ 2881 h 12800"/>
              <a:gd name="T2" fmla="*/ 11200 w 12800"/>
              <a:gd name="T3" fmla="*/ 800 h 12800"/>
              <a:gd name="T4" fmla="*/ 2400 w 12800"/>
              <a:gd name="T5" fmla="*/ 0 h 12800"/>
              <a:gd name="T6" fmla="*/ 1600 w 12800"/>
              <a:gd name="T7" fmla="*/ 2712 h 12800"/>
              <a:gd name="T8" fmla="*/ 240 w 12800"/>
              <a:gd name="T9" fmla="*/ 4480 h 12800"/>
              <a:gd name="T10" fmla="*/ 0 w 12800"/>
              <a:gd name="T11" fmla="*/ 5600 h 12800"/>
              <a:gd name="T12" fmla="*/ 1200 w 12800"/>
              <a:gd name="T13" fmla="*/ 6800 h 12800"/>
              <a:gd name="T14" fmla="*/ 2000 w 12800"/>
              <a:gd name="T15" fmla="*/ 12800 h 12800"/>
              <a:gd name="T16" fmla="*/ 11600 w 12800"/>
              <a:gd name="T17" fmla="*/ 12000 h 12800"/>
              <a:gd name="T18" fmla="*/ 11600 w 12800"/>
              <a:gd name="T19" fmla="*/ 6800 h 12800"/>
              <a:gd name="T20" fmla="*/ 12800 w 12800"/>
              <a:gd name="T21" fmla="*/ 5200 h 12800"/>
              <a:gd name="T22" fmla="*/ 10400 w 12800"/>
              <a:gd name="T23" fmla="*/ 800 h 12800"/>
              <a:gd name="T24" fmla="*/ 2400 w 12800"/>
              <a:gd name="T25" fmla="*/ 2400 h 12800"/>
              <a:gd name="T26" fmla="*/ 2400 w 12800"/>
              <a:gd name="T27" fmla="*/ 800 h 12800"/>
              <a:gd name="T28" fmla="*/ 4077 w 12800"/>
              <a:gd name="T29" fmla="*/ 6000 h 12800"/>
              <a:gd name="T30" fmla="*/ 4002 w 12800"/>
              <a:gd name="T31" fmla="*/ 3200 h 12800"/>
              <a:gd name="T32" fmla="*/ 4077 w 12800"/>
              <a:gd name="T33" fmla="*/ 6000 h 12800"/>
              <a:gd name="T34" fmla="*/ 6200 w 12800"/>
              <a:gd name="T35" fmla="*/ 3200 h 12800"/>
              <a:gd name="T36" fmla="*/ 4494 w 12800"/>
              <a:gd name="T37" fmla="*/ 6000 h 12800"/>
              <a:gd name="T38" fmla="*/ 6600 w 12800"/>
              <a:gd name="T39" fmla="*/ 3200 h 12800"/>
              <a:gd name="T40" fmla="*/ 8306 w 12800"/>
              <a:gd name="T41" fmla="*/ 6000 h 12800"/>
              <a:gd name="T42" fmla="*/ 6600 w 12800"/>
              <a:gd name="T43" fmla="*/ 3200 h 12800"/>
              <a:gd name="T44" fmla="*/ 8798 w 12800"/>
              <a:gd name="T45" fmla="*/ 3200 h 12800"/>
              <a:gd name="T46" fmla="*/ 8722 w 12800"/>
              <a:gd name="T47" fmla="*/ 6000 h 12800"/>
              <a:gd name="T48" fmla="*/ 800 w 12800"/>
              <a:gd name="T49" fmla="*/ 5600 h 12800"/>
              <a:gd name="T50" fmla="*/ 880 w 12800"/>
              <a:gd name="T51" fmla="*/ 4960 h 12800"/>
              <a:gd name="T52" fmla="*/ 2400 w 12800"/>
              <a:gd name="T53" fmla="*/ 3200 h 12800"/>
              <a:gd name="T54" fmla="*/ 1941 w 12800"/>
              <a:gd name="T55" fmla="*/ 6000 h 12800"/>
              <a:gd name="T56" fmla="*/ 800 w 12800"/>
              <a:gd name="T57" fmla="*/ 5600 h 12800"/>
              <a:gd name="T58" fmla="*/ 5000 w 12800"/>
              <a:gd name="T59" fmla="*/ 12000 h 12800"/>
              <a:gd name="T60" fmla="*/ 8000 w 12800"/>
              <a:gd name="T61" fmla="*/ 8000 h 12800"/>
              <a:gd name="T62" fmla="*/ 10800 w 12800"/>
              <a:gd name="T63" fmla="*/ 12000 h 12800"/>
              <a:gd name="T64" fmla="*/ 8400 w 12800"/>
              <a:gd name="T65" fmla="*/ 8000 h 12800"/>
              <a:gd name="T66" fmla="*/ 5000 w 12800"/>
              <a:gd name="T67" fmla="*/ 7600 h 12800"/>
              <a:gd name="T68" fmla="*/ 4600 w 12800"/>
              <a:gd name="T69" fmla="*/ 12000 h 12800"/>
              <a:gd name="T70" fmla="*/ 2000 w 12800"/>
              <a:gd name="T71" fmla="*/ 6800 h 12800"/>
              <a:gd name="T72" fmla="*/ 10800 w 12800"/>
              <a:gd name="T73" fmla="*/ 12000 h 12800"/>
              <a:gd name="T74" fmla="*/ 11600 w 12800"/>
              <a:gd name="T75" fmla="*/ 6000 h 12800"/>
              <a:gd name="T76" fmla="*/ 9258 w 12800"/>
              <a:gd name="T77" fmla="*/ 3200 h 12800"/>
              <a:gd name="T78" fmla="*/ 10400 w 12800"/>
              <a:gd name="T79" fmla="*/ 3200 h 12800"/>
              <a:gd name="T80" fmla="*/ 11920 w 12800"/>
              <a:gd name="T81" fmla="*/ 4960 h 12800"/>
              <a:gd name="T82" fmla="*/ 12000 w 12800"/>
              <a:gd name="T8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00" h="12800">
                <a:moveTo>
                  <a:pt x="12560" y="4480"/>
                </a:moveTo>
                <a:lnTo>
                  <a:pt x="11360" y="2881"/>
                </a:lnTo>
                <a:cubicBezTo>
                  <a:pt x="11313" y="2818"/>
                  <a:pt x="11258" y="2764"/>
                  <a:pt x="11200" y="2712"/>
                </a:cubicBezTo>
                <a:lnTo>
                  <a:pt x="11200" y="800"/>
                </a:lnTo>
                <a:cubicBezTo>
                  <a:pt x="11200" y="358"/>
                  <a:pt x="10842" y="0"/>
                  <a:pt x="10400" y="0"/>
                </a:cubicBezTo>
                <a:lnTo>
                  <a:pt x="2400" y="0"/>
                </a:lnTo>
                <a:cubicBezTo>
                  <a:pt x="1958" y="0"/>
                  <a:pt x="1600" y="358"/>
                  <a:pt x="1600" y="800"/>
                </a:cubicBezTo>
                <a:lnTo>
                  <a:pt x="1600" y="2712"/>
                </a:lnTo>
                <a:cubicBezTo>
                  <a:pt x="1542" y="2764"/>
                  <a:pt x="1487" y="2818"/>
                  <a:pt x="1440" y="2880"/>
                </a:cubicBezTo>
                <a:lnTo>
                  <a:pt x="240" y="4480"/>
                </a:lnTo>
                <a:cubicBezTo>
                  <a:pt x="85" y="4686"/>
                  <a:pt x="0" y="4942"/>
                  <a:pt x="0" y="5200"/>
                </a:cubicBezTo>
                <a:lnTo>
                  <a:pt x="0" y="5600"/>
                </a:lnTo>
                <a:cubicBezTo>
                  <a:pt x="0" y="6262"/>
                  <a:pt x="538" y="6800"/>
                  <a:pt x="1200" y="6800"/>
                </a:cubicBezTo>
                <a:lnTo>
                  <a:pt x="1200" y="6800"/>
                </a:lnTo>
                <a:lnTo>
                  <a:pt x="1200" y="12000"/>
                </a:lnTo>
                <a:cubicBezTo>
                  <a:pt x="1200" y="12442"/>
                  <a:pt x="1558" y="12800"/>
                  <a:pt x="2000" y="12800"/>
                </a:cubicBezTo>
                <a:lnTo>
                  <a:pt x="10800" y="12800"/>
                </a:lnTo>
                <a:cubicBezTo>
                  <a:pt x="11242" y="12800"/>
                  <a:pt x="11600" y="12442"/>
                  <a:pt x="11600" y="12000"/>
                </a:cubicBezTo>
                <a:lnTo>
                  <a:pt x="11600" y="6800"/>
                </a:lnTo>
                <a:lnTo>
                  <a:pt x="11600" y="6800"/>
                </a:lnTo>
                <a:cubicBezTo>
                  <a:pt x="12262" y="6800"/>
                  <a:pt x="12800" y="6262"/>
                  <a:pt x="12800" y="5600"/>
                </a:cubicBezTo>
                <a:lnTo>
                  <a:pt x="12800" y="5200"/>
                </a:lnTo>
                <a:cubicBezTo>
                  <a:pt x="12800" y="4942"/>
                  <a:pt x="12715" y="4686"/>
                  <a:pt x="12560" y="4480"/>
                </a:cubicBezTo>
                <a:close/>
                <a:moveTo>
                  <a:pt x="10400" y="800"/>
                </a:moveTo>
                <a:lnTo>
                  <a:pt x="10400" y="2400"/>
                </a:lnTo>
                <a:lnTo>
                  <a:pt x="2400" y="2400"/>
                </a:lnTo>
                <a:lnTo>
                  <a:pt x="2400" y="2400"/>
                </a:lnTo>
                <a:lnTo>
                  <a:pt x="2400" y="800"/>
                </a:lnTo>
                <a:lnTo>
                  <a:pt x="10400" y="800"/>
                </a:lnTo>
                <a:close/>
                <a:moveTo>
                  <a:pt x="4077" y="6000"/>
                </a:moveTo>
                <a:lnTo>
                  <a:pt x="2402" y="6000"/>
                </a:lnTo>
                <a:lnTo>
                  <a:pt x="4002" y="3200"/>
                </a:lnTo>
                <a:lnTo>
                  <a:pt x="4877" y="3200"/>
                </a:lnTo>
                <a:lnTo>
                  <a:pt x="4077" y="6000"/>
                </a:lnTo>
                <a:close/>
                <a:moveTo>
                  <a:pt x="5294" y="3200"/>
                </a:moveTo>
                <a:lnTo>
                  <a:pt x="6200" y="3200"/>
                </a:lnTo>
                <a:lnTo>
                  <a:pt x="6200" y="6000"/>
                </a:lnTo>
                <a:lnTo>
                  <a:pt x="4494" y="6000"/>
                </a:lnTo>
                <a:lnTo>
                  <a:pt x="5294" y="3200"/>
                </a:lnTo>
                <a:close/>
                <a:moveTo>
                  <a:pt x="6600" y="3200"/>
                </a:moveTo>
                <a:lnTo>
                  <a:pt x="7506" y="3200"/>
                </a:lnTo>
                <a:lnTo>
                  <a:pt x="8306" y="6000"/>
                </a:lnTo>
                <a:lnTo>
                  <a:pt x="6600" y="6000"/>
                </a:lnTo>
                <a:lnTo>
                  <a:pt x="6600" y="3200"/>
                </a:lnTo>
                <a:close/>
                <a:moveTo>
                  <a:pt x="7922" y="3200"/>
                </a:moveTo>
                <a:lnTo>
                  <a:pt x="8798" y="3200"/>
                </a:lnTo>
                <a:lnTo>
                  <a:pt x="10398" y="6000"/>
                </a:lnTo>
                <a:lnTo>
                  <a:pt x="8722" y="6000"/>
                </a:lnTo>
                <a:lnTo>
                  <a:pt x="7922" y="3200"/>
                </a:lnTo>
                <a:close/>
                <a:moveTo>
                  <a:pt x="800" y="5600"/>
                </a:moveTo>
                <a:lnTo>
                  <a:pt x="800" y="5200"/>
                </a:lnTo>
                <a:cubicBezTo>
                  <a:pt x="800" y="5113"/>
                  <a:pt x="828" y="5029"/>
                  <a:pt x="880" y="4960"/>
                </a:cubicBezTo>
                <a:lnTo>
                  <a:pt x="2080" y="3360"/>
                </a:lnTo>
                <a:cubicBezTo>
                  <a:pt x="2156" y="3259"/>
                  <a:pt x="2274" y="3200"/>
                  <a:pt x="2400" y="3200"/>
                </a:cubicBezTo>
                <a:lnTo>
                  <a:pt x="3541" y="3200"/>
                </a:lnTo>
                <a:lnTo>
                  <a:pt x="1941" y="6000"/>
                </a:lnTo>
                <a:lnTo>
                  <a:pt x="1200" y="6000"/>
                </a:lnTo>
                <a:cubicBezTo>
                  <a:pt x="979" y="6000"/>
                  <a:pt x="800" y="5821"/>
                  <a:pt x="800" y="5600"/>
                </a:cubicBezTo>
                <a:close/>
                <a:moveTo>
                  <a:pt x="8000" y="12000"/>
                </a:moveTo>
                <a:lnTo>
                  <a:pt x="5000" y="12000"/>
                </a:lnTo>
                <a:lnTo>
                  <a:pt x="5000" y="8000"/>
                </a:lnTo>
                <a:lnTo>
                  <a:pt x="8000" y="8000"/>
                </a:lnTo>
                <a:lnTo>
                  <a:pt x="8000" y="12000"/>
                </a:lnTo>
                <a:close/>
                <a:moveTo>
                  <a:pt x="10800" y="12000"/>
                </a:moveTo>
                <a:lnTo>
                  <a:pt x="8400" y="12000"/>
                </a:lnTo>
                <a:lnTo>
                  <a:pt x="8400" y="8000"/>
                </a:lnTo>
                <a:cubicBezTo>
                  <a:pt x="8400" y="7779"/>
                  <a:pt x="8220" y="7600"/>
                  <a:pt x="8000" y="7600"/>
                </a:cubicBezTo>
                <a:lnTo>
                  <a:pt x="5000" y="7600"/>
                </a:lnTo>
                <a:cubicBezTo>
                  <a:pt x="4779" y="7600"/>
                  <a:pt x="4600" y="7779"/>
                  <a:pt x="4600" y="8000"/>
                </a:cubicBezTo>
                <a:lnTo>
                  <a:pt x="4600" y="12000"/>
                </a:lnTo>
                <a:lnTo>
                  <a:pt x="2000" y="12000"/>
                </a:lnTo>
                <a:lnTo>
                  <a:pt x="2000" y="6800"/>
                </a:lnTo>
                <a:lnTo>
                  <a:pt x="10800" y="6800"/>
                </a:lnTo>
                <a:lnTo>
                  <a:pt x="10800" y="12000"/>
                </a:lnTo>
                <a:close/>
                <a:moveTo>
                  <a:pt x="12000" y="5600"/>
                </a:moveTo>
                <a:cubicBezTo>
                  <a:pt x="12000" y="5821"/>
                  <a:pt x="11821" y="6000"/>
                  <a:pt x="11600" y="6000"/>
                </a:cubicBezTo>
                <a:lnTo>
                  <a:pt x="10858" y="6000"/>
                </a:lnTo>
                <a:lnTo>
                  <a:pt x="9258" y="3200"/>
                </a:lnTo>
                <a:lnTo>
                  <a:pt x="10400" y="3200"/>
                </a:lnTo>
                <a:lnTo>
                  <a:pt x="10400" y="3200"/>
                </a:lnTo>
                <a:cubicBezTo>
                  <a:pt x="10526" y="3200"/>
                  <a:pt x="10644" y="3259"/>
                  <a:pt x="10720" y="3360"/>
                </a:cubicBezTo>
                <a:lnTo>
                  <a:pt x="11920" y="4960"/>
                </a:lnTo>
                <a:cubicBezTo>
                  <a:pt x="11972" y="5029"/>
                  <a:pt x="12000" y="5113"/>
                  <a:pt x="12000" y="5200"/>
                </a:cubicBezTo>
                <a:lnTo>
                  <a:pt x="12000" y="5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íṥḻïḍè"/>
          <p:cNvSpPr/>
          <p:nvPr/>
        </p:nvSpPr>
        <p:spPr bwMode="auto">
          <a:xfrm>
            <a:off x="173310" y="3433344"/>
            <a:ext cx="344185" cy="344185"/>
          </a:xfrm>
          <a:custGeom>
            <a:avLst/>
            <a:gdLst>
              <a:gd name="T0" fmla="*/ 8836 w 11154"/>
              <a:gd name="T1" fmla="*/ 0 h 11154"/>
              <a:gd name="T2" fmla="*/ 2318 w 11154"/>
              <a:gd name="T3" fmla="*/ 0 h 11154"/>
              <a:gd name="T4" fmla="*/ 0 w 11154"/>
              <a:gd name="T5" fmla="*/ 2318 h 11154"/>
              <a:gd name="T6" fmla="*/ 0 w 11154"/>
              <a:gd name="T7" fmla="*/ 8836 h 11154"/>
              <a:gd name="T8" fmla="*/ 2318 w 11154"/>
              <a:gd name="T9" fmla="*/ 11154 h 11154"/>
              <a:gd name="T10" fmla="*/ 8836 w 11154"/>
              <a:gd name="T11" fmla="*/ 11154 h 11154"/>
              <a:gd name="T12" fmla="*/ 11154 w 11154"/>
              <a:gd name="T13" fmla="*/ 8836 h 11154"/>
              <a:gd name="T14" fmla="*/ 11154 w 11154"/>
              <a:gd name="T15" fmla="*/ 2318 h 11154"/>
              <a:gd name="T16" fmla="*/ 8836 w 11154"/>
              <a:gd name="T17" fmla="*/ 0 h 11154"/>
              <a:gd name="T18" fmla="*/ 10040 w 11154"/>
              <a:gd name="T19" fmla="*/ 8836 h 11154"/>
              <a:gd name="T20" fmla="*/ 8836 w 11154"/>
              <a:gd name="T21" fmla="*/ 10040 h 11154"/>
              <a:gd name="T22" fmla="*/ 2318 w 11154"/>
              <a:gd name="T23" fmla="*/ 10040 h 11154"/>
              <a:gd name="T24" fmla="*/ 1114 w 11154"/>
              <a:gd name="T25" fmla="*/ 8836 h 11154"/>
              <a:gd name="T26" fmla="*/ 1114 w 11154"/>
              <a:gd name="T27" fmla="*/ 2318 h 11154"/>
              <a:gd name="T28" fmla="*/ 2318 w 11154"/>
              <a:gd name="T29" fmla="*/ 1114 h 11154"/>
              <a:gd name="T30" fmla="*/ 8836 w 11154"/>
              <a:gd name="T31" fmla="*/ 1114 h 11154"/>
              <a:gd name="T32" fmla="*/ 10040 w 11154"/>
              <a:gd name="T33" fmla="*/ 2318 h 11154"/>
              <a:gd name="T34" fmla="*/ 10040 w 11154"/>
              <a:gd name="T35" fmla="*/ 8836 h 11154"/>
              <a:gd name="T36" fmla="*/ 7295 w 11154"/>
              <a:gd name="T37" fmla="*/ 5743 h 11154"/>
              <a:gd name="T38" fmla="*/ 7852 w 11154"/>
              <a:gd name="T39" fmla="*/ 5186 h 11154"/>
              <a:gd name="T40" fmla="*/ 7295 w 11154"/>
              <a:gd name="T41" fmla="*/ 4629 h 11154"/>
              <a:gd name="T42" fmla="*/ 6442 w 11154"/>
              <a:gd name="T43" fmla="*/ 4629 h 11154"/>
              <a:gd name="T44" fmla="*/ 7431 w 11154"/>
              <a:gd name="T45" fmla="*/ 3640 h 11154"/>
              <a:gd name="T46" fmla="*/ 7431 w 11154"/>
              <a:gd name="T47" fmla="*/ 2852 h 11154"/>
              <a:gd name="T48" fmla="*/ 6643 w 11154"/>
              <a:gd name="T49" fmla="*/ 2852 h 11154"/>
              <a:gd name="T50" fmla="*/ 5577 w 11154"/>
              <a:gd name="T51" fmla="*/ 3918 h 11154"/>
              <a:gd name="T52" fmla="*/ 4511 w 11154"/>
              <a:gd name="T53" fmla="*/ 2852 h 11154"/>
              <a:gd name="T54" fmla="*/ 3723 w 11154"/>
              <a:gd name="T55" fmla="*/ 2852 h 11154"/>
              <a:gd name="T56" fmla="*/ 3723 w 11154"/>
              <a:gd name="T57" fmla="*/ 3640 h 11154"/>
              <a:gd name="T58" fmla="*/ 4713 w 11154"/>
              <a:gd name="T59" fmla="*/ 4629 h 11154"/>
              <a:gd name="T60" fmla="*/ 3860 w 11154"/>
              <a:gd name="T61" fmla="*/ 4629 h 11154"/>
              <a:gd name="T62" fmla="*/ 3303 w 11154"/>
              <a:gd name="T63" fmla="*/ 5186 h 11154"/>
              <a:gd name="T64" fmla="*/ 3860 w 11154"/>
              <a:gd name="T65" fmla="*/ 5743 h 11154"/>
              <a:gd name="T66" fmla="*/ 5020 w 11154"/>
              <a:gd name="T67" fmla="*/ 5743 h 11154"/>
              <a:gd name="T68" fmla="*/ 5020 w 11154"/>
              <a:gd name="T69" fmla="*/ 6232 h 11154"/>
              <a:gd name="T70" fmla="*/ 3860 w 11154"/>
              <a:gd name="T71" fmla="*/ 6232 h 11154"/>
              <a:gd name="T72" fmla="*/ 3303 w 11154"/>
              <a:gd name="T73" fmla="*/ 6789 h 11154"/>
              <a:gd name="T74" fmla="*/ 3860 w 11154"/>
              <a:gd name="T75" fmla="*/ 7346 h 11154"/>
              <a:gd name="T76" fmla="*/ 5020 w 11154"/>
              <a:gd name="T77" fmla="*/ 7346 h 11154"/>
              <a:gd name="T78" fmla="*/ 5020 w 11154"/>
              <a:gd name="T79" fmla="*/ 8124 h 11154"/>
              <a:gd name="T80" fmla="*/ 5577 w 11154"/>
              <a:gd name="T81" fmla="*/ 8681 h 11154"/>
              <a:gd name="T82" fmla="*/ 6134 w 11154"/>
              <a:gd name="T83" fmla="*/ 8124 h 11154"/>
              <a:gd name="T84" fmla="*/ 6134 w 11154"/>
              <a:gd name="T85" fmla="*/ 7346 h 11154"/>
              <a:gd name="T86" fmla="*/ 7295 w 11154"/>
              <a:gd name="T87" fmla="*/ 7346 h 11154"/>
              <a:gd name="T88" fmla="*/ 7852 w 11154"/>
              <a:gd name="T89" fmla="*/ 6789 h 11154"/>
              <a:gd name="T90" fmla="*/ 7295 w 11154"/>
              <a:gd name="T91" fmla="*/ 6232 h 11154"/>
              <a:gd name="T92" fmla="*/ 6134 w 11154"/>
              <a:gd name="T93" fmla="*/ 6232 h 11154"/>
              <a:gd name="T94" fmla="*/ 6134 w 11154"/>
              <a:gd name="T95" fmla="*/ 5743 h 11154"/>
              <a:gd name="T96" fmla="*/ 7295 w 11154"/>
              <a:gd name="T97" fmla="*/ 5743 h 1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54" h="11154">
                <a:moveTo>
                  <a:pt x="8836" y="0"/>
                </a:moveTo>
                <a:lnTo>
                  <a:pt x="2318" y="0"/>
                </a:lnTo>
                <a:cubicBezTo>
                  <a:pt x="1040" y="0"/>
                  <a:pt x="0" y="1040"/>
                  <a:pt x="0" y="2318"/>
                </a:cubicBezTo>
                <a:lnTo>
                  <a:pt x="0" y="8836"/>
                </a:lnTo>
                <a:cubicBezTo>
                  <a:pt x="0" y="10114"/>
                  <a:pt x="1040" y="11154"/>
                  <a:pt x="2318" y="11154"/>
                </a:cubicBezTo>
                <a:lnTo>
                  <a:pt x="8836" y="11154"/>
                </a:lnTo>
                <a:cubicBezTo>
                  <a:pt x="10114" y="11154"/>
                  <a:pt x="11154" y="10114"/>
                  <a:pt x="11154" y="8836"/>
                </a:cubicBezTo>
                <a:lnTo>
                  <a:pt x="11154" y="2318"/>
                </a:lnTo>
                <a:cubicBezTo>
                  <a:pt x="11154" y="1040"/>
                  <a:pt x="10114" y="0"/>
                  <a:pt x="8836" y="0"/>
                </a:cubicBezTo>
                <a:close/>
                <a:moveTo>
                  <a:pt x="10040" y="8836"/>
                </a:moveTo>
                <a:cubicBezTo>
                  <a:pt x="10040" y="9500"/>
                  <a:pt x="9500" y="10040"/>
                  <a:pt x="8836" y="10040"/>
                </a:cubicBezTo>
                <a:lnTo>
                  <a:pt x="2318" y="10040"/>
                </a:lnTo>
                <a:cubicBezTo>
                  <a:pt x="1654" y="10040"/>
                  <a:pt x="1114" y="9500"/>
                  <a:pt x="1114" y="8836"/>
                </a:cubicBezTo>
                <a:lnTo>
                  <a:pt x="1114" y="2318"/>
                </a:lnTo>
                <a:cubicBezTo>
                  <a:pt x="1114" y="1654"/>
                  <a:pt x="1654" y="1114"/>
                  <a:pt x="2318" y="1114"/>
                </a:cubicBezTo>
                <a:lnTo>
                  <a:pt x="8836" y="1114"/>
                </a:lnTo>
                <a:cubicBezTo>
                  <a:pt x="9500" y="1114"/>
                  <a:pt x="10040" y="1654"/>
                  <a:pt x="10040" y="2318"/>
                </a:cubicBezTo>
                <a:lnTo>
                  <a:pt x="10040" y="8836"/>
                </a:lnTo>
                <a:close/>
                <a:moveTo>
                  <a:pt x="7295" y="5743"/>
                </a:moveTo>
                <a:cubicBezTo>
                  <a:pt x="7602" y="5743"/>
                  <a:pt x="7852" y="5494"/>
                  <a:pt x="7852" y="5186"/>
                </a:cubicBezTo>
                <a:cubicBezTo>
                  <a:pt x="7852" y="4879"/>
                  <a:pt x="7602" y="4629"/>
                  <a:pt x="7295" y="4629"/>
                </a:cubicBezTo>
                <a:lnTo>
                  <a:pt x="6442" y="4629"/>
                </a:lnTo>
                <a:lnTo>
                  <a:pt x="7431" y="3640"/>
                </a:lnTo>
                <a:cubicBezTo>
                  <a:pt x="7649" y="3422"/>
                  <a:pt x="7649" y="3069"/>
                  <a:pt x="7431" y="2852"/>
                </a:cubicBezTo>
                <a:cubicBezTo>
                  <a:pt x="7213" y="2634"/>
                  <a:pt x="6860" y="2634"/>
                  <a:pt x="6643" y="2852"/>
                </a:cubicBezTo>
                <a:lnTo>
                  <a:pt x="5577" y="3918"/>
                </a:lnTo>
                <a:lnTo>
                  <a:pt x="4511" y="2852"/>
                </a:lnTo>
                <a:cubicBezTo>
                  <a:pt x="4293" y="2634"/>
                  <a:pt x="3940" y="2634"/>
                  <a:pt x="3723" y="2852"/>
                </a:cubicBezTo>
                <a:cubicBezTo>
                  <a:pt x="3506" y="3070"/>
                  <a:pt x="3506" y="3422"/>
                  <a:pt x="3723" y="3640"/>
                </a:cubicBezTo>
                <a:lnTo>
                  <a:pt x="4713" y="4629"/>
                </a:lnTo>
                <a:lnTo>
                  <a:pt x="3860" y="4629"/>
                </a:lnTo>
                <a:cubicBezTo>
                  <a:pt x="3552" y="4629"/>
                  <a:pt x="3303" y="4879"/>
                  <a:pt x="3303" y="5186"/>
                </a:cubicBezTo>
                <a:cubicBezTo>
                  <a:pt x="3303" y="5494"/>
                  <a:pt x="3552" y="5743"/>
                  <a:pt x="3860" y="5743"/>
                </a:cubicBezTo>
                <a:lnTo>
                  <a:pt x="5020" y="5743"/>
                </a:lnTo>
                <a:lnTo>
                  <a:pt x="5020" y="6232"/>
                </a:lnTo>
                <a:lnTo>
                  <a:pt x="3860" y="6232"/>
                </a:lnTo>
                <a:cubicBezTo>
                  <a:pt x="3552" y="6232"/>
                  <a:pt x="3303" y="6481"/>
                  <a:pt x="3303" y="6789"/>
                </a:cubicBezTo>
                <a:cubicBezTo>
                  <a:pt x="3303" y="7096"/>
                  <a:pt x="3552" y="7346"/>
                  <a:pt x="3860" y="7346"/>
                </a:cubicBezTo>
                <a:lnTo>
                  <a:pt x="5020" y="7346"/>
                </a:lnTo>
                <a:lnTo>
                  <a:pt x="5020" y="8124"/>
                </a:lnTo>
                <a:cubicBezTo>
                  <a:pt x="5020" y="8431"/>
                  <a:pt x="5269" y="8681"/>
                  <a:pt x="5577" y="8681"/>
                </a:cubicBezTo>
                <a:cubicBezTo>
                  <a:pt x="5885" y="8681"/>
                  <a:pt x="6134" y="8431"/>
                  <a:pt x="6134" y="8124"/>
                </a:cubicBezTo>
                <a:lnTo>
                  <a:pt x="6134" y="7346"/>
                </a:lnTo>
                <a:lnTo>
                  <a:pt x="7295" y="7346"/>
                </a:lnTo>
                <a:cubicBezTo>
                  <a:pt x="7602" y="7346"/>
                  <a:pt x="7852" y="7096"/>
                  <a:pt x="7852" y="6789"/>
                </a:cubicBezTo>
                <a:cubicBezTo>
                  <a:pt x="7852" y="6481"/>
                  <a:pt x="7602" y="6232"/>
                  <a:pt x="7295" y="6232"/>
                </a:cubicBezTo>
                <a:lnTo>
                  <a:pt x="6134" y="6232"/>
                </a:lnTo>
                <a:lnTo>
                  <a:pt x="6134" y="5743"/>
                </a:lnTo>
                <a:lnTo>
                  <a:pt x="7295" y="5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íṥḻïḍè"/>
          <p:cNvSpPr/>
          <p:nvPr/>
        </p:nvSpPr>
        <p:spPr bwMode="auto">
          <a:xfrm>
            <a:off x="189145" y="4973944"/>
            <a:ext cx="309378" cy="344185"/>
          </a:xfrm>
          <a:custGeom>
            <a:avLst/>
            <a:gdLst>
              <a:gd name="connsiteX0" fmla="*/ 229425 w 525763"/>
              <a:gd name="connsiteY0" fmla="*/ 468872 h 584913"/>
              <a:gd name="connsiteX1" fmla="*/ 248795 w 525763"/>
              <a:gd name="connsiteY1" fmla="*/ 493487 h 584913"/>
              <a:gd name="connsiteX2" fmla="*/ 252316 w 525763"/>
              <a:gd name="connsiteY2" fmla="*/ 497003 h 584913"/>
              <a:gd name="connsiteX3" fmla="*/ 156057 w 525763"/>
              <a:gd name="connsiteY3" fmla="*/ 505794 h 584913"/>
              <a:gd name="connsiteX4" fmla="*/ 262882 w 525763"/>
              <a:gd name="connsiteY4" fmla="*/ 514585 h 584913"/>
              <a:gd name="connsiteX5" fmla="*/ 369706 w 525763"/>
              <a:gd name="connsiteY5" fmla="*/ 505794 h 584913"/>
              <a:gd name="connsiteX6" fmla="*/ 273447 w 525763"/>
              <a:gd name="connsiteY6" fmla="*/ 497003 h 584913"/>
              <a:gd name="connsiteX7" fmla="*/ 276968 w 525763"/>
              <a:gd name="connsiteY7" fmla="*/ 493487 h 584913"/>
              <a:gd name="connsiteX8" fmla="*/ 296338 w 525763"/>
              <a:gd name="connsiteY8" fmla="*/ 468872 h 584913"/>
              <a:gd name="connsiteX9" fmla="*/ 422532 w 525763"/>
              <a:gd name="connsiteY9" fmla="*/ 505794 h 584913"/>
              <a:gd name="connsiteX10" fmla="*/ 262882 w 525763"/>
              <a:gd name="connsiteY10" fmla="*/ 542716 h 584913"/>
              <a:gd name="connsiteX11" fmla="*/ 103231 w 525763"/>
              <a:gd name="connsiteY11" fmla="*/ 505794 h 584913"/>
              <a:gd name="connsiteX12" fmla="*/ 229425 w 525763"/>
              <a:gd name="connsiteY12" fmla="*/ 468872 h 584913"/>
              <a:gd name="connsiteX13" fmla="*/ 195988 w 525763"/>
              <a:gd name="connsiteY13" fmla="*/ 430726 h 584913"/>
              <a:gd name="connsiteX14" fmla="*/ 217112 w 525763"/>
              <a:gd name="connsiteY14" fmla="*/ 458867 h 584913"/>
              <a:gd name="connsiteX15" fmla="*/ 35207 w 525763"/>
              <a:gd name="connsiteY15" fmla="*/ 507526 h 584913"/>
              <a:gd name="connsiteX16" fmla="*/ 261121 w 525763"/>
              <a:gd name="connsiteY16" fmla="*/ 558531 h 584913"/>
              <a:gd name="connsiteX17" fmla="*/ 487035 w 525763"/>
              <a:gd name="connsiteY17" fmla="*/ 507526 h 584913"/>
              <a:gd name="connsiteX18" fmla="*/ 304544 w 525763"/>
              <a:gd name="connsiteY18" fmla="*/ 458867 h 584913"/>
              <a:gd name="connsiteX19" fmla="*/ 325668 w 525763"/>
              <a:gd name="connsiteY19" fmla="*/ 430726 h 584913"/>
              <a:gd name="connsiteX20" fmla="*/ 525763 w 525763"/>
              <a:gd name="connsiteY20" fmla="*/ 505768 h 584913"/>
              <a:gd name="connsiteX21" fmla="*/ 262882 w 525763"/>
              <a:gd name="connsiteY21" fmla="*/ 584913 h 584913"/>
              <a:gd name="connsiteX22" fmla="*/ 0 w 525763"/>
              <a:gd name="connsiteY22" fmla="*/ 505768 h 584913"/>
              <a:gd name="connsiteX23" fmla="*/ 195988 w 525763"/>
              <a:gd name="connsiteY23" fmla="*/ 430726 h 584913"/>
              <a:gd name="connsiteX24" fmla="*/ 262892 w 525763"/>
              <a:gd name="connsiteY24" fmla="*/ 67982 h 584913"/>
              <a:gd name="connsiteX25" fmla="*/ 225923 w 525763"/>
              <a:gd name="connsiteY25" fmla="*/ 141824 h 584913"/>
              <a:gd name="connsiteX26" fmla="*/ 145531 w 525763"/>
              <a:gd name="connsiteY26" fmla="*/ 154131 h 584913"/>
              <a:gd name="connsiteX27" fmla="*/ 204798 w 525763"/>
              <a:gd name="connsiteY27" fmla="*/ 211564 h 584913"/>
              <a:gd name="connsiteX28" fmla="*/ 190715 w 525763"/>
              <a:gd name="connsiteY28" fmla="*/ 292439 h 584913"/>
              <a:gd name="connsiteX29" fmla="*/ 262892 w 525763"/>
              <a:gd name="connsiteY29" fmla="*/ 253760 h 584913"/>
              <a:gd name="connsiteX30" fmla="*/ 334483 w 525763"/>
              <a:gd name="connsiteY30" fmla="*/ 292439 h 584913"/>
              <a:gd name="connsiteX31" fmla="*/ 320400 w 525763"/>
              <a:gd name="connsiteY31" fmla="*/ 211564 h 584913"/>
              <a:gd name="connsiteX32" fmla="*/ 380254 w 525763"/>
              <a:gd name="connsiteY32" fmla="*/ 154131 h 584913"/>
              <a:gd name="connsiteX33" fmla="*/ 299275 w 525763"/>
              <a:gd name="connsiteY33" fmla="*/ 141824 h 584913"/>
              <a:gd name="connsiteX34" fmla="*/ 262892 w 525763"/>
              <a:gd name="connsiteY34" fmla="*/ 0 h 584913"/>
              <a:gd name="connsiteX35" fmla="*/ 436001 w 525763"/>
              <a:gd name="connsiteY35" fmla="*/ 173471 h 584913"/>
              <a:gd name="connsiteX36" fmla="*/ 262892 w 525763"/>
              <a:gd name="connsiteY36" fmla="*/ 482906 h 584913"/>
              <a:gd name="connsiteX37" fmla="*/ 89197 w 525763"/>
              <a:gd name="connsiteY37" fmla="*/ 173471 h 584913"/>
              <a:gd name="connsiteX38" fmla="*/ 262892 w 525763"/>
              <a:gd name="connsiteY38" fmla="*/ 0 h 58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5763" h="584913">
                <a:moveTo>
                  <a:pt x="229425" y="468872"/>
                </a:moveTo>
                <a:cubicBezTo>
                  <a:pt x="239990" y="482938"/>
                  <a:pt x="247034" y="491728"/>
                  <a:pt x="248795" y="493487"/>
                </a:cubicBezTo>
                <a:lnTo>
                  <a:pt x="252316" y="497003"/>
                </a:lnTo>
                <a:cubicBezTo>
                  <a:pt x="206534" y="497003"/>
                  <a:pt x="174839" y="502278"/>
                  <a:pt x="156057" y="505794"/>
                </a:cubicBezTo>
                <a:cubicBezTo>
                  <a:pt x="174839" y="511069"/>
                  <a:pt x="211817" y="514585"/>
                  <a:pt x="262882" y="514585"/>
                </a:cubicBezTo>
                <a:cubicBezTo>
                  <a:pt x="313359" y="514585"/>
                  <a:pt x="350337" y="509310"/>
                  <a:pt x="369706" y="505794"/>
                </a:cubicBezTo>
                <a:cubicBezTo>
                  <a:pt x="352098" y="502278"/>
                  <a:pt x="318642" y="497003"/>
                  <a:pt x="273447" y="497003"/>
                </a:cubicBezTo>
                <a:lnTo>
                  <a:pt x="276968" y="493487"/>
                </a:lnTo>
                <a:cubicBezTo>
                  <a:pt x="278729" y="491728"/>
                  <a:pt x="285773" y="482938"/>
                  <a:pt x="296338" y="468872"/>
                </a:cubicBezTo>
                <a:cubicBezTo>
                  <a:pt x="348576" y="470630"/>
                  <a:pt x="422532" y="477663"/>
                  <a:pt x="422532" y="505794"/>
                </a:cubicBezTo>
                <a:cubicBezTo>
                  <a:pt x="422532" y="539200"/>
                  <a:pt x="309838" y="542716"/>
                  <a:pt x="262882" y="542716"/>
                </a:cubicBezTo>
                <a:cubicBezTo>
                  <a:pt x="215339" y="542716"/>
                  <a:pt x="103231" y="539200"/>
                  <a:pt x="103231" y="505794"/>
                </a:cubicBezTo>
                <a:cubicBezTo>
                  <a:pt x="103231" y="477663"/>
                  <a:pt x="176600" y="470630"/>
                  <a:pt x="229425" y="468872"/>
                </a:cubicBezTo>
                <a:close/>
                <a:moveTo>
                  <a:pt x="195988" y="430726"/>
                </a:moveTo>
                <a:cubicBezTo>
                  <a:pt x="204789" y="441279"/>
                  <a:pt x="210070" y="450073"/>
                  <a:pt x="217112" y="458867"/>
                </a:cubicBezTo>
                <a:cubicBezTo>
                  <a:pt x="105035" y="463557"/>
                  <a:pt x="35207" y="489938"/>
                  <a:pt x="35207" y="507526"/>
                </a:cubicBezTo>
                <a:cubicBezTo>
                  <a:pt x="35207" y="528632"/>
                  <a:pt x="122639" y="558531"/>
                  <a:pt x="261121" y="558531"/>
                </a:cubicBezTo>
                <a:cubicBezTo>
                  <a:pt x="399603" y="558531"/>
                  <a:pt x="487035" y="528632"/>
                  <a:pt x="487035" y="507526"/>
                </a:cubicBezTo>
                <a:cubicBezTo>
                  <a:pt x="487035" y="489938"/>
                  <a:pt x="417207" y="463557"/>
                  <a:pt x="304544" y="458867"/>
                </a:cubicBezTo>
                <a:cubicBezTo>
                  <a:pt x="311585" y="450073"/>
                  <a:pt x="318626" y="441279"/>
                  <a:pt x="325668" y="430726"/>
                </a:cubicBezTo>
                <a:cubicBezTo>
                  <a:pt x="432464" y="437761"/>
                  <a:pt x="525763" y="463557"/>
                  <a:pt x="525763" y="505768"/>
                </a:cubicBezTo>
                <a:cubicBezTo>
                  <a:pt x="525763" y="558531"/>
                  <a:pt x="394322" y="584913"/>
                  <a:pt x="262882" y="584913"/>
                </a:cubicBezTo>
                <a:cubicBezTo>
                  <a:pt x="131441" y="584913"/>
                  <a:pt x="0" y="558531"/>
                  <a:pt x="0" y="505768"/>
                </a:cubicBezTo>
                <a:cubicBezTo>
                  <a:pt x="0" y="463557"/>
                  <a:pt x="92713" y="437761"/>
                  <a:pt x="195988" y="430726"/>
                </a:cubicBezTo>
                <a:close/>
                <a:moveTo>
                  <a:pt x="262892" y="67982"/>
                </a:moveTo>
                <a:lnTo>
                  <a:pt x="225923" y="141824"/>
                </a:lnTo>
                <a:lnTo>
                  <a:pt x="145531" y="154131"/>
                </a:lnTo>
                <a:lnTo>
                  <a:pt x="204798" y="211564"/>
                </a:lnTo>
                <a:lnTo>
                  <a:pt x="190715" y="292439"/>
                </a:lnTo>
                <a:lnTo>
                  <a:pt x="262892" y="253760"/>
                </a:lnTo>
                <a:lnTo>
                  <a:pt x="334483" y="292439"/>
                </a:lnTo>
                <a:lnTo>
                  <a:pt x="320400" y="211564"/>
                </a:lnTo>
                <a:lnTo>
                  <a:pt x="380254" y="154131"/>
                </a:lnTo>
                <a:lnTo>
                  <a:pt x="299275" y="141824"/>
                </a:lnTo>
                <a:close/>
                <a:moveTo>
                  <a:pt x="262892" y="0"/>
                </a:moveTo>
                <a:cubicBezTo>
                  <a:pt x="359129" y="0"/>
                  <a:pt x="436001" y="76773"/>
                  <a:pt x="436001" y="173471"/>
                </a:cubicBezTo>
                <a:cubicBezTo>
                  <a:pt x="436001" y="269583"/>
                  <a:pt x="262892" y="482906"/>
                  <a:pt x="262892" y="482906"/>
                </a:cubicBezTo>
                <a:cubicBezTo>
                  <a:pt x="262892" y="482906"/>
                  <a:pt x="89197" y="269583"/>
                  <a:pt x="89197" y="173471"/>
                </a:cubicBezTo>
                <a:cubicBezTo>
                  <a:pt x="89197" y="76773"/>
                  <a:pt x="166656" y="0"/>
                  <a:pt x="2628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任意多边形: 形状 18"/>
          <p:cNvSpPr/>
          <p:nvPr>
            <p:custDataLst>
              <p:tags r:id="rId7"/>
            </p:custDataLst>
          </p:nvPr>
        </p:nvSpPr>
        <p:spPr>
          <a:xfrm>
            <a:off x="-1270" y="304421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对角圆角矩形 120"/>
          <p:cNvSpPr/>
          <p:nvPr>
            <p:custDataLst>
              <p:tags r:id="rId8"/>
            </p:custDataLst>
          </p:nvPr>
        </p:nvSpPr>
        <p:spPr>
          <a:xfrm>
            <a:off x="751205" y="303786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产品优势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产品能力升级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223260" y="1916430"/>
            <a:ext cx="131127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网银B2B</a:t>
            </a:r>
            <a:endParaRPr lang="zh-CN" altLang="en-US" sz="1500" b="1" dirty="0" err="1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720962" y="1756109"/>
            <a:ext cx="759400" cy="7564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292215" y="1666875"/>
            <a:ext cx="3836670" cy="1957070"/>
          </a:xfrm>
          <a:custGeom>
            <a:avLst/>
            <a:gdLst>
              <a:gd name="T0" fmla="*/ 0 w 1282"/>
              <a:gd name="T1" fmla="*/ 231 h 689"/>
              <a:gd name="T2" fmla="*/ 0 w 1282"/>
              <a:gd name="T3" fmla="*/ 57 h 689"/>
              <a:gd name="T4" fmla="*/ 57 w 1282"/>
              <a:gd name="T5" fmla="*/ 0 h 689"/>
              <a:gd name="T6" fmla="*/ 1226 w 1282"/>
              <a:gd name="T7" fmla="*/ 0 h 689"/>
              <a:gd name="T8" fmla="*/ 1282 w 1282"/>
              <a:gd name="T9" fmla="*/ 57 h 689"/>
              <a:gd name="T10" fmla="*/ 1282 w 1282"/>
              <a:gd name="T11" fmla="*/ 632 h 689"/>
              <a:gd name="T12" fmla="*/ 1226 w 1282"/>
              <a:gd name="T13" fmla="*/ 689 h 689"/>
              <a:gd name="T14" fmla="*/ 430 w 1282"/>
              <a:gd name="T15" fmla="*/ 689 h 689"/>
              <a:gd name="T16" fmla="*/ 410 w 1282"/>
              <a:gd name="T17" fmla="*/ 689 h 689"/>
              <a:gd name="T18" fmla="*/ 361 w 1282"/>
              <a:gd name="T19" fmla="*/ 641 h 689"/>
              <a:gd name="T20" fmla="*/ 41 w 1282"/>
              <a:gd name="T21" fmla="*/ 323 h 689"/>
              <a:gd name="T22" fmla="*/ 0 w 1282"/>
              <a:gd name="T23" fmla="*/ 270 h 689"/>
              <a:gd name="T24" fmla="*/ 0 w 1282"/>
              <a:gd name="T25" fmla="*/ 231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2" h="689">
                <a:moveTo>
                  <a:pt x="0" y="231"/>
                </a:move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26" y="0"/>
                  <a:pt x="57" y="0"/>
                </a:cubicBezTo>
                <a:cubicBezTo>
                  <a:pt x="1226" y="0"/>
                  <a:pt x="1226" y="0"/>
                  <a:pt x="1226" y="0"/>
                </a:cubicBezTo>
                <a:cubicBezTo>
                  <a:pt x="1257" y="0"/>
                  <a:pt x="1282" y="26"/>
                  <a:pt x="1282" y="57"/>
                </a:cubicBezTo>
                <a:cubicBezTo>
                  <a:pt x="1282" y="632"/>
                  <a:pt x="1282" y="632"/>
                  <a:pt x="1282" y="632"/>
                </a:cubicBezTo>
                <a:cubicBezTo>
                  <a:pt x="1282" y="664"/>
                  <a:pt x="1257" y="689"/>
                  <a:pt x="1226" y="689"/>
                </a:cubicBezTo>
                <a:cubicBezTo>
                  <a:pt x="430" y="689"/>
                  <a:pt x="430" y="689"/>
                  <a:pt x="430" y="689"/>
                </a:cubicBezTo>
                <a:cubicBezTo>
                  <a:pt x="410" y="689"/>
                  <a:pt x="410" y="689"/>
                  <a:pt x="410" y="689"/>
                </a:cubicBezTo>
                <a:cubicBezTo>
                  <a:pt x="410" y="689"/>
                  <a:pt x="369" y="687"/>
                  <a:pt x="361" y="641"/>
                </a:cubicBezTo>
                <a:cubicBezTo>
                  <a:pt x="354" y="595"/>
                  <a:pt x="269" y="390"/>
                  <a:pt x="41" y="323"/>
                </a:cubicBezTo>
                <a:cubicBezTo>
                  <a:pt x="10" y="312"/>
                  <a:pt x="0" y="295"/>
                  <a:pt x="0" y="270"/>
                </a:cubicBezTo>
                <a:cubicBezTo>
                  <a:pt x="0" y="246"/>
                  <a:pt x="0" y="231"/>
                  <a:pt x="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8953388" y="1592638"/>
            <a:ext cx="1175509" cy="1059593"/>
          </a:xfrm>
          <a:custGeom>
            <a:avLst/>
            <a:gdLst>
              <a:gd name="T0" fmla="*/ 213 w 395"/>
              <a:gd name="T1" fmla="*/ 12 h 356"/>
              <a:gd name="T2" fmla="*/ 204 w 395"/>
              <a:gd name="T3" fmla="*/ 0 h 356"/>
              <a:gd name="T4" fmla="*/ 174 w 395"/>
              <a:gd name="T5" fmla="*/ 12 h 356"/>
              <a:gd name="T6" fmla="*/ 183 w 395"/>
              <a:gd name="T7" fmla="*/ 0 h 356"/>
              <a:gd name="T8" fmla="*/ 174 w 395"/>
              <a:gd name="T9" fmla="*/ 12 h 356"/>
              <a:gd name="T10" fmla="*/ 243 w 395"/>
              <a:gd name="T11" fmla="*/ 12 h 356"/>
              <a:gd name="T12" fmla="*/ 233 w 395"/>
              <a:gd name="T13" fmla="*/ 0 h 356"/>
              <a:gd name="T14" fmla="*/ 263 w 395"/>
              <a:gd name="T15" fmla="*/ 12 h 356"/>
              <a:gd name="T16" fmla="*/ 273 w 395"/>
              <a:gd name="T17" fmla="*/ 0 h 356"/>
              <a:gd name="T18" fmla="*/ 263 w 395"/>
              <a:gd name="T19" fmla="*/ 12 h 356"/>
              <a:gd name="T20" fmla="*/ 154 w 395"/>
              <a:gd name="T21" fmla="*/ 12 h 356"/>
              <a:gd name="T22" fmla="*/ 144 w 395"/>
              <a:gd name="T23" fmla="*/ 0 h 356"/>
              <a:gd name="T24" fmla="*/ 293 w 395"/>
              <a:gd name="T25" fmla="*/ 12 h 356"/>
              <a:gd name="T26" fmla="*/ 303 w 395"/>
              <a:gd name="T27" fmla="*/ 0 h 356"/>
              <a:gd name="T28" fmla="*/ 293 w 395"/>
              <a:gd name="T29" fmla="*/ 12 h 356"/>
              <a:gd name="T30" fmla="*/ 124 w 395"/>
              <a:gd name="T31" fmla="*/ 12 h 356"/>
              <a:gd name="T32" fmla="*/ 114 w 395"/>
              <a:gd name="T33" fmla="*/ 0 h 356"/>
              <a:gd name="T34" fmla="*/ 0 w 395"/>
              <a:gd name="T35" fmla="*/ 12 h 356"/>
              <a:gd name="T36" fmla="*/ 5 w 395"/>
              <a:gd name="T37" fmla="*/ 0 h 356"/>
              <a:gd name="T38" fmla="*/ 0 w 395"/>
              <a:gd name="T39" fmla="*/ 12 h 356"/>
              <a:gd name="T40" fmla="*/ 35 w 395"/>
              <a:gd name="T41" fmla="*/ 12 h 356"/>
              <a:gd name="T42" fmla="*/ 25 w 395"/>
              <a:gd name="T43" fmla="*/ 0 h 356"/>
              <a:gd name="T44" fmla="*/ 323 w 395"/>
              <a:gd name="T45" fmla="*/ 12 h 356"/>
              <a:gd name="T46" fmla="*/ 332 w 395"/>
              <a:gd name="T47" fmla="*/ 0 h 356"/>
              <a:gd name="T48" fmla="*/ 323 w 395"/>
              <a:gd name="T49" fmla="*/ 12 h 356"/>
              <a:gd name="T50" fmla="*/ 94 w 395"/>
              <a:gd name="T51" fmla="*/ 12 h 356"/>
              <a:gd name="T52" fmla="*/ 84 w 395"/>
              <a:gd name="T53" fmla="*/ 0 h 356"/>
              <a:gd name="T54" fmla="*/ 55 w 395"/>
              <a:gd name="T55" fmla="*/ 12 h 356"/>
              <a:gd name="T56" fmla="*/ 64 w 395"/>
              <a:gd name="T57" fmla="*/ 0 h 356"/>
              <a:gd name="T58" fmla="*/ 55 w 395"/>
              <a:gd name="T59" fmla="*/ 12 h 356"/>
              <a:gd name="T60" fmla="*/ 395 w 395"/>
              <a:gd name="T61" fmla="*/ 122 h 356"/>
              <a:gd name="T62" fmla="*/ 383 w 395"/>
              <a:gd name="T63" fmla="*/ 113 h 356"/>
              <a:gd name="T64" fmla="*/ 383 w 395"/>
              <a:gd name="T65" fmla="*/ 182 h 356"/>
              <a:gd name="T66" fmla="*/ 395 w 395"/>
              <a:gd name="T67" fmla="*/ 172 h 356"/>
              <a:gd name="T68" fmla="*/ 383 w 395"/>
              <a:gd name="T69" fmla="*/ 182 h 356"/>
              <a:gd name="T70" fmla="*/ 395 w 395"/>
              <a:gd name="T71" fmla="*/ 152 h 356"/>
              <a:gd name="T72" fmla="*/ 383 w 395"/>
              <a:gd name="T73" fmla="*/ 143 h 356"/>
              <a:gd name="T74" fmla="*/ 383 w 395"/>
              <a:gd name="T75" fmla="*/ 212 h 356"/>
              <a:gd name="T76" fmla="*/ 395 w 395"/>
              <a:gd name="T77" fmla="*/ 202 h 356"/>
              <a:gd name="T78" fmla="*/ 383 w 395"/>
              <a:gd name="T79" fmla="*/ 212 h 356"/>
              <a:gd name="T80" fmla="*/ 358 w 395"/>
              <a:gd name="T81" fmla="*/ 19 h 356"/>
              <a:gd name="T82" fmla="*/ 354 w 395"/>
              <a:gd name="T83" fmla="*/ 4 h 356"/>
              <a:gd name="T84" fmla="*/ 394 w 395"/>
              <a:gd name="T85" fmla="*/ 52 h 356"/>
              <a:gd name="T86" fmla="*/ 383 w 395"/>
              <a:gd name="T87" fmla="*/ 62 h 356"/>
              <a:gd name="T88" fmla="*/ 395 w 395"/>
              <a:gd name="T89" fmla="*/ 63 h 356"/>
              <a:gd name="T90" fmla="*/ 394 w 395"/>
              <a:gd name="T91" fmla="*/ 52 h 356"/>
              <a:gd name="T92" fmla="*/ 395 w 395"/>
              <a:gd name="T93" fmla="*/ 242 h 356"/>
              <a:gd name="T94" fmla="*/ 383 w 395"/>
              <a:gd name="T95" fmla="*/ 232 h 356"/>
              <a:gd name="T96" fmla="*/ 383 w 395"/>
              <a:gd name="T97" fmla="*/ 93 h 356"/>
              <a:gd name="T98" fmla="*/ 395 w 395"/>
              <a:gd name="T99" fmla="*/ 83 h 356"/>
              <a:gd name="T100" fmla="*/ 383 w 395"/>
              <a:gd name="T101" fmla="*/ 93 h 356"/>
              <a:gd name="T102" fmla="*/ 371 w 395"/>
              <a:gd name="T103" fmla="*/ 30 h 356"/>
              <a:gd name="T104" fmla="*/ 387 w 395"/>
              <a:gd name="T105" fmla="*/ 31 h 356"/>
              <a:gd name="T106" fmla="*/ 383 w 395"/>
              <a:gd name="T107" fmla="*/ 356 h 356"/>
              <a:gd name="T108" fmla="*/ 395 w 395"/>
              <a:gd name="T109" fmla="*/ 351 h 356"/>
              <a:gd name="T110" fmla="*/ 383 w 395"/>
              <a:gd name="T111" fmla="*/ 356 h 356"/>
              <a:gd name="T112" fmla="*/ 395 w 395"/>
              <a:gd name="T113" fmla="*/ 331 h 356"/>
              <a:gd name="T114" fmla="*/ 383 w 395"/>
              <a:gd name="T115" fmla="*/ 321 h 356"/>
              <a:gd name="T116" fmla="*/ 383 w 395"/>
              <a:gd name="T117" fmla="*/ 271 h 356"/>
              <a:gd name="T118" fmla="*/ 395 w 395"/>
              <a:gd name="T119" fmla="*/ 262 h 356"/>
              <a:gd name="T120" fmla="*/ 383 w 395"/>
              <a:gd name="T121" fmla="*/ 271 h 356"/>
              <a:gd name="T122" fmla="*/ 395 w 395"/>
              <a:gd name="T123" fmla="*/ 301 h 356"/>
              <a:gd name="T124" fmla="*/ 383 w 395"/>
              <a:gd name="T125" fmla="*/ 291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356">
                <a:moveTo>
                  <a:pt x="204" y="12"/>
                </a:moveTo>
                <a:cubicBezTo>
                  <a:pt x="213" y="12"/>
                  <a:pt x="213" y="12"/>
                  <a:pt x="213" y="12"/>
                </a:cubicBezTo>
                <a:cubicBezTo>
                  <a:pt x="213" y="0"/>
                  <a:pt x="213" y="0"/>
                  <a:pt x="213" y="0"/>
                </a:cubicBezTo>
                <a:cubicBezTo>
                  <a:pt x="204" y="0"/>
                  <a:pt x="204" y="0"/>
                  <a:pt x="204" y="0"/>
                </a:cubicBezTo>
                <a:lnTo>
                  <a:pt x="204" y="12"/>
                </a:lnTo>
                <a:close/>
                <a:moveTo>
                  <a:pt x="174" y="12"/>
                </a:moveTo>
                <a:cubicBezTo>
                  <a:pt x="183" y="12"/>
                  <a:pt x="183" y="12"/>
                  <a:pt x="183" y="12"/>
                </a:cubicBezTo>
                <a:cubicBezTo>
                  <a:pt x="183" y="0"/>
                  <a:pt x="183" y="0"/>
                  <a:pt x="183" y="0"/>
                </a:cubicBezTo>
                <a:cubicBezTo>
                  <a:pt x="174" y="0"/>
                  <a:pt x="174" y="0"/>
                  <a:pt x="174" y="0"/>
                </a:cubicBezTo>
                <a:lnTo>
                  <a:pt x="174" y="12"/>
                </a:lnTo>
                <a:close/>
                <a:moveTo>
                  <a:pt x="233" y="12"/>
                </a:moveTo>
                <a:cubicBezTo>
                  <a:pt x="243" y="12"/>
                  <a:pt x="243" y="12"/>
                  <a:pt x="243" y="12"/>
                </a:cubicBezTo>
                <a:cubicBezTo>
                  <a:pt x="243" y="0"/>
                  <a:pt x="243" y="0"/>
                  <a:pt x="243" y="0"/>
                </a:cubicBezTo>
                <a:cubicBezTo>
                  <a:pt x="233" y="0"/>
                  <a:pt x="233" y="0"/>
                  <a:pt x="233" y="0"/>
                </a:cubicBezTo>
                <a:lnTo>
                  <a:pt x="233" y="12"/>
                </a:lnTo>
                <a:close/>
                <a:moveTo>
                  <a:pt x="263" y="12"/>
                </a:moveTo>
                <a:cubicBezTo>
                  <a:pt x="273" y="12"/>
                  <a:pt x="273" y="12"/>
                  <a:pt x="273" y="12"/>
                </a:cubicBezTo>
                <a:cubicBezTo>
                  <a:pt x="273" y="0"/>
                  <a:pt x="273" y="0"/>
                  <a:pt x="273" y="0"/>
                </a:cubicBezTo>
                <a:cubicBezTo>
                  <a:pt x="263" y="0"/>
                  <a:pt x="263" y="0"/>
                  <a:pt x="263" y="0"/>
                </a:cubicBezTo>
                <a:lnTo>
                  <a:pt x="263" y="12"/>
                </a:lnTo>
                <a:close/>
                <a:moveTo>
                  <a:pt x="14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12"/>
                </a:lnTo>
                <a:close/>
                <a:moveTo>
                  <a:pt x="293" y="12"/>
                </a:moveTo>
                <a:cubicBezTo>
                  <a:pt x="303" y="12"/>
                  <a:pt x="303" y="12"/>
                  <a:pt x="303" y="12"/>
                </a:cubicBezTo>
                <a:cubicBezTo>
                  <a:pt x="303" y="0"/>
                  <a:pt x="303" y="0"/>
                  <a:pt x="303" y="0"/>
                </a:cubicBezTo>
                <a:cubicBezTo>
                  <a:pt x="293" y="0"/>
                  <a:pt x="293" y="0"/>
                  <a:pt x="293" y="0"/>
                </a:cubicBezTo>
                <a:lnTo>
                  <a:pt x="293" y="12"/>
                </a:lnTo>
                <a:close/>
                <a:moveTo>
                  <a:pt x="114" y="12"/>
                </a:moveTo>
                <a:cubicBezTo>
                  <a:pt x="124" y="12"/>
                  <a:pt x="124" y="12"/>
                  <a:pt x="124" y="12"/>
                </a:cubicBezTo>
                <a:cubicBezTo>
                  <a:pt x="124" y="0"/>
                  <a:pt x="124" y="0"/>
                  <a:pt x="124" y="0"/>
                </a:cubicBezTo>
                <a:cubicBezTo>
                  <a:pt x="114" y="0"/>
                  <a:pt x="114" y="0"/>
                  <a:pt x="114" y="0"/>
                </a:cubicBezTo>
                <a:lnTo>
                  <a:pt x="114" y="12"/>
                </a:lnTo>
                <a:close/>
                <a:moveTo>
                  <a:pt x="0" y="12"/>
                </a:moveTo>
                <a:cubicBezTo>
                  <a:pt x="5" y="12"/>
                  <a:pt x="5" y="12"/>
                  <a:pt x="5" y="12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  <a:lnTo>
                  <a:pt x="0" y="12"/>
                </a:lnTo>
                <a:close/>
                <a:moveTo>
                  <a:pt x="25" y="12"/>
                </a:moveTo>
                <a:cubicBezTo>
                  <a:pt x="35" y="12"/>
                  <a:pt x="35" y="12"/>
                  <a:pt x="35" y="12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lnTo>
                  <a:pt x="25" y="12"/>
                </a:lnTo>
                <a:close/>
                <a:moveTo>
                  <a:pt x="323" y="12"/>
                </a:moveTo>
                <a:cubicBezTo>
                  <a:pt x="332" y="12"/>
                  <a:pt x="332" y="12"/>
                  <a:pt x="332" y="12"/>
                </a:cubicBezTo>
                <a:cubicBezTo>
                  <a:pt x="332" y="0"/>
                  <a:pt x="332" y="0"/>
                  <a:pt x="332" y="0"/>
                </a:cubicBezTo>
                <a:cubicBezTo>
                  <a:pt x="323" y="0"/>
                  <a:pt x="323" y="0"/>
                  <a:pt x="323" y="0"/>
                </a:cubicBezTo>
                <a:lnTo>
                  <a:pt x="323" y="12"/>
                </a:lnTo>
                <a:close/>
                <a:moveTo>
                  <a:pt x="8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0"/>
                  <a:pt x="94" y="0"/>
                  <a:pt x="94" y="0"/>
                </a:cubicBezTo>
                <a:cubicBezTo>
                  <a:pt x="84" y="0"/>
                  <a:pt x="84" y="0"/>
                  <a:pt x="84" y="0"/>
                </a:cubicBezTo>
                <a:lnTo>
                  <a:pt x="84" y="12"/>
                </a:lnTo>
                <a:close/>
                <a:moveTo>
                  <a:pt x="55" y="12"/>
                </a:moveTo>
                <a:cubicBezTo>
                  <a:pt x="64" y="12"/>
                  <a:pt x="64" y="12"/>
                  <a:pt x="64" y="12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55" y="0"/>
                  <a:pt x="55" y="0"/>
                </a:cubicBezTo>
                <a:lnTo>
                  <a:pt x="55" y="12"/>
                </a:lnTo>
                <a:close/>
                <a:moveTo>
                  <a:pt x="383" y="122"/>
                </a:moveTo>
                <a:cubicBezTo>
                  <a:pt x="395" y="122"/>
                  <a:pt x="395" y="122"/>
                  <a:pt x="395" y="122"/>
                </a:cubicBezTo>
                <a:cubicBezTo>
                  <a:pt x="395" y="113"/>
                  <a:pt x="395" y="113"/>
                  <a:pt x="395" y="113"/>
                </a:cubicBezTo>
                <a:cubicBezTo>
                  <a:pt x="383" y="113"/>
                  <a:pt x="383" y="113"/>
                  <a:pt x="383" y="113"/>
                </a:cubicBezTo>
                <a:lnTo>
                  <a:pt x="383" y="122"/>
                </a:lnTo>
                <a:close/>
                <a:moveTo>
                  <a:pt x="383" y="182"/>
                </a:moveTo>
                <a:cubicBezTo>
                  <a:pt x="395" y="182"/>
                  <a:pt x="395" y="182"/>
                  <a:pt x="395" y="182"/>
                </a:cubicBezTo>
                <a:cubicBezTo>
                  <a:pt x="395" y="172"/>
                  <a:pt x="395" y="172"/>
                  <a:pt x="395" y="172"/>
                </a:cubicBezTo>
                <a:cubicBezTo>
                  <a:pt x="383" y="172"/>
                  <a:pt x="383" y="172"/>
                  <a:pt x="383" y="172"/>
                </a:cubicBezTo>
                <a:lnTo>
                  <a:pt x="383" y="182"/>
                </a:lnTo>
                <a:close/>
                <a:moveTo>
                  <a:pt x="383" y="152"/>
                </a:moveTo>
                <a:cubicBezTo>
                  <a:pt x="395" y="152"/>
                  <a:pt x="395" y="152"/>
                  <a:pt x="395" y="152"/>
                </a:cubicBezTo>
                <a:cubicBezTo>
                  <a:pt x="395" y="143"/>
                  <a:pt x="395" y="143"/>
                  <a:pt x="395" y="143"/>
                </a:cubicBezTo>
                <a:cubicBezTo>
                  <a:pt x="383" y="143"/>
                  <a:pt x="383" y="143"/>
                  <a:pt x="383" y="143"/>
                </a:cubicBezTo>
                <a:lnTo>
                  <a:pt x="383" y="152"/>
                </a:lnTo>
                <a:close/>
                <a:moveTo>
                  <a:pt x="383" y="212"/>
                </a:moveTo>
                <a:cubicBezTo>
                  <a:pt x="395" y="212"/>
                  <a:pt x="395" y="212"/>
                  <a:pt x="395" y="212"/>
                </a:cubicBezTo>
                <a:cubicBezTo>
                  <a:pt x="395" y="202"/>
                  <a:pt x="395" y="202"/>
                  <a:pt x="395" y="202"/>
                </a:cubicBezTo>
                <a:cubicBezTo>
                  <a:pt x="383" y="202"/>
                  <a:pt x="383" y="202"/>
                  <a:pt x="383" y="202"/>
                </a:cubicBezTo>
                <a:lnTo>
                  <a:pt x="383" y="212"/>
                </a:lnTo>
                <a:close/>
                <a:moveTo>
                  <a:pt x="350" y="15"/>
                </a:moveTo>
                <a:cubicBezTo>
                  <a:pt x="353" y="16"/>
                  <a:pt x="355" y="17"/>
                  <a:pt x="358" y="19"/>
                </a:cubicBezTo>
                <a:cubicBezTo>
                  <a:pt x="364" y="8"/>
                  <a:pt x="364" y="8"/>
                  <a:pt x="364" y="8"/>
                </a:cubicBezTo>
                <a:cubicBezTo>
                  <a:pt x="361" y="6"/>
                  <a:pt x="357" y="5"/>
                  <a:pt x="354" y="4"/>
                </a:cubicBezTo>
                <a:lnTo>
                  <a:pt x="350" y="15"/>
                </a:lnTo>
                <a:close/>
                <a:moveTo>
                  <a:pt x="394" y="52"/>
                </a:moveTo>
                <a:cubicBezTo>
                  <a:pt x="382" y="54"/>
                  <a:pt x="382" y="54"/>
                  <a:pt x="382" y="54"/>
                </a:cubicBezTo>
                <a:cubicBezTo>
                  <a:pt x="383" y="57"/>
                  <a:pt x="383" y="60"/>
                  <a:pt x="383" y="62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95" y="63"/>
                  <a:pt x="395" y="63"/>
                  <a:pt x="395" y="63"/>
                </a:cubicBezTo>
                <a:cubicBezTo>
                  <a:pt x="395" y="62"/>
                  <a:pt x="395" y="62"/>
                  <a:pt x="395" y="62"/>
                </a:cubicBezTo>
                <a:cubicBezTo>
                  <a:pt x="395" y="59"/>
                  <a:pt x="395" y="56"/>
                  <a:pt x="394" y="52"/>
                </a:cubicBezTo>
                <a:close/>
                <a:moveTo>
                  <a:pt x="383" y="242"/>
                </a:moveTo>
                <a:cubicBezTo>
                  <a:pt x="395" y="242"/>
                  <a:pt x="395" y="242"/>
                  <a:pt x="395" y="242"/>
                </a:cubicBezTo>
                <a:cubicBezTo>
                  <a:pt x="395" y="232"/>
                  <a:pt x="395" y="232"/>
                  <a:pt x="395" y="232"/>
                </a:cubicBezTo>
                <a:cubicBezTo>
                  <a:pt x="383" y="232"/>
                  <a:pt x="383" y="232"/>
                  <a:pt x="383" y="232"/>
                </a:cubicBezTo>
                <a:lnTo>
                  <a:pt x="383" y="242"/>
                </a:lnTo>
                <a:close/>
                <a:moveTo>
                  <a:pt x="383" y="93"/>
                </a:moveTo>
                <a:cubicBezTo>
                  <a:pt x="395" y="93"/>
                  <a:pt x="395" y="93"/>
                  <a:pt x="395" y="93"/>
                </a:cubicBezTo>
                <a:cubicBezTo>
                  <a:pt x="395" y="83"/>
                  <a:pt x="395" y="83"/>
                  <a:pt x="395" y="83"/>
                </a:cubicBezTo>
                <a:cubicBezTo>
                  <a:pt x="383" y="83"/>
                  <a:pt x="383" y="83"/>
                  <a:pt x="383" y="83"/>
                </a:cubicBezTo>
                <a:lnTo>
                  <a:pt x="383" y="93"/>
                </a:lnTo>
                <a:close/>
                <a:moveTo>
                  <a:pt x="381" y="23"/>
                </a:moveTo>
                <a:cubicBezTo>
                  <a:pt x="371" y="30"/>
                  <a:pt x="371" y="30"/>
                  <a:pt x="371" y="30"/>
                </a:cubicBezTo>
                <a:cubicBezTo>
                  <a:pt x="373" y="32"/>
                  <a:pt x="375" y="35"/>
                  <a:pt x="376" y="37"/>
                </a:cubicBezTo>
                <a:cubicBezTo>
                  <a:pt x="387" y="31"/>
                  <a:pt x="387" y="31"/>
                  <a:pt x="387" y="31"/>
                </a:cubicBezTo>
                <a:cubicBezTo>
                  <a:pt x="385" y="28"/>
                  <a:pt x="383" y="25"/>
                  <a:pt x="381" y="23"/>
                </a:cubicBezTo>
                <a:close/>
                <a:moveTo>
                  <a:pt x="383" y="356"/>
                </a:moveTo>
                <a:cubicBezTo>
                  <a:pt x="395" y="356"/>
                  <a:pt x="395" y="356"/>
                  <a:pt x="395" y="356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383" y="351"/>
                  <a:pt x="383" y="351"/>
                  <a:pt x="383" y="351"/>
                </a:cubicBezTo>
                <a:lnTo>
                  <a:pt x="383" y="356"/>
                </a:lnTo>
                <a:close/>
                <a:moveTo>
                  <a:pt x="383" y="331"/>
                </a:moveTo>
                <a:cubicBezTo>
                  <a:pt x="395" y="331"/>
                  <a:pt x="395" y="331"/>
                  <a:pt x="395" y="331"/>
                </a:cubicBezTo>
                <a:cubicBezTo>
                  <a:pt x="395" y="321"/>
                  <a:pt x="395" y="321"/>
                  <a:pt x="395" y="321"/>
                </a:cubicBezTo>
                <a:cubicBezTo>
                  <a:pt x="383" y="321"/>
                  <a:pt x="383" y="321"/>
                  <a:pt x="383" y="321"/>
                </a:cubicBezTo>
                <a:lnTo>
                  <a:pt x="383" y="331"/>
                </a:lnTo>
                <a:close/>
                <a:moveTo>
                  <a:pt x="383" y="271"/>
                </a:moveTo>
                <a:cubicBezTo>
                  <a:pt x="395" y="271"/>
                  <a:pt x="395" y="271"/>
                  <a:pt x="395" y="271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83" y="262"/>
                  <a:pt x="383" y="262"/>
                  <a:pt x="383" y="262"/>
                </a:cubicBezTo>
                <a:lnTo>
                  <a:pt x="383" y="271"/>
                </a:lnTo>
                <a:close/>
                <a:moveTo>
                  <a:pt x="383" y="301"/>
                </a:moveTo>
                <a:cubicBezTo>
                  <a:pt x="395" y="301"/>
                  <a:pt x="395" y="301"/>
                  <a:pt x="395" y="30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83" y="291"/>
                  <a:pt x="383" y="291"/>
                  <a:pt x="383" y="291"/>
                </a:cubicBezTo>
                <a:lnTo>
                  <a:pt x="383" y="301"/>
                </a:lnTo>
                <a:close/>
              </a:path>
            </a:pathLst>
          </a:custGeom>
          <a:solidFill>
            <a:srgbClr val="00A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2047240" y="4126865"/>
            <a:ext cx="3547110" cy="2022475"/>
          </a:xfrm>
          <a:custGeom>
            <a:avLst/>
            <a:gdLst>
              <a:gd name="T0" fmla="*/ 1281 w 1281"/>
              <a:gd name="T1" fmla="*/ 458 h 689"/>
              <a:gd name="T2" fmla="*/ 1281 w 1281"/>
              <a:gd name="T3" fmla="*/ 632 h 689"/>
              <a:gd name="T4" fmla="*/ 1225 w 1281"/>
              <a:gd name="T5" fmla="*/ 689 h 689"/>
              <a:gd name="T6" fmla="*/ 56 w 1281"/>
              <a:gd name="T7" fmla="*/ 689 h 689"/>
              <a:gd name="T8" fmla="*/ 0 w 1281"/>
              <a:gd name="T9" fmla="*/ 632 h 689"/>
              <a:gd name="T10" fmla="*/ 0 w 1281"/>
              <a:gd name="T11" fmla="*/ 57 h 689"/>
              <a:gd name="T12" fmla="*/ 56 w 1281"/>
              <a:gd name="T13" fmla="*/ 0 h 689"/>
              <a:gd name="T14" fmla="*/ 852 w 1281"/>
              <a:gd name="T15" fmla="*/ 0 h 689"/>
              <a:gd name="T16" fmla="*/ 872 w 1281"/>
              <a:gd name="T17" fmla="*/ 0 h 689"/>
              <a:gd name="T18" fmla="*/ 920 w 1281"/>
              <a:gd name="T19" fmla="*/ 48 h 689"/>
              <a:gd name="T20" fmla="*/ 1241 w 1281"/>
              <a:gd name="T21" fmla="*/ 367 h 689"/>
              <a:gd name="T22" fmla="*/ 1281 w 1281"/>
              <a:gd name="T23" fmla="*/ 419 h 689"/>
              <a:gd name="T24" fmla="*/ 1281 w 1281"/>
              <a:gd name="T25" fmla="*/ 458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1" h="689">
                <a:moveTo>
                  <a:pt x="1281" y="458"/>
                </a:moveTo>
                <a:cubicBezTo>
                  <a:pt x="1281" y="632"/>
                  <a:pt x="1281" y="632"/>
                  <a:pt x="1281" y="632"/>
                </a:cubicBezTo>
                <a:cubicBezTo>
                  <a:pt x="1281" y="663"/>
                  <a:pt x="1256" y="689"/>
                  <a:pt x="1225" y="689"/>
                </a:cubicBezTo>
                <a:cubicBezTo>
                  <a:pt x="56" y="689"/>
                  <a:pt x="56" y="689"/>
                  <a:pt x="56" y="689"/>
                </a:cubicBezTo>
                <a:cubicBezTo>
                  <a:pt x="25" y="689"/>
                  <a:pt x="0" y="663"/>
                  <a:pt x="0" y="63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25" y="0"/>
                  <a:pt x="56" y="0"/>
                </a:cubicBezTo>
                <a:cubicBezTo>
                  <a:pt x="852" y="0"/>
                  <a:pt x="852" y="0"/>
                  <a:pt x="852" y="0"/>
                </a:cubicBezTo>
                <a:cubicBezTo>
                  <a:pt x="872" y="0"/>
                  <a:pt x="872" y="0"/>
                  <a:pt x="872" y="0"/>
                </a:cubicBezTo>
                <a:cubicBezTo>
                  <a:pt x="872" y="0"/>
                  <a:pt x="913" y="2"/>
                  <a:pt x="920" y="48"/>
                </a:cubicBezTo>
                <a:cubicBezTo>
                  <a:pt x="928" y="94"/>
                  <a:pt x="1013" y="299"/>
                  <a:pt x="1241" y="367"/>
                </a:cubicBezTo>
                <a:cubicBezTo>
                  <a:pt x="1272" y="377"/>
                  <a:pt x="1281" y="395"/>
                  <a:pt x="1281" y="419"/>
                </a:cubicBezTo>
                <a:cubicBezTo>
                  <a:pt x="1281" y="443"/>
                  <a:pt x="1281" y="458"/>
                  <a:pt x="1281" y="45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chemeClr val="accent2">
                <a:lumMod val="75000"/>
                <a:lumOff val="25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733290" y="3912235"/>
            <a:ext cx="1315085" cy="1271270"/>
          </a:xfrm>
          <a:custGeom>
            <a:avLst/>
            <a:gdLst>
              <a:gd name="T0" fmla="*/ 496 w 496"/>
              <a:gd name="T1" fmla="*/ 0 h 494"/>
              <a:gd name="T2" fmla="*/ 0 w 496"/>
              <a:gd name="T3" fmla="*/ 0 h 494"/>
              <a:gd name="T4" fmla="*/ 6 w 496"/>
              <a:gd name="T5" fmla="*/ 62 h 494"/>
              <a:gd name="T6" fmla="*/ 23 w 496"/>
              <a:gd name="T7" fmla="*/ 62 h 494"/>
              <a:gd name="T8" fmla="*/ 71 w 496"/>
              <a:gd name="T9" fmla="*/ 110 h 494"/>
              <a:gd name="T10" fmla="*/ 392 w 496"/>
              <a:gd name="T11" fmla="*/ 429 h 494"/>
              <a:gd name="T12" fmla="*/ 432 w 496"/>
              <a:gd name="T13" fmla="*/ 481 h 494"/>
              <a:gd name="T14" fmla="*/ 432 w 496"/>
              <a:gd name="T15" fmla="*/ 489 h 494"/>
              <a:gd name="T16" fmla="*/ 496 w 496"/>
              <a:gd name="T17" fmla="*/ 494 h 494"/>
              <a:gd name="T18" fmla="*/ 496 w 496"/>
              <a:gd name="T1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4">
                <a:moveTo>
                  <a:pt x="49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1"/>
                  <a:pt x="3" y="42"/>
                  <a:pt x="6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2"/>
                  <a:pt x="64" y="64"/>
                  <a:pt x="71" y="110"/>
                </a:cubicBezTo>
                <a:cubicBezTo>
                  <a:pt x="79" y="156"/>
                  <a:pt x="164" y="361"/>
                  <a:pt x="392" y="429"/>
                </a:cubicBezTo>
                <a:cubicBezTo>
                  <a:pt x="423" y="439"/>
                  <a:pt x="432" y="457"/>
                  <a:pt x="432" y="481"/>
                </a:cubicBezTo>
                <a:cubicBezTo>
                  <a:pt x="432" y="484"/>
                  <a:pt x="432" y="486"/>
                  <a:pt x="432" y="489"/>
                </a:cubicBezTo>
                <a:cubicBezTo>
                  <a:pt x="453" y="492"/>
                  <a:pt x="474" y="494"/>
                  <a:pt x="496" y="494"/>
                </a:cubicBezTo>
                <a:cubicBezTo>
                  <a:pt x="496" y="0"/>
                  <a:pt x="496" y="0"/>
                  <a:pt x="496" y="0"/>
                </a:cubicBezTo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6151880" y="2520315"/>
            <a:ext cx="1242695" cy="1259840"/>
          </a:xfrm>
          <a:custGeom>
            <a:avLst/>
            <a:gdLst>
              <a:gd name="T0" fmla="*/ 485 w 485"/>
              <a:gd name="T1" fmla="*/ 487 h 487"/>
              <a:gd name="T2" fmla="*/ 0 w 485"/>
              <a:gd name="T3" fmla="*/ 0 h 487"/>
              <a:gd name="T4" fmla="*/ 0 w 485"/>
              <a:gd name="T5" fmla="*/ 487 h 487"/>
              <a:gd name="T6" fmla="*/ 485 w 485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487">
                <a:moveTo>
                  <a:pt x="485" y="487"/>
                </a:moveTo>
                <a:cubicBezTo>
                  <a:pt x="474" y="224"/>
                  <a:pt x="263" y="12"/>
                  <a:pt x="0" y="0"/>
                </a:cubicBezTo>
                <a:cubicBezTo>
                  <a:pt x="0" y="487"/>
                  <a:pt x="0" y="487"/>
                  <a:pt x="0" y="487"/>
                </a:cubicBezTo>
                <a:lnTo>
                  <a:pt x="485" y="487"/>
                </a:lnTo>
                <a:close/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4721860" y="2520315"/>
            <a:ext cx="1325880" cy="1287780"/>
          </a:xfrm>
          <a:custGeom>
            <a:avLst/>
            <a:gdLst>
              <a:gd name="T0" fmla="*/ 495 w 495"/>
              <a:gd name="T1" fmla="*/ 0 h 487"/>
              <a:gd name="T2" fmla="*/ 0 w 495"/>
              <a:gd name="T3" fmla="*/ 487 h 487"/>
              <a:gd name="T4" fmla="*/ 495 w 495"/>
              <a:gd name="T5" fmla="*/ 487 h 487"/>
              <a:gd name="T6" fmla="*/ 495 w 495"/>
              <a:gd name="T7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487">
                <a:moveTo>
                  <a:pt x="495" y="0"/>
                </a:moveTo>
                <a:cubicBezTo>
                  <a:pt x="227" y="6"/>
                  <a:pt x="11" y="220"/>
                  <a:pt x="0" y="487"/>
                </a:cubicBezTo>
                <a:cubicBezTo>
                  <a:pt x="495" y="487"/>
                  <a:pt x="495" y="487"/>
                  <a:pt x="495" y="487"/>
                </a:cubicBezTo>
                <a:lnTo>
                  <a:pt x="495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6151880" y="3912235"/>
            <a:ext cx="1259205" cy="1270000"/>
          </a:xfrm>
          <a:custGeom>
            <a:avLst/>
            <a:gdLst>
              <a:gd name="T0" fmla="*/ 486 w 486"/>
              <a:gd name="T1" fmla="*/ 0 h 494"/>
              <a:gd name="T2" fmla="*/ 0 w 486"/>
              <a:gd name="T3" fmla="*/ 0 h 494"/>
              <a:gd name="T4" fmla="*/ 0 w 486"/>
              <a:gd name="T5" fmla="*/ 494 h 494"/>
              <a:gd name="T6" fmla="*/ 486 w 486"/>
              <a:gd name="T7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6" h="494">
                <a:moveTo>
                  <a:pt x="48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94"/>
                  <a:pt x="0" y="494"/>
                  <a:pt x="0" y="494"/>
                </a:cubicBezTo>
                <a:cubicBezTo>
                  <a:pt x="266" y="482"/>
                  <a:pt x="478" y="267"/>
                  <a:pt x="486" y="0"/>
                </a:cubicBezTo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2047461" y="5092414"/>
            <a:ext cx="1175509" cy="1059593"/>
          </a:xfrm>
          <a:custGeom>
            <a:avLst/>
            <a:gdLst>
              <a:gd name="T0" fmla="*/ 0 w 395"/>
              <a:gd name="T1" fmla="*/ 144 h 356"/>
              <a:gd name="T2" fmla="*/ 12 w 395"/>
              <a:gd name="T3" fmla="*/ 154 h 356"/>
              <a:gd name="T4" fmla="*/ 8 w 395"/>
              <a:gd name="T5" fmla="*/ 325 h 356"/>
              <a:gd name="T6" fmla="*/ 23 w 395"/>
              <a:gd name="T7" fmla="*/ 326 h 356"/>
              <a:gd name="T8" fmla="*/ 8 w 395"/>
              <a:gd name="T9" fmla="*/ 325 h 356"/>
              <a:gd name="T10" fmla="*/ 0 w 395"/>
              <a:gd name="T11" fmla="*/ 204 h 356"/>
              <a:gd name="T12" fmla="*/ 12 w 395"/>
              <a:gd name="T13" fmla="*/ 214 h 356"/>
              <a:gd name="T14" fmla="*/ 12 w 395"/>
              <a:gd name="T15" fmla="*/ 234 h 356"/>
              <a:gd name="T16" fmla="*/ 0 w 395"/>
              <a:gd name="T17" fmla="*/ 243 h 356"/>
              <a:gd name="T18" fmla="*/ 12 w 395"/>
              <a:gd name="T19" fmla="*/ 234 h 356"/>
              <a:gd name="T20" fmla="*/ 12 w 395"/>
              <a:gd name="T21" fmla="*/ 293 h 356"/>
              <a:gd name="T22" fmla="*/ 0 w 395"/>
              <a:gd name="T23" fmla="*/ 294 h 356"/>
              <a:gd name="T24" fmla="*/ 13 w 395"/>
              <a:gd name="T25" fmla="*/ 302 h 356"/>
              <a:gd name="T26" fmla="*/ 12 w 395"/>
              <a:gd name="T27" fmla="*/ 263 h 356"/>
              <a:gd name="T28" fmla="*/ 0 w 395"/>
              <a:gd name="T29" fmla="*/ 273 h 356"/>
              <a:gd name="T30" fmla="*/ 12 w 395"/>
              <a:gd name="T31" fmla="*/ 263 h 356"/>
              <a:gd name="T32" fmla="*/ 0 w 395"/>
              <a:gd name="T33" fmla="*/ 174 h 356"/>
              <a:gd name="T34" fmla="*/ 12 w 395"/>
              <a:gd name="T35" fmla="*/ 184 h 356"/>
              <a:gd name="T36" fmla="*/ 12 w 395"/>
              <a:gd name="T37" fmla="*/ 25 h 356"/>
              <a:gd name="T38" fmla="*/ 0 w 395"/>
              <a:gd name="T39" fmla="*/ 35 h 356"/>
              <a:gd name="T40" fmla="*/ 12 w 395"/>
              <a:gd name="T41" fmla="*/ 25 h 356"/>
              <a:gd name="T42" fmla="*/ 0 w 395"/>
              <a:gd name="T43" fmla="*/ 115 h 356"/>
              <a:gd name="T44" fmla="*/ 12 w 395"/>
              <a:gd name="T45" fmla="*/ 124 h 356"/>
              <a:gd name="T46" fmla="*/ 12 w 395"/>
              <a:gd name="T47" fmla="*/ 0 h 356"/>
              <a:gd name="T48" fmla="*/ 0 w 395"/>
              <a:gd name="T49" fmla="*/ 5 h 356"/>
              <a:gd name="T50" fmla="*/ 12 w 395"/>
              <a:gd name="T51" fmla="*/ 0 h 356"/>
              <a:gd name="T52" fmla="*/ 0 w 395"/>
              <a:gd name="T53" fmla="*/ 85 h 356"/>
              <a:gd name="T54" fmla="*/ 12 w 395"/>
              <a:gd name="T55" fmla="*/ 94 h 356"/>
              <a:gd name="T56" fmla="*/ 12 w 395"/>
              <a:gd name="T57" fmla="*/ 55 h 356"/>
              <a:gd name="T58" fmla="*/ 0 w 395"/>
              <a:gd name="T59" fmla="*/ 65 h 356"/>
              <a:gd name="T60" fmla="*/ 12 w 395"/>
              <a:gd name="T61" fmla="*/ 55 h 356"/>
              <a:gd name="T62" fmla="*/ 310 w 395"/>
              <a:gd name="T63" fmla="*/ 356 h 356"/>
              <a:gd name="T64" fmla="*/ 301 w 395"/>
              <a:gd name="T65" fmla="*/ 344 h 356"/>
              <a:gd name="T66" fmla="*/ 211 w 395"/>
              <a:gd name="T67" fmla="*/ 356 h 356"/>
              <a:gd name="T68" fmla="*/ 221 w 395"/>
              <a:gd name="T69" fmla="*/ 344 h 356"/>
              <a:gd name="T70" fmla="*/ 211 w 395"/>
              <a:gd name="T71" fmla="*/ 356 h 356"/>
              <a:gd name="T72" fmla="*/ 340 w 395"/>
              <a:gd name="T73" fmla="*/ 356 h 356"/>
              <a:gd name="T74" fmla="*/ 330 w 395"/>
              <a:gd name="T75" fmla="*/ 344 h 356"/>
              <a:gd name="T76" fmla="*/ 241 w 395"/>
              <a:gd name="T77" fmla="*/ 356 h 356"/>
              <a:gd name="T78" fmla="*/ 251 w 395"/>
              <a:gd name="T79" fmla="*/ 344 h 356"/>
              <a:gd name="T80" fmla="*/ 241 w 395"/>
              <a:gd name="T81" fmla="*/ 356 h 356"/>
              <a:gd name="T82" fmla="*/ 41 w 395"/>
              <a:gd name="T83" fmla="*/ 352 h 356"/>
              <a:gd name="T84" fmla="*/ 37 w 395"/>
              <a:gd name="T85" fmla="*/ 338 h 356"/>
              <a:gd name="T86" fmla="*/ 360 w 395"/>
              <a:gd name="T87" fmla="*/ 356 h 356"/>
              <a:gd name="T88" fmla="*/ 370 w 395"/>
              <a:gd name="T89" fmla="*/ 344 h 356"/>
              <a:gd name="T90" fmla="*/ 360 w 395"/>
              <a:gd name="T91" fmla="*/ 356 h 356"/>
              <a:gd name="T92" fmla="*/ 390 w 395"/>
              <a:gd name="T93" fmla="*/ 356 h 356"/>
              <a:gd name="T94" fmla="*/ 395 w 395"/>
              <a:gd name="T95" fmla="*/ 344 h 356"/>
              <a:gd name="T96" fmla="*/ 271 w 395"/>
              <a:gd name="T97" fmla="*/ 356 h 356"/>
              <a:gd name="T98" fmla="*/ 281 w 395"/>
              <a:gd name="T99" fmla="*/ 344 h 356"/>
              <a:gd name="T100" fmla="*/ 271 w 395"/>
              <a:gd name="T101" fmla="*/ 356 h 356"/>
              <a:gd name="T102" fmla="*/ 191 w 395"/>
              <a:gd name="T103" fmla="*/ 356 h 356"/>
              <a:gd name="T104" fmla="*/ 182 w 395"/>
              <a:gd name="T105" fmla="*/ 344 h 356"/>
              <a:gd name="T106" fmla="*/ 62 w 395"/>
              <a:gd name="T107" fmla="*/ 356 h 356"/>
              <a:gd name="T108" fmla="*/ 72 w 395"/>
              <a:gd name="T109" fmla="*/ 344 h 356"/>
              <a:gd name="T110" fmla="*/ 62 w 395"/>
              <a:gd name="T111" fmla="*/ 356 h 356"/>
              <a:gd name="T112" fmla="*/ 102 w 395"/>
              <a:gd name="T113" fmla="*/ 356 h 356"/>
              <a:gd name="T114" fmla="*/ 92 w 395"/>
              <a:gd name="T115" fmla="*/ 344 h 356"/>
              <a:gd name="T116" fmla="*/ 122 w 395"/>
              <a:gd name="T117" fmla="*/ 356 h 356"/>
              <a:gd name="T118" fmla="*/ 132 w 395"/>
              <a:gd name="T119" fmla="*/ 344 h 356"/>
              <a:gd name="T120" fmla="*/ 122 w 395"/>
              <a:gd name="T121" fmla="*/ 356 h 356"/>
              <a:gd name="T122" fmla="*/ 161 w 395"/>
              <a:gd name="T123" fmla="*/ 356 h 356"/>
              <a:gd name="T124" fmla="*/ 152 w 395"/>
              <a:gd name="T125" fmla="*/ 34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356">
                <a:moveTo>
                  <a:pt x="12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54"/>
                  <a:pt x="0" y="154"/>
                  <a:pt x="0" y="154"/>
                </a:cubicBezTo>
                <a:cubicBezTo>
                  <a:pt x="12" y="154"/>
                  <a:pt x="12" y="154"/>
                  <a:pt x="12" y="154"/>
                </a:cubicBezTo>
                <a:lnTo>
                  <a:pt x="12" y="144"/>
                </a:lnTo>
                <a:close/>
                <a:moveTo>
                  <a:pt x="8" y="325"/>
                </a:moveTo>
                <a:cubicBezTo>
                  <a:pt x="10" y="328"/>
                  <a:pt x="12" y="331"/>
                  <a:pt x="14" y="333"/>
                </a:cubicBezTo>
                <a:cubicBezTo>
                  <a:pt x="23" y="326"/>
                  <a:pt x="23" y="326"/>
                  <a:pt x="23" y="326"/>
                </a:cubicBezTo>
                <a:cubicBezTo>
                  <a:pt x="22" y="324"/>
                  <a:pt x="20" y="321"/>
                  <a:pt x="19" y="319"/>
                </a:cubicBezTo>
                <a:lnTo>
                  <a:pt x="8" y="325"/>
                </a:lnTo>
                <a:close/>
                <a:moveTo>
                  <a:pt x="12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214"/>
                  <a:pt x="0" y="214"/>
                  <a:pt x="0" y="214"/>
                </a:cubicBezTo>
                <a:cubicBezTo>
                  <a:pt x="12" y="214"/>
                  <a:pt x="12" y="214"/>
                  <a:pt x="12" y="214"/>
                </a:cubicBezTo>
                <a:lnTo>
                  <a:pt x="12" y="204"/>
                </a:lnTo>
                <a:close/>
                <a:moveTo>
                  <a:pt x="12" y="234"/>
                </a:moveTo>
                <a:cubicBezTo>
                  <a:pt x="0" y="234"/>
                  <a:pt x="0" y="234"/>
                  <a:pt x="0" y="234"/>
                </a:cubicBezTo>
                <a:cubicBezTo>
                  <a:pt x="0" y="243"/>
                  <a:pt x="0" y="243"/>
                  <a:pt x="0" y="243"/>
                </a:cubicBezTo>
                <a:cubicBezTo>
                  <a:pt x="12" y="243"/>
                  <a:pt x="12" y="243"/>
                  <a:pt x="12" y="243"/>
                </a:cubicBezTo>
                <a:lnTo>
                  <a:pt x="12" y="234"/>
                </a:lnTo>
                <a:close/>
                <a:moveTo>
                  <a:pt x="12" y="294"/>
                </a:moveTo>
                <a:cubicBezTo>
                  <a:pt x="12" y="293"/>
                  <a:pt x="12" y="293"/>
                  <a:pt x="12" y="293"/>
                </a:cubicBezTo>
                <a:cubicBezTo>
                  <a:pt x="0" y="293"/>
                  <a:pt x="0" y="293"/>
                  <a:pt x="0" y="293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7"/>
                  <a:pt x="0" y="300"/>
                  <a:pt x="1" y="304"/>
                </a:cubicBezTo>
                <a:cubicBezTo>
                  <a:pt x="13" y="302"/>
                  <a:pt x="13" y="302"/>
                  <a:pt x="13" y="302"/>
                </a:cubicBezTo>
                <a:cubicBezTo>
                  <a:pt x="12" y="299"/>
                  <a:pt x="12" y="296"/>
                  <a:pt x="12" y="294"/>
                </a:cubicBezTo>
                <a:close/>
                <a:moveTo>
                  <a:pt x="12" y="263"/>
                </a:moveTo>
                <a:cubicBezTo>
                  <a:pt x="0" y="263"/>
                  <a:pt x="0" y="263"/>
                  <a:pt x="0" y="263"/>
                </a:cubicBezTo>
                <a:cubicBezTo>
                  <a:pt x="0" y="273"/>
                  <a:pt x="0" y="273"/>
                  <a:pt x="0" y="273"/>
                </a:cubicBezTo>
                <a:cubicBezTo>
                  <a:pt x="12" y="273"/>
                  <a:pt x="12" y="273"/>
                  <a:pt x="12" y="273"/>
                </a:cubicBezTo>
                <a:lnTo>
                  <a:pt x="12" y="263"/>
                </a:lnTo>
                <a:close/>
                <a:moveTo>
                  <a:pt x="12" y="174"/>
                </a:moveTo>
                <a:cubicBezTo>
                  <a:pt x="0" y="174"/>
                  <a:pt x="0" y="174"/>
                  <a:pt x="0" y="174"/>
                </a:cubicBezTo>
                <a:cubicBezTo>
                  <a:pt x="0" y="184"/>
                  <a:pt x="0" y="184"/>
                  <a:pt x="0" y="184"/>
                </a:cubicBezTo>
                <a:cubicBezTo>
                  <a:pt x="12" y="184"/>
                  <a:pt x="12" y="184"/>
                  <a:pt x="12" y="184"/>
                </a:cubicBezTo>
                <a:lnTo>
                  <a:pt x="12" y="174"/>
                </a:lnTo>
                <a:close/>
                <a:moveTo>
                  <a:pt x="12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lnTo>
                  <a:pt x="12" y="25"/>
                </a:lnTo>
                <a:close/>
                <a:moveTo>
                  <a:pt x="12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24"/>
                  <a:pt x="0" y="124"/>
                  <a:pt x="0" y="124"/>
                </a:cubicBezTo>
                <a:cubicBezTo>
                  <a:pt x="12" y="124"/>
                  <a:pt x="12" y="124"/>
                  <a:pt x="12" y="124"/>
                </a:cubicBezTo>
                <a:lnTo>
                  <a:pt x="12" y="115"/>
                </a:lnTo>
                <a:close/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2" y="5"/>
                  <a:pt x="12" y="5"/>
                  <a:pt x="12" y="5"/>
                </a:cubicBezTo>
                <a:lnTo>
                  <a:pt x="12" y="0"/>
                </a:lnTo>
                <a:close/>
                <a:moveTo>
                  <a:pt x="12" y="85"/>
                </a:moveTo>
                <a:cubicBezTo>
                  <a:pt x="0" y="85"/>
                  <a:pt x="0" y="85"/>
                  <a:pt x="0" y="85"/>
                </a:cubicBezTo>
                <a:cubicBezTo>
                  <a:pt x="0" y="94"/>
                  <a:pt x="0" y="94"/>
                  <a:pt x="0" y="94"/>
                </a:cubicBezTo>
                <a:cubicBezTo>
                  <a:pt x="12" y="94"/>
                  <a:pt x="12" y="94"/>
                  <a:pt x="12" y="94"/>
                </a:cubicBezTo>
                <a:lnTo>
                  <a:pt x="12" y="85"/>
                </a:lnTo>
                <a:close/>
                <a:moveTo>
                  <a:pt x="12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lnTo>
                  <a:pt x="12" y="55"/>
                </a:lnTo>
                <a:close/>
                <a:moveTo>
                  <a:pt x="301" y="356"/>
                </a:moveTo>
                <a:cubicBezTo>
                  <a:pt x="310" y="356"/>
                  <a:pt x="310" y="356"/>
                  <a:pt x="310" y="356"/>
                </a:cubicBezTo>
                <a:cubicBezTo>
                  <a:pt x="310" y="344"/>
                  <a:pt x="310" y="344"/>
                  <a:pt x="310" y="344"/>
                </a:cubicBezTo>
                <a:cubicBezTo>
                  <a:pt x="301" y="344"/>
                  <a:pt x="301" y="344"/>
                  <a:pt x="301" y="344"/>
                </a:cubicBezTo>
                <a:lnTo>
                  <a:pt x="301" y="356"/>
                </a:lnTo>
                <a:close/>
                <a:moveTo>
                  <a:pt x="211" y="356"/>
                </a:moveTo>
                <a:cubicBezTo>
                  <a:pt x="221" y="356"/>
                  <a:pt x="221" y="356"/>
                  <a:pt x="221" y="356"/>
                </a:cubicBezTo>
                <a:cubicBezTo>
                  <a:pt x="221" y="344"/>
                  <a:pt x="221" y="344"/>
                  <a:pt x="221" y="344"/>
                </a:cubicBezTo>
                <a:cubicBezTo>
                  <a:pt x="211" y="344"/>
                  <a:pt x="211" y="344"/>
                  <a:pt x="211" y="344"/>
                </a:cubicBezTo>
                <a:lnTo>
                  <a:pt x="211" y="356"/>
                </a:lnTo>
                <a:close/>
                <a:moveTo>
                  <a:pt x="330" y="356"/>
                </a:moveTo>
                <a:cubicBezTo>
                  <a:pt x="340" y="356"/>
                  <a:pt x="340" y="356"/>
                  <a:pt x="340" y="356"/>
                </a:cubicBezTo>
                <a:cubicBezTo>
                  <a:pt x="340" y="344"/>
                  <a:pt x="340" y="344"/>
                  <a:pt x="340" y="344"/>
                </a:cubicBezTo>
                <a:cubicBezTo>
                  <a:pt x="330" y="344"/>
                  <a:pt x="330" y="344"/>
                  <a:pt x="330" y="344"/>
                </a:cubicBezTo>
                <a:lnTo>
                  <a:pt x="330" y="356"/>
                </a:lnTo>
                <a:close/>
                <a:moveTo>
                  <a:pt x="241" y="356"/>
                </a:moveTo>
                <a:cubicBezTo>
                  <a:pt x="251" y="356"/>
                  <a:pt x="251" y="356"/>
                  <a:pt x="251" y="356"/>
                </a:cubicBezTo>
                <a:cubicBezTo>
                  <a:pt x="251" y="344"/>
                  <a:pt x="251" y="344"/>
                  <a:pt x="251" y="344"/>
                </a:cubicBezTo>
                <a:cubicBezTo>
                  <a:pt x="241" y="344"/>
                  <a:pt x="241" y="344"/>
                  <a:pt x="241" y="344"/>
                </a:cubicBezTo>
                <a:lnTo>
                  <a:pt x="241" y="356"/>
                </a:lnTo>
                <a:close/>
                <a:moveTo>
                  <a:pt x="31" y="348"/>
                </a:moveTo>
                <a:cubicBezTo>
                  <a:pt x="34" y="350"/>
                  <a:pt x="37" y="351"/>
                  <a:pt x="41" y="352"/>
                </a:cubicBezTo>
                <a:cubicBezTo>
                  <a:pt x="45" y="341"/>
                  <a:pt x="45" y="341"/>
                  <a:pt x="45" y="341"/>
                </a:cubicBezTo>
                <a:cubicBezTo>
                  <a:pt x="42" y="340"/>
                  <a:pt x="40" y="339"/>
                  <a:pt x="37" y="338"/>
                </a:cubicBezTo>
                <a:lnTo>
                  <a:pt x="31" y="348"/>
                </a:lnTo>
                <a:close/>
                <a:moveTo>
                  <a:pt x="360" y="356"/>
                </a:moveTo>
                <a:cubicBezTo>
                  <a:pt x="370" y="356"/>
                  <a:pt x="370" y="356"/>
                  <a:pt x="370" y="356"/>
                </a:cubicBezTo>
                <a:cubicBezTo>
                  <a:pt x="370" y="344"/>
                  <a:pt x="370" y="344"/>
                  <a:pt x="370" y="344"/>
                </a:cubicBezTo>
                <a:cubicBezTo>
                  <a:pt x="360" y="344"/>
                  <a:pt x="360" y="344"/>
                  <a:pt x="360" y="344"/>
                </a:cubicBezTo>
                <a:lnTo>
                  <a:pt x="360" y="356"/>
                </a:lnTo>
                <a:close/>
                <a:moveTo>
                  <a:pt x="390" y="344"/>
                </a:moveTo>
                <a:cubicBezTo>
                  <a:pt x="390" y="356"/>
                  <a:pt x="390" y="356"/>
                  <a:pt x="390" y="356"/>
                </a:cubicBezTo>
                <a:cubicBezTo>
                  <a:pt x="395" y="356"/>
                  <a:pt x="395" y="356"/>
                  <a:pt x="395" y="356"/>
                </a:cubicBezTo>
                <a:cubicBezTo>
                  <a:pt x="395" y="344"/>
                  <a:pt x="395" y="344"/>
                  <a:pt x="395" y="344"/>
                </a:cubicBezTo>
                <a:lnTo>
                  <a:pt x="390" y="344"/>
                </a:lnTo>
                <a:close/>
                <a:moveTo>
                  <a:pt x="271" y="356"/>
                </a:moveTo>
                <a:cubicBezTo>
                  <a:pt x="281" y="356"/>
                  <a:pt x="281" y="356"/>
                  <a:pt x="281" y="356"/>
                </a:cubicBezTo>
                <a:cubicBezTo>
                  <a:pt x="281" y="344"/>
                  <a:pt x="281" y="344"/>
                  <a:pt x="281" y="344"/>
                </a:cubicBezTo>
                <a:cubicBezTo>
                  <a:pt x="271" y="344"/>
                  <a:pt x="271" y="344"/>
                  <a:pt x="271" y="344"/>
                </a:cubicBezTo>
                <a:lnTo>
                  <a:pt x="271" y="356"/>
                </a:lnTo>
                <a:close/>
                <a:moveTo>
                  <a:pt x="182" y="356"/>
                </a:moveTo>
                <a:cubicBezTo>
                  <a:pt x="191" y="356"/>
                  <a:pt x="191" y="356"/>
                  <a:pt x="191" y="356"/>
                </a:cubicBezTo>
                <a:cubicBezTo>
                  <a:pt x="191" y="344"/>
                  <a:pt x="191" y="344"/>
                  <a:pt x="191" y="344"/>
                </a:cubicBezTo>
                <a:cubicBezTo>
                  <a:pt x="182" y="344"/>
                  <a:pt x="182" y="344"/>
                  <a:pt x="182" y="344"/>
                </a:cubicBezTo>
                <a:lnTo>
                  <a:pt x="182" y="356"/>
                </a:lnTo>
                <a:close/>
                <a:moveTo>
                  <a:pt x="62" y="356"/>
                </a:moveTo>
                <a:cubicBezTo>
                  <a:pt x="72" y="356"/>
                  <a:pt x="72" y="356"/>
                  <a:pt x="72" y="356"/>
                </a:cubicBezTo>
                <a:cubicBezTo>
                  <a:pt x="72" y="344"/>
                  <a:pt x="72" y="344"/>
                  <a:pt x="72" y="344"/>
                </a:cubicBezTo>
                <a:cubicBezTo>
                  <a:pt x="62" y="344"/>
                  <a:pt x="62" y="344"/>
                  <a:pt x="62" y="344"/>
                </a:cubicBezTo>
                <a:lnTo>
                  <a:pt x="62" y="356"/>
                </a:lnTo>
                <a:close/>
                <a:moveTo>
                  <a:pt x="92" y="356"/>
                </a:moveTo>
                <a:cubicBezTo>
                  <a:pt x="102" y="356"/>
                  <a:pt x="102" y="356"/>
                  <a:pt x="102" y="356"/>
                </a:cubicBezTo>
                <a:cubicBezTo>
                  <a:pt x="102" y="344"/>
                  <a:pt x="102" y="344"/>
                  <a:pt x="102" y="344"/>
                </a:cubicBezTo>
                <a:cubicBezTo>
                  <a:pt x="92" y="344"/>
                  <a:pt x="92" y="344"/>
                  <a:pt x="92" y="344"/>
                </a:cubicBezTo>
                <a:lnTo>
                  <a:pt x="92" y="356"/>
                </a:lnTo>
                <a:close/>
                <a:moveTo>
                  <a:pt x="122" y="356"/>
                </a:moveTo>
                <a:cubicBezTo>
                  <a:pt x="132" y="356"/>
                  <a:pt x="132" y="356"/>
                  <a:pt x="132" y="356"/>
                </a:cubicBezTo>
                <a:cubicBezTo>
                  <a:pt x="132" y="344"/>
                  <a:pt x="132" y="344"/>
                  <a:pt x="132" y="344"/>
                </a:cubicBezTo>
                <a:cubicBezTo>
                  <a:pt x="122" y="344"/>
                  <a:pt x="122" y="344"/>
                  <a:pt x="122" y="344"/>
                </a:cubicBezTo>
                <a:lnTo>
                  <a:pt x="122" y="356"/>
                </a:lnTo>
                <a:close/>
                <a:moveTo>
                  <a:pt x="152" y="356"/>
                </a:moveTo>
                <a:cubicBezTo>
                  <a:pt x="161" y="356"/>
                  <a:pt x="161" y="356"/>
                  <a:pt x="161" y="356"/>
                </a:cubicBezTo>
                <a:cubicBezTo>
                  <a:pt x="161" y="344"/>
                  <a:pt x="161" y="344"/>
                  <a:pt x="161" y="344"/>
                </a:cubicBezTo>
                <a:cubicBezTo>
                  <a:pt x="152" y="344"/>
                  <a:pt x="152" y="344"/>
                  <a:pt x="152" y="344"/>
                </a:cubicBezTo>
                <a:lnTo>
                  <a:pt x="152" y="35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113476" y="2889581"/>
            <a:ext cx="1944000" cy="194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179705" numCol="1" anchor="t" anchorCtr="0" compatLnSpc="1"/>
          <a:lstStyle/>
          <a:p>
            <a:endParaRPr 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5228267" y="1945749"/>
            <a:ext cx="515679" cy="337346"/>
          </a:xfrm>
          <a:custGeom>
            <a:avLst/>
            <a:gdLst>
              <a:gd name="T0" fmla="*/ 166 w 173"/>
              <a:gd name="T1" fmla="*/ 31 h 113"/>
              <a:gd name="T2" fmla="*/ 162 w 173"/>
              <a:gd name="T3" fmla="*/ 29 h 113"/>
              <a:gd name="T4" fmla="*/ 152 w 173"/>
              <a:gd name="T5" fmla="*/ 23 h 113"/>
              <a:gd name="T6" fmla="*/ 146 w 173"/>
              <a:gd name="T7" fmla="*/ 0 h 113"/>
              <a:gd name="T8" fmla="*/ 111 w 173"/>
              <a:gd name="T9" fmla="*/ 6 h 113"/>
              <a:gd name="T10" fmla="*/ 63 w 173"/>
              <a:gd name="T11" fmla="*/ 45 h 113"/>
              <a:gd name="T12" fmla="*/ 57 w 173"/>
              <a:gd name="T13" fmla="*/ 0 h 113"/>
              <a:gd name="T14" fmla="*/ 22 w 173"/>
              <a:gd name="T15" fmla="*/ 6 h 113"/>
              <a:gd name="T16" fmla="*/ 16 w 173"/>
              <a:gd name="T17" fmla="*/ 21 h 113"/>
              <a:gd name="T18" fmla="*/ 11 w 173"/>
              <a:gd name="T19" fmla="*/ 30 h 113"/>
              <a:gd name="T20" fmla="*/ 0 w 173"/>
              <a:gd name="T21" fmla="*/ 39 h 113"/>
              <a:gd name="T22" fmla="*/ 2 w 173"/>
              <a:gd name="T23" fmla="*/ 80 h 113"/>
              <a:gd name="T24" fmla="*/ 11 w 173"/>
              <a:gd name="T25" fmla="*/ 82 h 113"/>
              <a:gd name="T26" fmla="*/ 18 w 173"/>
              <a:gd name="T27" fmla="*/ 91 h 113"/>
              <a:gd name="T28" fmla="*/ 22 w 173"/>
              <a:gd name="T29" fmla="*/ 108 h 113"/>
              <a:gd name="T30" fmla="*/ 57 w 173"/>
              <a:gd name="T31" fmla="*/ 113 h 113"/>
              <a:gd name="T32" fmla="*/ 63 w 173"/>
              <a:gd name="T33" fmla="*/ 68 h 113"/>
              <a:gd name="T34" fmla="*/ 111 w 173"/>
              <a:gd name="T35" fmla="*/ 108 h 113"/>
              <a:gd name="T36" fmla="*/ 146 w 173"/>
              <a:gd name="T37" fmla="*/ 113 h 113"/>
              <a:gd name="T38" fmla="*/ 152 w 173"/>
              <a:gd name="T39" fmla="*/ 93 h 113"/>
              <a:gd name="T40" fmla="*/ 162 w 173"/>
              <a:gd name="T41" fmla="*/ 86 h 113"/>
              <a:gd name="T42" fmla="*/ 165 w 173"/>
              <a:gd name="T43" fmla="*/ 84 h 113"/>
              <a:gd name="T44" fmla="*/ 173 w 173"/>
              <a:gd name="T45" fmla="*/ 40 h 113"/>
              <a:gd name="T46" fmla="*/ 22 w 173"/>
              <a:gd name="T47" fmla="*/ 85 h 113"/>
              <a:gd name="T48" fmla="*/ 17 w 173"/>
              <a:gd name="T49" fmla="*/ 85 h 113"/>
              <a:gd name="T50" fmla="*/ 7 w 173"/>
              <a:gd name="T51" fmla="*/ 77 h 113"/>
              <a:gd name="T52" fmla="*/ 6 w 173"/>
              <a:gd name="T53" fmla="*/ 74 h 113"/>
              <a:gd name="T54" fmla="*/ 8 w 173"/>
              <a:gd name="T55" fmla="*/ 36 h 113"/>
              <a:gd name="T56" fmla="*/ 17 w 173"/>
              <a:gd name="T57" fmla="*/ 27 h 113"/>
              <a:gd name="T58" fmla="*/ 22 w 173"/>
              <a:gd name="T59" fmla="*/ 27 h 113"/>
              <a:gd name="T60" fmla="*/ 39 w 173"/>
              <a:gd name="T61" fmla="*/ 108 h 113"/>
              <a:gd name="T62" fmla="*/ 27 w 173"/>
              <a:gd name="T63" fmla="*/ 6 h 113"/>
              <a:gd name="T64" fmla="*/ 39 w 173"/>
              <a:gd name="T65" fmla="*/ 108 h 113"/>
              <a:gd name="T66" fmla="*/ 45 w 173"/>
              <a:gd name="T67" fmla="*/ 6 h 113"/>
              <a:gd name="T68" fmla="*/ 57 w 173"/>
              <a:gd name="T69" fmla="*/ 108 h 113"/>
              <a:gd name="T70" fmla="*/ 111 w 173"/>
              <a:gd name="T71" fmla="*/ 63 h 113"/>
              <a:gd name="T72" fmla="*/ 63 w 173"/>
              <a:gd name="T73" fmla="*/ 51 h 113"/>
              <a:gd name="T74" fmla="*/ 111 w 173"/>
              <a:gd name="T75" fmla="*/ 63 h 113"/>
              <a:gd name="T76" fmla="*/ 116 w 173"/>
              <a:gd name="T77" fmla="*/ 108 h 113"/>
              <a:gd name="T78" fmla="*/ 128 w 173"/>
              <a:gd name="T79" fmla="*/ 6 h 113"/>
              <a:gd name="T80" fmla="*/ 134 w 173"/>
              <a:gd name="T81" fmla="*/ 108 h 113"/>
              <a:gd name="T82" fmla="*/ 146 w 173"/>
              <a:gd name="T83" fmla="*/ 6 h 113"/>
              <a:gd name="T84" fmla="*/ 134 w 173"/>
              <a:gd name="T85" fmla="*/ 108 h 113"/>
              <a:gd name="T86" fmla="*/ 165 w 173"/>
              <a:gd name="T87" fmla="*/ 78 h 113"/>
              <a:gd name="T88" fmla="*/ 156 w 173"/>
              <a:gd name="T89" fmla="*/ 86 h 113"/>
              <a:gd name="T90" fmla="*/ 152 w 173"/>
              <a:gd name="T91" fmla="*/ 87 h 113"/>
              <a:gd name="T92" fmla="*/ 156 w 173"/>
              <a:gd name="T93" fmla="*/ 29 h 113"/>
              <a:gd name="T94" fmla="*/ 156 w 173"/>
              <a:gd name="T95" fmla="*/ 37 h 113"/>
              <a:gd name="T96" fmla="*/ 166 w 173"/>
              <a:gd name="T97" fmla="*/ 37 h 113"/>
              <a:gd name="T98" fmla="*/ 167 w 173"/>
              <a:gd name="T99" fmla="*/ 7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3" h="113">
                <a:moveTo>
                  <a:pt x="171" y="33"/>
                </a:moveTo>
                <a:cubicBezTo>
                  <a:pt x="169" y="32"/>
                  <a:pt x="168" y="31"/>
                  <a:pt x="166" y="31"/>
                </a:cubicBezTo>
                <a:cubicBezTo>
                  <a:pt x="162" y="31"/>
                  <a:pt x="162" y="31"/>
                  <a:pt x="162" y="31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162" y="26"/>
                  <a:pt x="160" y="23"/>
                  <a:pt x="156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3"/>
                  <a:pt x="149" y="0"/>
                  <a:pt x="1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3" y="0"/>
                  <a:pt x="111" y="3"/>
                  <a:pt x="111" y="6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3"/>
                  <a:pt x="60" y="0"/>
                  <a:pt x="5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2" y="3"/>
                  <a:pt x="22" y="6"/>
                </a:cubicBezTo>
                <a:cubicBezTo>
                  <a:pt x="22" y="21"/>
                  <a:pt x="22" y="21"/>
                  <a:pt x="22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4" y="21"/>
                  <a:pt x="11" y="23"/>
                  <a:pt x="11" y="27"/>
                </a:cubicBezTo>
                <a:cubicBezTo>
                  <a:pt x="11" y="30"/>
                  <a:pt x="11" y="30"/>
                  <a:pt x="11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5" y="30"/>
                  <a:pt x="0" y="32"/>
                  <a:pt x="0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8"/>
                  <a:pt x="2" y="80"/>
                </a:cubicBezTo>
                <a:cubicBezTo>
                  <a:pt x="4" y="82"/>
                  <a:pt x="5" y="82"/>
                  <a:pt x="7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7"/>
                  <a:pt x="13" y="91"/>
                  <a:pt x="18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108"/>
                  <a:pt x="22" y="108"/>
                  <a:pt x="22" y="108"/>
                </a:cubicBezTo>
                <a:cubicBezTo>
                  <a:pt x="22" y="111"/>
                  <a:pt x="24" y="113"/>
                  <a:pt x="27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60" y="113"/>
                  <a:pt x="63" y="111"/>
                  <a:pt x="63" y="108"/>
                </a:cubicBezTo>
                <a:cubicBezTo>
                  <a:pt x="63" y="68"/>
                  <a:pt x="63" y="68"/>
                  <a:pt x="6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1" y="111"/>
                  <a:pt x="113" y="113"/>
                  <a:pt x="116" y="113"/>
                </a:cubicBezTo>
                <a:cubicBezTo>
                  <a:pt x="146" y="113"/>
                  <a:pt x="146" y="113"/>
                  <a:pt x="146" y="113"/>
                </a:cubicBezTo>
                <a:cubicBezTo>
                  <a:pt x="149" y="113"/>
                  <a:pt x="152" y="111"/>
                  <a:pt x="152" y="108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9" y="92"/>
                  <a:pt x="162" y="91"/>
                  <a:pt x="162" y="86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8" y="84"/>
                  <a:pt x="173" y="81"/>
                  <a:pt x="173" y="75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3" y="40"/>
                  <a:pt x="173" y="36"/>
                  <a:pt x="171" y="33"/>
                </a:cubicBezTo>
                <a:close/>
                <a:moveTo>
                  <a:pt x="22" y="85"/>
                </a:moveTo>
                <a:cubicBezTo>
                  <a:pt x="18" y="85"/>
                  <a:pt x="18" y="85"/>
                  <a:pt x="18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7"/>
                  <a:pt x="17" y="77"/>
                  <a:pt x="17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7"/>
                  <a:pt x="7" y="77"/>
                  <a:pt x="7" y="76"/>
                </a:cubicBezTo>
                <a:cubicBezTo>
                  <a:pt x="6" y="76"/>
                  <a:pt x="6" y="75"/>
                  <a:pt x="6" y="74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7"/>
                  <a:pt x="7" y="36"/>
                  <a:pt x="8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22" y="27"/>
                  <a:pt x="22" y="27"/>
                  <a:pt x="22" y="27"/>
                </a:cubicBezTo>
                <a:lnTo>
                  <a:pt x="22" y="85"/>
                </a:lnTo>
                <a:close/>
                <a:moveTo>
                  <a:pt x="39" y="108"/>
                </a:moveTo>
                <a:cubicBezTo>
                  <a:pt x="27" y="108"/>
                  <a:pt x="27" y="108"/>
                  <a:pt x="27" y="108"/>
                </a:cubicBezTo>
                <a:cubicBezTo>
                  <a:pt x="27" y="6"/>
                  <a:pt x="27" y="6"/>
                  <a:pt x="27" y="6"/>
                </a:cubicBezTo>
                <a:cubicBezTo>
                  <a:pt x="39" y="6"/>
                  <a:pt x="39" y="6"/>
                  <a:pt x="39" y="6"/>
                </a:cubicBezTo>
                <a:lnTo>
                  <a:pt x="39" y="108"/>
                </a:lnTo>
                <a:close/>
                <a:moveTo>
                  <a:pt x="45" y="108"/>
                </a:moveTo>
                <a:cubicBezTo>
                  <a:pt x="45" y="6"/>
                  <a:pt x="45" y="6"/>
                  <a:pt x="45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108"/>
                  <a:pt x="57" y="108"/>
                  <a:pt x="57" y="108"/>
                </a:cubicBezTo>
                <a:lnTo>
                  <a:pt x="45" y="108"/>
                </a:lnTo>
                <a:close/>
                <a:moveTo>
                  <a:pt x="111" y="63"/>
                </a:moveTo>
                <a:cubicBezTo>
                  <a:pt x="63" y="63"/>
                  <a:pt x="63" y="63"/>
                  <a:pt x="63" y="63"/>
                </a:cubicBezTo>
                <a:cubicBezTo>
                  <a:pt x="63" y="51"/>
                  <a:pt x="63" y="51"/>
                  <a:pt x="63" y="51"/>
                </a:cubicBezTo>
                <a:cubicBezTo>
                  <a:pt x="111" y="51"/>
                  <a:pt x="111" y="51"/>
                  <a:pt x="111" y="51"/>
                </a:cubicBezTo>
                <a:lnTo>
                  <a:pt x="111" y="63"/>
                </a:lnTo>
                <a:close/>
                <a:moveTo>
                  <a:pt x="128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6"/>
                  <a:pt x="116" y="6"/>
                  <a:pt x="116" y="6"/>
                </a:cubicBezTo>
                <a:cubicBezTo>
                  <a:pt x="128" y="6"/>
                  <a:pt x="128" y="6"/>
                  <a:pt x="128" y="6"/>
                </a:cubicBezTo>
                <a:lnTo>
                  <a:pt x="128" y="108"/>
                </a:lnTo>
                <a:close/>
                <a:moveTo>
                  <a:pt x="134" y="108"/>
                </a:moveTo>
                <a:cubicBezTo>
                  <a:pt x="134" y="6"/>
                  <a:pt x="134" y="6"/>
                  <a:pt x="134" y="6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108"/>
                  <a:pt x="146" y="108"/>
                  <a:pt x="146" y="108"/>
                </a:cubicBezTo>
                <a:lnTo>
                  <a:pt x="134" y="108"/>
                </a:lnTo>
                <a:close/>
                <a:moveTo>
                  <a:pt x="167" y="75"/>
                </a:moveTo>
                <a:cubicBezTo>
                  <a:pt x="167" y="77"/>
                  <a:pt x="166" y="78"/>
                  <a:pt x="165" y="78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2" y="87"/>
                  <a:pt x="152" y="87"/>
                  <a:pt x="152" y="87"/>
                </a:cubicBezTo>
                <a:cubicBezTo>
                  <a:pt x="152" y="29"/>
                  <a:pt x="152" y="29"/>
                  <a:pt x="152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8"/>
                  <a:pt x="167" y="39"/>
                  <a:pt x="167" y="40"/>
                </a:cubicBezTo>
                <a:lnTo>
                  <a:pt x="167" y="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6633578" y="1756109"/>
            <a:ext cx="759400" cy="7564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6779217" y="1916609"/>
            <a:ext cx="447318" cy="411651"/>
          </a:xfrm>
          <a:custGeom>
            <a:avLst/>
            <a:gdLst>
              <a:gd name="T0" fmla="*/ 58 w 150"/>
              <a:gd name="T1" fmla="*/ 85 h 138"/>
              <a:gd name="T2" fmla="*/ 22 w 150"/>
              <a:gd name="T3" fmla="*/ 106 h 138"/>
              <a:gd name="T4" fmla="*/ 46 w 150"/>
              <a:gd name="T5" fmla="*/ 71 h 138"/>
              <a:gd name="T6" fmla="*/ 61 w 150"/>
              <a:gd name="T7" fmla="*/ 72 h 138"/>
              <a:gd name="T8" fmla="*/ 75 w 150"/>
              <a:gd name="T9" fmla="*/ 63 h 138"/>
              <a:gd name="T10" fmla="*/ 55 w 150"/>
              <a:gd name="T11" fmla="*/ 50 h 138"/>
              <a:gd name="T12" fmla="*/ 10 w 150"/>
              <a:gd name="T13" fmla="*/ 119 h 138"/>
              <a:gd name="T14" fmla="*/ 43 w 150"/>
              <a:gd name="T15" fmla="*/ 122 h 138"/>
              <a:gd name="T16" fmla="*/ 70 w 150"/>
              <a:gd name="T17" fmla="*/ 93 h 138"/>
              <a:gd name="T18" fmla="*/ 28 w 150"/>
              <a:gd name="T19" fmla="*/ 123 h 138"/>
              <a:gd name="T20" fmla="*/ 44 w 150"/>
              <a:gd name="T21" fmla="*/ 59 h 138"/>
              <a:gd name="T22" fmla="*/ 64 w 150"/>
              <a:gd name="T23" fmla="*/ 68 h 138"/>
              <a:gd name="T24" fmla="*/ 43 w 150"/>
              <a:gd name="T25" fmla="*/ 67 h 138"/>
              <a:gd name="T26" fmla="*/ 18 w 150"/>
              <a:gd name="T27" fmla="*/ 110 h 138"/>
              <a:gd name="T28" fmla="*/ 59 w 150"/>
              <a:gd name="T29" fmla="*/ 90 h 138"/>
              <a:gd name="T30" fmla="*/ 17 w 150"/>
              <a:gd name="T31" fmla="*/ 40 h 138"/>
              <a:gd name="T32" fmla="*/ 34 w 150"/>
              <a:gd name="T33" fmla="*/ 42 h 138"/>
              <a:gd name="T34" fmla="*/ 17 w 150"/>
              <a:gd name="T35" fmla="*/ 40 h 138"/>
              <a:gd name="T36" fmla="*/ 52 w 150"/>
              <a:gd name="T37" fmla="*/ 24 h 138"/>
              <a:gd name="T38" fmla="*/ 39 w 150"/>
              <a:gd name="T39" fmla="*/ 15 h 138"/>
              <a:gd name="T40" fmla="*/ 78 w 150"/>
              <a:gd name="T41" fmla="*/ 18 h 138"/>
              <a:gd name="T42" fmla="*/ 71 w 150"/>
              <a:gd name="T43" fmla="*/ 4 h 138"/>
              <a:gd name="T44" fmla="*/ 140 w 150"/>
              <a:gd name="T45" fmla="*/ 16 h 138"/>
              <a:gd name="T46" fmla="*/ 80 w 150"/>
              <a:gd name="T47" fmla="*/ 39 h 138"/>
              <a:gd name="T48" fmla="*/ 89 w 150"/>
              <a:gd name="T49" fmla="*/ 51 h 138"/>
              <a:gd name="T50" fmla="*/ 122 w 150"/>
              <a:gd name="T51" fmla="*/ 27 h 138"/>
              <a:gd name="T52" fmla="*/ 127 w 150"/>
              <a:gd name="T53" fmla="*/ 43 h 138"/>
              <a:gd name="T54" fmla="*/ 90 w 150"/>
              <a:gd name="T55" fmla="*/ 65 h 138"/>
              <a:gd name="T56" fmla="*/ 85 w 150"/>
              <a:gd name="T57" fmla="*/ 63 h 138"/>
              <a:gd name="T58" fmla="*/ 76 w 150"/>
              <a:gd name="T59" fmla="*/ 78 h 138"/>
              <a:gd name="T60" fmla="*/ 141 w 150"/>
              <a:gd name="T61" fmla="*/ 50 h 138"/>
              <a:gd name="T62" fmla="*/ 106 w 150"/>
              <a:gd name="T63" fmla="*/ 77 h 138"/>
              <a:gd name="T64" fmla="*/ 86 w 150"/>
              <a:gd name="T65" fmla="*/ 68 h 138"/>
              <a:gd name="T66" fmla="*/ 107 w 150"/>
              <a:gd name="T67" fmla="*/ 68 h 138"/>
              <a:gd name="T68" fmla="*/ 131 w 150"/>
              <a:gd name="T69" fmla="*/ 26 h 138"/>
              <a:gd name="T70" fmla="*/ 91 w 150"/>
              <a:gd name="T71" fmla="*/ 46 h 138"/>
              <a:gd name="T72" fmla="*/ 122 w 150"/>
              <a:gd name="T73" fmla="*/ 13 h 138"/>
              <a:gd name="T74" fmla="*/ 74 w 150"/>
              <a:gd name="T75" fmla="*/ 116 h 138"/>
              <a:gd name="T76" fmla="*/ 74 w 150"/>
              <a:gd name="T77" fmla="*/ 138 h 138"/>
              <a:gd name="T78" fmla="*/ 74 w 150"/>
              <a:gd name="T79" fmla="*/ 116 h 138"/>
              <a:gd name="T80" fmla="*/ 114 w 150"/>
              <a:gd name="T81" fmla="*/ 90 h 138"/>
              <a:gd name="T82" fmla="*/ 132 w 150"/>
              <a:gd name="T83" fmla="*/ 102 h 138"/>
              <a:gd name="T84" fmla="*/ 98 w 150"/>
              <a:gd name="T85" fmla="*/ 108 h 138"/>
              <a:gd name="T86" fmla="*/ 108 w 150"/>
              <a:gd name="T87" fmla="*/ 12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0" h="138">
                <a:moveTo>
                  <a:pt x="70" y="93"/>
                </a:moveTo>
                <a:cubicBezTo>
                  <a:pt x="61" y="85"/>
                  <a:pt x="61" y="85"/>
                  <a:pt x="61" y="85"/>
                </a:cubicBezTo>
                <a:cubicBezTo>
                  <a:pt x="60" y="84"/>
                  <a:pt x="59" y="84"/>
                  <a:pt x="58" y="85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3" y="108"/>
                  <a:pt x="31" y="109"/>
                  <a:pt x="28" y="109"/>
                </a:cubicBezTo>
                <a:cubicBezTo>
                  <a:pt x="26" y="109"/>
                  <a:pt x="23" y="108"/>
                  <a:pt x="22" y="106"/>
                </a:cubicBezTo>
                <a:cubicBezTo>
                  <a:pt x="20" y="105"/>
                  <a:pt x="19" y="102"/>
                  <a:pt x="19" y="100"/>
                </a:cubicBezTo>
                <a:cubicBezTo>
                  <a:pt x="20" y="97"/>
                  <a:pt x="21" y="95"/>
                  <a:pt x="23" y="93"/>
                </a:cubicBezTo>
                <a:cubicBezTo>
                  <a:pt x="46" y="71"/>
                  <a:pt x="46" y="71"/>
                  <a:pt x="46" y="71"/>
                </a:cubicBezTo>
                <a:cubicBezTo>
                  <a:pt x="48" y="69"/>
                  <a:pt x="51" y="68"/>
                  <a:pt x="54" y="68"/>
                </a:cubicBezTo>
                <a:cubicBezTo>
                  <a:pt x="56" y="68"/>
                  <a:pt x="58" y="69"/>
                  <a:pt x="60" y="70"/>
                </a:cubicBezTo>
                <a:cubicBezTo>
                  <a:pt x="60" y="71"/>
                  <a:pt x="61" y="71"/>
                  <a:pt x="61" y="72"/>
                </a:cubicBezTo>
                <a:cubicBezTo>
                  <a:pt x="62" y="73"/>
                  <a:pt x="62" y="73"/>
                  <a:pt x="63" y="73"/>
                </a:cubicBezTo>
                <a:cubicBezTo>
                  <a:pt x="64" y="74"/>
                  <a:pt x="64" y="73"/>
                  <a:pt x="65" y="73"/>
                </a:cubicBezTo>
                <a:cubicBezTo>
                  <a:pt x="75" y="63"/>
                  <a:pt x="75" y="63"/>
                  <a:pt x="75" y="63"/>
                </a:cubicBezTo>
                <a:cubicBezTo>
                  <a:pt x="76" y="62"/>
                  <a:pt x="76" y="61"/>
                  <a:pt x="76" y="60"/>
                </a:cubicBezTo>
                <a:cubicBezTo>
                  <a:pt x="75" y="59"/>
                  <a:pt x="75" y="59"/>
                  <a:pt x="74" y="58"/>
                </a:cubicBezTo>
                <a:cubicBezTo>
                  <a:pt x="69" y="53"/>
                  <a:pt x="62" y="50"/>
                  <a:pt x="55" y="50"/>
                </a:cubicBezTo>
                <a:cubicBezTo>
                  <a:pt x="50" y="50"/>
                  <a:pt x="44" y="52"/>
                  <a:pt x="40" y="56"/>
                </a:cubicBezTo>
                <a:cubicBezTo>
                  <a:pt x="9" y="86"/>
                  <a:pt x="9" y="86"/>
                  <a:pt x="9" y="86"/>
                </a:cubicBezTo>
                <a:cubicBezTo>
                  <a:pt x="0" y="94"/>
                  <a:pt x="0" y="110"/>
                  <a:pt x="10" y="119"/>
                </a:cubicBezTo>
                <a:cubicBezTo>
                  <a:pt x="15" y="125"/>
                  <a:pt x="2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34" y="128"/>
                  <a:pt x="39" y="126"/>
                  <a:pt x="43" y="122"/>
                </a:cubicBezTo>
                <a:cubicBezTo>
                  <a:pt x="70" y="97"/>
                  <a:pt x="70" y="97"/>
                  <a:pt x="70" y="97"/>
                </a:cubicBezTo>
                <a:cubicBezTo>
                  <a:pt x="70" y="96"/>
                  <a:pt x="70" y="96"/>
                  <a:pt x="70" y="95"/>
                </a:cubicBezTo>
                <a:cubicBezTo>
                  <a:pt x="70" y="94"/>
                  <a:pt x="70" y="94"/>
                  <a:pt x="70" y="93"/>
                </a:cubicBezTo>
                <a:close/>
                <a:moveTo>
                  <a:pt x="40" y="118"/>
                </a:moveTo>
                <a:cubicBezTo>
                  <a:pt x="37" y="121"/>
                  <a:pt x="33" y="123"/>
                  <a:pt x="28" y="123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23" y="123"/>
                  <a:pt x="17" y="121"/>
                  <a:pt x="13" y="116"/>
                </a:cubicBezTo>
                <a:cubicBezTo>
                  <a:pt x="5" y="108"/>
                  <a:pt x="5" y="96"/>
                  <a:pt x="12" y="89"/>
                </a:cubicBezTo>
                <a:cubicBezTo>
                  <a:pt x="44" y="59"/>
                  <a:pt x="44" y="59"/>
                  <a:pt x="44" y="59"/>
                </a:cubicBezTo>
                <a:cubicBezTo>
                  <a:pt x="47" y="56"/>
                  <a:pt x="51" y="54"/>
                  <a:pt x="55" y="54"/>
                </a:cubicBezTo>
                <a:cubicBezTo>
                  <a:pt x="61" y="54"/>
                  <a:pt x="67" y="57"/>
                  <a:pt x="71" y="61"/>
                </a:cubicBezTo>
                <a:cubicBezTo>
                  <a:pt x="64" y="68"/>
                  <a:pt x="64" y="68"/>
                  <a:pt x="64" y="68"/>
                </a:cubicBezTo>
                <a:cubicBezTo>
                  <a:pt x="63" y="67"/>
                  <a:pt x="63" y="67"/>
                  <a:pt x="63" y="67"/>
                </a:cubicBezTo>
                <a:cubicBezTo>
                  <a:pt x="61" y="64"/>
                  <a:pt x="57" y="63"/>
                  <a:pt x="54" y="63"/>
                </a:cubicBezTo>
                <a:cubicBezTo>
                  <a:pt x="50" y="63"/>
                  <a:pt x="46" y="65"/>
                  <a:pt x="43" y="67"/>
                </a:cubicBezTo>
                <a:cubicBezTo>
                  <a:pt x="20" y="90"/>
                  <a:pt x="20" y="90"/>
                  <a:pt x="20" y="90"/>
                </a:cubicBezTo>
                <a:cubicBezTo>
                  <a:pt x="17" y="92"/>
                  <a:pt x="15" y="96"/>
                  <a:pt x="15" y="100"/>
                </a:cubicBezTo>
                <a:cubicBezTo>
                  <a:pt x="15" y="103"/>
                  <a:pt x="16" y="107"/>
                  <a:pt x="18" y="110"/>
                </a:cubicBezTo>
                <a:cubicBezTo>
                  <a:pt x="21" y="112"/>
                  <a:pt x="24" y="114"/>
                  <a:pt x="28" y="114"/>
                </a:cubicBezTo>
                <a:cubicBezTo>
                  <a:pt x="32" y="114"/>
                  <a:pt x="36" y="112"/>
                  <a:pt x="39" y="110"/>
                </a:cubicBezTo>
                <a:cubicBezTo>
                  <a:pt x="59" y="90"/>
                  <a:pt x="59" y="90"/>
                  <a:pt x="59" y="90"/>
                </a:cubicBezTo>
                <a:cubicBezTo>
                  <a:pt x="65" y="95"/>
                  <a:pt x="65" y="95"/>
                  <a:pt x="65" y="95"/>
                </a:cubicBezTo>
                <a:lnTo>
                  <a:pt x="40" y="118"/>
                </a:lnTo>
                <a:close/>
                <a:moveTo>
                  <a:pt x="17" y="40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49"/>
                  <a:pt x="34" y="49"/>
                  <a:pt x="35" y="47"/>
                </a:cubicBezTo>
                <a:cubicBezTo>
                  <a:pt x="36" y="46"/>
                  <a:pt x="35" y="43"/>
                  <a:pt x="34" y="42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3"/>
                  <a:pt x="17" y="34"/>
                  <a:pt x="16" y="35"/>
                </a:cubicBezTo>
                <a:cubicBezTo>
                  <a:pt x="15" y="37"/>
                  <a:pt x="15" y="39"/>
                  <a:pt x="17" y="40"/>
                </a:cubicBezTo>
                <a:close/>
                <a:moveTo>
                  <a:pt x="46" y="28"/>
                </a:moveTo>
                <a:cubicBezTo>
                  <a:pt x="47" y="29"/>
                  <a:pt x="49" y="30"/>
                  <a:pt x="51" y="29"/>
                </a:cubicBezTo>
                <a:cubicBezTo>
                  <a:pt x="52" y="28"/>
                  <a:pt x="53" y="26"/>
                  <a:pt x="52" y="24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9"/>
                  <a:pt x="42" y="9"/>
                  <a:pt x="40" y="10"/>
                </a:cubicBezTo>
                <a:cubicBezTo>
                  <a:pt x="38" y="11"/>
                  <a:pt x="38" y="13"/>
                  <a:pt x="39" y="15"/>
                </a:cubicBezTo>
                <a:lnTo>
                  <a:pt x="46" y="28"/>
                </a:lnTo>
                <a:close/>
                <a:moveTo>
                  <a:pt x="75" y="22"/>
                </a:moveTo>
                <a:cubicBezTo>
                  <a:pt x="77" y="22"/>
                  <a:pt x="78" y="20"/>
                  <a:pt x="78" y="18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"/>
                  <a:pt x="77" y="0"/>
                  <a:pt x="75" y="0"/>
                </a:cubicBezTo>
                <a:cubicBezTo>
                  <a:pt x="73" y="0"/>
                  <a:pt x="71" y="2"/>
                  <a:pt x="71" y="4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0"/>
                  <a:pt x="73" y="22"/>
                  <a:pt x="75" y="22"/>
                </a:cubicBezTo>
                <a:close/>
                <a:moveTo>
                  <a:pt x="140" y="16"/>
                </a:moveTo>
                <a:cubicBezTo>
                  <a:pt x="135" y="11"/>
                  <a:pt x="128" y="8"/>
                  <a:pt x="122" y="8"/>
                </a:cubicBezTo>
                <a:cubicBezTo>
                  <a:pt x="116" y="8"/>
                  <a:pt x="110" y="10"/>
                  <a:pt x="106" y="14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39"/>
                  <a:pt x="80" y="40"/>
                  <a:pt x="80" y="41"/>
                </a:cubicBezTo>
                <a:cubicBezTo>
                  <a:pt x="80" y="41"/>
                  <a:pt x="80" y="42"/>
                  <a:pt x="80" y="42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1"/>
                  <a:pt x="91" y="51"/>
                  <a:pt x="92" y="51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28"/>
                  <a:pt x="119" y="27"/>
                  <a:pt x="122" y="27"/>
                </a:cubicBezTo>
                <a:cubicBezTo>
                  <a:pt x="124" y="27"/>
                  <a:pt x="126" y="28"/>
                  <a:pt x="128" y="29"/>
                </a:cubicBezTo>
                <a:cubicBezTo>
                  <a:pt x="130" y="31"/>
                  <a:pt x="131" y="33"/>
                  <a:pt x="130" y="36"/>
                </a:cubicBezTo>
                <a:cubicBezTo>
                  <a:pt x="130" y="38"/>
                  <a:pt x="129" y="41"/>
                  <a:pt x="127" y="43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02" y="67"/>
                  <a:pt x="99" y="68"/>
                  <a:pt x="96" y="68"/>
                </a:cubicBezTo>
                <a:cubicBezTo>
                  <a:pt x="94" y="68"/>
                  <a:pt x="92" y="67"/>
                  <a:pt x="90" y="65"/>
                </a:cubicBezTo>
                <a:cubicBezTo>
                  <a:pt x="89" y="65"/>
                  <a:pt x="89" y="64"/>
                  <a:pt x="89" y="63"/>
                </a:cubicBezTo>
                <a:cubicBezTo>
                  <a:pt x="88" y="63"/>
                  <a:pt x="88" y="62"/>
                  <a:pt x="87" y="62"/>
                </a:cubicBezTo>
                <a:cubicBezTo>
                  <a:pt x="86" y="62"/>
                  <a:pt x="85" y="62"/>
                  <a:pt x="85" y="63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5"/>
                  <a:pt x="74" y="76"/>
                </a:cubicBezTo>
                <a:cubicBezTo>
                  <a:pt x="75" y="77"/>
                  <a:pt x="75" y="77"/>
                  <a:pt x="76" y="78"/>
                </a:cubicBezTo>
                <a:cubicBezTo>
                  <a:pt x="81" y="83"/>
                  <a:pt x="88" y="86"/>
                  <a:pt x="95" y="86"/>
                </a:cubicBezTo>
                <a:cubicBezTo>
                  <a:pt x="100" y="86"/>
                  <a:pt x="106" y="84"/>
                  <a:pt x="110" y="80"/>
                </a:cubicBezTo>
                <a:cubicBezTo>
                  <a:pt x="141" y="50"/>
                  <a:pt x="141" y="50"/>
                  <a:pt x="141" y="50"/>
                </a:cubicBezTo>
                <a:cubicBezTo>
                  <a:pt x="150" y="41"/>
                  <a:pt x="150" y="26"/>
                  <a:pt x="140" y="16"/>
                </a:cubicBezTo>
                <a:close/>
                <a:moveTo>
                  <a:pt x="138" y="47"/>
                </a:moveTo>
                <a:cubicBezTo>
                  <a:pt x="106" y="77"/>
                  <a:pt x="106" y="77"/>
                  <a:pt x="106" y="77"/>
                </a:cubicBezTo>
                <a:cubicBezTo>
                  <a:pt x="103" y="80"/>
                  <a:pt x="99" y="81"/>
                  <a:pt x="95" y="81"/>
                </a:cubicBezTo>
                <a:cubicBezTo>
                  <a:pt x="89" y="81"/>
                  <a:pt x="83" y="79"/>
                  <a:pt x="79" y="75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71"/>
                  <a:pt x="93" y="73"/>
                  <a:pt x="96" y="73"/>
                </a:cubicBezTo>
                <a:cubicBezTo>
                  <a:pt x="100" y="73"/>
                  <a:pt x="104" y="71"/>
                  <a:pt x="107" y="68"/>
                </a:cubicBezTo>
                <a:cubicBezTo>
                  <a:pt x="130" y="46"/>
                  <a:pt x="130" y="46"/>
                  <a:pt x="130" y="46"/>
                </a:cubicBezTo>
                <a:cubicBezTo>
                  <a:pt x="133" y="44"/>
                  <a:pt x="135" y="40"/>
                  <a:pt x="135" y="36"/>
                </a:cubicBezTo>
                <a:cubicBezTo>
                  <a:pt x="135" y="32"/>
                  <a:pt x="134" y="29"/>
                  <a:pt x="131" y="26"/>
                </a:cubicBezTo>
                <a:cubicBezTo>
                  <a:pt x="129" y="23"/>
                  <a:pt x="126" y="22"/>
                  <a:pt x="122" y="22"/>
                </a:cubicBezTo>
                <a:cubicBezTo>
                  <a:pt x="118" y="22"/>
                  <a:pt x="114" y="23"/>
                  <a:pt x="111" y="26"/>
                </a:cubicBezTo>
                <a:cubicBezTo>
                  <a:pt x="91" y="46"/>
                  <a:pt x="91" y="46"/>
                  <a:pt x="91" y="46"/>
                </a:cubicBezTo>
                <a:cubicBezTo>
                  <a:pt x="85" y="41"/>
                  <a:pt x="85" y="41"/>
                  <a:pt x="85" y="41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3" y="14"/>
                  <a:pt x="117" y="13"/>
                  <a:pt x="122" y="13"/>
                </a:cubicBezTo>
                <a:cubicBezTo>
                  <a:pt x="127" y="13"/>
                  <a:pt x="133" y="15"/>
                  <a:pt x="137" y="19"/>
                </a:cubicBezTo>
                <a:cubicBezTo>
                  <a:pt x="145" y="28"/>
                  <a:pt x="145" y="40"/>
                  <a:pt x="138" y="47"/>
                </a:cubicBezTo>
                <a:close/>
                <a:moveTo>
                  <a:pt x="74" y="116"/>
                </a:moveTo>
                <a:cubicBezTo>
                  <a:pt x="72" y="116"/>
                  <a:pt x="70" y="117"/>
                  <a:pt x="70" y="119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6"/>
                  <a:pt x="72" y="138"/>
                  <a:pt x="74" y="138"/>
                </a:cubicBezTo>
                <a:cubicBezTo>
                  <a:pt x="76" y="138"/>
                  <a:pt x="77" y="136"/>
                  <a:pt x="77" y="134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17"/>
                  <a:pt x="76" y="116"/>
                  <a:pt x="74" y="116"/>
                </a:cubicBezTo>
                <a:close/>
                <a:moveTo>
                  <a:pt x="131" y="97"/>
                </a:moveTo>
                <a:cubicBezTo>
                  <a:pt x="119" y="89"/>
                  <a:pt x="119" y="89"/>
                  <a:pt x="119" y="89"/>
                </a:cubicBezTo>
                <a:cubicBezTo>
                  <a:pt x="117" y="88"/>
                  <a:pt x="115" y="89"/>
                  <a:pt x="114" y="90"/>
                </a:cubicBezTo>
                <a:cubicBezTo>
                  <a:pt x="113" y="92"/>
                  <a:pt x="113" y="94"/>
                  <a:pt x="115" y="95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9" y="104"/>
                  <a:pt x="131" y="104"/>
                  <a:pt x="132" y="102"/>
                </a:cubicBezTo>
                <a:cubicBezTo>
                  <a:pt x="133" y="100"/>
                  <a:pt x="133" y="98"/>
                  <a:pt x="131" y="97"/>
                </a:cubicBezTo>
                <a:close/>
                <a:moveTo>
                  <a:pt x="103" y="110"/>
                </a:moveTo>
                <a:cubicBezTo>
                  <a:pt x="102" y="108"/>
                  <a:pt x="100" y="107"/>
                  <a:pt x="98" y="108"/>
                </a:cubicBezTo>
                <a:cubicBezTo>
                  <a:pt x="96" y="109"/>
                  <a:pt x="95" y="112"/>
                  <a:pt x="96" y="113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04" y="128"/>
                  <a:pt x="106" y="129"/>
                  <a:pt x="108" y="128"/>
                </a:cubicBezTo>
                <a:cubicBezTo>
                  <a:pt x="110" y="127"/>
                  <a:pt x="111" y="125"/>
                  <a:pt x="110" y="123"/>
                </a:cubicBezTo>
                <a:lnTo>
                  <a:pt x="103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4720962" y="5255885"/>
            <a:ext cx="759400" cy="759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6633578" y="5255885"/>
            <a:ext cx="759400" cy="759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6451936" y="5251434"/>
            <a:ext cx="497845" cy="497845"/>
          </a:xfrm>
          <a:custGeom>
            <a:avLst/>
            <a:gdLst>
              <a:gd name="T0" fmla="*/ 88 w 167"/>
              <a:gd name="T1" fmla="*/ 3 h 167"/>
              <a:gd name="T2" fmla="*/ 3 w 167"/>
              <a:gd name="T3" fmla="*/ 79 h 167"/>
              <a:gd name="T4" fmla="*/ 79 w 167"/>
              <a:gd name="T5" fmla="*/ 165 h 167"/>
              <a:gd name="T6" fmla="*/ 88 w 167"/>
              <a:gd name="T7" fmla="*/ 165 h 167"/>
              <a:gd name="T8" fmla="*/ 164 w 167"/>
              <a:gd name="T9" fmla="*/ 79 h 167"/>
              <a:gd name="T10" fmla="*/ 85 w 167"/>
              <a:gd name="T11" fmla="*/ 161 h 167"/>
              <a:gd name="T12" fmla="*/ 6 w 167"/>
              <a:gd name="T13" fmla="*/ 85 h 167"/>
              <a:gd name="T14" fmla="*/ 82 w 167"/>
              <a:gd name="T15" fmla="*/ 6 h 167"/>
              <a:gd name="T16" fmla="*/ 85 w 167"/>
              <a:gd name="T17" fmla="*/ 6 h 167"/>
              <a:gd name="T18" fmla="*/ 161 w 167"/>
              <a:gd name="T19" fmla="*/ 85 h 167"/>
              <a:gd name="T20" fmla="*/ 55 w 167"/>
              <a:gd name="T21" fmla="*/ 52 h 167"/>
              <a:gd name="T22" fmla="*/ 28 w 167"/>
              <a:gd name="T23" fmla="*/ 88 h 167"/>
              <a:gd name="T24" fmla="*/ 56 w 167"/>
              <a:gd name="T25" fmla="*/ 115 h 167"/>
              <a:gd name="T26" fmla="*/ 58 w 167"/>
              <a:gd name="T27" fmla="*/ 110 h 167"/>
              <a:gd name="T28" fmla="*/ 59 w 167"/>
              <a:gd name="T29" fmla="*/ 56 h 167"/>
              <a:gd name="T30" fmla="*/ 83 w 167"/>
              <a:gd name="T31" fmla="*/ 108 h 167"/>
              <a:gd name="T32" fmla="*/ 83 w 167"/>
              <a:gd name="T33" fmla="*/ 128 h 167"/>
              <a:gd name="T34" fmla="*/ 83 w 167"/>
              <a:gd name="T35" fmla="*/ 108 h 167"/>
              <a:gd name="T36" fmla="*/ 78 w 167"/>
              <a:gd name="T37" fmla="*/ 118 h 167"/>
              <a:gd name="T38" fmla="*/ 88 w 167"/>
              <a:gd name="T39" fmla="*/ 118 h 167"/>
              <a:gd name="T40" fmla="*/ 83 w 167"/>
              <a:gd name="T41" fmla="*/ 38 h 167"/>
              <a:gd name="T42" fmla="*/ 69 w 167"/>
              <a:gd name="T43" fmla="*/ 52 h 167"/>
              <a:gd name="T44" fmla="*/ 93 w 167"/>
              <a:gd name="T45" fmla="*/ 101 h 167"/>
              <a:gd name="T46" fmla="*/ 94 w 167"/>
              <a:gd name="T47" fmla="*/ 42 h 167"/>
              <a:gd name="T48" fmla="*/ 92 w 167"/>
              <a:gd name="T49" fmla="*/ 52 h 167"/>
              <a:gd name="T50" fmla="*/ 88 w 167"/>
              <a:gd name="T51" fmla="*/ 95 h 167"/>
              <a:gd name="T52" fmla="*/ 74 w 167"/>
              <a:gd name="T53" fmla="*/ 52 h 167"/>
              <a:gd name="T54" fmla="*/ 83 w 167"/>
              <a:gd name="T55" fmla="*/ 44 h 167"/>
              <a:gd name="T56" fmla="*/ 92 w 167"/>
              <a:gd name="T57" fmla="*/ 52 h 167"/>
              <a:gd name="T58" fmla="*/ 104 w 167"/>
              <a:gd name="T59" fmla="*/ 49 h 167"/>
              <a:gd name="T60" fmla="*/ 135 w 167"/>
              <a:gd name="T61" fmla="*/ 84 h 167"/>
              <a:gd name="T62" fmla="*/ 109 w 167"/>
              <a:gd name="T63" fmla="*/ 114 h 167"/>
              <a:gd name="T64" fmla="*/ 113 w 167"/>
              <a:gd name="T65" fmla="*/ 114 h 167"/>
              <a:gd name="T66" fmla="*/ 141 w 167"/>
              <a:gd name="T67" fmla="*/ 84 h 167"/>
              <a:gd name="T68" fmla="*/ 108 w 167"/>
              <a:gd name="T69" fmla="*/ 4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" h="167">
                <a:moveTo>
                  <a:pt x="164" y="79"/>
                </a:moveTo>
                <a:cubicBezTo>
                  <a:pt x="88" y="3"/>
                  <a:pt x="88" y="3"/>
                  <a:pt x="88" y="3"/>
                </a:cubicBezTo>
                <a:cubicBezTo>
                  <a:pt x="86" y="0"/>
                  <a:pt x="81" y="0"/>
                  <a:pt x="79" y="3"/>
                </a:cubicBezTo>
                <a:cubicBezTo>
                  <a:pt x="3" y="79"/>
                  <a:pt x="3" y="79"/>
                  <a:pt x="3" y="79"/>
                </a:cubicBezTo>
                <a:cubicBezTo>
                  <a:pt x="0" y="81"/>
                  <a:pt x="0" y="86"/>
                  <a:pt x="3" y="88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0" y="166"/>
                  <a:pt x="82" y="167"/>
                  <a:pt x="83" y="167"/>
                </a:cubicBezTo>
                <a:cubicBezTo>
                  <a:pt x="85" y="167"/>
                  <a:pt x="87" y="166"/>
                  <a:pt x="88" y="165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7" y="86"/>
                  <a:pt x="167" y="81"/>
                  <a:pt x="164" y="79"/>
                </a:cubicBezTo>
                <a:close/>
                <a:moveTo>
                  <a:pt x="161" y="85"/>
                </a:moveTo>
                <a:cubicBezTo>
                  <a:pt x="85" y="161"/>
                  <a:pt x="85" y="161"/>
                  <a:pt x="85" y="161"/>
                </a:cubicBezTo>
                <a:cubicBezTo>
                  <a:pt x="84" y="161"/>
                  <a:pt x="83" y="161"/>
                  <a:pt x="82" y="161"/>
                </a:cubicBezTo>
                <a:cubicBezTo>
                  <a:pt x="6" y="85"/>
                  <a:pt x="6" y="85"/>
                  <a:pt x="6" y="85"/>
                </a:cubicBezTo>
                <a:cubicBezTo>
                  <a:pt x="6" y="84"/>
                  <a:pt x="6" y="83"/>
                  <a:pt x="6" y="83"/>
                </a:cubicBezTo>
                <a:cubicBezTo>
                  <a:pt x="82" y="6"/>
                  <a:pt x="82" y="6"/>
                  <a:pt x="82" y="6"/>
                </a:cubicBezTo>
                <a:cubicBezTo>
                  <a:pt x="83" y="6"/>
                  <a:pt x="83" y="6"/>
                  <a:pt x="83" y="6"/>
                </a:cubicBezTo>
                <a:cubicBezTo>
                  <a:pt x="84" y="6"/>
                  <a:pt x="84" y="6"/>
                  <a:pt x="85" y="6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61" y="83"/>
                  <a:pt x="161" y="84"/>
                  <a:pt x="161" y="85"/>
                </a:cubicBezTo>
                <a:close/>
                <a:moveTo>
                  <a:pt x="59" y="52"/>
                </a:moveTo>
                <a:cubicBezTo>
                  <a:pt x="58" y="51"/>
                  <a:pt x="56" y="51"/>
                  <a:pt x="55" y="52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2"/>
                  <a:pt x="26" y="85"/>
                  <a:pt x="28" y="88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6" y="115"/>
                  <a:pt x="56" y="115"/>
                </a:cubicBezTo>
                <a:cubicBezTo>
                  <a:pt x="57" y="115"/>
                  <a:pt x="58" y="115"/>
                  <a:pt x="58" y="114"/>
                </a:cubicBezTo>
                <a:cubicBezTo>
                  <a:pt x="59" y="113"/>
                  <a:pt x="59" y="112"/>
                  <a:pt x="58" y="110"/>
                </a:cubicBezTo>
                <a:cubicBezTo>
                  <a:pt x="32" y="84"/>
                  <a:pt x="32" y="84"/>
                  <a:pt x="32" y="84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5"/>
                  <a:pt x="60" y="53"/>
                  <a:pt x="59" y="52"/>
                </a:cubicBezTo>
                <a:close/>
                <a:moveTo>
                  <a:pt x="83" y="108"/>
                </a:moveTo>
                <a:cubicBezTo>
                  <a:pt x="78" y="108"/>
                  <a:pt x="73" y="112"/>
                  <a:pt x="73" y="118"/>
                </a:cubicBezTo>
                <a:cubicBezTo>
                  <a:pt x="73" y="123"/>
                  <a:pt x="78" y="128"/>
                  <a:pt x="83" y="128"/>
                </a:cubicBezTo>
                <a:cubicBezTo>
                  <a:pt x="89" y="128"/>
                  <a:pt x="93" y="123"/>
                  <a:pt x="93" y="118"/>
                </a:cubicBezTo>
                <a:cubicBezTo>
                  <a:pt x="93" y="112"/>
                  <a:pt x="89" y="108"/>
                  <a:pt x="83" y="108"/>
                </a:cubicBezTo>
                <a:close/>
                <a:moveTo>
                  <a:pt x="83" y="123"/>
                </a:moveTo>
                <a:cubicBezTo>
                  <a:pt x="80" y="123"/>
                  <a:pt x="78" y="120"/>
                  <a:pt x="78" y="118"/>
                </a:cubicBezTo>
                <a:cubicBezTo>
                  <a:pt x="78" y="115"/>
                  <a:pt x="80" y="113"/>
                  <a:pt x="83" y="113"/>
                </a:cubicBezTo>
                <a:cubicBezTo>
                  <a:pt x="86" y="113"/>
                  <a:pt x="88" y="115"/>
                  <a:pt x="88" y="118"/>
                </a:cubicBezTo>
                <a:cubicBezTo>
                  <a:pt x="88" y="120"/>
                  <a:pt x="86" y="123"/>
                  <a:pt x="83" y="123"/>
                </a:cubicBezTo>
                <a:close/>
                <a:moveTo>
                  <a:pt x="83" y="38"/>
                </a:moveTo>
                <a:cubicBezTo>
                  <a:pt x="78" y="38"/>
                  <a:pt x="75" y="40"/>
                  <a:pt x="72" y="42"/>
                </a:cubicBezTo>
                <a:cubicBezTo>
                  <a:pt x="68" y="47"/>
                  <a:pt x="69" y="52"/>
                  <a:pt x="69" y="52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7" y="52"/>
                  <a:pt x="97" y="52"/>
                  <a:pt x="97" y="52"/>
                </a:cubicBezTo>
                <a:cubicBezTo>
                  <a:pt x="98" y="52"/>
                  <a:pt x="98" y="47"/>
                  <a:pt x="94" y="42"/>
                </a:cubicBezTo>
                <a:cubicBezTo>
                  <a:pt x="91" y="40"/>
                  <a:pt x="88" y="38"/>
                  <a:pt x="83" y="38"/>
                </a:cubicBezTo>
                <a:close/>
                <a:moveTo>
                  <a:pt x="92" y="52"/>
                </a:moveTo>
                <a:cubicBezTo>
                  <a:pt x="92" y="52"/>
                  <a:pt x="92" y="52"/>
                  <a:pt x="92" y="52"/>
                </a:cubicBezTo>
                <a:cubicBezTo>
                  <a:pt x="88" y="95"/>
                  <a:pt x="88" y="95"/>
                  <a:pt x="88" y="95"/>
                </a:cubicBezTo>
                <a:cubicBezTo>
                  <a:pt x="78" y="95"/>
                  <a:pt x="78" y="95"/>
                  <a:pt x="78" y="95"/>
                </a:cubicBezTo>
                <a:cubicBezTo>
                  <a:pt x="74" y="52"/>
                  <a:pt x="74" y="52"/>
                  <a:pt x="74" y="52"/>
                </a:cubicBezTo>
                <a:cubicBezTo>
                  <a:pt x="74" y="52"/>
                  <a:pt x="74" y="48"/>
                  <a:pt x="76" y="46"/>
                </a:cubicBezTo>
                <a:cubicBezTo>
                  <a:pt x="77" y="44"/>
                  <a:pt x="80" y="44"/>
                  <a:pt x="83" y="44"/>
                </a:cubicBezTo>
                <a:cubicBezTo>
                  <a:pt x="86" y="44"/>
                  <a:pt x="89" y="44"/>
                  <a:pt x="90" y="46"/>
                </a:cubicBezTo>
                <a:cubicBezTo>
                  <a:pt x="92" y="48"/>
                  <a:pt x="92" y="52"/>
                  <a:pt x="92" y="52"/>
                </a:cubicBezTo>
                <a:close/>
                <a:moveTo>
                  <a:pt x="108" y="49"/>
                </a:moveTo>
                <a:cubicBezTo>
                  <a:pt x="107" y="48"/>
                  <a:pt x="105" y="48"/>
                  <a:pt x="104" y="49"/>
                </a:cubicBezTo>
                <a:cubicBezTo>
                  <a:pt x="103" y="50"/>
                  <a:pt x="103" y="51"/>
                  <a:pt x="104" y="52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1"/>
                  <a:pt x="108" y="113"/>
                  <a:pt x="109" y="114"/>
                </a:cubicBezTo>
                <a:cubicBezTo>
                  <a:pt x="110" y="114"/>
                  <a:pt x="110" y="115"/>
                  <a:pt x="111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39" y="88"/>
                  <a:pt x="139" y="88"/>
                  <a:pt x="139" y="88"/>
                </a:cubicBezTo>
                <a:cubicBezTo>
                  <a:pt x="140" y="86"/>
                  <a:pt x="141" y="85"/>
                  <a:pt x="141" y="84"/>
                </a:cubicBezTo>
                <a:cubicBezTo>
                  <a:pt x="141" y="82"/>
                  <a:pt x="140" y="81"/>
                  <a:pt x="139" y="80"/>
                </a:cubicBezTo>
                <a:lnTo>
                  <a:pt x="108" y="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4893350" y="5434218"/>
            <a:ext cx="447318" cy="423540"/>
          </a:xfrm>
          <a:custGeom>
            <a:avLst/>
            <a:gdLst>
              <a:gd name="T0" fmla="*/ 82 w 150"/>
              <a:gd name="T1" fmla="*/ 48 h 142"/>
              <a:gd name="T2" fmla="*/ 84 w 150"/>
              <a:gd name="T3" fmla="*/ 44 h 142"/>
              <a:gd name="T4" fmla="*/ 40 w 150"/>
              <a:gd name="T5" fmla="*/ 71 h 142"/>
              <a:gd name="T6" fmla="*/ 101 w 150"/>
              <a:gd name="T7" fmla="*/ 71 h 142"/>
              <a:gd name="T8" fmla="*/ 97 w 150"/>
              <a:gd name="T9" fmla="*/ 63 h 142"/>
              <a:gd name="T10" fmla="*/ 96 w 150"/>
              <a:gd name="T11" fmla="*/ 71 h 142"/>
              <a:gd name="T12" fmla="*/ 45 w 150"/>
              <a:gd name="T13" fmla="*/ 71 h 142"/>
              <a:gd name="T14" fmla="*/ 135 w 150"/>
              <a:gd name="T15" fmla="*/ 49 h 142"/>
              <a:gd name="T16" fmla="*/ 137 w 150"/>
              <a:gd name="T17" fmla="*/ 71 h 142"/>
              <a:gd name="T18" fmla="*/ 5 w 150"/>
              <a:gd name="T19" fmla="*/ 71 h 142"/>
              <a:gd name="T20" fmla="*/ 110 w 150"/>
              <a:gd name="T21" fmla="*/ 18 h 142"/>
              <a:gd name="T22" fmla="*/ 113 w 150"/>
              <a:gd name="T23" fmla="*/ 14 h 142"/>
              <a:gd name="T24" fmla="*/ 0 w 150"/>
              <a:gd name="T25" fmla="*/ 71 h 142"/>
              <a:gd name="T26" fmla="*/ 142 w 150"/>
              <a:gd name="T27" fmla="*/ 71 h 142"/>
              <a:gd name="T28" fmla="*/ 135 w 150"/>
              <a:gd name="T29" fmla="*/ 49 h 142"/>
              <a:gd name="T30" fmla="*/ 140 w 150"/>
              <a:gd name="T31" fmla="*/ 26 h 142"/>
              <a:gd name="T32" fmla="*/ 144 w 150"/>
              <a:gd name="T33" fmla="*/ 20 h 142"/>
              <a:gd name="T34" fmla="*/ 137 w 150"/>
              <a:gd name="T35" fmla="*/ 22 h 142"/>
              <a:gd name="T36" fmla="*/ 135 w 150"/>
              <a:gd name="T37" fmla="*/ 10 h 142"/>
              <a:gd name="T38" fmla="*/ 109 w 150"/>
              <a:gd name="T39" fmla="*/ 27 h 142"/>
              <a:gd name="T40" fmla="*/ 107 w 150"/>
              <a:gd name="T41" fmla="*/ 42 h 142"/>
              <a:gd name="T42" fmla="*/ 66 w 150"/>
              <a:gd name="T43" fmla="*/ 73 h 142"/>
              <a:gd name="T44" fmla="*/ 69 w 150"/>
              <a:gd name="T45" fmla="*/ 74 h 142"/>
              <a:gd name="T46" fmla="*/ 108 w 150"/>
              <a:gd name="T47" fmla="*/ 47 h 142"/>
              <a:gd name="T48" fmla="*/ 123 w 150"/>
              <a:gd name="T49" fmla="*/ 51 h 142"/>
              <a:gd name="T50" fmla="*/ 149 w 150"/>
              <a:gd name="T51" fmla="*/ 33 h 142"/>
              <a:gd name="T52" fmla="*/ 148 w 150"/>
              <a:gd name="T53" fmla="*/ 28 h 142"/>
              <a:gd name="T54" fmla="*/ 131 w 150"/>
              <a:gd name="T55" fmla="*/ 17 h 142"/>
              <a:gd name="T56" fmla="*/ 112 w 150"/>
              <a:gd name="T57" fmla="*/ 39 h 142"/>
              <a:gd name="T58" fmla="*/ 122 w 150"/>
              <a:gd name="T59" fmla="*/ 45 h 142"/>
              <a:gd name="T60" fmla="*/ 135 w 150"/>
              <a:gd name="T61" fmla="*/ 29 h 142"/>
              <a:gd name="T62" fmla="*/ 122 w 150"/>
              <a:gd name="T63" fmla="*/ 45 h 142"/>
              <a:gd name="T64" fmla="*/ 95 w 150"/>
              <a:gd name="T65" fmla="*/ 27 h 142"/>
              <a:gd name="T66" fmla="*/ 20 w 150"/>
              <a:gd name="T67" fmla="*/ 71 h 142"/>
              <a:gd name="T68" fmla="*/ 121 w 150"/>
              <a:gd name="T69" fmla="*/ 71 h 142"/>
              <a:gd name="T70" fmla="*/ 117 w 150"/>
              <a:gd name="T71" fmla="*/ 60 h 142"/>
              <a:gd name="T72" fmla="*/ 116 w 150"/>
              <a:gd name="T73" fmla="*/ 71 h 142"/>
              <a:gd name="T74" fmla="*/ 25 w 150"/>
              <a:gd name="T75" fmla="*/ 71 h 142"/>
              <a:gd name="T76" fmla="*/ 93 w 150"/>
              <a:gd name="T77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0" h="142">
                <a:moveTo>
                  <a:pt x="71" y="46"/>
                </a:moveTo>
                <a:cubicBezTo>
                  <a:pt x="75" y="46"/>
                  <a:pt x="78" y="46"/>
                  <a:pt x="82" y="48"/>
                </a:cubicBezTo>
                <a:cubicBezTo>
                  <a:pt x="83" y="49"/>
                  <a:pt x="85" y="48"/>
                  <a:pt x="85" y="47"/>
                </a:cubicBezTo>
                <a:cubicBezTo>
                  <a:pt x="86" y="46"/>
                  <a:pt x="85" y="44"/>
                  <a:pt x="84" y="44"/>
                </a:cubicBezTo>
                <a:cubicBezTo>
                  <a:pt x="80" y="42"/>
                  <a:pt x="75" y="41"/>
                  <a:pt x="71" y="41"/>
                </a:cubicBezTo>
                <a:cubicBezTo>
                  <a:pt x="54" y="41"/>
                  <a:pt x="40" y="54"/>
                  <a:pt x="40" y="71"/>
                </a:cubicBezTo>
                <a:cubicBezTo>
                  <a:pt x="40" y="88"/>
                  <a:pt x="54" y="101"/>
                  <a:pt x="71" y="101"/>
                </a:cubicBezTo>
                <a:cubicBezTo>
                  <a:pt x="87" y="101"/>
                  <a:pt x="101" y="88"/>
                  <a:pt x="101" y="71"/>
                </a:cubicBezTo>
                <a:cubicBezTo>
                  <a:pt x="101" y="69"/>
                  <a:pt x="101" y="67"/>
                  <a:pt x="100" y="65"/>
                </a:cubicBezTo>
                <a:cubicBezTo>
                  <a:pt x="100" y="63"/>
                  <a:pt x="99" y="63"/>
                  <a:pt x="97" y="63"/>
                </a:cubicBezTo>
                <a:cubicBezTo>
                  <a:pt x="96" y="63"/>
                  <a:pt x="95" y="64"/>
                  <a:pt x="95" y="66"/>
                </a:cubicBezTo>
                <a:cubicBezTo>
                  <a:pt x="96" y="67"/>
                  <a:pt x="96" y="69"/>
                  <a:pt x="96" y="71"/>
                </a:cubicBezTo>
                <a:cubicBezTo>
                  <a:pt x="96" y="85"/>
                  <a:pt x="85" y="96"/>
                  <a:pt x="71" y="96"/>
                </a:cubicBezTo>
                <a:cubicBezTo>
                  <a:pt x="57" y="96"/>
                  <a:pt x="45" y="85"/>
                  <a:pt x="45" y="71"/>
                </a:cubicBezTo>
                <a:cubicBezTo>
                  <a:pt x="45" y="57"/>
                  <a:pt x="57" y="46"/>
                  <a:pt x="71" y="46"/>
                </a:cubicBezTo>
                <a:close/>
                <a:moveTo>
                  <a:pt x="135" y="49"/>
                </a:moveTo>
                <a:cubicBezTo>
                  <a:pt x="134" y="49"/>
                  <a:pt x="133" y="50"/>
                  <a:pt x="134" y="52"/>
                </a:cubicBezTo>
                <a:cubicBezTo>
                  <a:pt x="136" y="58"/>
                  <a:pt x="137" y="64"/>
                  <a:pt x="137" y="71"/>
                </a:cubicBezTo>
                <a:cubicBezTo>
                  <a:pt x="137" y="107"/>
                  <a:pt x="107" y="137"/>
                  <a:pt x="71" y="137"/>
                </a:cubicBezTo>
                <a:cubicBezTo>
                  <a:pt x="34" y="137"/>
                  <a:pt x="5" y="107"/>
                  <a:pt x="5" y="71"/>
                </a:cubicBezTo>
                <a:cubicBezTo>
                  <a:pt x="5" y="34"/>
                  <a:pt x="34" y="5"/>
                  <a:pt x="71" y="5"/>
                </a:cubicBezTo>
                <a:cubicBezTo>
                  <a:pt x="85" y="5"/>
                  <a:pt x="99" y="9"/>
                  <a:pt x="110" y="18"/>
                </a:cubicBezTo>
                <a:cubicBezTo>
                  <a:pt x="111" y="19"/>
                  <a:pt x="113" y="19"/>
                  <a:pt x="114" y="18"/>
                </a:cubicBezTo>
                <a:cubicBezTo>
                  <a:pt x="115" y="17"/>
                  <a:pt x="114" y="15"/>
                  <a:pt x="113" y="14"/>
                </a:cubicBezTo>
                <a:cubicBezTo>
                  <a:pt x="101" y="5"/>
                  <a:pt x="86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110"/>
                  <a:pt x="32" y="142"/>
                  <a:pt x="71" y="142"/>
                </a:cubicBezTo>
                <a:cubicBezTo>
                  <a:pt x="110" y="142"/>
                  <a:pt x="142" y="110"/>
                  <a:pt x="142" y="71"/>
                </a:cubicBezTo>
                <a:cubicBezTo>
                  <a:pt x="142" y="64"/>
                  <a:pt x="141" y="57"/>
                  <a:pt x="139" y="50"/>
                </a:cubicBezTo>
                <a:cubicBezTo>
                  <a:pt x="138" y="49"/>
                  <a:pt x="137" y="48"/>
                  <a:pt x="135" y="49"/>
                </a:cubicBezTo>
                <a:close/>
                <a:moveTo>
                  <a:pt x="148" y="28"/>
                </a:moveTo>
                <a:cubicBezTo>
                  <a:pt x="140" y="26"/>
                  <a:pt x="140" y="26"/>
                  <a:pt x="140" y="26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4" y="23"/>
                  <a:pt x="144" y="21"/>
                  <a:pt x="144" y="20"/>
                </a:cubicBezTo>
                <a:cubicBezTo>
                  <a:pt x="143" y="19"/>
                  <a:pt x="141" y="19"/>
                  <a:pt x="140" y="20"/>
                </a:cubicBezTo>
                <a:cubicBezTo>
                  <a:pt x="137" y="22"/>
                  <a:pt x="137" y="22"/>
                  <a:pt x="137" y="2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1"/>
                  <a:pt x="135" y="11"/>
                  <a:pt x="135" y="10"/>
                </a:cubicBezTo>
                <a:cubicBezTo>
                  <a:pt x="134" y="10"/>
                  <a:pt x="133" y="10"/>
                  <a:pt x="132" y="11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09" y="28"/>
                  <a:pt x="108" y="28"/>
                  <a:pt x="108" y="29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67" y="70"/>
                  <a:pt x="67" y="70"/>
                  <a:pt x="67" y="70"/>
                </a:cubicBezTo>
                <a:cubicBezTo>
                  <a:pt x="65" y="70"/>
                  <a:pt x="65" y="72"/>
                  <a:pt x="66" y="73"/>
                </a:cubicBezTo>
                <a:cubicBezTo>
                  <a:pt x="66" y="74"/>
                  <a:pt x="67" y="74"/>
                  <a:pt x="68" y="74"/>
                </a:cubicBezTo>
                <a:cubicBezTo>
                  <a:pt x="68" y="74"/>
                  <a:pt x="69" y="74"/>
                  <a:pt x="69" y="74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51"/>
                  <a:pt x="124" y="50"/>
                  <a:pt x="124" y="50"/>
                </a:cubicBezTo>
                <a:cubicBezTo>
                  <a:pt x="149" y="33"/>
                  <a:pt x="149" y="33"/>
                  <a:pt x="149" y="33"/>
                </a:cubicBezTo>
                <a:cubicBezTo>
                  <a:pt x="149" y="32"/>
                  <a:pt x="150" y="31"/>
                  <a:pt x="150" y="30"/>
                </a:cubicBezTo>
                <a:cubicBezTo>
                  <a:pt x="150" y="30"/>
                  <a:pt x="149" y="29"/>
                  <a:pt x="148" y="28"/>
                </a:cubicBezTo>
                <a:close/>
                <a:moveTo>
                  <a:pt x="113" y="31"/>
                </a:moveTo>
                <a:cubicBezTo>
                  <a:pt x="131" y="17"/>
                  <a:pt x="131" y="17"/>
                  <a:pt x="131" y="17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12" y="39"/>
                  <a:pt x="112" y="39"/>
                  <a:pt x="112" y="39"/>
                </a:cubicBezTo>
                <a:lnTo>
                  <a:pt x="113" y="31"/>
                </a:lnTo>
                <a:close/>
                <a:moveTo>
                  <a:pt x="122" y="45"/>
                </a:moveTo>
                <a:cubicBezTo>
                  <a:pt x="114" y="43"/>
                  <a:pt x="114" y="43"/>
                  <a:pt x="114" y="43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42" y="32"/>
                  <a:pt x="142" y="32"/>
                  <a:pt x="142" y="32"/>
                </a:cubicBezTo>
                <a:lnTo>
                  <a:pt x="122" y="45"/>
                </a:lnTo>
                <a:close/>
                <a:moveTo>
                  <a:pt x="96" y="31"/>
                </a:moveTo>
                <a:cubicBezTo>
                  <a:pt x="97" y="29"/>
                  <a:pt x="97" y="28"/>
                  <a:pt x="95" y="27"/>
                </a:cubicBezTo>
                <a:cubicBezTo>
                  <a:pt x="88" y="23"/>
                  <a:pt x="79" y="21"/>
                  <a:pt x="71" y="21"/>
                </a:cubicBezTo>
                <a:cubicBezTo>
                  <a:pt x="43" y="21"/>
                  <a:pt x="20" y="43"/>
                  <a:pt x="20" y="71"/>
                </a:cubicBezTo>
                <a:cubicBezTo>
                  <a:pt x="20" y="99"/>
                  <a:pt x="43" y="121"/>
                  <a:pt x="71" y="121"/>
                </a:cubicBezTo>
                <a:cubicBezTo>
                  <a:pt x="98" y="121"/>
                  <a:pt x="121" y="99"/>
                  <a:pt x="121" y="71"/>
                </a:cubicBezTo>
                <a:cubicBezTo>
                  <a:pt x="121" y="68"/>
                  <a:pt x="121" y="65"/>
                  <a:pt x="120" y="62"/>
                </a:cubicBezTo>
                <a:cubicBezTo>
                  <a:pt x="120" y="60"/>
                  <a:pt x="119" y="60"/>
                  <a:pt x="117" y="60"/>
                </a:cubicBezTo>
                <a:cubicBezTo>
                  <a:pt x="116" y="60"/>
                  <a:pt x="115" y="61"/>
                  <a:pt x="115" y="63"/>
                </a:cubicBezTo>
                <a:cubicBezTo>
                  <a:pt x="116" y="65"/>
                  <a:pt x="116" y="68"/>
                  <a:pt x="116" y="71"/>
                </a:cubicBezTo>
                <a:cubicBezTo>
                  <a:pt x="116" y="96"/>
                  <a:pt x="96" y="116"/>
                  <a:pt x="71" y="116"/>
                </a:cubicBezTo>
                <a:cubicBezTo>
                  <a:pt x="46" y="116"/>
                  <a:pt x="25" y="96"/>
                  <a:pt x="25" y="71"/>
                </a:cubicBezTo>
                <a:cubicBezTo>
                  <a:pt x="25" y="46"/>
                  <a:pt x="46" y="26"/>
                  <a:pt x="71" y="26"/>
                </a:cubicBezTo>
                <a:cubicBezTo>
                  <a:pt x="78" y="26"/>
                  <a:pt x="86" y="28"/>
                  <a:pt x="93" y="31"/>
                </a:cubicBezTo>
                <a:cubicBezTo>
                  <a:pt x="94" y="32"/>
                  <a:pt x="96" y="32"/>
                  <a:pt x="96" y="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282567" y="3515184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latin typeface="Mont Heavy DEMO" panose="00000A00000000000000" pitchFamily="50" charset="0"/>
              </a:rPr>
              <a:t>大额支付</a:t>
            </a:r>
            <a:endParaRPr lang="zh-CN" altLang="en-US" sz="2800" dirty="0">
              <a:latin typeface="Mont Heavy DEMO" panose="00000A00000000000000" pitchFamily="50" charset="0"/>
            </a:endParaRPr>
          </a:p>
        </p:txBody>
      </p:sp>
      <p:sp>
        <p:nvSpPr>
          <p:cNvPr id="34" name="Subtitle 2"/>
          <p:cNvSpPr txBox="1"/>
          <p:nvPr/>
        </p:nvSpPr>
        <p:spPr>
          <a:xfrm>
            <a:off x="2762885" y="2282825"/>
            <a:ext cx="2130425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商户调用通联支付接口下单后，前端跳转至企业网银付款。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实现供应链上下游、合作伙伴间的便捷资金往来。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04220" y="1944881"/>
            <a:ext cx="1322705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B2B订单支付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Subtitle 2"/>
          <p:cNvSpPr txBox="1"/>
          <p:nvPr/>
        </p:nvSpPr>
        <p:spPr>
          <a:xfrm>
            <a:off x="7454265" y="2238375"/>
            <a:ext cx="2674620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  <a:spcBef>
                <a:spcPts val="0"/>
              </a:spcBef>
            </a:pP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支持大额、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高效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实时支付结算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，支持多种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支付场景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1600"/>
              </a:lnSpc>
              <a:spcBef>
                <a:spcPts val="0"/>
              </a:spcBef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采用“订单通知+付款”相结合的模式，商户下单后，付款方即可在企业网银侧查询并支付订单，实现交易双方交易信息流、资金流及物流信息的同步。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90641" y="4459691"/>
            <a:ext cx="7543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微企付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Subtitle 2"/>
          <p:cNvSpPr txBox="1"/>
          <p:nvPr/>
        </p:nvSpPr>
        <p:spPr>
          <a:xfrm>
            <a:off x="2295525" y="4782820"/>
            <a:ext cx="2511425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专为小微企业、连锁品牌大小额经营采购场景设计的支付工具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聚合银行转账能力</a:t>
            </a:r>
            <a:r>
              <a:rPr lang="zh-CN" alt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兼容多种付款方式，提供便捷的企业付款体验。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主流付款场景全覆盖：APP付、扫码付、H5付、小程序付、企业微信付。</a:t>
            </a:r>
            <a:endParaRPr lang="en-US"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97845" y="4404446"/>
            <a:ext cx="9448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err="1">
                <a:latin typeface="微软雅黑" panose="020B0503020204020204" charset="-122"/>
                <a:ea typeface="微软雅黑" panose="020B0503020204020204" charset="-122"/>
              </a:rPr>
              <a:t>大额收款</a:t>
            </a:r>
            <a:endParaRPr lang="zh-CN" altLang="en-US" sz="1500" b="1" dirty="0" err="1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Subtitle 2"/>
          <p:cNvSpPr txBox="1"/>
          <p:nvPr/>
        </p:nvSpPr>
        <p:spPr>
          <a:xfrm>
            <a:off x="6978650" y="4781550"/>
            <a:ext cx="2598420" cy="1008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通联同银行合作搭建大额支付产品，云商通系统自动完成订单、账务及差错自动退款等交易流程处理，覆盖平台型B端C端客户的大额交易场景诉求。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平安银行基于“跨行转账+专属订单系统”通过转账方式实现大额收款。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>
              <a:lnSpc>
                <a:spcPts val="1600"/>
              </a:lnSpc>
              <a:spcBef>
                <a:spcPts val="0"/>
              </a:spcBef>
              <a:buClrTx/>
              <a:buSzTx/>
            </a:pPr>
            <a:r>
              <a:rPr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浙商银行大额资金转账和资金管理能力，实现消费交易下单成功后，用户可线下打款至浙商银行账户完成交易。</a:t>
            </a:r>
            <a:endParaRPr sz="800" dirty="0" err="1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1" descr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19" y="3773171"/>
            <a:ext cx="943097" cy="360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4271010"/>
            <a:ext cx="1770380" cy="187833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9" name="文本框 118"/>
          <p:cNvSpPr txBox="1"/>
          <p:nvPr/>
        </p:nvSpPr>
        <p:spPr>
          <a:xfrm>
            <a:off x="10188575" y="1477963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行业</a:t>
            </a:r>
            <a:r>
              <a:rPr lang="en-US" altLang="zh-CN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B2B</a:t>
            </a:r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平台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188575" y="1817688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供应链核心企业资金收付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190480" y="2157413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园区物业、租金收取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190480" y="2459038"/>
            <a:ext cx="5080000" cy="24511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线上大额支付</a:t>
            </a:r>
            <a:endParaRPr lang="zh-CN" altLang="en-US" sz="1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pic>
        <p:nvPicPr>
          <p:cNvPr id="136" name="图片 135"/>
          <p:cNvPicPr/>
          <p:nvPr/>
        </p:nvPicPr>
        <p:blipFill>
          <a:blip r:embed="rId3"/>
          <a:srcRect l="3563" r="3814"/>
          <a:stretch>
            <a:fillRect/>
          </a:stretch>
        </p:blipFill>
        <p:spPr>
          <a:xfrm>
            <a:off x="290830" y="1756410"/>
            <a:ext cx="2306320" cy="1581150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2155" y="3990340"/>
            <a:ext cx="2477135" cy="2439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0" name="Freeform 12"/>
          <p:cNvSpPr/>
          <p:nvPr/>
        </p:nvSpPr>
        <p:spPr bwMode="auto">
          <a:xfrm>
            <a:off x="4752975" y="4066540"/>
            <a:ext cx="1200150" cy="1116330"/>
          </a:xfrm>
          <a:custGeom>
            <a:avLst/>
            <a:gdLst>
              <a:gd name="T0" fmla="*/ 17 w 426"/>
              <a:gd name="T1" fmla="*/ 0 h 427"/>
              <a:gd name="T2" fmla="*/ 0 w 426"/>
              <a:gd name="T3" fmla="*/ 0 h 427"/>
              <a:gd name="T4" fmla="*/ 426 w 426"/>
              <a:gd name="T5" fmla="*/ 427 h 427"/>
              <a:gd name="T6" fmla="*/ 426 w 426"/>
              <a:gd name="T7" fmla="*/ 419 h 427"/>
              <a:gd name="T8" fmla="*/ 386 w 426"/>
              <a:gd name="T9" fmla="*/ 367 h 427"/>
              <a:gd name="T10" fmla="*/ 65 w 426"/>
              <a:gd name="T11" fmla="*/ 48 h 427"/>
              <a:gd name="T12" fmla="*/ 17 w 426"/>
              <a:gd name="T13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6" h="427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33" y="220"/>
                  <a:pt x="207" y="394"/>
                  <a:pt x="426" y="427"/>
                </a:cubicBezTo>
                <a:cubicBezTo>
                  <a:pt x="426" y="424"/>
                  <a:pt x="426" y="422"/>
                  <a:pt x="426" y="419"/>
                </a:cubicBezTo>
                <a:cubicBezTo>
                  <a:pt x="426" y="395"/>
                  <a:pt x="417" y="377"/>
                  <a:pt x="386" y="367"/>
                </a:cubicBezTo>
                <a:cubicBezTo>
                  <a:pt x="158" y="299"/>
                  <a:pt x="73" y="94"/>
                  <a:pt x="65" y="48"/>
                </a:cubicBezTo>
                <a:cubicBezTo>
                  <a:pt x="58" y="2"/>
                  <a:pt x="17" y="0"/>
                  <a:pt x="17" y="0"/>
                </a:cubicBezTo>
              </a:path>
            </a:pathLst>
          </a:custGeom>
          <a:solidFill>
            <a:srgbClr val="66A0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en-US"/>
          </a:p>
        </p:txBody>
      </p:sp>
      <p:sp>
        <p:nvSpPr>
          <p:cNvPr id="112" name="任意多边形: 形状 18"/>
          <p:cNvSpPr/>
          <p:nvPr>
            <p:custDataLst>
              <p:tags r:id="rId5"/>
            </p:custDataLst>
          </p:nvPr>
        </p:nvSpPr>
        <p:spPr>
          <a:xfrm>
            <a:off x="-35560" y="258701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3" name="对角圆角矩形 120"/>
          <p:cNvSpPr/>
          <p:nvPr>
            <p:custDataLst>
              <p:tags r:id="rId6"/>
            </p:custDataLst>
          </p:nvPr>
        </p:nvSpPr>
        <p:spPr>
          <a:xfrm>
            <a:off x="716915" y="258066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大额支付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20" grpId="0" bldLvl="0" animBg="1"/>
      <p:bldP spid="21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1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32963" y="6198313"/>
            <a:ext cx="109320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1800" kern="100" dirty="0"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微企付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产品白皮书</a:t>
            </a:r>
            <a:r>
              <a:rPr lang="en-US" altLang="zh-CN" sz="1800" u="sng" kern="100" dirty="0">
                <a:solidFill>
                  <a:srgbClr val="467886"/>
                </a:solidFill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  <a:hlinkClick r:id="rId1"/>
              </a:rPr>
              <a:t>https://isv-test.allinpay.com/doc/1120/</a:t>
            </a:r>
            <a:endParaRPr lang="zh-CN" altLang="zh-CN" sz="1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074" y="1891429"/>
            <a:ext cx="8546926" cy="43068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7744" y="1792194"/>
            <a:ext cx="3394553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6070" algn="just">
              <a:buNone/>
            </a:pPr>
            <a:r>
              <a:rPr lang="zh-CN" altLang="zh-CN" sz="18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产品特点：</a:t>
            </a:r>
            <a:endParaRPr lang="zh-CN" altLang="zh-CN" sz="1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业财一体：依托支付打通订单链路断点，拓宽产品服务，实现业财一体。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endParaRPr lang="zh-CN" altLang="zh-CN" sz="1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降本增效：经营采购类场景门店多，供应链采购量大，有效降低支付渠道成本诉求。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endParaRPr lang="zh-CN" altLang="zh-CN" sz="1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付款体验：满足大额转账（个人单笔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万，企业网银无限额），支持来账识别覆盖所有银行，个人银行卡部分银行支持银行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app</a:t>
            </a: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直接支付；交易时间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7*24</a:t>
            </a:r>
            <a:r>
              <a:rPr lang="zh-CN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zh-CN" altLang="en-US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价格优势：指导报价</a:t>
            </a:r>
            <a:r>
              <a:rPr lang="en-US" altLang="zh-CN" sz="1800" b="0" i="0" u="none" strike="noStrike" baseline="0" dirty="0">
                <a:latin typeface="仿宋" panose="02010609060101010101" pitchFamily="49" charset="-122"/>
                <a:ea typeface="仿宋" panose="02010609060101010101" pitchFamily="49" charset="-122"/>
              </a:rPr>
              <a:t>0.25% </a:t>
            </a:r>
            <a:endParaRPr lang="en-US" altLang="zh-CN" sz="1800" b="0" i="0" u="none" strike="noStrike" baseline="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3352" y="921933"/>
            <a:ext cx="118086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buNone/>
            </a:pP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腾讯金融科技旗下的一项专为中小微企业设计的大额转账支付产品，聚合银行转账能力，兼容多种付款方式，微企付支付产品，主要增强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端渠道支付能力，满足企业在经营采购场景下大额转账诉求，确保资金的安全性和合规性。</a:t>
            </a:r>
            <a:endParaRPr lang="zh-CN" altLang="zh-CN" sz="1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任意多边形: 形状 18"/>
          <p:cNvSpPr/>
          <p:nvPr>
            <p:custDataLst>
              <p:tags r:id="rId3"/>
            </p:custDataLst>
          </p:nvPr>
        </p:nvSpPr>
        <p:spPr>
          <a:xfrm>
            <a:off x="0" y="195836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对角圆角矩形 120"/>
          <p:cNvSpPr/>
          <p:nvPr>
            <p:custDataLst>
              <p:tags r:id="rId4"/>
            </p:custDataLst>
          </p:nvPr>
        </p:nvSpPr>
        <p:spPr>
          <a:xfrm>
            <a:off x="752475" y="195201"/>
            <a:ext cx="5236210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微企付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62330" y="5324729"/>
            <a:ext cx="2743200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sysClr val="window" lastClr="FFFFFF">
                <a:lumMod val="50000"/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dugi" panose="020B0502040204020203" charset="0"/>
                <a:ea typeface="微软雅黑" panose="020B0503020204020204" charset="-122"/>
              </a:rPr>
              <a:t>微信小程序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dugi" panose="020B0502040204020203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4827270" y="5324729"/>
            <a:ext cx="2743200" cy="533400"/>
          </a:xfrm>
          <a:prstGeom prst="rect">
            <a:avLst/>
          </a:prstGeom>
          <a:solidFill>
            <a:srgbClr val="787BF9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sysClr val="window" lastClr="FFFFFF">
                <a:lumMod val="50000"/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dugi" panose="020B0502040204020203" charset="0"/>
                <a:ea typeface="微软雅黑" panose="020B0503020204020204" charset="-122"/>
              </a:rPr>
              <a:t>B2B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dugi" panose="020B0502040204020203" charset="0"/>
                <a:ea typeface="微软雅黑" panose="020B0503020204020204" charset="-122"/>
              </a:rPr>
              <a:t>门店助手插件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dugi" panose="020B0502040204020203" charset="0"/>
              <a:ea typeface="微软雅黑" panose="020B0503020204020204" charset="-122"/>
            </a:endParaRPr>
          </a:p>
        </p:txBody>
      </p:sp>
      <p:sp>
        <p:nvSpPr>
          <p:cNvPr id="27" name="Rectangle 122"/>
          <p:cNvSpPr/>
          <p:nvPr>
            <p:custDataLst>
              <p:tags r:id="rId3"/>
            </p:custDataLst>
          </p:nvPr>
        </p:nvSpPr>
        <p:spPr>
          <a:xfrm>
            <a:off x="752475" y="1225169"/>
            <a:ext cx="1060196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chemeClr val="tx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供应商</a:t>
            </a:r>
            <a:r>
              <a:rPr lang="en-US" altLang="zh-CN" sz="2000" dirty="0">
                <a:solidFill>
                  <a:schemeClr val="tx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品牌商</a:t>
            </a: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自有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通过引入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B2b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门店助手插件能力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，指引门店完成</a:t>
            </a:r>
            <a:r>
              <a:rPr lang="zh-CN" altLang="en-US" sz="200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授权</a:t>
            </a:r>
            <a:r>
              <a:rPr lang="en-US" altLang="zh-CN" sz="200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2000">
                <a:solidFill>
                  <a:schemeClr val="tx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填写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门店信息，同时开启消息通知能力，即可使用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B2b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小程序门店助手专属能力。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30" y="2388489"/>
            <a:ext cx="1375410" cy="29159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85" y="2416429"/>
            <a:ext cx="1343025" cy="28829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445" y="2416429"/>
            <a:ext cx="1343025" cy="28829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70" y="2407539"/>
            <a:ext cx="1334770" cy="28784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8611870" y="5327269"/>
            <a:ext cx="2743200" cy="533400"/>
          </a:xfrm>
          <a:prstGeom prst="rect">
            <a:avLst/>
          </a:prstGeom>
          <a:solidFill>
            <a:srgbClr val="5275FD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sysClr val="window" lastClr="FFFFFF">
                <a:lumMod val="50000"/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dugi" panose="020B0502040204020203" charset="0"/>
                <a:ea typeface="微软雅黑" panose="020B0503020204020204" charset="-122"/>
              </a:rPr>
              <a:t>专属消息入口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dugi" panose="020B0502040204020203" charset="0"/>
              <a:ea typeface="微软雅黑" panose="020B0503020204020204" charset="-122"/>
            </a:endParaRPr>
          </a:p>
        </p:txBody>
      </p:sp>
      <p:pic>
        <p:nvPicPr>
          <p:cNvPr id="10" name="图片 9"/>
          <p:cNvPicPr/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005060" y="2406904"/>
            <a:ext cx="1350010" cy="28784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图片 10"/>
          <p:cNvPicPr/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299335" y="2388489"/>
            <a:ext cx="1306195" cy="29159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右箭头 11"/>
          <p:cNvSpPr/>
          <p:nvPr>
            <p:custDataLst>
              <p:tags r:id="rId17"/>
            </p:custDataLst>
          </p:nvPr>
        </p:nvSpPr>
        <p:spPr>
          <a:xfrm>
            <a:off x="3994150" y="3791839"/>
            <a:ext cx="361950" cy="2095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18"/>
          <p:cNvSpPr/>
          <p:nvPr>
            <p:custDataLst>
              <p:tags r:id="rId18"/>
            </p:custDataLst>
          </p:nvPr>
        </p:nvSpPr>
        <p:spPr>
          <a:xfrm>
            <a:off x="14288" y="358070"/>
            <a:ext cx="565150" cy="553085"/>
          </a:xfrm>
          <a:custGeom>
            <a:avLst/>
            <a:gdLst>
              <a:gd name="connsiteX0" fmla="*/ 304309 w 564940"/>
              <a:gd name="connsiteY0" fmla="*/ 0 h 562769"/>
              <a:gd name="connsiteX1" fmla="*/ 564940 w 564940"/>
              <a:gd name="connsiteY1" fmla="*/ 0 h 562769"/>
              <a:gd name="connsiteX2" fmla="*/ 444571 w 564940"/>
              <a:gd name="connsiteY2" fmla="*/ 562769 h 562769"/>
              <a:gd name="connsiteX3" fmla="*/ 183940 w 564940"/>
              <a:gd name="connsiteY3" fmla="*/ 562769 h 562769"/>
              <a:gd name="connsiteX4" fmla="*/ 19941 w 564940"/>
              <a:gd name="connsiteY4" fmla="*/ 0 h 562769"/>
              <a:gd name="connsiteX5" fmla="*/ 206201 w 564940"/>
              <a:gd name="connsiteY5" fmla="*/ 0 h 562769"/>
              <a:gd name="connsiteX6" fmla="*/ 90801 w 564940"/>
              <a:gd name="connsiteY6" fmla="*/ 562769 h 562769"/>
              <a:gd name="connsiteX7" fmla="*/ 0 w 564940"/>
              <a:gd name="connsiteY7" fmla="*/ 562769 h 562769"/>
              <a:gd name="connsiteX8" fmla="*/ 0 w 564940"/>
              <a:gd name="connsiteY8" fmla="*/ 97246 h 56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940" h="562769">
                <a:moveTo>
                  <a:pt x="304309" y="0"/>
                </a:moveTo>
                <a:lnTo>
                  <a:pt x="564940" y="0"/>
                </a:lnTo>
                <a:lnTo>
                  <a:pt x="444571" y="562769"/>
                </a:lnTo>
                <a:lnTo>
                  <a:pt x="183940" y="562769"/>
                </a:lnTo>
                <a:close/>
                <a:moveTo>
                  <a:pt x="19941" y="0"/>
                </a:moveTo>
                <a:lnTo>
                  <a:pt x="206201" y="0"/>
                </a:lnTo>
                <a:lnTo>
                  <a:pt x="90801" y="562769"/>
                </a:lnTo>
                <a:lnTo>
                  <a:pt x="0" y="562769"/>
                </a:lnTo>
                <a:lnTo>
                  <a:pt x="0" y="972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48000">
                <a:schemeClr val="accent1"/>
              </a:gs>
            </a:gsLst>
            <a:lin ang="2700000" scaled="0"/>
          </a:gradFill>
        </p:spPr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zh-CN" altLang="en-US" sz="2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对角圆角矩形 120"/>
          <p:cNvSpPr/>
          <p:nvPr>
            <p:custDataLst>
              <p:tags r:id="rId19"/>
            </p:custDataLst>
          </p:nvPr>
        </p:nvSpPr>
        <p:spPr>
          <a:xfrm>
            <a:off x="766763" y="357435"/>
            <a:ext cx="5878586" cy="565150"/>
          </a:xfrm>
          <a:prstGeom prst="round2DiagRect">
            <a:avLst>
              <a:gd name="adj1" fmla="val 23994"/>
              <a:gd name="adj2" fmla="val 0"/>
            </a:avLst>
          </a:prstGeom>
          <a:gradFill>
            <a:gsLst>
              <a:gs pos="0">
                <a:srgbClr val="1A6CFF"/>
              </a:gs>
              <a:gs pos="100000">
                <a:srgbClr val="867DF3"/>
              </a:gs>
            </a:gsLst>
            <a:lin ang="0" scaled="0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小程序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B2b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门店助手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79746" y="6282428"/>
            <a:ext cx="112384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/>
            <a:r>
              <a:rPr lang="en-US" altLang="zh-CN" sz="1800" kern="100" dirty="0"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小程序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B2b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门店助手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"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产品白皮书</a:t>
            </a:r>
            <a:r>
              <a:rPr lang="en-US" altLang="zh-CN" sz="1800" u="sng" kern="100" dirty="0">
                <a:solidFill>
                  <a:srgbClr val="467886"/>
                </a:solidFill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  <a:hlinkClick r:id="rId20"/>
              </a:rPr>
              <a:t>https://isv-test.allinpay.com/doc/1532/</a:t>
            </a:r>
            <a:endParaRPr lang="zh-CN" altLang="zh-CN" sz="1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19"/>
</p:tagLst>
</file>

<file path=ppt/tags/tag10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919"/>
</p:tagLst>
</file>

<file path=ppt/tags/tag1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0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19"/>
  <p:tag name="KSO_WM_TEMPLATE_CATEGORY" val="custom"/>
  <p:tag name="KSO_WM_TEMPLATE_MASTER_TYPE" val="0"/>
  <p:tag name="KSO_WM_TEMPLATE_COLORSEQUENCE" val="1,2,3,1,2,3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5919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19"/>
  <p:tag name="KSO_WM_TEMPLATE_CATEGORY" val="custom"/>
  <p:tag name="KSO_WM_UNIT_TEXT_FILL_FORE_SCHEMECOLOR_INDEX" val="5"/>
  <p:tag name="KSO_WM_UNIT_USESOURCEFORMAT_APPLY" val="1"/>
</p:tagLst>
</file>

<file path=ppt/tags/tag11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&#10;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4"/>
  <p:tag name="KSO_WM_DIAGRAM_GROUP_CODE" val="l1-1"/>
  <p:tag name="KSO_WM_BEAUTIFY_FLAG" val="#wm#"/>
  <p:tag name="KSO_WM_TEMPLATE_INDEX" val="20235919"/>
  <p:tag name="KSO_WM_TEMPLATE_CATEGORY" val="custom"/>
  <p:tag name="KSO_WM_SLIDE_INDEX" val="4"/>
  <p:tag name="KSO_WM_SLIDE_ID" val="custom20235919_4"/>
  <p:tag name="KSO_WM_TEMPLATE_MASTER_TYPE" val="0"/>
  <p:tag name="KSO_WM_SLIDE_LAYOUT" val="a_l"/>
  <p:tag name="KSO_WM_SLIDE_LAYOUT_CNT" val="1_1"/>
  <p:tag name="KSO_WM_SLIDE_DIAGTYPE" val="l"/>
  <p:tag name="KSO_WM_TEMPLATE_COLORSEQUENCE" val="1,2,3,1,2,3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SPECIAL_SOURCE" val="bdnull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SPECIAL_SOURCE" val="bdnull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0.xml><?xml version="1.0" encoding="utf-8"?>
<p:tagLst xmlns:p="http://schemas.openxmlformats.org/presentationml/2006/main">
  <p:tag name="KSO_WM_SPECIAL_SOURCE" val="bdnull"/>
</p:tagLst>
</file>

<file path=ppt/tags/tag171.xml><?xml version="1.0" encoding="utf-8"?>
<p:tagLst xmlns:p="http://schemas.openxmlformats.org/presentationml/2006/main">
  <p:tag name="PA" val="v5.2.11"/>
  <p:tag name="KSO_WM_BEAUTIFY_FLAG" val=""/>
</p:tagLst>
</file>

<file path=ppt/tags/tag172.xml><?xml version="1.0" encoding="utf-8"?>
<p:tagLst xmlns:p="http://schemas.openxmlformats.org/presentationml/2006/main">
  <p:tag name="PA" val="v5.2.11"/>
  <p:tag name="KSO_WM_BEAUTIFY_FLAG" val=""/>
</p:tagLst>
</file>

<file path=ppt/tags/tag173.xml><?xml version="1.0" encoding="utf-8"?>
<p:tagLst xmlns:p="http://schemas.openxmlformats.org/presentationml/2006/main">
  <p:tag name="PA" val="v5.2.11"/>
  <p:tag name="KSO_WM_BEAUTIFY_FLAG" val=""/>
</p:tagLst>
</file>

<file path=ppt/tags/tag174.xml><?xml version="1.0" encoding="utf-8"?>
<p:tagLst xmlns:p="http://schemas.openxmlformats.org/presentationml/2006/main">
  <p:tag name="PA" val="v5.2.11"/>
  <p:tag name="KSO_WM_BEAUTIFY_FLAG" val=""/>
</p:tagLst>
</file>

<file path=ppt/tags/tag175.xml><?xml version="1.0" encoding="utf-8"?>
<p:tagLst xmlns:p="http://schemas.openxmlformats.org/presentationml/2006/main">
  <p:tag name="PA" val="v5.2.11"/>
  <p:tag name="KSO_WM_BEAUTIFY_FLAG" val=""/>
</p:tagLst>
</file>

<file path=ppt/tags/tag176.xml><?xml version="1.0" encoding="utf-8"?>
<p:tagLst xmlns:p="http://schemas.openxmlformats.org/presentationml/2006/main">
  <p:tag name="PA" val="v5.2.11"/>
  <p:tag name="KSO_WM_BEAUTIFY_FLAG" val=""/>
</p:tagLst>
</file>

<file path=ppt/tags/tag177.xml><?xml version="1.0" encoding="utf-8"?>
<p:tagLst xmlns:p="http://schemas.openxmlformats.org/presentationml/2006/main">
  <p:tag name="PA" val="v5.2.11"/>
  <p:tag name="KSO_WM_BEAUTIFY_FLAG" val=""/>
</p:tagLst>
</file>

<file path=ppt/tags/tag178.xml><?xml version="1.0" encoding="utf-8"?>
<p:tagLst xmlns:p="http://schemas.openxmlformats.org/presentationml/2006/main">
  <p:tag name="PA" val="v5.2.11"/>
  <p:tag name="KSO_WM_BEAUTIFY_FLAG" val=""/>
</p:tagLst>
</file>

<file path=ppt/tags/tag179.xml><?xml version="1.0" encoding="utf-8"?>
<p:tagLst xmlns:p="http://schemas.openxmlformats.org/presentationml/2006/main">
  <p:tag name="PA" val="v5.2.11"/>
  <p:tag name="KSO_WM_BEAUTIFY_FLAG" val=""/>
</p:tagLst>
</file>

<file path=ppt/tags/tag1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80.xml><?xml version="1.0" encoding="utf-8"?>
<p:tagLst xmlns:p="http://schemas.openxmlformats.org/presentationml/2006/main">
  <p:tag name="PA" val="v5.2.11"/>
  <p:tag name="KSO_WM_BEAUTIFY_FLAG" val=""/>
</p:tagLst>
</file>

<file path=ppt/tags/tag181.xml><?xml version="1.0" encoding="utf-8"?>
<p:tagLst xmlns:p="http://schemas.openxmlformats.org/presentationml/2006/main">
  <p:tag name="PA" val="v5.2.11"/>
  <p:tag name="KSO_WM_BEAUTIFY_FLAG" val=""/>
</p:tagLst>
</file>

<file path=ppt/tags/tag182.xml><?xml version="1.0" encoding="utf-8"?>
<p:tagLst xmlns:p="http://schemas.openxmlformats.org/presentationml/2006/main">
  <p:tag name="PA" val="v5.2.11"/>
  <p:tag name="KSO_WM_BEAUTIFY_FLAG" val=""/>
</p:tagLst>
</file>

<file path=ppt/tags/tag183.xml><?xml version="1.0" encoding="utf-8"?>
<p:tagLst xmlns:p="http://schemas.openxmlformats.org/presentationml/2006/main">
  <p:tag name="PA" val="v5.2.11"/>
  <p:tag name="KSO_WM_BEAUTIFY_FLAG" val=""/>
</p:tagLst>
</file>

<file path=ppt/tags/tag184.xml><?xml version="1.0" encoding="utf-8"?>
<p:tagLst xmlns:p="http://schemas.openxmlformats.org/presentationml/2006/main">
  <p:tag name="PA" val="v5.2.11"/>
  <p:tag name="KSO_WM_BEAUTIFY_FLAG" val=""/>
</p:tagLst>
</file>

<file path=ppt/tags/tag185.xml><?xml version="1.0" encoding="utf-8"?>
<p:tagLst xmlns:p="http://schemas.openxmlformats.org/presentationml/2006/main">
  <p:tag name="PA" val="v5.2.11"/>
  <p:tag name="KSO_WM_BEAUTIFY_FLAG" val=""/>
</p:tagLst>
</file>

<file path=ppt/tags/tag186.xml><?xml version="1.0" encoding="utf-8"?>
<p:tagLst xmlns:p="http://schemas.openxmlformats.org/presentationml/2006/main">
  <p:tag name="PA" val="v5.2.11"/>
  <p:tag name="KSO_WM_BEAUTIFY_FLAG" val=""/>
</p:tagLst>
</file>

<file path=ppt/tags/tag187.xml><?xml version="1.0" encoding="utf-8"?>
<p:tagLst xmlns:p="http://schemas.openxmlformats.org/presentationml/2006/main">
  <p:tag name="PA" val="v5.2.11"/>
  <p:tag name="KSO_WM_BEAUTIFY_FLAG" val=""/>
</p:tagLst>
</file>

<file path=ppt/tags/tag188.xml><?xml version="1.0" encoding="utf-8"?>
<p:tagLst xmlns:p="http://schemas.openxmlformats.org/presentationml/2006/main">
  <p:tag name="PA" val="v5.2.11"/>
  <p:tag name="KSO_WM_BEAUTIFY_FLAG" val=""/>
</p:tagLst>
</file>

<file path=ppt/tags/tag189.xml><?xml version="1.0" encoding="utf-8"?>
<p:tagLst xmlns:p="http://schemas.openxmlformats.org/presentationml/2006/main">
  <p:tag name="PA" val="v5.2.11"/>
  <p:tag name="KSO_WM_BEAUTIFY_FLAG" val=""/>
</p:tagLst>
</file>

<file path=ppt/tags/tag1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0.xml><?xml version="1.0" encoding="utf-8"?>
<p:tagLst xmlns:p="http://schemas.openxmlformats.org/presentationml/2006/main">
  <p:tag name="PA" val="v5.2.11"/>
  <p:tag name="KSO_WM_BEAUTIFY_FLAG" val=""/>
</p:tagLst>
</file>

<file path=ppt/tags/tag191.xml><?xml version="1.0" encoding="utf-8"?>
<p:tagLst xmlns:p="http://schemas.openxmlformats.org/presentationml/2006/main">
  <p:tag name="PA" val="v5.2.11"/>
  <p:tag name="KSO_WM_BEAUTIFY_FLAG" val=""/>
</p:tagLst>
</file>

<file path=ppt/tags/tag192.xml><?xml version="1.0" encoding="utf-8"?>
<p:tagLst xmlns:p="http://schemas.openxmlformats.org/presentationml/2006/main">
  <p:tag name="PA" val="v5.2.11"/>
  <p:tag name="KSO_WM_BEAUTIFY_FLAG" val=""/>
</p:tagLst>
</file>

<file path=ppt/tags/tag193.xml><?xml version="1.0" encoding="utf-8"?>
<p:tagLst xmlns:p="http://schemas.openxmlformats.org/presentationml/2006/main">
  <p:tag name="PA" val="v5.2.11"/>
  <p:tag name="KSO_WM_BEAUTIFY_FLAG" val=""/>
</p:tagLst>
</file>

<file path=ppt/tags/tag194.xml><?xml version="1.0" encoding="utf-8"?>
<p:tagLst xmlns:p="http://schemas.openxmlformats.org/presentationml/2006/main">
  <p:tag name="PA" val="v5.2.11"/>
  <p:tag name="KSO_WM_BEAUTIFY_FLAG" val=""/>
</p:tagLst>
</file>

<file path=ppt/tags/tag195.xml><?xml version="1.0" encoding="utf-8"?>
<p:tagLst xmlns:p="http://schemas.openxmlformats.org/presentationml/2006/main">
  <p:tag name="PA" val="v5.2.11"/>
  <p:tag name="KSO_WM_BEAUTIFY_FLAG" val=""/>
</p:tagLst>
</file>

<file path=ppt/tags/tag196.xml><?xml version="1.0" encoding="utf-8"?>
<p:tagLst xmlns:p="http://schemas.openxmlformats.org/presentationml/2006/main">
  <p:tag name="PA" val="v5.2.11"/>
  <p:tag name="KSO_WM_BEAUTIFY_FLAG" val=""/>
</p:tagLst>
</file>

<file path=ppt/tags/tag197.xml><?xml version="1.0" encoding="utf-8"?>
<p:tagLst xmlns:p="http://schemas.openxmlformats.org/presentationml/2006/main">
  <p:tag name="PA" val="v5.2.11"/>
  <p:tag name="KSO_WM_BEAUTIFY_FLAG" val=""/>
</p:tagLst>
</file>

<file path=ppt/tags/tag198.xml><?xml version="1.0" encoding="utf-8"?>
<p:tagLst xmlns:p="http://schemas.openxmlformats.org/presentationml/2006/main">
  <p:tag name="PA" val="v5.2.11"/>
  <p:tag name="KSO_WM_BEAUTIFY_FLAG" val=""/>
</p:tagLst>
</file>

<file path=ppt/tags/tag199.xml><?xml version="1.0" encoding="utf-8"?>
<p:tagLst xmlns:p="http://schemas.openxmlformats.org/presentationml/2006/main">
  <p:tag name="PA" val="v5.2.11"/>
  <p:tag name="KSO_WM_BEAUTIFY_FLAG" val=""/>
</p:tagLst>
</file>

<file path=ppt/tags/tag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0.xml><?xml version="1.0" encoding="utf-8"?>
<p:tagLst xmlns:p="http://schemas.openxmlformats.org/presentationml/2006/main">
  <p:tag name="PA" val="v5.2.11"/>
  <p:tag name="KSO_WM_BEAUTIFY_FLAG" val=""/>
</p:tagLst>
</file>

<file path=ppt/tags/tag201.xml><?xml version="1.0" encoding="utf-8"?>
<p:tagLst xmlns:p="http://schemas.openxmlformats.org/presentationml/2006/main">
  <p:tag name="PA" val="v5.2.11"/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PA" val="v5.2.11"/>
  <p:tag name="KSO_WM_BEAUTIFY_FLAG" val=""/>
</p:tagLst>
</file>

<file path=ppt/tags/tag204.xml><?xml version="1.0" encoding="utf-8"?>
<p:tagLst xmlns:p="http://schemas.openxmlformats.org/presentationml/2006/main">
  <p:tag name="PA" val="v5.2.11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RESOURCE_RECORD_KEY" val="{&quot;65&quot;:[20235919],&quot;70&quot;:[3314060,3315787,3320059,3312258,3312357,3320071]}"/>
  <p:tag name="COMMONDATA" val="eyJoZGlkIjoiNDg5NTM5ZTQwYmI4NTI0ZTU5NDI5MmVmMzQ3ZWY5ZjIifQ=="/>
  <p:tag name="resource_record_key" val="{&quot;13&quot;:[20025430],&quot;65&quot;:[20235919],&quot;70&quot;:[3314060,3315787,3320059,3312258,3312357,3320071]}"/>
</p:tagLst>
</file>

<file path=ppt/tags/tag2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3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4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4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7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58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59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6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97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2024.3.8【NO.09】-几何简约风主题模板">
      <a:dk1>
        <a:srgbClr val="333333"/>
      </a:dk1>
      <a:lt1>
        <a:sysClr val="window" lastClr="FFFFFF"/>
      </a:lt1>
      <a:dk2>
        <a:srgbClr val="001A3A"/>
      </a:dk2>
      <a:lt2>
        <a:srgbClr val="F7FAFF"/>
      </a:lt2>
      <a:accent1>
        <a:srgbClr val="016EFF"/>
      </a:accent1>
      <a:accent2>
        <a:srgbClr val="624AF0"/>
      </a:accent2>
      <a:accent3>
        <a:srgbClr val="9618F4"/>
      </a:accent3>
      <a:accent4>
        <a:srgbClr val="F7219B"/>
      </a:accent4>
      <a:accent5>
        <a:srgbClr val="F02836"/>
      </a:accent5>
      <a:accent6>
        <a:srgbClr val="EE672A"/>
      </a:accent6>
      <a:hlink>
        <a:srgbClr val="0026E5"/>
      </a:hlink>
      <a:folHlink>
        <a:srgbClr val="7E1FAD"/>
      </a:folHlink>
    </a:clrScheme>
    <a:fontScheme name="qmj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93000">
              <a:schemeClr val="accent3"/>
            </a:gs>
            <a:gs pos="52000">
              <a:schemeClr val="accent1"/>
            </a:gs>
          </a:gsLst>
          <a:path path="circle">
            <a:fillToRect r="100000" b="100000"/>
          </a:path>
          <a:tileRect l="-100000" t="-100000"/>
        </a:gra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buClrTx/>
          <a:buSzTx/>
          <a:buFontTx/>
          <a:defRPr>
            <a:solidFill>
              <a:schemeClr val="lt1"/>
            </a:solidFill>
            <a:sym typeface="+mn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 algn="l">
          <a:lnSpc>
            <a:spcPct val="140000"/>
          </a:lnSpc>
          <a:defRPr sz="20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4794</Words>
  <Application>WPS 演示</Application>
  <PresentationFormat>宽屏</PresentationFormat>
  <Paragraphs>516</Paragraphs>
  <Slides>25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6" baseType="lpstr">
      <vt:lpstr>Arial</vt:lpstr>
      <vt:lpstr>宋体</vt:lpstr>
      <vt:lpstr>Wingdings</vt:lpstr>
      <vt:lpstr>江城圆体 400W</vt:lpstr>
      <vt:lpstr>微软雅黑 Light</vt:lpstr>
      <vt:lpstr>汉仪菱心体简</vt:lpstr>
      <vt:lpstr>MiSans Light</vt:lpstr>
      <vt:lpstr>MiSans Medium</vt:lpstr>
      <vt:lpstr>MiSans Normal</vt:lpstr>
      <vt:lpstr>微软雅黑</vt:lpstr>
      <vt:lpstr>Alibaba PuHuiTi H</vt:lpstr>
      <vt:lpstr>Impact</vt:lpstr>
      <vt:lpstr>思源宋体 CN</vt:lpstr>
      <vt:lpstr>字魂59号-创粗黑</vt:lpstr>
      <vt:lpstr>黑体</vt:lpstr>
      <vt:lpstr>思源黑体 CN Bold</vt:lpstr>
      <vt:lpstr>Mont Heavy DEMO</vt:lpstr>
      <vt:lpstr>Segoe Print</vt:lpstr>
      <vt:lpstr>仿宋</vt:lpstr>
      <vt:lpstr>等线</vt:lpstr>
      <vt:lpstr>Times New Roman</vt:lpstr>
      <vt:lpstr>Gadugi</vt:lpstr>
      <vt:lpstr>OPPOSans L</vt:lpstr>
      <vt:lpstr>Arial Unicode MS</vt:lpstr>
      <vt:lpstr>Calibri</vt:lpstr>
      <vt:lpstr>Arial</vt:lpstr>
      <vt:lpstr>Raleway</vt:lpstr>
      <vt:lpstr>DejaVu Math TeX Gyre</vt:lpstr>
      <vt:lpstr>MS PGothic</vt:lpstr>
      <vt:lpstr>Arial Regular</vt:lpstr>
      <vt:lpstr>Office 主题​​</vt:lpstr>
      <vt:lpstr>PowerPoint 演示文稿</vt:lpstr>
      <vt:lpstr>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ISV服务版产品发布说明</dc:title>
  <dc:creator>xiangjun ding</dc:creator>
  <cp:lastModifiedBy>Emma</cp:lastModifiedBy>
  <cp:revision>590</cp:revision>
  <dcterms:created xsi:type="dcterms:W3CDTF">2025-04-01T03:33:00Z</dcterms:created>
  <dcterms:modified xsi:type="dcterms:W3CDTF">2025-06-26T05:46:45Z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46ECFF489BF045A48094B0FE9A00C4B9_13</vt:lpwstr>
  </property>
</Properties>
</file>